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62" r:id="rId3"/>
    <p:sldId id="263" r:id="rId4"/>
    <p:sldId id="273" r:id="rId5"/>
    <p:sldId id="258" r:id="rId6"/>
    <p:sldId id="264" r:id="rId7"/>
    <p:sldId id="274" r:id="rId8"/>
    <p:sldId id="279" r:id="rId9"/>
    <p:sldId id="281" r:id="rId10"/>
    <p:sldId id="267" r:id="rId11"/>
    <p:sldId id="260" r:id="rId12"/>
    <p:sldId id="283" r:id="rId13"/>
    <p:sldId id="285" r:id="rId14"/>
    <p:sldId id="277" r:id="rId15"/>
    <p:sldId id="30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81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43"/>
  </p:normalViewPr>
  <p:slideViewPr>
    <p:cSldViewPr>
      <p:cViewPr varScale="1">
        <p:scale>
          <a:sx n="90" d="100"/>
          <a:sy n="90" d="100"/>
        </p:scale>
        <p:origin x="792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9B4F5-71D1-420F-8865-AFA120306578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80025-C1CA-4FB7-8BDF-6B18B328A4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4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E7F25-E612-4367-AE52-2489EAA78E5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80025-C1CA-4FB7-8BDF-6B18B328A48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80025-C1CA-4FB7-8BDF-6B18B328A48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0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80025-C1CA-4FB7-8BDF-6B18B328A48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71023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8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5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424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4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0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9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72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469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99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3512" y="2204864"/>
            <a:ext cx="8712968" cy="1470025"/>
          </a:xfrm>
        </p:spPr>
        <p:txBody>
          <a:bodyPr>
            <a:noAutofit/>
          </a:bodyPr>
          <a:lstStyle/>
          <a:p>
            <a:r>
              <a:rPr lang="en-US" altLang="zh-CN" sz="5400" b="1" dirty="0"/>
              <a:t>§6.3   </a:t>
            </a:r>
            <a:r>
              <a:rPr lang="zh-CN" altLang="en-US" sz="5400" b="1" dirty="0"/>
              <a:t>相似矩阵与对角化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云形标注 23"/>
          <p:cNvSpPr/>
          <p:nvPr/>
        </p:nvSpPr>
        <p:spPr>
          <a:xfrm>
            <a:off x="7752184" y="4617132"/>
            <a:ext cx="1800200" cy="1008112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云形标注 22"/>
          <p:cNvSpPr/>
          <p:nvPr/>
        </p:nvSpPr>
        <p:spPr>
          <a:xfrm>
            <a:off x="5375920" y="4653135"/>
            <a:ext cx="1728192" cy="1008111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云形 15"/>
              <p:cNvSpPr/>
              <p:nvPr/>
            </p:nvSpPr>
            <p:spPr>
              <a:xfrm>
                <a:off x="2063552" y="1772816"/>
                <a:ext cx="7704856" cy="1008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spc="-133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=1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是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重根，但是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" pitchFamily="2" charset="0"/>
                  </a:rPr>
                  <a:t>N(A-I)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的维数是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云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772816"/>
                <a:ext cx="7704856" cy="1008112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287688" y="476672"/>
            <a:ext cx="5256584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12232" y="764704"/>
            <a:ext cx="4716016" cy="725470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2"/>
                </a:solidFill>
                <a:latin typeface="+mn-ea"/>
                <a:cs typeface="+mj-cs"/>
              </a:rPr>
              <a:t>验证</a:t>
            </a:r>
            <a:r>
              <a:rPr lang="zh-CN" altLang="en-US" sz="2800" dirty="0">
                <a:solidFill>
                  <a:schemeClr val="tx2"/>
                </a:solidFill>
                <a:latin typeface="Times" pitchFamily="2" charset="0"/>
                <a:cs typeface="+mj-cs"/>
              </a:rPr>
              <a:t>      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cs typeface="+mj-cs"/>
              </a:rPr>
              <a:t>              不可对角化</a:t>
            </a:r>
            <a:r>
              <a:rPr lang="en-US" altLang="zh-CN" sz="2800" dirty="0">
                <a:solidFill>
                  <a:schemeClr val="tx2"/>
                </a:solidFill>
                <a:latin typeface="+mn-ea"/>
                <a:cs typeface="+mj-cs"/>
              </a:rPr>
              <a:t>.</a:t>
            </a:r>
            <a:endParaRPr lang="zh-CN" altLang="en-US" sz="2800" i="1" dirty="0">
              <a:solidFill>
                <a:schemeClr val="tx2"/>
              </a:solidFill>
              <a:latin typeface="+mn-ea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91545" y="836712"/>
            <a:ext cx="891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/>
                <a:cs typeface="Times New Roman" pitchFamily="18" charset="0"/>
              </a:rPr>
              <a:t>例  </a:t>
            </a:r>
            <a:r>
              <a:rPr lang="en-US" altLang="zh-CN" sz="2800" dirty="0">
                <a:latin typeface="华文楷体"/>
                <a:cs typeface="Times New Roman" pitchFamily="18" charset="0"/>
              </a:rPr>
              <a:t>4</a:t>
            </a:r>
            <a:endParaRPr lang="zh-CN" altLang="en-US" sz="2800" dirty="0"/>
          </a:p>
        </p:txBody>
      </p:sp>
      <p:sp>
        <p:nvSpPr>
          <p:cNvPr id="13" name="椭圆 12"/>
          <p:cNvSpPr/>
          <p:nvPr/>
        </p:nvSpPr>
        <p:spPr>
          <a:xfrm>
            <a:off x="8760296" y="548680"/>
            <a:ext cx="1404664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5" name="TextBox 14"/>
          <p:cNvSpPr txBox="1"/>
          <p:nvPr/>
        </p:nvSpPr>
        <p:spPr>
          <a:xfrm>
            <a:off x="8832304" y="7647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退化的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991544" y="4005064"/>
            <a:ext cx="8280920" cy="151216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矩形 17"/>
          <p:cNvSpPr/>
          <p:nvPr/>
        </p:nvSpPr>
        <p:spPr>
          <a:xfrm>
            <a:off x="2207569" y="4149080"/>
            <a:ext cx="6266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-100" dirty="0">
                <a:solidFill>
                  <a:srgbClr val="0070C0"/>
                </a:solidFill>
              </a:rPr>
              <a:t>定 理 </a:t>
            </a:r>
            <a:r>
              <a:rPr lang="en-US" altLang="zh-CN" sz="2800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       </a:t>
            </a:r>
            <a:r>
              <a:rPr lang="zh-CN" altLang="en-US" sz="2800" dirty="0">
                <a:latin typeface="+mn-ea"/>
              </a:rPr>
              <a:t>矩阵</a:t>
            </a:r>
            <a:r>
              <a:rPr lang="en-US" altLang="zh-CN" sz="2800" i="1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可对角化的充要条件是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2135560" y="4797152"/>
            <a:ext cx="7444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</a:rPr>
              <a:t>其每个不同特征值的 几何重数 等于  代数重数</a:t>
            </a:r>
            <a:r>
              <a:rPr lang="en-US" altLang="zh-CN" sz="2800" dirty="0">
                <a:latin typeface="+mn-ea"/>
              </a:rPr>
              <a:t>.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19536" y="3429000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华文楷体"/>
              </a:rPr>
              <a:t>强调：特征值相同的矩阵不一定相似</a:t>
            </a:r>
          </a:p>
        </p:txBody>
      </p:sp>
      <p:sp>
        <p:nvSpPr>
          <p:cNvPr id="22" name="矩形 21"/>
          <p:cNvSpPr/>
          <p:nvPr/>
        </p:nvSpPr>
        <p:spPr>
          <a:xfrm>
            <a:off x="2495600" y="2780928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>
                <a:latin typeface="华文楷体"/>
              </a:rPr>
              <a:t>即：</a:t>
            </a:r>
            <a:r>
              <a:rPr lang="en-US" altLang="zh-CN" sz="2800" dirty="0">
                <a:latin typeface="华文楷体"/>
              </a:rPr>
              <a:t>A</a:t>
            </a:r>
            <a:r>
              <a:rPr lang="zh-CN" altLang="en-US" sz="2800" dirty="0">
                <a:latin typeface="华文楷体"/>
              </a:rPr>
              <a:t>不可能相似于单位阵</a:t>
            </a:r>
            <a:r>
              <a:rPr lang="en-US" altLang="zh-CN" sz="2800" dirty="0">
                <a:latin typeface="华文楷体"/>
              </a:rPr>
              <a:t>.</a:t>
            </a:r>
            <a:endParaRPr lang="zh-CN" altLang="en-US" sz="2800" dirty="0">
              <a:latin typeface="华文楷体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92144" y="5877272"/>
            <a:ext cx="208823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1"/>
          <p:cNvSpPr txBox="1">
            <a:spLocks/>
          </p:cNvSpPr>
          <p:nvPr/>
        </p:nvSpPr>
        <p:spPr>
          <a:xfrm>
            <a:off x="7410772" y="5929256"/>
            <a:ext cx="2016224" cy="544103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dirty="0">
                <a:latin typeface="+mn-ea"/>
                <a:cs typeface="+mj-cs"/>
              </a:rPr>
              <a:t>特征根的重数</a:t>
            </a:r>
            <a:endParaRPr lang="en-US" altLang="zh-CN" sz="2400" dirty="0">
              <a:latin typeface="+mn-ea"/>
              <a:cs typeface="+mj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95800" y="5877272"/>
            <a:ext cx="29523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4295800" y="5877273"/>
            <a:ext cx="3024336" cy="544103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400" dirty="0">
                <a:latin typeface="+mn-ea"/>
                <a:cs typeface="+mj-cs"/>
              </a:rPr>
              <a:t>相应特征空间的维数</a:t>
            </a:r>
            <a:endParaRPr lang="en-US" altLang="zh-CN" sz="2400" dirty="0">
              <a:latin typeface="+mn-ea"/>
              <a:cs typeface="+mj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3B606BB-F587-2749-AB11-D050A8959D48}"/>
              </a:ext>
            </a:extLst>
          </p:cNvPr>
          <p:cNvGrpSpPr/>
          <p:nvPr/>
        </p:nvGrpSpPr>
        <p:grpSpPr>
          <a:xfrm>
            <a:off x="4355257" y="622139"/>
            <a:ext cx="1812751" cy="1077218"/>
            <a:chOff x="2217094" y="247750"/>
            <a:chExt cx="1812751" cy="107721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6A7C86-8B4E-9645-8538-A92029A8E1E4}"/>
                </a:ext>
              </a:extLst>
            </p:cNvPr>
            <p:cNvSpPr/>
            <p:nvPr/>
          </p:nvSpPr>
          <p:spPr>
            <a:xfrm>
              <a:off x="2217094" y="493971"/>
              <a:ext cx="6543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/>
                <a:t>A</a:t>
              </a:r>
              <a:r>
                <a:rPr lang="en-US" altLang="zh-CN" sz="3200" dirty="0"/>
                <a:t>=</a:t>
              </a:r>
              <a:endParaRPr lang="zh-CN" altLang="en-US" sz="3200" dirty="0"/>
            </a:p>
          </p:txBody>
        </p:sp>
        <p:sp>
          <p:nvSpPr>
            <p:cNvPr id="27" name="双括号 28">
              <a:extLst>
                <a:ext uri="{FF2B5EF4-FFF2-40B4-BE49-F238E27FC236}">
                  <a16:creationId xmlns:a16="http://schemas.microsoft.com/office/drawing/2014/main" id="{DEC50D2C-D939-6C41-9DBE-6EB7F493C850}"/>
                </a:ext>
              </a:extLst>
            </p:cNvPr>
            <p:cNvSpPr/>
            <p:nvPr/>
          </p:nvSpPr>
          <p:spPr>
            <a:xfrm>
              <a:off x="2877717" y="319758"/>
              <a:ext cx="1152128" cy="93610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29">
              <a:extLst>
                <a:ext uri="{FF2B5EF4-FFF2-40B4-BE49-F238E27FC236}">
                  <a16:creationId xmlns:a16="http://schemas.microsoft.com/office/drawing/2014/main" id="{29B7CB4A-E676-D64D-B940-64172EFAB7A9}"/>
                </a:ext>
              </a:extLst>
            </p:cNvPr>
            <p:cNvSpPr txBox="1"/>
            <p:nvPr/>
          </p:nvSpPr>
          <p:spPr>
            <a:xfrm>
              <a:off x="3021733" y="247750"/>
              <a:ext cx="360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10</a:t>
              </a:r>
              <a:endParaRPr lang="zh-CN" altLang="en-US" sz="3200" dirty="0">
                <a:latin typeface="Times" pitchFamily="2" charset="0"/>
              </a:endParaRPr>
            </a:p>
          </p:txBody>
        </p:sp>
        <p:sp>
          <p:nvSpPr>
            <p:cNvPr id="33" name="TextBox 30">
              <a:extLst>
                <a:ext uri="{FF2B5EF4-FFF2-40B4-BE49-F238E27FC236}">
                  <a16:creationId xmlns:a16="http://schemas.microsoft.com/office/drawing/2014/main" id="{4127C6B4-6E72-9B47-BD99-A58646AD87F6}"/>
                </a:ext>
              </a:extLst>
            </p:cNvPr>
            <p:cNvSpPr txBox="1"/>
            <p:nvPr/>
          </p:nvSpPr>
          <p:spPr>
            <a:xfrm>
              <a:off x="3525789" y="247750"/>
              <a:ext cx="360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11</a:t>
              </a:r>
              <a:endParaRPr lang="zh-CN" altLang="en-US" sz="3200" dirty="0">
                <a:latin typeface="Times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16" grpId="0" animBg="1"/>
      <p:bldP spid="13" grpId="0" animBg="1"/>
      <p:bldP spid="15" grpId="0"/>
      <p:bldP spid="17" grpId="0" animBg="1"/>
      <p:bldP spid="18" grpId="0"/>
      <p:bldP spid="19" grpId="0"/>
      <p:bldP spid="21" grpId="0"/>
      <p:bldP spid="22" grpId="0"/>
      <p:bldP spid="28" grpId="0" animBg="1"/>
      <p:bldP spid="29" grpId="0"/>
      <p:bldP spid="30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71664" y="1628800"/>
            <a:ext cx="7128792" cy="43924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87688" y="3429001"/>
            <a:ext cx="63579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2800" dirty="0"/>
              <a:t>1</a:t>
            </a:r>
            <a:r>
              <a:rPr lang="zh-CN" altLang="en-US" sz="2800" dirty="0"/>
              <a:t>）先将</a:t>
            </a:r>
            <a:r>
              <a:rPr lang="en-US" altLang="zh-CN" sz="2800" dirty="0"/>
              <a:t>A</a:t>
            </a:r>
            <a:r>
              <a:rPr lang="zh-CN" altLang="en-US" sz="2800" dirty="0"/>
              <a:t>分解为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XDX</a:t>
            </a:r>
            <a:r>
              <a:rPr lang="zh-CN" altLang="en-US" sz="28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spc="-100" baseline="30000" dirty="0"/>
              <a:t>−1</a:t>
            </a:r>
            <a:r>
              <a:rPr lang="zh-CN" altLang="en-US" sz="2800" spc="-100" dirty="0"/>
              <a:t>，其中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spc="-100" dirty="0"/>
              <a:t>为对角矩阵，然后再计算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baseline="30000" dirty="0">
                <a:latin typeface="Times" pitchFamily="2" charset="0"/>
              </a:rPr>
              <a:t>3</a:t>
            </a:r>
            <a:r>
              <a:rPr lang="zh-CN" altLang="en-US" sz="2800" spc="-100" baseline="30000" dirty="0"/>
              <a:t> </a:t>
            </a:r>
            <a:r>
              <a:rPr lang="en-US" altLang="zh-CN" sz="2800" spc="-100" dirty="0"/>
              <a:t>.</a:t>
            </a:r>
            <a:endParaRPr lang="en-US" altLang="zh-CN" sz="2800" dirty="0"/>
          </a:p>
          <a:p>
            <a:pPr marL="514350" indent="-514350"/>
            <a:endParaRPr lang="en-US" altLang="zh-CN" sz="2800" dirty="0"/>
          </a:p>
          <a:p>
            <a:pPr marL="514350" indent="-514350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是否存在矩阵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/>
              <a:t> </a:t>
            </a:r>
            <a:r>
              <a:rPr lang="zh-CN" altLang="en-US" sz="2800" dirty="0"/>
              <a:t>使得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aseline="30000" dirty="0">
                <a:latin typeface="Times" pitchFamily="2" charset="0"/>
              </a:rPr>
              <a:t>2</a:t>
            </a:r>
            <a:r>
              <a:rPr lang="en-US" altLang="zh-CN" sz="2800" dirty="0"/>
              <a:t> 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，若存在试求之</a:t>
            </a:r>
            <a:r>
              <a:rPr lang="en-US" altLang="zh-CN" sz="2800" dirty="0"/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1991544" y="332656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-100" dirty="0"/>
              <a:t>  </a:t>
            </a:r>
            <a:r>
              <a:rPr lang="zh-CN" altLang="en-US" sz="2800" spc="-100" dirty="0"/>
              <a:t>如果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可对角化</a:t>
            </a:r>
            <a:r>
              <a:rPr lang="en-US" altLang="zh-CN" sz="2800" spc="-100" dirty="0"/>
              <a:t>, </a:t>
            </a:r>
            <a:r>
              <a:rPr lang="zh-CN" altLang="en-US" sz="2800" spc="-100" dirty="0"/>
              <a:t>则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可以分解为乘积形式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XDX</a:t>
            </a:r>
            <a:r>
              <a:rPr lang="zh-CN" altLang="en-US" sz="28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spc="-100" baseline="30000" dirty="0"/>
              <a:t>−1</a:t>
            </a:r>
            <a:r>
              <a:rPr lang="en-US" altLang="zh-CN" sz="2800" spc="-100" dirty="0"/>
              <a:t>.</a:t>
            </a:r>
            <a:endParaRPr lang="zh-CN" altLang="en-US" sz="2800" spc="-100" dirty="0"/>
          </a:p>
        </p:txBody>
      </p:sp>
      <p:sp>
        <p:nvSpPr>
          <p:cNvPr id="9" name="矩形 8"/>
          <p:cNvSpPr/>
          <p:nvPr/>
        </p:nvSpPr>
        <p:spPr>
          <a:xfrm>
            <a:off x="1991544" y="980728"/>
            <a:ext cx="48965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spc="-100" dirty="0"/>
              <a:t>  </a:t>
            </a:r>
            <a:r>
              <a:rPr lang="zh-CN" altLang="en-US" sz="2800" spc="-100" dirty="0"/>
              <a:t>它方便我们计算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spc="-100" dirty="0"/>
              <a:t>幂次与方根</a:t>
            </a:r>
            <a:r>
              <a:rPr lang="en-US" altLang="zh-CN" sz="2800" spc="-100" dirty="0"/>
              <a:t>.</a:t>
            </a:r>
            <a:endParaRPr lang="zh-CN" altLang="en-US" sz="2800" spc="-100" dirty="0"/>
          </a:p>
        </p:txBody>
      </p:sp>
      <p:sp>
        <p:nvSpPr>
          <p:cNvPr id="10" name="矩形 9"/>
          <p:cNvSpPr/>
          <p:nvPr/>
        </p:nvSpPr>
        <p:spPr>
          <a:xfrm>
            <a:off x="1991545" y="2276873"/>
            <a:ext cx="992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楷体"/>
                <a:cs typeface="Times New Roman" pitchFamily="18" charset="0"/>
              </a:rPr>
              <a:t>例  </a:t>
            </a:r>
            <a:r>
              <a:rPr lang="en-US" altLang="zh-CN" sz="3200" dirty="0">
                <a:latin typeface="华文楷体"/>
                <a:cs typeface="Times New Roman" pitchFamily="18" charset="0"/>
              </a:rPr>
              <a:t>5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FF7B23F-0762-E647-B7E7-413373C387A4}"/>
              </a:ext>
            </a:extLst>
          </p:cNvPr>
          <p:cNvGrpSpPr/>
          <p:nvPr/>
        </p:nvGrpSpPr>
        <p:grpSpPr>
          <a:xfrm>
            <a:off x="4472572" y="1892989"/>
            <a:ext cx="2847564" cy="1569660"/>
            <a:chOff x="9480376" y="1579423"/>
            <a:chExt cx="2847564" cy="156966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7E534D-4DE0-D14A-838F-9192DB0D4117}"/>
                </a:ext>
              </a:extLst>
            </p:cNvPr>
            <p:cNvSpPr/>
            <p:nvPr/>
          </p:nvSpPr>
          <p:spPr>
            <a:xfrm>
              <a:off x="9480376" y="2113692"/>
              <a:ext cx="6512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spc="-100" dirty="0">
                  <a:latin typeface="Times" pitchFamily="2" charset="0"/>
                </a:rPr>
                <a:t>A</a:t>
              </a:r>
              <a:r>
                <a:rPr lang="zh-CN" altLang="en-US" sz="2800" i="1" spc="-100" dirty="0">
                  <a:latin typeface="Times" pitchFamily="2" charset="0"/>
                </a:rPr>
                <a:t> </a:t>
              </a:r>
              <a:r>
                <a:rPr lang="en-US" altLang="zh-CN" sz="2800" spc="-100" dirty="0">
                  <a:latin typeface="Times" pitchFamily="2" charset="0"/>
                </a:rPr>
                <a:t>=</a:t>
              </a:r>
              <a:endParaRPr lang="zh-CN" altLang="en-US" sz="2800" dirty="0"/>
            </a:p>
          </p:txBody>
        </p:sp>
        <p:sp>
          <p:nvSpPr>
            <p:cNvPr id="14" name="双括号 11">
              <a:extLst>
                <a:ext uri="{FF2B5EF4-FFF2-40B4-BE49-F238E27FC236}">
                  <a16:creationId xmlns:a16="http://schemas.microsoft.com/office/drawing/2014/main" id="{D7D17885-C6E4-5C45-B78A-B22589A962D5}"/>
                </a:ext>
              </a:extLst>
            </p:cNvPr>
            <p:cNvSpPr/>
            <p:nvPr/>
          </p:nvSpPr>
          <p:spPr>
            <a:xfrm>
              <a:off x="10128447" y="1723439"/>
              <a:ext cx="2199493" cy="129614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61E0B48E-FE07-8840-BC2B-7103B35C7221}"/>
                </a:ext>
              </a:extLst>
            </p:cNvPr>
            <p:cNvSpPr txBox="1"/>
            <p:nvPr/>
          </p:nvSpPr>
          <p:spPr>
            <a:xfrm>
              <a:off x="10386670" y="1579423"/>
              <a:ext cx="6174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-100" dirty="0"/>
                <a:t>−</a:t>
              </a:r>
              <a:r>
                <a:rPr lang="en-US" altLang="zh-CN" sz="3200" dirty="0">
                  <a:latin typeface="Times" pitchFamily="2" charset="0"/>
                </a:rPr>
                <a:t>2</a:t>
              </a:r>
            </a:p>
            <a:p>
              <a:r>
                <a:rPr lang="en-US" altLang="zh-CN" sz="3200" dirty="0">
                  <a:latin typeface="Times" pitchFamily="2" charset="0"/>
                </a:rPr>
                <a:t> 1</a:t>
              </a:r>
              <a:endParaRPr lang="en-US" altLang="zh-CN" dirty="0">
                <a:latin typeface="Times" pitchFamily="2" charset="0"/>
              </a:endParaRPr>
            </a:p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88005074-1070-9549-9BB5-836C44B3B1DB}"/>
                </a:ext>
              </a:extLst>
            </p:cNvPr>
            <p:cNvSpPr txBox="1"/>
            <p:nvPr/>
          </p:nvSpPr>
          <p:spPr>
            <a:xfrm>
              <a:off x="11073994" y="1579423"/>
              <a:ext cx="38985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0</a:t>
              </a:r>
            </a:p>
            <a:p>
              <a:r>
                <a:rPr lang="en-US" altLang="zh-CN" sz="3200" dirty="0">
                  <a:latin typeface="Times" pitchFamily="2" charset="0"/>
                </a:rPr>
                <a:t>2</a:t>
              </a:r>
            </a:p>
            <a:p>
              <a:r>
                <a:rPr lang="en-US" altLang="zh-CN" sz="3200" dirty="0">
                  <a:latin typeface="Times" pitchFamily="2" charset="0"/>
                </a:rPr>
                <a:t>0</a:t>
              </a:r>
              <a:endParaRPr lang="zh-CN" altLang="en-US" sz="3200" dirty="0">
                <a:latin typeface="Times" pitchFamily="2" charset="0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FAADCF68-A838-AF47-8DCD-F187EEF29864}"/>
                </a:ext>
              </a:extLst>
            </p:cNvPr>
            <p:cNvSpPr txBox="1"/>
            <p:nvPr/>
          </p:nvSpPr>
          <p:spPr>
            <a:xfrm>
              <a:off x="11535852" y="1579423"/>
              <a:ext cx="6174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-100" dirty="0"/>
                <a:t>−</a:t>
              </a:r>
              <a:r>
                <a:rPr lang="en-US" altLang="zh-CN" sz="3200" dirty="0">
                  <a:latin typeface="Times" pitchFamily="2" charset="0"/>
                </a:rPr>
                <a:t>4</a:t>
              </a:r>
            </a:p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en-US" altLang="zh-CN" sz="3200" dirty="0">
                  <a:latin typeface="Times" pitchFamily="2" charset="0"/>
                </a:rPr>
                <a:t> 3</a:t>
              </a:r>
              <a:endParaRPr lang="zh-CN" altLang="en-US" sz="3200" dirty="0">
                <a:latin typeface="Times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47529" y="260649"/>
            <a:ext cx="4512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+mj-ea"/>
                <a:ea typeface="+mj-ea"/>
              </a:rPr>
              <a:t>3. </a:t>
            </a:r>
            <a:r>
              <a:rPr lang="zh-CN" altLang="en-US" sz="3200" b="1" dirty="0">
                <a:solidFill>
                  <a:srgbClr val="0070C0"/>
                </a:solidFill>
                <a:latin typeface="+mj-ea"/>
                <a:ea typeface="+mj-ea"/>
              </a:rPr>
              <a:t>实对称矩阵的对角化</a:t>
            </a:r>
          </a:p>
        </p:txBody>
      </p:sp>
      <p:sp>
        <p:nvSpPr>
          <p:cNvPr id="9" name="矩形 8"/>
          <p:cNvSpPr/>
          <p:nvPr/>
        </p:nvSpPr>
        <p:spPr>
          <a:xfrm>
            <a:off x="1919536" y="980730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pc="-100" dirty="0">
                <a:solidFill>
                  <a:srgbClr val="0070C0"/>
                </a:solidFill>
              </a:rPr>
              <a:t>引理</a:t>
            </a:r>
            <a:r>
              <a:rPr lang="en-US" altLang="zh-CN" sz="2800" spc="-100" dirty="0">
                <a:solidFill>
                  <a:srgbClr val="0070C0"/>
                </a:solidFill>
              </a:rPr>
              <a:t>1</a:t>
            </a:r>
            <a:r>
              <a:rPr lang="en-US" altLang="zh-CN" sz="2800" spc="-100" dirty="0"/>
              <a:t>.   </a:t>
            </a:r>
            <a:r>
              <a:rPr lang="zh-CN" altLang="en-US" sz="2800" spc="-100" dirty="0"/>
              <a:t>设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spc="-100" dirty="0"/>
              <a:t>是实对称方阵，则其特征值必为</a:t>
            </a:r>
            <a:r>
              <a:rPr lang="zh-CN" altLang="en-US" sz="2800" b="1" spc="-100" dirty="0">
                <a:solidFill>
                  <a:srgbClr val="C00000"/>
                </a:solidFill>
              </a:rPr>
              <a:t>实</a:t>
            </a:r>
            <a:r>
              <a:rPr lang="zh-CN" altLang="en-US" sz="2800" spc="-100" dirty="0"/>
              <a:t>数</a:t>
            </a:r>
            <a:r>
              <a:rPr lang="en-US" altLang="zh-CN" sz="2800" spc="-100" dirty="0"/>
              <a:t>.  </a:t>
            </a:r>
            <a:r>
              <a:rPr lang="zh-CN" altLang="en-US" sz="2800" spc="-100" dirty="0"/>
              <a:t>因此有</a:t>
            </a:r>
            <a:r>
              <a:rPr lang="zh-CN" altLang="en-US" sz="2800" b="1" spc="-100" dirty="0">
                <a:solidFill>
                  <a:srgbClr val="C00000"/>
                </a:solidFill>
              </a:rPr>
              <a:t>实</a:t>
            </a:r>
            <a:r>
              <a:rPr lang="zh-CN" altLang="en-US" sz="2800" spc="-100" dirty="0"/>
              <a:t>特征向量。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47528" y="2924944"/>
                <a:ext cx="9001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spc="-100" dirty="0">
                    <a:solidFill>
                      <a:srgbClr val="0070C0"/>
                    </a:solidFill>
                  </a:rPr>
                  <a:t>引理</a:t>
                </a:r>
                <a:r>
                  <a:rPr lang="en-US" altLang="zh-CN" sz="2800" spc="-1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zh-CN" sz="2800" spc="-100" dirty="0"/>
                  <a:t>.   </a:t>
                </a:r>
                <a:r>
                  <a:rPr lang="zh-CN" altLang="en-US" sz="2800" spc="-100" dirty="0"/>
                  <a:t>设</a:t>
                </a:r>
                <a:r>
                  <a:rPr lang="en-US" altLang="zh-CN" sz="2800" spc="-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 i="1" spc="-100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zh-CN" altLang="en-US" sz="2800" spc="-100" dirty="0"/>
                  <a:t>是实对称方阵</a:t>
                </a:r>
                <a:r>
                  <a:rPr lang="en-US" altLang="zh-CN" sz="2800" spc="-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pc="-133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0" spc="-133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spc="-100" dirty="0"/>
                  <a:t>,</a:t>
                </a:r>
                <a:r>
                  <a:rPr lang="en-US" altLang="zh-CN" sz="2800" spc="-133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0" spc="-133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spc="-1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pc="-133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800" spc="-100" dirty="0"/>
                  <a:t> </a:t>
                </a:r>
                <a:r>
                  <a:rPr lang="zh-CN" altLang="en-US" sz="2800" spc="-100" dirty="0"/>
                  <a:t>是矩阵</a:t>
                </a:r>
                <a:r>
                  <a:rPr lang="en-US" altLang="zh-CN" sz="2800" i="1" spc="-1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en-US" sz="2800" spc="-100" dirty="0"/>
                  <a:t>的不同的</a:t>
                </a:r>
                <a:endParaRPr lang="en-US" altLang="zh-CN" sz="2800" spc="-1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924944"/>
                <a:ext cx="9001000" cy="523220"/>
              </a:xfrm>
              <a:prstGeom prst="rect">
                <a:avLst/>
              </a:prstGeom>
              <a:blipFill>
                <a:blip r:embed="rId2"/>
                <a:stretch>
                  <a:fillRect l="-1268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47528" y="3543824"/>
                <a:ext cx="101531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spc="-100" dirty="0"/>
                  <a:t>特征值</a:t>
                </a:r>
                <a:r>
                  <a:rPr lang="en-US" altLang="zh-CN" sz="2800" spc="-100" dirty="0"/>
                  <a:t>.</a:t>
                </a:r>
                <a:r>
                  <a:rPr lang="zh-CN" altLang="en-US" sz="2800" spc="-100" dirty="0"/>
                  <a:t>若设相应的特征向量为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pc="-133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spc="-100" dirty="0"/>
                  <a:t>,</a:t>
                </a:r>
                <a:r>
                  <a:rPr lang="en-US" altLang="zh-CN" sz="2800" spc="-133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pc="-133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spc="-1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pc="-133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800" spc="-100" dirty="0"/>
                  <a:t>, </a:t>
                </a:r>
                <a:r>
                  <a:rPr lang="zh-CN" altLang="en-US" sz="2800" spc="-1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0" spc="-133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spc="-100" dirty="0"/>
                  <a:t>,</a:t>
                </a:r>
                <a:r>
                  <a:rPr lang="en-US" altLang="zh-CN" sz="2800" spc="-133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spc="-1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k</m:t>
                        </m:r>
                      </m:sub>
                    </m:sSub>
                    <m:r>
                      <a:rPr lang="en-US" altLang="zh-CN" sz="2800" b="0" i="1" spc="-133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}</m:t>
                    </m:r>
                  </m:oMath>
                </a14:m>
                <a:endParaRPr lang="zh-CN" altLang="en-US" sz="2800" spc="-1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3543824"/>
                <a:ext cx="10153128" cy="523220"/>
              </a:xfrm>
              <a:prstGeom prst="rect">
                <a:avLst/>
              </a:prstGeom>
              <a:blipFill>
                <a:blip r:embed="rId3"/>
                <a:stretch>
                  <a:fillRect l="-1124" t="-9524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847529" y="4077071"/>
            <a:ext cx="164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-100" dirty="0"/>
              <a:t>是</a:t>
            </a:r>
            <a:r>
              <a:rPr lang="zh-CN" altLang="en-US" sz="2800" b="1" spc="-100" dirty="0">
                <a:solidFill>
                  <a:srgbClr val="C00000"/>
                </a:solidFill>
              </a:rPr>
              <a:t>正交集</a:t>
            </a:r>
            <a:r>
              <a:rPr lang="en-US" altLang="zh-CN" sz="2800" spc="-100" dirty="0"/>
              <a:t>.</a:t>
            </a:r>
            <a:endParaRPr lang="zh-CN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3575721" y="407707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进一步，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361874" y="4653135"/>
                <a:ext cx="6182398" cy="777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kumimoji="1" lang="en-US" altLang="zh-CN" sz="28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kumimoji="1" lang="en-US" altLang="zh-CN" sz="2800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800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28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800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zh-CN" sz="2800" i="1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kumimoji="1"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 spc="-133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spc="-133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 spc="-133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k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 spc="-133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spc="-133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spc="-133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zh-CN" altLang="en-US" sz="2800" spc="-100" dirty="0"/>
                  <a:t>是标准</a:t>
                </a:r>
                <a:r>
                  <a:rPr lang="en-US" altLang="zh-CN" sz="2800" spc="-100" dirty="0"/>
                  <a:t>(</a:t>
                </a:r>
                <a:r>
                  <a:rPr lang="zh-CN" altLang="en-US" sz="2800" spc="-100" dirty="0"/>
                  <a:t>规范</a:t>
                </a:r>
                <a:r>
                  <a:rPr lang="en-US" altLang="zh-CN" sz="2800" spc="-100" dirty="0"/>
                  <a:t>)</a:t>
                </a:r>
                <a:r>
                  <a:rPr lang="zh-CN" altLang="en-US" sz="2800" spc="-100" dirty="0"/>
                  <a:t>正交集</a:t>
                </a:r>
                <a:r>
                  <a:rPr lang="en-US" altLang="zh-CN" sz="2800" spc="-1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74" y="4653135"/>
                <a:ext cx="6182398" cy="777842"/>
              </a:xfrm>
              <a:prstGeom prst="rect">
                <a:avLst/>
              </a:prstGeom>
              <a:blipFill>
                <a:blip r:embed="rId4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560" y="980729"/>
            <a:ext cx="8136904" cy="1965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pc="-100" dirty="0">
                <a:solidFill>
                  <a:srgbClr val="0070C0"/>
                </a:solidFill>
              </a:rPr>
              <a:t>推论</a:t>
            </a:r>
            <a:r>
              <a:rPr lang="en-US" altLang="zh-CN" sz="2800" spc="-100" dirty="0">
                <a:solidFill>
                  <a:srgbClr val="0070C0"/>
                </a:solidFill>
              </a:rPr>
              <a:t>.   </a:t>
            </a:r>
            <a:r>
              <a:rPr lang="zh-CN" altLang="en-US" sz="2800" spc="-100" dirty="0"/>
              <a:t>设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spc="-100" dirty="0"/>
              <a:t>是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" pitchFamily="2" charset="0"/>
              </a:rPr>
              <a:t>n </a:t>
            </a:r>
            <a:r>
              <a:rPr lang="zh-CN" altLang="en-US" sz="2800" spc="-100" dirty="0"/>
              <a:t>阶实对称方阵，且有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" pitchFamily="2" charset="0"/>
              </a:rPr>
              <a:t>n </a:t>
            </a:r>
            <a:r>
              <a:rPr lang="zh-CN" altLang="en-US" sz="2800" spc="-100" dirty="0"/>
              <a:t>个互不相同的特征值，则必存在正交矩阵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spc="-100" dirty="0"/>
              <a:t>, </a:t>
            </a:r>
            <a:r>
              <a:rPr lang="zh-CN" altLang="en-US" sz="2800" spc="-100" dirty="0"/>
              <a:t>使得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altLang="zh-CN" sz="2800" i="1" spc="-100" dirty="0"/>
              <a:t>=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spc="-100" dirty="0"/>
              <a:t>, </a:t>
            </a:r>
            <a:r>
              <a:rPr lang="zh-CN" altLang="en-US" sz="2800" spc="-100" dirty="0"/>
              <a:t>其中</a:t>
            </a:r>
            <a:r>
              <a:rPr lang="en-US" altLang="zh-CN" sz="2800" i="1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spc="-100" dirty="0"/>
              <a:t> </a:t>
            </a:r>
            <a:r>
              <a:rPr lang="zh-CN" altLang="en-US" sz="2800" spc="-100" dirty="0"/>
              <a:t>是对角矩阵</a:t>
            </a:r>
            <a:r>
              <a:rPr lang="en-US" altLang="zh-CN" sz="2800" i="1" spc="-100" dirty="0"/>
              <a:t>.</a:t>
            </a:r>
            <a:endParaRPr lang="zh-CN" altLang="en-US" sz="2800" spc="-100" dirty="0"/>
          </a:p>
        </p:txBody>
      </p:sp>
      <p:sp>
        <p:nvSpPr>
          <p:cNvPr id="7" name="矩形 6"/>
          <p:cNvSpPr/>
          <p:nvPr/>
        </p:nvSpPr>
        <p:spPr>
          <a:xfrm>
            <a:off x="2123976" y="4115369"/>
            <a:ext cx="907300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pc="-100" dirty="0">
                <a:solidFill>
                  <a:srgbClr val="0070C0"/>
                </a:solidFill>
              </a:rPr>
              <a:t>定  理</a:t>
            </a:r>
            <a:r>
              <a:rPr lang="en-US" altLang="zh-CN" sz="2800" spc="-100" dirty="0">
                <a:solidFill>
                  <a:srgbClr val="0070C0"/>
                </a:solidFill>
              </a:rPr>
              <a:t> </a:t>
            </a:r>
            <a:r>
              <a:rPr lang="en-US" altLang="zh-CN" sz="2800" spc="-100" dirty="0">
                <a:solidFill>
                  <a:srgbClr val="C00000"/>
                </a:solidFill>
              </a:rPr>
              <a:t>(</a:t>
            </a:r>
            <a:r>
              <a:rPr lang="en-US" altLang="zh-CN" sz="3600" spc="-100" dirty="0">
                <a:solidFill>
                  <a:srgbClr val="C00000"/>
                </a:solidFill>
                <a:latin typeface="Times" pitchFamily="2" charset="0"/>
              </a:rPr>
              <a:t>P</a:t>
            </a:r>
            <a:r>
              <a:rPr lang="en-US" altLang="zh-CN" sz="2800" spc="-100" dirty="0">
                <a:solidFill>
                  <a:srgbClr val="C00000"/>
                </a:solidFill>
                <a:latin typeface="Times" pitchFamily="2" charset="0"/>
              </a:rPr>
              <a:t>304</a:t>
            </a:r>
            <a:r>
              <a:rPr lang="zh-CN" altLang="en-US" sz="2800" dirty="0">
                <a:solidFill>
                  <a:srgbClr val="C00000"/>
                </a:solidFill>
                <a:latin typeface="Times" pitchFamily="2" charset="0"/>
              </a:rPr>
              <a:t> </a:t>
            </a:r>
            <a:r>
              <a:rPr lang="zh-CN" altLang="en-US" sz="2800" spc="-100" dirty="0">
                <a:solidFill>
                  <a:srgbClr val="C00000"/>
                </a:solidFill>
                <a:latin typeface="Times" pitchFamily="2" charset="0"/>
              </a:rPr>
              <a:t>推论</a:t>
            </a:r>
            <a:r>
              <a:rPr lang="en-US" altLang="zh-CN" sz="2800" spc="-100" dirty="0">
                <a:solidFill>
                  <a:srgbClr val="C00000"/>
                </a:solidFill>
                <a:latin typeface="Times" pitchFamily="2" charset="0"/>
              </a:rPr>
              <a:t>6.4.7</a:t>
            </a:r>
            <a:r>
              <a:rPr lang="en-US" altLang="zh-CN" sz="2800" spc="-100" dirty="0">
                <a:solidFill>
                  <a:srgbClr val="C00000"/>
                </a:solidFill>
              </a:rPr>
              <a:t>)</a:t>
            </a:r>
            <a:r>
              <a:rPr lang="zh-CN" altLang="en-US" sz="2800" spc="-100" dirty="0">
                <a:solidFill>
                  <a:srgbClr val="C00000"/>
                </a:solidFill>
              </a:rPr>
              <a:t>  </a:t>
            </a:r>
            <a:r>
              <a:rPr lang="zh-CN" altLang="en-US" sz="2800" spc="-100" dirty="0"/>
              <a:t>设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spc="-100" dirty="0"/>
              <a:t>是实对称方阵，则一定存在正交矩阵</a:t>
            </a:r>
            <a:r>
              <a:rPr lang="en-US" altLang="zh-CN" sz="2800" i="1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将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spc="-100" dirty="0"/>
              <a:t>对角化，即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i="1" spc="-1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altLang="zh-CN" sz="2800" i="1" spc="-100" dirty="0"/>
              <a:t>=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spc="-100" dirty="0"/>
              <a:t>, </a:t>
            </a:r>
            <a:r>
              <a:rPr lang="zh-CN" altLang="en-US" sz="2800" spc="-100" dirty="0"/>
              <a:t>其中</a:t>
            </a:r>
            <a:r>
              <a:rPr lang="en-US" altLang="zh-CN" sz="2800" i="1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spc="-100" dirty="0"/>
              <a:t> </a:t>
            </a:r>
            <a:r>
              <a:rPr lang="zh-CN" altLang="en-US" sz="2800" spc="-100" dirty="0"/>
              <a:t>是对角矩阵</a:t>
            </a:r>
            <a:r>
              <a:rPr lang="en-US" altLang="zh-CN" sz="2800" spc="-100" dirty="0"/>
              <a:t>.</a:t>
            </a:r>
          </a:p>
          <a:p>
            <a:endParaRPr lang="zh-CN" altLang="en-US" sz="2800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F551F30-34A2-484F-8599-6E4FCC96205A}"/>
                  </a:ext>
                </a:extLst>
              </p:cNvPr>
              <p:cNvSpPr/>
              <p:nvPr/>
            </p:nvSpPr>
            <p:spPr>
              <a:xfrm>
                <a:off x="2135560" y="3140968"/>
                <a:ext cx="8532720" cy="779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dirty="0"/>
                  <a:t>其中</a:t>
                </a:r>
                <a:r>
                  <a:rPr kumimoji="1" lang="en-US" altLang="zh-CN" sz="2800" i="1" dirty="0">
                    <a:latin typeface="Times" pitchFamily="2" charset="0"/>
                  </a:rPr>
                  <a:t>Q</a:t>
                </a:r>
                <a:r>
                  <a:rPr kumimoji="1" lang="zh-CN" altLang="en-US" sz="2800" i="1" dirty="0">
                    <a:latin typeface="Times" pitchFamily="2" charset="0"/>
                  </a:rPr>
                  <a:t> </a:t>
                </a:r>
                <a:r>
                  <a:rPr kumimoji="1" lang="en-US" altLang="zh-CN" sz="2800" dirty="0">
                    <a:latin typeface="Times" pitchFamily="2" charset="0"/>
                  </a:rPr>
                  <a:t>=</a:t>
                </a:r>
                <a:r>
                  <a:rPr kumimoji="1" lang="zh-CN" altLang="en-US" sz="28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kumimoji="1" lang="en-US" altLang="zh-CN" sz="2800" i="1" dirty="0">
                                <a:latin typeface="Times" pitchFamily="2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kumimoji="1" lang="en-US" altLang="zh-CN" sz="2800" baseline="-25000" dirty="0">
                                <a:latin typeface="Times" pitchFamily="2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800" i="1" dirty="0">
                                    <a:latin typeface="Times" pitchFamily="2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2800" baseline="-25000" dirty="0">
                                    <a:latin typeface="Times" pitchFamily="2" charset="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800" i="1" dirty="0">
                                    <a:latin typeface="Times" pitchFamily="2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zh-CN" sz="2800" i="1" dirty="0">
                                        <a:latin typeface="Times" pitchFamily="2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kumimoji="1"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800" i="1" dirty="0">
                                    <a:latin typeface="Times" pitchFamily="2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kumimoji="1" lang="en-US" altLang="zh-CN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zh-CN" sz="2800" i="1" dirty="0">
                                        <a:latin typeface="Times" pitchFamily="2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kumimoji="1" lang="en-US" altLang="zh-CN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 ,         </m:t>
                    </m:r>
                  </m:oMath>
                </a14:m>
                <a:r>
                  <a:rPr kumimoji="1" lang="en-US" altLang="zh-CN" sz="2800" i="1" dirty="0">
                    <a:latin typeface="Times" pitchFamily="2" charset="0"/>
                  </a:rPr>
                  <a:t>D</a:t>
                </a:r>
                <a:r>
                  <a:rPr kumimoji="1" lang="zh-CN" altLang="en-US" sz="2800" i="1" dirty="0">
                    <a:latin typeface="Times" pitchFamily="2" charset="0"/>
                  </a:rPr>
                  <a:t> </a:t>
                </a:r>
                <a:r>
                  <a:rPr kumimoji="1" lang="en-US" altLang="zh-CN" sz="2800" dirty="0">
                    <a:latin typeface="Times" pitchFamily="2" charset="0"/>
                  </a:rPr>
                  <a:t>=</a:t>
                </a:r>
                <a:r>
                  <a:rPr kumimoji="1" lang="zh-CN" altLang="en-US" sz="2800" dirty="0">
                    <a:latin typeface="Times" pitchFamily="2" charset="0"/>
                  </a:rPr>
                  <a:t> </a:t>
                </a:r>
                <a:r>
                  <a:rPr kumimoji="1" lang="en-US" altLang="zh-CN" sz="2800" dirty="0" err="1">
                    <a:latin typeface="Times" pitchFamily="2" charset="0"/>
                  </a:rPr>
                  <a:t>diag</a:t>
                </a:r>
                <a:r>
                  <a:rPr kumimoji="1" lang="en-US" altLang="zh-CN" sz="2800" dirty="0">
                    <a:latin typeface="Times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spc="-100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kumimoji="1" lang="en-US" altLang="zh-CN" sz="2800" baseline="-25000" dirty="0">
                    <a:latin typeface="Times" pitchFamily="2" charset="0"/>
                  </a:rPr>
                  <a:t>1</a:t>
                </a:r>
                <a:r>
                  <a:rPr kumimoji="1" lang="en-US" altLang="zh-CN" sz="2800" dirty="0">
                    <a:latin typeface="Times" pitchFamily="2" charset="0"/>
                  </a:rPr>
                  <a:t>,</a:t>
                </a:r>
                <a:r>
                  <a:rPr kumimoji="1" lang="en-US" altLang="zh-CN" sz="2800" i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pc="-100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kumimoji="1" lang="en-US" altLang="zh-CN" sz="2800" i="1" baseline="-25000" dirty="0">
                    <a:latin typeface="Times" pitchFamily="2" charset="0"/>
                  </a:rPr>
                  <a:t>2</a:t>
                </a:r>
                <a:r>
                  <a:rPr kumimoji="1" lang="en-US" altLang="zh-CN" sz="2800" dirty="0">
                    <a:latin typeface="Times" pitchFamily="2" charset="0"/>
                  </a:rPr>
                  <a:t>, …, </a:t>
                </a:r>
                <a14:m>
                  <m:oMath xmlns:m="http://schemas.openxmlformats.org/officeDocument/2006/math">
                    <m:r>
                      <a:rPr lang="en-US" altLang="zh-CN" sz="2800" i="1" spc="-100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kumimoji="1" lang="en-US" altLang="zh-CN" sz="2800" i="1" baseline="-25000" dirty="0">
                    <a:latin typeface="Times" pitchFamily="2" charset="0"/>
                  </a:rPr>
                  <a:t>n</a:t>
                </a:r>
                <a:r>
                  <a:rPr kumimoji="1" lang="en-US" altLang="zh-CN" sz="2800" dirty="0">
                    <a:latin typeface="Times" pitchFamily="2" charset="0"/>
                  </a:rPr>
                  <a:t>)</a:t>
                </a:r>
                <a:endParaRPr lang="zh-CN" altLang="en-US" sz="28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F551F30-34A2-484F-8599-6E4FCC962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3140968"/>
                <a:ext cx="8532720" cy="779765"/>
              </a:xfrm>
              <a:prstGeom prst="rect">
                <a:avLst/>
              </a:prstGeom>
              <a:blipFill>
                <a:blip r:embed="rId2"/>
                <a:stretch>
                  <a:fillRect l="-1637" r="-446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15680" y="548680"/>
            <a:ext cx="7704856" cy="2304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847529" y="908720"/>
            <a:ext cx="1189335" cy="72547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200" dirty="0">
                <a:solidFill>
                  <a:schemeClr val="tx2"/>
                </a:solidFill>
                <a:latin typeface="+mn-ea"/>
                <a:cs typeface="+mj-cs"/>
              </a:rPr>
              <a:t>例 </a:t>
            </a:r>
            <a:r>
              <a:rPr lang="en-US" altLang="zh-CN" sz="3200" dirty="0">
                <a:solidFill>
                  <a:schemeClr val="tx2"/>
                </a:solidFill>
                <a:latin typeface="+mn-ea"/>
                <a:cs typeface="+mj-cs"/>
              </a:rPr>
              <a:t>6. </a:t>
            </a:r>
            <a:endParaRPr lang="zh-CN" altLang="en-US" sz="3200" i="1" dirty="0">
              <a:solidFill>
                <a:schemeClr val="tx2"/>
              </a:solidFill>
              <a:latin typeface="+mn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35562" y="3717032"/>
            <a:ext cx="6408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</a:rPr>
              <a:t>求证：</a:t>
            </a:r>
            <a:r>
              <a:rPr lang="en-US" altLang="zh-CN" sz="2800" dirty="0"/>
              <a:t>  </a:t>
            </a:r>
            <a:r>
              <a:rPr lang="zh-CN" altLang="en-US" sz="2800" dirty="0"/>
              <a:t>任意幂等矩阵一定可以对角化</a:t>
            </a:r>
            <a:r>
              <a:rPr lang="en-US" altLang="zh-CN" sz="2800" dirty="0"/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1919538" y="3068960"/>
            <a:ext cx="1576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思考题</a:t>
            </a:r>
            <a:r>
              <a:rPr lang="en-US" altLang="zh-CN" sz="2800" dirty="0"/>
              <a:t>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9E44801-9CE1-1C4C-B599-16D72DCC6844}"/>
              </a:ext>
            </a:extLst>
          </p:cNvPr>
          <p:cNvGrpSpPr/>
          <p:nvPr/>
        </p:nvGrpSpPr>
        <p:grpSpPr>
          <a:xfrm>
            <a:off x="3487751" y="781915"/>
            <a:ext cx="7160935" cy="1569660"/>
            <a:chOff x="9151679" y="1579423"/>
            <a:chExt cx="7160935" cy="156966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75657D7-24D0-3D41-AB69-67C1A77581D1}"/>
                </a:ext>
              </a:extLst>
            </p:cNvPr>
            <p:cNvSpPr/>
            <p:nvPr/>
          </p:nvSpPr>
          <p:spPr>
            <a:xfrm>
              <a:off x="9151679" y="2111561"/>
              <a:ext cx="71609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spc="-100" dirty="0">
                  <a:latin typeface="+mn-ea"/>
                  <a:ea typeface="+mn-ea"/>
                </a:rPr>
                <a:t>设 </a:t>
              </a:r>
              <a:r>
                <a:rPr lang="en-US" altLang="zh-CN" sz="2800" i="1" spc="-100" dirty="0">
                  <a:latin typeface="Times" pitchFamily="2" charset="0"/>
                </a:rPr>
                <a:t>A</a:t>
              </a:r>
              <a:r>
                <a:rPr lang="zh-CN" altLang="en-US" sz="2800" i="1" spc="-100" dirty="0">
                  <a:latin typeface="Times" pitchFamily="2" charset="0"/>
                </a:rPr>
                <a:t> </a:t>
              </a:r>
              <a:r>
                <a:rPr lang="en-US" altLang="zh-CN" sz="2800" spc="-100" dirty="0">
                  <a:latin typeface="Times" pitchFamily="2" charset="0"/>
                </a:rPr>
                <a:t>=</a:t>
              </a:r>
              <a:r>
                <a:rPr lang="zh-CN" altLang="en-US" sz="2800" spc="-100" dirty="0">
                  <a:latin typeface="Times" pitchFamily="2" charset="0"/>
                </a:rPr>
                <a:t> </a:t>
              </a:r>
              <a:r>
                <a:rPr lang="zh-CN" altLang="en-US" sz="2800" i="1" spc="-100" dirty="0">
                  <a:latin typeface="Times" pitchFamily="2" charset="0"/>
                </a:rPr>
                <a:t>                             </a:t>
              </a:r>
              <a:r>
                <a:rPr lang="zh-CN" altLang="en-US" sz="2800" spc="-100" dirty="0">
                  <a:latin typeface="+mn-ea"/>
                  <a:ea typeface="+mn-ea"/>
                </a:rPr>
                <a:t>，</a:t>
              </a:r>
              <a:r>
                <a:rPr lang="zh-CN" altLang="en-US" sz="2400" spc="-100" dirty="0">
                  <a:latin typeface="SimSun" panose="02010600030101010101" pitchFamily="2" charset="-122"/>
                  <a:ea typeface="SimSun" panose="02010600030101010101" pitchFamily="2" charset="-122"/>
                </a:rPr>
                <a:t>求一正交矩阵</a:t>
              </a:r>
              <a:r>
                <a:rPr lang="en-US" altLang="zh-CN" sz="2400" spc="-100" dirty="0">
                  <a:latin typeface="SimSun" panose="02010600030101010101" pitchFamily="2" charset="-122"/>
                  <a:ea typeface="SimSun" panose="02010600030101010101" pitchFamily="2" charset="-122"/>
                </a:rPr>
                <a:t>Q</a:t>
              </a:r>
              <a:r>
                <a:rPr lang="zh-CN" altLang="en-US" sz="2400" spc="-100" dirty="0">
                  <a:latin typeface="SimSun" panose="02010600030101010101" pitchFamily="2" charset="-122"/>
                  <a:ea typeface="SimSun" panose="02010600030101010101" pitchFamily="2" charset="-122"/>
                </a:rPr>
                <a:t>将</a:t>
              </a:r>
              <a:r>
                <a:rPr lang="en-US" altLang="zh-CN" sz="2400" spc="-100" dirty="0">
                  <a:latin typeface="SimSun" panose="02010600030101010101" pitchFamily="2" charset="-122"/>
                  <a:ea typeface="SimSun" panose="02010600030101010101" pitchFamily="2" charset="-122"/>
                </a:rPr>
                <a:t>A</a:t>
              </a:r>
              <a:r>
                <a:rPr lang="zh-CN" altLang="en-US" sz="2400" spc="-100" dirty="0">
                  <a:latin typeface="SimSun" panose="02010600030101010101" pitchFamily="2" charset="-122"/>
                  <a:ea typeface="SimSun" panose="02010600030101010101" pitchFamily="2" charset="-122"/>
                </a:rPr>
                <a:t>对角化。</a:t>
              </a:r>
              <a:endParaRPr lang="zh-CN" altLang="en-US" sz="24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12" name="双括号 11">
              <a:extLst>
                <a:ext uri="{FF2B5EF4-FFF2-40B4-BE49-F238E27FC236}">
                  <a16:creationId xmlns:a16="http://schemas.microsoft.com/office/drawing/2014/main" id="{AA4769AC-251F-3848-B8BE-34AE787AF2A6}"/>
                </a:ext>
              </a:extLst>
            </p:cNvPr>
            <p:cNvSpPr/>
            <p:nvPr/>
          </p:nvSpPr>
          <p:spPr>
            <a:xfrm>
              <a:off x="10128448" y="1706228"/>
              <a:ext cx="2207544" cy="129614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E1D417-9085-8F4D-A659-BF5329A16FDA}"/>
                </a:ext>
              </a:extLst>
            </p:cNvPr>
            <p:cNvSpPr txBox="1"/>
            <p:nvPr/>
          </p:nvSpPr>
          <p:spPr>
            <a:xfrm>
              <a:off x="10247760" y="1579423"/>
              <a:ext cx="6174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en-US" altLang="zh-CN" sz="3200" spc="-100" dirty="0"/>
                <a:t>−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  <a:endParaRPr lang="zh-CN" altLang="en-US" sz="3200" dirty="0">
                <a:latin typeface="Times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CDBA41-8C0C-AA48-A23F-9C2927FC923E}"/>
                </a:ext>
              </a:extLst>
            </p:cNvPr>
            <p:cNvSpPr txBox="1"/>
            <p:nvPr/>
          </p:nvSpPr>
          <p:spPr>
            <a:xfrm>
              <a:off x="10926427" y="1579423"/>
              <a:ext cx="6174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  <a:r>
                <a:rPr lang="zh-CN" altLang="en-US" sz="3200" dirty="0">
                  <a:latin typeface="Times" pitchFamily="2" charset="0"/>
                </a:rPr>
                <a:t> </a:t>
              </a:r>
              <a:endParaRPr lang="en-US" altLang="zh-CN" sz="3200" dirty="0">
                <a:latin typeface="Times" pitchFamily="2" charset="0"/>
              </a:endParaRPr>
            </a:p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en-US" altLang="zh-CN" sz="3200" spc="-100" dirty="0"/>
                <a:t>−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E155C217-0BCB-FA45-99B4-7A293BE5F20F}"/>
                </a:ext>
              </a:extLst>
            </p:cNvPr>
            <p:cNvSpPr txBox="1"/>
            <p:nvPr/>
          </p:nvSpPr>
          <p:spPr>
            <a:xfrm>
              <a:off x="11574499" y="1579423"/>
              <a:ext cx="6174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-100" dirty="0"/>
                <a:t>−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en-US" altLang="zh-CN" sz="3200" spc="-100" dirty="0"/>
                <a:t>−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  <a:endParaRPr lang="zh-CN" altLang="en-US" sz="3200" dirty="0">
                <a:latin typeface="Times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5004C4-8883-1942-A072-83EDB62DA095}"/>
              </a:ext>
            </a:extLst>
          </p:cNvPr>
          <p:cNvSpPr txBox="1"/>
          <p:nvPr/>
        </p:nvSpPr>
        <p:spPr>
          <a:xfrm>
            <a:off x="1775520" y="404664"/>
            <a:ext cx="8256917" cy="406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48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3200" b="1" dirty="0">
                <a:latin typeface="KaiTi" panose="02010609060101010101" pitchFamily="49" charset="-122"/>
                <a:ea typeface="KaiTi" panose="02010609060101010101" pitchFamily="49" charset="-122"/>
              </a:rPr>
              <a:t>6.3</a:t>
            </a:r>
            <a:r>
              <a:rPr kumimoji="1" lang="zh-CN" altLang="en-US" sz="3200" b="1" dirty="0"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r>
              <a:rPr kumimoji="1" lang="zh-CN" altLang="en-US" sz="3200" b="1" dirty="0">
                <a:latin typeface="KaiTi" panose="02010609060101010101" pitchFamily="49" charset="-122"/>
                <a:ea typeface="KaiTi" panose="02010609060101010101" pitchFamily="49" charset="-122"/>
              </a:rPr>
              <a:t>    </a:t>
            </a:r>
            <a:r>
              <a:rPr kumimoji="1" lang="en-US" altLang="zh-CN" sz="3200" dirty="0">
                <a:latin typeface="Times" pitchFamily="2" charset="0"/>
                <a:ea typeface="KaiTi" panose="02010609060101010101" pitchFamily="49" charset="-122"/>
              </a:rPr>
              <a:t>1. (a) (e) (f)     6.   12.   19. </a:t>
            </a:r>
          </a:p>
          <a:p>
            <a:pPr>
              <a:lnSpc>
                <a:spcPct val="200000"/>
              </a:lnSpc>
            </a:pPr>
            <a:r>
              <a:rPr kumimoji="1" lang="zh-CN" altLang="en-US" sz="3200" b="1" dirty="0">
                <a:latin typeface="+mj-lt"/>
                <a:ea typeface="KaiTi" panose="02010609060101010101" pitchFamily="49" charset="-122"/>
              </a:rPr>
              <a:t>补充作业：</a:t>
            </a:r>
            <a:endParaRPr kumimoji="1" lang="en-US" altLang="zh-CN" sz="3200" dirty="0">
              <a:latin typeface="+mj-lt"/>
              <a:ea typeface="KaiTi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kumimoji="1" lang="zh-CN" altLang="en-US" sz="3200" dirty="0">
              <a:latin typeface="+mj-lt"/>
              <a:ea typeface="KaiTi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A9D7FA-C004-C747-9D9A-56E996091C91}"/>
              </a:ext>
            </a:extLst>
          </p:cNvPr>
          <p:cNvGrpSpPr/>
          <p:nvPr/>
        </p:nvGrpSpPr>
        <p:grpSpPr>
          <a:xfrm>
            <a:off x="4295800" y="3429000"/>
            <a:ext cx="4262770" cy="1569660"/>
            <a:chOff x="9151679" y="1579423"/>
            <a:chExt cx="4262770" cy="1569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ED9B4A8-848B-0E4C-8FB7-6AD27674E0DF}"/>
                </a:ext>
              </a:extLst>
            </p:cNvPr>
            <p:cNvSpPr/>
            <p:nvPr/>
          </p:nvSpPr>
          <p:spPr>
            <a:xfrm>
              <a:off x="9151679" y="2111561"/>
              <a:ext cx="42627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spc="-100" dirty="0">
                  <a:latin typeface="Times" pitchFamily="2" charset="0"/>
                </a:rPr>
                <a:t>设</a:t>
              </a:r>
              <a:r>
                <a:rPr lang="zh-CN" altLang="en-US" sz="2400" spc="-100" dirty="0">
                  <a:latin typeface="Times" pitchFamily="2" charset="0"/>
                </a:rPr>
                <a:t> </a:t>
              </a:r>
              <a:r>
                <a:rPr lang="en-US" altLang="zh-CN" sz="2800" i="1" spc="-100" dirty="0">
                  <a:latin typeface="Times" pitchFamily="2" charset="0"/>
                </a:rPr>
                <a:t>A=</a:t>
              </a:r>
              <a:r>
                <a:rPr lang="zh-CN" altLang="en-US" sz="2800" i="1" spc="-100" dirty="0">
                  <a:latin typeface="Times" pitchFamily="2" charset="0"/>
                </a:rPr>
                <a:t>                           ，</a:t>
              </a:r>
              <a:r>
                <a:rPr lang="zh-CN" altLang="en-US" sz="2600" spc="-100" dirty="0">
                  <a:latin typeface="KaiTi" panose="02010609060101010101" pitchFamily="49" charset="-122"/>
                  <a:ea typeface="KaiTi" panose="02010609060101010101" pitchFamily="49" charset="-122"/>
                </a:rPr>
                <a:t>求</a:t>
              </a:r>
              <a:r>
                <a:rPr lang="en-US" altLang="zh-CN" sz="2600" i="1" spc="-100" dirty="0">
                  <a:latin typeface="Times" pitchFamily="2" charset="0"/>
                </a:rPr>
                <a:t>A</a:t>
              </a:r>
              <a:r>
                <a:rPr lang="en-US" altLang="zh-CN" sz="2600" spc="-100" baseline="30000" dirty="0">
                  <a:latin typeface="Times" pitchFamily="2" charset="0"/>
                </a:rPr>
                <a:t>10 </a:t>
              </a:r>
              <a:r>
                <a:rPr lang="en-US" altLang="zh-CN" sz="2600" spc="-100" dirty="0">
                  <a:latin typeface="Times" pitchFamily="2" charset="0"/>
                </a:rPr>
                <a:t>.</a:t>
              </a:r>
              <a:endParaRPr lang="zh-CN" altLang="en-US" sz="2600" dirty="0">
                <a:latin typeface="Times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6" name="双括号 11">
              <a:extLst>
                <a:ext uri="{FF2B5EF4-FFF2-40B4-BE49-F238E27FC236}">
                  <a16:creationId xmlns:a16="http://schemas.microsoft.com/office/drawing/2014/main" id="{E7A7F57C-06C2-D745-BCA8-CF67E514CD43}"/>
                </a:ext>
              </a:extLst>
            </p:cNvPr>
            <p:cNvSpPr/>
            <p:nvPr/>
          </p:nvSpPr>
          <p:spPr>
            <a:xfrm>
              <a:off x="10128448" y="1723439"/>
              <a:ext cx="1944216" cy="129614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EF9B34B0-9028-2849-992F-88047CD2A7B2}"/>
                </a:ext>
              </a:extLst>
            </p:cNvPr>
            <p:cNvSpPr txBox="1"/>
            <p:nvPr/>
          </p:nvSpPr>
          <p:spPr>
            <a:xfrm>
              <a:off x="10247760" y="1579423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4</a:t>
              </a:r>
            </a:p>
            <a:p>
              <a:r>
                <a:rPr lang="en-US" altLang="zh-CN" sz="3200" dirty="0">
                  <a:latin typeface="Times" pitchFamily="2" charset="0"/>
                </a:rPr>
                <a:t>-3</a:t>
              </a:r>
            </a:p>
            <a:p>
              <a:r>
                <a:rPr lang="en-US" altLang="zh-CN" sz="3200" dirty="0">
                  <a:latin typeface="Times" pitchFamily="2" charset="0"/>
                </a:rPr>
                <a:t>-3</a:t>
              </a:r>
              <a:endParaRPr lang="zh-CN" altLang="en-US" sz="3200" dirty="0">
                <a:latin typeface="Times" pitchFamily="2" charset="0"/>
              </a:endParaRPr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7DB039F6-3904-8B49-A4AB-E496C6748397}"/>
                </a:ext>
              </a:extLst>
            </p:cNvPr>
            <p:cNvSpPr txBox="1"/>
            <p:nvPr/>
          </p:nvSpPr>
          <p:spPr>
            <a:xfrm>
              <a:off x="10823824" y="1579423"/>
              <a:ext cx="5950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6</a:t>
              </a:r>
              <a:r>
                <a:rPr lang="zh-CN" altLang="en-US" sz="3200" dirty="0">
                  <a:latin typeface="Times" pitchFamily="2" charset="0"/>
                </a:rPr>
                <a:t> </a:t>
              </a:r>
              <a:endParaRPr lang="en-US" altLang="zh-CN" sz="3200" dirty="0">
                <a:latin typeface="Times" pitchFamily="2" charset="0"/>
              </a:endParaRPr>
            </a:p>
            <a:p>
              <a:r>
                <a:rPr lang="en-US" altLang="zh-CN" sz="3200" dirty="0">
                  <a:latin typeface="Times" pitchFamily="2" charset="0"/>
                </a:rPr>
                <a:t>-5</a:t>
              </a:r>
            </a:p>
            <a:p>
              <a:r>
                <a:rPr lang="en-US" altLang="zh-CN" sz="3200" dirty="0">
                  <a:latin typeface="Times" pitchFamily="2" charset="0"/>
                </a:rPr>
                <a:t>-6</a:t>
              </a: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389AA6C2-0B2C-FE41-A848-23FAE0133F36}"/>
                </a:ext>
              </a:extLst>
            </p:cNvPr>
            <p:cNvSpPr txBox="1"/>
            <p:nvPr/>
          </p:nvSpPr>
          <p:spPr>
            <a:xfrm>
              <a:off x="11399888" y="1579423"/>
              <a:ext cx="49244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0</a:t>
              </a:r>
            </a:p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0</a:t>
              </a:r>
            </a:p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  <a:endParaRPr lang="zh-CN" altLang="en-US" sz="3200" dirty="0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18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91544" y="1124744"/>
            <a:ext cx="8064896" cy="17281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81200" y="262934"/>
            <a:ext cx="2818656" cy="868346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spc="-100" dirty="0">
                <a:solidFill>
                  <a:srgbClr val="0070C0"/>
                </a:solidFill>
                <a:latin typeface="Bradley Hand" pitchFamily="2" charset="0"/>
              </a:rPr>
              <a:t>1. </a:t>
            </a:r>
            <a:r>
              <a:rPr lang="zh-CN" altLang="en-US" sz="4000" b="1" spc="-100" dirty="0">
                <a:solidFill>
                  <a:srgbClr val="0070C0"/>
                </a:solidFill>
              </a:rPr>
              <a:t>相似矩阵</a:t>
            </a:r>
          </a:p>
        </p:txBody>
      </p:sp>
      <p:sp>
        <p:nvSpPr>
          <p:cNvPr id="3" name="矩形 2"/>
          <p:cNvSpPr/>
          <p:nvPr/>
        </p:nvSpPr>
        <p:spPr>
          <a:xfrm>
            <a:off x="1991544" y="1283277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pc="-100" dirty="0"/>
              <a:t>定  义</a:t>
            </a:r>
            <a:r>
              <a:rPr lang="en-US" altLang="zh-CN" sz="2800" spc="-100" dirty="0"/>
              <a:t>     </a:t>
            </a:r>
            <a:r>
              <a:rPr lang="zh-CN" altLang="en-US" sz="2800" spc="-100" dirty="0"/>
              <a:t>设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是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pc="-100" dirty="0" err="1"/>
              <a:t>×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矩阵</a:t>
            </a:r>
            <a:r>
              <a:rPr lang="en-US" altLang="zh-CN" sz="2800" spc="-100" dirty="0"/>
              <a:t>.  </a:t>
            </a:r>
            <a:r>
              <a:rPr lang="zh-CN" altLang="en-US" sz="2800" spc="-100" dirty="0"/>
              <a:t>如果存在一个可逆矩阵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i="1" spc="-1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使得 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spc="-100" dirty="0"/>
              <a:t> =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spc="-100" baseline="30000" dirty="0"/>
              <a:t>−1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AX. 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spc="-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spc="-100" dirty="0">
                <a:solidFill>
                  <a:srgbClr val="FF0000"/>
                </a:solidFill>
              </a:rPr>
              <a:t> </a:t>
            </a:r>
            <a:r>
              <a:rPr lang="zh-CN" altLang="en-US" sz="2800" b="1" spc="-100" dirty="0">
                <a:solidFill>
                  <a:srgbClr val="FF0000"/>
                </a:solidFill>
              </a:rPr>
              <a:t>相似于</a:t>
            </a:r>
            <a:r>
              <a:rPr lang="en-US" altLang="zh-CN" sz="2800" b="1" spc="-100" dirty="0">
                <a:solidFill>
                  <a:srgbClr val="FF0000"/>
                </a:solidFill>
              </a:rPr>
              <a:t> </a:t>
            </a:r>
            <a:r>
              <a:rPr lang="en-US" altLang="zh-CN" sz="2800" i="1" spc="-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/>
              <a:t>.</a:t>
            </a:r>
          </a:p>
          <a:p>
            <a:r>
              <a:rPr lang="zh-CN" altLang="en-US" sz="2800" spc="-100" dirty="0"/>
              <a:t>并称矩阵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将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相似变换成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spc="-100" dirty="0"/>
              <a:t>.  </a:t>
            </a:r>
            <a:endParaRPr lang="zh-CN" altLang="en-US" sz="2800" spc="-100" dirty="0"/>
          </a:p>
        </p:txBody>
      </p:sp>
      <p:sp>
        <p:nvSpPr>
          <p:cNvPr id="5" name="矩形 4"/>
          <p:cNvSpPr/>
          <p:nvPr/>
        </p:nvSpPr>
        <p:spPr>
          <a:xfrm>
            <a:off x="1979860" y="3140968"/>
            <a:ext cx="8208912" cy="2832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spc="-100" dirty="0"/>
              <a:t>注：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设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/>
              <a:t>,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spc="-100" dirty="0"/>
              <a:t>,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是</a:t>
            </a:r>
            <a:r>
              <a:rPr lang="en-US" altLang="zh-CN" sz="2800" spc="-100" dirty="0"/>
              <a:t> 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pc="-100" dirty="0" err="1"/>
              <a:t>×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spc="-100" dirty="0"/>
              <a:t>. </a:t>
            </a:r>
            <a:r>
              <a:rPr lang="zh-CN" altLang="en-US" sz="2800" spc="-100" dirty="0"/>
              <a:t>则</a:t>
            </a:r>
            <a:endParaRPr lang="en-US" altLang="zh-CN" sz="2800" spc="-100" dirty="0"/>
          </a:p>
          <a:p>
            <a:pPr marL="514350" indent="-514350">
              <a:lnSpc>
                <a:spcPct val="130000"/>
              </a:lnSpc>
              <a:buAutoNum type="arabicParenBoth"/>
            </a:pP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自反性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---- 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相似于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A.</a:t>
            </a:r>
          </a:p>
          <a:p>
            <a:pPr marL="514350" indent="-514350">
              <a:lnSpc>
                <a:spcPct val="130000"/>
              </a:lnSpc>
              <a:buAutoNum type="arabicParenBoth"/>
            </a:pP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对称性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相似于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相似于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B.</a:t>
            </a:r>
          </a:p>
          <a:p>
            <a:pPr marL="514350" indent="-514350">
              <a:lnSpc>
                <a:spcPct val="130000"/>
              </a:lnSpc>
            </a:pP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因此称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是相似的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).)</a:t>
            </a:r>
          </a:p>
          <a:p>
            <a:pPr marL="514350" indent="-514350">
              <a:lnSpc>
                <a:spcPct val="130000"/>
              </a:lnSpc>
            </a:pP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(3) 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传递性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-----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相似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相似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相似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1544" y="908721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/>
              <a:t>定 理 </a:t>
            </a:r>
            <a:r>
              <a:rPr lang="en-US" altLang="zh-CN" sz="3200" spc="-100" dirty="0"/>
              <a:t>1      </a:t>
            </a:r>
            <a:r>
              <a:rPr lang="zh-CN" altLang="en-US" sz="3200" spc="-100" dirty="0"/>
              <a:t>设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和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是相似的矩阵</a:t>
            </a:r>
            <a:r>
              <a:rPr lang="en-US" altLang="zh-CN" sz="3200" spc="-100" dirty="0"/>
              <a:t>. </a:t>
            </a:r>
            <a:r>
              <a:rPr lang="zh-CN" altLang="en-US" sz="3200" spc="-100" dirty="0"/>
              <a:t>则</a:t>
            </a:r>
            <a:endParaRPr lang="en-US" altLang="zh-CN" sz="3200" spc="-100" dirty="0"/>
          </a:p>
        </p:txBody>
      </p:sp>
      <p:sp>
        <p:nvSpPr>
          <p:cNvPr id="5" name="矩形 4"/>
          <p:cNvSpPr/>
          <p:nvPr/>
        </p:nvSpPr>
        <p:spPr>
          <a:xfrm>
            <a:off x="2711624" y="2420889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(3) 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和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有相同</a:t>
            </a:r>
            <a:endParaRPr lang="en-US" altLang="zh-CN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0016" y="1628801"/>
            <a:ext cx="3704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(2)   rank(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 = rank(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7" name="矩形 6"/>
          <p:cNvSpPr/>
          <p:nvPr/>
        </p:nvSpPr>
        <p:spPr>
          <a:xfrm>
            <a:off x="2711624" y="1628801"/>
            <a:ext cx="3329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(1)    </a:t>
            </a:r>
            <a:r>
              <a:rPr lang="en-US" altLang="zh-CN" sz="3200" spc="-1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spc="-100" dirty="0">
                <a:latin typeface="+mj-lt"/>
                <a:cs typeface="Times New Roman" pitchFamily="18" charset="0"/>
              </a:rPr>
              <a:t>= </a:t>
            </a:r>
            <a:r>
              <a:rPr lang="en-US" altLang="zh-CN" sz="3200" spc="-1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16" name="矩形 15"/>
          <p:cNvSpPr/>
          <p:nvPr/>
        </p:nvSpPr>
        <p:spPr>
          <a:xfrm>
            <a:off x="3143672" y="2996953"/>
            <a:ext cx="27959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的特征值和迹 </a:t>
            </a:r>
            <a:r>
              <a:rPr lang="en-US" altLang="zh-CN" sz="3200" spc="-100" dirty="0"/>
              <a:t>.</a:t>
            </a:r>
            <a:r>
              <a:rPr lang="zh-CN" altLang="en-US" sz="3200" spc="-100" dirty="0"/>
              <a:t> </a:t>
            </a:r>
            <a:endParaRPr lang="zh-CN" altLang="en-US" sz="3200" dirty="0"/>
          </a:p>
        </p:txBody>
      </p:sp>
      <p:sp>
        <p:nvSpPr>
          <p:cNvPr id="17" name="圆角矩形 16"/>
          <p:cNvSpPr/>
          <p:nvPr/>
        </p:nvSpPr>
        <p:spPr>
          <a:xfrm>
            <a:off x="1775520" y="764704"/>
            <a:ext cx="8424936" cy="322119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919536" y="44707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思考：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19536" y="5678003"/>
            <a:ext cx="672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说明：特征值相同的两个矩阵</a:t>
            </a:r>
            <a:r>
              <a:rPr lang="zh-CN" altLang="en-US" sz="2800" b="1" dirty="0"/>
              <a:t>不一定</a:t>
            </a:r>
            <a:r>
              <a:rPr lang="zh-CN" altLang="en-US" sz="2800" dirty="0"/>
              <a:t>相似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7968208" y="303040"/>
            <a:ext cx="1424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spc="-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spc="-100" dirty="0"/>
              <a:t> = </a:t>
            </a:r>
            <a:r>
              <a:rPr lang="en-US" altLang="zh-CN" sz="2400" i="1" spc="-1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400" spc="-100" baseline="30000" dirty="0"/>
              <a:t>−1</a:t>
            </a:r>
            <a:r>
              <a:rPr lang="en-US" altLang="zh-CN" sz="2400" i="1" spc="-100" dirty="0">
                <a:latin typeface="Times New Roman" pitchFamily="18" charset="0"/>
                <a:cs typeface="Times New Roman" pitchFamily="18" charset="0"/>
              </a:rPr>
              <a:t>AX</a:t>
            </a:r>
            <a:endParaRPr lang="zh-CN" altLang="en-US" sz="2400" dirty="0"/>
          </a:p>
        </p:txBody>
      </p:sp>
      <p:sp>
        <p:nvSpPr>
          <p:cNvPr id="23" name="双括号 28">
            <a:extLst>
              <a:ext uri="{FF2B5EF4-FFF2-40B4-BE49-F238E27FC236}">
                <a16:creationId xmlns:a16="http://schemas.microsoft.com/office/drawing/2014/main" id="{E739FBCE-8EA0-8E43-A779-5BFA338517E6}"/>
              </a:ext>
            </a:extLst>
          </p:cNvPr>
          <p:cNvSpPr/>
          <p:nvPr/>
        </p:nvSpPr>
        <p:spPr>
          <a:xfrm>
            <a:off x="2953637" y="4371523"/>
            <a:ext cx="1152128" cy="93610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3CEC92DE-645F-8446-8794-B2F1202636C0}"/>
              </a:ext>
            </a:extLst>
          </p:cNvPr>
          <p:cNvSpPr txBox="1"/>
          <p:nvPr/>
        </p:nvSpPr>
        <p:spPr>
          <a:xfrm>
            <a:off x="3097653" y="4299515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10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5E8B5549-07FB-2544-907A-C54B1146520F}"/>
              </a:ext>
            </a:extLst>
          </p:cNvPr>
          <p:cNvSpPr txBox="1"/>
          <p:nvPr/>
        </p:nvSpPr>
        <p:spPr>
          <a:xfrm>
            <a:off x="3601709" y="4299515"/>
            <a:ext cx="360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" pitchFamily="2" charset="0"/>
              </a:rPr>
              <a:t>01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2A5FFF-2737-B94A-8811-BCFE7FA8C47D}"/>
              </a:ext>
            </a:extLst>
          </p:cNvPr>
          <p:cNvSpPr txBox="1"/>
          <p:nvPr/>
        </p:nvSpPr>
        <p:spPr>
          <a:xfrm>
            <a:off x="4079776" y="458473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+mn-ea"/>
                <a:ea typeface="+mn-ea"/>
              </a:rPr>
              <a:t>和                    相似吗？</a:t>
            </a:r>
          </a:p>
        </p:txBody>
      </p:sp>
      <p:sp>
        <p:nvSpPr>
          <p:cNvPr id="27" name="双括号 28">
            <a:extLst>
              <a:ext uri="{FF2B5EF4-FFF2-40B4-BE49-F238E27FC236}">
                <a16:creationId xmlns:a16="http://schemas.microsoft.com/office/drawing/2014/main" id="{E091C622-688B-4C4A-BBF2-995AEDCF08A4}"/>
              </a:ext>
            </a:extLst>
          </p:cNvPr>
          <p:cNvSpPr/>
          <p:nvPr/>
        </p:nvSpPr>
        <p:spPr>
          <a:xfrm>
            <a:off x="4506484" y="4372008"/>
            <a:ext cx="1433146" cy="936104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id="{61E89F72-C026-CA41-8D1A-89D1CCB986CF}"/>
              </a:ext>
            </a:extLst>
          </p:cNvPr>
          <p:cNvSpPr txBox="1"/>
          <p:nvPr/>
        </p:nvSpPr>
        <p:spPr>
          <a:xfrm>
            <a:off x="4609821" y="4300000"/>
            <a:ext cx="6480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-100" dirty="0"/>
              <a:t>−</a:t>
            </a:r>
            <a:r>
              <a:rPr lang="en-US" altLang="zh-CN" sz="3200" dirty="0">
                <a:latin typeface="Times" pitchFamily="2" charset="0"/>
              </a:rPr>
              <a:t>1</a:t>
            </a:r>
          </a:p>
          <a:p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sz="3200" dirty="0">
                <a:latin typeface="Times" pitchFamily="2" charset="0"/>
              </a:rPr>
              <a:t>0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29" name="TextBox 30">
            <a:extLst>
              <a:ext uri="{FF2B5EF4-FFF2-40B4-BE49-F238E27FC236}">
                <a16:creationId xmlns:a16="http://schemas.microsoft.com/office/drawing/2014/main" id="{BE08CAF8-87AE-C54D-B4AD-4386E52C7E72}"/>
              </a:ext>
            </a:extLst>
          </p:cNvPr>
          <p:cNvSpPr txBox="1"/>
          <p:nvPr/>
        </p:nvSpPr>
        <p:spPr>
          <a:xfrm>
            <a:off x="5199792" y="4300000"/>
            <a:ext cx="9454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  </a:t>
            </a:r>
            <a:r>
              <a:rPr lang="en-US" altLang="zh-CN" sz="3200" dirty="0">
                <a:latin typeface="Times" pitchFamily="2" charset="0"/>
              </a:rPr>
              <a:t>0</a:t>
            </a:r>
          </a:p>
          <a:p>
            <a:r>
              <a:rPr lang="zh-CN" altLang="en-US" sz="3200" spc="-100" dirty="0"/>
              <a:t> </a:t>
            </a:r>
            <a:r>
              <a:rPr lang="en-US" altLang="zh-CN" sz="3200" spc="-100" dirty="0"/>
              <a:t>−</a:t>
            </a:r>
            <a:r>
              <a:rPr lang="en-US" altLang="zh-CN" sz="3200" dirty="0">
                <a:latin typeface="Times" pitchFamily="2" charset="0"/>
              </a:rPr>
              <a:t>1</a:t>
            </a:r>
            <a:endParaRPr lang="zh-CN" altLang="en-US" sz="32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BE36E7-E9A9-3D44-ABD5-93F7A4025A96}"/>
                  </a:ext>
                </a:extLst>
              </p:cNvPr>
              <p:cNvSpPr txBox="1"/>
              <p:nvPr/>
            </p:nvSpPr>
            <p:spPr>
              <a:xfrm>
                <a:off x="6199532" y="2212123"/>
                <a:ext cx="3632738" cy="15696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kumimoji="1" lang="en-US" altLang="zh-CN" sz="2400" b="0" dirty="0"/>
              </a:p>
              <a:p>
                <a:r>
                  <a:rPr kumimoji="1" lang="en-US" altLang="zh-C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𝐴𝑋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𝐼𝑋</m:t>
                        </m:r>
                      </m:e>
                    </m:d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BE36E7-E9A9-3D44-ABD5-93F7A4025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32" y="2212123"/>
                <a:ext cx="3632738" cy="1569660"/>
              </a:xfrm>
              <a:prstGeom prst="rect">
                <a:avLst/>
              </a:prstGeom>
              <a:blipFill>
                <a:blip r:embed="rId2"/>
                <a:stretch>
                  <a:fillRect l="-2439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33" grpId="0"/>
      <p:bldP spid="34" grpId="0"/>
      <p:bldP spid="15" grpId="0"/>
      <p:bldP spid="23" grpId="0" animBg="1"/>
      <p:bldP spid="24" grpId="0"/>
      <p:bldP spid="25" grpId="0"/>
      <p:bldP spid="26" grpId="0"/>
      <p:bldP spid="27" grpId="0" animBg="1"/>
      <p:bldP spid="28" grpId="0"/>
      <p:bldP spid="29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7262E0C-7A05-5643-A45E-512AF01AC219}"/>
              </a:ext>
            </a:extLst>
          </p:cNvPr>
          <p:cNvSpPr/>
          <p:nvPr/>
        </p:nvSpPr>
        <p:spPr>
          <a:xfrm>
            <a:off x="1950162" y="620688"/>
            <a:ext cx="5658006" cy="21765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09320"/>
            <a:ext cx="2540000" cy="457280"/>
          </a:xfrm>
        </p:spPr>
        <p:txBody>
          <a:bodyPr/>
          <a:lstStyle/>
          <a:p>
            <a:pPr>
              <a:defRPr/>
            </a:pPr>
            <a:fld id="{9478AEA8-AD81-184B-8BA4-DED94C89526F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  <p:sp>
        <p:nvSpPr>
          <p:cNvPr id="5" name="矩形 4"/>
          <p:cNvSpPr/>
          <p:nvPr/>
        </p:nvSpPr>
        <p:spPr>
          <a:xfrm>
            <a:off x="2663619" y="1388775"/>
            <a:ext cx="3448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33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3200" spc="-1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33" dirty="0">
                <a:latin typeface="Times" pitchFamily="2" charset="0"/>
                <a:cs typeface="Times New Roman" pitchFamily="18" charset="0"/>
              </a:rPr>
              <a:t>A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T</a:t>
            </a:r>
            <a:r>
              <a:rPr lang="zh-CN" altLang="en-US" sz="3200" spc="-133" baseline="300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zh-CN" altLang="en-US" sz="3200" spc="-133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3200" spc="-1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33" dirty="0">
                <a:latin typeface="Times" pitchFamily="2" charset="0"/>
                <a:cs typeface="Times New Roman" pitchFamily="18" charset="0"/>
              </a:rPr>
              <a:t>B 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T</a:t>
            </a:r>
            <a:r>
              <a:rPr lang="en-US" altLang="zh-CN" sz="3200" spc="-133" baseline="30000" dirty="0">
                <a:cs typeface="Times New Roman" pitchFamily="18" charset="0"/>
              </a:rPr>
              <a:t> </a:t>
            </a:r>
            <a:r>
              <a:rPr lang="zh-CN" altLang="en-US" sz="3200" spc="-133" dirty="0">
                <a:latin typeface="Times New Roman" pitchFamily="18" charset="0"/>
                <a:cs typeface="Times New Roman" pitchFamily="18" charset="0"/>
              </a:rPr>
              <a:t>相似</a:t>
            </a:r>
            <a:r>
              <a:rPr lang="en-US" altLang="zh-CN" sz="3200" spc="-133" dirty="0">
                <a:latin typeface="Times New Roman" pitchFamily="18" charset="0"/>
                <a:cs typeface="Times New Roman" pitchFamily="18" charset="0"/>
              </a:rPr>
              <a:t>.    </a:t>
            </a:r>
            <a:endParaRPr lang="en-US" altLang="zh-CN" sz="3200" spc="-133" dirty="0"/>
          </a:p>
        </p:txBody>
      </p:sp>
      <p:sp>
        <p:nvSpPr>
          <p:cNvPr id="8" name="矩形 7"/>
          <p:cNvSpPr/>
          <p:nvPr/>
        </p:nvSpPr>
        <p:spPr>
          <a:xfrm>
            <a:off x="2655666" y="2055070"/>
            <a:ext cx="3441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33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sz="3200" spc="-13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33" dirty="0">
                <a:solidFill>
                  <a:srgbClr val="C00000"/>
                </a:solidFill>
                <a:latin typeface="Times" pitchFamily="2" charset="0"/>
                <a:cs typeface="Times New Roman" pitchFamily="18" charset="0"/>
              </a:rPr>
              <a:t>A </a:t>
            </a:r>
            <a:r>
              <a:rPr lang="en-US" altLang="zh-CN" sz="3200" i="1" spc="-133" baseline="30000" dirty="0">
                <a:solidFill>
                  <a:srgbClr val="C00000"/>
                </a:solidFill>
                <a:latin typeface="Times" pitchFamily="2" charset="0"/>
                <a:cs typeface="Times New Roman" pitchFamily="18" charset="0"/>
              </a:rPr>
              <a:t>k</a:t>
            </a:r>
            <a:r>
              <a:rPr lang="en-US" altLang="zh-CN" sz="3200" i="1" spc="-133" baseline="300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zh-CN" altLang="en-US" sz="3200" spc="-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3200" spc="-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33" dirty="0">
                <a:solidFill>
                  <a:srgbClr val="C00000"/>
                </a:solidFill>
                <a:latin typeface="Times" pitchFamily="2" charset="0"/>
                <a:cs typeface="Times New Roman" pitchFamily="18" charset="0"/>
              </a:rPr>
              <a:t>B </a:t>
            </a:r>
            <a:r>
              <a:rPr lang="en-US" altLang="zh-CN" sz="3200" i="1" spc="-133" baseline="30000" dirty="0">
                <a:solidFill>
                  <a:srgbClr val="C00000"/>
                </a:solidFill>
                <a:latin typeface="Times" pitchFamily="2" charset="0"/>
                <a:cs typeface="Times New Roman" pitchFamily="18" charset="0"/>
              </a:rPr>
              <a:t>k </a:t>
            </a:r>
            <a:r>
              <a:rPr lang="zh-CN" altLang="en-US" sz="3200" spc="-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相似</a:t>
            </a:r>
            <a:r>
              <a:rPr lang="en-US" altLang="zh-CN" sz="3200" spc="-133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   </a:t>
            </a:r>
            <a:endParaRPr lang="en-US" altLang="zh-CN" sz="3200" spc="-133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5427" y="740702"/>
            <a:ext cx="6528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33" dirty="0"/>
              <a:t>例 </a:t>
            </a:r>
            <a:r>
              <a:rPr lang="en-US" altLang="zh-CN" sz="3200" spc="-133" dirty="0"/>
              <a:t>1      </a:t>
            </a:r>
            <a:r>
              <a:rPr lang="zh-CN" altLang="en-US" sz="3200" spc="-133" dirty="0"/>
              <a:t>设 </a:t>
            </a:r>
            <a:r>
              <a:rPr lang="en-US" altLang="zh-CN" sz="3200" i="1" spc="-133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33" dirty="0"/>
              <a:t> </a:t>
            </a:r>
            <a:r>
              <a:rPr lang="zh-CN" altLang="en-US" sz="3200" spc="-133" dirty="0"/>
              <a:t>和 </a:t>
            </a:r>
            <a:r>
              <a:rPr lang="en-US" altLang="zh-CN" sz="3200" i="1" spc="-133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33" dirty="0"/>
              <a:t> </a:t>
            </a:r>
            <a:r>
              <a:rPr lang="zh-CN" altLang="en-US" sz="3200" spc="-133" dirty="0"/>
              <a:t>是相似的矩阵</a:t>
            </a:r>
            <a:r>
              <a:rPr lang="en-US" altLang="zh-CN" sz="3200" spc="-133" dirty="0"/>
              <a:t>. </a:t>
            </a:r>
            <a:r>
              <a:rPr lang="zh-CN" altLang="en-US" sz="3200" spc="-133" dirty="0"/>
              <a:t>求证</a:t>
            </a:r>
            <a:endParaRPr lang="en-US" altLang="zh-CN" sz="3200" spc="-133" dirty="0"/>
          </a:p>
        </p:txBody>
      </p:sp>
      <p:sp>
        <p:nvSpPr>
          <p:cNvPr id="12" name="TextBox 11"/>
          <p:cNvSpPr txBox="1"/>
          <p:nvPr/>
        </p:nvSpPr>
        <p:spPr>
          <a:xfrm>
            <a:off x="7824192" y="1572563"/>
            <a:ext cx="3648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寻找该类中最易</a:t>
            </a:r>
            <a:endParaRPr lang="en-US" altLang="zh-CN" sz="3200" dirty="0"/>
          </a:p>
          <a:p>
            <a:r>
              <a:rPr lang="zh-CN" altLang="en-US" sz="3200" dirty="0"/>
              <a:t>计算幂次的矩阵</a:t>
            </a:r>
            <a:r>
              <a:rPr lang="en-US" altLang="zh-CN" sz="3200" i="1" dirty="0"/>
              <a:t>B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8976320" y="2621425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对角矩阵</a:t>
            </a:r>
          </a:p>
        </p:txBody>
      </p:sp>
      <p:sp>
        <p:nvSpPr>
          <p:cNvPr id="16" name="矩形 15"/>
          <p:cNvSpPr/>
          <p:nvPr/>
        </p:nvSpPr>
        <p:spPr>
          <a:xfrm>
            <a:off x="935427" y="2852936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33" dirty="0"/>
              <a:t>证 </a:t>
            </a:r>
            <a:r>
              <a:rPr lang="en-US" altLang="zh-CN" sz="3200" spc="-133" dirty="0"/>
              <a:t>(1)</a:t>
            </a:r>
            <a:r>
              <a:rPr lang="zh-CN" altLang="en-US" sz="3200" spc="-133" dirty="0"/>
              <a:t>：设</a:t>
            </a:r>
            <a:r>
              <a:rPr lang="en-US" altLang="zh-CN" sz="3200" spc="-133" dirty="0"/>
              <a:t> </a:t>
            </a:r>
            <a:r>
              <a:rPr lang="en-US" altLang="zh-CN" sz="3200" i="1" spc="-133" dirty="0">
                <a:latin typeface="Times" pitchFamily="2" charset="0"/>
              </a:rPr>
              <a:t>B</a:t>
            </a:r>
            <a:r>
              <a:rPr lang="zh-CN" altLang="en-US" sz="3200" i="1" spc="-133" dirty="0">
                <a:latin typeface="Times" pitchFamily="2" charset="0"/>
              </a:rPr>
              <a:t> </a:t>
            </a:r>
            <a:r>
              <a:rPr lang="en-US" altLang="zh-CN" sz="3200" spc="-133" dirty="0">
                <a:latin typeface="Times" pitchFamily="2" charset="0"/>
              </a:rPr>
              <a:t>=</a:t>
            </a:r>
            <a:r>
              <a:rPr lang="zh-CN" altLang="en-US" sz="3200" spc="-133" dirty="0">
                <a:latin typeface="Times" pitchFamily="2" charset="0"/>
              </a:rPr>
              <a:t> </a:t>
            </a:r>
            <a:r>
              <a:rPr lang="en-US" altLang="zh-CN" sz="3200" i="1" spc="-133" dirty="0">
                <a:latin typeface="Times" pitchFamily="2" charset="0"/>
              </a:rPr>
              <a:t>X</a:t>
            </a:r>
            <a:r>
              <a:rPr lang="zh-CN" altLang="en-US" sz="3200" i="1" spc="-100" dirty="0">
                <a:latin typeface="Times" pitchFamily="2" charset="0"/>
              </a:rPr>
              <a:t> </a:t>
            </a:r>
            <a:r>
              <a:rPr lang="en-US" altLang="zh-CN" sz="3200" spc="-100" baseline="30000" dirty="0"/>
              <a:t>−</a:t>
            </a:r>
            <a:r>
              <a:rPr lang="en-US" altLang="zh-CN" sz="3200" spc="-133" baseline="30000" dirty="0">
                <a:latin typeface="Times" pitchFamily="2" charset="0"/>
              </a:rPr>
              <a:t>1</a:t>
            </a:r>
            <a:r>
              <a:rPr lang="en-US" altLang="zh-CN" sz="3200" i="1" spc="-133" dirty="0">
                <a:latin typeface="Times" pitchFamily="2" charset="0"/>
              </a:rPr>
              <a:t>AX</a:t>
            </a:r>
            <a:r>
              <a:rPr lang="zh-CN" altLang="en-US" sz="3200" i="1" spc="-133" dirty="0">
                <a:latin typeface="Times" pitchFamily="2" charset="0"/>
              </a:rPr>
              <a:t> </a:t>
            </a:r>
            <a:r>
              <a:rPr lang="en-US" altLang="zh-CN" sz="3200" spc="-133" dirty="0"/>
              <a:t>, </a:t>
            </a:r>
            <a:r>
              <a:rPr lang="zh-CN" altLang="en-US" sz="3200" spc="-133" dirty="0"/>
              <a:t>则</a:t>
            </a:r>
            <a:endParaRPr lang="en-US" altLang="zh-CN" sz="3200" spc="-133" dirty="0"/>
          </a:p>
        </p:txBody>
      </p:sp>
      <p:sp>
        <p:nvSpPr>
          <p:cNvPr id="20" name="矩形 19"/>
          <p:cNvSpPr/>
          <p:nvPr/>
        </p:nvSpPr>
        <p:spPr>
          <a:xfrm>
            <a:off x="2135560" y="4324652"/>
            <a:ext cx="59704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33" dirty="0"/>
              <a:t>若</a:t>
            </a:r>
            <a:r>
              <a:rPr lang="zh-CN" altLang="en-US" sz="3200" spc="-133" dirty="0">
                <a:latin typeface="Times" pitchFamily="2" charset="0"/>
              </a:rPr>
              <a:t>记</a:t>
            </a:r>
            <a:r>
              <a:rPr lang="en-US" altLang="zh-CN" sz="3200" spc="-133" dirty="0">
                <a:latin typeface="Times" pitchFamily="2" charset="0"/>
              </a:rPr>
              <a:t> (</a:t>
            </a:r>
            <a:r>
              <a:rPr lang="en-US" altLang="zh-CN" sz="3200" i="1" spc="-133" dirty="0">
                <a:latin typeface="Times" pitchFamily="2" charset="0"/>
              </a:rPr>
              <a:t>X </a:t>
            </a:r>
            <a:r>
              <a:rPr lang="en-US" altLang="zh-CN" sz="3200" spc="-133" baseline="30000" dirty="0">
                <a:latin typeface="Times" pitchFamily="2" charset="0"/>
              </a:rPr>
              <a:t>T</a:t>
            </a:r>
            <a:r>
              <a:rPr lang="zh-CN" altLang="en-US" sz="3200" spc="-133" baseline="30000" dirty="0">
                <a:latin typeface="Times" pitchFamily="2" charset="0"/>
              </a:rPr>
              <a:t> </a:t>
            </a:r>
            <a:r>
              <a:rPr lang="en-US" altLang="zh-CN" sz="3200" spc="-133" dirty="0">
                <a:latin typeface="Times" pitchFamily="2" charset="0"/>
              </a:rPr>
              <a:t>)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z="3200" spc="-100" baseline="30000" dirty="0"/>
              <a:t>−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1</a:t>
            </a:r>
            <a:r>
              <a:rPr lang="zh-CN" altLang="en-US" sz="3200" spc="-133" baseline="300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z="3200" spc="-133" dirty="0">
                <a:latin typeface="Times" pitchFamily="2" charset="0"/>
                <a:cs typeface="Times New Roman" pitchFamily="18" charset="0"/>
              </a:rPr>
              <a:t>=</a:t>
            </a:r>
            <a:r>
              <a:rPr lang="zh-CN" altLang="en-US" sz="3200" spc="-133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z="3200" i="1" spc="-133" dirty="0">
                <a:latin typeface="Times" pitchFamily="2" charset="0"/>
                <a:cs typeface="Times New Roman" pitchFamily="18" charset="0"/>
              </a:rPr>
              <a:t>P</a:t>
            </a:r>
            <a:r>
              <a:rPr lang="en-US" altLang="zh-CN" sz="3200" spc="-133" dirty="0">
                <a:latin typeface="Times" pitchFamily="2" charset="0"/>
              </a:rPr>
              <a:t>, </a:t>
            </a:r>
            <a:r>
              <a:rPr lang="zh-CN" altLang="en-US" sz="3200" spc="-133" dirty="0"/>
              <a:t>则 </a:t>
            </a:r>
            <a:r>
              <a:rPr lang="en-US" altLang="zh-CN" sz="3200" i="1" spc="-133" dirty="0">
                <a:latin typeface="Times" pitchFamily="2" charset="0"/>
              </a:rPr>
              <a:t>X </a:t>
            </a:r>
            <a:r>
              <a:rPr lang="en-US" altLang="zh-CN" sz="3200" spc="-133" baseline="30000" dirty="0">
                <a:latin typeface="Times" pitchFamily="2" charset="0"/>
              </a:rPr>
              <a:t>T</a:t>
            </a:r>
            <a:r>
              <a:rPr lang="zh-CN" altLang="en-US" sz="3200" spc="-133" baseline="30000" dirty="0">
                <a:latin typeface="Times" pitchFamily="2" charset="0"/>
              </a:rPr>
              <a:t> </a:t>
            </a:r>
            <a:r>
              <a:rPr lang="en-US" altLang="zh-CN" sz="3200" spc="-133" dirty="0">
                <a:latin typeface="Times" pitchFamily="2" charset="0"/>
              </a:rPr>
              <a:t>=</a:t>
            </a:r>
            <a:r>
              <a:rPr lang="zh-CN" altLang="en-US" sz="3200" spc="-133" dirty="0">
                <a:latin typeface="Times" pitchFamily="2" charset="0"/>
              </a:rPr>
              <a:t> </a:t>
            </a:r>
            <a:r>
              <a:rPr lang="en-US" altLang="zh-CN" sz="3200" i="1" spc="-133" dirty="0">
                <a:latin typeface="Times" pitchFamily="2" charset="0"/>
              </a:rPr>
              <a:t>P</a:t>
            </a:r>
            <a:r>
              <a:rPr lang="zh-CN" altLang="en-US" sz="3200" i="1" spc="-133" baseline="30000" dirty="0">
                <a:latin typeface="Times" pitchFamily="2" charset="0"/>
              </a:rPr>
              <a:t> </a:t>
            </a:r>
            <a:r>
              <a:rPr lang="en-US" altLang="zh-CN" sz="3200" spc="-100" baseline="30000" dirty="0"/>
              <a:t>−</a:t>
            </a:r>
            <a:r>
              <a:rPr lang="en-US" altLang="zh-CN" sz="3200" spc="-133" baseline="30000" dirty="0">
                <a:latin typeface="Times" pitchFamily="2" charset="0"/>
              </a:rPr>
              <a:t>1</a:t>
            </a:r>
            <a:r>
              <a:rPr lang="en-US" altLang="zh-CN" sz="3200" spc="-133" dirty="0">
                <a:latin typeface="Times" pitchFamily="2" charset="0"/>
              </a:rPr>
              <a:t>.</a:t>
            </a:r>
            <a:r>
              <a:rPr lang="en-US" altLang="zh-CN" sz="3200" spc="-133" dirty="0"/>
              <a:t> </a:t>
            </a:r>
            <a:r>
              <a:rPr lang="zh-CN" altLang="en-US" sz="3200" spc="-133" dirty="0"/>
              <a:t>于是</a:t>
            </a:r>
            <a:r>
              <a:rPr lang="en-US" altLang="zh-CN" sz="3200" spc="-133" dirty="0"/>
              <a:t> </a:t>
            </a:r>
          </a:p>
          <a:p>
            <a:endParaRPr lang="en-US" altLang="zh-CN" sz="3200" i="1" spc="-133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8208235" y="2948947"/>
            <a:ext cx="6720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AA675C2-6C40-C942-9B7B-A21F1B87341B}"/>
              </a:ext>
            </a:extLst>
          </p:cNvPr>
          <p:cNvSpPr txBox="1"/>
          <p:nvPr/>
        </p:nvSpPr>
        <p:spPr>
          <a:xfrm>
            <a:off x="2237752" y="3493454"/>
            <a:ext cx="5288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spc="-133" dirty="0">
                <a:latin typeface="Times" pitchFamily="2" charset="0"/>
              </a:rPr>
              <a:t>B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T</a:t>
            </a:r>
            <a:r>
              <a:rPr lang="zh-CN" altLang="en-US" sz="3200" spc="-133" baseline="300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z="3200" spc="-133" dirty="0">
                <a:latin typeface="Times" pitchFamily="2" charset="0"/>
              </a:rPr>
              <a:t>=</a:t>
            </a:r>
            <a:r>
              <a:rPr lang="zh-CN" altLang="en-US" sz="3200" spc="-133" dirty="0">
                <a:latin typeface="Times" pitchFamily="2" charset="0"/>
              </a:rPr>
              <a:t> </a:t>
            </a:r>
            <a:r>
              <a:rPr lang="en-US" altLang="zh-CN" sz="3200" i="1" spc="-133" dirty="0">
                <a:latin typeface="Times" pitchFamily="2" charset="0"/>
              </a:rPr>
              <a:t>X </a:t>
            </a:r>
            <a:r>
              <a:rPr lang="en-US" altLang="zh-CN" sz="3200" spc="-133" baseline="30000" dirty="0">
                <a:latin typeface="Times" pitchFamily="2" charset="0"/>
              </a:rPr>
              <a:t>T</a:t>
            </a:r>
            <a:r>
              <a:rPr lang="en-US" altLang="zh-CN" sz="3200" i="1" spc="-133" dirty="0">
                <a:latin typeface="Times" pitchFamily="2" charset="0"/>
              </a:rPr>
              <a:t>A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T</a:t>
            </a:r>
            <a:r>
              <a:rPr lang="en-US" altLang="zh-CN" sz="3200" spc="-133" dirty="0">
                <a:latin typeface="Times" pitchFamily="2" charset="0"/>
              </a:rPr>
              <a:t>(</a:t>
            </a:r>
            <a:r>
              <a:rPr lang="en-US" altLang="zh-CN" sz="3200" i="1" spc="-133" dirty="0">
                <a:latin typeface="Times" pitchFamily="2" charset="0"/>
              </a:rPr>
              <a:t>X</a:t>
            </a:r>
            <a:r>
              <a:rPr lang="zh-CN" altLang="en-US" sz="3200" i="1" spc="-133" dirty="0">
                <a:latin typeface="Times" pitchFamily="2" charset="0"/>
              </a:rPr>
              <a:t> </a:t>
            </a:r>
            <a:r>
              <a:rPr lang="en-US" altLang="zh-CN" sz="3200" spc="-100" baseline="30000" dirty="0"/>
              <a:t>−</a:t>
            </a:r>
            <a:r>
              <a:rPr lang="en-US" altLang="zh-CN" sz="3200" spc="-133" baseline="30000" dirty="0">
                <a:latin typeface="Times" pitchFamily="2" charset="0"/>
              </a:rPr>
              <a:t>1</a:t>
            </a:r>
            <a:r>
              <a:rPr lang="en-US" altLang="zh-CN" sz="3200" spc="-133" dirty="0">
                <a:latin typeface="Times" pitchFamily="2" charset="0"/>
              </a:rPr>
              <a:t>)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 T </a:t>
            </a:r>
            <a:r>
              <a:rPr lang="en-US" altLang="zh-CN" sz="3200" spc="-133" dirty="0">
                <a:latin typeface="Times" pitchFamily="2" charset="0"/>
                <a:cs typeface="Times New Roman" pitchFamily="18" charset="0"/>
              </a:rPr>
              <a:t>= </a:t>
            </a:r>
            <a:r>
              <a:rPr lang="en-US" altLang="zh-CN" sz="3200" i="1" spc="-133" dirty="0">
                <a:latin typeface="Times" pitchFamily="2" charset="0"/>
              </a:rPr>
              <a:t>X </a:t>
            </a:r>
            <a:r>
              <a:rPr lang="en-US" altLang="zh-CN" sz="3200" spc="-133" baseline="30000" dirty="0">
                <a:latin typeface="Times" pitchFamily="2" charset="0"/>
              </a:rPr>
              <a:t>T</a:t>
            </a:r>
            <a:r>
              <a:rPr lang="en-US" altLang="zh-CN" sz="3200" i="1" spc="-133" dirty="0">
                <a:latin typeface="Times" pitchFamily="2" charset="0"/>
              </a:rPr>
              <a:t>A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T</a:t>
            </a:r>
            <a:r>
              <a:rPr lang="en-US" altLang="zh-CN" sz="3200" spc="-133" dirty="0">
                <a:latin typeface="Times" pitchFamily="2" charset="0"/>
              </a:rPr>
              <a:t>(</a:t>
            </a:r>
            <a:r>
              <a:rPr lang="zh-CN" altLang="en-US" sz="3200" spc="-133" dirty="0">
                <a:latin typeface="Times" pitchFamily="2" charset="0"/>
              </a:rPr>
              <a:t> </a:t>
            </a:r>
            <a:r>
              <a:rPr lang="en-US" altLang="zh-CN" sz="3200" i="1" spc="-133" dirty="0">
                <a:latin typeface="Times" pitchFamily="2" charset="0"/>
              </a:rPr>
              <a:t>X </a:t>
            </a:r>
            <a:r>
              <a:rPr lang="en-US" altLang="zh-CN" sz="3200" spc="-133" baseline="30000" dirty="0">
                <a:latin typeface="Times" pitchFamily="2" charset="0"/>
              </a:rPr>
              <a:t>T</a:t>
            </a:r>
            <a:r>
              <a:rPr lang="zh-CN" altLang="en-US" sz="3200" spc="-133" baseline="30000" dirty="0">
                <a:latin typeface="Times" pitchFamily="2" charset="0"/>
              </a:rPr>
              <a:t> </a:t>
            </a:r>
            <a:r>
              <a:rPr lang="en-US" altLang="zh-CN" sz="3200" spc="-133" dirty="0">
                <a:latin typeface="Times" pitchFamily="2" charset="0"/>
              </a:rPr>
              <a:t>)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z="3200" spc="-100" baseline="30000" dirty="0"/>
              <a:t>−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1</a:t>
            </a:r>
            <a:endParaRPr kumimoji="1" lang="zh-CN" altLang="en-US" sz="3200" dirty="0">
              <a:latin typeface="Times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6FB648E-86B2-DE42-AB42-A931A0FFEFAD}"/>
              </a:ext>
            </a:extLst>
          </p:cNvPr>
          <p:cNvSpPr txBox="1"/>
          <p:nvPr/>
        </p:nvSpPr>
        <p:spPr>
          <a:xfrm>
            <a:off x="3527715" y="4994940"/>
            <a:ext cx="2166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spc="-133" dirty="0">
                <a:latin typeface="Times" pitchFamily="2" charset="0"/>
              </a:rPr>
              <a:t>B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T</a:t>
            </a:r>
            <a:r>
              <a:rPr lang="zh-CN" altLang="en-US" sz="3200" spc="-133" baseline="300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z="3200" spc="-133" dirty="0">
                <a:latin typeface="Times" pitchFamily="2" charset="0"/>
              </a:rPr>
              <a:t>=</a:t>
            </a:r>
            <a:r>
              <a:rPr lang="en-US" altLang="zh-CN" sz="3200" i="1" spc="-133" dirty="0">
                <a:latin typeface="Times" pitchFamily="2" charset="0"/>
              </a:rPr>
              <a:t> P</a:t>
            </a:r>
            <a:r>
              <a:rPr lang="zh-CN" altLang="en-US" sz="3200" i="1" spc="-133" baseline="30000" dirty="0">
                <a:latin typeface="Times" pitchFamily="2" charset="0"/>
              </a:rPr>
              <a:t> </a:t>
            </a:r>
            <a:r>
              <a:rPr lang="en-US" altLang="zh-CN" sz="3200" spc="-100" baseline="30000" dirty="0"/>
              <a:t>−</a:t>
            </a:r>
            <a:r>
              <a:rPr lang="en-US" altLang="zh-CN" sz="3200" spc="-133" baseline="30000" dirty="0">
                <a:latin typeface="Times" pitchFamily="2" charset="0"/>
              </a:rPr>
              <a:t>1</a:t>
            </a:r>
            <a:r>
              <a:rPr lang="en-US" altLang="zh-CN" sz="3200" i="1" spc="-133" dirty="0">
                <a:latin typeface="Times" pitchFamily="2" charset="0"/>
              </a:rPr>
              <a:t>A</a:t>
            </a:r>
            <a:r>
              <a:rPr lang="en-US" altLang="zh-CN" sz="3200" spc="-133" baseline="30000" dirty="0">
                <a:latin typeface="Times" pitchFamily="2" charset="0"/>
                <a:cs typeface="Times New Roman" pitchFamily="18" charset="0"/>
              </a:rPr>
              <a:t>T</a:t>
            </a:r>
            <a:r>
              <a:rPr lang="en-US" altLang="zh-CN" sz="3200" i="1" spc="-133" dirty="0">
                <a:latin typeface="Times" pitchFamily="2" charset="0"/>
              </a:rPr>
              <a:t>P</a:t>
            </a:r>
            <a:endParaRPr kumimoji="1" lang="zh-CN" altLang="en-US" sz="3200" i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8" grpId="0"/>
      <p:bldP spid="11" grpId="0"/>
      <p:bldP spid="12" grpId="0"/>
      <p:bldP spid="14" grpId="0"/>
      <p:bldP spid="16" grpId="0"/>
      <p:bldP spid="20" grpId="0"/>
      <p:bldP spid="2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775520" y="1077342"/>
            <a:ext cx="9145016" cy="13698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520" y="255258"/>
            <a:ext cx="2746648" cy="72547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spc="-100" dirty="0">
                <a:solidFill>
                  <a:srgbClr val="0070C0"/>
                </a:solidFill>
                <a:latin typeface="Bradley Hand" pitchFamily="2" charset="0"/>
              </a:rPr>
              <a:t>2.  </a:t>
            </a:r>
            <a:r>
              <a:rPr lang="zh-CN" altLang="en-US" sz="4000" b="1" spc="-100" dirty="0">
                <a:solidFill>
                  <a:srgbClr val="0070C0"/>
                </a:solidFill>
              </a:rPr>
              <a:t>对角化</a:t>
            </a:r>
          </a:p>
        </p:txBody>
      </p:sp>
      <p:sp>
        <p:nvSpPr>
          <p:cNvPr id="4" name="矩形 3"/>
          <p:cNvSpPr/>
          <p:nvPr/>
        </p:nvSpPr>
        <p:spPr>
          <a:xfrm>
            <a:off x="1883532" y="1230723"/>
            <a:ext cx="8856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定 义  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如果矩阵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与对角矩阵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相似，则称矩阵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en-US" sz="3200" b="1" spc="-1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对角化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spc="-100" dirty="0"/>
          </a:p>
        </p:txBody>
      </p:sp>
      <p:sp>
        <p:nvSpPr>
          <p:cNvPr id="6" name="矩形 5"/>
          <p:cNvSpPr/>
          <p:nvPr/>
        </p:nvSpPr>
        <p:spPr>
          <a:xfrm>
            <a:off x="1631504" y="2557935"/>
            <a:ext cx="9433048" cy="138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000" dirty="0"/>
              <a:t>具体地，</a:t>
            </a:r>
            <a:r>
              <a:rPr lang="zh-CN" altLang="en-US" sz="3000" spc="-100" dirty="0">
                <a:latin typeface="Times New Roman" pitchFamily="18" charset="0"/>
                <a:cs typeface="Times New Roman" pitchFamily="18" charset="0"/>
              </a:rPr>
              <a:t>存在可逆矩阵 </a:t>
            </a:r>
            <a:r>
              <a:rPr lang="en-US" altLang="zh-CN" sz="30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30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0" spc="-100" dirty="0"/>
              <a:t>以及对角矩阵</a:t>
            </a:r>
            <a:r>
              <a:rPr lang="en-US" altLang="zh-CN" sz="3000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000" spc="-100" dirty="0"/>
              <a:t> </a:t>
            </a:r>
            <a:r>
              <a:rPr lang="zh-CN" altLang="en-US" sz="3000" spc="-100" dirty="0"/>
              <a:t>使得 </a:t>
            </a:r>
            <a:r>
              <a:rPr lang="en-US" altLang="zh-CN" sz="30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30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spc="-100" baseline="30000" dirty="0"/>
              <a:t>−1</a:t>
            </a:r>
            <a:r>
              <a:rPr lang="en-US" altLang="zh-CN" sz="3000" i="1" spc="-100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000" spc="-100" dirty="0"/>
              <a:t> = </a:t>
            </a:r>
            <a:r>
              <a:rPr lang="en-US" altLang="zh-CN" sz="3000" i="1" spc="-100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zh-CN" altLang="en-US" sz="3000" spc="-100" dirty="0">
                <a:latin typeface="Times New Roman" pitchFamily="18" charset="0"/>
                <a:cs typeface="Times New Roman" pitchFamily="18" charset="0"/>
              </a:rPr>
              <a:t>并称  </a:t>
            </a:r>
            <a:r>
              <a:rPr lang="en-US" altLang="zh-CN" sz="3000" i="1" spc="-1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3000" spc="-100" dirty="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3000" spc="-100" dirty="0"/>
              <a:t> </a:t>
            </a:r>
            <a:r>
              <a:rPr lang="en-US" altLang="zh-CN" sz="30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000" spc="-100" dirty="0"/>
              <a:t>对角化为</a:t>
            </a:r>
            <a:r>
              <a:rPr lang="en-US" altLang="zh-CN" sz="3000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30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spc="-100" dirty="0"/>
              <a:t>;  </a:t>
            </a:r>
            <a:r>
              <a:rPr lang="en-US" altLang="zh-CN" sz="3000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30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000" spc="-100" dirty="0"/>
              <a:t>称为</a:t>
            </a:r>
            <a:r>
              <a:rPr lang="en-US" altLang="zh-CN" sz="30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000" spc="-100" dirty="0"/>
              <a:t>的</a:t>
            </a:r>
            <a:r>
              <a:rPr lang="zh-CN" altLang="en-US" sz="3000" b="1" spc="-100" dirty="0">
                <a:solidFill>
                  <a:schemeClr val="accent6">
                    <a:lumMod val="75000"/>
                  </a:schemeClr>
                </a:solidFill>
              </a:rPr>
              <a:t>相似对角矩阵</a:t>
            </a:r>
            <a:r>
              <a:rPr lang="en-US" altLang="zh-CN" sz="3000" spc="-100" dirty="0"/>
              <a:t>.</a:t>
            </a:r>
            <a:endParaRPr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1656053" y="428438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问题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4165" y="4284385"/>
            <a:ext cx="6589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1.   </a:t>
            </a:r>
            <a:r>
              <a:rPr lang="zh-CN" altLang="en-US" sz="3200" dirty="0"/>
              <a:t>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可对角化的条件是什么？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4164" y="5004465"/>
            <a:ext cx="768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2.   </a:t>
            </a:r>
            <a:r>
              <a:rPr lang="zh-CN" altLang="en-US" sz="3200" dirty="0"/>
              <a:t>若矩阵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可对角化，那么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X, D</a:t>
            </a:r>
            <a:r>
              <a:rPr lang="zh-CN" altLang="en-US" sz="3200" dirty="0"/>
              <a:t>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6" grpId="0"/>
      <p:bldP spid="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9416" y="764704"/>
                <a:ext cx="10969734" cy="584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/>
                  <a:t>如果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kumimoji="1" lang="en-US" altLang="zh-CN" sz="3200" i="1" dirty="0">
                    <a:latin typeface="Times" pitchFamily="2" charset="0"/>
                  </a:rPr>
                  <a:t>X</a:t>
                </a:r>
                <a:r>
                  <a:rPr kumimoji="1" lang="zh-CN" altLang="en-US" sz="3200" dirty="0">
                    <a:latin typeface="Times" pitchFamily="2" charset="0"/>
                  </a:rPr>
                  <a:t>可逆，</a:t>
                </a:r>
                <a:r>
                  <a:rPr lang="en-US" altLang="zh-CN" sz="3200" dirty="0" err="1">
                    <a:latin typeface="Times" pitchFamily="2" charset="0"/>
                  </a:rPr>
                  <a:t>s.t</a:t>
                </a:r>
                <a:r>
                  <a:rPr lang="en-US" altLang="zh-CN" sz="3200" dirty="0">
                    <a:latin typeface="Times" pitchFamily="2" charset="0"/>
                  </a:rPr>
                  <a:t> </a:t>
                </a:r>
                <a:r>
                  <a:rPr lang="en-US" altLang="zh-CN" sz="3200" i="1" spc="-133" dirty="0">
                    <a:latin typeface="Times" pitchFamily="2" charset="0"/>
                  </a:rPr>
                  <a:t>X</a:t>
                </a:r>
                <a:r>
                  <a:rPr lang="zh-CN" altLang="en-US" sz="3200" i="1" spc="-133" baseline="30000" dirty="0">
                    <a:latin typeface="Times" pitchFamily="2" charset="0"/>
                  </a:rPr>
                  <a:t> </a:t>
                </a:r>
                <a:r>
                  <a:rPr lang="en-US" altLang="zh-CN" sz="3200" i="1" spc="-133" baseline="30000" dirty="0">
                    <a:latin typeface="Times" pitchFamily="2" charset="0"/>
                  </a:rPr>
                  <a:t>-</a:t>
                </a:r>
                <a:r>
                  <a:rPr lang="en-US" altLang="zh-CN" sz="3200" spc="-133" baseline="30000" dirty="0">
                    <a:latin typeface="Times" pitchFamily="2" charset="0"/>
                  </a:rPr>
                  <a:t>1</a:t>
                </a:r>
                <a:r>
                  <a:rPr lang="en-US" altLang="zh-CN" sz="3200" i="1" spc="-133" dirty="0">
                    <a:latin typeface="Times" pitchFamily="2" charset="0"/>
                  </a:rPr>
                  <a:t>AX </a:t>
                </a:r>
                <a:r>
                  <a:rPr lang="en-US" altLang="zh-CN" sz="3200" spc="-133" dirty="0">
                    <a:latin typeface="Times" pitchFamily="2" charset="0"/>
                  </a:rPr>
                  <a:t>=</a:t>
                </a:r>
                <a:r>
                  <a:rPr lang="en-US" altLang="zh-CN" sz="3200" i="1" spc="-133" dirty="0">
                    <a:latin typeface="Times" pitchFamily="2" charset="0"/>
                  </a:rPr>
                  <a:t> D,    </a:t>
                </a:r>
                <a:r>
                  <a:rPr kumimoji="1" lang="en-US" altLang="zh-CN" sz="3000" i="1" dirty="0">
                    <a:latin typeface="Times" pitchFamily="2" charset="0"/>
                  </a:rPr>
                  <a:t>X </a:t>
                </a:r>
                <a:r>
                  <a:rPr kumimoji="1" lang="en-US" altLang="zh-CN" sz="3000" dirty="0">
                    <a:latin typeface="Times" pitchFamily="2" charset="0"/>
                  </a:rPr>
                  <a:t>= (</a:t>
                </a:r>
                <a:r>
                  <a:rPr kumimoji="1" lang="en-US" altLang="zh-CN" sz="3000" i="1" dirty="0">
                    <a:latin typeface="Times" pitchFamily="2" charset="0"/>
                  </a:rPr>
                  <a:t>x</a:t>
                </a:r>
                <a:r>
                  <a:rPr kumimoji="1" lang="en-US" altLang="zh-CN" sz="3000" baseline="-25000" dirty="0">
                    <a:latin typeface="Times" pitchFamily="2" charset="0"/>
                  </a:rPr>
                  <a:t>1</a:t>
                </a:r>
                <a:r>
                  <a:rPr kumimoji="1" lang="en-US" altLang="zh-CN" sz="3000" dirty="0">
                    <a:latin typeface="Times" pitchFamily="2" charset="0"/>
                  </a:rPr>
                  <a:t>, …, </a:t>
                </a:r>
                <a:r>
                  <a:rPr kumimoji="1" lang="en-US" altLang="zh-CN" sz="3000" i="1" dirty="0" err="1">
                    <a:latin typeface="Times" pitchFamily="2" charset="0"/>
                  </a:rPr>
                  <a:t>x</a:t>
                </a:r>
                <a:r>
                  <a:rPr kumimoji="1" lang="en-US" altLang="zh-CN" sz="3000" i="1" baseline="-25000" dirty="0" err="1">
                    <a:latin typeface="Times" pitchFamily="2" charset="0"/>
                  </a:rPr>
                  <a:t>n</a:t>
                </a:r>
                <a:r>
                  <a:rPr kumimoji="1" lang="en-US" altLang="zh-CN" sz="3000" dirty="0">
                    <a:latin typeface="Times" pitchFamily="2" charset="0"/>
                  </a:rPr>
                  <a:t>), </a:t>
                </a:r>
                <a:r>
                  <a:rPr kumimoji="1" lang="en-US" altLang="zh-CN" sz="3000" i="1" dirty="0">
                    <a:latin typeface="Times" pitchFamily="2" charset="0"/>
                  </a:rPr>
                  <a:t>D </a:t>
                </a:r>
                <a:r>
                  <a:rPr kumimoji="1" lang="en-US" altLang="zh-CN" sz="3000" dirty="0">
                    <a:latin typeface="Times" pitchFamily="2" charset="0"/>
                  </a:rPr>
                  <a:t>= </a:t>
                </a:r>
                <a:r>
                  <a:rPr kumimoji="1" lang="en-US" altLang="zh-CN" sz="3000" dirty="0" err="1">
                    <a:latin typeface="Times" pitchFamily="2" charset="0"/>
                  </a:rPr>
                  <a:t>diag</a:t>
                </a:r>
                <a:r>
                  <a:rPr kumimoji="1" lang="en-US" altLang="zh-CN" sz="3000" dirty="0">
                    <a:latin typeface="Times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0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kumimoji="1" lang="en-US" altLang="zh-CN" sz="3000" baseline="-25000" dirty="0">
                    <a:latin typeface="Times" pitchFamily="2" charset="0"/>
                  </a:rPr>
                  <a:t>1</a:t>
                </a:r>
                <a:r>
                  <a:rPr kumimoji="1" lang="en-US" altLang="zh-CN" sz="3000" dirty="0">
                    <a:latin typeface="Times" pitchFamily="2" charset="0"/>
                  </a:rPr>
                  <a:t>, …, </a:t>
                </a:r>
                <a14:m>
                  <m:oMath xmlns:m="http://schemas.openxmlformats.org/officeDocument/2006/math">
                    <m:r>
                      <a:rPr lang="en-US" altLang="zh-CN" sz="30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kumimoji="1" lang="en-US" altLang="zh-CN" sz="3000" i="1" baseline="-25000" dirty="0">
                    <a:latin typeface="Times" pitchFamily="2" charset="0"/>
                  </a:rPr>
                  <a:t>n</a:t>
                </a:r>
                <a:r>
                  <a:rPr kumimoji="1" lang="en-US" altLang="zh-CN" sz="3000" dirty="0">
                    <a:latin typeface="Times" pitchFamily="2" charset="0"/>
                  </a:rPr>
                  <a:t>). </a:t>
                </a:r>
                <a:endParaRPr lang="zh-CN" altLang="en-US" sz="30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764704"/>
                <a:ext cx="10969734" cy="584775"/>
              </a:xfrm>
              <a:prstGeom prst="rect">
                <a:avLst/>
              </a:prstGeom>
              <a:blipFill>
                <a:blip r:embed="rId2"/>
                <a:stretch>
                  <a:fillRect l="-1152" t="-16000" b="-28000"/>
                </a:stretch>
              </a:blipFill>
              <a:ln w="3810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3860558" y="1568405"/>
            <a:ext cx="576064" cy="504056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4" name="下箭头 13"/>
          <p:cNvSpPr/>
          <p:nvPr/>
        </p:nvSpPr>
        <p:spPr>
          <a:xfrm>
            <a:off x="3860559" y="2834078"/>
            <a:ext cx="576064" cy="514619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6" name="下箭头 15"/>
          <p:cNvSpPr/>
          <p:nvPr/>
        </p:nvSpPr>
        <p:spPr>
          <a:xfrm>
            <a:off x="3860557" y="4126366"/>
            <a:ext cx="576065" cy="466003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8" name="右箭头 17"/>
          <p:cNvSpPr/>
          <p:nvPr/>
        </p:nvSpPr>
        <p:spPr>
          <a:xfrm>
            <a:off x="6744072" y="4842301"/>
            <a:ext cx="672075" cy="288032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00189" y="4664749"/>
                <a:ext cx="350371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是 </a:t>
                </a:r>
                <a:r>
                  <a:rPr lang="en-US" altLang="zh-CN" sz="3200" i="1" dirty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zh-CN" altLang="en-US" sz="3200" dirty="0"/>
                  <a:t>的属于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32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32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/>
                  <a:t>  </a:t>
                </a:r>
                <a:endParaRPr lang="en-US" altLang="zh-CN" sz="3200" dirty="0"/>
              </a:p>
              <a:p>
                <a:r>
                  <a:rPr lang="zh-CN" altLang="en-US" sz="3200" dirty="0"/>
                  <a:t>的特征向量</a:t>
                </a:r>
                <a:r>
                  <a:rPr lang="en-US" altLang="zh-CN" sz="3200" dirty="0"/>
                  <a:t>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189" y="4664749"/>
                <a:ext cx="3503712" cy="1077218"/>
              </a:xfrm>
              <a:prstGeom prst="rect">
                <a:avLst/>
              </a:prstGeom>
              <a:blipFill>
                <a:blip r:embed="rId3"/>
                <a:stretch>
                  <a:fillRect l="-4332" t="-8140" b="-17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下箭头 23"/>
          <p:cNvSpPr/>
          <p:nvPr/>
        </p:nvSpPr>
        <p:spPr>
          <a:xfrm>
            <a:off x="3860558" y="5480840"/>
            <a:ext cx="576064" cy="408045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871215" y="6085891"/>
            <a:ext cx="784887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有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zh-CN" altLang="en-US" sz="3200" dirty="0"/>
              <a:t>个线性无关的特征向量</a:t>
            </a:r>
            <a:r>
              <a:rPr lang="en-US" altLang="zh-CN" sz="3200" dirty="0"/>
              <a:t> </a:t>
            </a:r>
            <a:r>
              <a:rPr kumimoji="1" lang="en-US" altLang="zh-CN" sz="3200" i="1" dirty="0">
                <a:latin typeface="Times" pitchFamily="2" charset="0"/>
              </a:rPr>
              <a:t>x</a:t>
            </a:r>
            <a:r>
              <a:rPr kumimoji="1" lang="en-US" altLang="zh-CN" sz="3200" baseline="-25000" dirty="0">
                <a:latin typeface="Times" pitchFamily="2" charset="0"/>
              </a:rPr>
              <a:t>1</a:t>
            </a:r>
            <a:r>
              <a:rPr kumimoji="1" lang="en-US" altLang="zh-CN" sz="3200" dirty="0">
                <a:latin typeface="Times" pitchFamily="2" charset="0"/>
              </a:rPr>
              <a:t>,</a:t>
            </a:r>
            <a:r>
              <a:rPr kumimoji="1" lang="en-US" altLang="zh-CN" sz="3200" i="1" dirty="0">
                <a:latin typeface="Times" pitchFamily="2" charset="0"/>
              </a:rPr>
              <a:t> x</a:t>
            </a:r>
            <a:r>
              <a:rPr kumimoji="1" lang="en-US" altLang="zh-CN" sz="3200" i="1" baseline="-25000" dirty="0">
                <a:latin typeface="Times" pitchFamily="2" charset="0"/>
              </a:rPr>
              <a:t>2</a:t>
            </a:r>
            <a:r>
              <a:rPr kumimoji="1" lang="en-US" altLang="zh-CN" sz="3200" dirty="0">
                <a:latin typeface="Times" pitchFamily="2" charset="0"/>
              </a:rPr>
              <a:t>, …, </a:t>
            </a:r>
            <a:r>
              <a:rPr kumimoji="1" lang="en-US" altLang="zh-CN" sz="3200" i="1" dirty="0" err="1">
                <a:latin typeface="Times" pitchFamily="2" charset="0"/>
              </a:rPr>
              <a:t>x</a:t>
            </a:r>
            <a:r>
              <a:rPr kumimoji="1" lang="en-US" altLang="zh-CN" sz="3200" i="1" baseline="-25000" dirty="0" err="1">
                <a:latin typeface="Times" pitchFamily="2" charset="0"/>
              </a:rPr>
              <a:t>n</a:t>
            </a:r>
            <a:r>
              <a:rPr kumimoji="1" lang="zh-CN" altLang="en-US" sz="3200" i="1" baseline="-25000" dirty="0">
                <a:latin typeface="Times" pitchFamily="2" charset="0"/>
              </a:rPr>
              <a:t>  </a:t>
            </a:r>
            <a:endParaRPr lang="zh-CN" altLang="en-US" sz="3200" dirty="0">
              <a:latin typeface="Times" pitchFamily="2" charset="0"/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2639616" y="5408832"/>
            <a:ext cx="717564" cy="480053"/>
          </a:xfrm>
          <a:prstGeom prst="up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上箭头 29"/>
          <p:cNvSpPr/>
          <p:nvPr/>
        </p:nvSpPr>
        <p:spPr>
          <a:xfrm>
            <a:off x="2639616" y="4077072"/>
            <a:ext cx="741527" cy="480974"/>
          </a:xfrm>
          <a:prstGeom prst="up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1" name="上箭头 30"/>
          <p:cNvSpPr/>
          <p:nvPr/>
        </p:nvSpPr>
        <p:spPr>
          <a:xfrm>
            <a:off x="2615614" y="2792541"/>
            <a:ext cx="768085" cy="472870"/>
          </a:xfrm>
          <a:prstGeom prst="up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上箭头 31"/>
          <p:cNvSpPr/>
          <p:nvPr/>
        </p:nvSpPr>
        <p:spPr>
          <a:xfrm>
            <a:off x="2615614" y="1484784"/>
            <a:ext cx="768085" cy="499923"/>
          </a:xfrm>
          <a:prstGeom prst="up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TextBox 33"/>
          <p:cNvSpPr txBox="1"/>
          <p:nvPr/>
        </p:nvSpPr>
        <p:spPr>
          <a:xfrm>
            <a:off x="7536122" y="4211624"/>
            <a:ext cx="3360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3200" dirty="0"/>
              <a:t>第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sz="3200" dirty="0"/>
              <a:t>列向量</a:t>
            </a:r>
            <a:r>
              <a:rPr kumimoji="1" lang="en-US" altLang="zh-CN" sz="3200" i="1" dirty="0">
                <a:latin typeface="Times" pitchFamily="2" charset="0"/>
              </a:rPr>
              <a:t>x</a:t>
            </a:r>
            <a:r>
              <a:rPr kumimoji="1" lang="en-US" altLang="zh-CN" sz="3200" i="1" baseline="-25000" dirty="0">
                <a:latin typeface="Times" pitchFamily="2" charset="0"/>
              </a:rPr>
              <a:t>i</a:t>
            </a:r>
            <a:r>
              <a:rPr lang="zh-CN" altLang="en-US" sz="3200" dirty="0"/>
              <a:t> </a:t>
            </a:r>
            <a:endParaRPr lang="en-US" altLang="zh-CN" sz="3200" dirty="0"/>
          </a:p>
        </p:txBody>
      </p:sp>
      <p:sp>
        <p:nvSpPr>
          <p:cNvPr id="38" name="矩形 37"/>
          <p:cNvSpPr/>
          <p:nvPr/>
        </p:nvSpPr>
        <p:spPr>
          <a:xfrm>
            <a:off x="7512158" y="4160693"/>
            <a:ext cx="3360373" cy="172819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矩形 38"/>
          <p:cNvSpPr/>
          <p:nvPr/>
        </p:nvSpPr>
        <p:spPr>
          <a:xfrm>
            <a:off x="767408" y="5862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951093-08EC-8B4A-A02A-0708D9350EA1}"/>
              </a:ext>
            </a:extLst>
          </p:cNvPr>
          <p:cNvSpPr/>
          <p:nvPr/>
        </p:nvSpPr>
        <p:spPr>
          <a:xfrm>
            <a:off x="2672154" y="2167814"/>
            <a:ext cx="16959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800" i="1" spc="-133" dirty="0">
                <a:latin typeface="Times" pitchFamily="2" charset="0"/>
              </a:rPr>
              <a:t>  </a:t>
            </a:r>
            <a:r>
              <a:rPr lang="en-US" altLang="zh-CN" sz="2800" i="1" spc="-133" dirty="0">
                <a:latin typeface="Times" pitchFamily="2" charset="0"/>
              </a:rPr>
              <a:t>AX = X D</a:t>
            </a:r>
            <a:endParaRPr lang="zh-CN" altLang="en-US" sz="28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C06025B-349B-594F-B8B5-13D0A13A9AAB}"/>
                  </a:ext>
                </a:extLst>
              </p:cNvPr>
              <p:cNvSpPr/>
              <p:nvPr/>
            </p:nvSpPr>
            <p:spPr>
              <a:xfrm>
                <a:off x="1283107" y="3449246"/>
                <a:ext cx="4881080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dirty="0">
                    <a:latin typeface="Times" pitchFamily="2" charset="0"/>
                  </a:rPr>
                  <a:t>  </a:t>
                </a:r>
                <a:r>
                  <a:rPr kumimoji="1" lang="en-US" altLang="zh-CN" sz="2800" dirty="0">
                    <a:latin typeface="Times" pitchFamily="2" charset="0"/>
                  </a:rPr>
                  <a:t>(</a:t>
                </a:r>
                <a:r>
                  <a:rPr kumimoji="1" lang="en-US" altLang="zh-CN" sz="2800" i="1" dirty="0">
                    <a:latin typeface="Times" pitchFamily="2" charset="0"/>
                  </a:rPr>
                  <a:t>Ax</a:t>
                </a:r>
                <a:r>
                  <a:rPr kumimoji="1" lang="en-US" altLang="zh-CN" sz="2800" baseline="-25000" dirty="0">
                    <a:latin typeface="Times" pitchFamily="2" charset="0"/>
                  </a:rPr>
                  <a:t>1</a:t>
                </a:r>
                <a:r>
                  <a:rPr kumimoji="1" lang="en-US" altLang="zh-CN" sz="2800" dirty="0">
                    <a:latin typeface="Times" pitchFamily="2" charset="0"/>
                  </a:rPr>
                  <a:t>, …, </a:t>
                </a:r>
                <a:r>
                  <a:rPr kumimoji="1" lang="en-US" altLang="zh-CN" sz="2800" i="1" dirty="0" err="1">
                    <a:latin typeface="Times" pitchFamily="2" charset="0"/>
                  </a:rPr>
                  <a:t>Ax</a:t>
                </a:r>
                <a:r>
                  <a:rPr kumimoji="1" lang="en-US" altLang="zh-CN" sz="2800" i="1" baseline="-25000" dirty="0" err="1">
                    <a:latin typeface="Times" pitchFamily="2" charset="0"/>
                  </a:rPr>
                  <a:t>n</a:t>
                </a:r>
                <a:r>
                  <a:rPr kumimoji="1" lang="en-US" altLang="zh-CN" sz="2800" dirty="0">
                    <a:latin typeface="Times" pitchFamily="2" charset="0"/>
                  </a:rPr>
                  <a:t>)</a:t>
                </a:r>
                <a:r>
                  <a:rPr kumimoji="1" lang="zh-CN" altLang="en-US" sz="2800" dirty="0">
                    <a:latin typeface="Times" pitchFamily="2" charset="0"/>
                  </a:rPr>
                  <a:t> </a:t>
                </a:r>
                <a:r>
                  <a:rPr kumimoji="1" lang="en-US" altLang="zh-CN" sz="2800" dirty="0">
                    <a:latin typeface="Times" pitchFamily="2" charset="0"/>
                  </a:rPr>
                  <a:t>=</a:t>
                </a:r>
                <a:r>
                  <a:rPr lang="en-US" altLang="zh-CN" sz="2800" i="1" spc="-133" dirty="0">
                    <a:latin typeface="Times" pitchFamily="2" charset="0"/>
                  </a:rPr>
                  <a:t> </a:t>
                </a:r>
                <a:r>
                  <a:rPr kumimoji="1" lang="en-US" altLang="zh-CN" sz="2800" dirty="0">
                    <a:latin typeface="Times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kumimoji="1" lang="en-US" altLang="zh-CN" sz="2800" baseline="-25000" dirty="0">
                    <a:latin typeface="Times" pitchFamily="2" charset="0"/>
                  </a:rPr>
                  <a:t>1</a:t>
                </a:r>
                <a:r>
                  <a:rPr kumimoji="1" lang="en-US" altLang="zh-CN" sz="2800" i="1" dirty="0">
                    <a:latin typeface="Times" pitchFamily="2" charset="0"/>
                  </a:rPr>
                  <a:t>x</a:t>
                </a:r>
                <a:r>
                  <a:rPr kumimoji="1" lang="en-US" altLang="zh-CN" sz="2800" baseline="-25000" dirty="0">
                    <a:latin typeface="Times" pitchFamily="2" charset="0"/>
                  </a:rPr>
                  <a:t>1</a:t>
                </a:r>
                <a:r>
                  <a:rPr kumimoji="1" lang="en-US" altLang="zh-CN" sz="2800" dirty="0">
                    <a:latin typeface="Times" pitchFamily="2" charset="0"/>
                  </a:rPr>
                  <a:t>, …, </a:t>
                </a:r>
                <a14:m>
                  <m:oMath xmlns:m="http://schemas.openxmlformats.org/officeDocument/2006/math">
                    <m:r>
                      <a:rPr lang="en-US" altLang="zh-CN" sz="28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kumimoji="1" lang="en-US" altLang="zh-CN" sz="2800" i="1" baseline="-25000" dirty="0" err="1">
                    <a:latin typeface="Times" pitchFamily="2" charset="0"/>
                  </a:rPr>
                  <a:t>n</a:t>
                </a:r>
                <a:r>
                  <a:rPr kumimoji="1" lang="en-US" altLang="zh-CN" sz="2800" i="1" dirty="0" err="1">
                    <a:latin typeface="Times" pitchFamily="2" charset="0"/>
                  </a:rPr>
                  <a:t>x</a:t>
                </a:r>
                <a:r>
                  <a:rPr kumimoji="1" lang="en-US" altLang="zh-CN" sz="2800" i="1" baseline="-25000" dirty="0" err="1">
                    <a:latin typeface="Times" pitchFamily="2" charset="0"/>
                  </a:rPr>
                  <a:t>n</a:t>
                </a:r>
                <a:r>
                  <a:rPr kumimoji="1" lang="en-US" altLang="zh-CN" sz="2800" dirty="0">
                    <a:latin typeface="Times" pitchFamily="2" charset="0"/>
                  </a:rPr>
                  <a:t>)</a:t>
                </a:r>
                <a:r>
                  <a:rPr kumimoji="1" lang="zh-CN" altLang="en-US" sz="2800" dirty="0">
                    <a:latin typeface="Times" pitchFamily="2" charset="0"/>
                  </a:rPr>
                  <a:t> </a:t>
                </a:r>
                <a:endParaRPr lang="zh-CN" altLang="en-US" sz="28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C06025B-349B-594F-B8B5-13D0A13A9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107" y="3449246"/>
                <a:ext cx="4881080" cy="523220"/>
              </a:xfrm>
              <a:prstGeom prst="rect">
                <a:avLst/>
              </a:prstGeom>
              <a:blipFill>
                <a:blip r:embed="rId4"/>
                <a:stretch>
                  <a:fillRect t="-6667" b="-24444"/>
                </a:stretch>
              </a:blipFill>
              <a:ln w="3810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1C789F9-F416-CD4D-BE28-74491323176E}"/>
                  </a:ext>
                </a:extLst>
              </p:cNvPr>
              <p:cNvSpPr/>
              <p:nvPr/>
            </p:nvSpPr>
            <p:spPr>
              <a:xfrm>
                <a:off x="1703512" y="4748407"/>
                <a:ext cx="3888432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i="1" dirty="0">
                    <a:latin typeface="Times" pitchFamily="2" charset="0"/>
                  </a:rPr>
                  <a:t>  </a:t>
                </a:r>
                <a:r>
                  <a:rPr kumimoji="1" lang="en-US" altLang="zh-CN" sz="2800" i="1" dirty="0" err="1">
                    <a:latin typeface="Times" pitchFamily="2" charset="0"/>
                  </a:rPr>
                  <a:t>Ax</a:t>
                </a:r>
                <a:r>
                  <a:rPr kumimoji="1" lang="en-US" altLang="zh-CN" sz="2800" i="1" baseline="-25000" dirty="0" err="1">
                    <a:latin typeface="Times" pitchFamily="2" charset="0"/>
                  </a:rPr>
                  <a:t>i</a:t>
                </a:r>
                <a:r>
                  <a:rPr kumimoji="1" lang="en-US" altLang="zh-CN" sz="2800" dirty="0">
                    <a:latin typeface="Times" pitchFamily="2" charset="0"/>
                  </a:rPr>
                  <a:t>=</a:t>
                </a:r>
                <a:r>
                  <a:rPr lang="en-US" altLang="zh-CN" sz="2800" i="1" spc="-133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800" i="1" dirty="0">
                    <a:latin typeface="Times" pitchFamily="2" charset="0"/>
                  </a:rPr>
                  <a:t>x</a:t>
                </a:r>
                <a:r>
                  <a:rPr kumimoji="1" lang="en-US" altLang="zh-CN" sz="2800" i="1" baseline="-25000" dirty="0">
                    <a:latin typeface="Times" pitchFamily="2" charset="0"/>
                  </a:rPr>
                  <a:t>i</a:t>
                </a:r>
                <a:r>
                  <a:rPr kumimoji="1" lang="en-US" altLang="zh-CN" sz="2800" i="1" dirty="0">
                    <a:latin typeface="Times" pitchFamily="2" charset="0"/>
                  </a:rPr>
                  <a:t>    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sz="28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1C789F9-F416-CD4D-BE28-744913231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4748407"/>
                <a:ext cx="3888432" cy="523220"/>
              </a:xfrm>
              <a:prstGeom prst="rect">
                <a:avLst/>
              </a:prstGeom>
              <a:blipFill>
                <a:blip r:embed="rId5"/>
                <a:stretch>
                  <a:fillRect t="-6667" b="-24444"/>
                </a:stretch>
              </a:blipFill>
              <a:ln w="38100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17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6" grpId="0" animBg="1"/>
      <p:bldP spid="18" grpId="0" animBg="1"/>
      <p:bldP spid="20" grpId="0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4" grpId="0"/>
      <p:bldP spid="38" grpId="0" animBg="1"/>
      <p:bldP spid="2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576" y="332656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spc="-100" dirty="0">
                <a:solidFill>
                  <a:srgbClr val="0070C0"/>
                </a:solidFill>
              </a:rPr>
              <a:t>定 理 </a:t>
            </a:r>
            <a:r>
              <a:rPr lang="en-US" altLang="zh-CN" sz="2800" spc="-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pc="-100" dirty="0" err="1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矩阵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可对角化的充要条件是：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95600" y="3068960"/>
                <a:ext cx="74295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800" spc="-100" dirty="0"/>
                  <a:t>步骤：求出</a:t>
                </a:r>
                <a:r>
                  <a:rPr lang="en-US" altLang="zh-CN" sz="2800" i="1" spc="-1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en-US" sz="2800" spc="-100" dirty="0">
                    <a:latin typeface="Times New Roman" pitchFamily="18" charset="0"/>
                    <a:cs typeface="Times New Roman" pitchFamily="18" charset="0"/>
                  </a:rPr>
                  <a:t>的所有特征值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</m:t>
                        </m:r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800" spc="-1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068960"/>
                <a:ext cx="7429552" cy="523220"/>
              </a:xfrm>
              <a:prstGeom prst="rect">
                <a:avLst/>
              </a:prstGeom>
              <a:blipFill>
                <a:blip r:embed="rId3"/>
                <a:stretch>
                  <a:fillRect l="-1706" t="-16667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279576" y="1844824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spc="-100" dirty="0">
                <a:solidFill>
                  <a:srgbClr val="0070C0"/>
                </a:solidFill>
              </a:rPr>
              <a:t>推 论 </a:t>
            </a:r>
            <a:r>
              <a:rPr lang="en-US" altLang="zh-CN" sz="2800" spc="-100" dirty="0">
                <a:solidFill>
                  <a:srgbClr val="0070C0"/>
                </a:solidFill>
              </a:rPr>
              <a:t>   </a:t>
            </a:r>
            <a:r>
              <a:rPr lang="zh-CN" altLang="en-US" sz="2800" spc="-100" dirty="0"/>
              <a:t>如果</a:t>
            </a:r>
            <a:r>
              <a:rPr lang="en-US" altLang="zh-CN" sz="2800" spc="-100" dirty="0"/>
              <a:t> 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pc="-100" dirty="0" err="1">
                <a:sym typeface="Symbol"/>
              </a:rPr>
              <a:t></a:t>
            </a:r>
            <a:r>
              <a:rPr lang="en-US" altLang="zh-CN" sz="2800" i="1" spc="-1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矩阵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有</a:t>
            </a:r>
            <a:r>
              <a:rPr lang="en-US" altLang="zh-CN" sz="2800" spc="-100" dirty="0"/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个互不相同的</a:t>
            </a:r>
            <a:endParaRPr lang="en-US" altLang="zh-CN" sz="2800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43672" y="4003297"/>
                <a:ext cx="70567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求出相应特征向量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</m:t>
                        </m:r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pc="-133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4003297"/>
                <a:ext cx="7056784" cy="523220"/>
              </a:xfrm>
              <a:prstGeom prst="rect">
                <a:avLst/>
              </a:prstGeom>
              <a:blipFill>
                <a:blip r:embed="rId4"/>
                <a:stretch>
                  <a:fillRect l="-1799" t="-142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922148" y="1033572"/>
            <a:ext cx="6059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矩阵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spc="-100" dirty="0">
                <a:latin typeface="Times New Roman" pitchFamily="18" charset="0"/>
                <a:cs typeface="Times New Roman" pitchFamily="18" charset="0"/>
              </a:rPr>
              <a:t>个线性无关的特征向量</a:t>
            </a:r>
            <a:r>
              <a:rPr lang="en-US" altLang="zh-CN" sz="2800" spc="-1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135560" y="188640"/>
            <a:ext cx="7128792" cy="151216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8" name="圆角矩形 17"/>
          <p:cNvSpPr/>
          <p:nvPr/>
        </p:nvSpPr>
        <p:spPr>
          <a:xfrm>
            <a:off x="2135560" y="1772816"/>
            <a:ext cx="7056784" cy="122413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159896" y="3643570"/>
            <a:ext cx="360040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1" name="下箭头 20"/>
          <p:cNvSpPr/>
          <p:nvPr/>
        </p:nvSpPr>
        <p:spPr>
          <a:xfrm>
            <a:off x="5159896" y="4653136"/>
            <a:ext cx="360040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2" name="下箭头 21"/>
          <p:cNvSpPr/>
          <p:nvPr/>
        </p:nvSpPr>
        <p:spPr>
          <a:xfrm>
            <a:off x="5159896" y="5661248"/>
            <a:ext cx="360040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927648" y="2420888"/>
            <a:ext cx="4200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pc="-100" dirty="0"/>
              <a:t>      特征值，则 </a:t>
            </a:r>
            <a:r>
              <a:rPr lang="en-US" altLang="zh-CN" sz="28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spc="-100" dirty="0"/>
              <a:t> </a:t>
            </a:r>
            <a:r>
              <a:rPr lang="zh-CN" altLang="en-US" sz="2800" spc="-100" dirty="0"/>
              <a:t>可对角化</a:t>
            </a:r>
            <a:r>
              <a:rPr lang="en-US" altLang="zh-CN" sz="2800" spc="-100" dirty="0"/>
              <a:t>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E8064C2-FC29-EC44-86B7-795422891859}"/>
                  </a:ext>
                </a:extLst>
              </p:cNvPr>
              <p:cNvSpPr txBox="1"/>
              <p:nvPr/>
            </p:nvSpPr>
            <p:spPr>
              <a:xfrm>
                <a:off x="2829716" y="4994012"/>
                <a:ext cx="81255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" pitchFamily="2" charset="0"/>
                  </a:rPr>
                  <a:t>D</a:t>
                </a:r>
                <a:r>
                  <a:rPr kumimoji="1" lang="zh-CN" altLang="en-US" sz="2800" i="1" dirty="0">
                    <a:latin typeface="Times" pitchFamily="2" charset="0"/>
                  </a:rPr>
                  <a:t> </a:t>
                </a:r>
                <a:r>
                  <a:rPr kumimoji="1" lang="en-US" altLang="zh-CN" sz="2800" dirty="0">
                    <a:latin typeface="Times" pitchFamily="2" charset="0"/>
                  </a:rPr>
                  <a:t>=</a:t>
                </a:r>
                <a:r>
                  <a:rPr kumimoji="1" lang="zh-CN" altLang="en-US" sz="2800" dirty="0">
                    <a:latin typeface="Times" pitchFamily="2" charset="0"/>
                  </a:rPr>
                  <a:t> </a:t>
                </a:r>
                <a:r>
                  <a:rPr kumimoji="1" lang="en-US" altLang="zh-CN" sz="2800" dirty="0" err="1">
                    <a:latin typeface="Times" pitchFamily="2" charset="0"/>
                  </a:rPr>
                  <a:t>diag</a:t>
                </a:r>
                <a:r>
                  <a:rPr kumimoji="1" lang="en-US" altLang="zh-CN" sz="2800" dirty="0">
                    <a:latin typeface="Times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kumimoji="1" lang="en-US" altLang="zh-CN" sz="2800" baseline="-25000" dirty="0">
                    <a:latin typeface="Times" pitchFamily="2" charset="0"/>
                  </a:rPr>
                  <a:t>1</a:t>
                </a:r>
                <a:r>
                  <a:rPr kumimoji="1" lang="en-US" altLang="zh-CN" sz="2800" dirty="0">
                    <a:latin typeface="Times" pitchFamily="2" charset="0"/>
                  </a:rPr>
                  <a:t>,</a:t>
                </a:r>
                <a:r>
                  <a:rPr kumimoji="1" lang="en-US" altLang="zh-CN" sz="2800" i="1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kumimoji="1" lang="en-US" altLang="zh-CN" sz="2800" i="1" baseline="-25000" dirty="0">
                    <a:latin typeface="Times" pitchFamily="2" charset="0"/>
                  </a:rPr>
                  <a:t>2</a:t>
                </a:r>
                <a:r>
                  <a:rPr kumimoji="1" lang="en-US" altLang="zh-CN" sz="2800" dirty="0">
                    <a:latin typeface="Times" pitchFamily="2" charset="0"/>
                  </a:rPr>
                  <a:t>, …, </a:t>
                </a:r>
                <a14:m>
                  <m:oMath xmlns:m="http://schemas.openxmlformats.org/officeDocument/2006/math">
                    <m:r>
                      <a:rPr lang="en-US" altLang="zh-CN" sz="2800" i="1" spc="-133">
                        <a:latin typeface="Cambria Math" panose="02040503050406030204" pitchFamily="18" charset="0"/>
                        <a:cs typeface="Times New Roman" pitchFamily="18" charset="0"/>
                      </a:rPr>
                      <m:t>𝜆</m:t>
                    </m:r>
                  </m:oMath>
                </a14:m>
                <a:r>
                  <a:rPr kumimoji="1" lang="en-US" altLang="zh-CN" sz="2800" i="1" baseline="-25000" dirty="0">
                    <a:latin typeface="Times" pitchFamily="2" charset="0"/>
                  </a:rPr>
                  <a:t>n</a:t>
                </a:r>
                <a:r>
                  <a:rPr kumimoji="1" lang="en-US" altLang="zh-CN" sz="2800" dirty="0">
                    <a:latin typeface="Times" pitchFamily="2" charset="0"/>
                  </a:rPr>
                  <a:t>) </a:t>
                </a:r>
                <a:r>
                  <a:rPr kumimoji="1" lang="zh-CN" altLang="en-US" sz="2800" dirty="0">
                    <a:latin typeface="Times" pitchFamily="2" charset="0"/>
                  </a:rPr>
                  <a:t>，</a:t>
                </a:r>
                <a:r>
                  <a:rPr kumimoji="1" lang="en-US" altLang="zh-CN" sz="2800" dirty="0">
                    <a:latin typeface="Times" pitchFamily="2" charset="0"/>
                  </a:rPr>
                  <a:t> </a:t>
                </a:r>
                <a:r>
                  <a:rPr kumimoji="1" lang="en-US" altLang="zh-CN" sz="2800" i="1" dirty="0">
                    <a:latin typeface="Times" pitchFamily="2" charset="0"/>
                  </a:rPr>
                  <a:t>X</a:t>
                </a:r>
                <a:r>
                  <a:rPr kumimoji="1" lang="zh-CN" altLang="en-US" sz="2800" i="1" dirty="0">
                    <a:latin typeface="Times" pitchFamily="2" charset="0"/>
                  </a:rPr>
                  <a:t> </a:t>
                </a:r>
                <a:r>
                  <a:rPr kumimoji="1" lang="en-US" altLang="zh-CN" sz="2800" dirty="0">
                    <a:latin typeface="Times" pitchFamily="2" charset="0"/>
                  </a:rPr>
                  <a:t>=</a:t>
                </a:r>
                <a:r>
                  <a:rPr kumimoji="1" lang="zh-CN" altLang="en-US" sz="2800" dirty="0">
                    <a:latin typeface="Times" pitchFamily="2" charset="0"/>
                  </a:rPr>
                  <a:t> </a:t>
                </a:r>
                <a:r>
                  <a:rPr kumimoji="1" lang="en-US" altLang="zh-CN" sz="2800" dirty="0">
                    <a:latin typeface="Times" pitchFamily="2" charset="0"/>
                  </a:rPr>
                  <a:t>(</a:t>
                </a:r>
                <a:r>
                  <a:rPr kumimoji="1" lang="en-US" altLang="zh-CN" sz="2800" i="1" dirty="0">
                    <a:latin typeface="Times" pitchFamily="2" charset="0"/>
                  </a:rPr>
                  <a:t>x</a:t>
                </a:r>
                <a:r>
                  <a:rPr kumimoji="1" lang="en-US" altLang="zh-CN" sz="2800" baseline="-25000" dirty="0">
                    <a:latin typeface="Times" pitchFamily="2" charset="0"/>
                  </a:rPr>
                  <a:t>1</a:t>
                </a:r>
                <a:r>
                  <a:rPr kumimoji="1" lang="en-US" altLang="zh-CN" sz="2800" dirty="0">
                    <a:latin typeface="Times" pitchFamily="2" charset="0"/>
                  </a:rPr>
                  <a:t>,</a:t>
                </a:r>
                <a:r>
                  <a:rPr kumimoji="1" lang="en-US" altLang="zh-CN" sz="2800" i="1" dirty="0">
                    <a:latin typeface="Times" pitchFamily="2" charset="0"/>
                  </a:rPr>
                  <a:t> x</a:t>
                </a:r>
                <a:r>
                  <a:rPr kumimoji="1" lang="en-US" altLang="zh-CN" sz="2800" i="1" baseline="-25000" dirty="0">
                    <a:latin typeface="Times" pitchFamily="2" charset="0"/>
                  </a:rPr>
                  <a:t>2</a:t>
                </a:r>
                <a:r>
                  <a:rPr kumimoji="1" lang="en-US" altLang="zh-CN" sz="2800" dirty="0">
                    <a:latin typeface="Times" pitchFamily="2" charset="0"/>
                  </a:rPr>
                  <a:t>, …, </a:t>
                </a:r>
                <a:r>
                  <a:rPr kumimoji="1" lang="en-US" altLang="zh-CN" sz="2800" i="1" dirty="0" err="1">
                    <a:latin typeface="Times" pitchFamily="2" charset="0"/>
                  </a:rPr>
                  <a:t>x</a:t>
                </a:r>
                <a:r>
                  <a:rPr kumimoji="1" lang="en-US" altLang="zh-CN" sz="2800" i="1" baseline="-25000" dirty="0" err="1">
                    <a:latin typeface="Times" pitchFamily="2" charset="0"/>
                  </a:rPr>
                  <a:t>n</a:t>
                </a:r>
                <a:r>
                  <a:rPr kumimoji="1" lang="en-US" altLang="zh-CN" sz="2800" dirty="0">
                    <a:latin typeface="Times" pitchFamily="2" charset="0"/>
                  </a:rPr>
                  <a:t>)</a:t>
                </a:r>
                <a:endParaRPr kumimoji="1" lang="zh-CN" altLang="en-US" sz="28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E8064C2-FC29-EC44-86B7-79542289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16" y="4994012"/>
                <a:ext cx="8125575" cy="523220"/>
              </a:xfrm>
              <a:prstGeom prst="rect">
                <a:avLst/>
              </a:prstGeom>
              <a:blipFill>
                <a:blip r:embed="rId5"/>
                <a:stretch>
                  <a:fillRect l="-1560" t="-19048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F628883A-53A9-4D40-8CDA-3751FE6A15CD}"/>
              </a:ext>
            </a:extLst>
          </p:cNvPr>
          <p:cNvSpPr/>
          <p:nvPr/>
        </p:nvSpPr>
        <p:spPr>
          <a:xfrm>
            <a:off x="4497954" y="6092061"/>
            <a:ext cx="18570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33" dirty="0">
                <a:latin typeface="Times" pitchFamily="2" charset="0"/>
              </a:rPr>
              <a:t>X</a:t>
            </a:r>
            <a:r>
              <a:rPr lang="zh-CN" altLang="en-US" sz="3200" i="1" spc="-133" baseline="30000" dirty="0">
                <a:latin typeface="Times" pitchFamily="2" charset="0"/>
              </a:rPr>
              <a:t> </a:t>
            </a:r>
            <a:r>
              <a:rPr lang="en-US" altLang="zh-CN" sz="3200" i="1" spc="-133" baseline="30000" dirty="0">
                <a:latin typeface="Times" pitchFamily="2" charset="0"/>
              </a:rPr>
              <a:t>-</a:t>
            </a:r>
            <a:r>
              <a:rPr lang="en-US" altLang="zh-CN" sz="3200" spc="-133" baseline="30000" dirty="0">
                <a:latin typeface="Times" pitchFamily="2" charset="0"/>
              </a:rPr>
              <a:t>1</a:t>
            </a:r>
            <a:r>
              <a:rPr lang="en-US" altLang="zh-CN" sz="3200" i="1" spc="-133" dirty="0">
                <a:latin typeface="Times" pitchFamily="2" charset="0"/>
              </a:rPr>
              <a:t>AX = D</a:t>
            </a:r>
            <a:endParaRPr lang="zh-CN" altLang="en-US" sz="3200" dirty="0">
              <a:latin typeface="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6" grpId="0"/>
      <p:bldP spid="17" grpId="0" animBg="1"/>
      <p:bldP spid="18" grpId="0" animBg="1"/>
      <p:bldP spid="19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1468" y="299264"/>
            <a:ext cx="6192688" cy="11521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91900" y="591614"/>
            <a:ext cx="5400600" cy="54410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ea typeface="+mn-ea"/>
              </a:rPr>
              <a:t>设                     </a:t>
            </a:r>
            <a:r>
              <a:rPr lang="en-US" altLang="zh-CN" sz="2800" dirty="0">
                <a:solidFill>
                  <a:schemeClr val="tx1"/>
                </a:solidFill>
                <a:ea typeface="+mn-ea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ea typeface="+mn-ea"/>
              </a:rPr>
              <a:t> </a:t>
            </a:r>
            <a:r>
              <a:rPr lang="zh-CN" altLang="en-US" sz="2800" dirty="0">
                <a:latin typeface="+mn-ea"/>
              </a:rPr>
              <a:t>将</a:t>
            </a:r>
            <a:r>
              <a:rPr lang="en-US" altLang="zh-CN" sz="2800" i="1" dirty="0">
                <a:latin typeface="Times" pitchFamily="2" charset="0"/>
              </a:rPr>
              <a:t>A</a:t>
            </a:r>
            <a:r>
              <a:rPr lang="zh-CN" altLang="en-US" sz="2800" dirty="0">
                <a:latin typeface="+mn-ea"/>
              </a:rPr>
              <a:t>对角化</a:t>
            </a:r>
            <a:r>
              <a:rPr lang="en-US" altLang="zh-CN" sz="2800" dirty="0">
                <a:latin typeface="+mn-ea"/>
              </a:rPr>
              <a:t>.</a:t>
            </a:r>
            <a:r>
              <a:rPr lang="zh-CN" altLang="en-US" sz="2800" dirty="0">
                <a:solidFill>
                  <a:schemeClr val="tx1"/>
                </a:solidFill>
                <a:ea typeface="+mn-ea"/>
              </a:rPr>
              <a:t>     </a:t>
            </a:r>
          </a:p>
        </p:txBody>
      </p:sp>
      <p:sp>
        <p:nvSpPr>
          <p:cNvPr id="7" name="矩形 6"/>
          <p:cNvSpPr/>
          <p:nvPr/>
        </p:nvSpPr>
        <p:spPr>
          <a:xfrm>
            <a:off x="1991545" y="620688"/>
            <a:ext cx="891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/>
                <a:cs typeface="Times New Roman" pitchFamily="18" charset="0"/>
              </a:rPr>
              <a:t>例  </a:t>
            </a:r>
            <a:r>
              <a:rPr lang="en-US" altLang="zh-CN" sz="2800" dirty="0">
                <a:latin typeface="华文楷体"/>
                <a:cs typeface="Times New Roman" pitchFamily="18" charset="0"/>
              </a:rPr>
              <a:t>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67608" y="1773609"/>
                <a:ext cx="46549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易得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773609"/>
                <a:ext cx="4654929" cy="523220"/>
              </a:xfrm>
              <a:prstGeom prst="rect">
                <a:avLst/>
              </a:prstGeom>
              <a:blipFill>
                <a:blip r:embed="rId2"/>
                <a:stretch>
                  <a:fillRect l="-2446" t="-14286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0B2E692E-0D58-304D-AE21-9E7101A827A7}"/>
              </a:ext>
            </a:extLst>
          </p:cNvPr>
          <p:cNvGrpSpPr/>
          <p:nvPr/>
        </p:nvGrpSpPr>
        <p:grpSpPr>
          <a:xfrm>
            <a:off x="3706928" y="335558"/>
            <a:ext cx="1812751" cy="1077218"/>
            <a:chOff x="2217094" y="247750"/>
            <a:chExt cx="1812751" cy="107721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8802D4-CFA5-DA47-9125-880C13067686}"/>
                </a:ext>
              </a:extLst>
            </p:cNvPr>
            <p:cNvSpPr/>
            <p:nvPr/>
          </p:nvSpPr>
          <p:spPr>
            <a:xfrm>
              <a:off x="2217094" y="493971"/>
              <a:ext cx="6062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" pitchFamily="2" charset="0"/>
                </a:rPr>
                <a:t>A</a:t>
              </a:r>
              <a:r>
                <a:rPr lang="en-US" altLang="zh-CN" sz="2800" dirty="0">
                  <a:latin typeface="Times" pitchFamily="2" charset="0"/>
                </a:rPr>
                <a:t>=</a:t>
              </a:r>
              <a:endParaRPr lang="zh-CN" altLang="en-US" sz="2800" dirty="0">
                <a:latin typeface="Times" pitchFamily="2" charset="0"/>
              </a:endParaRPr>
            </a:p>
          </p:txBody>
        </p:sp>
        <p:sp>
          <p:nvSpPr>
            <p:cNvPr id="25" name="双括号 28">
              <a:extLst>
                <a:ext uri="{FF2B5EF4-FFF2-40B4-BE49-F238E27FC236}">
                  <a16:creationId xmlns:a16="http://schemas.microsoft.com/office/drawing/2014/main" id="{6C1B8DF3-70FC-7D43-A22C-71A8C06A0990}"/>
                </a:ext>
              </a:extLst>
            </p:cNvPr>
            <p:cNvSpPr/>
            <p:nvPr/>
          </p:nvSpPr>
          <p:spPr>
            <a:xfrm>
              <a:off x="2877717" y="319758"/>
              <a:ext cx="1152128" cy="93610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9">
              <a:extLst>
                <a:ext uri="{FF2B5EF4-FFF2-40B4-BE49-F238E27FC236}">
                  <a16:creationId xmlns:a16="http://schemas.microsoft.com/office/drawing/2014/main" id="{AF660496-C88B-DD4B-937C-D69E0D1EB32C}"/>
                </a:ext>
              </a:extLst>
            </p:cNvPr>
            <p:cNvSpPr txBox="1"/>
            <p:nvPr/>
          </p:nvSpPr>
          <p:spPr>
            <a:xfrm>
              <a:off x="3021733" y="247750"/>
              <a:ext cx="360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21</a:t>
              </a:r>
              <a:endParaRPr lang="zh-CN" altLang="en-US" sz="3200" dirty="0">
                <a:latin typeface="Times" pitchFamily="2" charset="0"/>
              </a:endParaRPr>
            </a:p>
          </p:txBody>
        </p:sp>
        <p:sp>
          <p:nvSpPr>
            <p:cNvPr id="27" name="TextBox 30">
              <a:extLst>
                <a:ext uri="{FF2B5EF4-FFF2-40B4-BE49-F238E27FC236}">
                  <a16:creationId xmlns:a16="http://schemas.microsoft.com/office/drawing/2014/main" id="{8DE4C24C-1501-EE47-9700-BDFC731D1299}"/>
                </a:ext>
              </a:extLst>
            </p:cNvPr>
            <p:cNvSpPr txBox="1"/>
            <p:nvPr/>
          </p:nvSpPr>
          <p:spPr>
            <a:xfrm>
              <a:off x="3525789" y="247750"/>
              <a:ext cx="360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12</a:t>
              </a:r>
              <a:endParaRPr lang="zh-CN" altLang="en-US" sz="3200" dirty="0">
                <a:latin typeface="Times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0935061-812A-2C4A-8595-708D6273E813}"/>
                  </a:ext>
                </a:extLst>
              </p:cNvPr>
              <p:cNvSpPr txBox="1"/>
              <p:nvPr/>
            </p:nvSpPr>
            <p:spPr>
              <a:xfrm>
                <a:off x="2627302" y="2645080"/>
                <a:ext cx="22727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>
                    <a:latin typeface="+mn-ea"/>
                    <a:ea typeface="+mn-ea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endParaRPr kumimoji="1"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0935061-812A-2C4A-8595-708D6273E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02" y="2645080"/>
                <a:ext cx="2272738" cy="523220"/>
              </a:xfrm>
              <a:prstGeom prst="rect">
                <a:avLst/>
              </a:prstGeom>
              <a:blipFill>
                <a:blip r:embed="rId3"/>
                <a:stretch>
                  <a:fillRect l="-555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5876E2-D8F0-BA4D-80D1-CB9AE8A717C5}"/>
                  </a:ext>
                </a:extLst>
              </p:cNvPr>
              <p:cNvSpPr txBox="1"/>
              <p:nvPr/>
            </p:nvSpPr>
            <p:spPr>
              <a:xfrm>
                <a:off x="2241820" y="3710533"/>
                <a:ext cx="22810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>
                    <a:latin typeface="+mn-ea"/>
                    <a:ea typeface="+mn-ea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1" lang="en-US" altLang="zh-CN" sz="28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  <m:r>
                      <a:rPr kumimoji="1" lang="zh-CN" altLang="en-US" sz="2800" b="0" i="1" smtClean="0"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</m:oMath>
                </a14:m>
                <a:endParaRPr kumimoji="1" lang="zh-CN" altLang="en-US" sz="28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5876E2-D8F0-BA4D-80D1-CB9AE8A71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20" y="3710533"/>
                <a:ext cx="2281009" cy="523220"/>
              </a:xfrm>
              <a:prstGeom prst="rect">
                <a:avLst/>
              </a:prstGeom>
              <a:blipFill>
                <a:blip r:embed="rId4"/>
                <a:stretch>
                  <a:fillRect l="-555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FDE292A9-D0B8-574D-A994-997058124ADB}"/>
              </a:ext>
            </a:extLst>
          </p:cNvPr>
          <p:cNvSpPr/>
          <p:nvPr/>
        </p:nvSpPr>
        <p:spPr>
          <a:xfrm>
            <a:off x="4590632" y="2675976"/>
            <a:ext cx="1050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spc="-100" dirty="0">
                <a:latin typeface="Times" pitchFamily="2" charset="0"/>
              </a:rPr>
              <a:t>A</a:t>
            </a:r>
            <a:r>
              <a:rPr lang="zh-CN" altLang="en-US" sz="2600" i="1" spc="-100" dirty="0">
                <a:latin typeface="Times" pitchFamily="2" charset="0"/>
              </a:rPr>
              <a:t> </a:t>
            </a:r>
            <a:r>
              <a:rPr lang="en-US" altLang="zh-CN" sz="2800" spc="-100" dirty="0"/>
              <a:t>−</a:t>
            </a:r>
            <a:r>
              <a:rPr lang="zh-CN" altLang="en-US" sz="2600" i="1" spc="-100" dirty="0">
                <a:latin typeface="Times" pitchFamily="2" charset="0"/>
              </a:rPr>
              <a:t> </a:t>
            </a:r>
            <a:r>
              <a:rPr lang="en-US" altLang="zh-CN" sz="2600" i="1" spc="-100" dirty="0">
                <a:latin typeface="Times" pitchFamily="2" charset="0"/>
              </a:rPr>
              <a:t>I</a:t>
            </a:r>
            <a:r>
              <a:rPr lang="zh-CN" altLang="en-US" sz="2600" i="1" spc="-100" dirty="0">
                <a:latin typeface="Times" pitchFamily="2" charset="0"/>
              </a:rPr>
              <a:t> </a:t>
            </a:r>
            <a:r>
              <a:rPr lang="en-US" altLang="zh-CN" sz="2600" spc="-100" dirty="0">
                <a:latin typeface="Times" pitchFamily="2" charset="0"/>
              </a:rPr>
              <a:t>=</a:t>
            </a:r>
            <a:endParaRPr lang="zh-CN" altLang="en-US" sz="2600" dirty="0"/>
          </a:p>
        </p:txBody>
      </p:sp>
      <p:sp>
        <p:nvSpPr>
          <p:cNvPr id="32" name="双括号 28">
            <a:extLst>
              <a:ext uri="{FF2B5EF4-FFF2-40B4-BE49-F238E27FC236}">
                <a16:creationId xmlns:a16="http://schemas.microsoft.com/office/drawing/2014/main" id="{116A3F02-0E38-3A41-ABB8-DA4C5BF4952E}"/>
              </a:ext>
            </a:extLst>
          </p:cNvPr>
          <p:cNvSpPr/>
          <p:nvPr/>
        </p:nvSpPr>
        <p:spPr>
          <a:xfrm>
            <a:off x="5617504" y="2595202"/>
            <a:ext cx="900311" cy="753220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29">
            <a:extLst>
              <a:ext uri="{FF2B5EF4-FFF2-40B4-BE49-F238E27FC236}">
                <a16:creationId xmlns:a16="http://schemas.microsoft.com/office/drawing/2014/main" id="{EB2FC375-8A44-3F47-B5F2-2ACC2154AC48}"/>
              </a:ext>
            </a:extLst>
          </p:cNvPr>
          <p:cNvSpPr txBox="1"/>
          <p:nvPr/>
        </p:nvSpPr>
        <p:spPr>
          <a:xfrm>
            <a:off x="5653719" y="2472710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" pitchFamily="2" charset="0"/>
              </a:rPr>
              <a:t>11</a:t>
            </a:r>
            <a:endParaRPr lang="zh-CN" altLang="en-US" sz="2800" dirty="0">
              <a:latin typeface="Times" pitchFamily="2" charset="0"/>
            </a:endParaRP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id="{7266981A-23D1-2646-8013-EA9B1326F6B0}"/>
              </a:ext>
            </a:extLst>
          </p:cNvPr>
          <p:cNvSpPr txBox="1"/>
          <p:nvPr/>
        </p:nvSpPr>
        <p:spPr>
          <a:xfrm>
            <a:off x="6157775" y="2472710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" pitchFamily="2" charset="0"/>
              </a:rPr>
              <a:t>11</a:t>
            </a:r>
            <a:endParaRPr lang="zh-CN" altLang="en-US" sz="28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277773F-94FF-9447-AFD4-7384D968088C}"/>
                  </a:ext>
                </a:extLst>
              </p:cNvPr>
              <p:cNvSpPr txBox="1"/>
              <p:nvPr/>
            </p:nvSpPr>
            <p:spPr>
              <a:xfrm>
                <a:off x="6463578" y="2669570"/>
                <a:ext cx="575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277773F-94FF-9447-AFD4-7384D968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578" y="2669570"/>
                <a:ext cx="5757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双括号 28">
            <a:extLst>
              <a:ext uri="{FF2B5EF4-FFF2-40B4-BE49-F238E27FC236}">
                <a16:creationId xmlns:a16="http://schemas.microsoft.com/office/drawing/2014/main" id="{B5F29759-7F93-C14A-BF73-9343AA6774B9}"/>
              </a:ext>
            </a:extLst>
          </p:cNvPr>
          <p:cNvSpPr/>
          <p:nvPr/>
        </p:nvSpPr>
        <p:spPr>
          <a:xfrm>
            <a:off x="6913648" y="2595202"/>
            <a:ext cx="900311" cy="753220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29">
            <a:extLst>
              <a:ext uri="{FF2B5EF4-FFF2-40B4-BE49-F238E27FC236}">
                <a16:creationId xmlns:a16="http://schemas.microsoft.com/office/drawing/2014/main" id="{A730CF2B-EBA9-184F-9B50-5C48A6A7C62F}"/>
              </a:ext>
            </a:extLst>
          </p:cNvPr>
          <p:cNvSpPr txBox="1"/>
          <p:nvPr/>
        </p:nvSpPr>
        <p:spPr>
          <a:xfrm>
            <a:off x="6949863" y="2472710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" pitchFamily="2" charset="0"/>
              </a:rPr>
              <a:t>10</a:t>
            </a:r>
            <a:endParaRPr lang="zh-CN" altLang="en-US" sz="2800" dirty="0">
              <a:latin typeface="Times" pitchFamily="2" charset="0"/>
            </a:endParaRPr>
          </a:p>
        </p:txBody>
      </p:sp>
      <p:sp>
        <p:nvSpPr>
          <p:cNvPr id="38" name="TextBox 30">
            <a:extLst>
              <a:ext uri="{FF2B5EF4-FFF2-40B4-BE49-F238E27FC236}">
                <a16:creationId xmlns:a16="http://schemas.microsoft.com/office/drawing/2014/main" id="{AE9AD4E9-B53A-104D-A241-A43281BFE9E1}"/>
              </a:ext>
            </a:extLst>
          </p:cNvPr>
          <p:cNvSpPr txBox="1"/>
          <p:nvPr/>
        </p:nvSpPr>
        <p:spPr>
          <a:xfrm>
            <a:off x="7453919" y="2472710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" pitchFamily="2" charset="0"/>
              </a:rPr>
              <a:t>10</a:t>
            </a:r>
            <a:endParaRPr lang="zh-CN" altLang="en-US" sz="2800" dirty="0">
              <a:latin typeface="Times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507AE47-24ED-344A-B46D-DA906DF2A703}"/>
              </a:ext>
            </a:extLst>
          </p:cNvPr>
          <p:cNvSpPr/>
          <p:nvPr/>
        </p:nvSpPr>
        <p:spPr>
          <a:xfrm>
            <a:off x="4331909" y="3728578"/>
            <a:ext cx="1223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i="1" spc="-100" dirty="0">
                <a:latin typeface="Times" pitchFamily="2" charset="0"/>
              </a:rPr>
              <a:t>A</a:t>
            </a:r>
            <a:r>
              <a:rPr lang="en-US" altLang="zh-CN" sz="2800" spc="-100" dirty="0"/>
              <a:t> − </a:t>
            </a:r>
            <a:r>
              <a:rPr lang="en-US" altLang="zh-CN" sz="2600" spc="-100" dirty="0">
                <a:latin typeface="Times" pitchFamily="2" charset="0"/>
              </a:rPr>
              <a:t>3</a:t>
            </a:r>
            <a:r>
              <a:rPr lang="en-US" altLang="zh-CN" sz="2600" i="1" spc="-100" dirty="0">
                <a:latin typeface="Times" pitchFamily="2" charset="0"/>
              </a:rPr>
              <a:t>I</a:t>
            </a:r>
            <a:r>
              <a:rPr lang="zh-CN" altLang="en-US" sz="2600" i="1" spc="-100" dirty="0">
                <a:latin typeface="Times" pitchFamily="2" charset="0"/>
              </a:rPr>
              <a:t> </a:t>
            </a:r>
            <a:r>
              <a:rPr lang="en-US" altLang="zh-CN" sz="2600" spc="-100" dirty="0">
                <a:latin typeface="Times" pitchFamily="2" charset="0"/>
              </a:rPr>
              <a:t>=</a:t>
            </a:r>
            <a:endParaRPr lang="zh-CN" altLang="en-US" sz="2600" dirty="0"/>
          </a:p>
        </p:txBody>
      </p:sp>
      <p:sp>
        <p:nvSpPr>
          <p:cNvPr id="40" name="双括号 28">
            <a:extLst>
              <a:ext uri="{FF2B5EF4-FFF2-40B4-BE49-F238E27FC236}">
                <a16:creationId xmlns:a16="http://schemas.microsoft.com/office/drawing/2014/main" id="{25C350EA-B470-A649-AEF4-B7968AC43952}"/>
              </a:ext>
            </a:extLst>
          </p:cNvPr>
          <p:cNvSpPr/>
          <p:nvPr/>
        </p:nvSpPr>
        <p:spPr>
          <a:xfrm>
            <a:off x="5583260" y="3677505"/>
            <a:ext cx="1025618" cy="748002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33849134-2E62-6D4F-8A54-87F2CBE070E9}"/>
              </a:ext>
            </a:extLst>
          </p:cNvPr>
          <p:cNvSpPr txBox="1"/>
          <p:nvPr/>
        </p:nvSpPr>
        <p:spPr>
          <a:xfrm>
            <a:off x="5601704" y="3555013"/>
            <a:ext cx="55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-100" dirty="0"/>
              <a:t>−</a:t>
            </a:r>
            <a:r>
              <a:rPr lang="en-US" altLang="zh-CN" sz="2800" dirty="0">
                <a:latin typeface="Times" pitchFamily="2" charset="0"/>
              </a:rPr>
              <a:t>1</a:t>
            </a:r>
          </a:p>
          <a:p>
            <a:r>
              <a:rPr lang="zh-CN" altLang="en-US" sz="2800" dirty="0">
                <a:latin typeface="Times" pitchFamily="2" charset="0"/>
              </a:rPr>
              <a:t> </a:t>
            </a:r>
            <a:r>
              <a:rPr lang="en-US" altLang="zh-CN" sz="2800" dirty="0">
                <a:latin typeface="Times" pitchFamily="2" charset="0"/>
              </a:rPr>
              <a:t>1</a:t>
            </a:r>
            <a:endParaRPr lang="zh-CN" altLang="en-US" sz="2800" dirty="0">
              <a:latin typeface="Times" pitchFamily="2" charset="0"/>
            </a:endParaRPr>
          </a:p>
        </p:txBody>
      </p:sp>
      <p:sp>
        <p:nvSpPr>
          <p:cNvPr id="42" name="TextBox 30">
            <a:extLst>
              <a:ext uri="{FF2B5EF4-FFF2-40B4-BE49-F238E27FC236}">
                <a16:creationId xmlns:a16="http://schemas.microsoft.com/office/drawing/2014/main" id="{CDAD303C-F336-E34C-AE02-89B32A8B58C6}"/>
              </a:ext>
            </a:extLst>
          </p:cNvPr>
          <p:cNvSpPr txBox="1"/>
          <p:nvPr/>
        </p:nvSpPr>
        <p:spPr>
          <a:xfrm>
            <a:off x="5966769" y="3565531"/>
            <a:ext cx="705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</a:t>
            </a:r>
            <a:r>
              <a:rPr lang="en-US" altLang="zh-CN" sz="2800" dirty="0">
                <a:latin typeface="Times" pitchFamily="2" charset="0"/>
              </a:rPr>
              <a:t>1</a:t>
            </a:r>
          </a:p>
          <a:p>
            <a:r>
              <a:rPr lang="zh-CN" altLang="en-US" sz="2800" dirty="0">
                <a:latin typeface="Times" pitchFamily="2" charset="0"/>
              </a:rPr>
              <a:t> </a:t>
            </a:r>
            <a:r>
              <a:rPr lang="en-US" altLang="zh-CN" sz="2800" spc="-100" dirty="0"/>
              <a:t>−</a:t>
            </a:r>
            <a:r>
              <a:rPr lang="en-US" altLang="zh-CN" sz="2800" dirty="0">
                <a:latin typeface="Times" pitchFamily="2" charset="0"/>
              </a:rPr>
              <a:t>1</a:t>
            </a:r>
            <a:endParaRPr lang="zh-CN" altLang="en-US" sz="28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D4F644-2A27-3747-9A46-939C7028008B}"/>
                  </a:ext>
                </a:extLst>
              </p:cNvPr>
              <p:cNvSpPr txBox="1"/>
              <p:nvPr/>
            </p:nvSpPr>
            <p:spPr>
              <a:xfrm>
                <a:off x="6600321" y="3751873"/>
                <a:ext cx="575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D4F644-2A27-3747-9A46-939C70280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321" y="3751873"/>
                <a:ext cx="5757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双括号 28">
            <a:extLst>
              <a:ext uri="{FF2B5EF4-FFF2-40B4-BE49-F238E27FC236}">
                <a16:creationId xmlns:a16="http://schemas.microsoft.com/office/drawing/2014/main" id="{B28D5F88-7073-DF4C-A03D-D2A42C5C2D45}"/>
              </a:ext>
            </a:extLst>
          </p:cNvPr>
          <p:cNvSpPr/>
          <p:nvPr/>
        </p:nvSpPr>
        <p:spPr>
          <a:xfrm>
            <a:off x="7076626" y="3677505"/>
            <a:ext cx="1035598" cy="753220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A314E95F-3422-2049-AD03-9F86A94746F8}"/>
              </a:ext>
            </a:extLst>
          </p:cNvPr>
          <p:cNvSpPr txBox="1"/>
          <p:nvPr/>
        </p:nvSpPr>
        <p:spPr>
          <a:xfrm>
            <a:off x="7112841" y="3555013"/>
            <a:ext cx="360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" pitchFamily="2" charset="0"/>
              </a:rPr>
              <a:t>10</a:t>
            </a:r>
            <a:endParaRPr lang="zh-CN" altLang="en-US" sz="2800" dirty="0">
              <a:latin typeface="Times" pitchFamily="2" charset="0"/>
            </a:endParaRPr>
          </a:p>
        </p:txBody>
      </p:sp>
      <p:sp>
        <p:nvSpPr>
          <p:cNvPr id="46" name="TextBox 30">
            <a:extLst>
              <a:ext uri="{FF2B5EF4-FFF2-40B4-BE49-F238E27FC236}">
                <a16:creationId xmlns:a16="http://schemas.microsoft.com/office/drawing/2014/main" id="{FF73B070-5FE7-FB43-B7D5-FD03A964BE9C}"/>
              </a:ext>
            </a:extLst>
          </p:cNvPr>
          <p:cNvSpPr txBox="1"/>
          <p:nvPr/>
        </p:nvSpPr>
        <p:spPr>
          <a:xfrm>
            <a:off x="7517358" y="3555013"/>
            <a:ext cx="810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-100" dirty="0"/>
              <a:t>−</a:t>
            </a:r>
            <a:r>
              <a:rPr lang="en-US" altLang="zh-CN" sz="2800" dirty="0">
                <a:latin typeface="Times" pitchFamily="2" charset="0"/>
              </a:rPr>
              <a:t>1</a:t>
            </a:r>
          </a:p>
          <a:p>
            <a:r>
              <a:rPr lang="zh-CN" altLang="en-US" sz="2800" dirty="0">
                <a:latin typeface="Times" pitchFamily="2" charset="0"/>
              </a:rPr>
              <a:t>  </a:t>
            </a:r>
            <a:r>
              <a:rPr lang="en-US" altLang="zh-CN" sz="2800" dirty="0">
                <a:latin typeface="Times" pitchFamily="2" charset="0"/>
              </a:rPr>
              <a:t>0</a:t>
            </a:r>
            <a:endParaRPr lang="zh-CN" altLang="en-US" sz="28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3637DEB-239D-7641-9ABF-702E3EF9E4A9}"/>
                  </a:ext>
                </a:extLst>
              </p:cNvPr>
              <p:cNvSpPr txBox="1"/>
              <p:nvPr/>
            </p:nvSpPr>
            <p:spPr>
              <a:xfrm>
                <a:off x="8230565" y="3766608"/>
                <a:ext cx="2379306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T</m:t>
                        </m:r>
                      </m:sup>
                    </m:sSup>
                  </m:oMath>
                </a14:m>
                <a:endParaRPr kumimoji="1" lang="zh-CN" altLang="en-US" sz="280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3637DEB-239D-7641-9ABF-702E3EF9E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565" y="3766608"/>
                <a:ext cx="2379306" cy="530915"/>
              </a:xfrm>
              <a:prstGeom prst="rect">
                <a:avLst/>
              </a:prstGeom>
              <a:blipFill>
                <a:blip r:embed="rId7"/>
                <a:stretch>
                  <a:fillRect l="-5882" t="-142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9B06E26-79E8-8240-8042-3364E3F1BB91}"/>
                  </a:ext>
                </a:extLst>
              </p:cNvPr>
              <p:cNvSpPr txBox="1"/>
              <p:nvPr/>
            </p:nvSpPr>
            <p:spPr>
              <a:xfrm>
                <a:off x="8209792" y="2647812"/>
                <a:ext cx="2638736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8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−1, 1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T</m:t>
                        </m:r>
                      </m:sup>
                    </m:sSup>
                  </m:oMath>
                </a14:m>
                <a:endParaRPr kumimoji="1" lang="zh-CN" altLang="en-US" sz="2800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9B06E26-79E8-8240-8042-3364E3F1B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792" y="2647812"/>
                <a:ext cx="2638736" cy="530915"/>
              </a:xfrm>
              <a:prstGeom prst="rect">
                <a:avLst/>
              </a:prstGeom>
              <a:blipFill>
                <a:blip r:embed="rId8"/>
                <a:stretch>
                  <a:fillRect l="-4306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871357FC-700E-7E4B-B383-BEF8F4437DEC}"/>
              </a:ext>
            </a:extLst>
          </p:cNvPr>
          <p:cNvGrpSpPr/>
          <p:nvPr/>
        </p:nvGrpSpPr>
        <p:grpSpPr>
          <a:xfrm>
            <a:off x="2567608" y="4782585"/>
            <a:ext cx="2262453" cy="1092881"/>
            <a:chOff x="662074" y="3796127"/>
            <a:chExt cx="2262453" cy="1092881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18E4140-3E1C-674E-A713-22D893D85767}"/>
                </a:ext>
              </a:extLst>
            </p:cNvPr>
            <p:cNvSpPr txBox="1"/>
            <p:nvPr/>
          </p:nvSpPr>
          <p:spPr>
            <a:xfrm>
              <a:off x="662074" y="4044391"/>
              <a:ext cx="965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latin typeface="SimSun" panose="02010600030101010101" pitchFamily="2" charset="-122"/>
                  <a:ea typeface="SimSun" panose="02010600030101010101" pitchFamily="2" charset="-122"/>
                </a:rPr>
                <a:t>令</a:t>
              </a:r>
              <a:r>
                <a:rPr kumimoji="1" lang="en-US" altLang="zh-CN" sz="2800" i="1" dirty="0">
                  <a:latin typeface="Times" pitchFamily="2" charset="0"/>
                  <a:ea typeface="SimSun" panose="02010600030101010101" pitchFamily="2" charset="-122"/>
                </a:rPr>
                <a:t>X</a:t>
              </a:r>
              <a:r>
                <a:rPr kumimoji="1" lang="en-US" altLang="zh-CN" sz="2800" dirty="0">
                  <a:latin typeface="Times" pitchFamily="2" charset="0"/>
                  <a:ea typeface="SimSun" panose="02010600030101010101" pitchFamily="2" charset="-122"/>
                </a:rPr>
                <a:t>=</a:t>
              </a:r>
              <a:endParaRPr kumimoji="1" lang="zh-CN" altLang="en-US" sz="2800" dirty="0">
                <a:latin typeface="Times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1" name="双括号 28">
              <a:extLst>
                <a:ext uri="{FF2B5EF4-FFF2-40B4-BE49-F238E27FC236}">
                  <a16:creationId xmlns:a16="http://schemas.microsoft.com/office/drawing/2014/main" id="{5BD2E86F-83B0-9843-8132-75B67F584B61}"/>
                </a:ext>
              </a:extLst>
            </p:cNvPr>
            <p:cNvSpPr/>
            <p:nvPr/>
          </p:nvSpPr>
          <p:spPr>
            <a:xfrm>
              <a:off x="1622362" y="3828367"/>
              <a:ext cx="1302165" cy="1025591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29">
              <a:extLst>
                <a:ext uri="{FF2B5EF4-FFF2-40B4-BE49-F238E27FC236}">
                  <a16:creationId xmlns:a16="http://schemas.microsoft.com/office/drawing/2014/main" id="{3C2467E9-8818-CD4F-A272-EDFBEEBC5676}"/>
                </a:ext>
              </a:extLst>
            </p:cNvPr>
            <p:cNvSpPr txBox="1"/>
            <p:nvPr/>
          </p:nvSpPr>
          <p:spPr>
            <a:xfrm>
              <a:off x="1674587" y="3796127"/>
              <a:ext cx="69352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-100" dirty="0"/>
                <a:t>−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zh-CN" altLang="en-US" sz="3200" dirty="0">
                  <a:latin typeface="Times" pitchFamily="2" charset="0"/>
                </a:rPr>
                <a:t>  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  <a:endParaRPr lang="zh-CN" altLang="en-US" sz="3200" dirty="0">
                <a:latin typeface="Times" pitchFamily="2" charset="0"/>
              </a:endParaRPr>
            </a:p>
          </p:txBody>
        </p:sp>
        <p:sp>
          <p:nvSpPr>
            <p:cNvPr id="53" name="TextBox 30">
              <a:extLst>
                <a:ext uri="{FF2B5EF4-FFF2-40B4-BE49-F238E27FC236}">
                  <a16:creationId xmlns:a16="http://schemas.microsoft.com/office/drawing/2014/main" id="{D1684BB3-B83A-8C4A-B9BD-071AFCA98191}"/>
                </a:ext>
              </a:extLst>
            </p:cNvPr>
            <p:cNvSpPr txBox="1"/>
            <p:nvPr/>
          </p:nvSpPr>
          <p:spPr>
            <a:xfrm>
              <a:off x="2371237" y="3811790"/>
              <a:ext cx="360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11</a:t>
              </a:r>
              <a:endParaRPr lang="zh-CN" altLang="en-US" sz="3200" dirty="0">
                <a:latin typeface="Times" pitchFamily="2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706D788-59B0-8F4F-94AD-11F98B84EFF2}"/>
              </a:ext>
            </a:extLst>
          </p:cNvPr>
          <p:cNvGrpSpPr/>
          <p:nvPr/>
        </p:nvGrpSpPr>
        <p:grpSpPr>
          <a:xfrm>
            <a:off x="4736841" y="4798248"/>
            <a:ext cx="2257709" cy="1079024"/>
            <a:chOff x="729311" y="3833838"/>
            <a:chExt cx="2257709" cy="1079024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2059B4F-F03A-A14E-9770-CA6B633B7AD5}"/>
                </a:ext>
              </a:extLst>
            </p:cNvPr>
            <p:cNvSpPr txBox="1"/>
            <p:nvPr/>
          </p:nvSpPr>
          <p:spPr>
            <a:xfrm>
              <a:off x="729311" y="4054582"/>
              <a:ext cx="1071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i="1" dirty="0">
                  <a:latin typeface="Times" pitchFamily="2" charset="0"/>
                  <a:ea typeface="SimSun" panose="02010600030101010101" pitchFamily="2" charset="-122"/>
                </a:rPr>
                <a:t>    </a:t>
              </a:r>
              <a:r>
                <a:rPr kumimoji="1" lang="en-US" altLang="zh-CN" sz="3200" i="1" dirty="0">
                  <a:latin typeface="Times" pitchFamily="2" charset="0"/>
                  <a:ea typeface="SimSun" panose="02010600030101010101" pitchFamily="2" charset="-122"/>
                </a:rPr>
                <a:t>D</a:t>
              </a:r>
              <a:r>
                <a:rPr kumimoji="1" lang="zh-CN" altLang="en-US" sz="3200" i="1" dirty="0">
                  <a:latin typeface="Times" pitchFamily="2" charset="0"/>
                  <a:ea typeface="SimSun" panose="02010600030101010101" pitchFamily="2" charset="-122"/>
                </a:rPr>
                <a:t> </a:t>
              </a:r>
              <a:r>
                <a:rPr kumimoji="1" lang="en-US" altLang="zh-CN" sz="3200" dirty="0">
                  <a:latin typeface="Times" pitchFamily="2" charset="0"/>
                  <a:ea typeface="SimSun" panose="02010600030101010101" pitchFamily="2" charset="-122"/>
                </a:rPr>
                <a:t>=</a:t>
              </a:r>
              <a:endParaRPr kumimoji="1" lang="zh-CN" altLang="en-US" sz="2000" dirty="0">
                <a:latin typeface="Times" pitchFamily="2" charset="0"/>
                <a:ea typeface="SimSun" panose="02010600030101010101" pitchFamily="2" charset="-122"/>
              </a:endParaRPr>
            </a:p>
          </p:txBody>
        </p:sp>
        <p:sp>
          <p:nvSpPr>
            <p:cNvPr id="56" name="双括号 28">
              <a:extLst>
                <a:ext uri="{FF2B5EF4-FFF2-40B4-BE49-F238E27FC236}">
                  <a16:creationId xmlns:a16="http://schemas.microsoft.com/office/drawing/2014/main" id="{42580958-23E6-8345-8E62-31777E9668CE}"/>
                </a:ext>
              </a:extLst>
            </p:cNvPr>
            <p:cNvSpPr/>
            <p:nvPr/>
          </p:nvSpPr>
          <p:spPr>
            <a:xfrm>
              <a:off x="1780603" y="3850415"/>
              <a:ext cx="1206417" cy="1006204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29">
              <a:extLst>
                <a:ext uri="{FF2B5EF4-FFF2-40B4-BE49-F238E27FC236}">
                  <a16:creationId xmlns:a16="http://schemas.microsoft.com/office/drawing/2014/main" id="{2802C1B0-00E5-3E40-8767-B5E7D26F2AFA}"/>
                </a:ext>
              </a:extLst>
            </p:cNvPr>
            <p:cNvSpPr txBox="1"/>
            <p:nvPr/>
          </p:nvSpPr>
          <p:spPr>
            <a:xfrm>
              <a:off x="1921364" y="3833838"/>
              <a:ext cx="69352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en-US" altLang="zh-CN" sz="3200" dirty="0">
                  <a:latin typeface="Times" pitchFamily="2" charset="0"/>
                </a:rPr>
                <a:t>0</a:t>
              </a:r>
              <a:endParaRPr lang="zh-CN" altLang="en-US" sz="2800" dirty="0">
                <a:latin typeface="Times" pitchFamily="2" charset="0"/>
              </a:endParaRPr>
            </a:p>
          </p:txBody>
        </p:sp>
        <p:sp>
          <p:nvSpPr>
            <p:cNvPr id="58" name="TextBox 30">
              <a:extLst>
                <a:ext uri="{FF2B5EF4-FFF2-40B4-BE49-F238E27FC236}">
                  <a16:creationId xmlns:a16="http://schemas.microsoft.com/office/drawing/2014/main" id="{796361D0-963D-AD43-ADB3-CC1250B92DCE}"/>
                </a:ext>
              </a:extLst>
            </p:cNvPr>
            <p:cNvSpPr txBox="1"/>
            <p:nvPr/>
          </p:nvSpPr>
          <p:spPr>
            <a:xfrm>
              <a:off x="2466049" y="3835644"/>
              <a:ext cx="360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03</a:t>
              </a:r>
              <a:endParaRPr lang="zh-CN" altLang="en-US" sz="3200" dirty="0">
                <a:latin typeface="Times" pitchFamily="2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FC2C6BA7-65A0-C848-A538-BDD5F73B7135}"/>
              </a:ext>
            </a:extLst>
          </p:cNvPr>
          <p:cNvSpPr txBox="1"/>
          <p:nvPr/>
        </p:nvSpPr>
        <p:spPr>
          <a:xfrm>
            <a:off x="7317571" y="5046886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则</a:t>
            </a:r>
            <a:r>
              <a:rPr kumimoji="1" lang="en-US" altLang="zh-CN" sz="3200" i="1" dirty="0">
                <a:latin typeface="Times" pitchFamily="2" charset="0"/>
                <a:ea typeface="SimSun" panose="02010600030101010101" pitchFamily="2" charset="-122"/>
              </a:rPr>
              <a:t>D</a:t>
            </a:r>
            <a:r>
              <a:rPr kumimoji="1" lang="en-US" altLang="zh-CN" sz="3200" dirty="0">
                <a:latin typeface="Times" pitchFamily="2" charset="0"/>
                <a:ea typeface="SimSun" panose="02010600030101010101" pitchFamily="2" charset="-122"/>
              </a:rPr>
              <a:t>=</a:t>
            </a:r>
            <a:r>
              <a:rPr kumimoji="1" lang="en-US" altLang="zh-CN" sz="3200" i="1" dirty="0">
                <a:latin typeface="Times" pitchFamily="2" charset="0"/>
                <a:ea typeface="SimSun" panose="02010600030101010101" pitchFamily="2" charset="-122"/>
              </a:rPr>
              <a:t>X</a:t>
            </a:r>
            <a:r>
              <a:rPr kumimoji="1" lang="en-US" altLang="zh-CN" sz="3200" i="1" baseline="30000" dirty="0">
                <a:latin typeface="Times" pitchFamily="2" charset="0"/>
                <a:ea typeface="SimSun" panose="02010600030101010101" pitchFamily="2" charset="-122"/>
              </a:rPr>
              <a:t>-</a:t>
            </a:r>
            <a:r>
              <a:rPr kumimoji="1" lang="en-US" altLang="zh-CN" sz="3200" baseline="30000" dirty="0">
                <a:latin typeface="Times" pitchFamily="2" charset="0"/>
                <a:ea typeface="SimSun" panose="02010600030101010101" pitchFamily="2" charset="-122"/>
              </a:rPr>
              <a:t>1</a:t>
            </a:r>
            <a:r>
              <a:rPr kumimoji="1" lang="en-US" altLang="zh-CN" sz="3200" i="1" dirty="0">
                <a:latin typeface="Times" pitchFamily="2" charset="0"/>
                <a:ea typeface="SimSun" panose="02010600030101010101" pitchFamily="2" charset="-122"/>
              </a:rPr>
              <a:t>AX</a:t>
            </a:r>
            <a:endParaRPr kumimoji="1" lang="zh-CN" altLang="en-US" sz="3200" i="1" dirty="0">
              <a:latin typeface="Times" pitchFamily="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30" grpId="0"/>
      <p:bldP spid="31" grpId="0"/>
      <p:bldP spid="32" grpId="0" animBg="1"/>
      <p:bldP spid="33" grpId="0"/>
      <p:bldP spid="34" grpId="0"/>
      <p:bldP spid="35" grpId="0"/>
      <p:bldP spid="36" grpId="0" animBg="1"/>
      <p:bldP spid="37" grpId="0"/>
      <p:bldP spid="38" grpId="0"/>
      <p:bldP spid="39" grpId="0"/>
      <p:bldP spid="40" grpId="0" animBg="1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3511" y="764704"/>
            <a:ext cx="6433439" cy="25202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云形标注 31"/>
          <p:cNvSpPr/>
          <p:nvPr/>
        </p:nvSpPr>
        <p:spPr>
          <a:xfrm>
            <a:off x="6225250" y="4653136"/>
            <a:ext cx="2463037" cy="832542"/>
          </a:xfrm>
          <a:prstGeom prst="cloudCallout">
            <a:avLst>
              <a:gd name="adj1" fmla="val 55025"/>
              <a:gd name="adj2" fmla="val 3790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云形标注 29"/>
          <p:cNvSpPr/>
          <p:nvPr/>
        </p:nvSpPr>
        <p:spPr>
          <a:xfrm>
            <a:off x="2855639" y="3299501"/>
            <a:ext cx="2842239" cy="1189851"/>
          </a:xfrm>
          <a:prstGeom prst="cloudCallout">
            <a:avLst>
              <a:gd name="adj1" fmla="val -58454"/>
              <a:gd name="adj2" fmla="val 1331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47528" y="164637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例 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3.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75520" y="2564905"/>
            <a:ext cx="6853302" cy="725471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dirty="0">
                <a:latin typeface="+mn-ea"/>
                <a:cs typeface="+mj-cs"/>
              </a:rPr>
              <a:t>判别</a:t>
            </a:r>
            <a:r>
              <a:rPr lang="en-US" altLang="zh-CN" sz="2800" i="1" dirty="0">
                <a:cs typeface="+mj-cs"/>
              </a:rPr>
              <a:t>A</a:t>
            </a:r>
            <a:r>
              <a:rPr lang="zh-CN" altLang="en-US" sz="2800" dirty="0">
                <a:latin typeface="+mn-ea"/>
                <a:cs typeface="+mj-cs"/>
              </a:rPr>
              <a:t>是否可对角化</a:t>
            </a:r>
            <a:r>
              <a:rPr lang="en-US" altLang="zh-CN" sz="2800" dirty="0">
                <a:latin typeface="+mn-ea"/>
                <a:cs typeface="+mj-cs"/>
              </a:rPr>
              <a:t>. </a:t>
            </a:r>
            <a:r>
              <a:rPr lang="zh-CN" altLang="en-US" sz="2800" dirty="0">
                <a:latin typeface="+mn-ea"/>
                <a:cs typeface="+mj-cs"/>
              </a:rPr>
              <a:t>若可以将其对角化</a:t>
            </a:r>
            <a:r>
              <a:rPr lang="en-US" altLang="zh-CN" sz="2800" dirty="0">
                <a:latin typeface="+mn-ea"/>
                <a:cs typeface="+mj-cs"/>
              </a:rPr>
              <a:t>.</a:t>
            </a:r>
            <a:endParaRPr lang="zh-CN" altLang="en-US" sz="2800" dirty="0">
              <a:latin typeface="+mn-ea"/>
              <a:cs typeface="+mj-cs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35760" y="4108626"/>
            <a:ext cx="29523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807968" y="3916604"/>
            <a:ext cx="29523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75522" y="3501009"/>
            <a:ext cx="80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代数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重数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88288" y="4948720"/>
            <a:ext cx="1008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几何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重数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BE18387-4267-C848-82BF-2FFF35D1CF59}"/>
              </a:ext>
            </a:extLst>
          </p:cNvPr>
          <p:cNvGrpSpPr/>
          <p:nvPr/>
        </p:nvGrpSpPr>
        <p:grpSpPr>
          <a:xfrm>
            <a:off x="2207570" y="1006698"/>
            <a:ext cx="3108347" cy="1615698"/>
            <a:chOff x="9480376" y="1571499"/>
            <a:chExt cx="3108347" cy="161569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9A1643C-F644-6C4A-B0B9-C103FA71327A}"/>
                </a:ext>
              </a:extLst>
            </p:cNvPr>
            <p:cNvSpPr/>
            <p:nvPr/>
          </p:nvSpPr>
          <p:spPr>
            <a:xfrm>
              <a:off x="9480376" y="2113692"/>
              <a:ext cx="6512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i="1" spc="-100" dirty="0">
                  <a:latin typeface="Times" pitchFamily="2" charset="0"/>
                </a:rPr>
                <a:t>A</a:t>
              </a:r>
              <a:r>
                <a:rPr lang="zh-CN" altLang="en-US" sz="2800" i="1" spc="-100" dirty="0">
                  <a:latin typeface="Times" pitchFamily="2" charset="0"/>
                </a:rPr>
                <a:t> </a:t>
              </a:r>
              <a:r>
                <a:rPr lang="en-US" altLang="zh-CN" sz="2800" spc="-100" dirty="0">
                  <a:latin typeface="Times" pitchFamily="2" charset="0"/>
                </a:rPr>
                <a:t>=</a:t>
              </a:r>
              <a:endParaRPr lang="zh-CN" altLang="en-US" sz="2800" dirty="0"/>
            </a:p>
          </p:txBody>
        </p:sp>
        <p:sp>
          <p:nvSpPr>
            <p:cNvPr id="23" name="双括号 11">
              <a:extLst>
                <a:ext uri="{FF2B5EF4-FFF2-40B4-BE49-F238E27FC236}">
                  <a16:creationId xmlns:a16="http://schemas.microsoft.com/office/drawing/2014/main" id="{A249216E-974D-A24C-8975-0C64F9E96E39}"/>
                </a:ext>
              </a:extLst>
            </p:cNvPr>
            <p:cNvSpPr/>
            <p:nvPr/>
          </p:nvSpPr>
          <p:spPr>
            <a:xfrm>
              <a:off x="10128447" y="1654100"/>
              <a:ext cx="2460276" cy="1403597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669840C6-C2AC-0346-9DBF-8751A040C21A}"/>
                </a:ext>
              </a:extLst>
            </p:cNvPr>
            <p:cNvSpPr txBox="1"/>
            <p:nvPr/>
          </p:nvSpPr>
          <p:spPr>
            <a:xfrm>
              <a:off x="10344470" y="1617537"/>
              <a:ext cx="38985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Times" pitchFamily="2" charset="0"/>
                </a:rPr>
                <a:t>3</a:t>
              </a:r>
            </a:p>
            <a:p>
              <a:r>
                <a:rPr lang="en-US" altLang="zh-CN" sz="3200" dirty="0">
                  <a:latin typeface="Times" pitchFamily="2" charset="0"/>
                </a:rPr>
                <a:t>2</a:t>
              </a:r>
            </a:p>
            <a:p>
              <a:r>
                <a:rPr lang="en-US" altLang="zh-CN" sz="3200" dirty="0">
                  <a:latin typeface="Times" pitchFamily="2" charset="0"/>
                </a:rPr>
                <a:t>2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5260D27B-7432-D343-A272-93A4473F9204}"/>
                </a:ext>
              </a:extLst>
            </p:cNvPr>
            <p:cNvSpPr txBox="1"/>
            <p:nvPr/>
          </p:nvSpPr>
          <p:spPr>
            <a:xfrm>
              <a:off x="10879973" y="1592964"/>
              <a:ext cx="7200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 </a:t>
              </a:r>
              <a:r>
                <a:rPr lang="en-US" altLang="zh-CN" sz="3200" spc="-100" dirty="0"/>
                <a:t>−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  <a:p>
              <a:r>
                <a:rPr lang="zh-CN" altLang="en-US" sz="3200" dirty="0">
                  <a:latin typeface="Times" pitchFamily="2" charset="0"/>
                </a:rPr>
                <a:t>  </a:t>
              </a:r>
              <a:r>
                <a:rPr lang="en-US" altLang="zh-CN" sz="3200" dirty="0">
                  <a:latin typeface="Times" pitchFamily="2" charset="0"/>
                </a:rPr>
                <a:t>0</a:t>
              </a:r>
            </a:p>
            <a:p>
              <a:r>
                <a:rPr lang="zh-CN" altLang="en-US" sz="3200" dirty="0">
                  <a:latin typeface="Times" pitchFamily="2" charset="0"/>
                </a:rPr>
                <a:t> </a:t>
              </a:r>
              <a:r>
                <a:rPr lang="en-US" altLang="zh-CN" sz="3200" spc="-100" dirty="0"/>
                <a:t>−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  <a:endParaRPr lang="zh-CN" altLang="en-US" sz="3200" dirty="0">
                <a:latin typeface="Times" pitchFamily="2" charset="0"/>
              </a:endParaRPr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393B97C1-436A-1846-B1A5-0D70943EC92D}"/>
                </a:ext>
              </a:extLst>
            </p:cNvPr>
            <p:cNvSpPr txBox="1"/>
            <p:nvPr/>
          </p:nvSpPr>
          <p:spPr>
            <a:xfrm>
              <a:off x="11701769" y="1571499"/>
              <a:ext cx="7072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spc="-100" dirty="0"/>
                <a:t>− </a:t>
              </a:r>
              <a:r>
                <a:rPr lang="en-US" altLang="zh-CN" sz="3200" dirty="0">
                  <a:latin typeface="Times" pitchFamily="2" charset="0"/>
                </a:rPr>
                <a:t>2</a:t>
              </a:r>
            </a:p>
            <a:p>
              <a:r>
                <a:rPr lang="en-US" altLang="zh-CN" sz="3200" spc="-100" dirty="0"/>
                <a:t>− </a:t>
              </a:r>
              <a:r>
                <a:rPr lang="en-US" altLang="zh-CN" sz="3200" dirty="0">
                  <a:latin typeface="Times" pitchFamily="2" charset="0"/>
                </a:rPr>
                <a:t>2</a:t>
              </a:r>
            </a:p>
            <a:p>
              <a:r>
                <a:rPr lang="zh-CN" altLang="en-US" sz="3200" spc="-100" dirty="0"/>
                <a:t> </a:t>
              </a:r>
              <a:r>
                <a:rPr lang="en-US" altLang="zh-CN" sz="3200" spc="-100" dirty="0"/>
                <a:t>−</a:t>
              </a:r>
              <a:r>
                <a:rPr lang="en-US" altLang="zh-CN" sz="3200" dirty="0">
                  <a:latin typeface="Times" pitchFamily="2" charset="0"/>
                </a:rPr>
                <a:t>1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EFAF35A-9FA4-BC4D-A194-77CA3CD6D020}"/>
              </a:ext>
            </a:extLst>
          </p:cNvPr>
          <p:cNvGrpSpPr/>
          <p:nvPr/>
        </p:nvGrpSpPr>
        <p:grpSpPr>
          <a:xfrm>
            <a:off x="8950795" y="2420888"/>
            <a:ext cx="1740543" cy="1386546"/>
            <a:chOff x="10128448" y="1604426"/>
            <a:chExt cx="1740543" cy="1386546"/>
          </a:xfrm>
        </p:grpSpPr>
        <p:sp>
          <p:nvSpPr>
            <p:cNvPr id="41" name="双括号 11">
              <a:extLst>
                <a:ext uri="{FF2B5EF4-FFF2-40B4-BE49-F238E27FC236}">
                  <a16:creationId xmlns:a16="http://schemas.microsoft.com/office/drawing/2014/main" id="{2DC87FF5-59CD-234F-868C-A2F314BE5A12}"/>
                </a:ext>
              </a:extLst>
            </p:cNvPr>
            <p:cNvSpPr/>
            <p:nvPr/>
          </p:nvSpPr>
          <p:spPr>
            <a:xfrm>
              <a:off x="10128448" y="1676434"/>
              <a:ext cx="1740543" cy="1252615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12">
              <a:extLst>
                <a:ext uri="{FF2B5EF4-FFF2-40B4-BE49-F238E27FC236}">
                  <a16:creationId xmlns:a16="http://schemas.microsoft.com/office/drawing/2014/main" id="{BA16DF3D-9EEB-D546-8FCE-3F785669A6F1}"/>
                </a:ext>
              </a:extLst>
            </p:cNvPr>
            <p:cNvSpPr txBox="1"/>
            <p:nvPr/>
          </p:nvSpPr>
          <p:spPr>
            <a:xfrm>
              <a:off x="10153973" y="1698310"/>
              <a:ext cx="434734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 dirty="0"/>
                <a:t> </a:t>
              </a:r>
              <a:r>
                <a:rPr lang="en-US" altLang="zh-CN" sz="2600" dirty="0">
                  <a:latin typeface="Times" pitchFamily="2" charset="0"/>
                </a:rPr>
                <a:t>3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dirty="0">
                  <a:latin typeface="Times" pitchFamily="2" charset="0"/>
                </a:rPr>
                <a:t>0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dirty="0">
                  <a:latin typeface="Times" pitchFamily="2" charset="0"/>
                </a:rPr>
                <a:t>0</a:t>
              </a:r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45750649-2EF4-D145-A409-5EA8F58B3415}"/>
                </a:ext>
              </a:extLst>
            </p:cNvPr>
            <p:cNvSpPr txBox="1"/>
            <p:nvPr/>
          </p:nvSpPr>
          <p:spPr>
            <a:xfrm>
              <a:off x="10700099" y="1698310"/>
              <a:ext cx="526106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spc="-100" dirty="0">
                  <a:latin typeface="Times" pitchFamily="2" charset="0"/>
                </a:rPr>
                <a:t>−</a:t>
              </a:r>
              <a:r>
                <a:rPr lang="en-US" altLang="zh-CN" sz="2600" dirty="0">
                  <a:latin typeface="Times" pitchFamily="2" charset="0"/>
                </a:rPr>
                <a:t>1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dirty="0">
                  <a:latin typeface="Times" pitchFamily="2" charset="0"/>
                </a:rPr>
                <a:t>1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dirty="0">
                  <a:latin typeface="Times" pitchFamily="2" charset="0"/>
                </a:rPr>
                <a:t>0</a:t>
              </a:r>
              <a:endParaRPr lang="zh-CN" altLang="en-US" sz="2600" dirty="0">
                <a:latin typeface="Times" pitchFamily="2" charset="0"/>
              </a:endParaRPr>
            </a:p>
          </p:txBody>
        </p:sp>
        <p:sp>
          <p:nvSpPr>
            <p:cNvPr id="44" name="TextBox 13">
              <a:extLst>
                <a:ext uri="{FF2B5EF4-FFF2-40B4-BE49-F238E27FC236}">
                  <a16:creationId xmlns:a16="http://schemas.microsoft.com/office/drawing/2014/main" id="{FDEF1B1D-22B2-8F42-AE85-256612EDE318}"/>
                </a:ext>
              </a:extLst>
            </p:cNvPr>
            <p:cNvSpPr txBox="1"/>
            <p:nvPr/>
          </p:nvSpPr>
          <p:spPr>
            <a:xfrm>
              <a:off x="11171968" y="1604426"/>
              <a:ext cx="62869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 </a:t>
              </a:r>
              <a:r>
                <a:rPr lang="en-US" altLang="zh-CN" sz="2600" spc="-100" dirty="0">
                  <a:latin typeface="Times" pitchFamily="2" charset="0"/>
                </a:rPr>
                <a:t>−</a:t>
              </a:r>
              <a:r>
                <a:rPr lang="en-US" altLang="zh-CN" sz="2600" dirty="0">
                  <a:latin typeface="Times" pitchFamily="2" charset="0"/>
                </a:rPr>
                <a:t>2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spc="-100" dirty="0">
                  <a:latin typeface="Times" pitchFamily="2" charset="0"/>
                </a:rPr>
                <a:t>−</a:t>
              </a:r>
              <a:r>
                <a:rPr lang="en-US" altLang="zh-CN" sz="2600" dirty="0">
                  <a:latin typeface="Times" pitchFamily="2" charset="0"/>
                </a:rPr>
                <a:t>1</a:t>
              </a:r>
            </a:p>
            <a:p>
              <a:r>
                <a:rPr lang="zh-CN" altLang="en-US" sz="2600" dirty="0">
                  <a:latin typeface="Times" pitchFamily="2" charset="0"/>
                </a:rPr>
                <a:t>  </a:t>
              </a:r>
              <a:r>
                <a:rPr lang="en-US" altLang="zh-CN" sz="2600" dirty="0">
                  <a:latin typeface="Times" pitchFamily="2" charset="0"/>
                </a:rPr>
                <a:t>0</a:t>
              </a:r>
              <a:endParaRPr lang="zh-CN" altLang="en-US" sz="2600" dirty="0">
                <a:latin typeface="Times" pitchFamily="2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8F6DB92-78B2-C84A-B366-33D96F0D0516}"/>
              </a:ext>
            </a:extLst>
          </p:cNvPr>
          <p:cNvGrpSpPr/>
          <p:nvPr/>
        </p:nvGrpSpPr>
        <p:grpSpPr>
          <a:xfrm>
            <a:off x="8164992" y="548680"/>
            <a:ext cx="2846792" cy="1983362"/>
            <a:chOff x="8164992" y="548680"/>
            <a:chExt cx="2846792" cy="1983362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127ABB6-0036-0647-AC3E-41F38AF29BFB}"/>
                </a:ext>
              </a:extLst>
            </p:cNvPr>
            <p:cNvGrpSpPr/>
            <p:nvPr/>
          </p:nvGrpSpPr>
          <p:grpSpPr>
            <a:xfrm>
              <a:off x="8164992" y="548680"/>
              <a:ext cx="2846792" cy="1330294"/>
              <a:chOff x="9022199" y="1660678"/>
              <a:chExt cx="2846792" cy="133029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724A27B-2563-9147-9B4B-D641A54FA49A}"/>
                  </a:ext>
                </a:extLst>
              </p:cNvPr>
              <p:cNvSpPr/>
              <p:nvPr/>
            </p:nvSpPr>
            <p:spPr>
              <a:xfrm>
                <a:off x="9022199" y="2109901"/>
                <a:ext cx="110536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i="1" spc="-100" dirty="0">
                    <a:latin typeface="Times" pitchFamily="2" charset="0"/>
                  </a:rPr>
                  <a:t>A</a:t>
                </a:r>
                <a:r>
                  <a:rPr lang="zh-CN" altLang="en-US" sz="2600" i="1" spc="-100" dirty="0">
                    <a:latin typeface="Times" pitchFamily="2" charset="0"/>
                  </a:rPr>
                  <a:t> </a:t>
                </a:r>
                <a:r>
                  <a:rPr lang="en-US" altLang="zh-CN" sz="2600" i="1" spc="-100" dirty="0">
                    <a:latin typeface="Times" pitchFamily="2" charset="0"/>
                  </a:rPr>
                  <a:t>-</a:t>
                </a:r>
                <a:r>
                  <a:rPr lang="zh-CN" altLang="en-US" sz="2600" i="1" spc="-100" dirty="0">
                    <a:latin typeface="Times" pitchFamily="2" charset="0"/>
                  </a:rPr>
                  <a:t> </a:t>
                </a:r>
                <a:r>
                  <a:rPr lang="en-US" altLang="zh-CN" sz="2600" spc="-100" dirty="0">
                    <a:latin typeface="Times" pitchFamily="2" charset="0"/>
                  </a:rPr>
                  <a:t>0</a:t>
                </a:r>
                <a:r>
                  <a:rPr lang="en-US" altLang="zh-CN" sz="2600" i="1" spc="-100" dirty="0">
                    <a:latin typeface="Times" pitchFamily="2" charset="0"/>
                  </a:rPr>
                  <a:t>I</a:t>
                </a:r>
                <a:r>
                  <a:rPr lang="zh-CN" altLang="en-US" sz="2600" i="1" spc="-100" dirty="0">
                    <a:latin typeface="Times" pitchFamily="2" charset="0"/>
                  </a:rPr>
                  <a:t> </a:t>
                </a:r>
                <a:r>
                  <a:rPr lang="en-US" altLang="zh-CN" sz="2600" spc="-100" dirty="0">
                    <a:latin typeface="Times" pitchFamily="2" charset="0"/>
                  </a:rPr>
                  <a:t>=</a:t>
                </a:r>
                <a:endParaRPr lang="zh-CN" altLang="en-US" sz="2600" dirty="0"/>
              </a:p>
            </p:txBody>
          </p:sp>
          <p:sp>
            <p:nvSpPr>
              <p:cNvPr id="36" name="双括号 11">
                <a:extLst>
                  <a:ext uri="{FF2B5EF4-FFF2-40B4-BE49-F238E27FC236}">
                    <a16:creationId xmlns:a16="http://schemas.microsoft.com/office/drawing/2014/main" id="{71A6C4EC-543E-664B-9C1D-6CDD8FC3080C}"/>
                  </a:ext>
                </a:extLst>
              </p:cNvPr>
              <p:cNvSpPr/>
              <p:nvPr/>
            </p:nvSpPr>
            <p:spPr>
              <a:xfrm>
                <a:off x="10128448" y="1660678"/>
                <a:ext cx="1740543" cy="1252615"/>
              </a:xfrm>
              <a:prstGeom prst="bracketPair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TextBox 12">
                <a:extLst>
                  <a:ext uri="{FF2B5EF4-FFF2-40B4-BE49-F238E27FC236}">
                    <a16:creationId xmlns:a16="http://schemas.microsoft.com/office/drawing/2014/main" id="{F7F93048-297E-3E40-A3A8-79E12B7E1D20}"/>
                  </a:ext>
                </a:extLst>
              </p:cNvPr>
              <p:cNvSpPr txBox="1"/>
              <p:nvPr/>
            </p:nvSpPr>
            <p:spPr>
              <a:xfrm>
                <a:off x="10248712" y="1698310"/>
                <a:ext cx="351378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dirty="0">
                    <a:latin typeface="Times" pitchFamily="2" charset="0"/>
                  </a:rPr>
                  <a:t>3</a:t>
                </a:r>
              </a:p>
              <a:p>
                <a:r>
                  <a:rPr lang="en-US" altLang="zh-CN" sz="2600" dirty="0">
                    <a:latin typeface="Times" pitchFamily="2" charset="0"/>
                  </a:rPr>
                  <a:t>2</a:t>
                </a:r>
              </a:p>
              <a:p>
                <a:r>
                  <a:rPr lang="en-US" altLang="zh-CN" sz="2600" dirty="0">
                    <a:latin typeface="Times" pitchFamily="2" charset="0"/>
                  </a:rPr>
                  <a:t>2</a:t>
                </a:r>
              </a:p>
            </p:txBody>
          </p:sp>
          <p:sp>
            <p:nvSpPr>
              <p:cNvPr id="38" name="TextBox 13">
                <a:extLst>
                  <a:ext uri="{FF2B5EF4-FFF2-40B4-BE49-F238E27FC236}">
                    <a16:creationId xmlns:a16="http://schemas.microsoft.com/office/drawing/2014/main" id="{7546F82B-1854-774D-BD80-E2F564952B86}"/>
                  </a:ext>
                </a:extLst>
              </p:cNvPr>
              <p:cNvSpPr txBox="1"/>
              <p:nvPr/>
            </p:nvSpPr>
            <p:spPr>
              <a:xfrm>
                <a:off x="10698699" y="1690851"/>
                <a:ext cx="526106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spc="-100" dirty="0">
                    <a:latin typeface="Times" pitchFamily="2" charset="0"/>
                  </a:rPr>
                  <a:t>−</a:t>
                </a:r>
                <a:r>
                  <a:rPr lang="en-US" altLang="zh-CN" sz="2600" dirty="0">
                    <a:latin typeface="Times" pitchFamily="2" charset="0"/>
                  </a:rPr>
                  <a:t>1</a:t>
                </a:r>
              </a:p>
              <a:p>
                <a:r>
                  <a:rPr lang="zh-CN" altLang="en-US" sz="2600" dirty="0">
                    <a:latin typeface="Times" pitchFamily="2" charset="0"/>
                  </a:rPr>
                  <a:t> </a:t>
                </a:r>
                <a:r>
                  <a:rPr lang="en-US" altLang="zh-CN" sz="2600" dirty="0">
                    <a:latin typeface="Times" pitchFamily="2" charset="0"/>
                  </a:rPr>
                  <a:t>0</a:t>
                </a:r>
              </a:p>
              <a:p>
                <a:r>
                  <a:rPr lang="en-US" altLang="zh-CN" sz="2600" spc="-100" dirty="0">
                    <a:latin typeface="Times" pitchFamily="2" charset="0"/>
                  </a:rPr>
                  <a:t>−</a:t>
                </a:r>
                <a:r>
                  <a:rPr lang="en-US" altLang="zh-CN" sz="2600" dirty="0">
                    <a:latin typeface="Times" pitchFamily="2" charset="0"/>
                  </a:rPr>
                  <a:t>1</a:t>
                </a:r>
                <a:endParaRPr lang="zh-CN" altLang="en-US" sz="2600" dirty="0">
                  <a:latin typeface="Times" pitchFamily="2" charset="0"/>
                </a:endParaRPr>
              </a:p>
            </p:txBody>
          </p:sp>
          <p:sp>
            <p:nvSpPr>
              <p:cNvPr id="39" name="TextBox 13">
                <a:extLst>
                  <a:ext uri="{FF2B5EF4-FFF2-40B4-BE49-F238E27FC236}">
                    <a16:creationId xmlns:a16="http://schemas.microsoft.com/office/drawing/2014/main" id="{8E4EBBD9-9DE0-AC46-A20E-A20C20E4C855}"/>
                  </a:ext>
                </a:extLst>
              </p:cNvPr>
              <p:cNvSpPr txBox="1"/>
              <p:nvPr/>
            </p:nvSpPr>
            <p:spPr>
              <a:xfrm>
                <a:off x="11257965" y="1690851"/>
                <a:ext cx="526106" cy="129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600" spc="-100" dirty="0">
                    <a:latin typeface="Times" pitchFamily="2" charset="0"/>
                  </a:rPr>
                  <a:t>−</a:t>
                </a:r>
                <a:r>
                  <a:rPr lang="en-US" altLang="zh-CN" sz="2600" dirty="0">
                    <a:latin typeface="Times" pitchFamily="2" charset="0"/>
                  </a:rPr>
                  <a:t>2</a:t>
                </a:r>
              </a:p>
              <a:p>
                <a:r>
                  <a:rPr lang="en-US" altLang="zh-CN" sz="2600" spc="-100" dirty="0">
                    <a:latin typeface="Times" pitchFamily="2" charset="0"/>
                  </a:rPr>
                  <a:t>−</a:t>
                </a:r>
                <a:r>
                  <a:rPr lang="en-US" altLang="zh-CN" sz="2600" dirty="0">
                    <a:latin typeface="Times" pitchFamily="2" charset="0"/>
                  </a:rPr>
                  <a:t>2</a:t>
                </a:r>
              </a:p>
              <a:p>
                <a:r>
                  <a:rPr lang="en-US" altLang="zh-CN" sz="2600" spc="-100" dirty="0">
                    <a:latin typeface="Times" pitchFamily="2" charset="0"/>
                  </a:rPr>
                  <a:t>−</a:t>
                </a:r>
                <a:r>
                  <a:rPr lang="en-US" altLang="zh-CN" sz="2600" dirty="0">
                    <a:latin typeface="Times" pitchFamily="2" charset="0"/>
                  </a:rPr>
                  <a:t>1</a:t>
                </a:r>
                <a:endParaRPr lang="zh-CN" altLang="en-US" sz="2600" dirty="0">
                  <a:latin typeface="Times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EA4E3FAC-9282-D74D-ADA2-06A2DE53E677}"/>
                    </a:ext>
                  </a:extLst>
                </p:cNvPr>
                <p:cNvSpPr txBox="1"/>
                <p:nvPr/>
              </p:nvSpPr>
              <p:spPr>
                <a:xfrm rot="5400000">
                  <a:off x="9481764" y="1988143"/>
                  <a:ext cx="56457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EA4E3FAC-9282-D74D-ADA2-06A2DE53E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481764" y="1988143"/>
                  <a:ext cx="56457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50733CA-1C0D-AA46-829D-3A67966414E3}"/>
              </a:ext>
            </a:extLst>
          </p:cNvPr>
          <p:cNvGrpSpPr/>
          <p:nvPr/>
        </p:nvGrpSpPr>
        <p:grpSpPr>
          <a:xfrm>
            <a:off x="1127914" y="4636293"/>
            <a:ext cx="2846632" cy="1785104"/>
            <a:chOff x="9132998" y="1651865"/>
            <a:chExt cx="2846632" cy="178510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AEEDE9C-A62C-9747-8284-0818A7E9A841}"/>
                </a:ext>
              </a:extLst>
            </p:cNvPr>
            <p:cNvSpPr/>
            <p:nvPr/>
          </p:nvSpPr>
          <p:spPr>
            <a:xfrm>
              <a:off x="9132998" y="2109901"/>
              <a:ext cx="103643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i="1" spc="-100" dirty="0">
                  <a:latin typeface="Times" pitchFamily="2" charset="0"/>
                </a:rPr>
                <a:t>A</a:t>
              </a:r>
              <a:r>
                <a:rPr lang="zh-CN" altLang="en-US" sz="2600" i="1" spc="-100" dirty="0">
                  <a:latin typeface="Times" pitchFamily="2" charset="0"/>
                </a:rPr>
                <a:t> </a:t>
              </a:r>
              <a:r>
                <a:rPr lang="en-US" altLang="zh-CN" sz="2600" spc="-100" dirty="0"/>
                <a:t>−</a:t>
              </a:r>
              <a:r>
                <a:rPr lang="zh-CN" altLang="en-US" sz="2600" i="1" spc="-100" dirty="0">
                  <a:latin typeface="Times" pitchFamily="2" charset="0"/>
                </a:rPr>
                <a:t> </a:t>
              </a:r>
              <a:r>
                <a:rPr lang="en-US" altLang="zh-CN" sz="2600" i="1" spc="-100" dirty="0">
                  <a:latin typeface="Times" pitchFamily="2" charset="0"/>
                </a:rPr>
                <a:t>I</a:t>
              </a:r>
              <a:r>
                <a:rPr lang="zh-CN" altLang="en-US" sz="2600" i="1" spc="-100" dirty="0">
                  <a:latin typeface="Times" pitchFamily="2" charset="0"/>
                </a:rPr>
                <a:t> </a:t>
              </a:r>
              <a:r>
                <a:rPr lang="en-US" altLang="zh-CN" sz="2600" spc="-100" dirty="0">
                  <a:latin typeface="Times" pitchFamily="2" charset="0"/>
                </a:rPr>
                <a:t>=</a:t>
              </a:r>
              <a:endParaRPr lang="zh-CN" altLang="en-US" sz="2600" dirty="0"/>
            </a:p>
          </p:txBody>
        </p:sp>
        <p:sp>
          <p:nvSpPr>
            <p:cNvPr id="48" name="双括号 11">
              <a:extLst>
                <a:ext uri="{FF2B5EF4-FFF2-40B4-BE49-F238E27FC236}">
                  <a16:creationId xmlns:a16="http://schemas.microsoft.com/office/drawing/2014/main" id="{CF4D5751-B502-BF47-81F8-A1CEC6BE0439}"/>
                </a:ext>
              </a:extLst>
            </p:cNvPr>
            <p:cNvSpPr/>
            <p:nvPr/>
          </p:nvSpPr>
          <p:spPr>
            <a:xfrm>
              <a:off x="10128448" y="1723439"/>
              <a:ext cx="1851182" cy="1252615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D5C0102E-E4FB-7D42-83D2-1489DD65D11A}"/>
                </a:ext>
              </a:extLst>
            </p:cNvPr>
            <p:cNvSpPr txBox="1"/>
            <p:nvPr/>
          </p:nvSpPr>
          <p:spPr>
            <a:xfrm>
              <a:off x="10248712" y="1698310"/>
              <a:ext cx="434734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 dirty="0"/>
                <a:t> </a:t>
              </a:r>
              <a:r>
                <a:rPr lang="en-US" altLang="zh-CN" sz="2600" dirty="0">
                  <a:latin typeface="Times" pitchFamily="2" charset="0"/>
                </a:rPr>
                <a:t>2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dirty="0">
                  <a:latin typeface="Times" pitchFamily="2" charset="0"/>
                </a:rPr>
                <a:t>2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dirty="0">
                  <a:latin typeface="Times" pitchFamily="2" charset="0"/>
                </a:rPr>
                <a:t>2</a:t>
              </a:r>
            </a:p>
          </p:txBody>
        </p:sp>
        <p:sp>
          <p:nvSpPr>
            <p:cNvPr id="50" name="TextBox 13">
              <a:extLst>
                <a:ext uri="{FF2B5EF4-FFF2-40B4-BE49-F238E27FC236}">
                  <a16:creationId xmlns:a16="http://schemas.microsoft.com/office/drawing/2014/main" id="{59C49093-3AE8-1F42-9088-72EE5802AFFA}"/>
                </a:ext>
              </a:extLst>
            </p:cNvPr>
            <p:cNvSpPr txBox="1"/>
            <p:nvPr/>
          </p:nvSpPr>
          <p:spPr>
            <a:xfrm>
              <a:off x="10716708" y="1651865"/>
              <a:ext cx="54854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pc="-100" dirty="0"/>
                <a:t>−</a:t>
              </a:r>
              <a:r>
                <a:rPr lang="en-US" altLang="zh-CN" sz="2600" dirty="0">
                  <a:latin typeface="Times" pitchFamily="2" charset="0"/>
                </a:rPr>
                <a:t>1</a:t>
              </a:r>
            </a:p>
            <a:p>
              <a:r>
                <a:rPr lang="en-US" altLang="zh-CN" sz="2800" spc="-100" dirty="0"/>
                <a:t>−</a:t>
              </a:r>
              <a:r>
                <a:rPr lang="en-US" altLang="zh-CN" sz="2600" dirty="0">
                  <a:latin typeface="Times" pitchFamily="2" charset="0"/>
                </a:rPr>
                <a:t>1</a:t>
              </a:r>
            </a:p>
            <a:p>
              <a:r>
                <a:rPr lang="en-US" altLang="zh-CN" sz="2800" spc="-100" dirty="0"/>
                <a:t>−</a:t>
              </a:r>
              <a:r>
                <a:rPr lang="en-US" altLang="zh-CN" sz="2600" dirty="0">
                  <a:latin typeface="Times" pitchFamily="2" charset="0"/>
                </a:rPr>
                <a:t>1</a:t>
              </a:r>
            </a:p>
          </p:txBody>
        </p:sp>
        <p:sp>
          <p:nvSpPr>
            <p:cNvPr id="51" name="TextBox 13">
              <a:extLst>
                <a:ext uri="{FF2B5EF4-FFF2-40B4-BE49-F238E27FC236}">
                  <a16:creationId xmlns:a16="http://schemas.microsoft.com/office/drawing/2014/main" id="{6667F06E-9D3C-854D-AC8E-EBB03185A693}"/>
                </a:ext>
              </a:extLst>
            </p:cNvPr>
            <p:cNvSpPr txBox="1"/>
            <p:nvPr/>
          </p:nvSpPr>
          <p:spPr>
            <a:xfrm>
              <a:off x="11288827" y="1651865"/>
              <a:ext cx="566181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" pitchFamily="2" charset="0"/>
                </a:rPr>
                <a:t>−2</a:t>
              </a:r>
            </a:p>
            <a:p>
              <a:r>
                <a:rPr lang="en-US" altLang="zh-CN" sz="2800" dirty="0">
                  <a:latin typeface="Times" pitchFamily="2" charset="0"/>
                </a:rPr>
                <a:t>−2</a:t>
              </a:r>
            </a:p>
            <a:p>
              <a:r>
                <a:rPr lang="en-US" altLang="zh-CN" sz="2800" dirty="0">
                  <a:latin typeface="Times" pitchFamily="2" charset="0"/>
                </a:rPr>
                <a:t>−2</a:t>
              </a:r>
            </a:p>
            <a:p>
              <a:endParaRPr lang="zh-CN" altLang="en-US" sz="2600" dirty="0">
                <a:latin typeface="Times" pitchFamily="2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EC939BC-337D-C74D-9A75-A45FECBA399A}"/>
              </a:ext>
            </a:extLst>
          </p:cNvPr>
          <p:cNvGrpSpPr/>
          <p:nvPr/>
        </p:nvGrpSpPr>
        <p:grpSpPr>
          <a:xfrm>
            <a:off x="4405896" y="4626123"/>
            <a:ext cx="1641862" cy="1384995"/>
            <a:chOff x="10128448" y="1621397"/>
            <a:chExt cx="1641862" cy="1384995"/>
          </a:xfrm>
        </p:grpSpPr>
        <p:sp>
          <p:nvSpPr>
            <p:cNvPr id="53" name="双括号 11">
              <a:extLst>
                <a:ext uri="{FF2B5EF4-FFF2-40B4-BE49-F238E27FC236}">
                  <a16:creationId xmlns:a16="http://schemas.microsoft.com/office/drawing/2014/main" id="{AB23A1FF-FE37-5C41-9C83-AE2EB9DD3A76}"/>
                </a:ext>
              </a:extLst>
            </p:cNvPr>
            <p:cNvSpPr/>
            <p:nvPr/>
          </p:nvSpPr>
          <p:spPr>
            <a:xfrm>
              <a:off x="10128448" y="1723439"/>
              <a:ext cx="1641861" cy="1252615"/>
            </a:xfrm>
            <a:prstGeom prst="bracketPair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142895B3-E520-1247-A7B2-46F10CC4D6D8}"/>
                </a:ext>
              </a:extLst>
            </p:cNvPr>
            <p:cNvSpPr txBox="1"/>
            <p:nvPr/>
          </p:nvSpPr>
          <p:spPr>
            <a:xfrm>
              <a:off x="10172384" y="1698310"/>
              <a:ext cx="434734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 dirty="0"/>
                <a:t> </a:t>
              </a:r>
              <a:r>
                <a:rPr lang="en-US" altLang="zh-CN" sz="2600" dirty="0">
                  <a:latin typeface="Times" pitchFamily="2" charset="0"/>
                </a:rPr>
                <a:t>2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dirty="0">
                  <a:latin typeface="Times" pitchFamily="2" charset="0"/>
                </a:rPr>
                <a:t>0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dirty="0">
                  <a:latin typeface="Times" pitchFamily="2" charset="0"/>
                </a:rPr>
                <a:t>0</a:t>
              </a:r>
            </a:p>
          </p:txBody>
        </p:sp>
        <p:sp>
          <p:nvSpPr>
            <p:cNvPr id="55" name="TextBox 13">
              <a:extLst>
                <a:ext uri="{FF2B5EF4-FFF2-40B4-BE49-F238E27FC236}">
                  <a16:creationId xmlns:a16="http://schemas.microsoft.com/office/drawing/2014/main" id="{4A810FD5-1219-6C4A-9D3D-9D04AEF427F7}"/>
                </a:ext>
              </a:extLst>
            </p:cNvPr>
            <p:cNvSpPr txBox="1"/>
            <p:nvPr/>
          </p:nvSpPr>
          <p:spPr>
            <a:xfrm>
              <a:off x="10639674" y="1704959"/>
              <a:ext cx="601447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" pitchFamily="2" charset="0"/>
                </a:rPr>
                <a:t>− </a:t>
              </a:r>
              <a:r>
                <a:rPr lang="en-US" altLang="zh-CN" sz="2600" dirty="0">
                  <a:latin typeface="Times" pitchFamily="2" charset="0"/>
                </a:rPr>
                <a:t>1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dirty="0">
                  <a:latin typeface="Times" pitchFamily="2" charset="0"/>
                </a:rPr>
                <a:t>0</a:t>
              </a:r>
            </a:p>
            <a:p>
              <a:r>
                <a:rPr lang="zh-CN" altLang="en-US" sz="2600" dirty="0">
                  <a:latin typeface="Times" pitchFamily="2" charset="0"/>
                </a:rPr>
                <a:t> </a:t>
              </a:r>
              <a:r>
                <a:rPr lang="en-US" altLang="zh-CN" sz="2600" dirty="0">
                  <a:latin typeface="Times" pitchFamily="2" charset="0"/>
                </a:rPr>
                <a:t>0</a:t>
              </a:r>
              <a:endParaRPr lang="zh-CN" altLang="en-US" sz="2600" dirty="0">
                <a:latin typeface="Times" pitchFamily="2" charset="0"/>
              </a:endParaRPr>
            </a:p>
          </p:txBody>
        </p:sp>
        <p:sp>
          <p:nvSpPr>
            <p:cNvPr id="56" name="TextBox 13">
              <a:extLst>
                <a:ext uri="{FF2B5EF4-FFF2-40B4-BE49-F238E27FC236}">
                  <a16:creationId xmlns:a16="http://schemas.microsoft.com/office/drawing/2014/main" id="{E9DE3604-494B-574E-B4AF-2793F3317196}"/>
                </a:ext>
              </a:extLst>
            </p:cNvPr>
            <p:cNvSpPr txBox="1"/>
            <p:nvPr/>
          </p:nvSpPr>
          <p:spPr>
            <a:xfrm>
              <a:off x="11156039" y="1621397"/>
              <a:ext cx="61427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/>
                <a:t> </a:t>
              </a:r>
              <a:r>
                <a:rPr lang="en-US" altLang="zh-CN" sz="2400" dirty="0">
                  <a:latin typeface="Times" pitchFamily="2" charset="0"/>
                </a:rPr>
                <a:t>−2</a:t>
              </a:r>
              <a:endParaRPr lang="en-US" altLang="zh-CN" sz="2600" dirty="0">
                <a:latin typeface="Times" pitchFamily="2" charset="0"/>
              </a:endParaRPr>
            </a:p>
            <a:p>
              <a:r>
                <a:rPr lang="zh-CN" altLang="en-US" sz="2600" dirty="0">
                  <a:latin typeface="Times" pitchFamily="2" charset="0"/>
                </a:rPr>
                <a:t>  </a:t>
              </a:r>
              <a:r>
                <a:rPr lang="en-US" altLang="zh-CN" sz="2600" dirty="0">
                  <a:latin typeface="Times" pitchFamily="2" charset="0"/>
                </a:rPr>
                <a:t>0</a:t>
              </a:r>
            </a:p>
            <a:p>
              <a:r>
                <a:rPr lang="zh-CN" altLang="en-US" sz="2600" dirty="0">
                  <a:latin typeface="Times" pitchFamily="2" charset="0"/>
                </a:rPr>
                <a:t>  </a:t>
              </a:r>
              <a:r>
                <a:rPr lang="en-US" altLang="zh-CN" sz="2600" dirty="0">
                  <a:latin typeface="Times" pitchFamily="2" charset="0"/>
                </a:rPr>
                <a:t>0</a:t>
              </a:r>
              <a:endParaRPr lang="zh-CN" altLang="en-US" sz="2600" dirty="0">
                <a:latin typeface="Times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D1B5D38-877E-AC4E-90B3-14B524B86305}"/>
                  </a:ext>
                </a:extLst>
              </p:cNvPr>
              <p:cNvSpPr txBox="1"/>
              <p:nvPr/>
            </p:nvSpPr>
            <p:spPr>
              <a:xfrm>
                <a:off x="3881523" y="5157192"/>
                <a:ext cx="6303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D1B5D38-877E-AC4E-90B3-14B524B86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23" y="5157192"/>
                <a:ext cx="63030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0D830CDE-20C8-E74D-A853-984B90ACC401}"/>
              </a:ext>
            </a:extLst>
          </p:cNvPr>
          <p:cNvSpPr txBox="1"/>
          <p:nvPr/>
        </p:nvSpPr>
        <p:spPr>
          <a:xfrm>
            <a:off x="6695181" y="488513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>
                <a:latin typeface="Times" pitchFamily="2" charset="0"/>
              </a:rPr>
              <a:t>dim</a:t>
            </a:r>
            <a:r>
              <a:rPr kumimoji="1" lang="en-US" altLang="zh-CN" sz="2000" i="1" dirty="0" err="1">
                <a:latin typeface="Times" pitchFamily="2" charset="0"/>
              </a:rPr>
              <a:t>N</a:t>
            </a:r>
            <a:r>
              <a:rPr kumimoji="1" lang="en-US" altLang="zh-CN" sz="2000" dirty="0">
                <a:latin typeface="Times" pitchFamily="2" charset="0"/>
              </a:rPr>
              <a:t>(</a:t>
            </a:r>
            <a:r>
              <a:rPr kumimoji="1" lang="en-US" altLang="zh-CN" sz="2000" i="1" dirty="0">
                <a:latin typeface="Times" pitchFamily="2" charset="0"/>
              </a:rPr>
              <a:t>A-I</a:t>
            </a:r>
            <a:r>
              <a:rPr kumimoji="1" lang="en-US" altLang="zh-CN" sz="2000" dirty="0">
                <a:latin typeface="Times" pitchFamily="2" charset="0"/>
              </a:rPr>
              <a:t>)=2</a:t>
            </a:r>
            <a:endParaRPr kumimoji="1" lang="zh-CN" altLang="en-US" sz="2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35D04C5-3AF1-564C-9D67-D1CC8DF23B47}"/>
                  </a:ext>
                </a:extLst>
              </p:cNvPr>
              <p:cNvSpPr txBox="1"/>
              <p:nvPr/>
            </p:nvSpPr>
            <p:spPr>
              <a:xfrm>
                <a:off x="3090791" y="3668231"/>
                <a:ext cx="2386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35D04C5-3AF1-564C-9D67-D1CC8DF2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91" y="3668231"/>
                <a:ext cx="238642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6455187-22C7-3C49-9574-E537F6706AA5}"/>
              </a:ext>
            </a:extLst>
          </p:cNvPr>
          <p:cNvSpPr txBox="1"/>
          <p:nvPr/>
        </p:nvSpPr>
        <p:spPr>
          <a:xfrm>
            <a:off x="6225251" y="5642802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即寻找到</a:t>
            </a:r>
            <a:r>
              <a:rPr kumimoji="1" lang="en-US" altLang="zh-CN" sz="2400" i="1" dirty="0">
                <a:latin typeface="Times" pitchFamily="2" charset="0"/>
              </a:rPr>
              <a:t>x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 </a:t>
            </a:r>
            <a:r>
              <a:rPr kumimoji="1" lang="en-US" altLang="zh-CN" sz="2400" i="1" dirty="0">
                <a:latin typeface="Times" pitchFamily="2" charset="0"/>
              </a:rPr>
              <a:t>x</a:t>
            </a:r>
            <a:r>
              <a:rPr kumimoji="1" lang="en-US" altLang="zh-CN" sz="2400" baseline="-25000" dirty="0"/>
              <a:t>2</a:t>
            </a:r>
            <a:endParaRPr kumimoji="1" lang="zh-CN" altLang="en-US" sz="2400" baseline="-25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806A60D-DCE2-6240-B34D-39BF5D0645CC}"/>
              </a:ext>
            </a:extLst>
          </p:cNvPr>
          <p:cNvSpPr txBox="1"/>
          <p:nvPr/>
        </p:nvSpPr>
        <p:spPr>
          <a:xfrm>
            <a:off x="8870385" y="4308731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寻找到</a:t>
            </a:r>
            <a:r>
              <a:rPr kumimoji="1" lang="en-US" altLang="zh-CN" sz="2400" i="1" dirty="0">
                <a:latin typeface="Times" pitchFamily="2" charset="0"/>
              </a:rPr>
              <a:t>x</a:t>
            </a:r>
            <a:r>
              <a:rPr kumimoji="1" lang="en-US" altLang="zh-CN" sz="2400" baseline="-25000" dirty="0"/>
              <a:t>3</a:t>
            </a:r>
            <a:endParaRPr kumimoji="1" lang="zh-CN" alt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0" grpId="0" animBg="1"/>
      <p:bldP spid="6" grpId="0"/>
      <p:bldP spid="8" grpId="0"/>
      <p:bldP spid="31" grpId="0"/>
      <p:bldP spid="33" grpId="0"/>
      <p:bldP spid="57" grpId="0"/>
      <p:bldP spid="58" grpId="0"/>
      <p:bldP spid="59" grpId="0"/>
      <p:bldP spid="3" grpId="0"/>
      <p:bldP spid="60" grpId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5238</TotalTime>
  <Words>1341</Words>
  <Application>Microsoft Macintosh PowerPoint</Application>
  <PresentationFormat>宽屏</PresentationFormat>
  <Paragraphs>228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华文楷体</vt:lpstr>
      <vt:lpstr>宋体</vt:lpstr>
      <vt:lpstr>宋体</vt:lpstr>
      <vt:lpstr>KaiTi</vt:lpstr>
      <vt:lpstr>Bradley Hand</vt:lpstr>
      <vt:lpstr>Calibri</vt:lpstr>
      <vt:lpstr>Cambria Math</vt:lpstr>
      <vt:lpstr>Franklin Gothic Book</vt:lpstr>
      <vt:lpstr>Symbol</vt:lpstr>
      <vt:lpstr>Times</vt:lpstr>
      <vt:lpstr>Times New Roman</vt:lpstr>
      <vt:lpstr>裁剪</vt:lpstr>
      <vt:lpstr>§6.3   相似矩阵与对角化</vt:lpstr>
      <vt:lpstr>1. 相似矩阵</vt:lpstr>
      <vt:lpstr>PowerPoint 演示文稿</vt:lpstr>
      <vt:lpstr>PowerPoint 演示文稿</vt:lpstr>
      <vt:lpstr>2.  对角化</vt:lpstr>
      <vt:lpstr>PowerPoint 演示文稿</vt:lpstr>
      <vt:lpstr>PowerPoint 演示文稿</vt:lpstr>
      <vt:lpstr>设                     , 将A对角化.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Lecture:15</dc:title>
  <dc:creator>xfy</dc:creator>
  <cp:lastModifiedBy>Microsoft Office 用户</cp:lastModifiedBy>
  <cp:revision>151</cp:revision>
  <dcterms:created xsi:type="dcterms:W3CDTF">2016-05-25T10:17:33Z</dcterms:created>
  <dcterms:modified xsi:type="dcterms:W3CDTF">2021-12-15T15:37:13Z</dcterms:modified>
</cp:coreProperties>
</file>