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3" r:id="rId2"/>
    <p:sldId id="264" r:id="rId3"/>
    <p:sldId id="279" r:id="rId4"/>
    <p:sldId id="266" r:id="rId5"/>
    <p:sldId id="267" r:id="rId6"/>
    <p:sldId id="268" r:id="rId7"/>
    <p:sldId id="278" r:id="rId8"/>
    <p:sldId id="270" r:id="rId9"/>
    <p:sldId id="271" r:id="rId10"/>
    <p:sldId id="280" r:id="rId11"/>
    <p:sldId id="276" r:id="rId12"/>
    <p:sldId id="272" r:id="rId13"/>
    <p:sldId id="273" r:id="rId14"/>
    <p:sldId id="274" r:id="rId15"/>
    <p:sldId id="275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660"/>
  </p:normalViewPr>
  <p:slideViewPr>
    <p:cSldViewPr snapToGrid="0">
      <p:cViewPr varScale="1">
        <p:scale>
          <a:sx n="96" d="100"/>
          <a:sy n="96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35482-9364-4B00-81F4-FD23402785AD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6B1D2-3311-403B-9A1D-2B429A028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3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838" y="628650"/>
            <a:ext cx="5591175" cy="31448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80025-C1CA-4FB7-8BDF-6B18B328A48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838" y="628650"/>
            <a:ext cx="5591175" cy="31448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80025-C1CA-4FB7-8BDF-6B18B328A48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0F85B4-E750-4785-9FEE-720C19FD9F56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472179-99FE-422C-A096-CC89E02BEBA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85791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85B4-E750-4785-9FEE-720C19FD9F56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2179-99FE-422C-A096-CC89E02B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27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85B4-E750-4785-9FEE-720C19FD9F56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2179-99FE-422C-A096-CC89E02B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0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85B4-E750-4785-9FEE-720C19FD9F56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2179-99FE-422C-A096-CC89E02B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7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0F85B4-E750-4785-9FEE-720C19FD9F56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472179-99FE-422C-A096-CC89E02BEB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5161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85B4-E750-4785-9FEE-720C19FD9F56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2179-99FE-422C-A096-CC89E02B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4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85B4-E750-4785-9FEE-720C19FD9F56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2179-99FE-422C-A096-CC89E02B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26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85B4-E750-4785-9FEE-720C19FD9F56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2179-99FE-422C-A096-CC89E02B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2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F85B4-E750-4785-9FEE-720C19FD9F56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2179-99FE-422C-A096-CC89E02BE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0F85B4-E750-4785-9FEE-720C19FD9F56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472179-99FE-422C-A096-CC89E02BEB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743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0F85B4-E750-4785-9FEE-720C19FD9F56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472179-99FE-422C-A096-CC89E02BEB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728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30F85B4-E750-4785-9FEE-720C19FD9F56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C472179-99FE-422C-A096-CC89E02BEB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54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png"/><Relationship Id="rId1" Type="http://schemas.openxmlformats.org/officeDocument/2006/relationships/tags" Target="../tags/tag8.xml"/><Relationship Id="rId1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1477" y="1369031"/>
            <a:ext cx="9211072" cy="1470025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§6.6   </a:t>
            </a:r>
            <a:r>
              <a:rPr lang="zh-CN" altLang="en-US" sz="6600" b="1" dirty="0"/>
              <a:t>二次型</a:t>
            </a:r>
            <a:endParaRPr lang="zh-CN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1764873" y="3244870"/>
            <a:ext cx="8837676" cy="1474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二次型源于解析几何中的二次曲线</a:t>
            </a:r>
            <a:r>
              <a:rPr lang="en-US" altLang="zh-CN" sz="3200" dirty="0"/>
              <a:t>(</a:t>
            </a:r>
            <a:r>
              <a:rPr lang="zh-CN" altLang="en-US" sz="3200" dirty="0"/>
              <a:t>曲面</a:t>
            </a:r>
            <a:r>
              <a:rPr lang="en-US" altLang="zh-CN" sz="3200" dirty="0"/>
              <a:t>)</a:t>
            </a:r>
            <a:r>
              <a:rPr lang="zh-CN" altLang="en-US" sz="3200" dirty="0"/>
              <a:t>的研究</a:t>
            </a:r>
            <a:r>
              <a:rPr lang="en-US" altLang="zh-CN" sz="3200" dirty="0"/>
              <a:t>. 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它对二次曲线的类型判断起到非常重要的作用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29"/>
    </mc:Choice>
    <mc:Fallback xmlns="">
      <p:transition spd="slow" advTm="164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8AEA8-AD81-184B-8BA4-DED94C89526F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  <p:sp>
        <p:nvSpPr>
          <p:cNvPr id="5" name="TextBox 4"/>
          <p:cNvSpPr txBox="1"/>
          <p:nvPr/>
        </p:nvSpPr>
        <p:spPr>
          <a:xfrm>
            <a:off x="888437" y="474574"/>
            <a:ext cx="6623929" cy="1846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000" dirty="0">
                <a:latin typeface="+mn-ea"/>
              </a:rPr>
              <a:t>定义  若存在可逆矩阵</a:t>
            </a:r>
            <a:r>
              <a:rPr lang="en-US" altLang="zh-CN" sz="3000" i="1" dirty="0">
                <a:latin typeface="Times" pitchFamily="2" charset="0"/>
              </a:rPr>
              <a:t>P</a:t>
            </a:r>
            <a:r>
              <a:rPr lang="en-US" altLang="zh-CN" sz="3000" i="1" dirty="0">
                <a:latin typeface="+mn-ea"/>
              </a:rPr>
              <a:t>, </a:t>
            </a:r>
            <a:r>
              <a:rPr lang="zh-CN" altLang="en-US" sz="3000" dirty="0">
                <a:latin typeface="+mn-ea"/>
              </a:rPr>
              <a:t>使得</a:t>
            </a:r>
            <a:endParaRPr lang="en-US" altLang="zh-CN" sz="3000" dirty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000" i="1" dirty="0">
                <a:latin typeface="Times" pitchFamily="2" charset="0"/>
              </a:rPr>
              <a:t>P</a:t>
            </a:r>
            <a:r>
              <a:rPr lang="en-US" altLang="zh-CN" sz="3000" baseline="30000" dirty="0">
                <a:latin typeface="Times" pitchFamily="2" charset="0"/>
              </a:rPr>
              <a:t>T</a:t>
            </a:r>
            <a:r>
              <a:rPr lang="en-US" altLang="zh-CN" sz="3000" i="1" dirty="0">
                <a:latin typeface="Times" pitchFamily="2" charset="0"/>
              </a:rPr>
              <a:t>AP</a:t>
            </a:r>
            <a:r>
              <a:rPr lang="en-US" altLang="zh-CN" sz="3000" dirty="0">
                <a:latin typeface="+mn-ea"/>
              </a:rPr>
              <a:t>=</a:t>
            </a:r>
            <a:r>
              <a:rPr lang="en-US" altLang="zh-CN" sz="3000" i="1" dirty="0">
                <a:latin typeface="Times" pitchFamily="2" charset="0"/>
              </a:rPr>
              <a:t>B</a:t>
            </a:r>
          </a:p>
          <a:p>
            <a:pPr algn="ctr">
              <a:lnSpc>
                <a:spcPct val="130000"/>
              </a:lnSpc>
            </a:pPr>
            <a:r>
              <a:rPr lang="zh-CN" altLang="en-US" sz="3000" dirty="0">
                <a:latin typeface="+mn-ea"/>
              </a:rPr>
              <a:t>则称</a:t>
            </a:r>
            <a:r>
              <a:rPr lang="en-US" altLang="zh-CN" sz="3000" i="1" dirty="0">
                <a:latin typeface="Times" pitchFamily="2" charset="0"/>
              </a:rPr>
              <a:t>A</a:t>
            </a:r>
            <a:r>
              <a:rPr lang="zh-CN" altLang="en-US" sz="3000" dirty="0">
                <a:latin typeface="+mn-ea"/>
              </a:rPr>
              <a:t>与</a:t>
            </a:r>
            <a:r>
              <a:rPr lang="en-US" altLang="zh-CN" sz="3000" i="1" dirty="0">
                <a:latin typeface="Times" pitchFamily="2" charset="0"/>
              </a:rPr>
              <a:t>B</a:t>
            </a:r>
            <a:r>
              <a:rPr lang="zh-CN" altLang="en-US" sz="3000" b="1" dirty="0">
                <a:solidFill>
                  <a:srgbClr val="C00000"/>
                </a:solidFill>
                <a:latin typeface="+mn-ea"/>
              </a:rPr>
              <a:t>合同</a:t>
            </a:r>
            <a:r>
              <a:rPr lang="zh-CN" altLang="en-US" sz="3000" dirty="0">
                <a:latin typeface="+mn-ea"/>
              </a:rPr>
              <a:t>，称</a:t>
            </a:r>
            <a:r>
              <a:rPr lang="en-US" altLang="zh-CN" sz="3000" i="1" dirty="0">
                <a:latin typeface="Times" pitchFamily="2" charset="0"/>
              </a:rPr>
              <a:t>P</a:t>
            </a:r>
            <a:r>
              <a:rPr lang="zh-CN" altLang="en-US" sz="3000" dirty="0">
                <a:latin typeface="+mn-ea"/>
              </a:rPr>
              <a:t>为合同变换矩阵</a:t>
            </a:r>
            <a:r>
              <a:rPr lang="en-US" altLang="zh-CN" sz="3000" dirty="0">
                <a:latin typeface="+mn-ea"/>
              </a:rPr>
              <a:t>.</a:t>
            </a:r>
            <a:endParaRPr lang="zh-CN" altLang="en-US" sz="30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437" y="2849338"/>
            <a:ext cx="3472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>
                <a:solidFill>
                  <a:srgbClr val="C00000"/>
                </a:solidFill>
                <a:latin typeface="Times" pitchFamily="2" charset="0"/>
              </a:rPr>
              <a:t>A</a:t>
            </a:r>
            <a:r>
              <a:rPr lang="zh-CN" altLang="en-US" sz="3200" b="1" dirty="0">
                <a:solidFill>
                  <a:srgbClr val="C00000"/>
                </a:solidFill>
              </a:rPr>
              <a:t>与</a:t>
            </a:r>
            <a:r>
              <a:rPr lang="en-US" altLang="zh-CN" sz="3200" b="1" i="1" dirty="0">
                <a:solidFill>
                  <a:srgbClr val="C00000"/>
                </a:solidFill>
                <a:latin typeface="Times" pitchFamily="2" charset="0"/>
              </a:rPr>
              <a:t>B</a:t>
            </a:r>
            <a:r>
              <a:rPr lang="zh-CN" altLang="en-US" sz="3200" b="1" dirty="0">
                <a:solidFill>
                  <a:srgbClr val="C00000"/>
                </a:solidFill>
              </a:rPr>
              <a:t>合同的性质</a:t>
            </a:r>
            <a:r>
              <a:rPr lang="en-US" altLang="zh-CN" sz="3200" b="1" dirty="0">
                <a:solidFill>
                  <a:srgbClr val="C00000"/>
                </a:solidFill>
              </a:rPr>
              <a:t>: 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67" y="3638054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1.  </a:t>
            </a:r>
            <a:r>
              <a:rPr lang="en-US" altLang="zh-CN" sz="3200" dirty="0">
                <a:latin typeface="Times" pitchFamily="2" charset="0"/>
              </a:rPr>
              <a:t>rank(</a:t>
            </a:r>
            <a:r>
              <a:rPr lang="en-US" altLang="zh-CN" sz="3200" i="1" dirty="0">
                <a:latin typeface="Times" pitchFamily="2" charset="0"/>
              </a:rPr>
              <a:t>A</a:t>
            </a:r>
            <a:r>
              <a:rPr lang="en-US" altLang="zh-CN" sz="3200" dirty="0">
                <a:latin typeface="Times" pitchFamily="2" charset="0"/>
              </a:rPr>
              <a:t>)=rank(</a:t>
            </a:r>
            <a:r>
              <a:rPr lang="en-US" altLang="zh-CN" sz="3200" i="1" dirty="0">
                <a:latin typeface="Times" pitchFamily="2" charset="0"/>
              </a:rPr>
              <a:t>B</a:t>
            </a:r>
            <a:r>
              <a:rPr lang="en-US" altLang="zh-CN" sz="3200" dirty="0">
                <a:latin typeface="Times" pitchFamily="2" charset="0"/>
              </a:rPr>
              <a:t>)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67" y="4349618"/>
            <a:ext cx="9082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2.  </a:t>
            </a:r>
            <a:r>
              <a:rPr lang="zh-CN" altLang="en-US" sz="3200" dirty="0"/>
              <a:t>若</a:t>
            </a:r>
            <a:r>
              <a:rPr lang="en-US" altLang="zh-CN" sz="3200" i="1" dirty="0">
                <a:latin typeface="Times" pitchFamily="2" charset="0"/>
              </a:rPr>
              <a:t>A</a:t>
            </a:r>
            <a:r>
              <a:rPr lang="zh-CN" altLang="en-US" sz="3200" dirty="0"/>
              <a:t>对称，则</a:t>
            </a:r>
            <a:r>
              <a:rPr lang="en-US" altLang="zh-CN" sz="3200" i="1" dirty="0">
                <a:latin typeface="Times" pitchFamily="2" charset="0"/>
              </a:rPr>
              <a:t>B</a:t>
            </a:r>
            <a:r>
              <a:rPr lang="zh-CN" altLang="en-US" sz="3200" dirty="0"/>
              <a:t>也对称。若</a:t>
            </a:r>
            <a:r>
              <a:rPr lang="en-US" altLang="zh-CN" sz="3200" i="1" dirty="0">
                <a:latin typeface="Times" pitchFamily="2" charset="0"/>
              </a:rPr>
              <a:t>A</a:t>
            </a:r>
            <a:r>
              <a:rPr lang="zh-CN" altLang="en-US" sz="3200" dirty="0"/>
              <a:t>反对称，则</a:t>
            </a:r>
            <a:r>
              <a:rPr lang="en-US" altLang="zh-CN" sz="3200" i="1" dirty="0">
                <a:latin typeface="Times" pitchFamily="2" charset="0"/>
              </a:rPr>
              <a:t>B</a:t>
            </a:r>
            <a:r>
              <a:rPr lang="zh-CN" altLang="en-US" sz="3200" dirty="0"/>
              <a:t>亦然。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8437" y="5169981"/>
            <a:ext cx="9263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合同与等价及相似的区别与联系</a:t>
            </a:r>
            <a:r>
              <a:rPr lang="en-US" altLang="zh-CN" sz="3200" dirty="0">
                <a:solidFill>
                  <a:srgbClr val="C00000"/>
                </a:solidFill>
              </a:rPr>
              <a:t>———</a:t>
            </a:r>
            <a:r>
              <a:rPr lang="zh-CN" altLang="en-US" sz="3200" dirty="0">
                <a:solidFill>
                  <a:srgbClr val="C00000"/>
                </a:solidFill>
              </a:rPr>
              <a:t>留作思考题</a:t>
            </a:r>
          </a:p>
          <a:p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D9CC7D-DAF6-483D-A88C-2CC3678F3FFD}"/>
              </a:ext>
            </a:extLst>
          </p:cNvPr>
          <p:cNvSpPr txBox="1"/>
          <p:nvPr/>
        </p:nvSpPr>
        <p:spPr>
          <a:xfrm>
            <a:off x="7984532" y="705470"/>
            <a:ext cx="3881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+mn-ea"/>
              </a:rPr>
              <a:t>✿ </a:t>
            </a:r>
            <a:r>
              <a:rPr lang="zh-CN" altLang="en-US" sz="2800" dirty="0">
                <a:latin typeface="+mn-ea"/>
              </a:rPr>
              <a:t>化二次型为标准形的本质就是将二次型矩阵合同变换成对角矩阵</a:t>
            </a:r>
            <a:r>
              <a:rPr lang="en-US" altLang="zh-CN" sz="2800" dirty="0">
                <a:latin typeface="+mn-ea"/>
              </a:rPr>
              <a:t>.</a:t>
            </a:r>
            <a:endParaRPr lang="zh-CN" altLang="en-US" sz="28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042"/>
    </mc:Choice>
    <mc:Fallback xmlns="">
      <p:transition spd="slow" advTm="2210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096E9AD-4202-4C83-A743-05B2E232E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2133" y="1929544"/>
            <a:ext cx="6908304" cy="1102519"/>
          </a:xfrm>
        </p:spPr>
        <p:txBody>
          <a:bodyPr>
            <a:normAutofit/>
          </a:bodyPr>
          <a:lstStyle/>
          <a:p>
            <a:r>
              <a:rPr lang="en-US" altLang="zh-CN" sz="5400" b="1" dirty="0"/>
              <a:t>§ 6.7   </a:t>
            </a:r>
            <a:r>
              <a:rPr lang="zh-CN" altLang="en-US" sz="5400" b="1" dirty="0"/>
              <a:t>正定矩阵</a:t>
            </a:r>
            <a:endParaRPr lang="zh-CN" altLang="en-US" sz="5400" dirty="0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7E500A15-8E12-45CA-AC08-58449F732366}"/>
              </a:ext>
            </a:extLst>
          </p:cNvPr>
          <p:cNvSpPr txBox="1">
            <a:spLocks/>
          </p:cNvSpPr>
          <p:nvPr/>
        </p:nvSpPr>
        <p:spPr>
          <a:xfrm>
            <a:off x="3650158" y="3361749"/>
            <a:ext cx="5135479" cy="86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/>
              <a:t>正定二次型与正定矩阵</a:t>
            </a:r>
          </a:p>
        </p:txBody>
      </p:sp>
    </p:spTree>
    <p:extLst>
      <p:ext uri="{BB962C8B-B14F-4D97-AF65-F5344CB8AC3E}">
        <p14:creationId xmlns:p14="http://schemas.microsoft.com/office/powerpoint/2010/main" val="397777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06"/>
    </mc:Choice>
    <mc:Fallback xmlns="">
      <p:transition spd="slow" advTm="1470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4657" y="950934"/>
                <a:ext cx="11026866" cy="17298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+mn-ea"/>
                  </a:rPr>
                  <a:t>定义   设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+mn-ea"/>
                  </a:rPr>
                  <a:t>是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+mn-ea"/>
                  </a:rPr>
                  <a:t>阶实对称矩阵</a:t>
                </a:r>
                <a:r>
                  <a:rPr lang="en-US" altLang="zh-CN" sz="2800" dirty="0">
                    <a:latin typeface="+mn-ea"/>
                  </a:rPr>
                  <a:t>, </a:t>
                </a:r>
                <a:r>
                  <a:rPr lang="zh-CN" altLang="en-US" sz="2800" dirty="0">
                    <a:latin typeface="+mn-ea"/>
                  </a:rPr>
                  <a:t>若对任意的非零向量</a:t>
                </a:r>
                <a:r>
                  <a:rPr lang="en-US" altLang="zh-CN" sz="2800" dirty="0">
                    <a:latin typeface="+mn-ea"/>
                  </a:rPr>
                  <a:t> </a:t>
                </a:r>
                <a:r>
                  <a:rPr lang="en-US" altLang="zh-CN" sz="2800" i="1" dirty="0">
                    <a:latin typeface="Times" pitchFamily="2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+mn-ea"/>
                  </a:rPr>
                  <a:t>有</a:t>
                </a:r>
                <a:endParaRPr lang="en-US" altLang="zh-CN" sz="2800" dirty="0">
                  <a:latin typeface="+mn-ea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2800" i="1" dirty="0">
                    <a:latin typeface="Times" pitchFamily="2" charset="0"/>
                  </a:rPr>
                  <a:t>f </a:t>
                </a:r>
                <a:r>
                  <a:rPr lang="en-US" altLang="zh-CN" sz="2800" dirty="0">
                    <a:latin typeface="Times" pitchFamily="2" charset="0"/>
                  </a:rPr>
                  <a:t>(</a:t>
                </a:r>
                <a:r>
                  <a:rPr lang="en-US" altLang="zh-CN" sz="2800" i="1" dirty="0">
                    <a:latin typeface="Times" pitchFamily="2" charset="0"/>
                  </a:rPr>
                  <a:t>x</a:t>
                </a:r>
                <a:r>
                  <a:rPr lang="en-US" altLang="zh-CN" sz="2800" dirty="0">
                    <a:latin typeface="Times" pitchFamily="2" charset="0"/>
                  </a:rPr>
                  <a:t>) =</a:t>
                </a:r>
                <a:r>
                  <a:rPr lang="en-US" altLang="zh-CN" sz="2800" i="1" dirty="0">
                    <a:latin typeface="Times" pitchFamily="2" charset="0"/>
                  </a:rPr>
                  <a:t> </a:t>
                </a:r>
                <a:r>
                  <a:rPr kumimoji="1" lang="en-US" altLang="zh-CN" sz="2800" i="1" dirty="0" err="1">
                    <a:latin typeface="Times" pitchFamily="2" charset="0"/>
                  </a:rPr>
                  <a:t>x</a:t>
                </a:r>
                <a:r>
                  <a:rPr kumimoji="1" lang="en-US" altLang="zh-CN" sz="2800" baseline="30000" dirty="0" err="1">
                    <a:latin typeface="Times" pitchFamily="2" charset="0"/>
                  </a:rPr>
                  <a:t>T</a:t>
                </a:r>
                <a:r>
                  <a:rPr kumimoji="1" lang="en-US" altLang="zh-CN" sz="2800" i="1" dirty="0" err="1">
                    <a:latin typeface="Times" pitchFamily="2" charset="0"/>
                  </a:rPr>
                  <a:t>Ax</a:t>
                </a:r>
                <a:r>
                  <a:rPr kumimoji="1" lang="en-US" altLang="zh-CN" sz="2800" i="1" dirty="0">
                    <a:latin typeface="Times" pitchFamily="2" charset="0"/>
                  </a:rPr>
                  <a:t> </a:t>
                </a:r>
                <a:r>
                  <a:rPr kumimoji="1" lang="en-US" altLang="zh-CN" sz="2800" dirty="0">
                    <a:latin typeface="Times" pitchFamily="2" charset="0"/>
                  </a:rPr>
                  <a:t>&gt; 0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2800" dirty="0">
                    <a:latin typeface="+mn-ea"/>
                  </a:rPr>
                  <a:t>则称二次型</a:t>
                </a:r>
                <a:r>
                  <a:rPr lang="en-US" altLang="zh-CN" sz="2800" dirty="0">
                    <a:latin typeface="+mn-ea"/>
                  </a:rPr>
                  <a:t> </a:t>
                </a:r>
                <a:r>
                  <a:rPr lang="en-US" altLang="zh-CN" sz="2800" i="1" dirty="0">
                    <a:latin typeface="Times" pitchFamily="2" charset="0"/>
                  </a:rPr>
                  <a:t>f </a:t>
                </a:r>
                <a:r>
                  <a:rPr lang="en-US" altLang="zh-CN" sz="2800" dirty="0">
                    <a:latin typeface="Times" pitchFamily="2" charset="0"/>
                  </a:rPr>
                  <a:t>(</a:t>
                </a:r>
                <a:r>
                  <a:rPr lang="en-US" altLang="zh-CN" sz="2800" i="1" dirty="0">
                    <a:latin typeface="Times" pitchFamily="2" charset="0"/>
                  </a:rPr>
                  <a:t>x</a:t>
                </a:r>
                <a:r>
                  <a:rPr lang="en-US" altLang="zh-CN" sz="2800" dirty="0">
                    <a:latin typeface="Times" pitchFamily="2" charset="0"/>
                  </a:rPr>
                  <a:t>) =</a:t>
                </a:r>
                <a:r>
                  <a:rPr lang="en-US" altLang="zh-CN" sz="2800" i="1" dirty="0">
                    <a:latin typeface="Times" pitchFamily="2" charset="0"/>
                  </a:rPr>
                  <a:t> </a:t>
                </a:r>
                <a:r>
                  <a:rPr kumimoji="1" lang="en-US" altLang="zh-CN" sz="2800" i="1" dirty="0" err="1">
                    <a:latin typeface="Times" pitchFamily="2" charset="0"/>
                  </a:rPr>
                  <a:t>x</a:t>
                </a:r>
                <a:r>
                  <a:rPr kumimoji="1" lang="en-US" altLang="zh-CN" sz="2800" baseline="30000" dirty="0" err="1">
                    <a:latin typeface="Times" pitchFamily="2" charset="0"/>
                  </a:rPr>
                  <a:t>T</a:t>
                </a:r>
                <a:r>
                  <a:rPr kumimoji="1" lang="en-US" altLang="zh-CN" sz="2800" i="1" dirty="0" err="1">
                    <a:latin typeface="Times" pitchFamily="2" charset="0"/>
                  </a:rPr>
                  <a:t>Ax</a:t>
                </a:r>
                <a:r>
                  <a:rPr kumimoji="1" lang="en-US" altLang="zh-CN" sz="2800" i="1" dirty="0">
                    <a:latin typeface="Times" pitchFamily="2" charset="0"/>
                  </a:rPr>
                  <a:t> </a:t>
                </a:r>
                <a:r>
                  <a:rPr lang="zh-CN" altLang="en-US" sz="2800" dirty="0">
                    <a:latin typeface="+mn-ea"/>
                  </a:rPr>
                  <a:t>是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+mn-ea"/>
                  </a:rPr>
                  <a:t>正定</a:t>
                </a:r>
                <a:r>
                  <a:rPr lang="zh-CN" altLang="en-US" sz="2800" dirty="0">
                    <a:latin typeface="+mn-ea"/>
                  </a:rPr>
                  <a:t>的，同时称该二次型矩阵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zh-CN" altLang="en-US" sz="2800" dirty="0">
                    <a:latin typeface="+mn-ea"/>
                  </a:rPr>
                  <a:t>为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+mn-ea"/>
                  </a:rPr>
                  <a:t>正定矩阵</a:t>
                </a:r>
                <a:r>
                  <a:rPr lang="en-US" altLang="zh-CN" sz="2800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7" y="950934"/>
                <a:ext cx="11026866" cy="1729833"/>
              </a:xfrm>
              <a:prstGeom prst="rect">
                <a:avLst/>
              </a:prstGeom>
              <a:blipFill>
                <a:blip r:embed="rId3"/>
                <a:stretch>
                  <a:fillRect l="-1151" t="-730" r="-230" b="-8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3"/>
          <p:cNvSpPr>
            <a:spLocks noGrp="1"/>
          </p:cNvSpPr>
          <p:nvPr>
            <p:ph type="title"/>
          </p:nvPr>
        </p:nvSpPr>
        <p:spPr>
          <a:xfrm>
            <a:off x="854785" y="213837"/>
            <a:ext cx="5135479" cy="868347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</a:rPr>
              <a:t>正定二次型与正定矩阵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5375" y="2822128"/>
            <a:ext cx="788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注：由定义知，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</a:rPr>
              <a:t>正定矩阵是对实对称阵而言的</a:t>
            </a:r>
            <a:r>
              <a:rPr lang="en-US" altLang="zh-CN" sz="2800" b="1" dirty="0">
                <a:latin typeface="+mn-ea"/>
              </a:rPr>
              <a:t>.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B54B61FE-DC5E-4CB0-B682-75D28D7D305E}"/>
              </a:ext>
            </a:extLst>
          </p:cNvPr>
          <p:cNvSpPr txBox="1"/>
          <p:nvPr/>
        </p:nvSpPr>
        <p:spPr>
          <a:xfrm>
            <a:off x="791269" y="3663313"/>
            <a:ext cx="7613358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例 </a:t>
            </a:r>
            <a:r>
              <a:rPr lang="en-US" altLang="zh-CN" sz="2600" dirty="0"/>
              <a:t>4   </a:t>
            </a:r>
            <a:r>
              <a:rPr lang="zh-CN" altLang="en-US" sz="2600" dirty="0">
                <a:latin typeface="+mn-ea"/>
              </a:rPr>
              <a:t>讨论二次型 </a:t>
            </a:r>
            <a:r>
              <a:rPr lang="en-US" altLang="zh-CN" sz="2600" i="1" dirty="0">
                <a:latin typeface="Times" pitchFamily="2" charset="0"/>
              </a:rPr>
              <a:t>f </a:t>
            </a:r>
            <a:r>
              <a:rPr lang="en-US" altLang="zh-CN" sz="2600" dirty="0">
                <a:latin typeface="Times" pitchFamily="2" charset="0"/>
              </a:rPr>
              <a:t>(</a:t>
            </a:r>
            <a:r>
              <a:rPr lang="en-US" altLang="zh-CN" sz="2600" i="1" dirty="0">
                <a:latin typeface="Times" pitchFamily="2" charset="0"/>
              </a:rPr>
              <a:t>x</a:t>
            </a:r>
            <a:r>
              <a:rPr lang="en-US" altLang="zh-CN" sz="2600" baseline="-25000" dirty="0">
                <a:latin typeface="Times" pitchFamily="2" charset="0"/>
              </a:rPr>
              <a:t>1</a:t>
            </a:r>
            <a:r>
              <a:rPr lang="en-US" altLang="zh-CN" sz="2600" i="1" dirty="0">
                <a:latin typeface="Times" pitchFamily="2" charset="0"/>
              </a:rPr>
              <a:t>, x</a:t>
            </a:r>
            <a:r>
              <a:rPr lang="en-US" altLang="zh-CN" sz="2600" baseline="-25000" dirty="0">
                <a:latin typeface="Times" pitchFamily="2" charset="0"/>
              </a:rPr>
              <a:t>2</a:t>
            </a:r>
            <a:r>
              <a:rPr lang="en-US" altLang="zh-CN" sz="2600" dirty="0">
                <a:latin typeface="Times" pitchFamily="2" charset="0"/>
              </a:rPr>
              <a:t>) = </a:t>
            </a:r>
            <a:r>
              <a:rPr lang="en-US" altLang="zh-CN" sz="2600" i="1" dirty="0">
                <a:latin typeface="Times" pitchFamily="2" charset="0"/>
              </a:rPr>
              <a:t>ax</a:t>
            </a:r>
            <a:r>
              <a:rPr lang="en-US" altLang="zh-CN" sz="2600" baseline="-25000" dirty="0">
                <a:latin typeface="Times" pitchFamily="2" charset="0"/>
              </a:rPr>
              <a:t>1</a:t>
            </a:r>
            <a:r>
              <a:rPr lang="en-US" altLang="zh-CN" sz="2600" baseline="30000" dirty="0">
                <a:latin typeface="Times" pitchFamily="2" charset="0"/>
              </a:rPr>
              <a:t>2</a:t>
            </a:r>
            <a:r>
              <a:rPr lang="en-US" altLang="zh-CN" sz="2600" i="1" dirty="0">
                <a:latin typeface="Times" pitchFamily="2" charset="0"/>
              </a:rPr>
              <a:t>+bx</a:t>
            </a:r>
            <a:r>
              <a:rPr lang="en-US" altLang="zh-CN" sz="2600" baseline="-25000" dirty="0">
                <a:latin typeface="Times" pitchFamily="2" charset="0"/>
              </a:rPr>
              <a:t>2</a:t>
            </a:r>
            <a:r>
              <a:rPr lang="en-US" altLang="zh-CN" sz="2600" baseline="30000" dirty="0">
                <a:latin typeface="Times" pitchFamily="2" charset="0"/>
              </a:rPr>
              <a:t>2</a:t>
            </a:r>
            <a:r>
              <a:rPr lang="zh-CN" altLang="en-US" sz="2600" dirty="0">
                <a:latin typeface="+mn-ea"/>
              </a:rPr>
              <a:t>的正定性</a:t>
            </a:r>
            <a:r>
              <a:rPr lang="en-US" altLang="zh-CN" sz="2600" dirty="0">
                <a:latin typeface="+mn-ea"/>
              </a:rPr>
              <a:t>.</a:t>
            </a:r>
            <a:endParaRPr lang="zh-CN" altLang="en-US" sz="2600" dirty="0">
              <a:latin typeface="+mn-ea"/>
            </a:endParaRP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30F308E2-F411-449D-BE95-365A8A7C8B0C}"/>
              </a:ext>
            </a:extLst>
          </p:cNvPr>
          <p:cNvSpPr txBox="1"/>
          <p:nvPr/>
        </p:nvSpPr>
        <p:spPr>
          <a:xfrm>
            <a:off x="791269" y="4377939"/>
            <a:ext cx="10562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✻当</a:t>
            </a:r>
            <a:r>
              <a:rPr lang="en-US" altLang="zh-CN" sz="2400" i="1" dirty="0">
                <a:latin typeface="Times" pitchFamily="2" charset="0"/>
              </a:rPr>
              <a:t>a</a:t>
            </a:r>
            <a:r>
              <a:rPr lang="en-US" altLang="zh-CN" sz="2400" dirty="0">
                <a:latin typeface="+mn-ea"/>
              </a:rPr>
              <a:t>&gt;0</a:t>
            </a:r>
            <a:r>
              <a:rPr lang="zh-CN" altLang="en-US" sz="2400" dirty="0">
                <a:latin typeface="+mn-ea"/>
              </a:rPr>
              <a:t>且</a:t>
            </a:r>
            <a:r>
              <a:rPr lang="en-US" altLang="zh-CN" sz="2400" i="1" dirty="0">
                <a:latin typeface="Times" pitchFamily="2" charset="0"/>
              </a:rPr>
              <a:t>b</a:t>
            </a:r>
            <a:r>
              <a:rPr lang="en-US" altLang="zh-CN" sz="2400" dirty="0">
                <a:latin typeface="+mn-ea"/>
              </a:rPr>
              <a:t>&gt;0</a:t>
            </a:r>
            <a:r>
              <a:rPr lang="zh-CN" altLang="en-US" sz="2400" dirty="0">
                <a:latin typeface="+mn-ea"/>
              </a:rPr>
              <a:t>时</a:t>
            </a:r>
            <a:r>
              <a:rPr lang="en-US" altLang="zh-CN" sz="2400" dirty="0">
                <a:latin typeface="+mn-ea"/>
              </a:rPr>
              <a:t>, ∀</a:t>
            </a:r>
            <a:r>
              <a:rPr lang="en-US" altLang="zh-CN" sz="2400" i="1" dirty="0">
                <a:latin typeface="Times" pitchFamily="2" charset="0"/>
              </a:rPr>
              <a:t>x </a:t>
            </a:r>
            <a:r>
              <a:rPr lang="en-US" altLang="zh-CN" sz="2400" dirty="0">
                <a:latin typeface="Times" pitchFamily="2" charset="0"/>
              </a:rPr>
              <a:t>= (</a:t>
            </a:r>
            <a:r>
              <a:rPr lang="en-US" altLang="zh-CN" sz="2400" i="1" dirty="0">
                <a:latin typeface="Times" pitchFamily="2" charset="0"/>
              </a:rPr>
              <a:t>x</a:t>
            </a:r>
            <a:r>
              <a:rPr lang="en-US" altLang="zh-CN" sz="2400" baseline="-25000" dirty="0">
                <a:latin typeface="Times" pitchFamily="2" charset="0"/>
              </a:rPr>
              <a:t>1</a:t>
            </a:r>
            <a:r>
              <a:rPr lang="en-US" altLang="zh-CN" sz="2400" dirty="0">
                <a:latin typeface="Times" pitchFamily="2" charset="0"/>
              </a:rPr>
              <a:t>, </a:t>
            </a:r>
            <a:r>
              <a:rPr lang="en-US" altLang="zh-CN" sz="2400" i="1" dirty="0">
                <a:latin typeface="Times" pitchFamily="2" charset="0"/>
              </a:rPr>
              <a:t>x</a:t>
            </a:r>
            <a:r>
              <a:rPr lang="en-US" altLang="zh-CN" sz="2400" baseline="-25000" dirty="0">
                <a:latin typeface="Times" pitchFamily="2" charset="0"/>
              </a:rPr>
              <a:t>2</a:t>
            </a:r>
            <a:r>
              <a:rPr lang="en-US" altLang="zh-CN" sz="2400" dirty="0">
                <a:latin typeface="Times" pitchFamily="2" charset="0"/>
              </a:rPr>
              <a:t>)</a:t>
            </a:r>
            <a:r>
              <a:rPr kumimoji="1" lang="en-US" altLang="zh-CN" sz="2400" baseline="30000" dirty="0">
                <a:latin typeface="Times" pitchFamily="2" charset="0"/>
              </a:rPr>
              <a:t> T</a:t>
            </a:r>
            <a:r>
              <a:rPr lang="zh-CN" altLang="en-US" sz="2400" dirty="0">
                <a:latin typeface="Times" pitchFamily="2" charset="0"/>
              </a:rPr>
              <a:t> ≠ </a:t>
            </a:r>
            <a:r>
              <a:rPr lang="en-US" altLang="zh-CN" sz="2400" dirty="0">
                <a:latin typeface="Times" pitchFamily="2" charset="0"/>
              </a:rPr>
              <a:t>0, 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i="1" dirty="0">
                <a:latin typeface="Times" pitchFamily="2" charset="0"/>
              </a:rPr>
              <a:t>f </a:t>
            </a:r>
            <a:r>
              <a:rPr lang="en-US" altLang="zh-CN" sz="2400" dirty="0">
                <a:latin typeface="Times" pitchFamily="2" charset="0"/>
              </a:rPr>
              <a:t>(</a:t>
            </a:r>
            <a:r>
              <a:rPr lang="en-US" altLang="zh-CN" sz="2400" i="1" dirty="0">
                <a:latin typeface="Times" pitchFamily="2" charset="0"/>
              </a:rPr>
              <a:t>x</a:t>
            </a:r>
            <a:r>
              <a:rPr lang="en-US" altLang="zh-CN" sz="2400" dirty="0">
                <a:latin typeface="Times" pitchFamily="2" charset="0"/>
              </a:rPr>
              <a:t>)</a:t>
            </a:r>
            <a:r>
              <a:rPr lang="en-US" altLang="zh-CN" sz="2400" i="1" dirty="0">
                <a:latin typeface="Times" pitchFamily="2" charset="0"/>
              </a:rPr>
              <a:t>= ax</a:t>
            </a:r>
            <a:r>
              <a:rPr lang="en-US" altLang="zh-CN" sz="2400" baseline="-25000" dirty="0">
                <a:latin typeface="Times" pitchFamily="2" charset="0"/>
              </a:rPr>
              <a:t>1</a:t>
            </a:r>
            <a:r>
              <a:rPr lang="en-US" altLang="zh-CN" sz="2400" baseline="30000" dirty="0">
                <a:latin typeface="Times" pitchFamily="2" charset="0"/>
              </a:rPr>
              <a:t>2</a:t>
            </a:r>
            <a:r>
              <a:rPr lang="en-US" altLang="zh-CN" sz="2400" i="1" dirty="0">
                <a:latin typeface="Times" pitchFamily="2" charset="0"/>
              </a:rPr>
              <a:t>+bx</a:t>
            </a:r>
            <a:r>
              <a:rPr lang="en-US" altLang="zh-CN" sz="2400" baseline="-25000" dirty="0">
                <a:latin typeface="Times" pitchFamily="2" charset="0"/>
              </a:rPr>
              <a:t>2</a:t>
            </a:r>
            <a:r>
              <a:rPr lang="en-US" altLang="zh-CN" sz="2400" baseline="30000" dirty="0">
                <a:latin typeface="Times" pitchFamily="2" charset="0"/>
              </a:rPr>
              <a:t>2</a:t>
            </a:r>
            <a:r>
              <a:rPr lang="zh-CN" altLang="en-US" sz="2400" baseline="30000" dirty="0">
                <a:latin typeface="Times" pitchFamily="2" charset="0"/>
              </a:rPr>
              <a:t> </a:t>
            </a:r>
            <a:r>
              <a:rPr lang="en-US" altLang="zh-CN" sz="2400" dirty="0">
                <a:latin typeface="+mn-ea"/>
              </a:rPr>
              <a:t>&gt;0, </a:t>
            </a:r>
            <a:r>
              <a:rPr lang="zh-CN" altLang="en-US" sz="2400" dirty="0">
                <a:latin typeface="+mn-ea"/>
              </a:rPr>
              <a:t>此时二次型正定</a:t>
            </a:r>
            <a:r>
              <a:rPr lang="en-US" altLang="zh-CN" sz="2400" dirty="0">
                <a:latin typeface="+mn-ea"/>
              </a:rPr>
              <a:t>.</a:t>
            </a:r>
            <a:endParaRPr lang="zh-CN" altLang="en-US" sz="24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3">
                <a:extLst>
                  <a:ext uri="{FF2B5EF4-FFF2-40B4-BE49-F238E27FC236}">
                    <a16:creationId xmlns:a16="http://schemas.microsoft.com/office/drawing/2014/main" id="{E94565B1-55C6-4C18-AEDA-338A52F21B73}"/>
                  </a:ext>
                </a:extLst>
              </p:cNvPr>
              <p:cNvSpPr txBox="1"/>
              <p:nvPr/>
            </p:nvSpPr>
            <p:spPr>
              <a:xfrm>
                <a:off x="791270" y="5061787"/>
                <a:ext cx="111886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n-ea"/>
                  </a:rPr>
                  <a:t>✻当</a:t>
                </a:r>
                <a:r>
                  <a:rPr lang="en-US" altLang="zh-CN" sz="2400" i="1" dirty="0">
                    <a:latin typeface="Times" pitchFamily="2" charset="0"/>
                  </a:rPr>
                  <a:t>a</a:t>
                </a:r>
                <a:r>
                  <a:rPr lang="zh-CN" altLang="en-US" sz="2400" dirty="0">
                    <a:latin typeface="+mn-ea"/>
                  </a:rPr>
                  <a:t>和</a:t>
                </a:r>
                <a:r>
                  <a:rPr lang="en-US" altLang="zh-CN" sz="2400" i="1" dirty="0">
                    <a:latin typeface="Times" pitchFamily="2" charset="0"/>
                  </a:rPr>
                  <a:t>b</a:t>
                </a:r>
                <a:r>
                  <a:rPr lang="zh-CN" altLang="en-US" sz="2400" dirty="0">
                    <a:latin typeface="Times" pitchFamily="2" charset="0"/>
                  </a:rPr>
                  <a:t>中有一个非正时</a:t>
                </a:r>
                <a:r>
                  <a:rPr lang="en-US" altLang="zh-CN" sz="2400" dirty="0">
                    <a:latin typeface="Times" pitchFamily="2" charset="0"/>
                  </a:rPr>
                  <a:t>, </a:t>
                </a:r>
                <a:r>
                  <a:rPr lang="zh-CN" altLang="en-US" sz="2400" dirty="0">
                    <a:latin typeface="Times" pitchFamily="2" charset="0"/>
                  </a:rPr>
                  <a:t>不妨设</a:t>
                </a:r>
                <a:r>
                  <a:rPr lang="en-US" altLang="zh-CN" sz="2400" i="1" dirty="0">
                    <a:latin typeface="Times" pitchFamily="2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latin typeface="Times" pitchFamily="2" charset="0"/>
                  </a:rPr>
                  <a:t>0, </a:t>
                </a:r>
                <a:r>
                  <a:rPr lang="zh-CN" altLang="en-US" sz="2400" dirty="0">
                    <a:latin typeface="Times" pitchFamily="2" charset="0"/>
                  </a:rPr>
                  <a:t>令</a:t>
                </a:r>
                <a:r>
                  <a:rPr lang="en-US" altLang="zh-CN" sz="2400" i="1" dirty="0">
                    <a:latin typeface="Times" pitchFamily="2" charset="0"/>
                  </a:rPr>
                  <a:t>x </a:t>
                </a:r>
                <a:r>
                  <a:rPr lang="en-US" altLang="zh-CN" sz="2400" dirty="0">
                    <a:latin typeface="Times" pitchFamily="2" charset="0"/>
                  </a:rPr>
                  <a:t>= (1, 0)</a:t>
                </a:r>
                <a:r>
                  <a:rPr kumimoji="1" lang="en-US" altLang="zh-CN" sz="2400" baseline="30000" dirty="0">
                    <a:latin typeface="Times" pitchFamily="2" charset="0"/>
                  </a:rPr>
                  <a:t> T</a:t>
                </a:r>
                <a:r>
                  <a:rPr lang="zh-CN" altLang="en-US" sz="2400" dirty="0">
                    <a:latin typeface="Times" pitchFamily="2" charset="0"/>
                  </a:rPr>
                  <a:t>则</a:t>
                </a:r>
                <a:r>
                  <a:rPr lang="zh-CN" altLang="en-US" sz="2400" dirty="0">
                    <a:latin typeface="+mn-ea"/>
                  </a:rPr>
                  <a:t> </a:t>
                </a:r>
                <a:r>
                  <a:rPr lang="en-US" altLang="zh-CN" sz="2400" i="1" dirty="0">
                    <a:latin typeface="Times" pitchFamily="2" charset="0"/>
                  </a:rPr>
                  <a:t>f </a:t>
                </a:r>
                <a:r>
                  <a:rPr lang="en-US" altLang="zh-CN" sz="2400" dirty="0">
                    <a:latin typeface="Times" pitchFamily="2" charset="0"/>
                  </a:rPr>
                  <a:t>(</a:t>
                </a:r>
                <a:r>
                  <a:rPr lang="en-US" altLang="zh-CN" sz="2400" i="1" dirty="0">
                    <a:latin typeface="Times" pitchFamily="2" charset="0"/>
                  </a:rPr>
                  <a:t>x</a:t>
                </a:r>
                <a:r>
                  <a:rPr lang="en-US" altLang="zh-CN" sz="2400" dirty="0">
                    <a:latin typeface="Times" pitchFamily="2" charset="0"/>
                  </a:rPr>
                  <a:t>)=</a:t>
                </a:r>
                <a:r>
                  <a:rPr lang="en-US" altLang="zh-CN" sz="2400" i="1" dirty="0">
                    <a:latin typeface="Times" pitchFamily="2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400" dirty="0">
                    <a:latin typeface="Times" pitchFamily="2" charset="0"/>
                  </a:rPr>
                  <a:t>0, </a:t>
                </a:r>
                <a:r>
                  <a:rPr lang="zh-CN" altLang="en-US" sz="2400" dirty="0">
                    <a:latin typeface="+mn-ea"/>
                  </a:rPr>
                  <a:t>此时二次型非正定</a:t>
                </a:r>
                <a:r>
                  <a:rPr lang="en-US" altLang="zh-CN" sz="2400" dirty="0">
                    <a:latin typeface="+mn-ea"/>
                  </a:rPr>
                  <a:t>.</a:t>
                </a:r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7" name="TextBox 13">
                <a:extLst>
                  <a:ext uri="{FF2B5EF4-FFF2-40B4-BE49-F238E27FC236}">
                    <a16:creationId xmlns:a16="http://schemas.microsoft.com/office/drawing/2014/main" id="{E94565B1-55C6-4C18-AEDA-338A52F21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70" y="5061787"/>
                <a:ext cx="11188696" cy="461665"/>
              </a:xfrm>
              <a:prstGeom prst="rect">
                <a:avLst/>
              </a:prstGeom>
              <a:blipFill>
                <a:blip r:embed="rId4"/>
                <a:stretch>
                  <a:fillRect l="-794" t="-18919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F8D0E7B0-DEDA-FA47-A55F-5BE1E3C83E8A}"/>
              </a:ext>
            </a:extLst>
          </p:cNvPr>
          <p:cNvGrpSpPr/>
          <p:nvPr/>
        </p:nvGrpSpPr>
        <p:grpSpPr>
          <a:xfrm>
            <a:off x="834657" y="5670365"/>
            <a:ext cx="5327603" cy="955736"/>
            <a:chOff x="6908174" y="3860398"/>
            <a:chExt cx="5327603" cy="955736"/>
          </a:xfrm>
        </p:grpSpPr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FEE484D1-FEDA-4DAB-A167-E7265497AAFB}"/>
                </a:ext>
              </a:extLst>
            </p:cNvPr>
            <p:cNvSpPr txBox="1"/>
            <p:nvPr/>
          </p:nvSpPr>
          <p:spPr>
            <a:xfrm>
              <a:off x="8671166" y="4104772"/>
              <a:ext cx="3564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n-ea"/>
                </a:rPr>
                <a:t>正定</a:t>
              </a:r>
              <a:r>
                <a:rPr lang="en-US" altLang="zh-CN" sz="2400" dirty="0">
                  <a:latin typeface="+mn-ea"/>
                </a:rPr>
                <a:t> ⇔ </a:t>
              </a:r>
              <a:r>
                <a:rPr lang="en-US" altLang="zh-CN" sz="2400" i="1" dirty="0">
                  <a:latin typeface="Times" pitchFamily="2" charset="0"/>
                </a:rPr>
                <a:t>a</a:t>
              </a:r>
              <a:r>
                <a:rPr lang="en-US" altLang="zh-CN" sz="2400" dirty="0">
                  <a:latin typeface="+mn-ea"/>
                </a:rPr>
                <a:t>&gt;0,</a:t>
              </a:r>
              <a:r>
                <a:rPr lang="en-US" altLang="zh-CN" sz="2400" i="1" dirty="0">
                  <a:latin typeface="Times" pitchFamily="2" charset="0"/>
                </a:rPr>
                <a:t>  b</a:t>
              </a:r>
              <a:r>
                <a:rPr lang="en-US" altLang="zh-CN" sz="2400" dirty="0">
                  <a:latin typeface="+mn-ea"/>
                </a:rPr>
                <a:t>&gt;0.</a:t>
              </a:r>
              <a:endParaRPr lang="zh-CN" altLang="en-US" sz="2400" dirty="0">
                <a:latin typeface="+mn-ea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9705E0BB-905A-6444-8F38-4A86E256ECE4}"/>
                </a:ext>
              </a:extLst>
            </p:cNvPr>
            <p:cNvGrpSpPr/>
            <p:nvPr/>
          </p:nvGrpSpPr>
          <p:grpSpPr>
            <a:xfrm>
              <a:off x="6908174" y="3860398"/>
              <a:ext cx="2008039" cy="955736"/>
              <a:chOff x="3932403" y="5097058"/>
              <a:chExt cx="2008039" cy="955736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36BC1238-BB03-5644-9BA9-29B3BDD51DE3}"/>
                  </a:ext>
                </a:extLst>
              </p:cNvPr>
              <p:cNvGrpSpPr/>
              <p:nvPr/>
            </p:nvGrpSpPr>
            <p:grpSpPr>
              <a:xfrm>
                <a:off x="4774343" y="5097058"/>
                <a:ext cx="1166099" cy="955736"/>
                <a:chOff x="5417545" y="1896331"/>
                <a:chExt cx="1166099" cy="955736"/>
              </a:xfrm>
            </p:grpSpPr>
            <p:sp>
              <p:nvSpPr>
                <p:cNvPr id="35" name="双括号 28">
                  <a:extLst>
                    <a:ext uri="{FF2B5EF4-FFF2-40B4-BE49-F238E27FC236}">
                      <a16:creationId xmlns:a16="http://schemas.microsoft.com/office/drawing/2014/main" id="{A1A750F7-804F-4446-8C10-FC19F20A5CC4}"/>
                    </a:ext>
                  </a:extLst>
                </p:cNvPr>
                <p:cNvSpPr/>
                <p:nvPr/>
              </p:nvSpPr>
              <p:spPr>
                <a:xfrm>
                  <a:off x="5417545" y="1915963"/>
                  <a:ext cx="954729" cy="936104"/>
                </a:xfrm>
                <a:prstGeom prst="bracketPair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TextBox 29">
                  <a:extLst>
                    <a:ext uri="{FF2B5EF4-FFF2-40B4-BE49-F238E27FC236}">
                      <a16:creationId xmlns:a16="http://schemas.microsoft.com/office/drawing/2014/main" id="{93C644B7-F3A6-E440-AD33-5E25B72FDDB2}"/>
                    </a:ext>
                  </a:extLst>
                </p:cNvPr>
                <p:cNvSpPr txBox="1"/>
                <p:nvPr/>
              </p:nvSpPr>
              <p:spPr>
                <a:xfrm>
                  <a:off x="5512400" y="1896331"/>
                  <a:ext cx="86409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i="1" dirty="0">
                      <a:latin typeface="Times" pitchFamily="2" charset="0"/>
                    </a:rPr>
                    <a:t>a</a:t>
                  </a:r>
                </a:p>
                <a:p>
                  <a:r>
                    <a:rPr lang="en-US" altLang="zh-CN" sz="2800" dirty="0">
                      <a:latin typeface="Times" pitchFamily="2" charset="0"/>
                    </a:rPr>
                    <a:t>0</a:t>
                  </a:r>
                  <a:endParaRPr lang="zh-CN" altLang="en-US" sz="2800" dirty="0">
                    <a:latin typeface="Times" pitchFamily="2" charset="0"/>
                  </a:endParaRPr>
                </a:p>
              </p:txBody>
            </p:sp>
            <p:sp>
              <p:nvSpPr>
                <p:cNvPr id="37" name="TextBox 30">
                  <a:extLst>
                    <a:ext uri="{FF2B5EF4-FFF2-40B4-BE49-F238E27FC236}">
                      <a16:creationId xmlns:a16="http://schemas.microsoft.com/office/drawing/2014/main" id="{E5E82109-F9E9-A745-BADF-C58AF39C5039}"/>
                    </a:ext>
                  </a:extLst>
                </p:cNvPr>
                <p:cNvSpPr txBox="1"/>
                <p:nvPr/>
              </p:nvSpPr>
              <p:spPr>
                <a:xfrm>
                  <a:off x="5960730" y="1947097"/>
                  <a:ext cx="622914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600" dirty="0">
                      <a:latin typeface="Times" pitchFamily="2" charset="0"/>
                    </a:rPr>
                    <a:t>0</a:t>
                  </a:r>
                </a:p>
                <a:p>
                  <a:r>
                    <a:rPr lang="en-US" altLang="zh-CN" sz="2600" i="1" dirty="0">
                      <a:latin typeface="Times" pitchFamily="2" charset="0"/>
                    </a:rPr>
                    <a:t>b</a:t>
                  </a:r>
                  <a:endParaRPr lang="zh-CN" altLang="en-US" sz="2600" i="1" dirty="0">
                    <a:latin typeface="Times" pitchFamily="2" charset="0"/>
                  </a:endParaRPr>
                </a:p>
              </p:txBody>
            </p:sp>
          </p:grp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FFFFA16-8058-9D48-A76C-E8A963A934AB}"/>
                  </a:ext>
                </a:extLst>
              </p:cNvPr>
              <p:cNvSpPr/>
              <p:nvPr/>
            </p:nvSpPr>
            <p:spPr>
              <a:xfrm>
                <a:off x="3932403" y="5341431"/>
                <a:ext cx="8701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Times" pitchFamily="2" charset="0"/>
                  </a:rPr>
                  <a:t>∴ </a:t>
                </a:r>
                <a:r>
                  <a:rPr lang="en-US" altLang="zh-CN" sz="2400" i="1" dirty="0">
                    <a:latin typeface="Times" pitchFamily="2" charset="0"/>
                  </a:rPr>
                  <a:t>A</a:t>
                </a:r>
                <a:r>
                  <a:rPr lang="zh-CN" altLang="en-US" sz="2400" i="1" dirty="0">
                    <a:latin typeface="Times" pitchFamily="2" charset="0"/>
                  </a:rPr>
                  <a:t> </a:t>
                </a:r>
                <a:r>
                  <a:rPr lang="en-US" altLang="zh-CN" sz="2400" dirty="0">
                    <a:latin typeface="Times" pitchFamily="2" charset="0"/>
                  </a:rPr>
                  <a:t>=</a:t>
                </a:r>
                <a:endParaRPr lang="zh-CN" altLang="en-US" sz="2400" dirty="0"/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146"/>
    </mc:Choice>
    <mc:Fallback xmlns="">
      <p:transition spd="slow" advTm="232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9" grpId="0" animBg="1"/>
      <p:bldP spid="24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87489" y="274392"/>
            <a:ext cx="3252537" cy="868347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正定矩阵的判别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9511" y="1367273"/>
            <a:ext cx="960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结论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1     </a:t>
            </a:r>
            <a:r>
              <a:rPr lang="zh-CN" altLang="en-US" sz="2800" b="1" dirty="0">
                <a:latin typeface="+mn-ea"/>
              </a:rPr>
              <a:t>对角矩阵是正定矩阵当且仅当对角线元素均为正数</a:t>
            </a:r>
            <a:r>
              <a:rPr lang="en-US" altLang="zh-CN" sz="2800" b="1" dirty="0">
                <a:latin typeface="+mn-ea"/>
              </a:rPr>
              <a:t>.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87489" y="1314447"/>
            <a:ext cx="9925068" cy="6480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229934" y="4014180"/>
            <a:ext cx="9901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结论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2     </a:t>
            </a:r>
            <a:r>
              <a:rPr lang="zh-CN" altLang="en-US" sz="2800" b="1" dirty="0">
                <a:latin typeface="+mn-ea"/>
              </a:rPr>
              <a:t>实对称矩阵是正定矩阵当且仅当所有特征值都是正数</a:t>
            </a:r>
            <a:r>
              <a:rPr lang="en-US" altLang="zh-CN" sz="2800" b="1" dirty="0">
                <a:latin typeface="+mn-ea"/>
              </a:rPr>
              <a:t>.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98189" y="3921579"/>
            <a:ext cx="9914367" cy="71668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A7405BD4-72CA-49A9-9F0D-0AEFE2F38A7C}"/>
              </a:ext>
            </a:extLst>
          </p:cNvPr>
          <p:cNvSpPr txBox="1"/>
          <p:nvPr/>
        </p:nvSpPr>
        <p:spPr>
          <a:xfrm>
            <a:off x="1229934" y="2379710"/>
            <a:ext cx="9600524" cy="1169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+mn-ea"/>
              </a:rPr>
              <a:t>定理</a:t>
            </a:r>
            <a:r>
              <a:rPr lang="zh-CN" altLang="en-US" sz="2800" b="1" dirty="0">
                <a:latin typeface="+mn-ea"/>
              </a:rPr>
              <a:t>   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+mn-ea"/>
              </a:rPr>
              <a:t>是实对称矩阵</a:t>
            </a:r>
            <a:r>
              <a:rPr lang="en-US" altLang="zh-CN" sz="2800" b="1" dirty="0">
                <a:latin typeface="+mn-ea"/>
              </a:rPr>
              <a:t>, </a:t>
            </a:r>
            <a:r>
              <a:rPr lang="zh-CN" altLang="en-US" sz="2800" b="1" dirty="0">
                <a:latin typeface="+mn-ea"/>
              </a:rPr>
              <a:t>且存在可逆矩阵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+mn-ea"/>
              </a:rPr>
              <a:t>, </a:t>
            </a:r>
            <a:r>
              <a:rPr lang="zh-CN" altLang="en-US" sz="2800" b="1" dirty="0">
                <a:latin typeface="+mn-ea"/>
              </a:rPr>
              <a:t>使得</a:t>
            </a:r>
            <a:r>
              <a:rPr kumimoji="1" lang="en-US" altLang="zh-CN" sz="2800" i="1" dirty="0">
                <a:latin typeface="Times" pitchFamily="2" charset="0"/>
              </a:rPr>
              <a:t>P</a:t>
            </a:r>
            <a:r>
              <a:rPr kumimoji="1" lang="en-US" altLang="zh-CN" sz="2800" baseline="30000" dirty="0">
                <a:latin typeface="Times" pitchFamily="2" charset="0"/>
              </a:rPr>
              <a:t>T</a:t>
            </a:r>
            <a:r>
              <a:rPr kumimoji="1" lang="en-US" altLang="zh-CN" sz="2800" i="1" dirty="0">
                <a:latin typeface="Times" pitchFamily="2" charset="0"/>
              </a:rPr>
              <a:t>AP</a:t>
            </a:r>
            <a:r>
              <a:rPr kumimoji="1" lang="zh-CN" altLang="en-US" sz="2800" i="1" dirty="0">
                <a:latin typeface="Times" pitchFamily="2" charset="0"/>
              </a:rPr>
              <a:t> </a:t>
            </a:r>
            <a:r>
              <a:rPr kumimoji="1" lang="en-US" altLang="zh-CN" sz="2800" dirty="0">
                <a:latin typeface="Times" pitchFamily="2" charset="0"/>
              </a:rPr>
              <a:t>=</a:t>
            </a:r>
            <a:r>
              <a:rPr kumimoji="1" lang="zh-CN" altLang="en-US" sz="2800" dirty="0">
                <a:latin typeface="Times" pitchFamily="2" charset="0"/>
              </a:rPr>
              <a:t> </a:t>
            </a:r>
            <a:r>
              <a:rPr kumimoji="1" lang="en-US" altLang="zh-CN" sz="2800" i="1" dirty="0">
                <a:latin typeface="Times" pitchFamily="2" charset="0"/>
              </a:rPr>
              <a:t>B</a:t>
            </a:r>
            <a:r>
              <a:rPr kumimoji="1" lang="zh-CN" altLang="en-US" sz="2800" dirty="0">
                <a:latin typeface="Times" pitchFamily="2" charset="0"/>
              </a:rPr>
              <a:t>，      </a:t>
            </a:r>
            <a:endParaRPr kumimoji="1" lang="en-US" altLang="zh-CN" sz="2800" dirty="0">
              <a:latin typeface="Times" pitchFamily="2" charset="0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800" b="1" dirty="0">
                <a:latin typeface="Times" pitchFamily="2" charset="0"/>
              </a:rPr>
              <a:t>           </a:t>
            </a:r>
            <a:r>
              <a:rPr lang="zh-CN" altLang="en-US" sz="2800" b="1" dirty="0">
                <a:latin typeface="+mn-ea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+mn-ea"/>
              </a:rPr>
              <a:t>正定，则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+mn-ea"/>
              </a:rPr>
              <a:t>也正定</a:t>
            </a:r>
            <a:r>
              <a:rPr lang="en-US" altLang="zh-CN" sz="2800" b="1" dirty="0">
                <a:latin typeface="+mn-ea"/>
              </a:rPr>
              <a:t>.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DDE59FDB-D2B8-47A8-BA37-399A91E61085}"/>
              </a:ext>
            </a:extLst>
          </p:cNvPr>
          <p:cNvSpPr/>
          <p:nvPr/>
        </p:nvSpPr>
        <p:spPr>
          <a:xfrm>
            <a:off x="1087489" y="2332439"/>
            <a:ext cx="9925068" cy="124345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641"/>
    </mc:Choice>
    <mc:Fallback xmlns="">
      <p:transition spd="slow" advTm="3796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3C0EA9A-DDA0-4CAF-8613-59184FE2979C}"/>
              </a:ext>
            </a:extLst>
          </p:cNvPr>
          <p:cNvSpPr/>
          <p:nvPr/>
        </p:nvSpPr>
        <p:spPr>
          <a:xfrm>
            <a:off x="1694205" y="4412098"/>
            <a:ext cx="4960548" cy="648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1598193" y="575669"/>
            <a:ext cx="7563856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701839" y="699335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Comic Sans MS" panose="030F0902030302020204" pitchFamily="66" charset="0"/>
              </a:rPr>
              <a:t>例</a:t>
            </a:r>
            <a:r>
              <a:rPr lang="en-US" altLang="zh-CN" sz="2400" dirty="0">
                <a:latin typeface="Chalkboard" panose="03050602040202020205" pitchFamily="66" charset="0"/>
              </a:rPr>
              <a:t>5</a:t>
            </a:r>
            <a:endParaRPr lang="zh-CN" altLang="en-US" sz="2400" dirty="0">
              <a:latin typeface="Chalkboard" panose="03050602040202020205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4205" y="701638"/>
            <a:ext cx="7196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设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/>
              <a:t> </a:t>
            </a:r>
            <a:r>
              <a:rPr lang="zh-CN" altLang="en-US" sz="2400" dirty="0"/>
              <a:t>是正定矩阵，求证</a:t>
            </a:r>
            <a:r>
              <a:rPr lang="en-US" altLang="zh-CN" sz="2400" dirty="0"/>
              <a:t>: </a:t>
            </a:r>
            <a:r>
              <a:rPr lang="en-US" altLang="zh-CN" sz="2400" i="1" dirty="0">
                <a:latin typeface="Times" pitchFamily="2" charset="0"/>
              </a:rPr>
              <a:t>A</a:t>
            </a:r>
            <a:r>
              <a:rPr lang="en-US" altLang="zh-CN" sz="2400" baseline="30000" dirty="0">
                <a:latin typeface="Times" pitchFamily="2" charset="0"/>
              </a:rPr>
              <a:t>2</a:t>
            </a:r>
            <a:r>
              <a:rPr lang="zh-CN" altLang="en-US" sz="2400" i="1" dirty="0">
                <a:latin typeface="Times" pitchFamily="2" charset="0"/>
              </a:rPr>
              <a:t>，</a:t>
            </a:r>
            <a:r>
              <a:rPr lang="en-US" altLang="zh-CN" sz="2400" i="1" dirty="0">
                <a:latin typeface="Times" pitchFamily="2" charset="0"/>
              </a:rPr>
              <a:t>A+B </a:t>
            </a:r>
            <a:r>
              <a:rPr lang="zh-CN" altLang="en-US" sz="2400" dirty="0"/>
              <a:t>也是正定矩阵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646576" y="1545491"/>
            <a:ext cx="4193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思考：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dirty="0"/>
              <a:t> </a:t>
            </a:r>
            <a:r>
              <a:rPr lang="zh-CN" altLang="en-US" sz="2400" dirty="0"/>
              <a:t>是否正定矩阵？</a:t>
            </a:r>
          </a:p>
        </p:txBody>
      </p:sp>
      <p:sp>
        <p:nvSpPr>
          <p:cNvPr id="18" name="矩形 17"/>
          <p:cNvSpPr/>
          <p:nvPr/>
        </p:nvSpPr>
        <p:spPr>
          <a:xfrm>
            <a:off x="1646576" y="2220189"/>
            <a:ext cx="6715133" cy="648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TextBox 18"/>
          <p:cNvSpPr txBox="1"/>
          <p:nvPr/>
        </p:nvSpPr>
        <p:spPr>
          <a:xfrm>
            <a:off x="768453" y="2318360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Chalkboard" panose="03050602040202020205" pitchFamily="66" charset="0"/>
              </a:rPr>
              <a:t>例</a:t>
            </a:r>
            <a:r>
              <a:rPr lang="en-US" altLang="zh-CN" sz="2400" dirty="0">
                <a:latin typeface="Chalkboard" panose="03050602040202020205" pitchFamily="66" charset="0"/>
              </a:rPr>
              <a:t>6</a:t>
            </a:r>
            <a:endParaRPr lang="zh-CN" altLang="en-US" sz="2400" dirty="0">
              <a:latin typeface="Chalkboard" panose="03050602040202020205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46576" y="2360251"/>
            <a:ext cx="6104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设</a:t>
            </a:r>
            <a:r>
              <a:rPr kumimoji="1" lang="en-US" altLang="zh-CN" sz="2400" i="1" dirty="0">
                <a:latin typeface="Times" pitchFamily="2" charset="0"/>
              </a:rPr>
              <a:t>A</a:t>
            </a:r>
            <a:r>
              <a:rPr kumimoji="1" lang="en-US" altLang="zh-CN" sz="2400" dirty="0">
                <a:latin typeface="Times" pitchFamily="2" charset="0"/>
              </a:rPr>
              <a:t>=</a:t>
            </a:r>
            <a:r>
              <a:rPr kumimoji="1" lang="en-US" altLang="zh-CN" sz="2400" i="1" dirty="0">
                <a:latin typeface="Times" pitchFamily="2" charset="0"/>
              </a:rPr>
              <a:t>P</a:t>
            </a:r>
            <a:r>
              <a:rPr kumimoji="1" lang="en-US" altLang="zh-CN" sz="2400" baseline="30000" dirty="0">
                <a:latin typeface="Times" pitchFamily="2" charset="0"/>
              </a:rPr>
              <a:t>T</a:t>
            </a:r>
            <a:r>
              <a:rPr kumimoji="1" lang="en-US" altLang="zh-CN" sz="2400" i="1" dirty="0">
                <a:latin typeface="Times" pitchFamily="2" charset="0"/>
              </a:rPr>
              <a:t>P</a:t>
            </a:r>
            <a:r>
              <a:rPr kumimoji="1" lang="zh-CN" altLang="en-US" sz="2400" i="1" dirty="0"/>
              <a:t>，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求证：若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/>
              <a:t>可逆，则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/>
              <a:t>是正定矩阵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CC8ACBF-17D9-4585-9E7A-A2953F9517CB}"/>
              </a:ext>
            </a:extLst>
          </p:cNvPr>
          <p:cNvSpPr txBox="1"/>
          <p:nvPr/>
        </p:nvSpPr>
        <p:spPr>
          <a:xfrm>
            <a:off x="1112261" y="3504135"/>
            <a:ext cx="1108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结论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</a:rPr>
              <a:t>3       </a:t>
            </a:r>
            <a:r>
              <a:rPr lang="zh-CN" altLang="en-US" sz="2400" b="1" dirty="0">
                <a:latin typeface="+mn-ea"/>
              </a:rPr>
              <a:t>实对称矩阵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</a:rPr>
              <a:t>是正定矩阵当且仅当存在可逆矩阵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+mn-ea"/>
              </a:rPr>
              <a:t>, </a:t>
            </a:r>
            <a:r>
              <a:rPr lang="zh-CN" altLang="en-US" sz="2400" b="1" dirty="0">
                <a:latin typeface="+mn-ea"/>
              </a:rPr>
              <a:t>使得</a:t>
            </a:r>
            <a:r>
              <a:rPr kumimoji="1" lang="en-US" altLang="zh-CN" sz="2400" i="1" dirty="0">
                <a:latin typeface="Times" pitchFamily="2" charset="0"/>
              </a:rPr>
              <a:t>A</a:t>
            </a:r>
            <a:r>
              <a:rPr kumimoji="1" lang="en-US" altLang="zh-CN" sz="2400" dirty="0">
                <a:latin typeface="Times" pitchFamily="2" charset="0"/>
              </a:rPr>
              <a:t>=</a:t>
            </a:r>
            <a:r>
              <a:rPr kumimoji="1" lang="en-US" altLang="zh-CN" sz="2400" i="1" dirty="0">
                <a:latin typeface="Times" pitchFamily="2" charset="0"/>
              </a:rPr>
              <a:t>P</a:t>
            </a:r>
            <a:r>
              <a:rPr kumimoji="1" lang="en-US" altLang="zh-CN" sz="2400" baseline="30000" dirty="0">
                <a:latin typeface="Times" pitchFamily="2" charset="0"/>
              </a:rPr>
              <a:t>T</a:t>
            </a:r>
            <a:r>
              <a:rPr kumimoji="1" lang="en-US" altLang="zh-CN" sz="2400" i="1" dirty="0">
                <a:latin typeface="Times" pitchFamily="2" charset="0"/>
              </a:rPr>
              <a:t>P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5" name="圆角矩形 7">
            <a:extLst>
              <a:ext uri="{FF2B5EF4-FFF2-40B4-BE49-F238E27FC236}">
                <a16:creationId xmlns:a16="http://schemas.microsoft.com/office/drawing/2014/main" id="{9CC17D61-F442-43B3-9FF9-C04E985688FC}"/>
              </a:ext>
            </a:extLst>
          </p:cNvPr>
          <p:cNvSpPr/>
          <p:nvPr/>
        </p:nvSpPr>
        <p:spPr>
          <a:xfrm>
            <a:off x="967090" y="3410931"/>
            <a:ext cx="9939449" cy="648072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D374A26A-18E8-40DF-80D7-8A1149ACF615}"/>
              </a:ext>
            </a:extLst>
          </p:cNvPr>
          <p:cNvSpPr txBox="1"/>
          <p:nvPr/>
        </p:nvSpPr>
        <p:spPr>
          <a:xfrm>
            <a:off x="823685" y="4496271"/>
            <a:ext cx="5960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Chalkboard" panose="03050602040202020205" pitchFamily="66" charset="0"/>
              </a:rPr>
              <a:t>例</a:t>
            </a:r>
            <a:r>
              <a:rPr lang="en-US" altLang="zh-CN" sz="2400" dirty="0">
                <a:latin typeface="Chalkboard" panose="03050602040202020205" pitchFamily="66" charset="0"/>
              </a:rPr>
              <a:t>7    </a:t>
            </a:r>
            <a:r>
              <a:rPr lang="zh-CN" altLang="en-US" sz="2400" dirty="0"/>
              <a:t>若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dirty="0"/>
              <a:t>正定，那么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ABA</a:t>
            </a:r>
            <a:r>
              <a:rPr lang="en-US" altLang="zh-CN" sz="2400" dirty="0"/>
              <a:t> </a:t>
            </a:r>
            <a:r>
              <a:rPr lang="zh-CN" altLang="en-US" sz="2400" dirty="0"/>
              <a:t>是否正定？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097"/>
    </mc:Choice>
    <mc:Fallback xmlns="">
      <p:transition spd="slow" advTm="4390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 animBg="1"/>
      <p:bldP spid="4" grpId="0"/>
      <p:bldP spid="5" grpId="0"/>
      <p:bldP spid="9" grpId="0"/>
      <p:bldP spid="18" grpId="0" animBg="1"/>
      <p:bldP spid="19" grpId="0"/>
      <p:bldP spid="20" grpId="0"/>
      <p:bldP spid="14" grpId="0"/>
      <p:bldP spid="15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1936" y="374807"/>
            <a:ext cx="6558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✿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正定矩阵的性质</a:t>
            </a:r>
            <a:r>
              <a:rPr lang="zh-CN" altLang="en-US" sz="2800" dirty="0"/>
              <a:t>：设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/>
              <a:t>是正定矩阵，则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09110" y="1758983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/>
              <a:t> 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 &gt; 0,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故必可逆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9110" y="2407055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/>
              <a:t>  </a:t>
            </a:r>
            <a:r>
              <a:rPr lang="en-US" altLang="zh-CN" sz="2400" dirty="0" err="1"/>
              <a:t>tr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 &gt; 0.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9111" y="1110911"/>
            <a:ext cx="3881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/>
              <a:t> 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的所有特征值必为正数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9110" y="2987620"/>
            <a:ext cx="526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/>
              <a:t> 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/>
              <a:t>的各阶顺序主子矩阵也是正定的，</a:t>
            </a:r>
            <a:endParaRPr lang="en-US" altLang="zh-CN" sz="24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332241" y="2210195"/>
            <a:ext cx="672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004316" y="1778147"/>
            <a:ext cx="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236231" y="2714251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964423" y="1778147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236231" y="3218307"/>
            <a:ext cx="26882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924529" y="1850155"/>
            <a:ext cx="0" cy="136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236231" y="3722363"/>
            <a:ext cx="3552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4788625" y="1778147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6">
            <a:extLst>
              <a:ext uri="{FF2B5EF4-FFF2-40B4-BE49-F238E27FC236}">
                <a16:creationId xmlns:a16="http://schemas.microsoft.com/office/drawing/2014/main" id="{1FC73692-337E-472D-94DF-94D0D3F95D78}"/>
              </a:ext>
            </a:extLst>
          </p:cNvPr>
          <p:cNvSpPr txBox="1"/>
          <p:nvPr/>
        </p:nvSpPr>
        <p:spPr>
          <a:xfrm>
            <a:off x="1058181" y="4559796"/>
            <a:ext cx="903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结论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</a:rPr>
              <a:t>4       </a:t>
            </a:r>
            <a:r>
              <a:rPr lang="zh-CN" altLang="en-US" sz="2400" b="1" dirty="0">
                <a:latin typeface="+mn-ea"/>
              </a:rPr>
              <a:t>实对称矩阵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</a:rPr>
              <a:t>是正定矩阵当且仅当所有顺序主子式为正。</a:t>
            </a:r>
          </a:p>
        </p:txBody>
      </p:sp>
      <p:sp>
        <p:nvSpPr>
          <p:cNvPr id="25" name="圆角矩形 7">
            <a:extLst>
              <a:ext uri="{FF2B5EF4-FFF2-40B4-BE49-F238E27FC236}">
                <a16:creationId xmlns:a16="http://schemas.microsoft.com/office/drawing/2014/main" id="{CD381000-FFAF-4056-91E3-E8933FB1E86F}"/>
              </a:ext>
            </a:extLst>
          </p:cNvPr>
          <p:cNvSpPr/>
          <p:nvPr/>
        </p:nvSpPr>
        <p:spPr>
          <a:xfrm>
            <a:off x="926438" y="4506951"/>
            <a:ext cx="9170110" cy="6480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7D28E7-782E-4B67-BF88-1FC80AD25CD4}"/>
              </a:ext>
            </a:extLst>
          </p:cNvPr>
          <p:cNvSpPr txBox="1"/>
          <p:nvPr/>
        </p:nvSpPr>
        <p:spPr>
          <a:xfrm>
            <a:off x="6619045" y="3502130"/>
            <a:ext cx="4415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因此各阶顺序主子式为正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en-US" sz="24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B4D9005-FB42-0547-A4E0-959B1A677D9B}"/>
              </a:ext>
            </a:extLst>
          </p:cNvPr>
          <p:cNvGrpSpPr/>
          <p:nvPr/>
        </p:nvGrpSpPr>
        <p:grpSpPr>
          <a:xfrm>
            <a:off x="1221168" y="1669727"/>
            <a:ext cx="3811987" cy="2271937"/>
            <a:chOff x="3222026" y="3826286"/>
            <a:chExt cx="3811987" cy="2271937"/>
          </a:xfrm>
        </p:grpSpPr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D2E1ECCE-EA84-854A-8AB6-9B7C4C85D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609" y="3826286"/>
              <a:ext cx="3470822" cy="2115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11          </a:t>
              </a: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12</a:t>
              </a:r>
              <a:r>
                <a:rPr kumimoji="1" lang="en-US" altLang="zh-CN" sz="2800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    </a:t>
              </a: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13       </a:t>
              </a: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14 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21</a:t>
              </a: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   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22          </a:t>
              </a: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23      </a:t>
              </a: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24</a:t>
              </a:r>
              <a:endParaRPr kumimoji="1" lang="en-US" altLang="zh-CN" sz="2800" i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31         </a:t>
              </a: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3</a:t>
              </a:r>
              <a:r>
                <a:rPr kumimoji="1" lang="en-US" altLang="zh-CN" sz="2800" i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          </a:t>
              </a: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33      </a:t>
              </a: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34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41 </a:t>
              </a:r>
              <a:r>
                <a:rPr kumimoji="1" lang="en-US" altLang="zh-CN" sz="2800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   </a:t>
              </a: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42          </a:t>
              </a: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43      </a:t>
              </a: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44</a:t>
              </a:r>
              <a:endParaRPr kumimoji="1" lang="en-US" altLang="zh-CN" sz="2800" i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34" name="双括号 11">
              <a:extLst>
                <a:ext uri="{FF2B5EF4-FFF2-40B4-BE49-F238E27FC236}">
                  <a16:creationId xmlns:a16="http://schemas.microsoft.com/office/drawing/2014/main" id="{EA1FBD0A-57AA-7942-9BE5-381DD6AFFA4A}"/>
                </a:ext>
              </a:extLst>
            </p:cNvPr>
            <p:cNvSpPr/>
            <p:nvPr/>
          </p:nvSpPr>
          <p:spPr>
            <a:xfrm>
              <a:off x="3222026" y="3826286"/>
              <a:ext cx="3811987" cy="2271937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7EB1E84-0A30-9C4C-AF98-39C1BEE78E2D}"/>
              </a:ext>
            </a:extLst>
          </p:cNvPr>
          <p:cNvSpPr txBox="1"/>
          <p:nvPr/>
        </p:nvSpPr>
        <p:spPr>
          <a:xfrm>
            <a:off x="1433326" y="1072122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i="1" dirty="0">
                <a:latin typeface="Times" pitchFamily="2" charset="0"/>
              </a:rPr>
              <a:t>A</a:t>
            </a:r>
            <a:r>
              <a:rPr kumimoji="1" lang="en-US" altLang="zh-CN" sz="3200" baseline="-25000" dirty="0">
                <a:latin typeface="Times" pitchFamily="2" charset="0"/>
              </a:rPr>
              <a:t>1</a:t>
            </a:r>
            <a:endParaRPr kumimoji="1" lang="zh-CN" altLang="en-US" sz="3200" baseline="-25000" dirty="0">
              <a:latin typeface="Times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2CC450F-792F-6142-A890-9429690DE235}"/>
              </a:ext>
            </a:extLst>
          </p:cNvPr>
          <p:cNvSpPr txBox="1"/>
          <p:nvPr/>
        </p:nvSpPr>
        <p:spPr>
          <a:xfrm>
            <a:off x="2331388" y="1078537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i="1" dirty="0">
                <a:latin typeface="Times" pitchFamily="2" charset="0"/>
              </a:rPr>
              <a:t>A</a:t>
            </a:r>
            <a:r>
              <a:rPr kumimoji="1" lang="en-US" altLang="zh-CN" sz="3200" baseline="-25000" dirty="0">
                <a:latin typeface="Times" pitchFamily="2" charset="0"/>
              </a:rPr>
              <a:t>2</a:t>
            </a:r>
            <a:endParaRPr kumimoji="1" lang="zh-CN" altLang="en-US" sz="3200" baseline="-25000" dirty="0">
              <a:latin typeface="Times" pitchFamily="2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FFE788B-4E66-DA44-A37D-F3DF7F4B96A8}"/>
              </a:ext>
            </a:extLst>
          </p:cNvPr>
          <p:cNvSpPr txBox="1"/>
          <p:nvPr/>
        </p:nvSpPr>
        <p:spPr>
          <a:xfrm>
            <a:off x="4235374" y="1104260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i="1" dirty="0">
                <a:latin typeface="Times" pitchFamily="2" charset="0"/>
              </a:rPr>
              <a:t>A</a:t>
            </a:r>
            <a:r>
              <a:rPr kumimoji="1" lang="en-US" altLang="zh-CN" sz="3200" baseline="-25000" dirty="0">
                <a:latin typeface="Times" pitchFamily="2" charset="0"/>
              </a:rPr>
              <a:t>4</a:t>
            </a:r>
            <a:endParaRPr kumimoji="1" lang="zh-CN" altLang="en-US" sz="3200" baseline="-25000" dirty="0">
              <a:latin typeface="Times" pitchFamily="2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0A0F4D-1E46-DC40-AF63-61B2913C917C}"/>
              </a:ext>
            </a:extLst>
          </p:cNvPr>
          <p:cNvSpPr txBox="1"/>
          <p:nvPr/>
        </p:nvSpPr>
        <p:spPr>
          <a:xfrm>
            <a:off x="3321835" y="1098847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i="1" dirty="0">
                <a:latin typeface="Times" pitchFamily="2" charset="0"/>
              </a:rPr>
              <a:t>A</a:t>
            </a:r>
            <a:r>
              <a:rPr kumimoji="1" lang="en-US" altLang="zh-CN" sz="3200" baseline="-25000" dirty="0">
                <a:latin typeface="Times" pitchFamily="2" charset="0"/>
              </a:rPr>
              <a:t>3</a:t>
            </a:r>
            <a:endParaRPr kumimoji="1" lang="zh-CN" altLang="en-US" sz="3200" baseline="-25000" dirty="0">
              <a:latin typeface="Times" pitchFamily="2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609"/>
    </mc:Choice>
    <mc:Fallback xmlns="">
      <p:transition spd="slow" advTm="151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23" grpId="0"/>
      <p:bldP spid="25" grpId="0" animBg="1"/>
      <p:bldP spid="27" grpId="0"/>
      <p:bldP spid="2" grpId="0"/>
      <p:bldP spid="36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A7AFE25-BA00-48A6-BDE3-C1C459FED1A9}"/>
              </a:ext>
            </a:extLst>
          </p:cNvPr>
          <p:cNvSpPr txBox="1"/>
          <p:nvPr/>
        </p:nvSpPr>
        <p:spPr>
          <a:xfrm>
            <a:off x="732088" y="231823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解：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8FFCFA-7518-4559-86C8-81D67A9BDE1B}"/>
              </a:ext>
            </a:extLst>
          </p:cNvPr>
          <p:cNvSpPr txBox="1"/>
          <p:nvPr/>
        </p:nvSpPr>
        <p:spPr>
          <a:xfrm>
            <a:off x="1619951" y="5696438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所以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/>
              <a:t>正定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1C8515-C2C3-4266-AEC6-71C73CDA4D2C}"/>
              </a:ext>
            </a:extLst>
          </p:cNvPr>
          <p:cNvSpPr txBox="1"/>
          <p:nvPr/>
        </p:nvSpPr>
        <p:spPr>
          <a:xfrm>
            <a:off x="6658552" y="4436644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所以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zh-CN" altLang="en-US" sz="2400" dirty="0"/>
              <a:t>正定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33BD410-8E61-D546-A7C0-F04EC57D03F2}"/>
              </a:ext>
            </a:extLst>
          </p:cNvPr>
          <p:cNvGrpSpPr/>
          <p:nvPr/>
        </p:nvGrpSpPr>
        <p:grpSpPr>
          <a:xfrm>
            <a:off x="741461" y="449615"/>
            <a:ext cx="8985635" cy="1613861"/>
            <a:chOff x="741461" y="449615"/>
            <a:chExt cx="8985635" cy="161386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79AE214-F7DE-410F-9CD6-067031758FF8}"/>
                </a:ext>
              </a:extLst>
            </p:cNvPr>
            <p:cNvSpPr/>
            <p:nvPr/>
          </p:nvSpPr>
          <p:spPr>
            <a:xfrm>
              <a:off x="1530305" y="449615"/>
              <a:ext cx="8196791" cy="16138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BDC554A6-B420-4BBE-BB91-DDF40B116647}"/>
                </a:ext>
              </a:extLst>
            </p:cNvPr>
            <p:cNvSpPr txBox="1"/>
            <p:nvPr/>
          </p:nvSpPr>
          <p:spPr>
            <a:xfrm>
              <a:off x="741461" y="966587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例</a:t>
              </a:r>
              <a:r>
                <a:rPr lang="en-US" altLang="zh-CN" sz="2400" dirty="0"/>
                <a:t>8     </a:t>
              </a:r>
              <a:endParaRPr lang="zh-CN" altLang="en-US" sz="2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1FE3368-1B54-4C18-98FF-6BFBF2552E64}"/>
                </a:ext>
              </a:extLst>
            </p:cNvPr>
            <p:cNvSpPr txBox="1"/>
            <p:nvPr/>
          </p:nvSpPr>
          <p:spPr>
            <a:xfrm>
              <a:off x="1754890" y="966587"/>
              <a:ext cx="7457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判别矩阵</a:t>
              </a:r>
              <a:r>
                <a:rPr lang="en-US" altLang="zh-CN" sz="2400" i="1" dirty="0">
                  <a:latin typeface="Times" pitchFamily="2" charset="0"/>
                </a:rPr>
                <a:t>A </a:t>
              </a:r>
              <a:r>
                <a:rPr lang="en-US" altLang="zh-CN" sz="2400" dirty="0">
                  <a:latin typeface="Times" pitchFamily="2" charset="0"/>
                </a:rPr>
                <a:t>=</a:t>
              </a:r>
              <a:r>
                <a:rPr lang="en-US" altLang="zh-CN" sz="2400" dirty="0"/>
                <a:t>                     </a:t>
              </a:r>
              <a:r>
                <a:rPr lang="zh-CN" altLang="en-US" sz="2400" dirty="0"/>
                <a:t>和</a:t>
              </a:r>
              <a:r>
                <a:rPr lang="en-US" altLang="zh-CN" sz="2400" dirty="0"/>
                <a:t> </a:t>
              </a:r>
              <a:r>
                <a:rPr lang="en-US" altLang="zh-CN" sz="2400" i="1" dirty="0">
                  <a:latin typeface="Times" pitchFamily="2" charset="0"/>
                </a:rPr>
                <a:t>B </a:t>
              </a:r>
              <a:r>
                <a:rPr lang="en-US" altLang="zh-CN" sz="2400" dirty="0">
                  <a:latin typeface="Times" pitchFamily="2" charset="0"/>
                </a:rPr>
                <a:t>=                     </a:t>
              </a:r>
              <a:r>
                <a:rPr lang="zh-CN" altLang="en-US" sz="2400" dirty="0"/>
                <a:t>是否正定</a:t>
              </a:r>
              <a:r>
                <a:rPr lang="en-US" altLang="zh-CN" sz="2400" dirty="0"/>
                <a:t>. </a:t>
              </a:r>
              <a:endParaRPr lang="zh-CN" altLang="en-US" sz="2400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90DC4BC-A63C-0249-A1FD-B00CD8BBE7BC}"/>
                </a:ext>
              </a:extLst>
            </p:cNvPr>
            <p:cNvGrpSpPr/>
            <p:nvPr/>
          </p:nvGrpSpPr>
          <p:grpSpPr>
            <a:xfrm>
              <a:off x="3564167" y="729155"/>
              <a:ext cx="1471659" cy="1074999"/>
              <a:chOff x="5507492" y="1891147"/>
              <a:chExt cx="1471659" cy="1074999"/>
            </a:xfrm>
          </p:grpSpPr>
          <p:sp>
            <p:nvSpPr>
              <p:cNvPr id="22" name="双括号 28">
                <a:extLst>
                  <a:ext uri="{FF2B5EF4-FFF2-40B4-BE49-F238E27FC236}">
                    <a16:creationId xmlns:a16="http://schemas.microsoft.com/office/drawing/2014/main" id="{1D44D62B-5A24-5546-B27E-ECDAAB15279C}"/>
                  </a:ext>
                </a:extLst>
              </p:cNvPr>
              <p:cNvSpPr/>
              <p:nvPr/>
            </p:nvSpPr>
            <p:spPr>
              <a:xfrm>
                <a:off x="5507492" y="1891147"/>
                <a:ext cx="1471659" cy="1074999"/>
              </a:xfrm>
              <a:prstGeom prst="bracketPair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TextBox 29">
                <a:extLst>
                  <a:ext uri="{FF2B5EF4-FFF2-40B4-BE49-F238E27FC236}">
                    <a16:creationId xmlns:a16="http://schemas.microsoft.com/office/drawing/2014/main" id="{00638C90-B2E3-1746-BFC5-1CEBA90B9C6B}"/>
                  </a:ext>
                </a:extLst>
              </p:cNvPr>
              <p:cNvSpPr txBox="1"/>
              <p:nvPr/>
            </p:nvSpPr>
            <p:spPr>
              <a:xfrm>
                <a:off x="5663403" y="1930610"/>
                <a:ext cx="45785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" pitchFamily="2" charset="0"/>
                  </a:rPr>
                  <a:t>1</a:t>
                </a:r>
              </a:p>
              <a:p>
                <a:r>
                  <a:rPr lang="en-US" altLang="zh-CN" sz="2000" dirty="0">
                    <a:latin typeface="Times" pitchFamily="2" charset="0"/>
                  </a:rPr>
                  <a:t>1</a:t>
                </a:r>
              </a:p>
              <a:p>
                <a:r>
                  <a:rPr lang="en-US" altLang="zh-CN" sz="2000" dirty="0">
                    <a:latin typeface="Times" pitchFamily="2" charset="0"/>
                  </a:rPr>
                  <a:t>1</a:t>
                </a:r>
                <a:endParaRPr lang="zh-CN" altLang="en-US" sz="2000" dirty="0">
                  <a:latin typeface="Times" pitchFamily="2" charset="0"/>
                </a:endParaRPr>
              </a:p>
            </p:txBody>
          </p:sp>
        </p:grpSp>
        <p:sp>
          <p:nvSpPr>
            <p:cNvPr id="25" name="TextBox 29">
              <a:extLst>
                <a:ext uri="{FF2B5EF4-FFF2-40B4-BE49-F238E27FC236}">
                  <a16:creationId xmlns:a16="http://schemas.microsoft.com/office/drawing/2014/main" id="{46F35A2A-5E4F-634D-9F03-13FFD1CE0E41}"/>
                </a:ext>
              </a:extLst>
            </p:cNvPr>
            <p:cNvSpPr txBox="1"/>
            <p:nvPr/>
          </p:nvSpPr>
          <p:spPr>
            <a:xfrm>
              <a:off x="4111014" y="768618"/>
              <a:ext cx="6597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" pitchFamily="2" charset="0"/>
                </a:rPr>
                <a:t>1</a:t>
              </a:r>
            </a:p>
            <a:p>
              <a:r>
                <a:rPr lang="en-US" altLang="zh-CN" sz="2000" dirty="0">
                  <a:latin typeface="Times" pitchFamily="2" charset="0"/>
                </a:rPr>
                <a:t>2</a:t>
              </a:r>
            </a:p>
            <a:p>
              <a:r>
                <a:rPr lang="en-US" altLang="zh-CN" sz="2000" dirty="0">
                  <a:latin typeface="Times" pitchFamily="2" charset="0"/>
                </a:rPr>
                <a:t>0</a:t>
              </a:r>
              <a:endParaRPr lang="zh-CN" altLang="en-US" sz="2000" dirty="0">
                <a:latin typeface="Times" pitchFamily="2" charset="0"/>
              </a:endParaRPr>
            </a:p>
          </p:txBody>
        </p:sp>
        <p:sp>
          <p:nvSpPr>
            <p:cNvPr id="26" name="TextBox 29">
              <a:extLst>
                <a:ext uri="{FF2B5EF4-FFF2-40B4-BE49-F238E27FC236}">
                  <a16:creationId xmlns:a16="http://schemas.microsoft.com/office/drawing/2014/main" id="{8AEED9BF-24FB-AE43-91A5-572BC10F741A}"/>
                </a:ext>
              </a:extLst>
            </p:cNvPr>
            <p:cNvSpPr txBox="1"/>
            <p:nvPr/>
          </p:nvSpPr>
          <p:spPr>
            <a:xfrm>
              <a:off x="4531972" y="777186"/>
              <a:ext cx="6597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" pitchFamily="2" charset="0"/>
                </a:rPr>
                <a:t>1</a:t>
              </a:r>
            </a:p>
            <a:p>
              <a:r>
                <a:rPr lang="en-US" altLang="zh-CN" sz="2000" dirty="0">
                  <a:latin typeface="Times" pitchFamily="2" charset="0"/>
                </a:rPr>
                <a:t>0</a:t>
              </a:r>
            </a:p>
            <a:p>
              <a:r>
                <a:rPr lang="en-US" altLang="zh-CN" sz="2000" dirty="0">
                  <a:latin typeface="Times" pitchFamily="2" charset="0"/>
                </a:rPr>
                <a:t>3</a:t>
              </a:r>
              <a:endParaRPr lang="zh-CN" altLang="en-US" sz="2000" dirty="0">
                <a:latin typeface="Times" pitchFamily="2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27A962F-39E0-8F41-9679-3531159EEAA9}"/>
                </a:ext>
              </a:extLst>
            </p:cNvPr>
            <p:cNvGrpSpPr/>
            <p:nvPr/>
          </p:nvGrpSpPr>
          <p:grpSpPr>
            <a:xfrm>
              <a:off x="5995426" y="736165"/>
              <a:ext cx="1471659" cy="1074999"/>
              <a:chOff x="5373871" y="1893514"/>
              <a:chExt cx="1471659" cy="1074999"/>
            </a:xfrm>
          </p:grpSpPr>
          <p:sp>
            <p:nvSpPr>
              <p:cNvPr id="30" name="双括号 28">
                <a:extLst>
                  <a:ext uri="{FF2B5EF4-FFF2-40B4-BE49-F238E27FC236}">
                    <a16:creationId xmlns:a16="http://schemas.microsoft.com/office/drawing/2014/main" id="{54919C4B-502F-6040-9AD3-97C73544A998}"/>
                  </a:ext>
                </a:extLst>
              </p:cNvPr>
              <p:cNvSpPr/>
              <p:nvPr/>
            </p:nvSpPr>
            <p:spPr>
              <a:xfrm>
                <a:off x="5373871" y="1893514"/>
                <a:ext cx="1471659" cy="1074999"/>
              </a:xfrm>
              <a:prstGeom prst="bracketPair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TextBox 29">
                <a:extLst>
                  <a:ext uri="{FF2B5EF4-FFF2-40B4-BE49-F238E27FC236}">
                    <a16:creationId xmlns:a16="http://schemas.microsoft.com/office/drawing/2014/main" id="{6DE66CA5-1C79-E44A-AFA7-D071AFF2B8E5}"/>
                  </a:ext>
                </a:extLst>
              </p:cNvPr>
              <p:cNvSpPr txBox="1"/>
              <p:nvPr/>
            </p:nvSpPr>
            <p:spPr>
              <a:xfrm>
                <a:off x="5514034" y="1945840"/>
                <a:ext cx="45785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" pitchFamily="2" charset="0"/>
                  </a:rPr>
                  <a:t>1</a:t>
                </a:r>
              </a:p>
              <a:p>
                <a:r>
                  <a:rPr lang="en-US" altLang="zh-CN" sz="2000" dirty="0">
                    <a:latin typeface="Times" pitchFamily="2" charset="0"/>
                  </a:rPr>
                  <a:t>2</a:t>
                </a:r>
              </a:p>
              <a:p>
                <a:r>
                  <a:rPr lang="en-US" altLang="zh-CN" sz="2000" dirty="0">
                    <a:latin typeface="Times" pitchFamily="2" charset="0"/>
                  </a:rPr>
                  <a:t>1</a:t>
                </a:r>
                <a:endParaRPr lang="zh-CN" altLang="en-US" sz="2000" dirty="0">
                  <a:latin typeface="Times" pitchFamily="2" charset="0"/>
                </a:endParaRPr>
              </a:p>
            </p:txBody>
          </p:sp>
        </p:grpSp>
        <p:sp>
          <p:nvSpPr>
            <p:cNvPr id="32" name="TextBox 29">
              <a:extLst>
                <a:ext uri="{FF2B5EF4-FFF2-40B4-BE49-F238E27FC236}">
                  <a16:creationId xmlns:a16="http://schemas.microsoft.com/office/drawing/2014/main" id="{56EF10FF-6DAB-F245-B2BC-113EC594AA7D}"/>
                </a:ext>
              </a:extLst>
            </p:cNvPr>
            <p:cNvSpPr txBox="1"/>
            <p:nvPr/>
          </p:nvSpPr>
          <p:spPr>
            <a:xfrm>
              <a:off x="6593444" y="801914"/>
              <a:ext cx="4578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" pitchFamily="2" charset="0"/>
                </a:rPr>
                <a:t>2</a:t>
              </a:r>
            </a:p>
            <a:p>
              <a:r>
                <a:rPr lang="en-US" altLang="zh-CN" sz="2000" dirty="0">
                  <a:latin typeface="Times" pitchFamily="2" charset="0"/>
                </a:rPr>
                <a:t>2</a:t>
              </a:r>
            </a:p>
            <a:p>
              <a:r>
                <a:rPr lang="en-US" altLang="zh-CN" sz="2000" dirty="0">
                  <a:latin typeface="Times" pitchFamily="2" charset="0"/>
                </a:rPr>
                <a:t>0</a:t>
              </a:r>
              <a:endParaRPr lang="zh-CN" altLang="en-US" sz="2000" dirty="0">
                <a:latin typeface="Times" pitchFamily="2" charset="0"/>
              </a:endParaRPr>
            </a:p>
          </p:txBody>
        </p:sp>
        <p:sp>
          <p:nvSpPr>
            <p:cNvPr id="33" name="TextBox 29">
              <a:extLst>
                <a:ext uri="{FF2B5EF4-FFF2-40B4-BE49-F238E27FC236}">
                  <a16:creationId xmlns:a16="http://schemas.microsoft.com/office/drawing/2014/main" id="{B21A3A9A-2841-274A-A2E2-CD9B20C70A6A}"/>
                </a:ext>
              </a:extLst>
            </p:cNvPr>
            <p:cNvSpPr txBox="1"/>
            <p:nvPr/>
          </p:nvSpPr>
          <p:spPr>
            <a:xfrm>
              <a:off x="7046955" y="801914"/>
              <a:ext cx="4578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" pitchFamily="2" charset="0"/>
                </a:rPr>
                <a:t>1</a:t>
              </a:r>
            </a:p>
            <a:p>
              <a:r>
                <a:rPr lang="en-US" altLang="zh-CN" sz="2000" dirty="0">
                  <a:latin typeface="Times" pitchFamily="2" charset="0"/>
                </a:rPr>
                <a:t>0</a:t>
              </a:r>
            </a:p>
            <a:p>
              <a:r>
                <a:rPr lang="en-US" altLang="zh-CN" sz="2000" dirty="0">
                  <a:latin typeface="Times" pitchFamily="2" charset="0"/>
                </a:rPr>
                <a:t>2</a:t>
              </a:r>
              <a:endParaRPr lang="zh-CN" altLang="en-US" sz="2000" dirty="0">
                <a:latin typeface="Times" pitchFamily="2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E30A577-CF7F-694C-B956-C24BE7693EBC}"/>
              </a:ext>
            </a:extLst>
          </p:cNvPr>
          <p:cNvSpPr txBox="1"/>
          <p:nvPr/>
        </p:nvSpPr>
        <p:spPr>
          <a:xfrm>
            <a:off x="1655858" y="2459510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kumimoji="1" lang="en-US" altLang="zh-CN" sz="2800" i="1" dirty="0">
                <a:latin typeface="Times" pitchFamily="2" charset="0"/>
              </a:rPr>
              <a:t>A</a:t>
            </a:r>
            <a:r>
              <a:rPr kumimoji="1" lang="en-US" altLang="zh-CN" sz="2800" baseline="-25000" dirty="0">
                <a:latin typeface="Times" pitchFamily="2" charset="0"/>
              </a:rPr>
              <a:t>1</a:t>
            </a:r>
            <a:r>
              <a:rPr kumimoji="1"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| </a:t>
            </a:r>
            <a:r>
              <a:rPr kumimoji="1" lang="en-US" altLang="zh-CN" sz="2800" dirty="0">
                <a:latin typeface="Times" pitchFamily="2" charset="0"/>
              </a:rPr>
              <a:t>=1</a:t>
            </a:r>
            <a:r>
              <a:rPr kumimoji="1" lang="zh-CN" altLang="en-US" sz="2800" dirty="0">
                <a:latin typeface="Times" pitchFamily="2" charset="0"/>
              </a:rPr>
              <a:t> </a:t>
            </a:r>
            <a:r>
              <a:rPr kumimoji="1" lang="en-US" altLang="zh-CN" sz="2800" dirty="0">
                <a:latin typeface="Times" pitchFamily="2" charset="0"/>
              </a:rPr>
              <a:t>&gt; 0;</a:t>
            </a:r>
            <a:endParaRPr kumimoji="1" lang="zh-CN" altLang="en-US" sz="2800" dirty="0">
              <a:latin typeface="Times" pitchFamily="2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D601928-DACD-3044-A5EC-3CEE28F4BA00}"/>
              </a:ext>
            </a:extLst>
          </p:cNvPr>
          <p:cNvGrpSpPr/>
          <p:nvPr/>
        </p:nvGrpSpPr>
        <p:grpSpPr>
          <a:xfrm>
            <a:off x="1671407" y="3263103"/>
            <a:ext cx="3308919" cy="955592"/>
            <a:chOff x="1536755" y="3264650"/>
            <a:chExt cx="3308919" cy="95559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BC49704-9C41-424C-82F5-2CAD984E4358}"/>
                </a:ext>
              </a:extLst>
            </p:cNvPr>
            <p:cNvSpPr txBox="1"/>
            <p:nvPr/>
          </p:nvSpPr>
          <p:spPr>
            <a:xfrm>
              <a:off x="1536755" y="3409319"/>
              <a:ext cx="3308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| </a:t>
              </a:r>
              <a:r>
                <a:rPr kumimoji="1" lang="en-US" altLang="zh-CN" sz="2800" i="1" dirty="0">
                  <a:latin typeface="Times" pitchFamily="2" charset="0"/>
                </a:rPr>
                <a:t>A</a:t>
              </a:r>
              <a:r>
                <a:rPr kumimoji="1" lang="en-US" altLang="zh-CN" sz="2800" baseline="-25000" dirty="0">
                  <a:latin typeface="Times" pitchFamily="2" charset="0"/>
                </a:rPr>
                <a:t>2</a:t>
              </a:r>
              <a:r>
                <a:rPr kumimoji="1"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| </a:t>
              </a:r>
              <a:r>
                <a:rPr kumimoji="1" lang="en-US" altLang="zh-CN" sz="2800" dirty="0">
                  <a:latin typeface="Times" pitchFamily="2" charset="0"/>
                </a:rPr>
                <a:t>=           = 1 &gt; 0;</a:t>
              </a:r>
              <a:endParaRPr kumimoji="1" lang="zh-CN" altLang="en-US" sz="2800" dirty="0">
                <a:latin typeface="Times" pitchFamily="2" charset="0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0A4E51-EB4C-4D4D-905B-C419132C2E3F}"/>
                </a:ext>
              </a:extLst>
            </p:cNvPr>
            <p:cNvGrpSpPr/>
            <p:nvPr/>
          </p:nvGrpSpPr>
          <p:grpSpPr>
            <a:xfrm>
              <a:off x="2692317" y="3264650"/>
              <a:ext cx="1080769" cy="955592"/>
              <a:chOff x="5651133" y="1896331"/>
              <a:chExt cx="1080769" cy="955592"/>
            </a:xfrm>
          </p:grpSpPr>
          <p:sp>
            <p:nvSpPr>
              <p:cNvPr id="39" name="TextBox 29">
                <a:extLst>
                  <a:ext uri="{FF2B5EF4-FFF2-40B4-BE49-F238E27FC236}">
                    <a16:creationId xmlns:a16="http://schemas.microsoft.com/office/drawing/2014/main" id="{405AEC24-8B89-1A4F-BF0C-7BC884CD51A4}"/>
                  </a:ext>
                </a:extLst>
              </p:cNvPr>
              <p:cNvSpPr txBox="1"/>
              <p:nvPr/>
            </p:nvSpPr>
            <p:spPr>
              <a:xfrm>
                <a:off x="5651133" y="1896331"/>
                <a:ext cx="39159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itchFamily="2" charset="0"/>
                  </a:rPr>
                  <a:t>1</a:t>
                </a:r>
              </a:p>
              <a:p>
                <a:r>
                  <a:rPr lang="en-US" altLang="zh-CN" sz="2800" dirty="0">
                    <a:latin typeface="Times" pitchFamily="2" charset="0"/>
                  </a:rPr>
                  <a:t>1</a:t>
                </a:r>
                <a:endParaRPr lang="zh-CN" altLang="en-US" sz="2800" dirty="0">
                  <a:latin typeface="Times" pitchFamily="2" charset="0"/>
                </a:endParaRPr>
              </a:p>
            </p:txBody>
          </p:sp>
          <p:sp>
            <p:nvSpPr>
              <p:cNvPr id="40" name="TextBox 30">
                <a:extLst>
                  <a:ext uri="{FF2B5EF4-FFF2-40B4-BE49-F238E27FC236}">
                    <a16:creationId xmlns:a16="http://schemas.microsoft.com/office/drawing/2014/main" id="{509295C8-1E95-4A46-8842-BBA84A0A2AA2}"/>
                  </a:ext>
                </a:extLst>
              </p:cNvPr>
              <p:cNvSpPr txBox="1"/>
              <p:nvPr/>
            </p:nvSpPr>
            <p:spPr>
              <a:xfrm>
                <a:off x="6108988" y="1897816"/>
                <a:ext cx="6229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itchFamily="2" charset="0"/>
                  </a:rPr>
                  <a:t>1</a:t>
                </a:r>
              </a:p>
              <a:p>
                <a:r>
                  <a:rPr lang="en-US" altLang="zh-CN" sz="2800" dirty="0">
                    <a:latin typeface="Times" pitchFamily="2" charset="0"/>
                  </a:rPr>
                  <a:t>2</a:t>
                </a:r>
                <a:endParaRPr lang="zh-CN" altLang="en-US" sz="2800" dirty="0">
                  <a:latin typeface="Times" pitchFamily="2" charset="0"/>
                </a:endParaRPr>
              </a:p>
            </p:txBody>
          </p:sp>
        </p:grpSp>
        <p:cxnSp>
          <p:nvCxnSpPr>
            <p:cNvPr id="42" name="直接连接符 32">
              <a:extLst>
                <a:ext uri="{FF2B5EF4-FFF2-40B4-BE49-F238E27FC236}">
                  <a16:creationId xmlns:a16="http://schemas.microsoft.com/office/drawing/2014/main" id="{0FF0EDF1-C673-3D48-972C-1BAE9095217B}"/>
                </a:ext>
              </a:extLst>
            </p:cNvPr>
            <p:cNvCxnSpPr/>
            <p:nvPr/>
          </p:nvCxnSpPr>
          <p:spPr>
            <a:xfrm flipH="1">
              <a:off x="2692316" y="3273845"/>
              <a:ext cx="1" cy="86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32">
              <a:extLst>
                <a:ext uri="{FF2B5EF4-FFF2-40B4-BE49-F238E27FC236}">
                  <a16:creationId xmlns:a16="http://schemas.microsoft.com/office/drawing/2014/main" id="{7610341F-11AF-F44F-8325-7E5FFF672DB5}"/>
                </a:ext>
              </a:extLst>
            </p:cNvPr>
            <p:cNvCxnSpPr/>
            <p:nvPr/>
          </p:nvCxnSpPr>
          <p:spPr>
            <a:xfrm flipH="1">
              <a:off x="3512782" y="3282813"/>
              <a:ext cx="1" cy="86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5EC9265-5703-4947-936D-EDDF3B6E8BB0}"/>
              </a:ext>
            </a:extLst>
          </p:cNvPr>
          <p:cNvGrpSpPr/>
          <p:nvPr/>
        </p:nvGrpSpPr>
        <p:grpSpPr>
          <a:xfrm>
            <a:off x="1721774" y="4596356"/>
            <a:ext cx="3996607" cy="1040660"/>
            <a:chOff x="1444633" y="4594922"/>
            <a:chExt cx="3996607" cy="1040660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4EE3A1D-E408-8D4C-A8D8-E690BCC30923}"/>
                </a:ext>
              </a:extLst>
            </p:cNvPr>
            <p:cNvSpPr txBox="1"/>
            <p:nvPr/>
          </p:nvSpPr>
          <p:spPr>
            <a:xfrm>
              <a:off x="1444633" y="4818380"/>
              <a:ext cx="39966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| </a:t>
              </a:r>
              <a:r>
                <a:rPr kumimoji="1" lang="en-US" altLang="zh-CN" sz="2800" i="1" dirty="0">
                  <a:latin typeface="Times" pitchFamily="2" charset="0"/>
                </a:rPr>
                <a:t>A</a:t>
              </a:r>
              <a:r>
                <a:rPr kumimoji="1"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| </a:t>
              </a:r>
              <a:r>
                <a:rPr kumimoji="1" lang="en-US" altLang="zh-CN" sz="2800" dirty="0">
                  <a:latin typeface="Times" pitchFamily="2" charset="0"/>
                </a:rPr>
                <a:t>=                    = 1 &gt; 0;</a:t>
              </a:r>
              <a:endParaRPr kumimoji="1" lang="zh-CN" altLang="en-US" sz="2800" dirty="0">
                <a:latin typeface="Times" pitchFamily="2" charset="0"/>
              </a:endParaRPr>
            </a:p>
          </p:txBody>
        </p:sp>
        <p:sp>
          <p:nvSpPr>
            <p:cNvPr id="45" name="TextBox 29">
              <a:extLst>
                <a:ext uri="{FF2B5EF4-FFF2-40B4-BE49-F238E27FC236}">
                  <a16:creationId xmlns:a16="http://schemas.microsoft.com/office/drawing/2014/main" id="{439A997F-0670-F64B-BA45-7D8019F62FD3}"/>
                </a:ext>
              </a:extLst>
            </p:cNvPr>
            <p:cNvSpPr txBox="1"/>
            <p:nvPr/>
          </p:nvSpPr>
          <p:spPr>
            <a:xfrm>
              <a:off x="2607250" y="4594922"/>
              <a:ext cx="4578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" pitchFamily="2" charset="0"/>
                </a:rPr>
                <a:t>1</a:t>
              </a:r>
            </a:p>
            <a:p>
              <a:r>
                <a:rPr lang="en-US" altLang="zh-CN" sz="2000" dirty="0">
                  <a:latin typeface="Times" pitchFamily="2" charset="0"/>
                </a:rPr>
                <a:t>1</a:t>
              </a:r>
            </a:p>
            <a:p>
              <a:r>
                <a:rPr lang="en-US" altLang="zh-CN" sz="2000" dirty="0">
                  <a:latin typeface="Times" pitchFamily="2" charset="0"/>
                </a:rPr>
                <a:t>1</a:t>
              </a:r>
              <a:endParaRPr lang="zh-CN" altLang="en-US" sz="2000" dirty="0">
                <a:latin typeface="Times" pitchFamily="2" charset="0"/>
              </a:endParaRPr>
            </a:p>
          </p:txBody>
        </p:sp>
        <p:sp>
          <p:nvSpPr>
            <p:cNvPr id="46" name="TextBox 29">
              <a:extLst>
                <a:ext uri="{FF2B5EF4-FFF2-40B4-BE49-F238E27FC236}">
                  <a16:creationId xmlns:a16="http://schemas.microsoft.com/office/drawing/2014/main" id="{57F70269-27BC-DF44-81BC-00A0248AE32B}"/>
                </a:ext>
              </a:extLst>
            </p:cNvPr>
            <p:cNvSpPr txBox="1"/>
            <p:nvPr/>
          </p:nvSpPr>
          <p:spPr>
            <a:xfrm>
              <a:off x="3097164" y="4619919"/>
              <a:ext cx="6597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" pitchFamily="2" charset="0"/>
                </a:rPr>
                <a:t>1</a:t>
              </a:r>
            </a:p>
            <a:p>
              <a:r>
                <a:rPr lang="en-US" altLang="zh-CN" sz="2000" dirty="0">
                  <a:latin typeface="Times" pitchFamily="2" charset="0"/>
                </a:rPr>
                <a:t>2</a:t>
              </a:r>
            </a:p>
            <a:p>
              <a:r>
                <a:rPr lang="en-US" altLang="zh-CN" sz="2000" dirty="0">
                  <a:latin typeface="Times" pitchFamily="2" charset="0"/>
                </a:rPr>
                <a:t>0</a:t>
              </a:r>
              <a:endParaRPr lang="zh-CN" altLang="en-US" sz="2000" dirty="0">
                <a:latin typeface="Times" pitchFamily="2" charset="0"/>
              </a:endParaRPr>
            </a:p>
          </p:txBody>
        </p:sp>
        <p:sp>
          <p:nvSpPr>
            <p:cNvPr id="47" name="TextBox 29">
              <a:extLst>
                <a:ext uri="{FF2B5EF4-FFF2-40B4-BE49-F238E27FC236}">
                  <a16:creationId xmlns:a16="http://schemas.microsoft.com/office/drawing/2014/main" id="{E3B9D38C-4DB6-5443-B490-DA57412AE319}"/>
                </a:ext>
              </a:extLst>
            </p:cNvPr>
            <p:cNvSpPr txBox="1"/>
            <p:nvPr/>
          </p:nvSpPr>
          <p:spPr>
            <a:xfrm>
              <a:off x="3564164" y="4596482"/>
              <a:ext cx="6597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" pitchFamily="2" charset="0"/>
                </a:rPr>
                <a:t>1</a:t>
              </a:r>
            </a:p>
            <a:p>
              <a:r>
                <a:rPr lang="en-US" altLang="zh-CN" sz="2000" dirty="0">
                  <a:latin typeface="Times" pitchFamily="2" charset="0"/>
                </a:rPr>
                <a:t>0</a:t>
              </a:r>
            </a:p>
            <a:p>
              <a:r>
                <a:rPr lang="en-US" altLang="zh-CN" sz="2000" dirty="0">
                  <a:latin typeface="Times" pitchFamily="2" charset="0"/>
                </a:rPr>
                <a:t>3</a:t>
              </a:r>
              <a:endParaRPr lang="zh-CN" altLang="en-US" sz="2000" dirty="0">
                <a:latin typeface="Times" pitchFamily="2" charset="0"/>
              </a:endParaRPr>
            </a:p>
          </p:txBody>
        </p:sp>
        <p:cxnSp>
          <p:nvCxnSpPr>
            <p:cNvPr id="48" name="直接连接符 32">
              <a:extLst>
                <a:ext uri="{FF2B5EF4-FFF2-40B4-BE49-F238E27FC236}">
                  <a16:creationId xmlns:a16="http://schemas.microsoft.com/office/drawing/2014/main" id="{39633543-B752-F549-87C4-B13D238F8E22}"/>
                </a:ext>
              </a:extLst>
            </p:cNvPr>
            <p:cNvCxnSpPr/>
            <p:nvPr/>
          </p:nvCxnSpPr>
          <p:spPr>
            <a:xfrm flipH="1">
              <a:off x="2497735" y="4666016"/>
              <a:ext cx="1" cy="86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32">
              <a:extLst>
                <a:ext uri="{FF2B5EF4-FFF2-40B4-BE49-F238E27FC236}">
                  <a16:creationId xmlns:a16="http://schemas.microsoft.com/office/drawing/2014/main" id="{DCB765B6-EDEE-8244-B011-46FFDADCF9C6}"/>
                </a:ext>
              </a:extLst>
            </p:cNvPr>
            <p:cNvCxnSpPr/>
            <p:nvPr/>
          </p:nvCxnSpPr>
          <p:spPr>
            <a:xfrm flipH="1">
              <a:off x="4029616" y="4666016"/>
              <a:ext cx="1" cy="86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63088CC0-CB65-CA4D-989B-204CCE2AA2F9}"/>
              </a:ext>
            </a:extLst>
          </p:cNvPr>
          <p:cNvSpPr txBox="1"/>
          <p:nvPr/>
        </p:nvSpPr>
        <p:spPr>
          <a:xfrm>
            <a:off x="6658552" y="2442697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| </a:t>
            </a:r>
            <a:r>
              <a:rPr kumimoji="1" lang="en-US" altLang="zh-CN" sz="2800" i="1" dirty="0">
                <a:latin typeface="Times" pitchFamily="2" charset="0"/>
              </a:rPr>
              <a:t>B</a:t>
            </a:r>
            <a:r>
              <a:rPr kumimoji="1" lang="en-US" altLang="zh-CN" sz="2800" baseline="-25000" dirty="0">
                <a:latin typeface="Times" pitchFamily="2" charset="0"/>
              </a:rPr>
              <a:t>1</a:t>
            </a:r>
            <a:r>
              <a:rPr kumimoji="1"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| </a:t>
            </a:r>
            <a:r>
              <a:rPr kumimoji="1" lang="en-US" altLang="zh-CN" sz="2800" dirty="0">
                <a:latin typeface="Times" pitchFamily="2" charset="0"/>
              </a:rPr>
              <a:t>=1</a:t>
            </a:r>
            <a:r>
              <a:rPr kumimoji="1" lang="zh-CN" altLang="en-US" sz="2800" dirty="0">
                <a:latin typeface="Times" pitchFamily="2" charset="0"/>
              </a:rPr>
              <a:t> </a:t>
            </a:r>
            <a:r>
              <a:rPr kumimoji="1" lang="en-US" altLang="zh-CN" sz="2800" dirty="0">
                <a:latin typeface="Times" pitchFamily="2" charset="0"/>
              </a:rPr>
              <a:t>&gt; 0;</a:t>
            </a:r>
            <a:endParaRPr kumimoji="1" lang="zh-CN" altLang="en-US" sz="2800" dirty="0">
              <a:latin typeface="Times" pitchFamily="2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F67B50F-CC15-FA45-91F0-AFAAE6B3416B}"/>
              </a:ext>
            </a:extLst>
          </p:cNvPr>
          <p:cNvGrpSpPr/>
          <p:nvPr/>
        </p:nvGrpSpPr>
        <p:grpSpPr>
          <a:xfrm>
            <a:off x="6742227" y="3407772"/>
            <a:ext cx="3845925" cy="955592"/>
            <a:chOff x="1321357" y="3264650"/>
            <a:chExt cx="3845925" cy="955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E2B0680-9C98-AC4A-9F8D-CC808271FC84}"/>
                    </a:ext>
                  </a:extLst>
                </p:cNvPr>
                <p:cNvSpPr txBox="1"/>
                <p:nvPr/>
              </p:nvSpPr>
              <p:spPr>
                <a:xfrm>
                  <a:off x="1321357" y="3436633"/>
                  <a:ext cx="384592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| </a:t>
                  </a:r>
                  <a:r>
                    <a:rPr kumimoji="1" lang="en-US" altLang="zh-CN" sz="2800" i="1" dirty="0">
                      <a:latin typeface="Times" pitchFamily="2" charset="0"/>
                    </a:rPr>
                    <a:t>B</a:t>
                  </a:r>
                  <a:r>
                    <a:rPr kumimoji="1" lang="en-US" altLang="zh-CN" sz="2800" baseline="-25000" dirty="0">
                      <a:latin typeface="Times" pitchFamily="2" charset="0"/>
                    </a:rPr>
                    <a:t>2</a:t>
                  </a:r>
                  <a:r>
                    <a:rPr kumimoji="1" lang="en-US" altLang="zh-CN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| </a:t>
                  </a:r>
                  <a:r>
                    <a:rPr kumimoji="1" lang="en-US" altLang="zh-CN" sz="2800" dirty="0">
                      <a:latin typeface="Times" pitchFamily="2" charset="0"/>
                    </a:rPr>
                    <a:t>=              = </a:t>
                  </a:r>
                  <a14:m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kumimoji="1" lang="en-US" altLang="zh-CN" sz="2800" dirty="0">
                      <a:latin typeface="Times" pitchFamily="2" charset="0"/>
                    </a:rPr>
                    <a:t>2 &lt; 0;</a:t>
                  </a:r>
                  <a:endParaRPr kumimoji="1" lang="zh-CN" altLang="en-US" sz="280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E2B0680-9C98-AC4A-9F8D-CC808271F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357" y="3436633"/>
                  <a:ext cx="3845925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3289" t="-11905" r="-1974" b="-309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60261531-C33A-6F48-B364-2BF36A71072B}"/>
                </a:ext>
              </a:extLst>
            </p:cNvPr>
            <p:cNvGrpSpPr/>
            <p:nvPr/>
          </p:nvGrpSpPr>
          <p:grpSpPr>
            <a:xfrm>
              <a:off x="2639309" y="3264650"/>
              <a:ext cx="1080769" cy="955592"/>
              <a:chOff x="5598125" y="1896331"/>
              <a:chExt cx="1080769" cy="955592"/>
            </a:xfrm>
          </p:grpSpPr>
          <p:sp>
            <p:nvSpPr>
              <p:cNvPr id="57" name="TextBox 29">
                <a:extLst>
                  <a:ext uri="{FF2B5EF4-FFF2-40B4-BE49-F238E27FC236}">
                    <a16:creationId xmlns:a16="http://schemas.microsoft.com/office/drawing/2014/main" id="{B1B06243-C939-5944-955C-E67558E5E0F3}"/>
                  </a:ext>
                </a:extLst>
              </p:cNvPr>
              <p:cNvSpPr txBox="1"/>
              <p:nvPr/>
            </p:nvSpPr>
            <p:spPr>
              <a:xfrm>
                <a:off x="5598125" y="1896331"/>
                <a:ext cx="8640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itchFamily="2" charset="0"/>
                  </a:rPr>
                  <a:t>1</a:t>
                </a:r>
              </a:p>
              <a:p>
                <a:r>
                  <a:rPr lang="en-US" altLang="zh-CN" sz="2800" dirty="0">
                    <a:latin typeface="Times" pitchFamily="2" charset="0"/>
                  </a:rPr>
                  <a:t>2</a:t>
                </a:r>
                <a:endParaRPr lang="zh-CN" altLang="en-US" sz="2800" dirty="0">
                  <a:latin typeface="Times" pitchFamily="2" charset="0"/>
                </a:endParaRPr>
              </a:p>
            </p:txBody>
          </p:sp>
          <p:sp>
            <p:nvSpPr>
              <p:cNvPr id="58" name="TextBox 30">
                <a:extLst>
                  <a:ext uri="{FF2B5EF4-FFF2-40B4-BE49-F238E27FC236}">
                    <a16:creationId xmlns:a16="http://schemas.microsoft.com/office/drawing/2014/main" id="{64460503-1082-3B48-8614-744CF237BC57}"/>
                  </a:ext>
                </a:extLst>
              </p:cNvPr>
              <p:cNvSpPr txBox="1"/>
              <p:nvPr/>
            </p:nvSpPr>
            <p:spPr>
              <a:xfrm>
                <a:off x="6055980" y="1897816"/>
                <a:ext cx="6229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itchFamily="2" charset="0"/>
                  </a:rPr>
                  <a:t>2</a:t>
                </a:r>
              </a:p>
              <a:p>
                <a:r>
                  <a:rPr lang="en-US" altLang="zh-CN" sz="2800" dirty="0">
                    <a:latin typeface="Times" pitchFamily="2" charset="0"/>
                  </a:rPr>
                  <a:t>2</a:t>
                </a:r>
                <a:endParaRPr lang="zh-CN" altLang="en-US" sz="2800" dirty="0">
                  <a:latin typeface="Times" pitchFamily="2" charset="0"/>
                </a:endParaRPr>
              </a:p>
            </p:txBody>
          </p:sp>
        </p:grpSp>
        <p:cxnSp>
          <p:nvCxnSpPr>
            <p:cNvPr id="55" name="直接连接符 32">
              <a:extLst>
                <a:ext uri="{FF2B5EF4-FFF2-40B4-BE49-F238E27FC236}">
                  <a16:creationId xmlns:a16="http://schemas.microsoft.com/office/drawing/2014/main" id="{A32285EF-4797-6C46-9229-1C43EFAE6F6C}"/>
                </a:ext>
              </a:extLst>
            </p:cNvPr>
            <p:cNvCxnSpPr/>
            <p:nvPr/>
          </p:nvCxnSpPr>
          <p:spPr>
            <a:xfrm flipH="1">
              <a:off x="2639308" y="3273845"/>
              <a:ext cx="1" cy="86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32">
              <a:extLst>
                <a:ext uri="{FF2B5EF4-FFF2-40B4-BE49-F238E27FC236}">
                  <a16:creationId xmlns:a16="http://schemas.microsoft.com/office/drawing/2014/main" id="{F8848683-C251-F248-AA83-CF3969380118}"/>
                </a:ext>
              </a:extLst>
            </p:cNvPr>
            <p:cNvCxnSpPr/>
            <p:nvPr/>
          </p:nvCxnSpPr>
          <p:spPr>
            <a:xfrm flipH="1">
              <a:off x="3473026" y="3282813"/>
              <a:ext cx="1" cy="86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D5B5D46-DD6E-6040-BA00-8CB04A522604}"/>
              </a:ext>
            </a:extLst>
          </p:cNvPr>
          <p:cNvSpPr txBox="1"/>
          <p:nvPr/>
        </p:nvSpPr>
        <p:spPr>
          <a:xfrm>
            <a:off x="1378226" y="5764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81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165"/>
    </mc:Choice>
    <mc:Fallback xmlns="">
      <p:transition spd="slow" advTm="841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8" grpId="0"/>
      <p:bldP spid="11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3912" y="255309"/>
            <a:ext cx="5486400" cy="868347"/>
          </a:xfrm>
        </p:spPr>
        <p:txBody>
          <a:bodyPr>
            <a:normAutofit/>
          </a:bodyPr>
          <a:lstStyle/>
          <a:p>
            <a:pPr algn="l"/>
            <a:r>
              <a:rPr lang="zh-CN" altLang="en-US" sz="4267" b="1" dirty="0">
                <a:solidFill>
                  <a:srgbClr val="0070C0"/>
                </a:solidFill>
              </a:rPr>
              <a:t>两个变量的二次型</a:t>
            </a:r>
          </a:p>
        </p:txBody>
      </p:sp>
      <p:sp>
        <p:nvSpPr>
          <p:cNvPr id="6" name="矩形 5"/>
          <p:cNvSpPr/>
          <p:nvPr/>
        </p:nvSpPr>
        <p:spPr>
          <a:xfrm>
            <a:off x="1061789" y="1087689"/>
            <a:ext cx="10642320" cy="133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设关于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 dirty="0"/>
              <a:t> </a:t>
            </a:r>
            <a:r>
              <a:rPr lang="zh-CN" altLang="en-US" sz="3200" dirty="0"/>
              <a:t>的实二次方程为</a:t>
            </a:r>
            <a:endParaRPr lang="en-US" altLang="zh-CN" sz="3200" dirty="0"/>
          </a:p>
          <a:p>
            <a:pPr algn="ctr">
              <a:lnSpc>
                <a:spcPct val="130000"/>
              </a:lnSpc>
            </a:pPr>
            <a:r>
              <a:rPr lang="en-US" altLang="zh-CN" sz="3200" i="1" dirty="0">
                <a:latin typeface="Times" pitchFamily="2" charset="0"/>
              </a:rPr>
              <a:t>                            ax</a:t>
            </a:r>
            <a:r>
              <a:rPr lang="en-US" altLang="zh-CN" sz="3200" i="1" baseline="300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+</a:t>
            </a:r>
            <a:r>
              <a:rPr lang="en-US" altLang="zh-CN" sz="32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bxy+cy</a:t>
            </a:r>
            <a:r>
              <a:rPr lang="en-US" altLang="zh-CN" sz="3200" i="1" baseline="300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+dx+ey+f </a:t>
            </a:r>
            <a:r>
              <a:rPr lang="en-US" altLang="zh-CN" sz="3200" dirty="0">
                <a:latin typeface="Times" pitchFamily="2" charset="0"/>
              </a:rPr>
              <a:t>= 0                         (*)</a:t>
            </a:r>
          </a:p>
        </p:txBody>
      </p:sp>
      <p:sp>
        <p:nvSpPr>
          <p:cNvPr id="26" name="矩形 25"/>
          <p:cNvSpPr/>
          <p:nvPr/>
        </p:nvSpPr>
        <p:spPr>
          <a:xfrm>
            <a:off x="921699" y="2660915"/>
            <a:ext cx="10782410" cy="1440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993912" y="2715216"/>
            <a:ext cx="10789977" cy="122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000" dirty="0"/>
              <a:t>定义</a:t>
            </a:r>
            <a:r>
              <a:rPr lang="en-US" altLang="zh-CN" sz="3000" dirty="0"/>
              <a:t>  </a:t>
            </a:r>
            <a:r>
              <a:rPr lang="zh-CN" altLang="en-US" sz="3000" dirty="0"/>
              <a:t>称二次齐次多项式</a:t>
            </a:r>
            <a:r>
              <a:rPr lang="en-US" altLang="zh-CN" sz="3000" dirty="0"/>
              <a:t> </a:t>
            </a:r>
            <a:r>
              <a:rPr lang="en-US" altLang="zh-CN" sz="3000" i="1" dirty="0">
                <a:latin typeface="Times" pitchFamily="2" charset="0"/>
              </a:rPr>
              <a:t>f </a:t>
            </a:r>
            <a:r>
              <a:rPr lang="en-US" altLang="zh-CN" sz="3000" dirty="0">
                <a:latin typeface="Times" pitchFamily="2" charset="0"/>
              </a:rPr>
              <a:t>(</a:t>
            </a:r>
            <a:r>
              <a:rPr lang="en-US" altLang="zh-CN" sz="3000" i="1" dirty="0">
                <a:latin typeface="Times" pitchFamily="2" charset="0"/>
              </a:rPr>
              <a:t>x, y</a:t>
            </a:r>
            <a:r>
              <a:rPr lang="en-US" altLang="zh-CN" sz="3000" dirty="0">
                <a:latin typeface="Times" pitchFamily="2" charset="0"/>
              </a:rPr>
              <a:t>)=</a:t>
            </a:r>
            <a:r>
              <a:rPr lang="en-US" altLang="zh-CN" sz="3000" i="1" dirty="0">
                <a:latin typeface="Times" pitchFamily="2" charset="0"/>
              </a:rPr>
              <a:t> ax</a:t>
            </a:r>
            <a:r>
              <a:rPr lang="en-US" altLang="zh-CN" sz="3000" baseline="30000" dirty="0">
                <a:latin typeface="Times" pitchFamily="2" charset="0"/>
              </a:rPr>
              <a:t>2</a:t>
            </a:r>
            <a:r>
              <a:rPr lang="en-US" altLang="zh-CN" sz="3000" i="1" dirty="0">
                <a:latin typeface="Times" pitchFamily="2" charset="0"/>
              </a:rPr>
              <a:t>+</a:t>
            </a:r>
            <a:r>
              <a:rPr lang="en-US" altLang="zh-CN" sz="3000" dirty="0">
                <a:latin typeface="Times" pitchFamily="2" charset="0"/>
              </a:rPr>
              <a:t>2</a:t>
            </a:r>
            <a:r>
              <a:rPr lang="en-US" altLang="zh-CN" sz="3000" i="1" dirty="0">
                <a:latin typeface="Times" pitchFamily="2" charset="0"/>
              </a:rPr>
              <a:t>bxy+cy</a:t>
            </a:r>
            <a:r>
              <a:rPr lang="en-US" altLang="zh-CN" sz="3000" baseline="30000" dirty="0">
                <a:latin typeface="Times" pitchFamily="2" charset="0"/>
              </a:rPr>
              <a:t>2</a:t>
            </a:r>
            <a:r>
              <a:rPr lang="zh-CN" altLang="en-US" sz="3000" dirty="0"/>
              <a:t>为方程</a:t>
            </a:r>
            <a:r>
              <a:rPr lang="en-US" altLang="zh-CN" sz="3000" dirty="0"/>
              <a:t>(*)</a:t>
            </a:r>
            <a:r>
              <a:rPr lang="zh-CN" altLang="en-US" sz="3000" b="1" dirty="0">
                <a:solidFill>
                  <a:srgbClr val="C00000"/>
                </a:solidFill>
              </a:rPr>
              <a:t>二次型</a:t>
            </a:r>
            <a:r>
              <a:rPr lang="en-US" altLang="zh-CN" sz="30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3000" dirty="0"/>
              <a:t>          </a:t>
            </a:r>
            <a:r>
              <a:rPr lang="zh-CN" altLang="en-US" sz="3000" dirty="0"/>
              <a:t>或称为</a:t>
            </a:r>
            <a:r>
              <a:rPr lang="en-US" altLang="zh-CN" sz="3000" i="1" dirty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zh-CN" altLang="en-US" sz="3000" dirty="0"/>
              <a:t>的一个二次型</a:t>
            </a:r>
            <a:r>
              <a:rPr lang="en-US" altLang="zh-CN" sz="3000" dirty="0"/>
              <a:t>.</a:t>
            </a:r>
          </a:p>
        </p:txBody>
      </p:sp>
      <p:sp>
        <p:nvSpPr>
          <p:cNvPr id="32" name="矩形 31"/>
          <p:cNvSpPr/>
          <p:nvPr/>
        </p:nvSpPr>
        <p:spPr>
          <a:xfrm>
            <a:off x="1017710" y="4101076"/>
            <a:ext cx="9409045" cy="646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000" dirty="0"/>
              <a:t>特别地，若</a:t>
            </a:r>
            <a:r>
              <a:rPr lang="en-US" altLang="zh-CN" sz="30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3000" dirty="0"/>
              <a:t>= </a:t>
            </a:r>
            <a:r>
              <a:rPr lang="en-US" altLang="zh-CN" sz="3000" dirty="0">
                <a:latin typeface="Times" pitchFamily="2" charset="0"/>
              </a:rPr>
              <a:t>0</a:t>
            </a:r>
            <a:r>
              <a:rPr lang="zh-CN" altLang="en-US" sz="3000" dirty="0"/>
              <a:t>，则称这样的二次型为</a:t>
            </a:r>
            <a:r>
              <a:rPr lang="zh-CN" altLang="en-US" sz="3000" b="1" dirty="0">
                <a:solidFill>
                  <a:srgbClr val="C00000"/>
                </a:solidFill>
              </a:rPr>
              <a:t>标准形</a:t>
            </a:r>
            <a:r>
              <a:rPr lang="zh-CN" altLang="en-US" sz="3000" dirty="0"/>
              <a:t>。</a:t>
            </a:r>
            <a:endParaRPr lang="en-US" altLang="zh-CN" sz="3000" dirty="0"/>
          </a:p>
        </p:txBody>
      </p:sp>
      <p:sp>
        <p:nvSpPr>
          <p:cNvPr id="33" name="椭圆 32"/>
          <p:cNvSpPr/>
          <p:nvPr/>
        </p:nvSpPr>
        <p:spPr>
          <a:xfrm>
            <a:off x="911694" y="4869160"/>
            <a:ext cx="3766323" cy="151216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297093" y="51053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二次方程的曲线</a:t>
            </a:r>
            <a:endParaRPr lang="en-US" altLang="zh-CN" sz="3000" dirty="0"/>
          </a:p>
          <a:p>
            <a:r>
              <a:rPr lang="zh-CN" altLang="en-US" sz="3000" dirty="0"/>
              <a:t>称为二次曲线</a:t>
            </a:r>
          </a:p>
        </p:txBody>
      </p:sp>
      <p:sp>
        <p:nvSpPr>
          <p:cNvPr id="35" name="椭圆 34"/>
          <p:cNvSpPr/>
          <p:nvPr/>
        </p:nvSpPr>
        <p:spPr>
          <a:xfrm>
            <a:off x="5560781" y="4789648"/>
            <a:ext cx="6143328" cy="172819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006565" y="5105313"/>
            <a:ext cx="5251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二次曲线的形状基本由方程</a:t>
            </a:r>
            <a:r>
              <a:rPr lang="en-US" altLang="zh-CN" sz="3000" dirty="0"/>
              <a:t>(*)</a:t>
            </a:r>
          </a:p>
          <a:p>
            <a:r>
              <a:rPr lang="zh-CN" altLang="en-US" sz="3000" dirty="0"/>
              <a:t>中的二次齐次部分决定</a:t>
            </a:r>
          </a:p>
        </p:txBody>
      </p:sp>
      <p:sp>
        <p:nvSpPr>
          <p:cNvPr id="37" name="右箭头 36"/>
          <p:cNvSpPr/>
          <p:nvPr/>
        </p:nvSpPr>
        <p:spPr>
          <a:xfrm>
            <a:off x="4871255" y="5517232"/>
            <a:ext cx="48005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657"/>
    </mc:Choice>
    <mc:Fallback xmlns="">
      <p:transition spd="slow" advTm="1006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/>
      <p:bldP spid="32" grpId="0"/>
      <p:bldP spid="33" grpId="0" animBg="1"/>
      <p:bldP spid="34" grpId="0"/>
      <p:bldP spid="35" grpId="0" animBg="1"/>
      <p:bldP spid="36" grpId="0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74708" y="582064"/>
            <a:ext cx="6293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给定二次型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" pitchFamily="2" charset="0"/>
              </a:rPr>
              <a:t>f </a:t>
            </a:r>
            <a:r>
              <a:rPr lang="en-US" altLang="zh-CN" sz="3200" dirty="0">
                <a:latin typeface="Times" pitchFamily="2" charset="0"/>
              </a:rPr>
              <a:t>(</a:t>
            </a:r>
            <a:r>
              <a:rPr lang="en-US" altLang="zh-CN" sz="3200" i="1" dirty="0">
                <a:latin typeface="Times" pitchFamily="2" charset="0"/>
              </a:rPr>
              <a:t>x, y</a:t>
            </a:r>
            <a:r>
              <a:rPr lang="en-US" altLang="zh-CN" sz="3200" dirty="0">
                <a:latin typeface="Times" pitchFamily="2" charset="0"/>
              </a:rPr>
              <a:t>)</a:t>
            </a:r>
            <a:r>
              <a:rPr lang="zh-CN" altLang="en-US" sz="3200" dirty="0">
                <a:latin typeface="Times" pitchFamily="2" charset="0"/>
              </a:rPr>
              <a:t> </a:t>
            </a:r>
            <a:r>
              <a:rPr lang="en-US" altLang="zh-CN" sz="3200" dirty="0">
                <a:latin typeface="Times" pitchFamily="2" charset="0"/>
              </a:rPr>
              <a:t>=</a:t>
            </a:r>
            <a:r>
              <a:rPr lang="en-US" altLang="zh-CN" sz="3200" i="1" dirty="0">
                <a:latin typeface="Times" pitchFamily="2" charset="0"/>
              </a:rPr>
              <a:t> ax</a:t>
            </a:r>
            <a:r>
              <a:rPr lang="en-US" altLang="zh-CN" sz="3200" baseline="300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+</a:t>
            </a:r>
            <a:r>
              <a:rPr lang="en-US" altLang="zh-CN" sz="32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bxy+cy</a:t>
            </a:r>
            <a:r>
              <a:rPr lang="en-US" altLang="zh-CN" sz="3200" baseline="30000" dirty="0">
                <a:latin typeface="Times" pitchFamily="2" charset="0"/>
              </a:rPr>
              <a:t>2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44" name="矩形 43"/>
          <p:cNvSpPr/>
          <p:nvPr/>
        </p:nvSpPr>
        <p:spPr>
          <a:xfrm>
            <a:off x="974708" y="1639359"/>
            <a:ext cx="1440160" cy="682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/>
              <a:t>引入</a:t>
            </a:r>
            <a:endParaRPr lang="en-US" altLang="zh-CN" sz="3200" dirty="0"/>
          </a:p>
        </p:txBody>
      </p:sp>
      <p:sp>
        <p:nvSpPr>
          <p:cNvPr id="46" name="右箭头 45"/>
          <p:cNvSpPr/>
          <p:nvPr/>
        </p:nvSpPr>
        <p:spPr>
          <a:xfrm>
            <a:off x="5871755" y="1812022"/>
            <a:ext cx="492334" cy="329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1" name="矩形 50"/>
          <p:cNvSpPr/>
          <p:nvPr/>
        </p:nvSpPr>
        <p:spPr>
          <a:xfrm>
            <a:off x="924947" y="2842680"/>
            <a:ext cx="9601067" cy="1303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/>
              <a:t>定义</a:t>
            </a:r>
            <a:r>
              <a:rPr lang="en-US" altLang="zh-CN" sz="3200" dirty="0"/>
              <a:t>.   </a:t>
            </a:r>
            <a:r>
              <a:rPr lang="zh-CN" altLang="en-US" sz="3200" dirty="0"/>
              <a:t>称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" pitchFamily="2" charset="0"/>
              </a:rPr>
              <a:t>f </a:t>
            </a:r>
            <a:r>
              <a:rPr lang="en-US" altLang="zh-CN" sz="3200" dirty="0">
                <a:latin typeface="Times" pitchFamily="2" charset="0"/>
              </a:rPr>
              <a:t>(</a:t>
            </a:r>
            <a:r>
              <a:rPr lang="en-US" altLang="zh-CN" sz="3200" b="1" i="1" dirty="0">
                <a:latin typeface="Times" pitchFamily="2" charset="0"/>
              </a:rPr>
              <a:t>x</a:t>
            </a:r>
            <a:r>
              <a:rPr lang="en-US" altLang="zh-CN" sz="3200" dirty="0">
                <a:latin typeface="Times" pitchFamily="2" charset="0"/>
              </a:rPr>
              <a:t>)</a:t>
            </a:r>
            <a:r>
              <a:rPr lang="zh-CN" altLang="en-US" sz="3200" dirty="0">
                <a:latin typeface="Times" pitchFamily="2" charset="0"/>
              </a:rPr>
              <a:t> </a:t>
            </a:r>
            <a:r>
              <a:rPr lang="en-US" altLang="zh-CN" sz="3200" dirty="0">
                <a:latin typeface="Times" pitchFamily="2" charset="0"/>
              </a:rPr>
              <a:t>= </a:t>
            </a:r>
            <a:r>
              <a:rPr kumimoji="1" lang="en-US" altLang="zh-CN" sz="3200" b="1" i="1" dirty="0" err="1">
                <a:latin typeface="Times" pitchFamily="2" charset="0"/>
              </a:rPr>
              <a:t>x</a:t>
            </a:r>
            <a:r>
              <a:rPr kumimoji="1" lang="en-US" altLang="zh-CN" sz="3200" baseline="30000" dirty="0" err="1">
                <a:latin typeface="Times" pitchFamily="2" charset="0"/>
              </a:rPr>
              <a:t>T</a:t>
            </a:r>
            <a:r>
              <a:rPr kumimoji="1" lang="en-US" altLang="zh-CN" sz="3200" i="1" dirty="0" err="1">
                <a:latin typeface="Times" pitchFamily="2" charset="0"/>
              </a:rPr>
              <a:t>A</a:t>
            </a:r>
            <a:r>
              <a:rPr kumimoji="1" lang="en-US" altLang="zh-CN" sz="3200" b="1" i="1" dirty="0" err="1">
                <a:latin typeface="Times" pitchFamily="2" charset="0"/>
              </a:rPr>
              <a:t>x</a:t>
            </a:r>
            <a:r>
              <a:rPr lang="zh-CN" altLang="en-US" sz="3200" dirty="0"/>
              <a:t>为二元</a:t>
            </a:r>
            <a:r>
              <a:rPr lang="zh-CN" altLang="en-US" sz="3200" b="1" dirty="0">
                <a:solidFill>
                  <a:srgbClr val="C00000"/>
                </a:solidFill>
              </a:rPr>
              <a:t>二次型</a:t>
            </a:r>
            <a:r>
              <a:rPr lang="zh-CN" altLang="en-US" sz="3200" dirty="0"/>
              <a:t>，并称这里的</a:t>
            </a:r>
            <a:endParaRPr lang="en-US" altLang="zh-CN" sz="3200" dirty="0"/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002060"/>
                </a:solidFill>
              </a:rPr>
              <a:t>            对称矩阵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为该</a:t>
            </a:r>
            <a:r>
              <a:rPr lang="zh-CN" altLang="en-US" sz="3200" b="1" dirty="0">
                <a:solidFill>
                  <a:srgbClr val="C00000"/>
                </a:solidFill>
              </a:rPr>
              <a:t>二次型的矩阵</a:t>
            </a:r>
            <a:r>
              <a:rPr lang="en-US" altLang="zh-CN" sz="3200" b="1" dirty="0">
                <a:solidFill>
                  <a:srgbClr val="C00000"/>
                </a:solidFill>
              </a:rPr>
              <a:t>.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8937" y="4586511"/>
            <a:ext cx="941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注：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二次型的矩阵一定是一个实对称矩阵且唯一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80153" y="5273093"/>
            <a:ext cx="6955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标准二次型的矩阵一定是对角矩阵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6B08B22-7140-EF4F-B703-B14F717100B9}"/>
              </a:ext>
            </a:extLst>
          </p:cNvPr>
          <p:cNvGrpSpPr/>
          <p:nvPr/>
        </p:nvGrpSpPr>
        <p:grpSpPr>
          <a:xfrm>
            <a:off x="3119449" y="1456044"/>
            <a:ext cx="2181683" cy="1110648"/>
            <a:chOff x="3745506" y="4963818"/>
            <a:chExt cx="2181683" cy="111064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FDE1A91-A729-1340-93D5-2A3666F172CE}"/>
                </a:ext>
              </a:extLst>
            </p:cNvPr>
            <p:cNvGrpSpPr/>
            <p:nvPr/>
          </p:nvGrpSpPr>
          <p:grpSpPr>
            <a:xfrm>
              <a:off x="4747886" y="4963818"/>
              <a:ext cx="1179303" cy="1110648"/>
              <a:chOff x="5391088" y="1763091"/>
              <a:chExt cx="1179303" cy="1110648"/>
            </a:xfrm>
          </p:grpSpPr>
          <p:sp>
            <p:nvSpPr>
              <p:cNvPr id="21" name="双括号 28">
                <a:extLst>
                  <a:ext uri="{FF2B5EF4-FFF2-40B4-BE49-F238E27FC236}">
                    <a16:creationId xmlns:a16="http://schemas.microsoft.com/office/drawing/2014/main" id="{5F095CD8-0DDF-6740-ABDE-FD1CED406634}"/>
                  </a:ext>
                </a:extLst>
              </p:cNvPr>
              <p:cNvSpPr/>
              <p:nvPr/>
            </p:nvSpPr>
            <p:spPr>
              <a:xfrm>
                <a:off x="5391088" y="1888102"/>
                <a:ext cx="954729" cy="936104"/>
              </a:xfrm>
              <a:prstGeom prst="bracketPair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9">
                <a:extLst>
                  <a:ext uri="{FF2B5EF4-FFF2-40B4-BE49-F238E27FC236}">
                    <a16:creationId xmlns:a16="http://schemas.microsoft.com/office/drawing/2014/main" id="{A1C95B5E-76F2-F844-A6A2-1929C954C41C}"/>
                  </a:ext>
                </a:extLst>
              </p:cNvPr>
              <p:cNvSpPr txBox="1"/>
              <p:nvPr/>
            </p:nvSpPr>
            <p:spPr>
              <a:xfrm>
                <a:off x="5457338" y="1763091"/>
                <a:ext cx="484359" cy="1104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i="1" dirty="0">
                    <a:latin typeface="Times" pitchFamily="2" charset="0"/>
                  </a:rPr>
                  <a:t>a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i="1" dirty="0">
                    <a:latin typeface="Times" pitchFamily="2" charset="0"/>
                  </a:rPr>
                  <a:t>b</a:t>
                </a:r>
                <a:endParaRPr lang="zh-CN" altLang="en-US" sz="2800" i="1" dirty="0">
                  <a:latin typeface="Times" pitchFamily="2" charset="0"/>
                </a:endParaRPr>
              </a:p>
            </p:txBody>
          </p:sp>
          <p:sp>
            <p:nvSpPr>
              <p:cNvPr id="23" name="TextBox 30">
                <a:extLst>
                  <a:ext uri="{FF2B5EF4-FFF2-40B4-BE49-F238E27FC236}">
                    <a16:creationId xmlns:a16="http://schemas.microsoft.com/office/drawing/2014/main" id="{ADC0AAF6-8845-9F48-83C4-0637FE1D35A1}"/>
                  </a:ext>
                </a:extLst>
              </p:cNvPr>
              <p:cNvSpPr txBox="1"/>
              <p:nvPr/>
            </p:nvSpPr>
            <p:spPr>
              <a:xfrm>
                <a:off x="5947477" y="1768821"/>
                <a:ext cx="622914" cy="1104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i="1" dirty="0">
                    <a:latin typeface="Times" pitchFamily="2" charset="0"/>
                  </a:rPr>
                  <a:t>b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i="1" dirty="0">
                    <a:latin typeface="Times" pitchFamily="2" charset="0"/>
                  </a:rPr>
                  <a:t>c</a:t>
                </a:r>
                <a:endParaRPr lang="zh-CN" altLang="en-US" sz="2800" i="1" dirty="0">
                  <a:latin typeface="Times" pitchFamily="2" charset="0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1CB2A98-C3C1-6944-B784-F85C5FC48AAA}"/>
                </a:ext>
              </a:extLst>
            </p:cNvPr>
            <p:cNvSpPr/>
            <p:nvPr/>
          </p:nvSpPr>
          <p:spPr>
            <a:xfrm>
              <a:off x="3745506" y="5260397"/>
              <a:ext cx="10488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" pitchFamily="2" charset="0"/>
                </a:rPr>
                <a:t>，</a:t>
              </a:r>
              <a:r>
                <a:rPr lang="en-US" altLang="zh-CN" sz="2800" i="1" dirty="0">
                  <a:latin typeface="Times" pitchFamily="2" charset="0"/>
                </a:rPr>
                <a:t>A</a:t>
              </a:r>
              <a:r>
                <a:rPr lang="zh-CN" altLang="en-US" sz="2800" i="1" dirty="0">
                  <a:latin typeface="Times" pitchFamily="2" charset="0"/>
                </a:rPr>
                <a:t> </a:t>
              </a:r>
              <a:r>
                <a:rPr lang="en-US" altLang="zh-CN" sz="2800" dirty="0">
                  <a:latin typeface="Times" pitchFamily="2" charset="0"/>
                </a:rPr>
                <a:t>=</a:t>
              </a:r>
              <a:endParaRPr lang="zh-CN" altLang="en-US" sz="2800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25D30BF-6622-AB4E-8FD8-95CBA91ED209}"/>
              </a:ext>
            </a:extLst>
          </p:cNvPr>
          <p:cNvSpPr/>
          <p:nvPr/>
        </p:nvSpPr>
        <p:spPr>
          <a:xfrm>
            <a:off x="6975539" y="1726884"/>
            <a:ext cx="1899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" pitchFamily="2" charset="0"/>
              </a:rPr>
              <a:t>f </a:t>
            </a:r>
            <a:r>
              <a:rPr lang="en-US" altLang="zh-CN" sz="2800" dirty="0">
                <a:latin typeface="Times" pitchFamily="2" charset="0"/>
              </a:rPr>
              <a:t>(</a:t>
            </a:r>
            <a:r>
              <a:rPr lang="en-US" altLang="zh-CN" sz="2800" b="1" i="1" dirty="0">
                <a:latin typeface="Times" pitchFamily="2" charset="0"/>
              </a:rPr>
              <a:t>x</a:t>
            </a:r>
            <a:r>
              <a:rPr lang="en-US" altLang="zh-CN" sz="2800" dirty="0">
                <a:latin typeface="Times" pitchFamily="2" charset="0"/>
              </a:rPr>
              <a:t>)</a:t>
            </a:r>
            <a:r>
              <a:rPr lang="zh-CN" altLang="en-US" sz="2800" dirty="0">
                <a:latin typeface="Times" pitchFamily="2" charset="0"/>
              </a:rPr>
              <a:t> </a:t>
            </a:r>
            <a:r>
              <a:rPr lang="en-US" altLang="zh-CN" sz="2800" dirty="0">
                <a:latin typeface="Times" pitchFamily="2" charset="0"/>
              </a:rPr>
              <a:t>=</a:t>
            </a:r>
            <a:r>
              <a:rPr lang="en-US" altLang="zh-CN" sz="2800" i="1" dirty="0">
                <a:latin typeface="Times" pitchFamily="2" charset="0"/>
              </a:rPr>
              <a:t> </a:t>
            </a:r>
            <a:r>
              <a:rPr kumimoji="1" lang="en-US" altLang="zh-CN" sz="2800" b="1" i="1" dirty="0" err="1">
                <a:latin typeface="Times" pitchFamily="2" charset="0"/>
              </a:rPr>
              <a:t>x</a:t>
            </a:r>
            <a:r>
              <a:rPr kumimoji="1" lang="en-US" altLang="zh-CN" sz="2800" baseline="30000" dirty="0" err="1">
                <a:latin typeface="Times" pitchFamily="2" charset="0"/>
              </a:rPr>
              <a:t>T</a:t>
            </a:r>
            <a:r>
              <a:rPr kumimoji="1" lang="en-US" altLang="zh-CN" sz="2800" i="1" dirty="0" err="1">
                <a:latin typeface="Times" pitchFamily="2" charset="0"/>
              </a:rPr>
              <a:t>A</a:t>
            </a:r>
            <a:r>
              <a:rPr kumimoji="1" lang="en-US" altLang="zh-CN" sz="2800" b="1" i="1" dirty="0" err="1">
                <a:latin typeface="Times" pitchFamily="2" charset="0"/>
              </a:rPr>
              <a:t>x</a:t>
            </a:r>
            <a:endParaRPr lang="zh-CN" altLang="en-US" sz="2800" b="1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8F59B70-5109-2341-AC7D-85B55823859E}"/>
              </a:ext>
            </a:extLst>
          </p:cNvPr>
          <p:cNvGrpSpPr/>
          <p:nvPr/>
        </p:nvGrpSpPr>
        <p:grpSpPr>
          <a:xfrm>
            <a:off x="1899976" y="1557869"/>
            <a:ext cx="1267292" cy="959290"/>
            <a:chOff x="4143037" y="5091875"/>
            <a:chExt cx="1267292" cy="95929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9A3DF8F-8341-F34A-BEDA-D2EBB96D8857}"/>
                </a:ext>
              </a:extLst>
            </p:cNvPr>
            <p:cNvGrpSpPr/>
            <p:nvPr/>
          </p:nvGrpSpPr>
          <p:grpSpPr>
            <a:xfrm>
              <a:off x="4864291" y="5091875"/>
              <a:ext cx="546038" cy="959290"/>
              <a:chOff x="5507493" y="1891148"/>
              <a:chExt cx="546038" cy="959290"/>
            </a:xfrm>
          </p:grpSpPr>
          <p:sp>
            <p:nvSpPr>
              <p:cNvPr id="28" name="双括号 28">
                <a:extLst>
                  <a:ext uri="{FF2B5EF4-FFF2-40B4-BE49-F238E27FC236}">
                    <a16:creationId xmlns:a16="http://schemas.microsoft.com/office/drawing/2014/main" id="{A038E6A5-FE52-9B48-80FF-E9FE568B1E57}"/>
                  </a:ext>
                </a:extLst>
              </p:cNvPr>
              <p:cNvSpPr/>
              <p:nvPr/>
            </p:nvSpPr>
            <p:spPr>
              <a:xfrm>
                <a:off x="5507493" y="1891148"/>
                <a:ext cx="546038" cy="936104"/>
              </a:xfrm>
              <a:prstGeom prst="bracketPair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9">
                <a:extLst>
                  <a:ext uri="{FF2B5EF4-FFF2-40B4-BE49-F238E27FC236}">
                    <a16:creationId xmlns:a16="http://schemas.microsoft.com/office/drawing/2014/main" id="{853AA9BB-924B-2B40-AA37-EB0315235AA8}"/>
                  </a:ext>
                </a:extLst>
              </p:cNvPr>
              <p:cNvSpPr txBox="1"/>
              <p:nvPr/>
            </p:nvSpPr>
            <p:spPr>
              <a:xfrm>
                <a:off x="5598125" y="1896331"/>
                <a:ext cx="3567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Times" pitchFamily="2" charset="0"/>
                  </a:rPr>
                  <a:t>x</a:t>
                </a:r>
                <a:r>
                  <a:rPr lang="zh-CN" altLang="en-US" sz="2800" i="1" dirty="0">
                    <a:latin typeface="Times" pitchFamily="2" charset="0"/>
                  </a:rPr>
                  <a:t> </a:t>
                </a:r>
                <a:endParaRPr lang="en-US" altLang="zh-CN" sz="2800" i="1" dirty="0">
                  <a:latin typeface="Times" pitchFamily="2" charset="0"/>
                </a:endParaRPr>
              </a:p>
              <a:p>
                <a:r>
                  <a:rPr lang="en-US" altLang="zh-CN" sz="2800" i="1" dirty="0">
                    <a:latin typeface="Times" pitchFamily="2" charset="0"/>
                  </a:rPr>
                  <a:t>y</a:t>
                </a:r>
                <a:endParaRPr lang="zh-CN" altLang="en-US" sz="2800" i="1" dirty="0">
                  <a:latin typeface="Times" pitchFamily="2" charset="0"/>
                </a:endParaRP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983980C-3903-E442-B6F8-2DFD99F65AD7}"/>
                </a:ext>
              </a:extLst>
            </p:cNvPr>
            <p:cNvSpPr/>
            <p:nvPr/>
          </p:nvSpPr>
          <p:spPr>
            <a:xfrm>
              <a:off x="4143037" y="5292817"/>
              <a:ext cx="6559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latin typeface="Times" pitchFamily="2" charset="0"/>
                </a:rPr>
                <a:t>x</a:t>
              </a:r>
              <a:r>
                <a:rPr lang="zh-CN" altLang="en-US" sz="2800" b="1" i="1" dirty="0">
                  <a:latin typeface="Times" pitchFamily="2" charset="0"/>
                </a:rPr>
                <a:t> </a:t>
              </a:r>
              <a:r>
                <a:rPr lang="en-US" altLang="zh-CN" sz="2800" dirty="0">
                  <a:latin typeface="Times" pitchFamily="2" charset="0"/>
                </a:rPr>
                <a:t>=</a:t>
              </a:r>
              <a:endParaRPr lang="zh-CN" altLang="en-US" sz="2800" dirty="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80"/>
    </mc:Choice>
    <mc:Fallback xmlns="">
      <p:transition spd="slow" advTm="1052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6" grpId="0" animBg="1"/>
      <p:bldP spid="51" grpId="0"/>
      <p:bldP spid="54" grpId="0"/>
      <p:bldP spid="5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90157" y="852725"/>
            <a:ext cx="8736971" cy="12481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871939" y="129963"/>
            <a:ext cx="92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 </a:t>
            </a:r>
            <a:r>
              <a:rPr lang="en-US" altLang="zh-CN" sz="3200" dirty="0">
                <a:latin typeface="Bradley Hand" pitchFamily="2" charset="0"/>
              </a:rPr>
              <a:t>1</a:t>
            </a:r>
            <a:endParaRPr lang="zh-CN" altLang="en-US" sz="3200" dirty="0">
              <a:latin typeface="Bradley Han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458" y="115220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写出二次型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2723" y="1172452"/>
            <a:ext cx="1895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的矩阵 </a:t>
            </a:r>
            <a:r>
              <a:rPr lang="en-US" altLang="zh-CN" sz="3200" b="1" i="1" dirty="0">
                <a:latin typeface="Times" pitchFamily="2" charset="0"/>
                <a:cs typeface="Times New Roman" pitchFamily="18" charset="0"/>
              </a:rPr>
              <a:t>A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7436" y="2342183"/>
            <a:ext cx="8369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解：  设 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zh-CN" altLang="en-US" sz="3200" i="1" dirty="0">
                <a:latin typeface="Times" pitchFamily="2" charset="0"/>
              </a:rPr>
              <a:t> </a:t>
            </a:r>
            <a:r>
              <a:rPr lang="en-US" altLang="zh-CN" sz="3200" dirty="0">
                <a:latin typeface="Times" pitchFamily="2" charset="0"/>
              </a:rPr>
              <a:t>=</a:t>
            </a:r>
            <a:r>
              <a:rPr lang="zh-CN" altLang="en-US" sz="3200" dirty="0">
                <a:latin typeface="Times" pitchFamily="2" charset="0"/>
              </a:rPr>
              <a:t> </a:t>
            </a:r>
            <a:r>
              <a:rPr lang="en-US" altLang="zh-CN" sz="3200" dirty="0"/>
              <a:t>(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1</a:t>
            </a:r>
            <a:r>
              <a:rPr lang="en-US" altLang="zh-CN" sz="3200" dirty="0">
                <a:latin typeface="Times" pitchFamily="2" charset="0"/>
              </a:rPr>
              <a:t>, 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2</a:t>
            </a:r>
            <a:r>
              <a:rPr lang="en-US" altLang="zh-CN" sz="3200" dirty="0"/>
              <a:t>)</a:t>
            </a:r>
            <a:r>
              <a:rPr lang="en-US" altLang="zh-CN" sz="3200" baseline="30000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altLang="zh-CN" sz="3200" dirty="0"/>
              <a:t>,</a:t>
            </a:r>
            <a:r>
              <a:rPr lang="zh-CN" altLang="en-US" sz="3200" dirty="0"/>
              <a:t> 则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" pitchFamily="2" charset="0"/>
              </a:rPr>
              <a:t>f </a:t>
            </a:r>
            <a:r>
              <a:rPr lang="en-US" altLang="zh-CN" sz="3200" dirty="0">
                <a:latin typeface="Times" pitchFamily="2" charset="0"/>
              </a:rPr>
              <a:t>(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dirty="0">
                <a:latin typeface="Times" pitchFamily="2" charset="0"/>
              </a:rPr>
              <a:t>)</a:t>
            </a:r>
            <a:r>
              <a:rPr lang="zh-CN" altLang="en-US" sz="3200" dirty="0">
                <a:latin typeface="Times" pitchFamily="2" charset="0"/>
              </a:rPr>
              <a:t> </a:t>
            </a:r>
            <a:r>
              <a:rPr lang="en-US" altLang="zh-CN" sz="3200" dirty="0">
                <a:latin typeface="Times" pitchFamily="2" charset="0"/>
              </a:rPr>
              <a:t>=</a:t>
            </a:r>
            <a:r>
              <a:rPr lang="en-US" altLang="zh-CN" sz="3200" i="1" dirty="0">
                <a:latin typeface="Times" pitchFamily="2" charset="0"/>
              </a:rPr>
              <a:t> </a:t>
            </a:r>
            <a:r>
              <a:rPr lang="en-US" altLang="zh-CN" sz="3200" dirty="0">
                <a:latin typeface="Times" pitchFamily="2" charset="0"/>
              </a:rPr>
              <a:t>3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1</a:t>
            </a:r>
            <a:r>
              <a:rPr lang="en-US" altLang="zh-CN" sz="3200" baseline="30000" dirty="0">
                <a:latin typeface="Times" pitchFamily="2" charset="0"/>
              </a:rPr>
              <a:t>2</a:t>
            </a:r>
            <a:r>
              <a:rPr lang="en-US" altLang="zh-CN" sz="3200" spc="-100" dirty="0">
                <a:solidFill>
                  <a:srgbClr val="C00000"/>
                </a:solidFill>
              </a:rPr>
              <a:t> </a:t>
            </a:r>
            <a:r>
              <a:rPr lang="en-US" altLang="zh-CN" sz="3200" spc="-100" dirty="0"/>
              <a:t>−</a:t>
            </a:r>
            <a:r>
              <a:rPr lang="en-US" altLang="zh-CN" sz="3200" spc="-100" dirty="0">
                <a:solidFill>
                  <a:srgbClr val="C00000"/>
                </a:solidFill>
              </a:rPr>
              <a:t> </a:t>
            </a:r>
            <a:r>
              <a:rPr lang="en-US" altLang="zh-CN" sz="32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1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+</a:t>
            </a:r>
            <a:r>
              <a:rPr lang="en-US" altLang="zh-CN" sz="3200" dirty="0">
                <a:latin typeface="Times" pitchFamily="2" charset="0"/>
              </a:rPr>
              <a:t>3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2</a:t>
            </a:r>
            <a:r>
              <a:rPr lang="en-US" altLang="zh-CN" sz="3200" baseline="30000" dirty="0">
                <a:latin typeface="Times" pitchFamily="2" charset="0"/>
              </a:rPr>
              <a:t>2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71999CE-EE75-1046-BC2A-2EBC9E7FD03B}"/>
              </a:ext>
            </a:extLst>
          </p:cNvPr>
          <p:cNvGrpSpPr/>
          <p:nvPr/>
        </p:nvGrpSpPr>
        <p:grpSpPr>
          <a:xfrm>
            <a:off x="3415117" y="981119"/>
            <a:ext cx="3278462" cy="988233"/>
            <a:chOff x="344356" y="4445707"/>
            <a:chExt cx="3278462" cy="98823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193ACED-F27D-0A49-B66E-AAB8F55635D3}"/>
                </a:ext>
              </a:extLst>
            </p:cNvPr>
            <p:cNvSpPr/>
            <p:nvPr/>
          </p:nvSpPr>
          <p:spPr>
            <a:xfrm>
              <a:off x="344356" y="4630518"/>
              <a:ext cx="32784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>
                  <a:latin typeface="Times" pitchFamily="2" charset="0"/>
                </a:rPr>
                <a:t>f </a:t>
              </a:r>
              <a:r>
                <a:rPr lang="en-US" altLang="zh-CN" sz="3200" dirty="0">
                  <a:latin typeface="Times" pitchFamily="2" charset="0"/>
                </a:rPr>
                <a:t>(</a:t>
              </a:r>
              <a:r>
                <a:rPr lang="en-US" altLang="zh-CN" sz="3200" i="1" dirty="0">
                  <a:latin typeface="Times" pitchFamily="2" charset="0"/>
                </a:rPr>
                <a:t>x</a:t>
              </a:r>
              <a:r>
                <a:rPr lang="en-US" altLang="zh-CN" sz="3200" dirty="0">
                  <a:latin typeface="Times" pitchFamily="2" charset="0"/>
                </a:rPr>
                <a:t>)</a:t>
              </a:r>
              <a:r>
                <a:rPr lang="zh-CN" altLang="en-US" sz="3200" dirty="0">
                  <a:latin typeface="Times" pitchFamily="2" charset="0"/>
                </a:rPr>
                <a:t> </a:t>
              </a:r>
              <a:r>
                <a:rPr lang="en-US" altLang="zh-CN" sz="3200" dirty="0">
                  <a:latin typeface="Times" pitchFamily="2" charset="0"/>
                </a:rPr>
                <a:t>=</a:t>
              </a:r>
              <a:r>
                <a:rPr lang="en-US" altLang="zh-CN" sz="3200" i="1" dirty="0">
                  <a:latin typeface="Times" pitchFamily="2" charset="0"/>
                </a:rPr>
                <a:t> </a:t>
              </a:r>
              <a:r>
                <a:rPr kumimoji="1" lang="en-US" altLang="zh-CN" sz="3200" i="1" dirty="0" err="1">
                  <a:latin typeface="Times" pitchFamily="2" charset="0"/>
                </a:rPr>
                <a:t>x</a:t>
              </a:r>
              <a:r>
                <a:rPr kumimoji="1" lang="en-US" altLang="zh-CN" sz="3200" baseline="30000" dirty="0" err="1">
                  <a:latin typeface="Times" pitchFamily="2" charset="0"/>
                </a:rPr>
                <a:t>T</a:t>
              </a:r>
              <a:r>
                <a:rPr kumimoji="1" lang="zh-CN" altLang="en-US" sz="3200" baseline="30000" dirty="0">
                  <a:latin typeface="Times" pitchFamily="2" charset="0"/>
                </a:rPr>
                <a:t> </a:t>
              </a:r>
              <a:r>
                <a:rPr kumimoji="1" lang="zh-CN" altLang="en-US" sz="3200" i="1" baseline="30000" dirty="0">
                  <a:latin typeface="Times" pitchFamily="2" charset="0"/>
                </a:rPr>
                <a:t>                  </a:t>
              </a:r>
              <a:r>
                <a:rPr kumimoji="1" lang="en-US" altLang="zh-CN" sz="3200" i="1" dirty="0">
                  <a:latin typeface="Times" pitchFamily="2" charset="0"/>
                </a:rPr>
                <a:t>x</a:t>
              </a:r>
              <a:r>
                <a:rPr kumimoji="1" lang="zh-CN" altLang="en-US" sz="3200" i="1" dirty="0">
                  <a:latin typeface="Times" pitchFamily="2" charset="0"/>
                </a:rPr>
                <a:t> </a:t>
              </a:r>
              <a:endParaRPr lang="zh-CN" altLang="en-US" sz="3200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C3E29A9-5753-9C43-B7C3-5BCD4712A09F}"/>
                </a:ext>
              </a:extLst>
            </p:cNvPr>
            <p:cNvGrpSpPr/>
            <p:nvPr/>
          </p:nvGrpSpPr>
          <p:grpSpPr>
            <a:xfrm>
              <a:off x="1953709" y="4445707"/>
              <a:ext cx="1120525" cy="988233"/>
              <a:chOff x="5492109" y="1891148"/>
              <a:chExt cx="1120525" cy="988233"/>
            </a:xfrm>
          </p:grpSpPr>
          <p:sp>
            <p:nvSpPr>
              <p:cNvPr id="17" name="双括号 28">
                <a:extLst>
                  <a:ext uri="{FF2B5EF4-FFF2-40B4-BE49-F238E27FC236}">
                    <a16:creationId xmlns:a16="http://schemas.microsoft.com/office/drawing/2014/main" id="{3FDC89F1-823F-1745-BFCC-46B468249EB0}"/>
                  </a:ext>
                </a:extLst>
              </p:cNvPr>
              <p:cNvSpPr/>
              <p:nvPr/>
            </p:nvSpPr>
            <p:spPr>
              <a:xfrm>
                <a:off x="5507492" y="1891148"/>
                <a:ext cx="1033809" cy="936104"/>
              </a:xfrm>
              <a:prstGeom prst="bracketPair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29">
                <a:extLst>
                  <a:ext uri="{FF2B5EF4-FFF2-40B4-BE49-F238E27FC236}">
                    <a16:creationId xmlns:a16="http://schemas.microsoft.com/office/drawing/2014/main" id="{A5580A36-75D8-5E43-9548-07366A0B6B73}"/>
                  </a:ext>
                </a:extLst>
              </p:cNvPr>
              <p:cNvSpPr txBox="1"/>
              <p:nvPr/>
            </p:nvSpPr>
            <p:spPr>
              <a:xfrm>
                <a:off x="5492109" y="1925274"/>
                <a:ext cx="58445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Times" pitchFamily="2" charset="0"/>
                  </a:rPr>
                  <a:t> </a:t>
                </a:r>
                <a:r>
                  <a:rPr lang="en-US" altLang="zh-CN" sz="2800" dirty="0">
                    <a:latin typeface="Times" pitchFamily="2" charset="0"/>
                  </a:rPr>
                  <a:t>3</a:t>
                </a:r>
              </a:p>
              <a:p>
                <a:r>
                  <a:rPr lang="en-US" altLang="zh-CN" sz="2800" spc="-100" dirty="0">
                    <a:solidFill>
                      <a:srgbClr val="C00000"/>
                    </a:solidFill>
                  </a:rPr>
                  <a:t>−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Times" pitchFamily="2" charset="0"/>
                  </a:rPr>
                  <a:t>1</a:t>
                </a:r>
                <a:endParaRPr lang="zh-CN" altLang="en-US" sz="2800" dirty="0">
                  <a:solidFill>
                    <a:srgbClr val="C00000"/>
                  </a:solidFill>
                  <a:latin typeface="Times" pitchFamily="2" charset="0"/>
                </a:endParaRPr>
              </a:p>
            </p:txBody>
          </p:sp>
          <p:sp>
            <p:nvSpPr>
              <p:cNvPr id="19" name="TextBox 30">
                <a:extLst>
                  <a:ext uri="{FF2B5EF4-FFF2-40B4-BE49-F238E27FC236}">
                    <a16:creationId xmlns:a16="http://schemas.microsoft.com/office/drawing/2014/main" id="{90071A76-D341-F14F-8A96-8D0722D83E63}"/>
                  </a:ext>
                </a:extLst>
              </p:cNvPr>
              <p:cNvSpPr txBox="1"/>
              <p:nvPr/>
            </p:nvSpPr>
            <p:spPr>
              <a:xfrm>
                <a:off x="5989720" y="1897816"/>
                <a:ext cx="6229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spc="-100" dirty="0">
                    <a:solidFill>
                      <a:srgbClr val="C00000"/>
                    </a:solidFill>
                  </a:rPr>
                  <a:t>−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Times" pitchFamily="2" charset="0"/>
                  </a:rPr>
                  <a:t>1</a:t>
                </a:r>
                <a:endParaRPr lang="zh-CN" altLang="en-US" sz="2800" dirty="0">
                  <a:solidFill>
                    <a:srgbClr val="C00000"/>
                  </a:solidFill>
                  <a:latin typeface="Times" pitchFamily="2" charset="0"/>
                </a:endParaRPr>
              </a:p>
              <a:p>
                <a:r>
                  <a:rPr lang="zh-CN" altLang="en-US" sz="2800" dirty="0">
                    <a:latin typeface="Times" pitchFamily="2" charset="0"/>
                  </a:rPr>
                  <a:t> </a:t>
                </a:r>
                <a:r>
                  <a:rPr lang="en-US" altLang="zh-CN" sz="2800" dirty="0">
                    <a:latin typeface="Times" pitchFamily="2" charset="0"/>
                  </a:rPr>
                  <a:t>3</a:t>
                </a: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AABF53A-314C-4840-B8A2-C24A828CFBD3}"/>
              </a:ext>
            </a:extLst>
          </p:cNvPr>
          <p:cNvGrpSpPr/>
          <p:nvPr/>
        </p:nvGrpSpPr>
        <p:grpSpPr>
          <a:xfrm>
            <a:off x="4371148" y="3280016"/>
            <a:ext cx="1941575" cy="1104918"/>
            <a:chOff x="4241263" y="5007468"/>
            <a:chExt cx="1941575" cy="110491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2DC1D01-245E-E745-BE4C-13084575F0F2}"/>
                </a:ext>
              </a:extLst>
            </p:cNvPr>
            <p:cNvGrpSpPr/>
            <p:nvPr/>
          </p:nvGrpSpPr>
          <p:grpSpPr>
            <a:xfrm>
              <a:off x="4851038" y="5007468"/>
              <a:ext cx="1331800" cy="1104918"/>
              <a:chOff x="5494240" y="1806741"/>
              <a:chExt cx="1331800" cy="1104918"/>
            </a:xfrm>
          </p:grpSpPr>
          <p:sp>
            <p:nvSpPr>
              <p:cNvPr id="26" name="双括号 28">
                <a:extLst>
                  <a:ext uri="{FF2B5EF4-FFF2-40B4-BE49-F238E27FC236}">
                    <a16:creationId xmlns:a16="http://schemas.microsoft.com/office/drawing/2014/main" id="{1CCF16EF-2083-E143-B16D-72F4AE8B63A8}"/>
                  </a:ext>
                </a:extLst>
              </p:cNvPr>
              <p:cNvSpPr/>
              <p:nvPr/>
            </p:nvSpPr>
            <p:spPr>
              <a:xfrm>
                <a:off x="5494240" y="1864643"/>
                <a:ext cx="1318548" cy="1020511"/>
              </a:xfrm>
              <a:prstGeom prst="bracketPair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9">
                <a:extLst>
                  <a:ext uri="{FF2B5EF4-FFF2-40B4-BE49-F238E27FC236}">
                    <a16:creationId xmlns:a16="http://schemas.microsoft.com/office/drawing/2014/main" id="{6C5D27DB-5898-6845-8365-C7DF9958C21E}"/>
                  </a:ext>
                </a:extLst>
              </p:cNvPr>
              <p:cNvSpPr txBox="1"/>
              <p:nvPr/>
            </p:nvSpPr>
            <p:spPr>
              <a:xfrm>
                <a:off x="5555803" y="1812704"/>
                <a:ext cx="864096" cy="10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latin typeface="Times" pitchFamily="2" charset="0"/>
                  </a:rPr>
                  <a:t> 3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spc="-100" dirty="0">
                    <a:solidFill>
                      <a:srgbClr val="C00000"/>
                    </a:solidFill>
                  </a:rPr>
                  <a:t>−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Times" pitchFamily="2" charset="0"/>
                  </a:rPr>
                  <a:t>1</a:t>
                </a:r>
                <a:endParaRPr lang="zh-CN" altLang="en-US" sz="2800" dirty="0">
                  <a:solidFill>
                    <a:srgbClr val="C00000"/>
                  </a:solidFill>
                  <a:latin typeface="Times" pitchFamily="2" charset="0"/>
                </a:endParaRPr>
              </a:p>
            </p:txBody>
          </p:sp>
          <p:sp>
            <p:nvSpPr>
              <p:cNvPr id="28" name="TextBox 30">
                <a:extLst>
                  <a:ext uri="{FF2B5EF4-FFF2-40B4-BE49-F238E27FC236}">
                    <a16:creationId xmlns:a16="http://schemas.microsoft.com/office/drawing/2014/main" id="{645583B5-DB2D-4240-B5FC-2444089A310D}"/>
                  </a:ext>
                </a:extLst>
              </p:cNvPr>
              <p:cNvSpPr txBox="1"/>
              <p:nvPr/>
            </p:nvSpPr>
            <p:spPr>
              <a:xfrm>
                <a:off x="6203126" y="1806741"/>
                <a:ext cx="622914" cy="1104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spc="-100" dirty="0">
                    <a:solidFill>
                      <a:srgbClr val="C00000"/>
                    </a:solidFill>
                  </a:rPr>
                  <a:t>−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Times" pitchFamily="2" charset="0"/>
                  </a:rPr>
                  <a:t>1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latin typeface="Times" pitchFamily="2" charset="0"/>
                  </a:rPr>
                  <a:t> 3</a:t>
                </a:r>
                <a:endParaRPr lang="zh-CN" altLang="en-US" sz="2800" dirty="0">
                  <a:latin typeface="Times" pitchFamily="2" charset="0"/>
                </a:endParaRP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44E5524-CC55-C44E-ABB9-7B049D37C13F}"/>
                </a:ext>
              </a:extLst>
            </p:cNvPr>
            <p:cNvSpPr/>
            <p:nvPr/>
          </p:nvSpPr>
          <p:spPr>
            <a:xfrm>
              <a:off x="4241263" y="5329270"/>
              <a:ext cx="6169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" pitchFamily="2" charset="0"/>
                </a:rPr>
                <a:t>A</a:t>
              </a:r>
              <a:r>
                <a:rPr lang="zh-CN" altLang="en-US" sz="2400" i="1" dirty="0">
                  <a:latin typeface="Times" pitchFamily="2" charset="0"/>
                </a:rPr>
                <a:t> </a:t>
              </a:r>
              <a:r>
                <a:rPr lang="en-US" altLang="zh-CN" sz="2400" dirty="0">
                  <a:latin typeface="Times" pitchFamily="2" charset="0"/>
                </a:rPr>
                <a:t>=</a:t>
              </a:r>
              <a:endParaRPr lang="zh-CN" altLang="en-US" sz="2400" dirty="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726"/>
    </mc:Choice>
    <mc:Fallback xmlns="">
      <p:transition spd="slow" advTm="1307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75875" y="193120"/>
            <a:ext cx="5294379" cy="868347"/>
          </a:xfrm>
        </p:spPr>
        <p:txBody>
          <a:bodyPr>
            <a:normAutofit/>
          </a:bodyPr>
          <a:lstStyle/>
          <a:p>
            <a:pPr algn="l"/>
            <a:r>
              <a:rPr lang="en-US" altLang="zh-CN" sz="3733" b="1" i="1" dirty="0">
                <a:solidFill>
                  <a:srgbClr val="0070C0"/>
                </a:solidFill>
                <a:latin typeface="Times" pitchFamily="2" charset="0"/>
              </a:rPr>
              <a:t>n</a:t>
            </a:r>
            <a:r>
              <a:rPr lang="en-US" altLang="zh-CN" sz="3733" b="1" dirty="0">
                <a:solidFill>
                  <a:srgbClr val="0070C0"/>
                </a:solidFill>
              </a:rPr>
              <a:t> </a:t>
            </a:r>
            <a:r>
              <a:rPr lang="zh-CN" altLang="en-US" sz="3733" b="1" dirty="0">
                <a:solidFill>
                  <a:srgbClr val="0070C0"/>
                </a:solidFill>
              </a:rPr>
              <a:t>变量的二次型</a:t>
            </a:r>
          </a:p>
        </p:txBody>
      </p:sp>
      <p:sp>
        <p:nvSpPr>
          <p:cNvPr id="18" name="矩形 17"/>
          <p:cNvSpPr/>
          <p:nvPr/>
        </p:nvSpPr>
        <p:spPr>
          <a:xfrm>
            <a:off x="803436" y="3267015"/>
            <a:ext cx="5184576" cy="662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/>
              <a:t>则二次型的矩阵为</a:t>
            </a:r>
            <a:r>
              <a:rPr lang="en-US" altLang="zh-CN" sz="3200" dirty="0"/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799191" y="5884777"/>
            <a:ext cx="5003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二次型又可写成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" pitchFamily="2" charset="0"/>
              </a:rPr>
              <a:t>f </a:t>
            </a:r>
            <a:r>
              <a:rPr lang="en-US" altLang="zh-CN" sz="3200" dirty="0">
                <a:latin typeface="Times" pitchFamily="2" charset="0"/>
              </a:rPr>
              <a:t>(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dirty="0">
                <a:latin typeface="Times" pitchFamily="2" charset="0"/>
              </a:rPr>
              <a:t>)</a:t>
            </a:r>
            <a:r>
              <a:rPr lang="en-US" altLang="zh-CN" sz="3200" i="1" dirty="0">
                <a:latin typeface="Times" pitchFamily="2" charset="0"/>
              </a:rPr>
              <a:t>= </a:t>
            </a:r>
            <a:r>
              <a:rPr kumimoji="1" lang="en-US" altLang="zh-CN" sz="3200" i="1" dirty="0" err="1">
                <a:latin typeface="Times" pitchFamily="2" charset="0"/>
              </a:rPr>
              <a:t>x</a:t>
            </a:r>
            <a:r>
              <a:rPr kumimoji="1" lang="en-US" altLang="zh-CN" sz="3200" baseline="30000" dirty="0" err="1">
                <a:latin typeface="Times" pitchFamily="2" charset="0"/>
              </a:rPr>
              <a:t>T</a:t>
            </a:r>
            <a:r>
              <a:rPr kumimoji="1" lang="en-US" altLang="zh-CN" sz="3200" i="1" dirty="0" err="1">
                <a:latin typeface="Times" pitchFamily="2" charset="0"/>
              </a:rPr>
              <a:t>Ax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346BEA-2594-CB44-9E14-E77BD9CE227F}"/>
              </a:ext>
            </a:extLst>
          </p:cNvPr>
          <p:cNvSpPr txBox="1"/>
          <p:nvPr/>
        </p:nvSpPr>
        <p:spPr>
          <a:xfrm>
            <a:off x="875875" y="704108"/>
            <a:ext cx="9669635" cy="1491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i="1" dirty="0">
                <a:latin typeface="Times" pitchFamily="2" charset="0"/>
              </a:rPr>
              <a:t>f </a:t>
            </a:r>
            <a:r>
              <a:rPr lang="en-US" altLang="zh-CN" sz="3200" dirty="0">
                <a:latin typeface="Times" pitchFamily="2" charset="0"/>
              </a:rPr>
              <a:t>(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1</a:t>
            </a:r>
            <a:r>
              <a:rPr lang="en-US" altLang="zh-CN" sz="3200" i="1" dirty="0">
                <a:latin typeface="Times" pitchFamily="2" charset="0"/>
              </a:rPr>
              <a:t>, x</a:t>
            </a:r>
            <a:r>
              <a:rPr lang="en-US" altLang="zh-CN" sz="3200" baseline="-250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, …</a:t>
            </a:r>
            <a:r>
              <a:rPr lang="zh-CN" altLang="en-US" sz="3200" i="1" dirty="0">
                <a:latin typeface="Times" pitchFamily="2" charset="0"/>
              </a:rPr>
              <a:t> </a:t>
            </a:r>
            <a:r>
              <a:rPr lang="en-US" altLang="zh-CN" sz="3200" i="1" dirty="0">
                <a:latin typeface="Times" pitchFamily="2" charset="0"/>
              </a:rPr>
              <a:t>, </a:t>
            </a:r>
            <a:r>
              <a:rPr lang="en-US" altLang="zh-CN" sz="3200" i="1" dirty="0" err="1">
                <a:latin typeface="Times" pitchFamily="2" charset="0"/>
              </a:rPr>
              <a:t>x</a:t>
            </a:r>
            <a:r>
              <a:rPr lang="en-US" altLang="zh-CN" sz="3200" i="1" baseline="-25000" dirty="0" err="1">
                <a:latin typeface="Times" pitchFamily="2" charset="0"/>
              </a:rPr>
              <a:t>n</a:t>
            </a:r>
            <a:r>
              <a:rPr lang="en-US" altLang="zh-CN" sz="3200" dirty="0">
                <a:latin typeface="Times" pitchFamily="2" charset="0"/>
              </a:rPr>
              <a:t>) = </a:t>
            </a:r>
            <a:r>
              <a:rPr lang="en-US" altLang="zh-CN" sz="3200" i="1" dirty="0">
                <a:latin typeface="Times" pitchFamily="2" charset="0"/>
              </a:rPr>
              <a:t>a</a:t>
            </a:r>
            <a:r>
              <a:rPr lang="en-US" altLang="zh-CN" sz="3200" baseline="-25000" dirty="0">
                <a:latin typeface="Times" pitchFamily="2" charset="0"/>
              </a:rPr>
              <a:t>11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1</a:t>
            </a:r>
            <a:r>
              <a:rPr lang="en-US" altLang="zh-CN" sz="3200" baseline="300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+a</a:t>
            </a:r>
            <a:r>
              <a:rPr lang="en-US" altLang="zh-CN" sz="3200" baseline="-25000" dirty="0">
                <a:latin typeface="Times" pitchFamily="2" charset="0"/>
              </a:rPr>
              <a:t>22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2</a:t>
            </a:r>
            <a:r>
              <a:rPr lang="en-US" altLang="zh-CN" sz="3200" baseline="300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 + …+a</a:t>
            </a:r>
            <a:r>
              <a:rPr lang="en-US" altLang="zh-CN" sz="3200" i="1" baseline="-25000" dirty="0">
                <a:latin typeface="Times" pitchFamily="2" charset="0"/>
              </a:rPr>
              <a:t>nn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i="1" baseline="-25000" dirty="0">
                <a:latin typeface="Times" pitchFamily="2" charset="0"/>
              </a:rPr>
              <a:t>n</a:t>
            </a:r>
            <a:r>
              <a:rPr lang="en-US" altLang="zh-CN" sz="3200" baseline="30000" dirty="0">
                <a:latin typeface="Times" pitchFamily="2" charset="0"/>
              </a:rPr>
              <a:t>2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i="1" dirty="0">
                <a:latin typeface="Times" pitchFamily="2" charset="0"/>
              </a:rPr>
              <a:t>                            +</a:t>
            </a:r>
            <a:r>
              <a:rPr lang="en-US" altLang="zh-CN" sz="32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a</a:t>
            </a:r>
            <a:r>
              <a:rPr lang="en-US" altLang="zh-CN" sz="3200" baseline="-25000" dirty="0">
                <a:latin typeface="Times" pitchFamily="2" charset="0"/>
              </a:rPr>
              <a:t>12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1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 + </a:t>
            </a:r>
            <a:r>
              <a:rPr lang="en-US" altLang="zh-CN" sz="32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a</a:t>
            </a:r>
            <a:r>
              <a:rPr lang="en-US" altLang="zh-CN" sz="3200" baseline="-25000" dirty="0">
                <a:latin typeface="Times" pitchFamily="2" charset="0"/>
              </a:rPr>
              <a:t>13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1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3</a:t>
            </a:r>
            <a:r>
              <a:rPr lang="en-US" altLang="zh-CN" sz="3200" dirty="0">
                <a:latin typeface="Times" pitchFamily="2" charset="0"/>
              </a:rPr>
              <a:t> </a:t>
            </a:r>
            <a:r>
              <a:rPr lang="en-US" altLang="zh-CN" sz="3200" i="1" dirty="0">
                <a:latin typeface="Times" pitchFamily="2" charset="0"/>
              </a:rPr>
              <a:t>+…+ </a:t>
            </a:r>
            <a:r>
              <a:rPr lang="en-US" altLang="zh-CN" sz="32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a</a:t>
            </a:r>
            <a:r>
              <a:rPr lang="en-US" altLang="zh-CN" sz="3200" i="1" baseline="-25000" dirty="0">
                <a:latin typeface="Times" pitchFamily="2" charset="0"/>
              </a:rPr>
              <a:t>n</a:t>
            </a:r>
            <a:r>
              <a:rPr lang="en-US" altLang="zh-CN" sz="3200" baseline="-25000" dirty="0">
                <a:latin typeface="Times" pitchFamily="2" charset="0"/>
              </a:rPr>
              <a:t>-1,</a:t>
            </a:r>
            <a:r>
              <a:rPr lang="en-US" altLang="zh-CN" sz="3200" i="1" baseline="-25000" dirty="0">
                <a:latin typeface="Times" pitchFamily="2" charset="0"/>
              </a:rPr>
              <a:t> n 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i="1" baseline="-25000" dirty="0">
                <a:latin typeface="Times" pitchFamily="2" charset="0"/>
              </a:rPr>
              <a:t>n</a:t>
            </a:r>
            <a:r>
              <a:rPr lang="en-US" altLang="zh-CN" sz="3200" baseline="-25000" dirty="0">
                <a:latin typeface="Times" pitchFamily="2" charset="0"/>
              </a:rPr>
              <a:t>-1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i="1" baseline="-25000" dirty="0">
                <a:latin typeface="Times" pitchFamily="2" charset="0"/>
              </a:rPr>
              <a:t>n</a:t>
            </a:r>
            <a:r>
              <a:rPr lang="en-US" altLang="zh-CN" sz="3200" i="1" dirty="0">
                <a:latin typeface="Times" pitchFamily="2" charset="0"/>
              </a:rPr>
              <a:t> </a:t>
            </a:r>
            <a:endParaRPr kumimoji="1" lang="zh-CN" altLang="en-US" sz="32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772FC61-C210-E34F-9B3D-B199C27C967D}"/>
              </a:ext>
            </a:extLst>
          </p:cNvPr>
          <p:cNvGrpSpPr/>
          <p:nvPr/>
        </p:nvGrpSpPr>
        <p:grpSpPr>
          <a:xfrm>
            <a:off x="3286139" y="3892546"/>
            <a:ext cx="3267197" cy="1885429"/>
            <a:chOff x="2636782" y="3826286"/>
            <a:chExt cx="3267197" cy="1885429"/>
          </a:xfrm>
        </p:grpSpPr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B6942278-9FB0-0742-8970-CD146DA68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609" y="3826286"/>
              <a:ext cx="2401619" cy="181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11     </a:t>
              </a: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12</a:t>
              </a:r>
              <a:r>
                <a:rPr kumimoji="1" lang="en-US" altLang="zh-CN" sz="2800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… </a:t>
              </a: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2800" i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21</a:t>
              </a: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  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22 </a:t>
              </a:r>
              <a:r>
                <a:rPr kumimoji="1" lang="en-US" altLang="zh-CN" sz="2800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</a:rPr>
                <a:t> … </a:t>
              </a: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2800" i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…   …  …  …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i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1 </a:t>
              </a:r>
              <a:r>
                <a:rPr kumimoji="1" lang="en-US" altLang="zh-CN" sz="2800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2800" i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i="1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2800" kern="0" baseline="-25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2 </a:t>
              </a:r>
              <a:r>
                <a:rPr kumimoji="1" lang="en-US" altLang="zh-CN" sz="2800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 … </a:t>
              </a:r>
              <a:r>
                <a:rPr kumimoji="1" lang="en-US" altLang="zh-CN" sz="2800" i="1" kern="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800" i="1" kern="0" baseline="-25000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703060505090304" pitchFamily="18" charset="0"/>
                  <a:ea typeface="楷体_GB2312" pitchFamily="1" charset="-122"/>
                  <a:sym typeface="Symbol" panose="05050102010706020507" pitchFamily="18" charset="2"/>
                </a:rPr>
                <a:t>nn</a:t>
              </a:r>
              <a:endParaRPr kumimoji="1" lang="en-US" altLang="zh-CN" sz="2800" i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703060505090304" pitchFamily="18" charset="0"/>
                <a:ea typeface="楷体_GB2312" pitchFamily="1" charset="-122"/>
                <a:sym typeface="Symbol" panose="05050102010706020507" pitchFamily="18" charset="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FFD6E63-4921-0A43-8BAE-3DA9BF3BAEC9}"/>
                </a:ext>
              </a:extLst>
            </p:cNvPr>
            <p:cNvGrpSpPr/>
            <p:nvPr/>
          </p:nvGrpSpPr>
          <p:grpSpPr>
            <a:xfrm>
              <a:off x="2636782" y="3979916"/>
              <a:ext cx="3267197" cy="1731799"/>
              <a:chOff x="4898914" y="3445225"/>
              <a:chExt cx="3267197" cy="1731799"/>
            </a:xfrm>
          </p:grpSpPr>
          <p:sp>
            <p:nvSpPr>
              <p:cNvPr id="13" name="双括号 11">
                <a:extLst>
                  <a:ext uri="{FF2B5EF4-FFF2-40B4-BE49-F238E27FC236}">
                    <a16:creationId xmlns:a16="http://schemas.microsoft.com/office/drawing/2014/main" id="{651E1F9B-4767-ED4F-B251-700277A3EB8D}"/>
                  </a:ext>
                </a:extLst>
              </p:cNvPr>
              <p:cNvSpPr/>
              <p:nvPr/>
            </p:nvSpPr>
            <p:spPr>
              <a:xfrm>
                <a:off x="5540634" y="3445225"/>
                <a:ext cx="2625477" cy="1731799"/>
              </a:xfrm>
              <a:prstGeom prst="bracketPair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1DB01EB-9857-F84A-9446-64188C947BD2}"/>
                  </a:ext>
                </a:extLst>
              </p:cNvPr>
              <p:cNvSpPr txBox="1"/>
              <p:nvPr/>
            </p:nvSpPr>
            <p:spPr>
              <a:xfrm>
                <a:off x="4898914" y="3979431"/>
                <a:ext cx="7164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i="1" dirty="0">
                    <a:latin typeface="Times" pitchFamily="2" charset="0"/>
                  </a:rPr>
                  <a:t>A</a:t>
                </a:r>
                <a:r>
                  <a:rPr kumimoji="1" lang="en-US" altLang="zh-CN" sz="2800" dirty="0">
                    <a:latin typeface="Times" pitchFamily="2" charset="0"/>
                  </a:rPr>
                  <a:t> =</a:t>
                </a:r>
                <a:endParaRPr kumimoji="1" lang="zh-CN" altLang="en-US" sz="2800" dirty="0">
                  <a:latin typeface="Times" pitchFamily="2" charset="0"/>
                </a:endParaRPr>
              </a:p>
            </p:txBody>
          </p:sp>
        </p:grpSp>
      </p:grpSp>
      <p:grpSp>
        <p:nvGrpSpPr>
          <p:cNvPr id="21" name="Group 118">
            <a:extLst>
              <a:ext uri="{FF2B5EF4-FFF2-40B4-BE49-F238E27FC236}">
                <a16:creationId xmlns:a16="http://schemas.microsoft.com/office/drawing/2014/main" id="{6971526C-95A2-7A40-81DF-C1FE5BFF713B}"/>
              </a:ext>
            </a:extLst>
          </p:cNvPr>
          <p:cNvGrpSpPr>
            <a:grpSpLocks/>
          </p:cNvGrpSpPr>
          <p:nvPr/>
        </p:nvGrpSpPr>
        <p:grpSpPr bwMode="auto">
          <a:xfrm>
            <a:off x="8167474" y="4000387"/>
            <a:ext cx="1231900" cy="1600200"/>
            <a:chOff x="4299" y="1680"/>
            <a:chExt cx="776" cy="1008"/>
          </a:xfrm>
        </p:grpSpPr>
        <p:sp>
          <p:nvSpPr>
            <p:cNvPr id="22" name="Rectangle 119">
              <a:extLst>
                <a:ext uri="{FF2B5EF4-FFF2-40B4-BE49-F238E27FC236}">
                  <a16:creationId xmlns:a16="http://schemas.microsoft.com/office/drawing/2014/main" id="{3C9BB95C-A4C9-4140-98A8-86E6701BF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029"/>
              <a:ext cx="4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 </a:t>
              </a:r>
              <a:r>
                <a:rPr kumimoji="1" lang="en-US" altLang="zh-CN" sz="2800" dirty="0">
                  <a:latin typeface="Times" pitchFamily="2" charset="0"/>
                </a:rPr>
                <a:t>=</a:t>
              </a:r>
              <a:r>
                <a:rPr kumimoji="1" lang="en-US" altLang="zh-CN" sz="2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3" name="AutoShape 120">
              <a:extLst>
                <a:ext uri="{FF2B5EF4-FFF2-40B4-BE49-F238E27FC236}">
                  <a16:creationId xmlns:a16="http://schemas.microsoft.com/office/drawing/2014/main" id="{A1173033-FAFE-CE4F-9503-7A0025216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371" cy="1008"/>
            </a:xfrm>
            <a:prstGeom prst="bracketPair">
              <a:avLst>
                <a:gd name="adj" fmla="val 12843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80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28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80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8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800" i="1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0" lang="en-US" altLang="zh-CN" sz="28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78EC692-8E86-7A44-8E95-F9BE98F75034}"/>
                  </a:ext>
                </a:extLst>
              </p:cNvPr>
              <p:cNvSpPr txBox="1"/>
              <p:nvPr/>
            </p:nvSpPr>
            <p:spPr>
              <a:xfrm>
                <a:off x="3682839" y="2208944"/>
                <a:ext cx="4656852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       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78EC692-8E86-7A44-8E95-F9BE98F75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839" y="2208944"/>
                <a:ext cx="4656852" cy="1142364"/>
              </a:xfrm>
              <a:prstGeom prst="rect">
                <a:avLst/>
              </a:prstGeom>
              <a:blipFill>
                <a:blip r:embed="rId3"/>
                <a:stretch>
                  <a:fillRect l="-14946" t="-102198" b="-151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66"/>
    </mc:Choice>
    <mc:Fallback xmlns="">
      <p:transition spd="slow" advTm="791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2741" y="1186276"/>
            <a:ext cx="10017294" cy="1440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62741" y="278531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练习</a:t>
            </a:r>
            <a:r>
              <a:rPr lang="en-US" altLang="zh-CN" sz="3200" dirty="0">
                <a:latin typeface="Bradley Hand" pitchFamily="2" charset="0"/>
              </a:rPr>
              <a:t>2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958754" y="1306290"/>
            <a:ext cx="9749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写出二次型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" pitchFamily="2" charset="0"/>
              </a:rPr>
              <a:t>f </a:t>
            </a:r>
            <a:r>
              <a:rPr lang="en-US" altLang="zh-CN" sz="3200" dirty="0">
                <a:latin typeface="Times" pitchFamily="2" charset="0"/>
              </a:rPr>
              <a:t>(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1</a:t>
            </a:r>
            <a:r>
              <a:rPr lang="en-US" altLang="zh-CN" sz="3200" i="1" dirty="0">
                <a:latin typeface="Times" pitchFamily="2" charset="0"/>
              </a:rPr>
              <a:t>, x</a:t>
            </a:r>
            <a:r>
              <a:rPr lang="en-US" altLang="zh-CN" sz="3200" baseline="-250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, x</a:t>
            </a:r>
            <a:r>
              <a:rPr lang="en-US" altLang="zh-CN" sz="3200" baseline="-25000" dirty="0">
                <a:latin typeface="Times" pitchFamily="2" charset="0"/>
              </a:rPr>
              <a:t>3</a:t>
            </a:r>
            <a:r>
              <a:rPr lang="en-US" altLang="zh-CN" sz="3200" dirty="0">
                <a:latin typeface="Times" pitchFamily="2" charset="0"/>
              </a:rPr>
              <a:t>) = 3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1</a:t>
            </a:r>
            <a:r>
              <a:rPr lang="en-US" altLang="zh-CN" sz="3200" baseline="30000" dirty="0">
                <a:latin typeface="Times" pitchFamily="2" charset="0"/>
              </a:rPr>
              <a:t>2 </a:t>
            </a:r>
            <a:r>
              <a:rPr lang="en-US" altLang="zh-CN" sz="3200" i="1" dirty="0">
                <a:latin typeface="Times" pitchFamily="2" charset="0"/>
              </a:rPr>
              <a:t>+ </a:t>
            </a:r>
            <a:r>
              <a:rPr lang="en-US" altLang="zh-CN" sz="3200" dirty="0">
                <a:latin typeface="Times" pitchFamily="2" charset="0"/>
              </a:rPr>
              <a:t>3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2</a:t>
            </a:r>
            <a:r>
              <a:rPr lang="en-US" altLang="zh-CN" sz="3200" baseline="30000" dirty="0">
                <a:latin typeface="Times" pitchFamily="2" charset="0"/>
              </a:rPr>
              <a:t>2</a:t>
            </a:r>
            <a:r>
              <a:rPr lang="en-US" altLang="zh-CN" sz="3200" spc="-100" dirty="0"/>
              <a:t> − 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3</a:t>
            </a:r>
            <a:r>
              <a:rPr lang="en-US" altLang="zh-CN" sz="3200" baseline="30000" dirty="0">
                <a:latin typeface="Times" pitchFamily="2" charset="0"/>
              </a:rPr>
              <a:t>2</a:t>
            </a:r>
            <a:r>
              <a:rPr lang="zh-CN" altLang="en-US" sz="3200" dirty="0"/>
              <a:t> </a:t>
            </a:r>
            <a:r>
              <a:rPr lang="en-US" altLang="zh-CN" sz="3200" spc="-100" dirty="0"/>
              <a:t>− </a:t>
            </a:r>
            <a:r>
              <a:rPr lang="en-US" altLang="zh-CN" sz="32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1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 +</a:t>
            </a:r>
            <a:r>
              <a:rPr lang="en-US" altLang="zh-CN" sz="3200" dirty="0">
                <a:latin typeface="Times" pitchFamily="2" charset="0"/>
              </a:rPr>
              <a:t>4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1</a:t>
            </a:r>
            <a:r>
              <a:rPr lang="en-US" altLang="zh-CN" sz="3200" i="1" dirty="0">
                <a:latin typeface="Times" pitchFamily="2" charset="0"/>
              </a:rPr>
              <a:t>x</a:t>
            </a:r>
            <a:r>
              <a:rPr lang="en-US" altLang="zh-CN" sz="3200" baseline="-25000" dirty="0">
                <a:latin typeface="Times" pitchFamily="2" charset="0"/>
              </a:rPr>
              <a:t>3</a:t>
            </a:r>
            <a:endParaRPr lang="zh-CN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958754" y="1921647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的矩阵</a:t>
            </a:r>
            <a:r>
              <a:rPr lang="en-US" altLang="zh-CN" sz="3200" dirty="0"/>
              <a:t> </a:t>
            </a:r>
            <a:r>
              <a:rPr kumimoji="1" lang="en-US" altLang="zh-CN" sz="3200" i="1" dirty="0">
                <a:latin typeface="Times" pitchFamily="2" charset="0"/>
              </a:rPr>
              <a:t>A.</a:t>
            </a:r>
            <a:endParaRPr lang="zh-CN" alt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1BC552-E9E3-D142-B797-382FBA86F485}"/>
              </a:ext>
            </a:extLst>
          </p:cNvPr>
          <p:cNvGrpSpPr/>
          <p:nvPr/>
        </p:nvGrpSpPr>
        <p:grpSpPr>
          <a:xfrm>
            <a:off x="3878159" y="3116545"/>
            <a:ext cx="2865575" cy="1715956"/>
            <a:chOff x="3878159" y="3116545"/>
            <a:chExt cx="2865575" cy="171595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88424BC-6765-4948-9691-AC99B7100C2E}"/>
                </a:ext>
              </a:extLst>
            </p:cNvPr>
            <p:cNvGrpSpPr/>
            <p:nvPr/>
          </p:nvGrpSpPr>
          <p:grpSpPr>
            <a:xfrm>
              <a:off x="4594638" y="3116545"/>
              <a:ext cx="2149096" cy="1715956"/>
              <a:chOff x="10102189" y="1500498"/>
              <a:chExt cx="2149096" cy="1715956"/>
            </a:xfrm>
          </p:grpSpPr>
          <p:sp>
            <p:nvSpPr>
              <p:cNvPr id="27" name="双括号 11">
                <a:extLst>
                  <a:ext uri="{FF2B5EF4-FFF2-40B4-BE49-F238E27FC236}">
                    <a16:creationId xmlns:a16="http://schemas.microsoft.com/office/drawing/2014/main" id="{B37A14E7-59E2-1F4C-BA5E-289BAFFE9661}"/>
                  </a:ext>
                </a:extLst>
              </p:cNvPr>
              <p:cNvSpPr/>
              <p:nvPr/>
            </p:nvSpPr>
            <p:spPr>
              <a:xfrm>
                <a:off x="10102189" y="1640625"/>
                <a:ext cx="2149096" cy="1445218"/>
              </a:xfrm>
              <a:prstGeom prst="bracketPair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12">
                <a:extLst>
                  <a:ext uri="{FF2B5EF4-FFF2-40B4-BE49-F238E27FC236}">
                    <a16:creationId xmlns:a16="http://schemas.microsoft.com/office/drawing/2014/main" id="{2B3DCBC5-5798-614F-9D45-D24ABA210E3C}"/>
                  </a:ext>
                </a:extLst>
              </p:cNvPr>
              <p:cNvSpPr txBox="1"/>
              <p:nvPr/>
            </p:nvSpPr>
            <p:spPr>
              <a:xfrm>
                <a:off x="10261666" y="1500498"/>
                <a:ext cx="561372" cy="1695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3200" dirty="0"/>
                  <a:t> </a:t>
                </a:r>
                <a:r>
                  <a:rPr lang="en-US" altLang="zh-CN" sz="2800" dirty="0">
                    <a:latin typeface="Times" pitchFamily="2" charset="0"/>
                  </a:rPr>
                  <a:t>3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spc="-100" dirty="0">
                    <a:solidFill>
                      <a:srgbClr val="C00000"/>
                    </a:solidFill>
                  </a:rPr>
                  <a:t>−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Times" pitchFamily="2" charset="0"/>
                  </a:rPr>
                  <a:t>1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solidFill>
                      <a:srgbClr val="C00000"/>
                    </a:solidFill>
                    <a:latin typeface="Times" pitchFamily="2" charset="0"/>
                  </a:rPr>
                  <a:t> 2</a:t>
                </a:r>
                <a:endParaRPr lang="zh-CN" altLang="en-US" sz="2800" dirty="0">
                  <a:solidFill>
                    <a:srgbClr val="C00000"/>
                  </a:solidFill>
                  <a:latin typeface="Times" pitchFamily="2" charset="0"/>
                </a:endParaRPr>
              </a:p>
            </p:txBody>
          </p:sp>
          <p:sp>
            <p:nvSpPr>
              <p:cNvPr id="29" name="TextBox 13">
                <a:extLst>
                  <a:ext uri="{FF2B5EF4-FFF2-40B4-BE49-F238E27FC236}">
                    <a16:creationId xmlns:a16="http://schemas.microsoft.com/office/drawing/2014/main" id="{9D4B6668-5BE5-2746-896C-C189D1CC108E}"/>
                  </a:ext>
                </a:extLst>
              </p:cNvPr>
              <p:cNvSpPr txBox="1"/>
              <p:nvPr/>
            </p:nvSpPr>
            <p:spPr>
              <a:xfrm>
                <a:off x="10956257" y="1574365"/>
                <a:ext cx="561372" cy="162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spc="-100" dirty="0">
                    <a:solidFill>
                      <a:srgbClr val="C00000"/>
                    </a:solidFill>
                  </a:rPr>
                  <a:t>−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Times" pitchFamily="2" charset="0"/>
                  </a:rPr>
                  <a:t>1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latin typeface="Times" pitchFamily="2" charset="0"/>
                  </a:rPr>
                  <a:t> 3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solidFill>
                      <a:srgbClr val="C00000"/>
                    </a:solidFill>
                    <a:latin typeface="Times" pitchFamily="2" charset="0"/>
                  </a:rPr>
                  <a:t> 0</a:t>
                </a:r>
                <a:endParaRPr lang="zh-CN" altLang="en-US" sz="2800" dirty="0">
                  <a:solidFill>
                    <a:srgbClr val="C00000"/>
                  </a:solidFill>
                  <a:latin typeface="Times" pitchFamily="2" charset="0"/>
                </a:endParaRPr>
              </a:p>
            </p:txBody>
          </p:sp>
          <p:sp>
            <p:nvSpPr>
              <p:cNvPr id="30" name="TextBox 13">
                <a:extLst>
                  <a:ext uri="{FF2B5EF4-FFF2-40B4-BE49-F238E27FC236}">
                    <a16:creationId xmlns:a16="http://schemas.microsoft.com/office/drawing/2014/main" id="{C732A62A-21AB-C042-9126-0C85056CD408}"/>
                  </a:ext>
                </a:extLst>
              </p:cNvPr>
              <p:cNvSpPr txBox="1"/>
              <p:nvPr/>
            </p:nvSpPr>
            <p:spPr>
              <a:xfrm>
                <a:off x="11588588" y="1526568"/>
                <a:ext cx="561372" cy="1689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3200" dirty="0"/>
                  <a:t> 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Times" pitchFamily="2" charset="0"/>
                  </a:rPr>
                  <a:t>2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solidFill>
                      <a:srgbClr val="C00000"/>
                    </a:solidFill>
                    <a:latin typeface="Times" pitchFamily="2" charset="0"/>
                  </a:rPr>
                  <a:t> 0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spc="-100" dirty="0"/>
                  <a:t>−</a:t>
                </a:r>
                <a:r>
                  <a:rPr lang="en-US" altLang="zh-CN" sz="2800" dirty="0">
                    <a:latin typeface="Times" pitchFamily="2" charset="0"/>
                  </a:rPr>
                  <a:t>1</a:t>
                </a: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79BA34C-7B40-5D43-9A0D-A7DB2F6E43E9}"/>
                </a:ext>
              </a:extLst>
            </p:cNvPr>
            <p:cNvSpPr txBox="1"/>
            <p:nvPr/>
          </p:nvSpPr>
          <p:spPr>
            <a:xfrm>
              <a:off x="3878159" y="3702860"/>
              <a:ext cx="716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i="1" dirty="0">
                  <a:latin typeface="Times" pitchFamily="2" charset="0"/>
                </a:rPr>
                <a:t>A</a:t>
              </a:r>
              <a:r>
                <a:rPr kumimoji="1" lang="en-US" altLang="zh-CN" sz="2800" dirty="0">
                  <a:latin typeface="Times" pitchFamily="2" charset="0"/>
                </a:rPr>
                <a:t> =</a:t>
              </a:r>
              <a:endParaRPr kumimoji="1" lang="zh-CN" altLang="en-US" sz="2800" dirty="0">
                <a:latin typeface="Times" pitchFamily="2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14"/>
    </mc:Choice>
    <mc:Fallback xmlns="">
      <p:transition spd="slow" advTm="61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8AEA8-AD81-184B-8BA4-DED94C89526F}" type="slidenum">
              <a:rPr lang="zh-CN" altLang="zh-CN" smtClean="0"/>
              <a:pPr>
                <a:defRPr/>
              </a:pPr>
              <a:t>7</a:t>
            </a:fld>
            <a:endParaRPr lang="zh-CN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903980" y="549564"/>
            <a:ext cx="10922429" cy="147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二次曲线的标准形方程，如 </a:t>
            </a:r>
            <a:r>
              <a:rPr lang="en-US" altLang="zh-CN" sz="3200" i="1" dirty="0">
                <a:latin typeface="Times" pitchFamily="2" charset="0"/>
              </a:rPr>
              <a:t>ax</a:t>
            </a:r>
            <a:r>
              <a:rPr lang="en-US" altLang="zh-CN" sz="3200" baseline="30000" dirty="0">
                <a:latin typeface="Times" pitchFamily="2" charset="0"/>
              </a:rPr>
              <a:t>2</a:t>
            </a:r>
            <a:r>
              <a:rPr lang="en-US" altLang="zh-CN" sz="3200" i="1" dirty="0">
                <a:latin typeface="Times" pitchFamily="2" charset="0"/>
              </a:rPr>
              <a:t>+cy</a:t>
            </a:r>
            <a:r>
              <a:rPr lang="en-US" altLang="zh-CN" sz="3200" baseline="30000" dirty="0">
                <a:latin typeface="Times" pitchFamily="2" charset="0"/>
              </a:rPr>
              <a:t>2 </a:t>
            </a:r>
            <a:r>
              <a:rPr lang="en-US" altLang="zh-CN" sz="3200" dirty="0">
                <a:latin typeface="Times" pitchFamily="2" charset="0"/>
              </a:rPr>
              <a:t>= 1</a:t>
            </a:r>
            <a:r>
              <a:rPr lang="en-US" altLang="zh-CN" sz="3200" dirty="0"/>
              <a:t> </a:t>
            </a:r>
            <a:r>
              <a:rPr lang="zh-CN" altLang="en-US" sz="3200" dirty="0"/>
              <a:t>，其几何形状是我们所熟悉的椭圆或双曲线。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7203" y="231148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Bradley Hand" pitchFamily="2" charset="0"/>
              </a:rPr>
              <a:t>二次型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5376956" y="3290732"/>
            <a:ext cx="0" cy="199222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75841" y="56472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标准型</a:t>
            </a: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 flipV="1">
            <a:off x="5760999" y="3266729"/>
            <a:ext cx="0" cy="197439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812971" y="2207825"/>
            <a:ext cx="3360373" cy="7680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46165" y="5559047"/>
            <a:ext cx="2400267" cy="7680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949174" y="555357"/>
            <a:ext cx="10922429" cy="1585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3200" dirty="0"/>
              <a:t>         </a:t>
            </a:r>
            <a:r>
              <a:rPr lang="zh-CN" altLang="en-US" sz="3200" dirty="0">
                <a:latin typeface="Bradley Hand" pitchFamily="2" charset="0"/>
              </a:rPr>
              <a:t>在二次型中的主要问题：寻找一个可逆的线性变换</a:t>
            </a:r>
            <a:r>
              <a:rPr lang="en-US" altLang="zh-CN" sz="3200" dirty="0">
                <a:latin typeface="Bradley Hand" pitchFamily="2" charset="0"/>
              </a:rPr>
              <a:t>,</a:t>
            </a:r>
            <a:r>
              <a:rPr lang="zh-CN" altLang="en-US" sz="3200" dirty="0">
                <a:latin typeface="Bradley Hand" pitchFamily="2" charset="0"/>
              </a:rPr>
              <a:t>                                      </a:t>
            </a:r>
            <a:endParaRPr lang="en-US" altLang="zh-CN" sz="3200" dirty="0">
              <a:latin typeface="Bradley Hand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Bradley Hand" pitchFamily="2" charset="0"/>
              </a:rPr>
              <a:t>         </a:t>
            </a:r>
            <a:r>
              <a:rPr lang="zh-CN" altLang="en-US" sz="3200" dirty="0">
                <a:latin typeface="Bradley Hand" pitchFamily="2" charset="0"/>
              </a:rPr>
              <a:t>将二次型转化为标准形。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C417F17-2DC1-0949-879F-0FA34832E2B0}"/>
                  </a:ext>
                </a:extLst>
              </p:cNvPr>
              <p:cNvSpPr/>
              <p:nvPr/>
            </p:nvSpPr>
            <p:spPr>
              <a:xfrm>
                <a:off x="4026401" y="2369069"/>
                <a:ext cx="28969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Times" pitchFamily="2" charset="0"/>
                  </a:rPr>
                  <a:t>3</a:t>
                </a:r>
                <a:r>
                  <a:rPr lang="en-US" altLang="zh-CN" sz="2800" i="1" dirty="0">
                    <a:latin typeface="Times" pitchFamily="2" charset="0"/>
                  </a:rPr>
                  <a:t>x</a:t>
                </a:r>
                <a:r>
                  <a:rPr lang="en-US" altLang="zh-CN" sz="2800" baseline="30000" dirty="0">
                    <a:latin typeface="Times" pitchFamily="2" charset="0"/>
                  </a:rPr>
                  <a:t>2</a:t>
                </a:r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dirty="0">
                    <a:latin typeface="Times" pitchFamily="2" charset="0"/>
                  </a:rPr>
                  <a:t>2</a:t>
                </a:r>
                <a:r>
                  <a:rPr lang="en-US" altLang="zh-CN" sz="2800" i="1" dirty="0">
                    <a:latin typeface="Times" pitchFamily="2" charset="0"/>
                  </a:rPr>
                  <a:t>xy+</a:t>
                </a:r>
                <a:r>
                  <a:rPr lang="en-US" altLang="zh-CN" sz="2800" dirty="0">
                    <a:latin typeface="Times" pitchFamily="2" charset="0"/>
                  </a:rPr>
                  <a:t>3</a:t>
                </a:r>
                <a:r>
                  <a:rPr lang="en-US" altLang="zh-CN" sz="2800" i="1" dirty="0">
                    <a:latin typeface="Times" pitchFamily="2" charset="0"/>
                  </a:rPr>
                  <a:t>y</a:t>
                </a:r>
                <a:r>
                  <a:rPr lang="en-US" altLang="zh-CN" sz="2800" baseline="30000" dirty="0">
                    <a:latin typeface="Times" pitchFamily="2" charset="0"/>
                  </a:rPr>
                  <a:t>2</a:t>
                </a:r>
                <a:r>
                  <a:rPr lang="en-US" altLang="zh-CN" sz="2800" i="1" baseline="30000" dirty="0">
                    <a:latin typeface="Times" pitchFamily="2" charset="0"/>
                  </a:rPr>
                  <a:t> </a:t>
                </a:r>
                <a:r>
                  <a:rPr lang="en-US" altLang="zh-CN" sz="2800" dirty="0">
                    <a:latin typeface="Times" pitchFamily="2" charset="0"/>
                  </a:rPr>
                  <a:t>= 8</a:t>
                </a:r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C417F17-2DC1-0949-879F-0FA34832E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401" y="2369069"/>
                <a:ext cx="2896947" cy="523220"/>
              </a:xfrm>
              <a:prstGeom prst="rect">
                <a:avLst/>
              </a:prstGeom>
              <a:blipFill>
                <a:blip r:embed="rId3"/>
                <a:stretch>
                  <a:fillRect l="-3930" t="-9524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03D18255-F824-AE49-8CCA-AF52330CF0DC}"/>
              </a:ext>
            </a:extLst>
          </p:cNvPr>
          <p:cNvSpPr/>
          <p:nvPr/>
        </p:nvSpPr>
        <p:spPr>
          <a:xfrm>
            <a:off x="4434213" y="5687044"/>
            <a:ext cx="2117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" pitchFamily="2" charset="0"/>
              </a:rPr>
              <a:t>2</a:t>
            </a:r>
            <a:r>
              <a:rPr lang="en-US" altLang="zh-CN" sz="2800" i="1" dirty="0">
                <a:latin typeface="Times" pitchFamily="2" charset="0"/>
              </a:rPr>
              <a:t>x'</a:t>
            </a:r>
            <a:r>
              <a:rPr lang="en-US" altLang="zh-CN" sz="2800" baseline="30000" dirty="0">
                <a:latin typeface="Times" pitchFamily="2" charset="0"/>
              </a:rPr>
              <a:t>2</a:t>
            </a:r>
            <a:r>
              <a:rPr lang="en-US" altLang="zh-CN" sz="2800" i="1" dirty="0">
                <a:latin typeface="Times" pitchFamily="2" charset="0"/>
              </a:rPr>
              <a:t>+</a:t>
            </a:r>
            <a:r>
              <a:rPr lang="en-US" altLang="zh-CN" sz="2800" dirty="0">
                <a:latin typeface="Times" pitchFamily="2" charset="0"/>
              </a:rPr>
              <a:t>4</a:t>
            </a:r>
            <a:r>
              <a:rPr lang="en-US" altLang="zh-CN" sz="2800" i="1" dirty="0">
                <a:latin typeface="Times" pitchFamily="2" charset="0"/>
              </a:rPr>
              <a:t>y'</a:t>
            </a:r>
            <a:r>
              <a:rPr lang="en-US" altLang="zh-CN" sz="2800" baseline="30000" dirty="0">
                <a:latin typeface="Times" pitchFamily="2" charset="0"/>
              </a:rPr>
              <a:t>2 </a:t>
            </a:r>
            <a:r>
              <a:rPr lang="en-US" altLang="zh-CN" sz="2800" dirty="0">
                <a:latin typeface="Times" pitchFamily="2" charset="0"/>
              </a:rPr>
              <a:t>= 8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55A4D12-06AE-F444-99C0-89531E6D7F7F}"/>
              </a:ext>
            </a:extLst>
          </p:cNvPr>
          <p:cNvGrpSpPr/>
          <p:nvPr/>
        </p:nvGrpSpPr>
        <p:grpSpPr>
          <a:xfrm>
            <a:off x="1244616" y="3251710"/>
            <a:ext cx="2760249" cy="1781108"/>
            <a:chOff x="1032583" y="3251710"/>
            <a:chExt cx="2760249" cy="1781108"/>
          </a:xfrm>
        </p:grpSpPr>
        <p:sp>
          <p:nvSpPr>
            <p:cNvPr id="30" name="AutoShape 9">
              <a:extLst>
                <a:ext uri="{FF2B5EF4-FFF2-40B4-BE49-F238E27FC236}">
                  <a16:creationId xmlns:a16="http://schemas.microsoft.com/office/drawing/2014/main" id="{063C1AB5-73CF-FC40-BB84-C4BFD260B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83" y="3265964"/>
              <a:ext cx="228600" cy="1752600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endParaRPr lang="zh-CN" altLang="en-US" b="1">
                <a:ln w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33BD985-8C81-A64D-930C-0D2AD055CCB3}"/>
                    </a:ext>
                  </a:extLst>
                </p:cNvPr>
                <p:cNvSpPr txBox="1"/>
                <p:nvPr/>
              </p:nvSpPr>
              <p:spPr>
                <a:xfrm>
                  <a:off x="1212638" y="3251710"/>
                  <a:ext cx="2580194" cy="8681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33BD985-8C81-A64D-930C-0D2AD055C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638" y="3251710"/>
                  <a:ext cx="2580194" cy="8681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DE8B59A-EF56-6F46-8706-9B6BDAC80975}"/>
                    </a:ext>
                  </a:extLst>
                </p:cNvPr>
                <p:cNvSpPr txBox="1"/>
                <p:nvPr/>
              </p:nvSpPr>
              <p:spPr>
                <a:xfrm>
                  <a:off x="1234780" y="4351991"/>
                  <a:ext cx="2260875" cy="6808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2400" b="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CN" sz="2400" b="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DE8B59A-EF56-6F46-8706-9B6BDAC80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780" y="4351991"/>
                  <a:ext cx="2260875" cy="680827"/>
                </a:xfrm>
                <a:prstGeom prst="rect">
                  <a:avLst/>
                </a:prstGeom>
                <a:blipFill>
                  <a:blip r:embed="rId5"/>
                  <a:stretch>
                    <a:fillRect l="-559" r="-1117" b="-74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3AC7482-065C-1643-9B4B-C3F750C1D97A}"/>
              </a:ext>
            </a:extLst>
          </p:cNvPr>
          <p:cNvGrpSpPr/>
          <p:nvPr/>
        </p:nvGrpSpPr>
        <p:grpSpPr>
          <a:xfrm>
            <a:off x="7416576" y="3861456"/>
            <a:ext cx="546038" cy="959290"/>
            <a:chOff x="5507493" y="1891148"/>
            <a:chExt cx="546038" cy="959290"/>
          </a:xfrm>
        </p:grpSpPr>
        <p:sp>
          <p:nvSpPr>
            <p:cNvPr id="35" name="双括号 28">
              <a:extLst>
                <a:ext uri="{FF2B5EF4-FFF2-40B4-BE49-F238E27FC236}">
                  <a16:creationId xmlns:a16="http://schemas.microsoft.com/office/drawing/2014/main" id="{D9A2F56D-627E-4045-9449-0ABE05478A83}"/>
                </a:ext>
              </a:extLst>
            </p:cNvPr>
            <p:cNvSpPr/>
            <p:nvPr/>
          </p:nvSpPr>
          <p:spPr>
            <a:xfrm>
              <a:off x="5507493" y="1891148"/>
              <a:ext cx="546038" cy="936104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29">
              <a:extLst>
                <a:ext uri="{FF2B5EF4-FFF2-40B4-BE49-F238E27FC236}">
                  <a16:creationId xmlns:a16="http://schemas.microsoft.com/office/drawing/2014/main" id="{FD53B0E9-CC52-9344-9B7C-CAA70D2C55E8}"/>
                </a:ext>
              </a:extLst>
            </p:cNvPr>
            <p:cNvSpPr txBox="1"/>
            <p:nvPr/>
          </p:nvSpPr>
          <p:spPr>
            <a:xfrm>
              <a:off x="5598125" y="1896331"/>
              <a:ext cx="3567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" pitchFamily="2" charset="0"/>
                </a:rPr>
                <a:t>x</a:t>
              </a:r>
              <a:r>
                <a:rPr lang="zh-CN" altLang="en-US" sz="2800" i="1" dirty="0">
                  <a:latin typeface="Times" pitchFamily="2" charset="0"/>
                </a:rPr>
                <a:t> </a:t>
              </a:r>
              <a:endParaRPr lang="en-US" altLang="zh-CN" sz="2800" i="1" dirty="0">
                <a:latin typeface="Times" pitchFamily="2" charset="0"/>
              </a:endParaRPr>
            </a:p>
            <a:p>
              <a:r>
                <a:rPr lang="en-US" altLang="zh-CN" sz="2800" i="1" dirty="0">
                  <a:latin typeface="Times" pitchFamily="2" charset="0"/>
                </a:rPr>
                <a:t>y</a:t>
              </a:r>
              <a:endParaRPr lang="zh-CN" altLang="en-US" sz="2800" i="1" dirty="0">
                <a:latin typeface="Times" pitchFamily="2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8B36229-AFE6-3F4E-B234-38FD2CC383AB}"/>
              </a:ext>
            </a:extLst>
          </p:cNvPr>
          <p:cNvGrpSpPr/>
          <p:nvPr/>
        </p:nvGrpSpPr>
        <p:grpSpPr>
          <a:xfrm>
            <a:off x="8030472" y="3265964"/>
            <a:ext cx="2674040" cy="1975156"/>
            <a:chOff x="4241263" y="4542891"/>
            <a:chExt cx="2674040" cy="1975156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944051F-5E46-044D-BFB1-CAF7091D964A}"/>
                </a:ext>
              </a:extLst>
            </p:cNvPr>
            <p:cNvGrpSpPr/>
            <p:nvPr/>
          </p:nvGrpSpPr>
          <p:grpSpPr>
            <a:xfrm>
              <a:off x="4652642" y="4542891"/>
              <a:ext cx="2262661" cy="1975156"/>
              <a:chOff x="5295844" y="1342164"/>
              <a:chExt cx="2262661" cy="1975156"/>
            </a:xfrm>
          </p:grpSpPr>
          <p:sp>
            <p:nvSpPr>
              <p:cNvPr id="40" name="双括号 28">
                <a:extLst>
                  <a:ext uri="{FF2B5EF4-FFF2-40B4-BE49-F238E27FC236}">
                    <a16:creationId xmlns:a16="http://schemas.microsoft.com/office/drawing/2014/main" id="{C9C04287-5C38-D844-9BE7-C9C834C97D26}"/>
                  </a:ext>
                </a:extLst>
              </p:cNvPr>
              <p:cNvSpPr/>
              <p:nvPr/>
            </p:nvSpPr>
            <p:spPr>
              <a:xfrm>
                <a:off x="5295844" y="1541001"/>
                <a:ext cx="2262661" cy="1752600"/>
              </a:xfrm>
              <a:prstGeom prst="bracketPair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29">
                    <a:extLst>
                      <a:ext uri="{FF2B5EF4-FFF2-40B4-BE49-F238E27FC236}">
                        <a16:creationId xmlns:a16="http://schemas.microsoft.com/office/drawing/2014/main" id="{FB9E5AD6-6DCC-364B-A680-08D92770B202}"/>
                      </a:ext>
                    </a:extLst>
                  </p:cNvPr>
                  <p:cNvSpPr txBox="1"/>
                  <p:nvPr/>
                </p:nvSpPr>
                <p:spPr>
                  <a:xfrm>
                    <a:off x="5362665" y="1342164"/>
                    <a:ext cx="864096" cy="19751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</m:oMath>
                      </m:oMathPara>
                    </a14:m>
                    <a:endParaRPr lang="en-US" altLang="zh-CN" sz="2400" b="0" i="1" dirty="0">
                      <a:latin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</m:oMath>
                      </m:oMathPara>
                    </a14:m>
                    <a:endParaRPr lang="zh-CN" altLang="en-US" sz="2400" i="1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29">
                    <a:extLst>
                      <a:ext uri="{FF2B5EF4-FFF2-40B4-BE49-F238E27FC236}">
                        <a16:creationId xmlns:a16="http://schemas.microsoft.com/office/drawing/2014/main" id="{FB9E5AD6-6DCC-364B-A680-08D92770B2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2665" y="1342164"/>
                    <a:ext cx="864096" cy="19751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FC8C9C6-460A-064D-A48A-48F87E83A4A2}"/>
                </a:ext>
              </a:extLst>
            </p:cNvPr>
            <p:cNvSpPr/>
            <p:nvPr/>
          </p:nvSpPr>
          <p:spPr>
            <a:xfrm>
              <a:off x="4241263" y="5329270"/>
              <a:ext cx="3577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" pitchFamily="2" charset="0"/>
                </a:rPr>
                <a:t>=</a:t>
              </a:r>
              <a:endParaRPr lang="zh-CN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9">
                <a:extLst>
                  <a:ext uri="{FF2B5EF4-FFF2-40B4-BE49-F238E27FC236}">
                    <a16:creationId xmlns:a16="http://schemas.microsoft.com/office/drawing/2014/main" id="{50654305-34A8-A945-A672-E8EDF9F833CA}"/>
                  </a:ext>
                </a:extLst>
              </p:cNvPr>
              <p:cNvSpPr txBox="1"/>
              <p:nvPr/>
            </p:nvSpPr>
            <p:spPr>
              <a:xfrm>
                <a:off x="9439589" y="3265964"/>
                <a:ext cx="864096" cy="197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i="1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TextBox 29">
                <a:extLst>
                  <a:ext uri="{FF2B5EF4-FFF2-40B4-BE49-F238E27FC236}">
                    <a16:creationId xmlns:a16="http://schemas.microsoft.com/office/drawing/2014/main" id="{50654305-34A8-A945-A672-E8EDF9F83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89" y="3265964"/>
                <a:ext cx="864096" cy="1975156"/>
              </a:xfrm>
              <a:prstGeom prst="rect">
                <a:avLst/>
              </a:prstGeom>
              <a:blipFill>
                <a:blip r:embed="rId11"/>
                <a:stretch>
                  <a:fillRect l="-5797" r="-24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D135B7B5-5669-F249-8BB7-B6B6D109F767}"/>
              </a:ext>
            </a:extLst>
          </p:cNvPr>
          <p:cNvGrpSpPr/>
          <p:nvPr/>
        </p:nvGrpSpPr>
        <p:grpSpPr>
          <a:xfrm>
            <a:off x="10862915" y="3855933"/>
            <a:ext cx="931520" cy="959290"/>
            <a:chOff x="5507493" y="1891148"/>
            <a:chExt cx="931520" cy="959290"/>
          </a:xfrm>
        </p:grpSpPr>
        <p:sp>
          <p:nvSpPr>
            <p:cNvPr id="45" name="双括号 28">
              <a:extLst>
                <a:ext uri="{FF2B5EF4-FFF2-40B4-BE49-F238E27FC236}">
                  <a16:creationId xmlns:a16="http://schemas.microsoft.com/office/drawing/2014/main" id="{7805E82A-DEB0-7A42-BE1C-A1D0C7A9BDA8}"/>
                </a:ext>
              </a:extLst>
            </p:cNvPr>
            <p:cNvSpPr/>
            <p:nvPr/>
          </p:nvSpPr>
          <p:spPr>
            <a:xfrm>
              <a:off x="5507493" y="1891148"/>
              <a:ext cx="546038" cy="936104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29">
              <a:extLst>
                <a:ext uri="{FF2B5EF4-FFF2-40B4-BE49-F238E27FC236}">
                  <a16:creationId xmlns:a16="http://schemas.microsoft.com/office/drawing/2014/main" id="{78EA6620-1362-A840-B95E-D27692F6A288}"/>
                </a:ext>
              </a:extLst>
            </p:cNvPr>
            <p:cNvSpPr txBox="1"/>
            <p:nvPr/>
          </p:nvSpPr>
          <p:spPr>
            <a:xfrm>
              <a:off x="5598125" y="1896331"/>
              <a:ext cx="8408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" pitchFamily="2" charset="0"/>
                </a:rPr>
                <a:t>x'</a:t>
              </a:r>
              <a:r>
                <a:rPr lang="zh-CN" altLang="en-US" sz="2800" i="1" dirty="0">
                  <a:latin typeface="Times" pitchFamily="2" charset="0"/>
                </a:rPr>
                <a:t> </a:t>
              </a:r>
              <a:endParaRPr lang="en-US" altLang="zh-CN" sz="2800" i="1" dirty="0">
                <a:latin typeface="Times" pitchFamily="2" charset="0"/>
              </a:endParaRPr>
            </a:p>
            <a:p>
              <a:r>
                <a:rPr lang="en-US" altLang="zh-CN" sz="2800" i="1" dirty="0">
                  <a:latin typeface="Times" pitchFamily="2" charset="0"/>
                </a:rPr>
                <a:t>y'</a:t>
              </a:r>
              <a:endParaRPr lang="zh-CN" altLang="en-US" sz="2800" i="1" dirty="0">
                <a:latin typeface="Times" pitchFamily="2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834"/>
    </mc:Choice>
    <mc:Fallback xmlns="">
      <p:transition spd="slow" advTm="2708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20" grpId="0"/>
      <p:bldP spid="22" grpId="0" animBg="1"/>
      <p:bldP spid="23" grpId="0" animBg="1"/>
      <p:bldP spid="28" grpId="0" animBg="1"/>
      <p:bldP spid="2" grpId="0"/>
      <p:bldP spid="27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663" y="265096"/>
            <a:ext cx="4019049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</a:rPr>
              <a:t>化二次型为标准形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414" y="1373287"/>
            <a:ext cx="10653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即寻找可逆矩阵</a:t>
            </a:r>
            <a:r>
              <a:rPr lang="en-US" altLang="zh-CN" sz="3000" i="1" dirty="0">
                <a:latin typeface="Times" pitchFamily="2" charset="0"/>
                <a:cs typeface="Times New Roman" pitchFamily="18" charset="0"/>
              </a:rPr>
              <a:t>Q</a:t>
            </a:r>
            <a:r>
              <a:rPr lang="en-US" altLang="zh-CN" sz="3000" dirty="0"/>
              <a:t>,  </a:t>
            </a:r>
            <a:r>
              <a:rPr lang="zh-CN" altLang="en-US" sz="3000" dirty="0"/>
              <a:t>通过</a:t>
            </a:r>
            <a:r>
              <a:rPr lang="zh-CN" altLang="en-US" sz="3000" dirty="0">
                <a:latin typeface="Times" pitchFamily="2" charset="0"/>
              </a:rPr>
              <a:t>令 </a:t>
            </a:r>
            <a:r>
              <a:rPr kumimoji="1" lang="en-US" altLang="zh-CN" sz="3000" i="1" dirty="0">
                <a:latin typeface="Times" pitchFamily="2" charset="0"/>
              </a:rPr>
              <a:t>x </a:t>
            </a:r>
            <a:r>
              <a:rPr lang="en-US" altLang="zh-CN" sz="3000" dirty="0">
                <a:latin typeface="Times" pitchFamily="2" charset="0"/>
                <a:cs typeface="Times New Roman" pitchFamily="18" charset="0"/>
              </a:rPr>
              <a:t>=</a:t>
            </a:r>
            <a:r>
              <a:rPr lang="en-US" altLang="zh-CN" sz="3000" i="1" dirty="0">
                <a:latin typeface="Times" pitchFamily="2" charset="0"/>
                <a:cs typeface="Times New Roman" pitchFamily="18" charset="0"/>
              </a:rPr>
              <a:t> </a:t>
            </a:r>
            <a:r>
              <a:rPr lang="en-US" altLang="zh-CN" sz="3000" i="1" dirty="0" err="1">
                <a:latin typeface="Times" pitchFamily="2" charset="0"/>
                <a:cs typeface="Times New Roman" pitchFamily="18" charset="0"/>
              </a:rPr>
              <a:t>Q</a:t>
            </a:r>
            <a:r>
              <a:rPr kumimoji="1" lang="en-US" altLang="zh-CN" sz="3000" i="1" dirty="0" err="1">
                <a:latin typeface="Times" pitchFamily="2" charset="0"/>
              </a:rPr>
              <a:t>y</a:t>
            </a:r>
            <a:r>
              <a:rPr lang="en-US" altLang="zh-CN" sz="3000" dirty="0">
                <a:latin typeface="Times" pitchFamily="2" charset="0"/>
              </a:rPr>
              <a:t>, </a:t>
            </a:r>
            <a:r>
              <a:rPr lang="zh-CN" altLang="en-US" sz="3000" dirty="0"/>
              <a:t>使得</a:t>
            </a:r>
            <a:r>
              <a:rPr lang="en-US" altLang="zh-CN" sz="3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zh-CN" sz="3200" dirty="0">
                <a:latin typeface="Times" pitchFamily="2" charset="0"/>
              </a:rPr>
              <a:t> = </a:t>
            </a:r>
            <a:r>
              <a:rPr lang="en-US" altLang="zh-CN" sz="3000" i="1" dirty="0">
                <a:latin typeface="Times" pitchFamily="2" charset="0"/>
                <a:cs typeface="Times New Roman" pitchFamily="18" charset="0"/>
              </a:rPr>
              <a:t>Q</a:t>
            </a:r>
            <a:r>
              <a:rPr kumimoji="1" lang="en-US" altLang="zh-CN" sz="3000" baseline="30000" dirty="0">
                <a:latin typeface="Times" pitchFamily="2" charset="0"/>
              </a:rPr>
              <a:t>T</a:t>
            </a:r>
            <a:r>
              <a:rPr kumimoji="1" lang="en-US" altLang="zh-CN" sz="3000" i="1" dirty="0">
                <a:latin typeface="Times" pitchFamily="2" charset="0"/>
              </a:rPr>
              <a:t>A</a:t>
            </a:r>
            <a:r>
              <a:rPr lang="en-US" altLang="zh-CN" sz="3000" i="1" dirty="0">
                <a:latin typeface="Times" pitchFamily="2" charset="0"/>
                <a:cs typeface="Times New Roman" pitchFamily="18" charset="0"/>
              </a:rPr>
              <a:t>Q</a:t>
            </a:r>
            <a:r>
              <a:rPr lang="zh-CN" altLang="en-US" sz="3000" dirty="0"/>
              <a:t>是对角矩阵</a:t>
            </a:r>
            <a:r>
              <a:rPr lang="en-US" altLang="zh-CN" sz="3000" dirty="0"/>
              <a:t>.</a:t>
            </a:r>
            <a:r>
              <a:rPr lang="zh-CN" altLang="en-US" sz="3000" dirty="0"/>
              <a:t> </a:t>
            </a:r>
            <a:r>
              <a:rPr lang="en-US" altLang="zh-CN" sz="3000" dirty="0">
                <a:latin typeface="Times" pitchFamily="2" charset="0"/>
              </a:rPr>
              <a:t>  </a:t>
            </a:r>
          </a:p>
        </p:txBody>
      </p:sp>
      <p:sp>
        <p:nvSpPr>
          <p:cNvPr id="7" name="右箭头 6"/>
          <p:cNvSpPr/>
          <p:nvPr/>
        </p:nvSpPr>
        <p:spPr>
          <a:xfrm>
            <a:off x="4231808" y="2446312"/>
            <a:ext cx="1145807" cy="288033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30366" y="4138282"/>
            <a:ext cx="10938700" cy="2087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70C0"/>
                </a:solidFill>
                <a:latin typeface="+mn-ea"/>
              </a:rPr>
              <a:t>✿ </a:t>
            </a:r>
            <a:r>
              <a:rPr lang="zh-CN" altLang="en-US" sz="3000" b="1" dirty="0"/>
              <a:t>化二次型为标准形的思路：</a:t>
            </a:r>
            <a:r>
              <a:rPr lang="en-US" altLang="zh-CN" sz="3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000" dirty="0">
                <a:latin typeface="Times New Roman" pitchFamily="18" charset="0"/>
                <a:cs typeface="Times New Roman" pitchFamily="18" charset="0"/>
              </a:rPr>
              <a:t>寻找正交矩阵</a:t>
            </a:r>
            <a:r>
              <a:rPr lang="en-US" altLang="zh-CN" sz="3000" i="1" dirty="0">
                <a:latin typeface="Times" pitchFamily="2" charset="0"/>
                <a:cs typeface="Times New Roman" pitchFamily="18" charset="0"/>
              </a:rPr>
              <a:t>Q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3000" dirty="0"/>
              <a:t>将二次型的矩阵</a:t>
            </a:r>
            <a:r>
              <a:rPr lang="en-US" altLang="zh-CN" sz="30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000" dirty="0">
                <a:latin typeface="Times New Roman" pitchFamily="18" charset="0"/>
                <a:cs typeface="Times New Roman" pitchFamily="18" charset="0"/>
              </a:rPr>
              <a:t>实对称矩阵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000" dirty="0">
                <a:latin typeface="Times New Roman" pitchFamily="18" charset="0"/>
                <a:cs typeface="Times New Roman" pitchFamily="18" charset="0"/>
              </a:rPr>
              <a:t>通过正交矩阵</a:t>
            </a:r>
            <a:r>
              <a:rPr lang="en-US" altLang="zh-CN" sz="3000" i="1" dirty="0">
                <a:latin typeface="Times" pitchFamily="2" charset="0"/>
                <a:cs typeface="Times New Roman" pitchFamily="18" charset="0"/>
              </a:rPr>
              <a:t>Q</a:t>
            </a:r>
            <a:r>
              <a:rPr lang="zh-CN" altLang="en-US" sz="3000" dirty="0">
                <a:latin typeface="Times New Roman" pitchFamily="18" charset="0"/>
                <a:cs typeface="Times New Roman" pitchFamily="18" charset="0"/>
              </a:rPr>
              <a:t>将它对角化成</a:t>
            </a:r>
            <a:r>
              <a:rPr lang="en-US" altLang="zh-CN" sz="3000" i="1" dirty="0">
                <a:latin typeface="Times New Roman" pitchFamily="18" charset="0"/>
                <a:cs typeface="Times New Roman" pitchFamily="18" charset="0"/>
              </a:rPr>
              <a:t>D.  </a:t>
            </a:r>
            <a:endParaRPr lang="zh-CN" altLang="en-US" sz="3000" baseline="30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这样得到的标准形的系数就是矩阵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的所有特征值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.  </a:t>
            </a:r>
            <a:endParaRPr lang="zh-CN" altLang="en-US" sz="28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9219" y="4005065"/>
            <a:ext cx="10984971" cy="237626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1" name="矩形 20"/>
          <p:cNvSpPr/>
          <p:nvPr/>
        </p:nvSpPr>
        <p:spPr>
          <a:xfrm>
            <a:off x="6768075" y="2996952"/>
            <a:ext cx="2304256" cy="72008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C89A5A-503C-7E49-BCC9-0F61D808C81D}"/>
              </a:ext>
            </a:extLst>
          </p:cNvPr>
          <p:cNvSpPr txBox="1"/>
          <p:nvPr/>
        </p:nvSpPr>
        <p:spPr>
          <a:xfrm>
            <a:off x="1457739" y="2297942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i="1" dirty="0">
                <a:latin typeface="Times" pitchFamily="2" charset="0"/>
              </a:rPr>
              <a:t>f </a:t>
            </a:r>
            <a:r>
              <a:rPr kumimoji="1" lang="en-US" altLang="zh-CN" sz="3200" dirty="0">
                <a:latin typeface="Times" pitchFamily="2" charset="0"/>
              </a:rPr>
              <a:t>(</a:t>
            </a:r>
            <a:r>
              <a:rPr kumimoji="1" lang="en-US" altLang="zh-CN" sz="3200" i="1" dirty="0">
                <a:latin typeface="Times" pitchFamily="2" charset="0"/>
              </a:rPr>
              <a:t>x</a:t>
            </a:r>
            <a:r>
              <a:rPr kumimoji="1" lang="en-US" altLang="zh-CN" sz="3200" dirty="0">
                <a:latin typeface="Times" pitchFamily="2" charset="0"/>
              </a:rPr>
              <a:t>) = </a:t>
            </a:r>
            <a:r>
              <a:rPr kumimoji="1" lang="en-US" altLang="zh-CN" sz="3200" i="1" dirty="0" err="1">
                <a:latin typeface="Times" pitchFamily="2" charset="0"/>
              </a:rPr>
              <a:t>x</a:t>
            </a:r>
            <a:r>
              <a:rPr kumimoji="1" lang="en-US" altLang="zh-CN" sz="3200" baseline="30000" dirty="0" err="1">
                <a:latin typeface="Times" pitchFamily="2" charset="0"/>
              </a:rPr>
              <a:t>T</a:t>
            </a:r>
            <a:r>
              <a:rPr kumimoji="1" lang="en-US" altLang="zh-CN" sz="3200" i="1" dirty="0" err="1">
                <a:latin typeface="Times" pitchFamily="2" charset="0"/>
              </a:rPr>
              <a:t>Ax</a:t>
            </a:r>
            <a:endParaRPr kumimoji="1" lang="zh-CN" altLang="en-US" sz="3200" i="1" dirty="0">
              <a:latin typeface="Times" pitchFamily="2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C2EE90A-1890-3742-9026-AE0F2EC9FD86}"/>
              </a:ext>
            </a:extLst>
          </p:cNvPr>
          <p:cNvSpPr txBox="1"/>
          <p:nvPr/>
        </p:nvSpPr>
        <p:spPr>
          <a:xfrm>
            <a:off x="6077077" y="2297940"/>
            <a:ext cx="4110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i="1" dirty="0" err="1">
                <a:latin typeface="Times" pitchFamily="2" charset="0"/>
              </a:rPr>
              <a:t>y</a:t>
            </a:r>
            <a:r>
              <a:rPr kumimoji="1" lang="en-US" altLang="zh-CN" sz="3200" baseline="30000" dirty="0" err="1">
                <a:latin typeface="Times" pitchFamily="2" charset="0"/>
              </a:rPr>
              <a:t>T</a:t>
            </a:r>
            <a:r>
              <a:rPr lang="en-US" altLang="zh-CN" sz="3200" i="1" dirty="0" err="1">
                <a:latin typeface="Times" pitchFamily="2" charset="0"/>
                <a:cs typeface="Times New Roman" pitchFamily="18" charset="0"/>
              </a:rPr>
              <a:t>Q</a:t>
            </a:r>
            <a:r>
              <a:rPr kumimoji="1" lang="en-US" altLang="zh-CN" sz="3200" baseline="30000" dirty="0" err="1">
                <a:latin typeface="Times" pitchFamily="2" charset="0"/>
              </a:rPr>
              <a:t>T</a:t>
            </a:r>
            <a:r>
              <a:rPr kumimoji="1" lang="en-US" altLang="zh-CN" sz="3200" i="1" dirty="0" err="1">
                <a:latin typeface="Times" pitchFamily="2" charset="0"/>
              </a:rPr>
              <a:t>A</a:t>
            </a:r>
            <a:r>
              <a:rPr lang="en-US" altLang="zh-CN" sz="3200" i="1" dirty="0" err="1">
                <a:latin typeface="Times" pitchFamily="2" charset="0"/>
                <a:cs typeface="Times New Roman" pitchFamily="18" charset="0"/>
              </a:rPr>
              <a:t>Q</a:t>
            </a:r>
            <a:r>
              <a:rPr kumimoji="1" lang="en-US" altLang="zh-CN" sz="3200" i="1" dirty="0" err="1">
                <a:latin typeface="Times" pitchFamily="2" charset="0"/>
              </a:rPr>
              <a:t>y</a:t>
            </a:r>
            <a:r>
              <a:rPr kumimoji="1" lang="en-US" altLang="zh-CN" sz="3200" i="1" dirty="0">
                <a:latin typeface="Times" pitchFamily="2" charset="0"/>
              </a:rPr>
              <a:t> </a:t>
            </a:r>
            <a:r>
              <a:rPr kumimoji="1" lang="en-US" altLang="zh-CN" sz="3200" dirty="0">
                <a:latin typeface="Times" pitchFamily="2" charset="0"/>
              </a:rPr>
              <a:t>=</a:t>
            </a:r>
            <a:r>
              <a:rPr kumimoji="1" lang="en-US" altLang="zh-CN" sz="3200" i="1" dirty="0">
                <a:latin typeface="Times" pitchFamily="2" charset="0"/>
              </a:rPr>
              <a:t> </a:t>
            </a:r>
            <a:r>
              <a:rPr kumimoji="1" lang="en-US" altLang="zh-CN" sz="3200" i="1" dirty="0" err="1">
                <a:latin typeface="Times" pitchFamily="2" charset="0"/>
              </a:rPr>
              <a:t>y</a:t>
            </a:r>
            <a:r>
              <a:rPr kumimoji="1" lang="en-US" altLang="zh-CN" sz="3200" baseline="30000" dirty="0" err="1">
                <a:latin typeface="Times" pitchFamily="2" charset="0"/>
              </a:rPr>
              <a:t>T</a:t>
            </a:r>
            <a:r>
              <a:rPr kumimoji="1" lang="en-US" altLang="zh-CN" sz="3200" i="1" dirty="0" err="1">
                <a:latin typeface="Times" pitchFamily="2" charset="0"/>
              </a:rPr>
              <a:t>Dy</a:t>
            </a:r>
            <a:r>
              <a:rPr kumimoji="1" lang="en-US" altLang="zh-CN" sz="3200" i="1" dirty="0">
                <a:latin typeface="Times" pitchFamily="2" charset="0"/>
              </a:rPr>
              <a:t> </a:t>
            </a:r>
            <a:r>
              <a:rPr kumimoji="1" lang="en-US" altLang="zh-CN" sz="3200" dirty="0">
                <a:latin typeface="Times" pitchFamily="2" charset="0"/>
              </a:rPr>
              <a:t>= g(y)</a:t>
            </a:r>
            <a:endParaRPr kumimoji="1" lang="zh-CN" altLang="en-US" sz="3200" i="1" dirty="0">
              <a:latin typeface="Times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1F20851-21CD-D343-B73A-5B115DCD4A54}"/>
              </a:ext>
            </a:extLst>
          </p:cNvPr>
          <p:cNvSpPr txBox="1"/>
          <p:nvPr/>
        </p:nvSpPr>
        <p:spPr>
          <a:xfrm>
            <a:off x="6979898" y="3066365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Times" pitchFamily="2" charset="0"/>
                <a:cs typeface="Times New Roman" pitchFamily="18" charset="0"/>
              </a:rPr>
              <a:t>Q</a:t>
            </a:r>
            <a:r>
              <a:rPr kumimoji="1" lang="en-US" altLang="zh-CN" sz="3200" baseline="30000" dirty="0">
                <a:latin typeface="Times" pitchFamily="2" charset="0"/>
              </a:rPr>
              <a:t>T</a:t>
            </a:r>
            <a:r>
              <a:rPr kumimoji="1" lang="en-US" altLang="zh-CN" sz="3200" i="1" dirty="0">
                <a:latin typeface="Times" pitchFamily="2" charset="0"/>
              </a:rPr>
              <a:t>A</a:t>
            </a:r>
            <a:r>
              <a:rPr lang="en-US" altLang="zh-CN" sz="3200" i="1" dirty="0">
                <a:latin typeface="Times" pitchFamily="2" charset="0"/>
                <a:cs typeface="Times New Roman" pitchFamily="18" charset="0"/>
              </a:rPr>
              <a:t>Q </a:t>
            </a:r>
            <a:r>
              <a:rPr kumimoji="1" lang="en-US" altLang="zh-CN" sz="3200" dirty="0">
                <a:latin typeface="Times" pitchFamily="2" charset="0"/>
              </a:rPr>
              <a:t>=</a:t>
            </a:r>
            <a:r>
              <a:rPr kumimoji="1" lang="en-US" altLang="zh-CN" sz="3200" i="1" dirty="0">
                <a:latin typeface="Times" pitchFamily="2" charset="0"/>
              </a:rPr>
              <a:t> D</a:t>
            </a:r>
            <a:endParaRPr kumimoji="1" lang="zh-CN" altLang="en-US" sz="3200" i="1" dirty="0">
              <a:latin typeface="Times" pitchFamily="2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425"/>
    </mc:Choice>
    <mc:Fallback xmlns="">
      <p:transition spd="slow" advTm="1884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5" grpId="0"/>
      <p:bldP spid="17" grpId="0" animBg="1"/>
      <p:bldP spid="21" grpId="0" animBg="1"/>
      <p:bldP spid="2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07435" y="692696"/>
            <a:ext cx="10899052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844879" y="-1022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 </a:t>
            </a:r>
            <a:r>
              <a:rPr lang="en-US" altLang="zh-CN" sz="3200" dirty="0">
                <a:latin typeface="Chalkboard SE" panose="03050602040202020205" pitchFamily="66" charset="0"/>
              </a:rPr>
              <a:t>3</a:t>
            </a:r>
            <a:endParaRPr lang="zh-CN" altLang="en-US" sz="3200" dirty="0">
              <a:latin typeface="Chalkboard SE" panose="03050602040202020205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435" y="966716"/>
            <a:ext cx="11025539" cy="53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dirty="0"/>
              <a:t>设二次型 </a:t>
            </a:r>
            <a:r>
              <a:rPr lang="en-US" altLang="zh-CN" sz="2800" i="1" dirty="0">
                <a:latin typeface="Times" pitchFamily="2" charset="0"/>
              </a:rPr>
              <a:t>f </a:t>
            </a:r>
            <a:r>
              <a:rPr lang="en-US" altLang="zh-CN" sz="2800" dirty="0">
                <a:latin typeface="Times" pitchFamily="2" charset="0"/>
              </a:rPr>
              <a:t>(</a:t>
            </a:r>
            <a:r>
              <a:rPr lang="en-US" altLang="zh-CN" sz="2800" i="1" dirty="0">
                <a:latin typeface="Times" pitchFamily="2" charset="0"/>
              </a:rPr>
              <a:t>x</a:t>
            </a:r>
            <a:r>
              <a:rPr lang="en-US" altLang="zh-CN" sz="2800" baseline="-25000" dirty="0">
                <a:latin typeface="Times" pitchFamily="2" charset="0"/>
              </a:rPr>
              <a:t>1</a:t>
            </a:r>
            <a:r>
              <a:rPr lang="en-US" altLang="zh-CN" sz="2800" i="1" dirty="0">
                <a:latin typeface="Times" pitchFamily="2" charset="0"/>
              </a:rPr>
              <a:t>, x</a:t>
            </a:r>
            <a:r>
              <a:rPr lang="en-US" altLang="zh-CN" sz="2800" baseline="-25000" dirty="0">
                <a:latin typeface="Times" pitchFamily="2" charset="0"/>
              </a:rPr>
              <a:t>2</a:t>
            </a:r>
            <a:r>
              <a:rPr lang="en-US" altLang="zh-CN" sz="2800" dirty="0">
                <a:latin typeface="Times" pitchFamily="2" charset="0"/>
              </a:rPr>
              <a:t>) = 3</a:t>
            </a:r>
            <a:r>
              <a:rPr lang="en-US" altLang="zh-CN" sz="2800" i="1" dirty="0">
                <a:latin typeface="Times" pitchFamily="2" charset="0"/>
              </a:rPr>
              <a:t>x</a:t>
            </a:r>
            <a:r>
              <a:rPr lang="en-US" altLang="zh-CN" sz="2800" baseline="-25000" dirty="0">
                <a:latin typeface="Times" pitchFamily="2" charset="0"/>
              </a:rPr>
              <a:t>1</a:t>
            </a:r>
            <a:r>
              <a:rPr lang="en-US" altLang="zh-CN" sz="2800" baseline="30000" dirty="0">
                <a:latin typeface="Times" pitchFamily="2" charset="0"/>
              </a:rPr>
              <a:t>2</a:t>
            </a:r>
            <a:r>
              <a:rPr lang="en-US" altLang="zh-CN" sz="2800" spc="-100" dirty="0"/>
              <a:t> −</a:t>
            </a:r>
            <a:r>
              <a:rPr lang="zh-CN" altLang="en-US" sz="2800" spc="-100" dirty="0"/>
              <a:t> </a:t>
            </a:r>
            <a:r>
              <a:rPr lang="en-US" altLang="zh-CN" sz="2800" dirty="0">
                <a:latin typeface="Times" pitchFamily="2" charset="0"/>
              </a:rPr>
              <a:t>2</a:t>
            </a:r>
            <a:r>
              <a:rPr lang="en-US" altLang="zh-CN" sz="2800" i="1" dirty="0">
                <a:latin typeface="Times" pitchFamily="2" charset="0"/>
              </a:rPr>
              <a:t>x</a:t>
            </a:r>
            <a:r>
              <a:rPr lang="en-US" altLang="zh-CN" sz="2800" baseline="-25000" dirty="0">
                <a:latin typeface="Times" pitchFamily="2" charset="0"/>
              </a:rPr>
              <a:t>1</a:t>
            </a:r>
            <a:r>
              <a:rPr lang="en-US" altLang="zh-CN" sz="2800" i="1" dirty="0">
                <a:latin typeface="Times" pitchFamily="2" charset="0"/>
              </a:rPr>
              <a:t>x</a:t>
            </a:r>
            <a:r>
              <a:rPr lang="en-US" altLang="zh-CN" sz="2800" baseline="-25000" dirty="0">
                <a:latin typeface="Times" pitchFamily="2" charset="0"/>
              </a:rPr>
              <a:t>2</a:t>
            </a:r>
            <a:r>
              <a:rPr lang="en-US" altLang="zh-CN" sz="2800" i="1" dirty="0">
                <a:latin typeface="Times" pitchFamily="2" charset="0"/>
              </a:rPr>
              <a:t>+</a:t>
            </a:r>
            <a:r>
              <a:rPr lang="en-US" altLang="zh-CN" sz="2800" dirty="0">
                <a:latin typeface="Times" pitchFamily="2" charset="0"/>
              </a:rPr>
              <a:t>3</a:t>
            </a:r>
            <a:r>
              <a:rPr lang="en-US" altLang="zh-CN" sz="2800" i="1" dirty="0">
                <a:latin typeface="Times" pitchFamily="2" charset="0"/>
              </a:rPr>
              <a:t>x</a:t>
            </a:r>
            <a:r>
              <a:rPr lang="en-US" altLang="zh-CN" sz="2800" baseline="-25000" dirty="0">
                <a:latin typeface="Times" pitchFamily="2" charset="0"/>
              </a:rPr>
              <a:t>2</a:t>
            </a:r>
            <a:r>
              <a:rPr lang="en-US" altLang="zh-CN" sz="2800" baseline="30000" dirty="0">
                <a:latin typeface="Times" pitchFamily="2" charset="0"/>
              </a:rPr>
              <a:t>2</a:t>
            </a:r>
            <a:r>
              <a:rPr lang="zh-CN" altLang="en-US" sz="2800" dirty="0"/>
              <a:t> ，寻找正交变换将之化为标准形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43494" y="2127435"/>
            <a:ext cx="490711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/>
              <a:t>解：先写出该二次型的矩阵</a:t>
            </a:r>
            <a:r>
              <a:rPr lang="en-US" altLang="zh-CN" sz="2667" dirty="0"/>
              <a:t> </a:t>
            </a:r>
            <a:r>
              <a:rPr lang="en-US" altLang="zh-CN" sz="2667" i="1" dirty="0">
                <a:latin typeface="Times" pitchFamily="2" charset="0"/>
              </a:rPr>
              <a:t>A</a:t>
            </a:r>
            <a:r>
              <a:rPr lang="zh-CN" altLang="en-US" sz="2667" i="1" dirty="0">
                <a:latin typeface="Times" pitchFamily="2" charset="0"/>
              </a:rPr>
              <a:t> </a:t>
            </a:r>
            <a:r>
              <a:rPr lang="en-US" altLang="zh-CN" sz="2667" dirty="0">
                <a:latin typeface="Times" pitchFamily="2" charset="0"/>
              </a:rPr>
              <a:t>=</a:t>
            </a:r>
            <a:r>
              <a:rPr lang="zh-CN" altLang="en-US" sz="2667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29769" y="4059668"/>
            <a:ext cx="394050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/>
              <a:t>再将特征向量单位正交化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5466" y="5829383"/>
            <a:ext cx="52610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dirty="0"/>
              <a:t>令</a:t>
            </a:r>
          </a:p>
        </p:txBody>
      </p:sp>
      <p:sp>
        <p:nvSpPr>
          <p:cNvPr id="25" name="矩形 24"/>
          <p:cNvSpPr/>
          <p:nvPr/>
        </p:nvSpPr>
        <p:spPr>
          <a:xfrm>
            <a:off x="6644069" y="5633300"/>
            <a:ext cx="8544949" cy="93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dirty="0">
                <a:solidFill>
                  <a:prstClr val="black"/>
                </a:solidFill>
              </a:rPr>
              <a:t>所以正交变换为 </a:t>
            </a:r>
            <a:r>
              <a:rPr lang="en-US" altLang="zh-CN" sz="2667" i="1" dirty="0">
                <a:solidFill>
                  <a:prstClr val="black"/>
                </a:solidFill>
                <a:latin typeface="Times" pitchFamily="2" charset="0"/>
              </a:rPr>
              <a:t>y</a:t>
            </a:r>
            <a:r>
              <a:rPr lang="zh-CN" altLang="en-US" sz="2667" i="1" dirty="0">
                <a:solidFill>
                  <a:prstClr val="black"/>
                </a:solidFill>
                <a:latin typeface="Times" pitchFamily="2" charset="0"/>
              </a:rPr>
              <a:t> </a:t>
            </a:r>
            <a:r>
              <a:rPr lang="en-US" altLang="zh-CN" sz="2667" dirty="0">
                <a:solidFill>
                  <a:prstClr val="black"/>
                </a:solidFill>
                <a:latin typeface="Times" pitchFamily="2" charset="0"/>
              </a:rPr>
              <a:t>=</a:t>
            </a:r>
            <a:r>
              <a:rPr lang="zh-CN" altLang="en-US" sz="2667" dirty="0">
                <a:solidFill>
                  <a:prstClr val="black"/>
                </a:solidFill>
                <a:latin typeface="Times" pitchFamily="2" charset="0"/>
              </a:rPr>
              <a:t> </a:t>
            </a:r>
            <a:r>
              <a:rPr lang="en-US" altLang="zh-CN" sz="2667" i="1" dirty="0" err="1">
                <a:solidFill>
                  <a:prstClr val="black"/>
                </a:solidFill>
                <a:latin typeface="Times" pitchFamily="2" charset="0"/>
                <a:cs typeface="Times New Roman" pitchFamily="18" charset="0"/>
              </a:rPr>
              <a:t>Q</a:t>
            </a:r>
            <a:r>
              <a:rPr lang="en-US" altLang="zh-CN" sz="2667" i="1" dirty="0" err="1">
                <a:solidFill>
                  <a:prstClr val="black"/>
                </a:solidFill>
                <a:latin typeface="Times" pitchFamily="2" charset="0"/>
              </a:rPr>
              <a:t>x</a:t>
            </a:r>
            <a:r>
              <a:rPr lang="en-US" altLang="zh-CN" sz="2667" dirty="0">
                <a:solidFill>
                  <a:prstClr val="black"/>
                </a:solidFill>
                <a:latin typeface="Times" pitchFamily="2" charset="0"/>
              </a:rPr>
              <a:t> </a:t>
            </a:r>
            <a:r>
              <a:rPr lang="en-US" altLang="zh-CN" sz="2667" dirty="0">
                <a:solidFill>
                  <a:prstClr val="black"/>
                </a:solidFill>
              </a:rPr>
              <a:t>, </a:t>
            </a:r>
          </a:p>
          <a:p>
            <a:r>
              <a:rPr lang="zh-CN" altLang="en-US" sz="2667" dirty="0">
                <a:solidFill>
                  <a:prstClr val="black"/>
                </a:solidFill>
              </a:rPr>
              <a:t>化成的标准形为</a:t>
            </a:r>
            <a:r>
              <a:rPr lang="en-US" altLang="zh-CN" sz="2667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Times" pitchFamily="2" charset="0"/>
              </a:rPr>
              <a:t>2</a:t>
            </a:r>
            <a:r>
              <a:rPr lang="en-US" altLang="zh-CN" sz="2800" i="1" dirty="0">
                <a:latin typeface="Times" pitchFamily="2" charset="0"/>
              </a:rPr>
              <a:t>y</a:t>
            </a:r>
            <a:r>
              <a:rPr lang="en-US" altLang="zh-CN" sz="2800" baseline="-25000" dirty="0">
                <a:latin typeface="Times" pitchFamily="2" charset="0"/>
              </a:rPr>
              <a:t>1</a:t>
            </a:r>
            <a:r>
              <a:rPr lang="en-US" altLang="zh-CN" sz="2800" baseline="30000" dirty="0">
                <a:latin typeface="Times" pitchFamily="2" charset="0"/>
              </a:rPr>
              <a:t>2</a:t>
            </a:r>
            <a:r>
              <a:rPr lang="en-US" altLang="zh-CN" sz="2800" i="1" dirty="0">
                <a:latin typeface="Times" pitchFamily="2" charset="0"/>
              </a:rPr>
              <a:t>+</a:t>
            </a:r>
            <a:r>
              <a:rPr lang="en-US" altLang="zh-CN" sz="2800" dirty="0">
                <a:latin typeface="Times" pitchFamily="2" charset="0"/>
              </a:rPr>
              <a:t>4</a:t>
            </a:r>
            <a:r>
              <a:rPr lang="en-US" altLang="zh-CN" sz="2800" i="1" dirty="0">
                <a:latin typeface="Times" pitchFamily="2" charset="0"/>
              </a:rPr>
              <a:t>y</a:t>
            </a:r>
            <a:r>
              <a:rPr lang="en-US" altLang="zh-CN" sz="2800" baseline="-25000" dirty="0">
                <a:latin typeface="Times" pitchFamily="2" charset="0"/>
              </a:rPr>
              <a:t>2</a:t>
            </a:r>
            <a:r>
              <a:rPr lang="en-US" altLang="zh-CN" sz="2800" baseline="30000" dirty="0">
                <a:latin typeface="Times" pitchFamily="2" charset="0"/>
              </a:rPr>
              <a:t>2</a:t>
            </a:r>
            <a:r>
              <a:rPr lang="en-US" altLang="zh-CN" sz="2400" dirty="0"/>
              <a:t> .</a:t>
            </a:r>
            <a:endParaRPr lang="zh-CN" altLang="en-US" sz="266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417850" y="2835777"/>
                <a:ext cx="7467237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67" dirty="0">
                    <a:latin typeface="Times New Roman" pitchFamily="18" charset="0"/>
                    <a:cs typeface="Times New Roman" pitchFamily="18" charset="0"/>
                  </a:rPr>
                  <a:t>再求</a:t>
                </a:r>
                <a:r>
                  <a:rPr lang="en-US" altLang="zh-CN" sz="2667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zh-CN" altLang="en-US" sz="2667" dirty="0"/>
                  <a:t>的特征值和相应的特征向量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667" dirty="0">
                    <a:latin typeface="Times" pitchFamily="2" charset="0"/>
                  </a:rPr>
                  <a:t>=2</a:t>
                </a:r>
                <a:r>
                  <a:rPr lang="zh-CN" altLang="en-US" sz="2667" dirty="0">
                    <a:latin typeface="Times" pitchFamily="2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667" dirty="0">
                    <a:latin typeface="Times" pitchFamily="2" charset="0"/>
                  </a:rPr>
                  <a:t>=</a:t>
                </a:r>
                <a:r>
                  <a:rPr lang="zh-CN" altLang="en-US" sz="2667" dirty="0">
                    <a:latin typeface="Times" pitchFamily="2" charset="0"/>
                  </a:rPr>
                  <a:t> </a:t>
                </a:r>
                <a:r>
                  <a:rPr lang="en-US" altLang="zh-CN" sz="2667" dirty="0">
                    <a:latin typeface="Times" pitchFamily="2" charset="0"/>
                  </a:rPr>
                  <a:t>4</a:t>
                </a:r>
                <a:r>
                  <a:rPr lang="zh-CN" altLang="en-US" sz="2667" dirty="0">
                    <a:latin typeface="Times" pitchFamily="2" charset="0"/>
                  </a:rPr>
                  <a:t>，</a:t>
                </a: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50" y="2835777"/>
                <a:ext cx="7467237" cy="513282"/>
              </a:xfrm>
              <a:prstGeom prst="rect">
                <a:avLst/>
              </a:prstGeom>
              <a:blipFill>
                <a:blip r:embed="rId3"/>
                <a:stretch>
                  <a:fillRect l="-1528" t="-1666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A05529BD-58E1-7C40-AC7E-53288E05C8F9}"/>
              </a:ext>
            </a:extLst>
          </p:cNvPr>
          <p:cNvGrpSpPr/>
          <p:nvPr/>
        </p:nvGrpSpPr>
        <p:grpSpPr>
          <a:xfrm>
            <a:off x="5507492" y="1819140"/>
            <a:ext cx="1388908" cy="1020367"/>
            <a:chOff x="5507492" y="1819140"/>
            <a:chExt cx="1388908" cy="1020367"/>
          </a:xfrm>
        </p:grpSpPr>
        <p:sp>
          <p:nvSpPr>
            <p:cNvPr id="28" name="双括号 28">
              <a:extLst>
                <a:ext uri="{FF2B5EF4-FFF2-40B4-BE49-F238E27FC236}">
                  <a16:creationId xmlns:a16="http://schemas.microsoft.com/office/drawing/2014/main" id="{F9A2CD41-A291-AD45-A61B-B7E87630EA39}"/>
                </a:ext>
              </a:extLst>
            </p:cNvPr>
            <p:cNvSpPr/>
            <p:nvPr/>
          </p:nvSpPr>
          <p:spPr>
            <a:xfrm>
              <a:off x="5507492" y="1891148"/>
              <a:ext cx="1388908" cy="936104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23E39965-2D8C-E844-9D8B-1705160BA7E7}"/>
                </a:ext>
              </a:extLst>
            </p:cNvPr>
            <p:cNvSpPr txBox="1"/>
            <p:nvPr/>
          </p:nvSpPr>
          <p:spPr>
            <a:xfrm>
              <a:off x="5558744" y="1819140"/>
              <a:ext cx="8640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 </a:t>
              </a:r>
              <a:r>
                <a:rPr lang="en-US" altLang="zh-CN" sz="2800" dirty="0">
                  <a:latin typeface="Times" pitchFamily="2" charset="0"/>
                </a:rPr>
                <a:t>3</a:t>
              </a:r>
            </a:p>
            <a:p>
              <a:r>
                <a:rPr lang="en-US" altLang="zh-CN" sz="2800" spc="-100" dirty="0">
                  <a:latin typeface="Times" pitchFamily="2" charset="0"/>
                </a:rPr>
                <a:t>−</a:t>
              </a:r>
              <a:r>
                <a:rPr lang="en-US" altLang="zh-CN" sz="2800" dirty="0">
                  <a:latin typeface="Times" pitchFamily="2" charset="0"/>
                </a:rPr>
                <a:t>1</a:t>
              </a:r>
              <a:endParaRPr lang="zh-CN" altLang="en-US" sz="2800" dirty="0">
                <a:latin typeface="Times" pitchFamily="2" charset="0"/>
              </a:endParaRPr>
            </a:p>
          </p:txBody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A8B9A72F-77EA-6F41-B764-BFB115A69782}"/>
                </a:ext>
              </a:extLst>
            </p:cNvPr>
            <p:cNvSpPr txBox="1"/>
            <p:nvPr/>
          </p:nvSpPr>
          <p:spPr>
            <a:xfrm>
              <a:off x="6248328" y="1885400"/>
              <a:ext cx="6480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-100" dirty="0">
                  <a:latin typeface="Times" pitchFamily="2" charset="0"/>
                </a:rPr>
                <a:t>−</a:t>
              </a:r>
              <a:r>
                <a:rPr lang="en-US" altLang="zh-CN" sz="2800" dirty="0">
                  <a:latin typeface="Times" pitchFamily="2" charset="0"/>
                </a:rPr>
                <a:t>1</a:t>
              </a:r>
            </a:p>
            <a:p>
              <a:r>
                <a:rPr lang="en-US" altLang="zh-CN" sz="2800" dirty="0">
                  <a:latin typeface="Times" pitchFamily="2" charset="0"/>
                </a:rPr>
                <a:t> 3</a:t>
              </a:r>
              <a:endParaRPr lang="zh-CN" altLang="en-US" sz="2800" dirty="0">
                <a:latin typeface="Times" pitchFamily="2" charset="0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91F2FEF-B3CC-0D4D-B35A-6EC6411071F1}"/>
              </a:ext>
            </a:extLst>
          </p:cNvPr>
          <p:cNvSpPr txBox="1"/>
          <p:nvPr/>
        </p:nvSpPr>
        <p:spPr>
          <a:xfrm>
            <a:off x="8594202" y="214765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EE0F41C-5A8B-4D49-AE4D-5F229C482B1D}"/>
              </a:ext>
            </a:extLst>
          </p:cNvPr>
          <p:cNvGrpSpPr/>
          <p:nvPr/>
        </p:nvGrpSpPr>
        <p:grpSpPr>
          <a:xfrm>
            <a:off x="8560319" y="2520402"/>
            <a:ext cx="1234487" cy="1144031"/>
            <a:chOff x="1031635" y="3973035"/>
            <a:chExt cx="1234487" cy="1144031"/>
          </a:xfrm>
        </p:grpSpPr>
        <p:sp>
          <p:nvSpPr>
            <p:cNvPr id="32" name="双括号 28">
              <a:extLst>
                <a:ext uri="{FF2B5EF4-FFF2-40B4-BE49-F238E27FC236}">
                  <a16:creationId xmlns:a16="http://schemas.microsoft.com/office/drawing/2014/main" id="{AA33E788-6787-2542-8D23-E0E800FA21E9}"/>
                </a:ext>
              </a:extLst>
            </p:cNvPr>
            <p:cNvSpPr/>
            <p:nvPr/>
          </p:nvSpPr>
          <p:spPr>
            <a:xfrm>
              <a:off x="1683026" y="4137807"/>
              <a:ext cx="583096" cy="936104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29">
              <a:extLst>
                <a:ext uri="{FF2B5EF4-FFF2-40B4-BE49-F238E27FC236}">
                  <a16:creationId xmlns:a16="http://schemas.microsoft.com/office/drawing/2014/main" id="{239B611D-BF88-9542-B9DA-8E86F4A3936D}"/>
                </a:ext>
              </a:extLst>
            </p:cNvPr>
            <p:cNvSpPr txBox="1"/>
            <p:nvPr/>
          </p:nvSpPr>
          <p:spPr>
            <a:xfrm>
              <a:off x="1808361" y="3973035"/>
              <a:ext cx="360040" cy="114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3018A84-4648-F744-AA5E-AC7D6960B532}"/>
                </a:ext>
              </a:extLst>
            </p:cNvPr>
            <p:cNvSpPr txBox="1"/>
            <p:nvPr/>
          </p:nvSpPr>
          <p:spPr>
            <a:xfrm>
              <a:off x="1031635" y="4301386"/>
              <a:ext cx="6655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i="1" dirty="0">
                  <a:latin typeface="Times" pitchFamily="2" charset="0"/>
                </a:rPr>
                <a:t>x</a:t>
              </a:r>
              <a:r>
                <a:rPr kumimoji="1" lang="en-US" altLang="zh-CN" sz="2800" baseline="-25000" dirty="0">
                  <a:latin typeface="Times" pitchFamily="2" charset="0"/>
                </a:rPr>
                <a:t>1</a:t>
              </a:r>
              <a:r>
                <a:rPr kumimoji="1" lang="en-US" altLang="zh-CN" sz="2800" dirty="0">
                  <a:latin typeface="Times" pitchFamily="2" charset="0"/>
                </a:rPr>
                <a:t>=</a:t>
              </a:r>
              <a:endParaRPr kumimoji="1" lang="zh-CN" altLang="en-US" sz="2800" dirty="0">
                <a:latin typeface="Times" pitchFamily="2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2232769-F449-AB48-A5E5-7CD5B0644832}"/>
              </a:ext>
            </a:extLst>
          </p:cNvPr>
          <p:cNvGrpSpPr/>
          <p:nvPr/>
        </p:nvGrpSpPr>
        <p:grpSpPr>
          <a:xfrm>
            <a:off x="9738493" y="2477247"/>
            <a:ext cx="1790125" cy="1132618"/>
            <a:chOff x="672748" y="3973035"/>
            <a:chExt cx="1790125" cy="1132618"/>
          </a:xfrm>
        </p:grpSpPr>
        <p:sp>
          <p:nvSpPr>
            <p:cNvPr id="37" name="双括号 28">
              <a:extLst>
                <a:ext uri="{FF2B5EF4-FFF2-40B4-BE49-F238E27FC236}">
                  <a16:creationId xmlns:a16="http://schemas.microsoft.com/office/drawing/2014/main" id="{B17D354A-5278-5446-A155-67AFC647246B}"/>
                </a:ext>
              </a:extLst>
            </p:cNvPr>
            <p:cNvSpPr/>
            <p:nvPr/>
          </p:nvSpPr>
          <p:spPr>
            <a:xfrm>
              <a:off x="1683026" y="4137807"/>
              <a:ext cx="583096" cy="936104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C43C239D-8F86-954B-A6BC-8113640F1A68}"/>
                </a:ext>
              </a:extLst>
            </p:cNvPr>
            <p:cNvSpPr txBox="1"/>
            <p:nvPr/>
          </p:nvSpPr>
          <p:spPr>
            <a:xfrm>
              <a:off x="1728848" y="3973035"/>
              <a:ext cx="734025" cy="1132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spc="-100" dirty="0">
                  <a:latin typeface="Times" pitchFamily="2" charset="0"/>
                </a:rPr>
                <a:t>−</a:t>
              </a:r>
              <a:r>
                <a:rPr lang="en-US" altLang="zh-CN" sz="2400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/>
                <a:t> 1</a:t>
              </a:r>
              <a:endParaRPr lang="zh-CN" altLang="en-US" sz="24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61FA501-4FBB-A941-9DC3-C7804A315E32}"/>
                </a:ext>
              </a:extLst>
            </p:cNvPr>
            <p:cNvSpPr txBox="1"/>
            <p:nvPr/>
          </p:nvSpPr>
          <p:spPr>
            <a:xfrm>
              <a:off x="672748" y="4330591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>
                  <a:latin typeface="Times" pitchFamily="2" charset="0"/>
                </a:rPr>
                <a:t>，</a:t>
              </a:r>
              <a:r>
                <a:rPr kumimoji="1" lang="en-US" altLang="zh-CN" sz="2800" i="1" dirty="0">
                  <a:latin typeface="Times" pitchFamily="2" charset="0"/>
                </a:rPr>
                <a:t>x</a:t>
              </a:r>
              <a:r>
                <a:rPr kumimoji="1" lang="en-US" altLang="zh-CN" sz="2800" baseline="-25000" dirty="0">
                  <a:latin typeface="Times" pitchFamily="2" charset="0"/>
                </a:rPr>
                <a:t>2</a:t>
              </a:r>
              <a:r>
                <a:rPr kumimoji="1" lang="zh-CN" altLang="en-US" sz="2800" baseline="-25000" dirty="0">
                  <a:latin typeface="Times" pitchFamily="2" charset="0"/>
                </a:rPr>
                <a:t> </a:t>
              </a:r>
              <a:r>
                <a:rPr kumimoji="1" lang="en-US" altLang="zh-CN" sz="2800" dirty="0">
                  <a:latin typeface="Times" pitchFamily="2" charset="0"/>
                </a:rPr>
                <a:t>=</a:t>
              </a:r>
              <a:endParaRPr kumimoji="1" lang="zh-CN" altLang="en-US" sz="2800" dirty="0">
                <a:latin typeface="Times" pitchFamily="2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79F110B-0599-DC42-90EA-8B4307B2F078}"/>
              </a:ext>
            </a:extLst>
          </p:cNvPr>
          <p:cNvGrpSpPr/>
          <p:nvPr/>
        </p:nvGrpSpPr>
        <p:grpSpPr>
          <a:xfrm>
            <a:off x="5342580" y="3253430"/>
            <a:ext cx="2180793" cy="2180928"/>
            <a:chOff x="9360363" y="3505152"/>
            <a:chExt cx="2180793" cy="2180928"/>
          </a:xfrm>
        </p:grpSpPr>
        <p:sp>
          <p:nvSpPr>
            <p:cNvPr id="40" name="AutoShape 9">
              <a:extLst>
                <a:ext uri="{FF2B5EF4-FFF2-40B4-BE49-F238E27FC236}">
                  <a16:creationId xmlns:a16="http://schemas.microsoft.com/office/drawing/2014/main" id="{0FCA096D-4F87-BB4B-9A6F-80E53A55B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0363" y="3733500"/>
              <a:ext cx="228600" cy="1752600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endParaRPr lang="zh-CN" altLang="en-US" b="1">
                <a:ln w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4405C2C3-A42B-2B4E-81EF-0401F3E057A2}"/>
                    </a:ext>
                  </a:extLst>
                </p:cNvPr>
                <p:cNvSpPr txBox="1"/>
                <p:nvPr/>
              </p:nvSpPr>
              <p:spPr>
                <a:xfrm>
                  <a:off x="9515642" y="3666882"/>
                  <a:ext cx="1353640" cy="8681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4405C2C3-A42B-2B4E-81EF-0401F3E05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5642" y="3666882"/>
                  <a:ext cx="1353640" cy="868123"/>
                </a:xfrm>
                <a:prstGeom prst="rect">
                  <a:avLst/>
                </a:prstGeom>
                <a:blipFill>
                  <a:blip r:embed="rId1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A8466F2-C006-A04D-9477-A095992A6972}"/>
                    </a:ext>
                  </a:extLst>
                </p:cNvPr>
                <p:cNvSpPr txBox="1"/>
                <p:nvPr/>
              </p:nvSpPr>
              <p:spPr>
                <a:xfrm>
                  <a:off x="9532788" y="4636681"/>
                  <a:ext cx="1360757" cy="8681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A8466F2-C006-A04D-9477-A095992A6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2788" y="4636681"/>
                  <a:ext cx="1360757" cy="868123"/>
                </a:xfrm>
                <a:prstGeom prst="rect">
                  <a:avLst/>
                </a:prstGeom>
                <a:blipFill>
                  <a:blip r:embed="rId1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C587480-6378-524F-9B52-C9C93B1CC8A6}"/>
                </a:ext>
              </a:extLst>
            </p:cNvPr>
            <p:cNvGrpSpPr/>
            <p:nvPr/>
          </p:nvGrpSpPr>
          <p:grpSpPr>
            <a:xfrm>
              <a:off x="10838319" y="3505152"/>
              <a:ext cx="583096" cy="1144031"/>
              <a:chOff x="1683026" y="3973035"/>
              <a:chExt cx="583096" cy="1144031"/>
            </a:xfrm>
          </p:grpSpPr>
          <p:sp>
            <p:nvSpPr>
              <p:cNvPr id="44" name="双括号 28">
                <a:extLst>
                  <a:ext uri="{FF2B5EF4-FFF2-40B4-BE49-F238E27FC236}">
                    <a16:creationId xmlns:a16="http://schemas.microsoft.com/office/drawing/2014/main" id="{B214700D-F8F2-204F-B95B-729F5AB49AED}"/>
                  </a:ext>
                </a:extLst>
              </p:cNvPr>
              <p:cNvSpPr/>
              <p:nvPr/>
            </p:nvSpPr>
            <p:spPr>
              <a:xfrm>
                <a:off x="1683026" y="4137807"/>
                <a:ext cx="583096" cy="936104"/>
              </a:xfrm>
              <a:prstGeom prst="bracketPair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TextBox 29">
                <a:extLst>
                  <a:ext uri="{FF2B5EF4-FFF2-40B4-BE49-F238E27FC236}">
                    <a16:creationId xmlns:a16="http://schemas.microsoft.com/office/drawing/2014/main" id="{087CB71D-E8B8-2442-9CD3-1CA1246116B5}"/>
                  </a:ext>
                </a:extLst>
              </p:cNvPr>
              <p:cNvSpPr txBox="1"/>
              <p:nvPr/>
            </p:nvSpPr>
            <p:spPr>
              <a:xfrm>
                <a:off x="1808361" y="3973035"/>
                <a:ext cx="360040" cy="1144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1</a:t>
                </a:r>
                <a:endParaRPr lang="zh-CN" altLang="en-US" sz="2400" dirty="0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8087E2C-426A-B54E-9675-ABBF2C72A010}"/>
                </a:ext>
              </a:extLst>
            </p:cNvPr>
            <p:cNvGrpSpPr/>
            <p:nvPr/>
          </p:nvGrpSpPr>
          <p:grpSpPr>
            <a:xfrm>
              <a:off x="10838319" y="4553462"/>
              <a:ext cx="702837" cy="1132618"/>
              <a:chOff x="1683026" y="3973035"/>
              <a:chExt cx="702837" cy="1132618"/>
            </a:xfrm>
          </p:grpSpPr>
          <p:sp>
            <p:nvSpPr>
              <p:cNvPr id="48" name="双括号 28">
                <a:extLst>
                  <a:ext uri="{FF2B5EF4-FFF2-40B4-BE49-F238E27FC236}">
                    <a16:creationId xmlns:a16="http://schemas.microsoft.com/office/drawing/2014/main" id="{010E0412-A8BC-B44F-AE39-713AC45740A4}"/>
                  </a:ext>
                </a:extLst>
              </p:cNvPr>
              <p:cNvSpPr/>
              <p:nvPr/>
            </p:nvSpPr>
            <p:spPr>
              <a:xfrm>
                <a:off x="1683026" y="4137807"/>
                <a:ext cx="583096" cy="936104"/>
              </a:xfrm>
              <a:prstGeom prst="bracketPair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TextBox 29">
                <a:extLst>
                  <a:ext uri="{FF2B5EF4-FFF2-40B4-BE49-F238E27FC236}">
                    <a16:creationId xmlns:a16="http://schemas.microsoft.com/office/drawing/2014/main" id="{F3967672-CDCD-FB41-A90D-4EF4498CC7AD}"/>
                  </a:ext>
                </a:extLst>
              </p:cNvPr>
              <p:cNvSpPr txBox="1"/>
              <p:nvPr/>
            </p:nvSpPr>
            <p:spPr>
              <a:xfrm>
                <a:off x="1742101" y="3973035"/>
                <a:ext cx="643762" cy="1132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spc="-100" dirty="0">
                    <a:latin typeface="Times" pitchFamily="2" charset="0"/>
                  </a:rPr>
                  <a:t>−</a:t>
                </a:r>
                <a:r>
                  <a:rPr lang="en-US" altLang="zh-CN" sz="2400" dirty="0"/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 1</a:t>
                </a:r>
                <a:endParaRPr lang="zh-CN" altLang="en-US" sz="2400" dirty="0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430CCC-17A8-A74B-9800-731C2F044FAC}"/>
              </a:ext>
            </a:extLst>
          </p:cNvPr>
          <p:cNvGrpSpPr/>
          <p:nvPr/>
        </p:nvGrpSpPr>
        <p:grpSpPr>
          <a:xfrm>
            <a:off x="1768260" y="5403890"/>
            <a:ext cx="2602844" cy="1144031"/>
            <a:chOff x="7862103" y="1832968"/>
            <a:chExt cx="2602844" cy="114403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9ECA88F8-910B-7847-90DB-048828636054}"/>
                </a:ext>
              </a:extLst>
            </p:cNvPr>
            <p:cNvGrpSpPr/>
            <p:nvPr/>
          </p:nvGrpSpPr>
          <p:grpSpPr>
            <a:xfrm>
              <a:off x="7862103" y="1832968"/>
              <a:ext cx="2552501" cy="1144031"/>
              <a:chOff x="9515642" y="3505152"/>
              <a:chExt cx="2552501" cy="11440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5853666C-805E-D848-A87A-49CF95B20E19}"/>
                      </a:ext>
                    </a:extLst>
                  </p:cNvPr>
                  <p:cNvSpPr txBox="1"/>
                  <p:nvPr/>
                </p:nvSpPr>
                <p:spPr>
                  <a:xfrm>
                    <a:off x="9515642" y="3666882"/>
                    <a:ext cx="1259254" cy="8681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kumimoji="1" lang="zh-CN" altLang="en-US" sz="2400" dirty="0"/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5853666C-805E-D848-A87A-49CF95B20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15642" y="3666882"/>
                    <a:ext cx="1259254" cy="86812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94C2CAB0-4F9B-F74E-A8C0-1C0A8DEBE2A6}"/>
                  </a:ext>
                </a:extLst>
              </p:cNvPr>
              <p:cNvGrpSpPr/>
              <p:nvPr/>
            </p:nvGrpSpPr>
            <p:grpSpPr>
              <a:xfrm>
                <a:off x="10838318" y="3505152"/>
                <a:ext cx="1229825" cy="1144031"/>
                <a:chOff x="1683025" y="3973035"/>
                <a:chExt cx="1229825" cy="1144031"/>
              </a:xfrm>
            </p:grpSpPr>
            <p:sp>
              <p:nvSpPr>
                <p:cNvPr id="58" name="双括号 28">
                  <a:extLst>
                    <a:ext uri="{FF2B5EF4-FFF2-40B4-BE49-F238E27FC236}">
                      <a16:creationId xmlns:a16="http://schemas.microsoft.com/office/drawing/2014/main" id="{96F9120B-5169-5C44-90EA-F1CC53EBE3A6}"/>
                    </a:ext>
                  </a:extLst>
                </p:cNvPr>
                <p:cNvSpPr/>
                <p:nvPr/>
              </p:nvSpPr>
              <p:spPr>
                <a:xfrm>
                  <a:off x="1683025" y="4137807"/>
                  <a:ext cx="1229825" cy="936104"/>
                </a:xfrm>
                <a:prstGeom prst="bracketPair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TextBox 29">
                  <a:extLst>
                    <a:ext uri="{FF2B5EF4-FFF2-40B4-BE49-F238E27FC236}">
                      <a16:creationId xmlns:a16="http://schemas.microsoft.com/office/drawing/2014/main" id="{5A148592-7D63-BD45-A01E-0DAFAE29ABDE}"/>
                    </a:ext>
                  </a:extLst>
                </p:cNvPr>
                <p:cNvSpPr txBox="1"/>
                <p:nvPr/>
              </p:nvSpPr>
              <p:spPr>
                <a:xfrm>
                  <a:off x="1808361" y="3973035"/>
                  <a:ext cx="360040" cy="1144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/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/>
                    <a:t>1</a:t>
                  </a:r>
                  <a:endParaRPr lang="zh-CN" altLang="en-US" sz="2400" dirty="0"/>
                </a:p>
              </p:txBody>
            </p:sp>
          </p:grpSp>
        </p:grpSp>
        <p:sp>
          <p:nvSpPr>
            <p:cNvPr id="60" name="TextBox 29">
              <a:extLst>
                <a:ext uri="{FF2B5EF4-FFF2-40B4-BE49-F238E27FC236}">
                  <a16:creationId xmlns:a16="http://schemas.microsoft.com/office/drawing/2014/main" id="{325D701E-2EE3-F144-896E-93E0695A3D08}"/>
                </a:ext>
              </a:extLst>
            </p:cNvPr>
            <p:cNvSpPr txBox="1"/>
            <p:nvPr/>
          </p:nvSpPr>
          <p:spPr>
            <a:xfrm>
              <a:off x="9821185" y="1842993"/>
              <a:ext cx="643762" cy="1132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spc="-100" dirty="0">
                  <a:latin typeface="Times" pitchFamily="2" charset="0"/>
                </a:rPr>
                <a:t>−</a:t>
              </a:r>
              <a:r>
                <a:rPr lang="en-US" altLang="zh-CN" sz="2400" dirty="0"/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/>
                <a:t> 1</a:t>
              </a:r>
              <a:endParaRPr lang="zh-CN" altLang="en-US" sz="24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3DDD9C2-E554-C140-ABDA-1F6B7702D7E4}"/>
              </a:ext>
            </a:extLst>
          </p:cNvPr>
          <p:cNvGrpSpPr/>
          <p:nvPr/>
        </p:nvGrpSpPr>
        <p:grpSpPr>
          <a:xfrm>
            <a:off x="4531578" y="5597171"/>
            <a:ext cx="1794429" cy="960775"/>
            <a:chOff x="4241263" y="5091875"/>
            <a:chExt cx="1794429" cy="96077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5C130E9F-B222-784A-88DB-FB53F6B354C1}"/>
                </a:ext>
              </a:extLst>
            </p:cNvPr>
            <p:cNvGrpSpPr/>
            <p:nvPr/>
          </p:nvGrpSpPr>
          <p:grpSpPr>
            <a:xfrm>
              <a:off x="4864290" y="5091875"/>
              <a:ext cx="1171402" cy="960775"/>
              <a:chOff x="5507492" y="1891148"/>
              <a:chExt cx="1171402" cy="960775"/>
            </a:xfrm>
          </p:grpSpPr>
          <p:sp>
            <p:nvSpPr>
              <p:cNvPr id="62" name="双括号 28">
                <a:extLst>
                  <a:ext uri="{FF2B5EF4-FFF2-40B4-BE49-F238E27FC236}">
                    <a16:creationId xmlns:a16="http://schemas.microsoft.com/office/drawing/2014/main" id="{67D3834B-9C33-B049-B31F-AD7F40DCB80E}"/>
                  </a:ext>
                </a:extLst>
              </p:cNvPr>
              <p:cNvSpPr/>
              <p:nvPr/>
            </p:nvSpPr>
            <p:spPr>
              <a:xfrm>
                <a:off x="5507492" y="1891148"/>
                <a:ext cx="954729" cy="936104"/>
              </a:xfrm>
              <a:prstGeom prst="bracketPair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TextBox 29">
                <a:extLst>
                  <a:ext uri="{FF2B5EF4-FFF2-40B4-BE49-F238E27FC236}">
                    <a16:creationId xmlns:a16="http://schemas.microsoft.com/office/drawing/2014/main" id="{85146911-73D9-E542-96E3-96E427A4207E}"/>
                  </a:ext>
                </a:extLst>
              </p:cNvPr>
              <p:cNvSpPr txBox="1"/>
              <p:nvPr/>
            </p:nvSpPr>
            <p:spPr>
              <a:xfrm>
                <a:off x="5598125" y="1896331"/>
                <a:ext cx="8640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itchFamily="2" charset="0"/>
                  </a:rPr>
                  <a:t>2</a:t>
                </a:r>
              </a:p>
              <a:p>
                <a:r>
                  <a:rPr lang="en-US" altLang="zh-CN" sz="2800" dirty="0">
                    <a:latin typeface="Times" pitchFamily="2" charset="0"/>
                  </a:rPr>
                  <a:t>0</a:t>
                </a:r>
                <a:endParaRPr lang="zh-CN" altLang="en-US" sz="2800" dirty="0">
                  <a:latin typeface="Times" pitchFamily="2" charset="0"/>
                </a:endParaRPr>
              </a:p>
            </p:txBody>
          </p:sp>
          <p:sp>
            <p:nvSpPr>
              <p:cNvPr id="64" name="TextBox 30">
                <a:extLst>
                  <a:ext uri="{FF2B5EF4-FFF2-40B4-BE49-F238E27FC236}">
                    <a16:creationId xmlns:a16="http://schemas.microsoft.com/office/drawing/2014/main" id="{40452060-6D11-C04B-8DBC-9E35F58068A6}"/>
                  </a:ext>
                </a:extLst>
              </p:cNvPr>
              <p:cNvSpPr txBox="1"/>
              <p:nvPr/>
            </p:nvSpPr>
            <p:spPr>
              <a:xfrm>
                <a:off x="6055980" y="1897816"/>
                <a:ext cx="6229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itchFamily="2" charset="0"/>
                  </a:rPr>
                  <a:t>0</a:t>
                </a:r>
              </a:p>
              <a:p>
                <a:r>
                  <a:rPr lang="en-US" altLang="zh-CN" sz="2800" dirty="0">
                    <a:latin typeface="Times" pitchFamily="2" charset="0"/>
                  </a:rPr>
                  <a:t>4</a:t>
                </a:r>
                <a:endParaRPr lang="zh-CN" altLang="en-US" sz="2800" dirty="0">
                  <a:latin typeface="Times" pitchFamily="2" charset="0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6922795-F6B5-9B41-867D-EAE6B60062C3}"/>
                </a:ext>
              </a:extLst>
            </p:cNvPr>
            <p:cNvSpPr/>
            <p:nvPr/>
          </p:nvSpPr>
          <p:spPr>
            <a:xfrm>
              <a:off x="4241263" y="5329270"/>
              <a:ext cx="6575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" pitchFamily="2" charset="0"/>
                </a:rPr>
                <a:t>D</a:t>
              </a:r>
              <a:r>
                <a:rPr lang="zh-CN" altLang="en-US" sz="2400" i="1" dirty="0">
                  <a:latin typeface="Times" pitchFamily="2" charset="0"/>
                </a:rPr>
                <a:t> </a:t>
              </a:r>
              <a:r>
                <a:rPr lang="en-US" altLang="zh-CN" sz="2400" dirty="0">
                  <a:latin typeface="Times" pitchFamily="2" charset="0"/>
                </a:rPr>
                <a:t>=</a:t>
              </a:r>
              <a:endParaRPr lang="zh-CN" altLang="en-US" sz="2400" dirty="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423"/>
    </mc:Choice>
    <mc:Fallback xmlns="">
      <p:transition spd="slow" advTm="1354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5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3.7|16.5|34.4|24.6|12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62.6|11.2|1.3|1|19.6|5.4|14.9|25.5|5.8|9.1|21.3|16.3|1.4|23.2|3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52.8|9|5.7|289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10.8|15.4|53.1|8.9|2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6.5|6.3|16.5|10.9|14.8|10.6|14.3|12.4|5.1|6.7|32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|7.1|13.5|11.1|5.6|3.3|6.8|4.4|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1.2|1.3|1.6|1.3|8.6|11.1|21.4|9.9|2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9.1|20.3|21.8|5.4|4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20.7|13.8|4.1|18.4|8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3.3|17|9.4|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7.4|10|15.8|1.9|6.8|89.3|0.4|62.8|13.4|20.7|7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0.1|6.6|23.2|11.4|11.7|16.7|50.6|31.8|13.4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15|4|16.9|9.9|2.1|8.8|1|7.9|6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3|13.3|7|31|23.9|28.2"/>
</p:tagLst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2409</TotalTime>
  <Words>1434</Words>
  <Application>Microsoft Macintosh PowerPoint</Application>
  <PresentationFormat>宽屏</PresentationFormat>
  <Paragraphs>231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等线</vt:lpstr>
      <vt:lpstr>华文楷体</vt:lpstr>
      <vt:lpstr>楷体_GB2312</vt:lpstr>
      <vt:lpstr>宋体</vt:lpstr>
      <vt:lpstr>Kaiti SC</vt:lpstr>
      <vt:lpstr>Arial</vt:lpstr>
      <vt:lpstr>Bradley Hand</vt:lpstr>
      <vt:lpstr>Cambria Math</vt:lpstr>
      <vt:lpstr>Chalkboard</vt:lpstr>
      <vt:lpstr>Chalkboard SE</vt:lpstr>
      <vt:lpstr>Comic Sans MS</vt:lpstr>
      <vt:lpstr>Franklin Gothic Book</vt:lpstr>
      <vt:lpstr>Symbol</vt:lpstr>
      <vt:lpstr>Times</vt:lpstr>
      <vt:lpstr>Times New Roman</vt:lpstr>
      <vt:lpstr>裁剪</vt:lpstr>
      <vt:lpstr>§6.6   二次型</vt:lpstr>
      <vt:lpstr>两个变量的二次型</vt:lpstr>
      <vt:lpstr>PowerPoint 演示文稿</vt:lpstr>
      <vt:lpstr>PowerPoint 演示文稿</vt:lpstr>
      <vt:lpstr>n 变量的二次型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 6.7   正定矩阵</vt:lpstr>
      <vt:lpstr>正定二次型与正定矩阵</vt:lpstr>
      <vt:lpstr>正定矩阵的判别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正定二次型与正定矩阵</dc:title>
  <dc:creator>houyu jia</dc:creator>
  <cp:lastModifiedBy>Microsoft Office 用户</cp:lastModifiedBy>
  <cp:revision>142</cp:revision>
  <dcterms:created xsi:type="dcterms:W3CDTF">2021-01-20T02:46:56Z</dcterms:created>
  <dcterms:modified xsi:type="dcterms:W3CDTF">2021-12-23T01:22:17Z</dcterms:modified>
</cp:coreProperties>
</file>