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2" r:id="rId4"/>
    <p:sldId id="259" r:id="rId5"/>
    <p:sldId id="260" r:id="rId6"/>
    <p:sldId id="261" r:id="rId7"/>
    <p:sldId id="263" r:id="rId8"/>
    <p:sldId id="264" r:id="rId9"/>
    <p:sldId id="265" r:id="rId10"/>
    <p:sldId id="266" r:id="rId11"/>
    <p:sldId id="267" r:id="rId12"/>
    <p:sldId id="274"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oleObject" Target="../embeddings/oleObject1.bin"/><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7784" y="116632"/>
            <a:ext cx="2880320"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技术</a:t>
            </a:r>
            <a:endParaRPr lang="zh-CN" altLang="en-US" sz="2800" b="1" dirty="0">
              <a:solidFill>
                <a:srgbClr val="FFFF00"/>
              </a:solidFill>
              <a:latin typeface="Adobe 楷体 Std R" pitchFamily="18" charset="-122"/>
              <a:ea typeface="Adobe 楷体 Std R" pitchFamily="18" charset="-122"/>
            </a:endParaRPr>
          </a:p>
        </p:txBody>
      </p:sp>
      <p:sp>
        <p:nvSpPr>
          <p:cNvPr id="3" name="矩形 2"/>
          <p:cNvSpPr/>
          <p:nvPr/>
        </p:nvSpPr>
        <p:spPr>
          <a:xfrm>
            <a:off x="395536" y="1652608"/>
            <a:ext cx="8064896" cy="1200328"/>
          </a:xfrm>
          <a:prstGeom prst="rect">
            <a:avLst/>
          </a:prstGeom>
        </p:spPr>
        <p:txBody>
          <a:bodyPr wrap="square">
            <a:spAutoFit/>
          </a:bodyPr>
          <a:lstStyle/>
          <a:p>
            <a:r>
              <a:rPr lang="en-US" altLang="zh-TW" sz="2400" dirty="0">
                <a:latin typeface="Kaiti SC Regular"/>
                <a:cs typeface="Kaiti SC Regular"/>
              </a:rPr>
              <a:t>OFDM(Orthogonal Frequency Division Multiplexing)</a:t>
            </a:r>
            <a:r>
              <a:rPr lang="zh-TW" altLang="en-US" sz="2400" dirty="0">
                <a:latin typeface="Kaiti SC Regular"/>
                <a:cs typeface="Kaiti SC Regular"/>
              </a:rPr>
              <a:t>即正交频分复用技术，实际上</a:t>
            </a:r>
            <a:r>
              <a:rPr lang="en-US" altLang="zh-TW" sz="2400" dirty="0">
                <a:latin typeface="Kaiti SC Regular"/>
                <a:cs typeface="Kaiti SC Regular"/>
              </a:rPr>
              <a:t>OFDM</a:t>
            </a:r>
            <a:r>
              <a:rPr lang="zh-TW" altLang="en-US" sz="2400" dirty="0">
                <a:latin typeface="Kaiti SC Regular"/>
                <a:cs typeface="Kaiti SC Regular"/>
              </a:rPr>
              <a:t>是</a:t>
            </a:r>
            <a:r>
              <a:rPr lang="en-US" altLang="zh-TW" sz="2400" dirty="0">
                <a:latin typeface="Kaiti SC Regular"/>
                <a:cs typeface="Kaiti SC Regular"/>
              </a:rPr>
              <a:t>MCM(Multi Carrier Modulation)</a:t>
            </a:r>
            <a:r>
              <a:rPr lang="zh-TW" altLang="en-US" sz="2400" dirty="0">
                <a:latin typeface="Kaiti SC Regular"/>
                <a:cs typeface="Kaiti SC Regular"/>
              </a:rPr>
              <a:t>，多载波调</a:t>
            </a:r>
            <a:r>
              <a:rPr lang="zh-TW" altLang="en-US" sz="2400" dirty="0" smtClean="0">
                <a:latin typeface="Kaiti SC Regular"/>
                <a:cs typeface="Kaiti SC Regular"/>
              </a:rPr>
              <a:t>制的一种。</a:t>
            </a:r>
            <a:endParaRPr lang="zh-CN" altLang="en-US" sz="2400" dirty="0">
              <a:latin typeface="Kaiti SC Regular"/>
              <a:cs typeface="Kaiti SC Regular"/>
            </a:endParaRPr>
          </a:p>
        </p:txBody>
      </p:sp>
      <p:sp>
        <p:nvSpPr>
          <p:cNvPr id="4" name="矩形 3"/>
          <p:cNvSpPr/>
          <p:nvPr/>
        </p:nvSpPr>
        <p:spPr>
          <a:xfrm>
            <a:off x="395536" y="3465582"/>
            <a:ext cx="7632848" cy="2123658"/>
          </a:xfrm>
          <a:prstGeom prst="rect">
            <a:avLst/>
          </a:prstGeom>
        </p:spPr>
        <p:txBody>
          <a:bodyPr wrap="square">
            <a:spAutoFit/>
          </a:bodyPr>
          <a:lstStyle/>
          <a:p>
            <a:r>
              <a:rPr lang="zh-CN" altLang="en-US" sz="2400" dirty="0">
                <a:latin typeface="Kaiti SC Regular"/>
                <a:cs typeface="Kaiti SC Regular"/>
              </a:rPr>
              <a:t>在通信系统中，信道所能提供的带宽通常比传送一路信号所需的带宽要宽得多。如果一个信道只传送一路信号是非常浪费的，为了能够充分利用信道的带宽，就可以采用频分复用的方法。</a:t>
            </a:r>
            <a:endParaRPr lang="zh-CN" altLang="en-US" sz="2400" dirty="0">
              <a:latin typeface="Kaiti SC Regular"/>
              <a:cs typeface="Kaiti SC Regular"/>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16632"/>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技术的优势</a:t>
            </a:r>
            <a:r>
              <a:rPr lang="en-US" altLang="zh-CN" sz="2800" b="1" dirty="0">
                <a:solidFill>
                  <a:srgbClr val="FFFF00"/>
                </a:solidFill>
                <a:latin typeface="Adobe 楷体 Std R" pitchFamily="18" charset="-122"/>
                <a:ea typeface="Adobe 楷体 Std R" pitchFamily="18" charset="-122"/>
                <a:cs typeface="+mn-cs"/>
              </a:rPr>
              <a:t>-</a:t>
            </a:r>
            <a:r>
              <a:rPr lang="zh-CN" altLang="en-US" sz="2800" b="1" dirty="0">
                <a:solidFill>
                  <a:srgbClr val="FFFF00"/>
                </a:solidFill>
                <a:latin typeface="Adobe 楷体 Std R" pitchFamily="18" charset="-122"/>
                <a:ea typeface="Adobe 楷体 Std R" pitchFamily="18" charset="-122"/>
                <a:cs typeface="+mn-cs"/>
              </a:rPr>
              <a:t>频谱效率高</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636588" y="1787227"/>
            <a:ext cx="7929562" cy="4810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FrutigerNext LT Regular" charset="0"/>
                <a:ea typeface="华文细黑" panose="02010600040101010101" charset="-122"/>
              </a:rPr>
              <a:t>各子载波可以部分重叠，理论上可以接近</a:t>
            </a:r>
            <a:r>
              <a:rPr lang="en-US" altLang="zh-CN" sz="2400" dirty="0" err="1" smtClean="0">
                <a:latin typeface="FrutigerNext LT Regular" charset="0"/>
                <a:ea typeface="华文细黑" panose="02010600040101010101" charset="-122"/>
              </a:rPr>
              <a:t>Nyquist</a:t>
            </a:r>
            <a:r>
              <a:rPr lang="zh-CN" altLang="en-US" sz="2400" dirty="0" smtClean="0">
                <a:latin typeface="FrutigerNext LT Regular" charset="0"/>
                <a:ea typeface="华文细黑" panose="02010600040101010101" charset="-122"/>
              </a:rPr>
              <a:t>极限。</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实现小区内各用户之间的正交性，避免用户间干扰，取得很高的小区容量。</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相对单载波系统（</a:t>
            </a:r>
            <a:r>
              <a:rPr lang="en-US" altLang="zh-CN" sz="2400" dirty="0" smtClean="0">
                <a:latin typeface="FrutigerNext LT Regular" charset="0"/>
                <a:ea typeface="华文细黑" panose="02010600040101010101" charset="-122"/>
              </a:rPr>
              <a:t>WCDMA</a:t>
            </a:r>
            <a:r>
              <a:rPr lang="zh-CN" altLang="en-US" sz="2400" dirty="0" smtClean="0">
                <a:latin typeface="FrutigerNext LT Regular" charset="0"/>
                <a:ea typeface="华文细黑" panose="02010600040101010101" charset="-122"/>
              </a:rPr>
              <a:t>），多载波技术是更直接实现正交传输的方法</a:t>
            </a:r>
            <a:endParaRPr lang="zh-CN" altLang="en-US" sz="2400" dirty="0" smtClean="0">
              <a:latin typeface="FrutigerNext LT Regular" charset="0"/>
              <a:ea typeface="华文细黑" panose="02010600040101010101" charset="-122"/>
            </a:endParaRPr>
          </a:p>
          <a:p>
            <a:endParaRPr lang="zh-CN" altLang="en-US" dirty="0">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ofdm2.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1340768"/>
            <a:ext cx="5832648" cy="4752528"/>
          </a:xfrm>
          <a:prstGeom prst="rect">
            <a:avLst/>
          </a:prstGeom>
        </p:spPr>
      </p:pic>
      <p:sp>
        <p:nvSpPr>
          <p:cNvPr id="3" name="Rectangle 2"/>
          <p:cNvSpPr txBox="1">
            <a:spLocks noChangeArrowheads="1"/>
          </p:cNvSpPr>
          <p:nvPr/>
        </p:nvSpPr>
        <p:spPr>
          <a:xfrm>
            <a:off x="641350" y="116632"/>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技术的优势</a:t>
            </a:r>
            <a:r>
              <a:rPr lang="en-US" altLang="zh-CN" sz="2800" b="1" dirty="0">
                <a:solidFill>
                  <a:srgbClr val="FFFF00"/>
                </a:solidFill>
                <a:latin typeface="Adobe 楷体 Std R" pitchFamily="18" charset="-122"/>
                <a:ea typeface="Adobe 楷体 Std R" pitchFamily="18" charset="-122"/>
                <a:cs typeface="+mn-cs"/>
              </a:rPr>
              <a:t>-</a:t>
            </a:r>
            <a:r>
              <a:rPr lang="zh-CN" altLang="en-US" sz="2800" b="1" dirty="0">
                <a:solidFill>
                  <a:srgbClr val="FFFF00"/>
                </a:solidFill>
                <a:latin typeface="Adobe 楷体 Std R" pitchFamily="18" charset="-122"/>
                <a:ea typeface="Adobe 楷体 Std R" pitchFamily="18" charset="-122"/>
                <a:cs typeface="+mn-cs"/>
              </a:rPr>
              <a:t>频谱效率高</a:t>
            </a:r>
            <a:endParaRPr lang="zh-CN" altLang="en-US" sz="2800" b="1" dirty="0">
              <a:solidFill>
                <a:srgbClr val="FFFF00"/>
              </a:solidFill>
              <a:latin typeface="Adobe 楷体 Std R" pitchFamily="18" charset="-122"/>
              <a:ea typeface="Adobe 楷体 Std R" pitchFamily="18"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88640"/>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技术的优势</a:t>
            </a:r>
            <a:r>
              <a:rPr lang="en-US" altLang="zh-CN" sz="2800" b="1" dirty="0">
                <a:solidFill>
                  <a:srgbClr val="FFFF00"/>
                </a:solidFill>
                <a:latin typeface="Adobe 楷体 Std R" pitchFamily="18" charset="-122"/>
                <a:ea typeface="Adobe 楷体 Std R" pitchFamily="18" charset="-122"/>
                <a:cs typeface="+mn-cs"/>
              </a:rPr>
              <a:t>-</a:t>
            </a:r>
            <a:r>
              <a:rPr lang="zh-CN" altLang="en-US" sz="2800" b="1" dirty="0">
                <a:solidFill>
                  <a:srgbClr val="FFFF00"/>
                </a:solidFill>
                <a:latin typeface="Adobe 楷体 Std R" pitchFamily="18" charset="-122"/>
                <a:ea typeface="Adobe 楷体 Std R" pitchFamily="18" charset="-122"/>
                <a:cs typeface="+mn-cs"/>
              </a:rPr>
              <a:t>带宽扩展性强</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495300" y="1268760"/>
            <a:ext cx="7929563" cy="47958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smtClean="0">
                <a:latin typeface="FrutigerNext LT Regular" charset="0"/>
                <a:ea typeface="华文细黑" panose="02010600040101010101" charset="-122"/>
              </a:rPr>
              <a:t>OFDM</a:t>
            </a:r>
            <a:r>
              <a:rPr lang="zh-CN" altLang="en-US" sz="2400" dirty="0" smtClean="0">
                <a:latin typeface="FrutigerNext LT Regular" charset="0"/>
                <a:ea typeface="华文细黑" panose="02010600040101010101" charset="-122"/>
              </a:rPr>
              <a:t>系统的信号带宽取决于使用的子载波数量，几百</a:t>
            </a:r>
            <a:r>
              <a:rPr lang="en-US" altLang="zh-CN" sz="2400" dirty="0" smtClean="0">
                <a:latin typeface="FrutigerNext LT Regular" charset="0"/>
                <a:ea typeface="华文细黑" panose="02010600040101010101" charset="-122"/>
              </a:rPr>
              <a:t>kHz—</a:t>
            </a:r>
            <a:r>
              <a:rPr lang="zh-CN" altLang="en-US" sz="2400" dirty="0" smtClean="0">
                <a:latin typeface="FrutigerNext LT Regular" charset="0"/>
                <a:ea typeface="华文细黑" panose="02010600040101010101" charset="-122"/>
              </a:rPr>
              <a:t>几百</a:t>
            </a:r>
            <a:r>
              <a:rPr lang="en-US" altLang="zh-CN" sz="2400" dirty="0" smtClean="0">
                <a:latin typeface="FrutigerNext LT Regular" charset="0"/>
                <a:ea typeface="华文细黑" panose="02010600040101010101" charset="-122"/>
              </a:rPr>
              <a:t>MHz</a:t>
            </a:r>
            <a:r>
              <a:rPr lang="zh-CN" altLang="en-US" sz="2400" dirty="0" smtClean="0">
                <a:latin typeface="FrutigerNext LT Regular" charset="0"/>
                <a:ea typeface="华文细黑" panose="02010600040101010101" charset="-122"/>
              </a:rPr>
              <a:t>都较容易实现，</a:t>
            </a:r>
            <a:r>
              <a:rPr lang="en-US" altLang="zh-CN" sz="2400" dirty="0" smtClean="0">
                <a:latin typeface="FrutigerNext LT Regular" charset="0"/>
                <a:ea typeface="华文细黑" panose="02010600040101010101" charset="-122"/>
              </a:rPr>
              <a:t>FFT</a:t>
            </a:r>
            <a:r>
              <a:rPr lang="zh-CN" altLang="en-US" sz="2400" dirty="0" smtClean="0">
                <a:latin typeface="FrutigerNext LT Regular" charset="0"/>
                <a:ea typeface="华文细黑" panose="02010600040101010101" charset="-122"/>
              </a:rPr>
              <a:t>尺寸带来的系统复杂度增加相对并不明显。</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非常有利于实现未来宽带移动通信所需的更大带宽，也更便于使用</a:t>
            </a:r>
            <a:r>
              <a:rPr lang="en-US" altLang="zh-CN" sz="2400" dirty="0" smtClean="0">
                <a:latin typeface="FrutigerNext LT Regular" charset="0"/>
                <a:ea typeface="华文细黑" panose="02010600040101010101" charset="-122"/>
              </a:rPr>
              <a:t>2G</a:t>
            </a:r>
            <a:r>
              <a:rPr lang="zh-CN" altLang="en-US" sz="2400" dirty="0" smtClean="0">
                <a:latin typeface="FrutigerNext LT Regular" charset="0"/>
                <a:ea typeface="华文细黑" panose="02010600040101010101" charset="-122"/>
              </a:rPr>
              <a:t>系统退出市场后留下的小片频谱。</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单载波</a:t>
            </a:r>
            <a:r>
              <a:rPr lang="en-US" altLang="zh-CN" sz="2400" dirty="0" smtClean="0">
                <a:latin typeface="FrutigerNext LT Regular" charset="0"/>
                <a:ea typeface="华文细黑" panose="02010600040101010101" charset="-122"/>
              </a:rPr>
              <a:t>CDMA</a:t>
            </a:r>
            <a:r>
              <a:rPr lang="zh-CN" altLang="en-US" sz="2400" dirty="0" smtClean="0">
                <a:latin typeface="FrutigerNext LT Regular" charset="0"/>
                <a:ea typeface="华文细黑" panose="02010600040101010101" charset="-122"/>
              </a:rPr>
              <a:t>只能依赖提高码片速率或多载波</a:t>
            </a:r>
            <a:r>
              <a:rPr lang="en-US" altLang="zh-CN" sz="2400" dirty="0" smtClean="0">
                <a:latin typeface="FrutigerNext LT Regular" charset="0"/>
                <a:ea typeface="华文细黑" panose="02010600040101010101" charset="-122"/>
              </a:rPr>
              <a:t>CDMA</a:t>
            </a:r>
            <a:r>
              <a:rPr lang="zh-CN" altLang="en-US" sz="2400" dirty="0" smtClean="0">
                <a:latin typeface="FrutigerNext LT Regular" charset="0"/>
                <a:ea typeface="华文细黑" panose="02010600040101010101" charset="-122"/>
              </a:rPr>
              <a:t>的方式支持更大带宽，都可能造成接收机复杂度大幅上升。</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en-US" altLang="zh-CN" sz="2400" dirty="0" smtClean="0">
                <a:latin typeface="FrutigerNext LT Regular" charset="0"/>
                <a:ea typeface="华文细黑" panose="02010600040101010101" charset="-122"/>
              </a:rPr>
              <a:t>OFDM</a:t>
            </a:r>
            <a:r>
              <a:rPr lang="zh-CN" altLang="en-US" sz="2400" dirty="0" smtClean="0">
                <a:latin typeface="FrutigerNext LT Regular" charset="0"/>
                <a:ea typeface="华文细黑" panose="02010600040101010101" charset="-122"/>
              </a:rPr>
              <a:t>系统对大带宽的有效支持成为其相对单载波技术的决定性优势。</a:t>
            </a:r>
            <a:endParaRPr lang="zh-CN" altLang="en-US" sz="2400" dirty="0">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16632"/>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技术的优势</a:t>
            </a:r>
            <a:r>
              <a:rPr lang="en-US" altLang="zh-CN" sz="2800" b="1" dirty="0">
                <a:solidFill>
                  <a:srgbClr val="FFFF00"/>
                </a:solidFill>
                <a:latin typeface="Adobe 楷体 Std R" pitchFamily="18" charset="-122"/>
                <a:ea typeface="Adobe 楷体 Std R" pitchFamily="18" charset="-122"/>
                <a:cs typeface="+mn-cs"/>
              </a:rPr>
              <a:t>-</a:t>
            </a:r>
            <a:r>
              <a:rPr lang="zh-CN" altLang="en-US" sz="2800" b="1" dirty="0">
                <a:solidFill>
                  <a:srgbClr val="FFFF00"/>
                </a:solidFill>
                <a:latin typeface="Adobe 楷体 Std R" pitchFamily="18" charset="-122"/>
                <a:ea typeface="Adobe 楷体 Std R" pitchFamily="18" charset="-122"/>
                <a:cs typeface="+mn-cs"/>
              </a:rPr>
              <a:t>抗多径衰落</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636588" y="1052736"/>
            <a:ext cx="7929562" cy="41957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400" dirty="0" smtClean="0">
                <a:latin typeface="FrutigerNext LT Regular" charset="0"/>
                <a:ea typeface="华文细黑" panose="02010600040101010101" charset="-122"/>
              </a:rPr>
              <a:t>多径干扰在系统带宽增加到</a:t>
            </a:r>
            <a:r>
              <a:rPr lang="en-US" altLang="zh-CN" sz="2400" dirty="0" smtClean="0">
                <a:latin typeface="FrutigerNext LT Regular" charset="0"/>
                <a:ea typeface="华文细黑" panose="02010600040101010101" charset="-122"/>
              </a:rPr>
              <a:t>5MHz</a:t>
            </a:r>
            <a:r>
              <a:rPr lang="zh-CN" altLang="en-US" sz="2400" dirty="0" smtClean="0">
                <a:latin typeface="FrutigerNext LT Regular" charset="0"/>
                <a:ea typeface="华文细黑" panose="02010600040101010101" charset="-122"/>
              </a:rPr>
              <a:t>以上变得相当严重</a:t>
            </a:r>
            <a:endParaRPr lang="en-US" altLang="zh-CN" sz="2400" dirty="0" smtClean="0">
              <a:latin typeface="FrutigerNext LT Regular" charset="0"/>
              <a:ea typeface="华文细黑" panose="02010600040101010101" charset="-122"/>
            </a:endParaRPr>
          </a:p>
          <a:p>
            <a:pPr>
              <a:lnSpc>
                <a:spcPct val="120000"/>
              </a:lnSpc>
            </a:pPr>
            <a:endParaRPr lang="zh-CN" altLang="en-US" sz="2400" dirty="0" smtClean="0">
              <a:latin typeface="FrutigerNext LT Regular" charset="0"/>
              <a:ea typeface="华文细黑" panose="02010600040101010101" charset="-122"/>
            </a:endParaRPr>
          </a:p>
          <a:p>
            <a:pPr>
              <a:lnSpc>
                <a:spcPct val="120000"/>
              </a:lnSpc>
            </a:pPr>
            <a:r>
              <a:rPr lang="en-US" altLang="zh-CN" sz="2400" dirty="0" smtClean="0">
                <a:latin typeface="FrutigerNext LT Regular" charset="0"/>
                <a:ea typeface="华文细黑" panose="02010600040101010101" charset="-122"/>
              </a:rPr>
              <a:t>OFDM</a:t>
            </a:r>
            <a:r>
              <a:rPr lang="zh-CN" altLang="en-US" sz="2400" dirty="0" smtClean="0">
                <a:latin typeface="FrutigerNext LT Regular" charset="0"/>
                <a:ea typeface="华文细黑" panose="02010600040101010101" charset="-122"/>
              </a:rPr>
              <a:t>将宽带转化为窄带传输，每个子载波上可看作平坦衰落信道</a:t>
            </a:r>
            <a:endParaRPr lang="en-US" altLang="zh-CN" sz="2400" dirty="0" smtClean="0">
              <a:latin typeface="FrutigerNext LT Regular" charset="0"/>
              <a:ea typeface="华文细黑" panose="02010600040101010101" charset="-122"/>
            </a:endParaRPr>
          </a:p>
          <a:p>
            <a:pPr>
              <a:lnSpc>
                <a:spcPct val="120000"/>
              </a:lnSpc>
            </a:pPr>
            <a:endParaRPr lang="zh-CN" altLang="en-US" sz="2400" dirty="0" smtClean="0">
              <a:latin typeface="FrutigerNext LT Regular" charset="0"/>
              <a:ea typeface="华文细黑" panose="02010600040101010101" charset="-122"/>
            </a:endParaRPr>
          </a:p>
          <a:p>
            <a:pPr>
              <a:lnSpc>
                <a:spcPct val="120000"/>
              </a:lnSpc>
            </a:pPr>
            <a:r>
              <a:rPr lang="zh-CN" altLang="en-US" sz="2400" dirty="0" smtClean="0">
                <a:latin typeface="FrutigerNext LT Regular" charset="0"/>
                <a:ea typeface="华文细黑" panose="02010600040101010101" charset="-122"/>
              </a:rPr>
              <a:t>插入</a:t>
            </a:r>
            <a:r>
              <a:rPr lang="en-US" altLang="zh-CN" sz="2400" dirty="0" smtClean="0">
                <a:latin typeface="FrutigerNext LT Regular" charset="0"/>
                <a:ea typeface="华文细黑" panose="02010600040101010101" charset="-122"/>
              </a:rPr>
              <a:t>CP</a:t>
            </a:r>
            <a:r>
              <a:rPr lang="zh-CN" altLang="en-US" sz="2400" dirty="0" smtClean="0">
                <a:latin typeface="FrutigerNext LT Regular" charset="0"/>
                <a:ea typeface="华文细黑" panose="02010600040101010101" charset="-122"/>
              </a:rPr>
              <a:t>可以用单抽头频域均衡（</a:t>
            </a:r>
            <a:r>
              <a:rPr lang="en-US" altLang="zh-CN" sz="2400" dirty="0" smtClean="0">
                <a:latin typeface="FrutigerNext LT Regular" charset="0"/>
                <a:ea typeface="华文细黑" panose="02010600040101010101" charset="-122"/>
              </a:rPr>
              <a:t>FDE</a:t>
            </a:r>
            <a:r>
              <a:rPr lang="zh-CN" altLang="en-US" sz="2400" dirty="0" smtClean="0">
                <a:latin typeface="FrutigerNext LT Regular" charset="0"/>
                <a:ea typeface="华文细黑" panose="02010600040101010101" charset="-122"/>
              </a:rPr>
              <a:t>）纠正信道失真，大大降低了接收机均衡器的复杂度</a:t>
            </a:r>
            <a:endParaRPr lang="en-US" altLang="zh-CN" sz="2400" dirty="0" smtClean="0">
              <a:latin typeface="FrutigerNext LT Regular" charset="0"/>
              <a:ea typeface="华文细黑" panose="02010600040101010101" charset="-122"/>
            </a:endParaRPr>
          </a:p>
          <a:p>
            <a:pPr>
              <a:lnSpc>
                <a:spcPct val="120000"/>
              </a:lnSpc>
            </a:pPr>
            <a:endParaRPr lang="zh-CN" altLang="en-US" sz="2400" dirty="0" smtClean="0">
              <a:latin typeface="FrutigerNext LT Regular" charset="0"/>
              <a:ea typeface="华文细黑" panose="02010600040101010101" charset="-122"/>
            </a:endParaRPr>
          </a:p>
          <a:p>
            <a:pPr>
              <a:lnSpc>
                <a:spcPct val="120000"/>
              </a:lnSpc>
            </a:pPr>
            <a:r>
              <a:rPr lang="zh-CN" altLang="en-US" sz="2400" dirty="0" smtClean="0">
                <a:latin typeface="FrutigerNext LT Regular" charset="0"/>
                <a:ea typeface="华文细黑" panose="02010600040101010101" charset="-122"/>
              </a:rPr>
              <a:t>单载波信号的多径均衡复杂度随着带宽的增大而急剧增加，很难支持较大的带宽。对于更大带宽</a:t>
            </a:r>
            <a:r>
              <a:rPr lang="en-US" altLang="zh-CN" sz="2400" dirty="0" smtClean="0">
                <a:latin typeface="FrutigerNext LT Regular" charset="0"/>
                <a:ea typeface="华文细黑" panose="02010600040101010101" charset="-122"/>
              </a:rPr>
              <a:t>20M</a:t>
            </a:r>
            <a:r>
              <a:rPr lang="zh-CN" altLang="en-US" sz="2400" dirty="0" smtClean="0">
                <a:latin typeface="FrutigerNext LT Regular" charset="0"/>
                <a:ea typeface="华文细黑" panose="02010600040101010101" charset="-122"/>
              </a:rPr>
              <a:t>以上，</a:t>
            </a:r>
            <a:r>
              <a:rPr lang="en-US" altLang="zh-CN" sz="2400" dirty="0" smtClean="0">
                <a:latin typeface="FrutigerNext LT Regular" charset="0"/>
                <a:ea typeface="华文细黑" panose="02010600040101010101" charset="-122"/>
              </a:rPr>
              <a:t>OFDM</a:t>
            </a:r>
            <a:r>
              <a:rPr lang="zh-CN" altLang="en-US" sz="2400" dirty="0" smtClean="0">
                <a:latin typeface="FrutigerNext LT Regular" charset="0"/>
                <a:ea typeface="华文细黑" panose="02010600040101010101" charset="-122"/>
              </a:rPr>
              <a:t>优势更加明显</a:t>
            </a:r>
            <a:endParaRPr lang="zh-CN" altLang="en-US" sz="2400" dirty="0" smtClean="0">
              <a:latin typeface="FrutigerNext LT Regular" charset="0"/>
              <a:ea typeface="华文细黑" panose="02010600040101010101" charset="-122"/>
            </a:endParaRPr>
          </a:p>
          <a:p>
            <a:pPr>
              <a:lnSpc>
                <a:spcPct val="120000"/>
              </a:lnSpc>
              <a:buFont typeface="Wingdings" panose="05000000000000000000" charset="0"/>
              <a:buNone/>
            </a:pPr>
            <a:endParaRPr lang="en-US" altLang="zh-CN" sz="2000" dirty="0">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44624"/>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技术存在的问题</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652463" y="1376363"/>
            <a:ext cx="7929562" cy="419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mtClean="0">
                <a:latin typeface="FrutigerNext LT Regular" charset="0"/>
                <a:ea typeface="华文细黑" panose="02010600040101010101" charset="-122"/>
              </a:rPr>
              <a:t>PAPR</a:t>
            </a:r>
            <a:r>
              <a:rPr lang="zh-CN" altLang="en-US" smtClean="0">
                <a:latin typeface="FrutigerNext LT Regular" charset="0"/>
                <a:ea typeface="华文细黑" panose="02010600040101010101" charset="-122"/>
              </a:rPr>
              <a:t>问题</a:t>
            </a:r>
            <a:endParaRPr lang="zh-CN" altLang="en-US" smtClean="0">
              <a:latin typeface="FrutigerNext LT Regular" charset="0"/>
              <a:ea typeface="华文细黑" panose="02010600040101010101" charset="-122"/>
            </a:endParaRPr>
          </a:p>
          <a:p>
            <a:r>
              <a:rPr lang="zh-CN" altLang="en-US" smtClean="0">
                <a:latin typeface="FrutigerNext LT Regular" charset="0"/>
                <a:ea typeface="华文细黑" panose="02010600040101010101" charset="-122"/>
              </a:rPr>
              <a:t>时间和频率同步</a:t>
            </a:r>
            <a:endParaRPr lang="zh-CN" altLang="en-US" smtClean="0">
              <a:latin typeface="FrutigerNext LT Regular" charset="0"/>
              <a:ea typeface="华文细黑" panose="02010600040101010101" charset="-122"/>
            </a:endParaRPr>
          </a:p>
          <a:p>
            <a:r>
              <a:rPr lang="zh-CN" altLang="en-US" smtClean="0">
                <a:latin typeface="FrutigerNext LT Regular" charset="0"/>
                <a:ea typeface="华文细黑" panose="02010600040101010101" charset="-122"/>
              </a:rPr>
              <a:t>多小区多址和干扰抑制</a:t>
            </a:r>
            <a:endParaRPr lang="zh-CN" altLang="en-US">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1196752"/>
            <a:ext cx="8056562" cy="3913187"/>
          </a:xfrm>
          <a:prstGeom prst="rect">
            <a:avLst/>
          </a:prstGeom>
          <a:noFill/>
          <a:ln>
            <a:noFill/>
          </a:ln>
        </p:spPr>
      </p:pic>
      <p:sp>
        <p:nvSpPr>
          <p:cNvPr id="3" name="Rectangle 2"/>
          <p:cNvSpPr txBox="1">
            <a:spLocks noChangeArrowheads="1"/>
          </p:cNvSpPr>
          <p:nvPr/>
        </p:nvSpPr>
        <p:spPr>
          <a:xfrm>
            <a:off x="641350" y="188640"/>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不足</a:t>
            </a:r>
            <a:r>
              <a:rPr lang="en-US" altLang="zh-CN" sz="2800" b="1" dirty="0">
                <a:solidFill>
                  <a:srgbClr val="FFFF00"/>
                </a:solidFill>
                <a:latin typeface="Adobe 楷体 Std R" pitchFamily="18" charset="-122"/>
                <a:ea typeface="Adobe 楷体 Std R" pitchFamily="18" charset="-122"/>
                <a:cs typeface="+mn-cs"/>
              </a:rPr>
              <a:t>1——</a:t>
            </a:r>
            <a:r>
              <a:rPr lang="zh-CN" altLang="en-US" sz="2800" b="1" dirty="0">
                <a:solidFill>
                  <a:srgbClr val="FFFF00"/>
                </a:solidFill>
                <a:latin typeface="Adobe 楷体 Std R" pitchFamily="18" charset="-122"/>
                <a:ea typeface="Adobe 楷体 Std R" pitchFamily="18" charset="-122"/>
                <a:cs typeface="+mn-cs"/>
              </a:rPr>
              <a:t>峰均比高</a:t>
            </a:r>
            <a:endParaRPr lang="zh-CN" altLang="en-US" sz="2800" b="1" dirty="0">
              <a:solidFill>
                <a:srgbClr val="FFFF00"/>
              </a:solidFill>
              <a:latin typeface="Adobe 楷体 Std R" pitchFamily="18" charset="-122"/>
              <a:ea typeface="Adobe 楷体 Std R" pitchFamily="18" charset="-122"/>
              <a:cs typeface="+mn-cs"/>
            </a:endParaRPr>
          </a:p>
        </p:txBody>
      </p:sp>
      <p:sp>
        <p:nvSpPr>
          <p:cNvPr id="4" name="Rectangle 3"/>
          <p:cNvSpPr txBox="1">
            <a:spLocks noChangeArrowheads="1"/>
          </p:cNvSpPr>
          <p:nvPr/>
        </p:nvSpPr>
        <p:spPr>
          <a:xfrm>
            <a:off x="620713" y="1302667"/>
            <a:ext cx="7929562" cy="464661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endParaRPr lang="en-US" altLang="zh-CN" dirty="0" smtClean="0">
              <a:latin typeface="FrutigerNext LT Regular" charset="0"/>
              <a:ea typeface="华文细黑" panose="02010600040101010101" charset="-122"/>
            </a:endParaRPr>
          </a:p>
          <a:p>
            <a:r>
              <a:rPr lang="zh-CN" altLang="en-US" b="1" dirty="0" smtClean="0">
                <a:solidFill>
                  <a:schemeClr val="tx2"/>
                </a:solidFill>
                <a:latin typeface="FrutigerNext LT Regular" charset="0"/>
                <a:ea typeface="华文细黑" panose="02010600040101010101" charset="-122"/>
              </a:rPr>
              <a:t>下行使用高性能功放，上行采用</a:t>
            </a:r>
            <a:r>
              <a:rPr lang="en-US" altLang="zh-CN" b="1" dirty="0" smtClean="0">
                <a:solidFill>
                  <a:schemeClr val="tx2"/>
                </a:solidFill>
                <a:latin typeface="FrutigerNext LT Regular" charset="0"/>
                <a:ea typeface="华文细黑" panose="02010600040101010101" charset="-122"/>
              </a:rPr>
              <a:t>SC-FDMA</a:t>
            </a:r>
            <a:r>
              <a:rPr lang="zh-CN" altLang="en-US" b="1" dirty="0" smtClean="0">
                <a:solidFill>
                  <a:schemeClr val="tx2"/>
                </a:solidFill>
                <a:latin typeface="FrutigerNext LT Regular" charset="0"/>
                <a:ea typeface="华文细黑" panose="02010600040101010101" charset="-122"/>
              </a:rPr>
              <a:t>以改善蜂均比</a:t>
            </a:r>
            <a:endParaRPr lang="zh-CN" altLang="en-US" b="1" dirty="0">
              <a:solidFill>
                <a:schemeClr val="tx2"/>
              </a:solidFill>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12365"/>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不足</a:t>
            </a:r>
            <a:r>
              <a:rPr lang="en-US" altLang="zh-CN" sz="2800" b="1" dirty="0">
                <a:solidFill>
                  <a:srgbClr val="FFFF00"/>
                </a:solidFill>
                <a:latin typeface="Adobe 楷体 Std R" pitchFamily="18" charset="-122"/>
                <a:ea typeface="Adobe 楷体 Std R" pitchFamily="18" charset="-122"/>
                <a:cs typeface="+mn-cs"/>
              </a:rPr>
              <a:t>2——</a:t>
            </a:r>
            <a:r>
              <a:rPr lang="zh-CN" altLang="en-US" sz="2800" b="1" dirty="0">
                <a:solidFill>
                  <a:srgbClr val="FFFF00"/>
                </a:solidFill>
                <a:latin typeface="Adobe 楷体 Std R" pitchFamily="18" charset="-122"/>
                <a:ea typeface="Adobe 楷体 Std R" pitchFamily="18" charset="-122"/>
                <a:cs typeface="+mn-cs"/>
              </a:rPr>
              <a:t>对频率偏移特别敏感</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652463" y="1376363"/>
            <a:ext cx="7929562" cy="419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mtClean="0">
                <a:latin typeface="FrutigerNext LT Regular" charset="0"/>
                <a:ea typeface="华文细黑" panose="02010600040101010101" charset="-122"/>
              </a:rPr>
              <a:t>LTE</a:t>
            </a:r>
            <a:r>
              <a:rPr lang="zh-CN" altLang="en-US" smtClean="0">
                <a:latin typeface="FrutigerNext LT Regular" charset="0"/>
                <a:ea typeface="华文细黑" panose="02010600040101010101" charset="-122"/>
              </a:rPr>
              <a:t>使用频率同步解决频偏问题</a:t>
            </a:r>
            <a:endParaRPr lang="zh-CN" altLang="en-US" smtClean="0">
              <a:latin typeface="FrutigerNext LT Regular" charset="0"/>
              <a:ea typeface="华文细黑" panose="02010600040101010101" charset="-122"/>
            </a:endParaRPr>
          </a:p>
          <a:p>
            <a:endParaRPr lang="en-US" altLang="zh-CN">
              <a:latin typeface="FrutigerNext LT Regular" charset="0"/>
              <a:ea typeface="华文细黑" panose="02010600040101010101" charset="-122"/>
            </a:endParaRPr>
          </a:p>
        </p:txBody>
      </p:sp>
      <p:grpSp>
        <p:nvGrpSpPr>
          <p:cNvPr id="4" name="Group 4"/>
          <p:cNvGrpSpPr/>
          <p:nvPr/>
        </p:nvGrpSpPr>
        <p:grpSpPr bwMode="auto">
          <a:xfrm>
            <a:off x="646113" y="2038350"/>
            <a:ext cx="7488237" cy="4105275"/>
            <a:chOff x="612" y="1298"/>
            <a:chExt cx="4717" cy="2586"/>
          </a:xfrm>
        </p:grpSpPr>
        <p:grpSp>
          <p:nvGrpSpPr>
            <p:cNvPr id="5" name="Group 5"/>
            <p:cNvGrpSpPr/>
            <p:nvPr/>
          </p:nvGrpSpPr>
          <p:grpSpPr bwMode="auto">
            <a:xfrm>
              <a:off x="612" y="1298"/>
              <a:ext cx="1860" cy="2586"/>
              <a:chOff x="3198" y="1207"/>
              <a:chExt cx="1769" cy="2405"/>
            </a:xfrm>
          </p:grpSpPr>
          <p:pic>
            <p:nvPicPr>
              <p:cNvPr id="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98" y="2206"/>
                <a:ext cx="1728" cy="1406"/>
              </a:xfrm>
              <a:prstGeom prst="rect">
                <a:avLst/>
              </a:prstGeom>
              <a:noFill/>
              <a:ln>
                <a:noFill/>
              </a:ln>
            </p:spPr>
          </p:pic>
          <p:pic>
            <p:nvPicPr>
              <p:cNvPr id="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 y="1207"/>
                <a:ext cx="1728" cy="998"/>
              </a:xfrm>
              <a:prstGeom prst="rect">
                <a:avLst/>
              </a:prstGeom>
              <a:noFill/>
              <a:ln>
                <a:noFill/>
              </a:ln>
            </p:spPr>
          </p:pic>
        </p:grpSp>
        <p:grpSp>
          <p:nvGrpSpPr>
            <p:cNvPr id="6" name="Group 8"/>
            <p:cNvGrpSpPr/>
            <p:nvPr/>
          </p:nvGrpSpPr>
          <p:grpSpPr bwMode="auto">
            <a:xfrm>
              <a:off x="2503" y="1434"/>
              <a:ext cx="2826" cy="2450"/>
              <a:chOff x="2737" y="1532"/>
              <a:chExt cx="2322" cy="974"/>
            </a:xfrm>
          </p:grpSpPr>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 y="1532"/>
                <a:ext cx="2322" cy="964"/>
              </a:xfrm>
              <a:prstGeom prst="rect">
                <a:avLst/>
              </a:prstGeom>
              <a:noFill/>
              <a:ln>
                <a:noFill/>
              </a:ln>
            </p:spPr>
          </p:pic>
          <p:graphicFrame>
            <p:nvGraphicFramePr>
              <p:cNvPr id="8" name="Object 2"/>
              <p:cNvGraphicFramePr>
                <a:graphicFrameLocks noChangeAspect="1"/>
              </p:cNvGraphicFramePr>
              <p:nvPr/>
            </p:nvGraphicFramePr>
            <p:xfrm>
              <a:off x="2805" y="2440"/>
              <a:ext cx="479" cy="66"/>
            </p:xfrm>
            <a:graphic>
              <a:graphicData uri="http://schemas.openxmlformats.org/presentationml/2006/ole">
                <mc:AlternateContent xmlns:mc="http://schemas.openxmlformats.org/markup-compatibility/2006">
                  <mc:Choice xmlns:v="urn:schemas-microsoft-com:vml" Requires="v">
                    <p:oleObj spid="_x0000_s10255" name="BMP 图象" r:id="rId4" imgW="914400" imgH="323850" progId="Paint.Picture">
                      <p:embed/>
                    </p:oleObj>
                  </mc:Choice>
                  <mc:Fallback>
                    <p:oleObj name="BMP 图象" r:id="rId4" imgW="914400" imgH="323850" progId="Paint.Picture">
                      <p:embed/>
                      <p:pic>
                        <p:nvPicPr>
                          <p:cNvPr id="0" name="图片 102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 y="2440"/>
                            <a:ext cx="479" cy="66"/>
                          </a:xfrm>
                          <a:prstGeom prst="rect">
                            <a:avLst/>
                          </a:prstGeom>
                          <a:noFill/>
                          <a:ln>
                            <a:noFill/>
                          </a:ln>
                          <a:effectLst/>
                        </p:spPr>
                      </p:pic>
                    </p:oleObj>
                  </mc:Fallback>
                </mc:AlternateContent>
              </a:graphicData>
            </a:graphic>
          </p:graphicFrame>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16632"/>
            <a:ext cx="8248650"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不足</a:t>
            </a:r>
            <a:r>
              <a:rPr lang="en-US" altLang="zh-CN" sz="2800" b="1" dirty="0">
                <a:solidFill>
                  <a:srgbClr val="FFFF00"/>
                </a:solidFill>
                <a:latin typeface="Adobe 楷体 Std R" pitchFamily="18" charset="-122"/>
                <a:ea typeface="Adobe 楷体 Std R" pitchFamily="18" charset="-122"/>
                <a:cs typeface="+mn-cs"/>
              </a:rPr>
              <a:t>3-</a:t>
            </a:r>
            <a:r>
              <a:rPr lang="zh-CN" altLang="en-US" sz="2800" b="1" dirty="0">
                <a:solidFill>
                  <a:srgbClr val="FFFF00"/>
                </a:solidFill>
                <a:latin typeface="Adobe 楷体 Std R" pitchFamily="18" charset="-122"/>
                <a:ea typeface="Adobe 楷体 Std R" pitchFamily="18" charset="-122"/>
                <a:cs typeface="+mn-cs"/>
              </a:rPr>
              <a:t>多小区多址和干扰抑制</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467544" y="2041550"/>
            <a:ext cx="7929562" cy="419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smtClean="0">
                <a:latin typeface="FrutigerNext LT Regular" charset="0"/>
                <a:ea typeface="华文细黑" panose="02010600040101010101" charset="-122"/>
              </a:rPr>
              <a:t>OFDM</a:t>
            </a:r>
            <a:r>
              <a:rPr lang="zh-CN" altLang="en-US" sz="2400" dirty="0" smtClean="0">
                <a:latin typeface="FrutigerNext LT Regular" charset="0"/>
                <a:ea typeface="华文细黑" panose="02010600040101010101" charset="-122"/>
              </a:rPr>
              <a:t>系统虽然保证了小区内用户的正交性，但无法实现自然的小区间多址（</a:t>
            </a:r>
            <a:r>
              <a:rPr lang="en-US" altLang="zh-CN" sz="2400" dirty="0" smtClean="0">
                <a:latin typeface="FrutigerNext LT Regular" charset="0"/>
                <a:ea typeface="华文细黑" panose="02010600040101010101" charset="-122"/>
              </a:rPr>
              <a:t>CDMA</a:t>
            </a:r>
            <a:r>
              <a:rPr lang="zh-CN" altLang="en-US" sz="2400" dirty="0" smtClean="0">
                <a:latin typeface="FrutigerNext LT Regular" charset="0"/>
                <a:ea typeface="华文细黑" panose="02010600040101010101" charset="-122"/>
              </a:rPr>
              <a:t>则很容易实现）。如果不采取额外设计，将面临严重的小区间干扰（某些宽带无线接入系统就因缺乏这方面的考虑而可能为多小区组网带来困难）。可能的解决方案包括加扰、小区间频域协调、干扰消除、跳频等。</a:t>
            </a:r>
            <a:endParaRPr lang="zh-CN" altLang="en-US" sz="2400" dirty="0">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66842"/>
            <a:ext cx="8064896" cy="3323987"/>
          </a:xfrm>
          <a:prstGeom prst="rect">
            <a:avLst/>
          </a:prstGeom>
        </p:spPr>
        <p:txBody>
          <a:bodyPr wrap="square">
            <a:spAutoFit/>
          </a:bodyPr>
          <a:lstStyle/>
          <a:p>
            <a:endParaRPr lang="zh-CN" altLang="en-US" dirty="0"/>
          </a:p>
          <a:p>
            <a:r>
              <a:rPr lang="en-US" altLang="zh-CN" sz="2400" dirty="0"/>
              <a:t>OFDM</a:t>
            </a:r>
            <a:r>
              <a:rPr lang="zh-CN" altLang="en-US" sz="2400" dirty="0"/>
              <a:t>主要思想是：将信道分成若干正交子信道，将高速数据信号转换成并行的低速子数据流，调制到在每个子信道上进行传输。正交信号可以通过在接收端采用相关技术来分开，这样可以减少子信道之间的相互干扰</a:t>
            </a:r>
            <a:r>
              <a:rPr lang="en-US" altLang="zh-CN" sz="2400" dirty="0"/>
              <a:t>(ISI) </a:t>
            </a:r>
            <a:r>
              <a:rPr lang="zh-CN" altLang="en-US" sz="2400" dirty="0"/>
              <a:t>。每个子信道上的信号带宽小于信道的相关带宽，因此每个子信道上可以看成平坦性衰落，从而可以消除码间串扰，而且由于每个子信道的带宽仅仅是原信道带宽的一小部分，信道均衡变得相对</a:t>
            </a:r>
            <a:r>
              <a:rPr lang="zh-CN" altLang="en-US" sz="2400" dirty="0" smtClean="0"/>
              <a:t>容易。</a:t>
            </a:r>
            <a:endParaRPr lang="zh-CN" altLang="en-US" sz="2400" dirty="0"/>
          </a:p>
        </p:txBody>
      </p:sp>
      <p:sp>
        <p:nvSpPr>
          <p:cNvPr id="3" name="文本框 2"/>
          <p:cNvSpPr txBox="1"/>
          <p:nvPr/>
        </p:nvSpPr>
        <p:spPr>
          <a:xfrm>
            <a:off x="2627784" y="116632"/>
            <a:ext cx="3096344"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主要思想</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840" y="116632"/>
            <a:ext cx="1872208" cy="523220"/>
          </a:xfrm>
          <a:prstGeom prst="rect">
            <a:avLst/>
          </a:prstGeom>
          <a:noFill/>
        </p:spPr>
        <p:txBody>
          <a:bodyPr wrap="square" rtlCol="0">
            <a:spAutoFit/>
          </a:bodyPr>
          <a:lstStyle/>
          <a:p>
            <a:pPr algn="ctr"/>
            <a:r>
              <a:rPr lang="zh-CN" altLang="en-US" sz="2800" b="1" dirty="0">
                <a:solidFill>
                  <a:srgbClr val="FFFF00"/>
                </a:solidFill>
                <a:latin typeface="Adobe 楷体 Std R" pitchFamily="18" charset="-122"/>
                <a:ea typeface="Adobe 楷体 Std R" pitchFamily="18" charset="-122"/>
              </a:rPr>
              <a:t>通信模型</a:t>
            </a:r>
            <a:endParaRPr lang="zh-CN" altLang="en-US" sz="2800" b="1" dirty="0">
              <a:solidFill>
                <a:srgbClr val="FFFF00"/>
              </a:solidFill>
              <a:latin typeface="Adobe 楷体 Std R" pitchFamily="18" charset="-122"/>
              <a:ea typeface="Adobe 楷体 Std R" pitchFamily="18" charset="-122"/>
            </a:endParaRPr>
          </a:p>
        </p:txBody>
      </p:sp>
      <p:sp>
        <p:nvSpPr>
          <p:cNvPr id="3" name="矩形 2"/>
          <p:cNvSpPr/>
          <p:nvPr/>
        </p:nvSpPr>
        <p:spPr>
          <a:xfrm>
            <a:off x="107504" y="889843"/>
            <a:ext cx="8568952" cy="5262979"/>
          </a:xfrm>
          <a:prstGeom prst="rect">
            <a:avLst/>
          </a:prstGeom>
        </p:spPr>
        <p:txBody>
          <a:bodyPr wrap="square">
            <a:spAutoFit/>
          </a:bodyPr>
          <a:lstStyle/>
          <a:p>
            <a:r>
              <a:rPr lang="zh-CN" altLang="en-US" sz="2400" dirty="0"/>
              <a:t>在通信系统中，例如我们用手机打电话的时候，通话数据被采样后，会形成</a:t>
            </a:r>
            <a:r>
              <a:rPr lang="en-US" altLang="zh-CN" sz="2400" dirty="0"/>
              <a:t>D0</a:t>
            </a:r>
            <a:r>
              <a:rPr lang="zh-CN" altLang="en-US" sz="2400" dirty="0"/>
              <a:t>、</a:t>
            </a:r>
            <a:r>
              <a:rPr lang="en-US" altLang="zh-CN" sz="2400" dirty="0"/>
              <a:t>D1</a:t>
            </a:r>
            <a:r>
              <a:rPr lang="zh-CN" altLang="en-US" sz="2400" dirty="0"/>
              <a:t>、</a:t>
            </a:r>
            <a:r>
              <a:rPr lang="en-US" altLang="zh-CN" sz="2400" dirty="0"/>
              <a:t>D2</a:t>
            </a:r>
            <a:r>
              <a:rPr lang="zh-CN" altLang="en-US" sz="2400" dirty="0"/>
              <a:t>、</a:t>
            </a:r>
            <a:r>
              <a:rPr lang="en-US" altLang="zh-CN" sz="2400" dirty="0"/>
              <a:t>D3</a:t>
            </a:r>
            <a:r>
              <a:rPr lang="zh-CN" altLang="en-US" sz="2400" dirty="0"/>
              <a:t>、</a:t>
            </a:r>
            <a:r>
              <a:rPr lang="en-US" altLang="zh-CN" sz="2400" dirty="0"/>
              <a:t>D4</a:t>
            </a:r>
            <a:r>
              <a:rPr lang="zh-CN" altLang="en-US" sz="2400" dirty="0"/>
              <a:t>、</a:t>
            </a:r>
            <a:r>
              <a:rPr lang="en-US" altLang="zh-CN" sz="2400" dirty="0"/>
              <a:t>D5……</a:t>
            </a:r>
            <a:r>
              <a:rPr lang="zh-CN" altLang="en-US" sz="2400" dirty="0"/>
              <a:t>这样连续的数据流。</a:t>
            </a:r>
            <a:endParaRPr lang="zh-CN" altLang="en-US" sz="2400" dirty="0"/>
          </a:p>
          <a:p>
            <a:endParaRPr lang="zh-CN" altLang="en-US" sz="2400" dirty="0"/>
          </a:p>
          <a:p>
            <a:r>
              <a:rPr lang="en-US" altLang="zh-CN" sz="2400" dirty="0"/>
              <a:t>FDM</a:t>
            </a:r>
            <a:r>
              <a:rPr lang="zh-CN" altLang="en-US" sz="2400" dirty="0"/>
              <a:t>就是把这个序列中的元素依次地调制到指定的频率后发送出去。</a:t>
            </a:r>
            <a:endParaRPr lang="zh-CN" altLang="en-US" sz="2400" dirty="0"/>
          </a:p>
          <a:p>
            <a:endParaRPr lang="zh-CN" altLang="en-US" sz="2400" dirty="0"/>
          </a:p>
          <a:p>
            <a:r>
              <a:rPr lang="en-US" altLang="zh-CN" sz="2400" dirty="0"/>
              <a:t>OFDM</a:t>
            </a:r>
            <a:r>
              <a:rPr lang="zh-CN" altLang="en-US" sz="2400" dirty="0"/>
              <a:t>就是先把序列划分为</a:t>
            </a:r>
            <a:r>
              <a:rPr lang="en-US" altLang="zh-CN" sz="2400" dirty="0"/>
              <a:t>D0</a:t>
            </a:r>
            <a:r>
              <a:rPr lang="zh-CN" altLang="en-US" sz="2400" dirty="0"/>
              <a:t>、</a:t>
            </a:r>
            <a:r>
              <a:rPr lang="en-US" altLang="zh-CN" sz="2400" dirty="0"/>
              <a:t>D4</a:t>
            </a:r>
            <a:r>
              <a:rPr lang="zh-CN" altLang="en-US" sz="2400" dirty="0"/>
              <a:t>、</a:t>
            </a:r>
            <a:r>
              <a:rPr lang="en-US" altLang="zh-CN" sz="2400" dirty="0"/>
              <a:t>D8……D1</a:t>
            </a:r>
            <a:r>
              <a:rPr lang="zh-CN" altLang="en-US" sz="2400" dirty="0"/>
              <a:t>、</a:t>
            </a:r>
            <a:r>
              <a:rPr lang="en-US" altLang="zh-CN" sz="2400" dirty="0"/>
              <a:t>D5</a:t>
            </a:r>
            <a:r>
              <a:rPr lang="zh-CN" altLang="en-US" sz="2400" dirty="0"/>
              <a:t>、</a:t>
            </a:r>
            <a:r>
              <a:rPr lang="en-US" altLang="zh-CN" sz="2400" dirty="0"/>
              <a:t>D9……D2</a:t>
            </a:r>
            <a:r>
              <a:rPr lang="zh-CN" altLang="en-US" sz="2400" dirty="0"/>
              <a:t>、</a:t>
            </a:r>
            <a:r>
              <a:rPr lang="en-US" altLang="zh-CN" sz="2400" dirty="0"/>
              <a:t>D6</a:t>
            </a:r>
            <a:r>
              <a:rPr lang="zh-CN" altLang="en-US" sz="2400" dirty="0"/>
              <a:t>、</a:t>
            </a:r>
            <a:r>
              <a:rPr lang="en-US" altLang="zh-CN" sz="2400" dirty="0"/>
              <a:t>D10……D3</a:t>
            </a:r>
            <a:r>
              <a:rPr lang="zh-CN" altLang="en-US" sz="2400" dirty="0"/>
              <a:t>、</a:t>
            </a:r>
            <a:r>
              <a:rPr lang="en-US" altLang="zh-CN" sz="2400" dirty="0"/>
              <a:t>D7</a:t>
            </a:r>
            <a:r>
              <a:rPr lang="zh-CN" altLang="en-US" sz="2400" dirty="0"/>
              <a:t>、</a:t>
            </a:r>
            <a:r>
              <a:rPr lang="en-US" altLang="zh-CN" sz="2400" dirty="0"/>
              <a:t>D11……</a:t>
            </a:r>
            <a:r>
              <a:rPr lang="zh-CN" altLang="en-US" sz="2400" dirty="0"/>
              <a:t>这样</a:t>
            </a:r>
            <a:r>
              <a:rPr lang="en-US" altLang="zh-CN" sz="2400" dirty="0"/>
              <a:t>4</a:t>
            </a:r>
            <a:r>
              <a:rPr lang="zh-CN" altLang="en-US" sz="2400" dirty="0"/>
              <a:t>个子序列（此处子序列个数仅为举例，不代表实际个数），然后将第一个子序列的元素依次调制到频率</a:t>
            </a:r>
            <a:r>
              <a:rPr lang="en-US" altLang="zh-CN" sz="2400" dirty="0"/>
              <a:t>F1</a:t>
            </a:r>
            <a:r>
              <a:rPr lang="zh-CN" altLang="en-US" sz="2400" dirty="0"/>
              <a:t>上并发送出去，第二个子序列的元素依次调制到频率</a:t>
            </a:r>
            <a:r>
              <a:rPr lang="en-US" altLang="zh-CN" sz="2400" dirty="0"/>
              <a:t>F2</a:t>
            </a:r>
            <a:r>
              <a:rPr lang="zh-CN" altLang="en-US" sz="2400" dirty="0"/>
              <a:t>上并发送出去，第三个子序列的元素依次调制到频率</a:t>
            </a:r>
            <a:r>
              <a:rPr lang="en-US" altLang="zh-CN" sz="2400" dirty="0"/>
              <a:t>F3</a:t>
            </a:r>
            <a:r>
              <a:rPr lang="zh-CN" altLang="en-US" sz="2400" dirty="0"/>
              <a:t>上并发送出去，第四个子序列的元素依次调制到频率</a:t>
            </a:r>
            <a:r>
              <a:rPr lang="en-US" altLang="zh-CN" sz="2400" dirty="0"/>
              <a:t>F4</a:t>
            </a:r>
            <a:r>
              <a:rPr lang="zh-CN" altLang="en-US" sz="2400" dirty="0"/>
              <a:t>上并发送出去。</a:t>
            </a:r>
            <a:r>
              <a:rPr lang="en-US" altLang="zh-CN" sz="2400" dirty="0"/>
              <a:t>F1</a:t>
            </a:r>
            <a:r>
              <a:rPr lang="zh-CN" altLang="en-US" sz="2400" dirty="0"/>
              <a:t>、</a:t>
            </a:r>
            <a:r>
              <a:rPr lang="en-US" altLang="zh-CN" sz="2400" dirty="0"/>
              <a:t>F2</a:t>
            </a:r>
            <a:r>
              <a:rPr lang="zh-CN" altLang="en-US" sz="2400" dirty="0"/>
              <a:t>、</a:t>
            </a:r>
            <a:r>
              <a:rPr lang="en-US" altLang="zh-CN" sz="2400" dirty="0"/>
              <a:t>F3</a:t>
            </a:r>
            <a:r>
              <a:rPr lang="zh-CN" altLang="en-US" sz="2400" dirty="0"/>
              <a:t>、</a:t>
            </a:r>
            <a:r>
              <a:rPr lang="en-US" altLang="zh-CN" sz="2400" dirty="0"/>
              <a:t>F4</a:t>
            </a:r>
            <a:r>
              <a:rPr lang="zh-CN" altLang="en-US" sz="2400" dirty="0"/>
              <a:t>这四个频率满足两两正交的关系，如下图所示。</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OFDM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484784"/>
            <a:ext cx="7776864" cy="4680520"/>
          </a:xfrm>
          <a:prstGeom prst="rect">
            <a:avLst/>
          </a:prstGeom>
        </p:spPr>
      </p:pic>
      <p:sp>
        <p:nvSpPr>
          <p:cNvPr id="4" name="文本框 3"/>
          <p:cNvSpPr txBox="1"/>
          <p:nvPr/>
        </p:nvSpPr>
        <p:spPr>
          <a:xfrm>
            <a:off x="2339752" y="188640"/>
            <a:ext cx="3600400" cy="523220"/>
          </a:xfrm>
          <a:prstGeom prst="rect">
            <a:avLst/>
          </a:prstGeom>
          <a:noFill/>
        </p:spPr>
        <p:txBody>
          <a:bodyPr wrap="square" rtlCol="0">
            <a:spAutoFit/>
          </a:bodyPr>
          <a:lstStyle/>
          <a:p>
            <a:pPr algn="ctr"/>
            <a:r>
              <a:rPr lang="zh-CN" altLang="en-US" sz="2800" b="1" dirty="0">
                <a:solidFill>
                  <a:srgbClr val="FFFF00"/>
                </a:solidFill>
                <a:latin typeface="Adobe 楷体 Std R" pitchFamily="18" charset="-122"/>
                <a:ea typeface="Adobe 楷体 Std R" pitchFamily="18" charset="-122"/>
              </a:rPr>
              <a:t>传统</a:t>
            </a:r>
            <a:r>
              <a:rPr lang="en-US" altLang="zh-CN" sz="2800" b="1" dirty="0">
                <a:solidFill>
                  <a:srgbClr val="FFFF00"/>
                </a:solidFill>
                <a:latin typeface="Adobe 楷体 Std R" pitchFamily="18" charset="-122"/>
                <a:ea typeface="Adobe 楷体 Std R" pitchFamily="18" charset="-122"/>
              </a:rPr>
              <a:t>FDM</a:t>
            </a:r>
            <a:r>
              <a:rPr lang="zh-CN" altLang="en-US" sz="2800" b="1" dirty="0">
                <a:solidFill>
                  <a:srgbClr val="FFFF00"/>
                </a:solidFill>
                <a:latin typeface="Adobe 楷体 Std R" pitchFamily="18" charset="-122"/>
                <a:ea typeface="Adobe 楷体 Std R" pitchFamily="18" charset="-122"/>
              </a:rPr>
              <a:t>与</a:t>
            </a:r>
            <a:r>
              <a:rPr lang="en-US" altLang="zh-CN" sz="2800" b="1" dirty="0">
                <a:solidFill>
                  <a:srgbClr val="FFFF00"/>
                </a:solidFill>
                <a:latin typeface="Adobe 楷体 Std R" pitchFamily="18" charset="-122"/>
                <a:ea typeface="Adobe 楷体 Std R" pitchFamily="18" charset="-122"/>
              </a:rPr>
              <a:t>OFDM</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859340"/>
            <a:ext cx="8280920" cy="3416320"/>
          </a:xfrm>
          <a:prstGeom prst="rect">
            <a:avLst/>
          </a:prstGeom>
        </p:spPr>
        <p:txBody>
          <a:bodyPr wrap="square">
            <a:spAutoFit/>
          </a:bodyPr>
          <a:lstStyle/>
          <a:p>
            <a:r>
              <a:rPr lang="zh-CN" altLang="en-US" sz="2400" dirty="0"/>
              <a:t>数字调制都是在单个载波上进行，如</a:t>
            </a:r>
            <a:r>
              <a:rPr lang="en-US" altLang="zh-CN" sz="2400" dirty="0"/>
              <a:t>PSK</a:t>
            </a:r>
            <a:r>
              <a:rPr lang="zh-CN" altLang="en-US" sz="2400" dirty="0"/>
              <a:t>、</a:t>
            </a:r>
            <a:r>
              <a:rPr lang="en-US" altLang="zh-CN" sz="2400" dirty="0"/>
              <a:t>QAM</a:t>
            </a:r>
            <a:r>
              <a:rPr lang="zh-CN" altLang="en-US" sz="2400" dirty="0"/>
              <a:t>等。这种单载波的调制方法易发生码间干扰而增加误码率，而且在多径传播的环境中因受瑞利衰落的影响而会造成突发误码</a:t>
            </a:r>
            <a:r>
              <a:rPr lang="zh-CN" altLang="en-US" sz="2400" dirty="0" smtClean="0"/>
              <a:t>。</a:t>
            </a:r>
            <a:endParaRPr lang="en-US" altLang="zh-CN" sz="2400" dirty="0" smtClean="0"/>
          </a:p>
          <a:p>
            <a:endParaRPr lang="en-US" altLang="zh-CN" sz="2400" dirty="0"/>
          </a:p>
          <a:p>
            <a:r>
              <a:rPr lang="zh-CN" altLang="en-US" sz="2400" dirty="0" smtClean="0"/>
              <a:t>若将</a:t>
            </a:r>
            <a:r>
              <a:rPr lang="zh-CN" altLang="en-US" sz="2400" dirty="0"/>
              <a:t>高速率的串行数据转换为若干低速率数据流，每个低速数据流对应一个载波进行调制，组成一个多载波的同时调制的并行传输系统。这样将总的信号带宽划分为</a:t>
            </a:r>
            <a:r>
              <a:rPr lang="en-US" altLang="zh-CN" sz="2400" dirty="0"/>
              <a:t>N</a:t>
            </a:r>
            <a:r>
              <a:rPr lang="zh-CN" altLang="en-US" sz="2400" dirty="0"/>
              <a:t>个互不重叠的子通道</a:t>
            </a:r>
            <a:r>
              <a:rPr lang="en-US" altLang="zh-CN" sz="2400" dirty="0"/>
              <a:t>(</a:t>
            </a:r>
            <a:r>
              <a:rPr lang="zh-CN" altLang="en-US" sz="2400" dirty="0"/>
              <a:t>频带小于</a:t>
            </a:r>
            <a:r>
              <a:rPr lang="en-US" altLang="zh-CN" sz="2400" dirty="0" err="1"/>
              <a:t>Δf</a:t>
            </a:r>
            <a:r>
              <a:rPr lang="en-US" altLang="zh-CN" sz="2400" dirty="0"/>
              <a:t>)</a:t>
            </a:r>
            <a:r>
              <a:rPr lang="zh-CN" altLang="en-US" sz="2400" dirty="0"/>
              <a:t>，</a:t>
            </a:r>
            <a:r>
              <a:rPr lang="en-US" altLang="zh-CN" sz="2400" dirty="0"/>
              <a:t>N</a:t>
            </a:r>
            <a:r>
              <a:rPr lang="zh-CN" altLang="en-US" sz="2400" dirty="0"/>
              <a:t>个子通道进行正交频分多重调制，就可克服上述单载波串行数据系统的缺陷</a:t>
            </a:r>
            <a:r>
              <a:rPr lang="zh-CN" altLang="en-US" dirty="0"/>
              <a:t>。</a:t>
            </a:r>
            <a:endParaRPr lang="zh-CN" altLang="en-US" dirty="0"/>
          </a:p>
        </p:txBody>
      </p:sp>
      <p:sp>
        <p:nvSpPr>
          <p:cNvPr id="3" name="文本框 2"/>
          <p:cNvSpPr txBox="1"/>
          <p:nvPr/>
        </p:nvSpPr>
        <p:spPr>
          <a:xfrm>
            <a:off x="2627784" y="116632"/>
            <a:ext cx="3096344"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基本原理</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588" y="1536700"/>
            <a:ext cx="2390775" cy="1666875"/>
          </a:xfrm>
          <a:prstGeom prst="rect">
            <a:avLst/>
          </a:prstGeom>
          <a:noFill/>
          <a:ln>
            <a:noFill/>
          </a:ln>
        </p:spPr>
      </p:pic>
      <p:sp>
        <p:nvSpPr>
          <p:cNvPr id="4" name="Text Box 6"/>
          <p:cNvSpPr txBox="1">
            <a:spLocks noChangeArrowheads="1"/>
          </p:cNvSpPr>
          <p:nvPr/>
        </p:nvSpPr>
        <p:spPr bwMode="auto">
          <a:xfrm>
            <a:off x="1360488" y="1176338"/>
            <a:ext cx="809625" cy="346075"/>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zh-CN" altLang="en-US" sz="1600">
                <a:solidFill>
                  <a:srgbClr val="000000"/>
                </a:solidFill>
                <a:ea typeface="宋体" panose="02010600030101010101" pitchFamily="2" charset="-122"/>
                <a:cs typeface="宋体" panose="02010600030101010101" pitchFamily="2" charset="-122"/>
              </a:rPr>
              <a:t>单载波</a:t>
            </a:r>
            <a:endParaRPr lang="zh-CN" altLang="en-US" sz="1600">
              <a:solidFill>
                <a:srgbClr val="000000"/>
              </a:solidFill>
              <a:ea typeface="宋体" panose="02010600030101010101" pitchFamily="2" charset="-122"/>
              <a:cs typeface="宋体" panose="02010600030101010101" pitchFamily="2" charset="-122"/>
            </a:endParaRPr>
          </a:p>
        </p:txBody>
      </p:sp>
      <p:sp>
        <p:nvSpPr>
          <p:cNvPr id="5" name="Rectangle 7"/>
          <p:cNvSpPr>
            <a:spLocks noChangeArrowheads="1"/>
          </p:cNvSpPr>
          <p:nvPr/>
        </p:nvSpPr>
        <p:spPr bwMode="auto">
          <a:xfrm>
            <a:off x="344488" y="4038600"/>
            <a:ext cx="3552825" cy="1825625"/>
          </a:xfrm>
          <a:prstGeom prst="rect">
            <a:avLst/>
          </a:prstGeom>
          <a:noFill/>
          <a:ln>
            <a:noFill/>
          </a:ln>
        </p:spPr>
        <p:txBody>
          <a:bodyPr lIns="80141" tIns="40071" rIns="80141" bIns="40071"/>
          <a:lstStyle/>
          <a:p>
            <a:pPr marL="301625" indent="-301625" defTabSz="802005" eaLnBrk="1" hangingPunct="1">
              <a:lnSpc>
                <a:spcPct val="120000"/>
              </a:lnSpc>
              <a:spcBef>
                <a:spcPct val="30000"/>
              </a:spcBef>
              <a:buClr>
                <a:srgbClr val="808080"/>
              </a:buClr>
              <a:buSzPct val="60000"/>
              <a:buFont typeface="Wingdings" panose="05000000000000000000" charset="0"/>
              <a:buChar char="l"/>
            </a:pPr>
            <a:r>
              <a:rPr lang="en-US" altLang="zh-CN" sz="2000">
                <a:latin typeface="FrutigerNext LT Regular" charset="0"/>
                <a:ea typeface="黑体" panose="02010609060101010101" charset="-122"/>
                <a:cs typeface="黑体" panose="02010609060101010101" charset="-122"/>
              </a:rPr>
              <a:t>OFDM</a:t>
            </a:r>
            <a:r>
              <a:rPr lang="zh-CN" altLang="en-US" sz="2000">
                <a:latin typeface="FrutigerNext LT Regular" charset="0"/>
                <a:ea typeface="黑体" panose="02010609060101010101" charset="-122"/>
                <a:cs typeface="黑体" panose="02010609060101010101" charset="-122"/>
              </a:rPr>
              <a:t>：</a:t>
            </a:r>
            <a:endParaRPr lang="zh-CN" altLang="en-US" sz="2000">
              <a:latin typeface="FrutigerNext LT Regular" charset="0"/>
              <a:ea typeface="黑体" panose="02010609060101010101" charset="-122"/>
              <a:cs typeface="黑体" panose="02010609060101010101" charset="-122"/>
            </a:endParaRPr>
          </a:p>
          <a:p>
            <a:pPr marL="301625" indent="-301625" defTabSz="802005" eaLnBrk="1" hangingPunct="1">
              <a:lnSpc>
                <a:spcPct val="120000"/>
              </a:lnSpc>
              <a:spcBef>
                <a:spcPct val="30000"/>
              </a:spcBef>
              <a:buClr>
                <a:srgbClr val="808080"/>
              </a:buClr>
              <a:buSzPct val="60000"/>
              <a:buFont typeface="Wingdings" panose="05000000000000000000" charset="0"/>
              <a:buNone/>
            </a:pPr>
            <a:r>
              <a:rPr lang="zh-CN" altLang="en-US" sz="2000">
                <a:latin typeface="FrutigerNext LT Regular" charset="0"/>
                <a:ea typeface="黑体" panose="02010609060101010101" charset="-122"/>
                <a:cs typeface="黑体" panose="02010609060101010101" charset="-122"/>
              </a:rPr>
              <a:t>    </a:t>
            </a:r>
            <a:r>
              <a:rPr lang="en-US" altLang="zh-CN" sz="2000">
                <a:latin typeface="FrutigerNext LT Regular" charset="0"/>
                <a:ea typeface="黑体" panose="02010609060101010101" charset="-122"/>
                <a:cs typeface="黑体" panose="02010609060101010101" charset="-122"/>
              </a:rPr>
              <a:t>Orthogonal Frequency Division  Multiplexing</a:t>
            </a:r>
            <a:endParaRPr lang="en-US" altLang="zh-CN" sz="2000">
              <a:latin typeface="FrutigerNext LT Regular" charset="0"/>
              <a:ea typeface="黑体" panose="02010609060101010101" charset="-122"/>
              <a:cs typeface="黑体" panose="02010609060101010101" charset="-122"/>
            </a:endParaRPr>
          </a:p>
          <a:p>
            <a:pPr marL="301625" indent="-301625" defTabSz="802005" eaLnBrk="1" hangingPunct="1">
              <a:lnSpc>
                <a:spcPct val="120000"/>
              </a:lnSpc>
              <a:spcBef>
                <a:spcPct val="30000"/>
              </a:spcBef>
              <a:buClr>
                <a:srgbClr val="808080"/>
              </a:buClr>
              <a:buSzPct val="60000"/>
              <a:buFont typeface="Wingdings" panose="05000000000000000000" charset="0"/>
              <a:buNone/>
            </a:pPr>
            <a:r>
              <a:rPr lang="en-US" altLang="zh-CN" sz="2000">
                <a:latin typeface="FrutigerNext LT Regular" charset="0"/>
                <a:ea typeface="黑体" panose="02010609060101010101" charset="-122"/>
                <a:cs typeface="黑体" panose="02010609060101010101" charset="-122"/>
              </a:rPr>
              <a:t>    </a:t>
            </a:r>
            <a:r>
              <a:rPr lang="zh-CN" altLang="en-US" sz="2000">
                <a:latin typeface="FrutigerNext LT Regular" charset="0"/>
                <a:ea typeface="黑体" panose="02010609060101010101" charset="-122"/>
                <a:cs typeface="黑体" panose="02010609060101010101" charset="-122"/>
              </a:rPr>
              <a:t>正交频分复用</a:t>
            </a:r>
            <a:endParaRPr lang="zh-CN" altLang="en-US" sz="2000">
              <a:latin typeface="FrutigerNext LT Regular" charset="0"/>
              <a:ea typeface="黑体" panose="02010609060101010101" charset="-122"/>
              <a:cs typeface="黑体" panose="02010609060101010101" charset="-122"/>
            </a:endParaRPr>
          </a:p>
        </p:txBody>
      </p:sp>
      <p:sp>
        <p:nvSpPr>
          <p:cNvPr id="6" name="Line 8"/>
          <p:cNvSpPr>
            <a:spLocks noChangeShapeType="1"/>
          </p:cNvSpPr>
          <p:nvPr/>
        </p:nvSpPr>
        <p:spPr bwMode="auto">
          <a:xfrm>
            <a:off x="508000" y="3235325"/>
            <a:ext cx="2409825" cy="0"/>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7" name="Line 9"/>
          <p:cNvSpPr>
            <a:spLocks noChangeShapeType="1"/>
          </p:cNvSpPr>
          <p:nvPr/>
        </p:nvSpPr>
        <p:spPr bwMode="auto">
          <a:xfrm flipV="1">
            <a:off x="493713" y="1479550"/>
            <a:ext cx="0" cy="1757363"/>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8" name="Line 10"/>
          <p:cNvSpPr>
            <a:spLocks noChangeShapeType="1"/>
          </p:cNvSpPr>
          <p:nvPr/>
        </p:nvSpPr>
        <p:spPr bwMode="auto">
          <a:xfrm>
            <a:off x="2943225" y="2322513"/>
            <a:ext cx="725488" cy="0"/>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9" name="Text Box 11"/>
          <p:cNvSpPr txBox="1">
            <a:spLocks noChangeArrowheads="1"/>
          </p:cNvSpPr>
          <p:nvPr/>
        </p:nvSpPr>
        <p:spPr bwMode="auto">
          <a:xfrm>
            <a:off x="2097088" y="3249613"/>
            <a:ext cx="866775" cy="284162"/>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en-US" altLang="zh-CN" sz="1200">
                <a:solidFill>
                  <a:srgbClr val="000000"/>
                </a:solidFill>
                <a:ea typeface="宋体" panose="02010600030101010101" pitchFamily="2" charset="-122"/>
                <a:cs typeface="宋体" panose="02010600030101010101" pitchFamily="2" charset="-122"/>
              </a:rPr>
              <a:t>frequency</a:t>
            </a:r>
            <a:endParaRPr lang="en-US" altLang="zh-CN" sz="1200">
              <a:solidFill>
                <a:srgbClr val="000000"/>
              </a:solidFill>
              <a:ea typeface="宋体" panose="02010600030101010101" pitchFamily="2" charset="-122"/>
              <a:cs typeface="宋体" panose="02010600030101010101" pitchFamily="2" charset="-122"/>
            </a:endParaRPr>
          </a:p>
        </p:txBody>
      </p:sp>
      <p:grpSp>
        <p:nvGrpSpPr>
          <p:cNvPr id="10" name="Group 12"/>
          <p:cNvGrpSpPr/>
          <p:nvPr/>
        </p:nvGrpSpPr>
        <p:grpSpPr bwMode="auto">
          <a:xfrm>
            <a:off x="3724275" y="1146175"/>
            <a:ext cx="4870450" cy="2400300"/>
            <a:chOff x="2346" y="722"/>
            <a:chExt cx="3068" cy="1512"/>
          </a:xfrm>
        </p:grpSpPr>
        <p:sp>
          <p:nvSpPr>
            <p:cNvPr id="11" name="Text Box 13"/>
            <p:cNvSpPr txBox="1">
              <a:spLocks noChangeArrowheads="1"/>
            </p:cNvSpPr>
            <p:nvPr/>
          </p:nvSpPr>
          <p:spPr bwMode="auto">
            <a:xfrm>
              <a:off x="3501" y="722"/>
              <a:ext cx="766" cy="218"/>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zh-CN" altLang="en-US" sz="1600">
                  <a:solidFill>
                    <a:srgbClr val="000000"/>
                  </a:solidFill>
                  <a:ea typeface="宋体" panose="02010600030101010101" pitchFamily="2" charset="-122"/>
                  <a:cs typeface="宋体" panose="02010600030101010101" pitchFamily="2" charset="-122"/>
                </a:rPr>
                <a:t>传统多载波</a:t>
              </a:r>
              <a:endParaRPr lang="zh-CN" altLang="en-US" sz="1600">
                <a:solidFill>
                  <a:srgbClr val="000000"/>
                </a:solidFill>
                <a:ea typeface="宋体" panose="02010600030101010101" pitchFamily="2" charset="-122"/>
                <a:cs typeface="宋体" panose="02010600030101010101" pitchFamily="2" charset="-122"/>
              </a:endParaRPr>
            </a:p>
          </p:txBody>
        </p:sp>
        <p:grpSp>
          <p:nvGrpSpPr>
            <p:cNvPr id="12" name="Group 14"/>
            <p:cNvGrpSpPr/>
            <p:nvPr/>
          </p:nvGrpSpPr>
          <p:grpSpPr bwMode="auto">
            <a:xfrm>
              <a:off x="2373" y="948"/>
              <a:ext cx="3009" cy="1052"/>
              <a:chOff x="2373" y="948"/>
              <a:chExt cx="3009" cy="1052"/>
            </a:xfrm>
          </p:grpSpPr>
          <p:pic>
            <p:nvPicPr>
              <p:cNvPr id="16"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3" y="950"/>
                <a:ext cx="1506" cy="1050"/>
              </a:xfrm>
              <a:prstGeom prst="rect">
                <a:avLst/>
              </a:prstGeom>
              <a:noFill/>
              <a:ln>
                <a:noFill/>
              </a:ln>
            </p:spPr>
          </p:pic>
          <p:pic>
            <p:nvPicPr>
              <p:cNvPr id="17"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76" y="948"/>
                <a:ext cx="1506" cy="1050"/>
              </a:xfrm>
              <a:prstGeom prst="rect">
                <a:avLst/>
              </a:prstGeom>
              <a:noFill/>
              <a:ln>
                <a:noFill/>
              </a:ln>
            </p:spPr>
          </p:pic>
        </p:grpSp>
        <p:sp>
          <p:nvSpPr>
            <p:cNvPr id="13" name="Line 17"/>
            <p:cNvSpPr>
              <a:spLocks noChangeShapeType="1"/>
            </p:cNvSpPr>
            <p:nvPr/>
          </p:nvSpPr>
          <p:spPr bwMode="auto">
            <a:xfrm flipV="1">
              <a:off x="2359" y="2037"/>
              <a:ext cx="3055" cy="0"/>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14" name="Line 18"/>
            <p:cNvSpPr>
              <a:spLocks noChangeShapeType="1"/>
            </p:cNvSpPr>
            <p:nvPr/>
          </p:nvSpPr>
          <p:spPr bwMode="auto">
            <a:xfrm flipV="1">
              <a:off x="2346" y="933"/>
              <a:ext cx="0" cy="1107"/>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15" name="Text Box 19"/>
            <p:cNvSpPr txBox="1">
              <a:spLocks noChangeArrowheads="1"/>
            </p:cNvSpPr>
            <p:nvPr/>
          </p:nvSpPr>
          <p:spPr bwMode="auto">
            <a:xfrm>
              <a:off x="4803" y="2055"/>
              <a:ext cx="546" cy="179"/>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en-US" altLang="zh-CN" sz="1200">
                  <a:solidFill>
                    <a:srgbClr val="000000"/>
                  </a:solidFill>
                  <a:ea typeface="宋体" panose="02010600030101010101" pitchFamily="2" charset="-122"/>
                  <a:cs typeface="宋体" panose="02010600030101010101" pitchFamily="2" charset="-122"/>
                </a:rPr>
                <a:t>frequency</a:t>
              </a:r>
              <a:endParaRPr lang="en-US" altLang="zh-CN" sz="1200">
                <a:solidFill>
                  <a:srgbClr val="000000"/>
                </a:solidFill>
                <a:ea typeface="宋体" panose="02010600030101010101" pitchFamily="2" charset="-122"/>
                <a:cs typeface="宋体" panose="02010600030101010101" pitchFamily="2" charset="-122"/>
              </a:endParaRPr>
            </a:p>
          </p:txBody>
        </p:sp>
      </p:grpSp>
      <p:grpSp>
        <p:nvGrpSpPr>
          <p:cNvPr id="18" name="Group 20"/>
          <p:cNvGrpSpPr/>
          <p:nvPr/>
        </p:nvGrpSpPr>
        <p:grpSpPr bwMode="auto">
          <a:xfrm>
            <a:off x="3786188" y="3797300"/>
            <a:ext cx="4849812" cy="2478088"/>
            <a:chOff x="2385" y="2392"/>
            <a:chExt cx="3055" cy="1561"/>
          </a:xfrm>
        </p:grpSpPr>
        <p:sp>
          <p:nvSpPr>
            <p:cNvPr id="19" name="Text Box 21"/>
            <p:cNvSpPr txBox="1">
              <a:spLocks noChangeArrowheads="1"/>
            </p:cNvSpPr>
            <p:nvPr/>
          </p:nvSpPr>
          <p:spPr bwMode="auto">
            <a:xfrm>
              <a:off x="3657" y="2392"/>
              <a:ext cx="503" cy="218"/>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en-US" altLang="zh-CN" sz="1600">
                  <a:solidFill>
                    <a:srgbClr val="000000"/>
                  </a:solidFill>
                  <a:ea typeface="宋体" panose="02010600030101010101" pitchFamily="2" charset="-122"/>
                  <a:cs typeface="宋体" panose="02010600030101010101" pitchFamily="2" charset="-122"/>
                </a:rPr>
                <a:t>OFDM</a:t>
              </a:r>
              <a:endParaRPr lang="en-US" altLang="zh-CN" sz="1600">
                <a:solidFill>
                  <a:srgbClr val="000000"/>
                </a:solidFill>
                <a:ea typeface="宋体" panose="02010600030101010101" pitchFamily="2" charset="-122"/>
                <a:cs typeface="宋体" panose="02010600030101010101" pitchFamily="2" charset="-122"/>
              </a:endParaRPr>
            </a:p>
          </p:txBody>
        </p:sp>
        <p:grpSp>
          <p:nvGrpSpPr>
            <p:cNvPr id="20" name="Group 22"/>
            <p:cNvGrpSpPr/>
            <p:nvPr/>
          </p:nvGrpSpPr>
          <p:grpSpPr bwMode="auto">
            <a:xfrm>
              <a:off x="2385" y="2642"/>
              <a:ext cx="3055" cy="1311"/>
              <a:chOff x="2385" y="2642"/>
              <a:chExt cx="3055" cy="1311"/>
            </a:xfrm>
          </p:grpSpPr>
          <p:pic>
            <p:nvPicPr>
              <p:cNvPr id="2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 y="2645"/>
                <a:ext cx="3016" cy="1139"/>
              </a:xfrm>
              <a:prstGeom prst="rect">
                <a:avLst/>
              </a:prstGeom>
              <a:noFill/>
              <a:ln>
                <a:noFill/>
              </a:ln>
            </p:spPr>
          </p:pic>
          <p:sp>
            <p:nvSpPr>
              <p:cNvPr id="22" name="Line 24"/>
              <p:cNvSpPr>
                <a:spLocks noChangeShapeType="1"/>
              </p:cNvSpPr>
              <p:nvPr/>
            </p:nvSpPr>
            <p:spPr bwMode="auto">
              <a:xfrm flipV="1">
                <a:off x="2390" y="2642"/>
                <a:ext cx="0" cy="1153"/>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23" name="Line 25"/>
              <p:cNvSpPr>
                <a:spLocks noChangeShapeType="1"/>
              </p:cNvSpPr>
              <p:nvPr/>
            </p:nvSpPr>
            <p:spPr bwMode="auto">
              <a:xfrm flipV="1">
                <a:off x="2385" y="3790"/>
                <a:ext cx="3055" cy="0"/>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24" name="Text Box 26"/>
              <p:cNvSpPr txBox="1">
                <a:spLocks noChangeArrowheads="1"/>
              </p:cNvSpPr>
              <p:nvPr/>
            </p:nvSpPr>
            <p:spPr bwMode="auto">
              <a:xfrm>
                <a:off x="4876" y="3774"/>
                <a:ext cx="546" cy="179"/>
              </a:xfrm>
              <a:prstGeom prst="rect">
                <a:avLst/>
              </a:prstGeom>
              <a:noFill/>
              <a:ln>
                <a:noFill/>
              </a:ln>
            </p:spPr>
            <p:txBody>
              <a:bodyPr wrap="none" lIns="100191" tIns="50095" rIns="100191" bIns="50095">
                <a:spAutoFit/>
              </a:bodyPr>
              <a:lstStyle>
                <a:lvl1pPr defTabSz="1002030">
                  <a:defRPr sz="3500">
                    <a:solidFill>
                      <a:srgbClr val="990000"/>
                    </a:solidFill>
                    <a:latin typeface="FrutigerNext LT Medium" charset="0"/>
                    <a:ea typeface="华文细黑" panose="02010600040101010101" charset="-122"/>
                    <a:cs typeface="华文细黑" panose="02010600040101010101" charset="-122"/>
                  </a:defRPr>
                </a:lvl1pPr>
                <a:lvl2pPr marL="742950" indent="-285750" defTabSz="1002030">
                  <a:defRPr sz="3500">
                    <a:solidFill>
                      <a:srgbClr val="990000"/>
                    </a:solidFill>
                    <a:latin typeface="FrutigerNext LT Medium" charset="0"/>
                    <a:ea typeface="华文细黑" panose="02010600040101010101" charset="-122"/>
                    <a:cs typeface="华文细黑" panose="02010600040101010101" charset="-122"/>
                  </a:defRPr>
                </a:lvl2pPr>
                <a:lvl3pPr marL="1143000" indent="-228600" defTabSz="1002030">
                  <a:defRPr sz="3500">
                    <a:solidFill>
                      <a:srgbClr val="990000"/>
                    </a:solidFill>
                    <a:latin typeface="FrutigerNext LT Medium" charset="0"/>
                    <a:ea typeface="华文细黑" panose="02010600040101010101" charset="-122"/>
                    <a:cs typeface="华文细黑" panose="02010600040101010101" charset="-122"/>
                  </a:defRPr>
                </a:lvl3pPr>
                <a:lvl4pPr marL="1600200" indent="-228600" defTabSz="1002030">
                  <a:defRPr sz="3500">
                    <a:solidFill>
                      <a:srgbClr val="990000"/>
                    </a:solidFill>
                    <a:latin typeface="FrutigerNext LT Medium" charset="0"/>
                    <a:ea typeface="华文细黑" panose="02010600040101010101" charset="-122"/>
                    <a:cs typeface="华文细黑" panose="02010600040101010101" charset="-122"/>
                  </a:defRPr>
                </a:lvl4pPr>
                <a:lvl5pPr marL="2057400" indent="-228600" defTabSz="1002030">
                  <a:defRPr sz="3500">
                    <a:solidFill>
                      <a:srgbClr val="990000"/>
                    </a:solidFill>
                    <a:latin typeface="FrutigerNext LT Medium" charset="0"/>
                    <a:ea typeface="华文细黑" panose="02010600040101010101" charset="-122"/>
                    <a:cs typeface="华文细黑" panose="02010600040101010101" charset="-122"/>
                  </a:defRPr>
                </a:lvl5pPr>
                <a:lvl6pPr marL="25146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6pPr>
                <a:lvl7pPr marL="29718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7pPr>
                <a:lvl8pPr marL="34290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8pPr>
                <a:lvl9pPr marL="3886200" indent="-228600" defTabSz="1002030" eaLnBrk="0" fontAlgn="base" hangingPunct="0">
                  <a:spcBef>
                    <a:spcPct val="0"/>
                  </a:spcBef>
                  <a:spcAft>
                    <a:spcPct val="0"/>
                  </a:spcAft>
                  <a:defRPr sz="3500">
                    <a:solidFill>
                      <a:srgbClr val="990000"/>
                    </a:solidFill>
                    <a:latin typeface="FrutigerNext LT Medium" charset="0"/>
                    <a:ea typeface="华文细黑" panose="02010600040101010101" charset="-122"/>
                    <a:cs typeface="华文细黑" panose="02010600040101010101" charset="-122"/>
                  </a:defRPr>
                </a:lvl9pPr>
              </a:lstStyle>
              <a:p>
                <a:pPr algn="ctr" eaLnBrk="1" hangingPunct="1"/>
                <a:r>
                  <a:rPr lang="en-US" altLang="zh-CN" sz="1200">
                    <a:solidFill>
                      <a:srgbClr val="000000"/>
                    </a:solidFill>
                    <a:ea typeface="宋体" panose="02010600030101010101" pitchFamily="2" charset="-122"/>
                    <a:cs typeface="宋体" panose="02010600030101010101" pitchFamily="2" charset="-122"/>
                  </a:rPr>
                  <a:t>frequency</a:t>
                </a:r>
                <a:endParaRPr lang="en-US" altLang="zh-CN" sz="1200">
                  <a:solidFill>
                    <a:srgbClr val="000000"/>
                  </a:solidFill>
                  <a:ea typeface="宋体" panose="02010600030101010101" pitchFamily="2" charset="-122"/>
                  <a:cs typeface="宋体" panose="02010600030101010101" pitchFamily="2" charset="-122"/>
                </a:endParaRPr>
              </a:p>
            </p:txBody>
          </p:sp>
        </p:grpSp>
      </p:grpSp>
      <p:sp>
        <p:nvSpPr>
          <p:cNvPr id="25" name="Line 27"/>
          <p:cNvSpPr>
            <a:spLocks noChangeShapeType="1"/>
          </p:cNvSpPr>
          <p:nvPr/>
        </p:nvSpPr>
        <p:spPr bwMode="auto">
          <a:xfrm>
            <a:off x="4340225" y="3946525"/>
            <a:ext cx="0" cy="2251075"/>
          </a:xfrm>
          <a:prstGeom prst="line">
            <a:avLst/>
          </a:prstGeom>
          <a:noFill/>
          <a:ln w="25400" cap="rnd">
            <a:solidFill>
              <a:srgbClr val="000000"/>
            </a:solidFill>
            <a:prstDash val="sysDot"/>
            <a:round/>
          </a:ln>
        </p:spPr>
        <p:txBody>
          <a:bodyPr wrap="none" lIns="100191" tIns="50095" rIns="100191" bIns="50095" anchor="ctr"/>
          <a:lstStyle/>
          <a:p>
            <a:endParaRPr lang="zh-CN" altLang="en-US"/>
          </a:p>
        </p:txBody>
      </p:sp>
      <p:sp>
        <p:nvSpPr>
          <p:cNvPr id="26" name="Line 5"/>
          <p:cNvSpPr>
            <a:spLocks noChangeShapeType="1"/>
          </p:cNvSpPr>
          <p:nvPr/>
        </p:nvSpPr>
        <p:spPr bwMode="auto">
          <a:xfrm>
            <a:off x="6167438" y="3325813"/>
            <a:ext cx="0" cy="522287"/>
          </a:xfrm>
          <a:prstGeom prst="line">
            <a:avLst/>
          </a:prstGeom>
          <a:noFill/>
          <a:ln w="25400">
            <a:solidFill>
              <a:srgbClr val="000000"/>
            </a:solidFill>
            <a:round/>
            <a:tailEnd type="triangle" w="med" len="med"/>
          </a:ln>
        </p:spPr>
        <p:txBody>
          <a:bodyPr wrap="none" lIns="100191" tIns="50095" rIns="100191" bIns="50095" anchor="ctr"/>
          <a:lstStyle/>
          <a:p>
            <a:endParaRPr lang="zh-CN" altLang="en-US"/>
          </a:p>
        </p:txBody>
      </p:sp>
      <p:sp>
        <p:nvSpPr>
          <p:cNvPr id="27" name="文本框 26"/>
          <p:cNvSpPr txBox="1"/>
          <p:nvPr/>
        </p:nvSpPr>
        <p:spPr>
          <a:xfrm>
            <a:off x="2627784" y="116632"/>
            <a:ext cx="3096344"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基本原理</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blinds(horizontal)">
                                      <p:cBhvr>
                                        <p:cTn id="31" dur="500"/>
                                        <p:tgtEl>
                                          <p:spTgt spid="5">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blinds(horizontal)">
                                      <p:cBhvr>
                                        <p:cTn id="34" dur="500"/>
                                        <p:tgtEl>
                                          <p:spTgt spid="5">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blinds(horizontal)">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280949"/>
            <a:ext cx="8928992" cy="4524315"/>
          </a:xfrm>
          <a:prstGeom prst="rect">
            <a:avLst/>
          </a:prstGeom>
        </p:spPr>
        <p:txBody>
          <a:bodyPr wrap="square">
            <a:spAutoFit/>
          </a:bodyPr>
          <a:lstStyle/>
          <a:p>
            <a:r>
              <a:rPr lang="zh-CN" altLang="en-US" sz="2400" dirty="0"/>
              <a:t>在</a:t>
            </a:r>
            <a:r>
              <a:rPr lang="en-US" altLang="zh-CN" sz="2400" dirty="0"/>
              <a:t>20</a:t>
            </a:r>
            <a:r>
              <a:rPr lang="zh-CN" altLang="en-US" sz="2400" dirty="0"/>
              <a:t>世纪</a:t>
            </a:r>
            <a:r>
              <a:rPr lang="en-US" altLang="zh-CN" sz="2400" dirty="0"/>
              <a:t>90</a:t>
            </a:r>
            <a:r>
              <a:rPr lang="zh-CN" altLang="en-US" sz="2400" dirty="0"/>
              <a:t>年代，</a:t>
            </a:r>
            <a:r>
              <a:rPr lang="en-US" altLang="zh-CN" sz="2400" dirty="0"/>
              <a:t>OFDM</a:t>
            </a:r>
            <a:r>
              <a:rPr lang="zh-CN" altLang="en-US" sz="2400" dirty="0"/>
              <a:t>广泛用于各种数字传输和通信中，如移动无线</a:t>
            </a:r>
            <a:r>
              <a:rPr lang="en-US" altLang="zh-CN" sz="2400" dirty="0"/>
              <a:t>FM</a:t>
            </a:r>
            <a:r>
              <a:rPr lang="zh-CN" altLang="en-US" sz="2400" dirty="0"/>
              <a:t>信道，高比特率数字用户线系统</a:t>
            </a:r>
            <a:r>
              <a:rPr lang="en-US" altLang="zh-CN" sz="2400" dirty="0"/>
              <a:t>(HDSL)</a:t>
            </a:r>
            <a:r>
              <a:rPr lang="zh-CN" altLang="en-US" sz="2400" dirty="0"/>
              <a:t>，不对称数字用户线系统</a:t>
            </a:r>
            <a:r>
              <a:rPr lang="en-US" altLang="zh-CN" sz="2400" dirty="0"/>
              <a:t>(ADSL)</a:t>
            </a:r>
            <a:r>
              <a:rPr lang="zh-CN" altLang="en-US" sz="2400" dirty="0"/>
              <a:t>，甚高比特率数字用户线系统</a:t>
            </a:r>
            <a:r>
              <a:rPr lang="en-US" altLang="zh-CN" sz="2400" dirty="0"/>
              <a:t>(HDSI)</a:t>
            </a:r>
            <a:r>
              <a:rPr lang="zh-CN" altLang="en-US" sz="2400" dirty="0"/>
              <a:t>，数字音频广播</a:t>
            </a:r>
            <a:r>
              <a:rPr lang="en-US" altLang="zh-CN" sz="2400" dirty="0"/>
              <a:t>(DAB)</a:t>
            </a:r>
            <a:r>
              <a:rPr lang="zh-CN" altLang="en-US" sz="2400" dirty="0"/>
              <a:t>系统，数字视频广播</a:t>
            </a:r>
            <a:r>
              <a:rPr lang="en-US" altLang="zh-CN" sz="2400" dirty="0"/>
              <a:t>(DVB)</a:t>
            </a:r>
            <a:r>
              <a:rPr lang="zh-CN" altLang="en-US" sz="2400" dirty="0"/>
              <a:t>和</a:t>
            </a:r>
            <a:r>
              <a:rPr lang="en-US" altLang="zh-CN" sz="2400" dirty="0"/>
              <a:t>HDTV</a:t>
            </a:r>
            <a:r>
              <a:rPr lang="zh-CN" altLang="en-US" sz="2400" dirty="0"/>
              <a:t>地面传播系统。</a:t>
            </a:r>
            <a:endParaRPr lang="zh-CN" altLang="en-US" sz="2400" dirty="0"/>
          </a:p>
          <a:p>
            <a:endParaRPr lang="zh-CN" altLang="en-US" sz="2400" dirty="0"/>
          </a:p>
          <a:p>
            <a:r>
              <a:rPr lang="en-US" altLang="zh-CN" sz="2400" dirty="0"/>
              <a:t>2001</a:t>
            </a:r>
            <a:r>
              <a:rPr lang="zh-CN" altLang="en-US" sz="2400" dirty="0"/>
              <a:t>年，</a:t>
            </a:r>
            <a:r>
              <a:rPr lang="en-US" altLang="zh-CN" sz="2400" dirty="0"/>
              <a:t>IEEE802.16</a:t>
            </a:r>
            <a:r>
              <a:rPr lang="zh-CN" altLang="en-US" sz="2400" dirty="0"/>
              <a:t>通过了无线城域网标准，该标准根据使用频段的不同，具体可分为视距和非视距两种。其中，使用</a:t>
            </a:r>
            <a:r>
              <a:rPr lang="en-US" altLang="zh-CN" sz="2400" dirty="0"/>
              <a:t>2~11GHz</a:t>
            </a:r>
            <a:r>
              <a:rPr lang="zh-CN" altLang="en-US" sz="2400" dirty="0"/>
              <a:t>许可和免许可频段，由于在该频段波长较长，适合非视距传播，此时系统会存在较强的多径效应，而在免许可频段还存在干扰问题，所以系统采用了抵抗多径效应、频率选择性衰落或窄带干扰上有明显优势的</a:t>
            </a:r>
            <a:r>
              <a:rPr lang="en-US" altLang="zh-CN" sz="2400" dirty="0"/>
              <a:t>OFDM</a:t>
            </a:r>
            <a:r>
              <a:rPr lang="zh-CN" altLang="en-US" sz="2400" dirty="0"/>
              <a:t>调制，多址方式为</a:t>
            </a:r>
            <a:r>
              <a:rPr lang="en-US" altLang="zh-CN" sz="2400" dirty="0"/>
              <a:t>OFDMA</a:t>
            </a:r>
            <a:r>
              <a:rPr lang="zh-CN" altLang="en-US" sz="2400" dirty="0"/>
              <a:t>。</a:t>
            </a:r>
            <a:r>
              <a:rPr lang="en-US" altLang="zh-CN" sz="2400" dirty="0"/>
              <a:t>2006</a:t>
            </a:r>
            <a:r>
              <a:rPr lang="zh-CN" altLang="en-US" sz="2400" dirty="0"/>
              <a:t>年</a:t>
            </a:r>
            <a:r>
              <a:rPr lang="en-US" altLang="zh-CN" sz="2400" dirty="0"/>
              <a:t>2</a:t>
            </a:r>
            <a:r>
              <a:rPr lang="zh-CN" altLang="en-US" sz="2400" dirty="0"/>
              <a:t>月，</a:t>
            </a:r>
            <a:r>
              <a:rPr lang="en-US" altLang="zh-CN" sz="2400" dirty="0"/>
              <a:t>IEEE802.16e</a:t>
            </a:r>
            <a:r>
              <a:rPr lang="zh-CN" altLang="en-US" sz="2400" dirty="0"/>
              <a:t>形成了最终的出版物，采用的调制方式仍然是</a:t>
            </a:r>
            <a:r>
              <a:rPr lang="en-US" altLang="zh-CN" sz="2400" dirty="0"/>
              <a:t>OFDM</a:t>
            </a:r>
            <a:r>
              <a:rPr lang="zh-CN" altLang="en-US" sz="2400" dirty="0"/>
              <a:t>。</a:t>
            </a:r>
            <a:endParaRPr lang="zh-CN" altLang="en-US" sz="2400" dirty="0"/>
          </a:p>
        </p:txBody>
      </p:sp>
      <p:sp>
        <p:nvSpPr>
          <p:cNvPr id="3" name="文本框 2"/>
          <p:cNvSpPr txBox="1"/>
          <p:nvPr/>
        </p:nvSpPr>
        <p:spPr>
          <a:xfrm>
            <a:off x="2627784" y="116632"/>
            <a:ext cx="3096344"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应用情况</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903472"/>
            <a:ext cx="7056784" cy="2677656"/>
          </a:xfrm>
          <a:prstGeom prst="rect">
            <a:avLst/>
          </a:prstGeom>
        </p:spPr>
        <p:txBody>
          <a:bodyPr wrap="square">
            <a:spAutoFit/>
          </a:bodyPr>
          <a:lstStyle/>
          <a:p>
            <a:r>
              <a:rPr lang="en-US" altLang="zh-CN" sz="2400" dirty="0"/>
              <a:t>2004</a:t>
            </a:r>
            <a:r>
              <a:rPr lang="zh-CN" altLang="en-US" sz="2400" dirty="0"/>
              <a:t>年</a:t>
            </a:r>
            <a:r>
              <a:rPr lang="en-US" altLang="zh-CN" sz="2400" dirty="0"/>
              <a:t>11</a:t>
            </a:r>
            <a:r>
              <a:rPr lang="zh-CN" altLang="en-US" sz="2400" dirty="0"/>
              <a:t>月，根据众多移动通信运营商、制造商和研究机构的要求，</a:t>
            </a:r>
            <a:r>
              <a:rPr lang="en-US" altLang="zh-CN" sz="2400" dirty="0"/>
              <a:t>3GPP</a:t>
            </a:r>
            <a:r>
              <a:rPr lang="zh-CN" altLang="en-US" sz="2400" dirty="0"/>
              <a:t>通过被称为</a:t>
            </a:r>
            <a:r>
              <a:rPr lang="en-US" altLang="zh-CN" sz="2400" dirty="0"/>
              <a:t>Long Term Evolution (LTE)</a:t>
            </a:r>
            <a:r>
              <a:rPr lang="zh-CN" altLang="en-US" sz="2400" dirty="0"/>
              <a:t>即“</a:t>
            </a:r>
            <a:r>
              <a:rPr lang="en-US" altLang="zh-CN" sz="2400" dirty="0"/>
              <a:t>3G</a:t>
            </a:r>
            <a:r>
              <a:rPr lang="zh-CN" altLang="en-US" sz="2400" dirty="0"/>
              <a:t>长期演进”的立项工作。项目以制定</a:t>
            </a:r>
            <a:r>
              <a:rPr lang="en-US" altLang="zh-CN" sz="2400" dirty="0"/>
              <a:t>3G</a:t>
            </a:r>
            <a:r>
              <a:rPr lang="zh-CN" altLang="en-US" sz="2400" dirty="0"/>
              <a:t>演进型系统技术规范作为目标。</a:t>
            </a:r>
            <a:r>
              <a:rPr lang="en-US" altLang="zh-CN" sz="2400" dirty="0"/>
              <a:t>3GPP</a:t>
            </a:r>
            <a:r>
              <a:rPr lang="zh-CN" altLang="en-US" sz="2400" dirty="0"/>
              <a:t>经过激烈的讨论和艰苦的融合，终于在</a:t>
            </a:r>
            <a:r>
              <a:rPr lang="en-US" altLang="zh-CN" sz="2400" dirty="0"/>
              <a:t>2005</a:t>
            </a:r>
            <a:r>
              <a:rPr lang="zh-CN" altLang="en-US" sz="2400" dirty="0"/>
              <a:t>年</a:t>
            </a:r>
            <a:r>
              <a:rPr lang="en-US" altLang="zh-CN" sz="2400" dirty="0"/>
              <a:t>12</a:t>
            </a:r>
            <a:r>
              <a:rPr lang="zh-CN" altLang="en-US" sz="2400" dirty="0"/>
              <a:t>月选定了</a:t>
            </a:r>
            <a:r>
              <a:rPr lang="en-US" altLang="zh-CN" sz="2400" dirty="0"/>
              <a:t>LTE</a:t>
            </a:r>
            <a:r>
              <a:rPr lang="zh-CN" altLang="en-US" sz="2400" dirty="0"/>
              <a:t>的基本传输技术，即下行</a:t>
            </a:r>
            <a:r>
              <a:rPr lang="en-US" altLang="zh-CN" sz="2400" dirty="0"/>
              <a:t>OFDM</a:t>
            </a:r>
            <a:r>
              <a:rPr lang="zh-CN" altLang="en-US" sz="2400" dirty="0"/>
              <a:t>，上行</a:t>
            </a:r>
            <a:r>
              <a:rPr lang="en-US" altLang="zh-CN" sz="2400" dirty="0"/>
              <a:t>SC(</a:t>
            </a:r>
            <a:r>
              <a:rPr lang="zh-CN" altLang="en-US" sz="2400" dirty="0"/>
              <a:t>单载波</a:t>
            </a:r>
            <a:r>
              <a:rPr lang="en-US" altLang="zh-CN" sz="2400" dirty="0"/>
              <a:t>)FDMA</a:t>
            </a:r>
            <a:r>
              <a:rPr lang="zh-CN" altLang="en-US" sz="2400" dirty="0"/>
              <a:t>。</a:t>
            </a:r>
            <a:endParaRPr lang="zh-CN" altLang="en-US" sz="2400" dirty="0"/>
          </a:p>
        </p:txBody>
      </p:sp>
      <p:sp>
        <p:nvSpPr>
          <p:cNvPr id="3" name="文本框 2"/>
          <p:cNvSpPr txBox="1"/>
          <p:nvPr/>
        </p:nvSpPr>
        <p:spPr>
          <a:xfrm>
            <a:off x="2627784" y="116632"/>
            <a:ext cx="3096344" cy="523220"/>
          </a:xfrm>
          <a:prstGeom prst="rect">
            <a:avLst/>
          </a:prstGeom>
          <a:noFill/>
        </p:spPr>
        <p:txBody>
          <a:bodyPr wrap="square" rtlCol="0">
            <a:spAutoFit/>
          </a:bodyPr>
          <a:lstStyle/>
          <a:p>
            <a:pPr algn="ctr"/>
            <a:r>
              <a:rPr lang="en-US" altLang="zh-CN" sz="2800" b="1" dirty="0" smtClean="0">
                <a:solidFill>
                  <a:srgbClr val="FFFF00"/>
                </a:solidFill>
                <a:latin typeface="Adobe 楷体 Std R" pitchFamily="18" charset="-122"/>
                <a:ea typeface="Adobe 楷体 Std R" pitchFamily="18" charset="-122"/>
              </a:rPr>
              <a:t>OFDM</a:t>
            </a:r>
            <a:r>
              <a:rPr lang="zh-CN" altLang="en-US" sz="2800" b="1" dirty="0" smtClean="0">
                <a:solidFill>
                  <a:srgbClr val="FFFF00"/>
                </a:solidFill>
                <a:latin typeface="Adobe 楷体 Std R" pitchFamily="18" charset="-122"/>
                <a:ea typeface="Adobe 楷体 Std R" pitchFamily="18" charset="-122"/>
              </a:rPr>
              <a:t> 应用情况</a:t>
            </a:r>
            <a:endParaRPr lang="zh-CN" altLang="en-US" sz="2800" b="1" dirty="0">
              <a:solidFill>
                <a:srgbClr val="FFFF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1350" y="116632"/>
            <a:ext cx="7731125" cy="8683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FFFF00"/>
                </a:solidFill>
                <a:latin typeface="Adobe 楷体 Std R" pitchFamily="18" charset="-122"/>
                <a:ea typeface="Adobe 楷体 Std R" pitchFamily="18" charset="-122"/>
                <a:cs typeface="+mn-cs"/>
              </a:rPr>
              <a:t>OFDM</a:t>
            </a:r>
            <a:r>
              <a:rPr lang="zh-CN" altLang="en-US" sz="2800" b="1" dirty="0">
                <a:solidFill>
                  <a:srgbClr val="FFFF00"/>
                </a:solidFill>
                <a:latin typeface="Adobe 楷体 Std R" pitchFamily="18" charset="-122"/>
                <a:ea typeface="Adobe 楷体 Std R" pitchFamily="18" charset="-122"/>
                <a:cs typeface="+mn-cs"/>
              </a:rPr>
              <a:t>技术的优势</a:t>
            </a:r>
            <a:endParaRPr lang="zh-CN" altLang="en-US" sz="2800" b="1" dirty="0">
              <a:solidFill>
                <a:srgbClr val="FFFF00"/>
              </a:solidFill>
              <a:latin typeface="Adobe 楷体 Std R" pitchFamily="18" charset="-122"/>
              <a:ea typeface="Adobe 楷体 Std R" pitchFamily="18" charset="-122"/>
              <a:cs typeface="+mn-cs"/>
            </a:endParaRPr>
          </a:p>
        </p:txBody>
      </p:sp>
      <p:sp>
        <p:nvSpPr>
          <p:cNvPr id="3" name="Rectangle 3"/>
          <p:cNvSpPr txBox="1">
            <a:spLocks noChangeArrowheads="1"/>
          </p:cNvSpPr>
          <p:nvPr/>
        </p:nvSpPr>
        <p:spPr>
          <a:xfrm>
            <a:off x="652463" y="1376363"/>
            <a:ext cx="7929562" cy="419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FrutigerNext LT Regular" charset="0"/>
                <a:ea typeface="华文细黑" panose="02010600040101010101" charset="-122"/>
              </a:rPr>
              <a:t>频谱效率高</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带宽扩展性强</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抗多径衰落</a:t>
            </a:r>
            <a:endParaRPr lang="en-US" altLang="zh-CN" sz="2400" dirty="0" smtClean="0">
              <a:latin typeface="FrutigerNext LT Regular" charset="0"/>
              <a:ea typeface="华文细黑" panose="02010600040101010101" charset="-122"/>
            </a:endParaRPr>
          </a:p>
          <a:p>
            <a:endParaRPr lang="en-US" altLang="zh-CN"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频域调度和自适应</a:t>
            </a:r>
            <a:endParaRPr lang="en-US" altLang="zh-CN" sz="2400" dirty="0" smtClean="0">
              <a:latin typeface="FrutigerNext LT Regular" charset="0"/>
              <a:ea typeface="华文细黑" panose="02010600040101010101" charset="-122"/>
            </a:endParaRPr>
          </a:p>
          <a:p>
            <a:endParaRPr lang="zh-CN" altLang="en-US" sz="2400" dirty="0" smtClean="0">
              <a:latin typeface="FrutigerNext LT Regular" charset="0"/>
              <a:ea typeface="华文细黑" panose="02010600040101010101" charset="-122"/>
            </a:endParaRPr>
          </a:p>
          <a:p>
            <a:r>
              <a:rPr lang="zh-CN" altLang="en-US" sz="2400" dirty="0" smtClean="0">
                <a:latin typeface="FrutigerNext LT Regular" charset="0"/>
                <a:ea typeface="华文细黑" panose="02010600040101010101" charset="-122"/>
              </a:rPr>
              <a:t>实现</a:t>
            </a:r>
            <a:r>
              <a:rPr lang="en-US" altLang="zh-CN" sz="2400" dirty="0" smtClean="0">
                <a:latin typeface="FrutigerNext LT Regular" charset="0"/>
                <a:ea typeface="华文细黑" panose="02010600040101010101" charset="-122"/>
              </a:rPr>
              <a:t>MIMO</a:t>
            </a:r>
            <a:r>
              <a:rPr lang="zh-CN" altLang="en-US" sz="2400" dirty="0" smtClean="0">
                <a:latin typeface="FrutigerNext LT Regular" charset="0"/>
                <a:ea typeface="华文细黑" panose="02010600040101010101" charset="-122"/>
              </a:rPr>
              <a:t>技术较为简单</a:t>
            </a:r>
            <a:endParaRPr lang="zh-CN" altLang="en-US" sz="2400" dirty="0">
              <a:latin typeface="FrutigerNext LT Regular" charset="0"/>
              <a:ea typeface="华文细黑" panose="02010600040101010101"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2381</Words>
  <Application>WPS 演示</Application>
  <PresentationFormat>On-screen Show (4:3)</PresentationFormat>
  <Paragraphs>125</Paragraphs>
  <Slides>17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4" baseType="lpstr">
      <vt:lpstr>Arial</vt:lpstr>
      <vt:lpstr>宋体</vt:lpstr>
      <vt:lpstr>Wingdings</vt:lpstr>
      <vt:lpstr>Adobe 楷体 Std R</vt:lpstr>
      <vt:lpstr>Kaiti SC Regular</vt:lpstr>
      <vt:lpstr>FrutigerNext LT Medium</vt:lpstr>
      <vt:lpstr>华文细黑</vt:lpstr>
      <vt:lpstr>Wingdings</vt:lpstr>
      <vt:lpstr>FrutigerNext LT Regular</vt:lpstr>
      <vt:lpstr>Calibri</vt:lpstr>
      <vt:lpstr>黑体</vt:lpstr>
      <vt:lpstr>微软雅黑</vt:lpstr>
      <vt:lpstr>Arial Unicode MS</vt:lpstr>
      <vt:lpstr>Segoe Print</vt:lpstr>
      <vt:lpstr>PMingLiU</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Sunshine</dc:creator>
  <cp:lastModifiedBy>mlm</cp:lastModifiedBy>
  <cp:revision>17</cp:revision>
  <dcterms:created xsi:type="dcterms:W3CDTF">2016-02-26T03:09:00Z</dcterms:created>
  <dcterms:modified xsi:type="dcterms:W3CDTF">2020-11-09T08:20:10Z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