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86" r:id="rId3"/>
    <p:sldId id="288" r:id="rId4"/>
    <p:sldId id="289" r:id="rId5"/>
    <p:sldId id="29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2" autoAdjust="0"/>
    <p:restoredTop sz="86250" autoAdjust="0"/>
  </p:normalViewPr>
  <p:slideViewPr>
    <p:cSldViewPr>
      <p:cViewPr varScale="1">
        <p:scale>
          <a:sx n="82" d="100"/>
          <a:sy n="82" d="100"/>
        </p:scale>
        <p:origin x="736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2C351-AA0A-4D0E-A1F6-ABC20052E21F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EDE9-7C8A-41BB-BB2E-6BB39F276B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EDE9-7C8A-41BB-BB2E-6BB39F276B8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9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8890413" y="4915144"/>
            <a:ext cx="3301588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6"/>
            <a:ext cx="12192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94BC-1D09-428A-BCE1-F89CF818A18D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3599-A98C-4A17-B0FC-71A4F321F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7" y="17728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线性方程组表示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55840" y="1484784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31905" y="9807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增广矩阵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583832" y="20608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9896" y="184482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矩阵方程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/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9897" y="26369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向量方程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83832" y="2132856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flipV="1">
            <a:off x="4151784" y="1340768"/>
            <a:ext cx="1152128" cy="360040"/>
          </a:xfrm>
          <a:prstGeom prst="curvedConnector3">
            <a:avLst>
              <a:gd name="adj1" fmla="val -47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0982" y="10527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求解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11348" y="9807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行阶梯形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26604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最简形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744072" y="12687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760296" y="12687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879976" y="2348880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816080" y="29249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64153" y="2564905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每组线性表示都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代表一个解</a:t>
            </a:r>
          </a:p>
        </p:txBody>
      </p:sp>
      <p:graphicFrame>
        <p:nvGraphicFramePr>
          <p:cNvPr id="67585" name="Object 8"/>
          <p:cNvGraphicFramePr>
            <a:graphicFrameLocks noChangeAspect="1"/>
          </p:cNvGraphicFramePr>
          <p:nvPr/>
        </p:nvGraphicFramePr>
        <p:xfrm>
          <a:off x="3647728" y="3140968"/>
          <a:ext cx="367262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3" imgW="1663560" imgH="228600" progId="Equation.DSMT4">
                  <p:embed/>
                </p:oleObj>
              </mc:Choice>
              <mc:Fallback>
                <p:oleObj name="Equation" r:id="rId3" imgW="16635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3140968"/>
                        <a:ext cx="3672624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643664" y="184482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可逆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7536160" y="191683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063552" y="393305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线性方程 组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/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/>
              <a:t>，其中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dirty="0"/>
              <a:t>是方阵，则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63552" y="458112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/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/>
              <a:t>有唯一解             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/>
              <a:t>可逆         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|A| ≠0.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左右箭头 34"/>
          <p:cNvSpPr/>
          <p:nvPr/>
        </p:nvSpPr>
        <p:spPr>
          <a:xfrm>
            <a:off x="4583832" y="4725144"/>
            <a:ext cx="504056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右箭头 35"/>
          <p:cNvSpPr/>
          <p:nvPr/>
        </p:nvSpPr>
        <p:spPr>
          <a:xfrm>
            <a:off x="6600056" y="4725144"/>
            <a:ext cx="504056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右箭头 38"/>
          <p:cNvSpPr/>
          <p:nvPr/>
        </p:nvSpPr>
        <p:spPr>
          <a:xfrm>
            <a:off x="4583832" y="5301208"/>
            <a:ext cx="504056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303912" y="5157192"/>
            <a:ext cx="2456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/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dirty="0"/>
              <a:t>有唯一解 </a:t>
            </a:r>
          </a:p>
        </p:txBody>
      </p:sp>
      <p:sp>
        <p:nvSpPr>
          <p:cNvPr id="43" name="左右箭头 42"/>
          <p:cNvSpPr/>
          <p:nvPr/>
        </p:nvSpPr>
        <p:spPr>
          <a:xfrm>
            <a:off x="4583832" y="5949280"/>
            <a:ext cx="504056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303913" y="5805264"/>
            <a:ext cx="4315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的首元个数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总变量个数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27" grpId="0"/>
      <p:bldP spid="28" grpId="0"/>
      <p:bldP spid="29" grpId="0"/>
      <p:bldP spid="38" grpId="0"/>
      <p:bldP spid="40" grpId="0"/>
      <p:bldP spid="49" grpId="0" animBg="1"/>
      <p:bldP spid="32" grpId="0"/>
      <p:bldP spid="34" grpId="0"/>
      <p:bldP spid="35" grpId="0" animBg="1"/>
      <p:bldP spid="36" grpId="0" animBg="1"/>
      <p:bldP spid="39" grpId="0" animBg="1"/>
      <p:bldP spid="41" grpId="0"/>
      <p:bldP spid="43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61" y="476673"/>
            <a:ext cx="6421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习题</a:t>
            </a:r>
            <a:r>
              <a:rPr lang="en-US" altLang="zh-CN" sz="3200" dirty="0"/>
              <a:t>1.  </a:t>
            </a:r>
            <a:r>
              <a:rPr lang="zh-CN" altLang="en-US" sz="3200" dirty="0"/>
              <a:t>设线性方程组的增广矩阵为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1865" y="1844825"/>
            <a:ext cx="5399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问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取何值时，它有唯一解？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27848" y="386149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752184" y="386149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999656" y="573370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12024" y="4941169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3200" dirty="0"/>
              <a:t> ,  </a:t>
            </a:r>
            <a:r>
              <a:rPr lang="zh-CN" altLang="en-US" sz="3200" dirty="0"/>
              <a:t>如何？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12024" y="5661249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≠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3200" dirty="0"/>
              <a:t> ,  </a:t>
            </a:r>
            <a:r>
              <a:rPr lang="zh-CN" altLang="en-US" sz="3200" dirty="0"/>
              <a:t>如何？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6CF912-5B16-1E4D-B4EE-9E5221FB7FB2}"/>
              </a:ext>
            </a:extLst>
          </p:cNvPr>
          <p:cNvGrpSpPr/>
          <p:nvPr/>
        </p:nvGrpSpPr>
        <p:grpSpPr>
          <a:xfrm>
            <a:off x="2525410" y="1556792"/>
            <a:ext cx="2418462" cy="1296144"/>
            <a:chOff x="2525410" y="1556792"/>
            <a:chExt cx="2418462" cy="1296144"/>
          </a:xfrm>
        </p:grpSpPr>
        <p:sp>
          <p:nvSpPr>
            <p:cNvPr id="26" name="双括号 12">
              <a:extLst>
                <a:ext uri="{FF2B5EF4-FFF2-40B4-BE49-F238E27FC236}">
                  <a16:creationId xmlns:a16="http://schemas.microsoft.com/office/drawing/2014/main" id="{130DC523-B829-E642-B76D-EFE1B4B0C7F6}"/>
                </a:ext>
              </a:extLst>
            </p:cNvPr>
            <p:cNvSpPr/>
            <p:nvPr/>
          </p:nvSpPr>
          <p:spPr>
            <a:xfrm>
              <a:off x="2525410" y="1556792"/>
              <a:ext cx="2418462" cy="1296144"/>
            </a:xfrm>
            <a:prstGeom prst="bracketPair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AB97A83F-803B-B744-BD7A-C96F5F8E4DE6}"/>
                </a:ext>
              </a:extLst>
            </p:cNvPr>
            <p:cNvSpPr txBox="1"/>
            <p:nvPr/>
          </p:nvSpPr>
          <p:spPr>
            <a:xfrm>
              <a:off x="2567608" y="1580599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1</a:t>
              </a:r>
              <a:endParaRPr lang="zh-CN" altLang="en-US" sz="2500" dirty="0"/>
            </a:p>
            <a:p>
              <a:r>
                <a:rPr lang="en-US" altLang="zh-CN" sz="2500" dirty="0"/>
                <a:t>  2</a:t>
              </a:r>
            </a:p>
          </p:txBody>
        </p:sp>
        <p:cxnSp>
          <p:nvCxnSpPr>
            <p:cNvPr id="29" name="直接连接符 15">
              <a:extLst>
                <a:ext uri="{FF2B5EF4-FFF2-40B4-BE49-F238E27FC236}">
                  <a16:creationId xmlns:a16="http://schemas.microsoft.com/office/drawing/2014/main" id="{8B292895-5ACB-2B43-AA64-20BB5060B8CE}"/>
                </a:ext>
              </a:extLst>
            </p:cNvPr>
            <p:cNvCxnSpPr/>
            <p:nvPr/>
          </p:nvCxnSpPr>
          <p:spPr>
            <a:xfrm>
              <a:off x="4295800" y="1556792"/>
              <a:ext cx="0" cy="12961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98736D7A-4CA4-ED46-BE36-018108000918}"/>
                </a:ext>
              </a:extLst>
            </p:cNvPr>
            <p:cNvSpPr txBox="1"/>
            <p:nvPr/>
          </p:nvSpPr>
          <p:spPr>
            <a:xfrm>
              <a:off x="3100587" y="1589020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2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4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</a:t>
              </a:r>
              <a:r>
                <a:rPr lang="en-US" altLang="zh-CN" sz="2500" dirty="0"/>
                <a:t>2</a:t>
              </a: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93CFA8F6-4A9C-DA41-855E-58A47FEBD6C0}"/>
                </a:ext>
              </a:extLst>
            </p:cNvPr>
            <p:cNvSpPr txBox="1"/>
            <p:nvPr/>
          </p:nvSpPr>
          <p:spPr>
            <a:xfrm>
              <a:off x="3675764" y="1604699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3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i="1" dirty="0">
                  <a:latin typeface="Times" pitchFamily="2" charset="0"/>
                  <a:sym typeface="Symbol"/>
                </a:rPr>
                <a:t>a</a:t>
              </a:r>
              <a:endParaRPr lang="en-US" altLang="zh-CN" sz="2500" i="1" dirty="0">
                <a:latin typeface="Times" pitchFamily="2" charset="0"/>
              </a:endParaRPr>
            </a:p>
          </p:txBody>
        </p:sp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532855F4-554F-7048-9AAE-A6CC727EE0AF}"/>
                </a:ext>
              </a:extLst>
            </p:cNvPr>
            <p:cNvSpPr txBox="1"/>
            <p:nvPr/>
          </p:nvSpPr>
          <p:spPr>
            <a:xfrm>
              <a:off x="4332419" y="1604698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2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dirty="0">
                  <a:latin typeface="Times" pitchFamily="2" charset="0"/>
                  <a:sym typeface="Symbol"/>
                </a:rPr>
                <a:t>3</a:t>
              </a:r>
              <a:endParaRPr lang="en-US" altLang="zh-CN" sz="2500" dirty="0">
                <a:latin typeface="Times" pitchFamily="2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F88A84-8A65-2844-9C82-CE577D629E0C}"/>
              </a:ext>
            </a:extLst>
          </p:cNvPr>
          <p:cNvGrpSpPr/>
          <p:nvPr/>
        </p:nvGrpSpPr>
        <p:grpSpPr>
          <a:xfrm>
            <a:off x="2237378" y="3195258"/>
            <a:ext cx="2418462" cy="1296144"/>
            <a:chOff x="2525410" y="1556792"/>
            <a:chExt cx="2418462" cy="1296144"/>
          </a:xfrm>
        </p:grpSpPr>
        <p:sp>
          <p:nvSpPr>
            <p:cNvPr id="36" name="双括号 12">
              <a:extLst>
                <a:ext uri="{FF2B5EF4-FFF2-40B4-BE49-F238E27FC236}">
                  <a16:creationId xmlns:a16="http://schemas.microsoft.com/office/drawing/2014/main" id="{A5971363-73A4-D845-B43D-116B4817ECE7}"/>
                </a:ext>
              </a:extLst>
            </p:cNvPr>
            <p:cNvSpPr/>
            <p:nvPr/>
          </p:nvSpPr>
          <p:spPr>
            <a:xfrm>
              <a:off x="2525410" y="1556792"/>
              <a:ext cx="2418462" cy="1296144"/>
            </a:xfrm>
            <a:prstGeom prst="bracketPair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F3E48DD3-E17E-1A43-AE89-8AC4392DFDA6}"/>
                </a:ext>
              </a:extLst>
            </p:cNvPr>
            <p:cNvSpPr txBox="1"/>
            <p:nvPr/>
          </p:nvSpPr>
          <p:spPr>
            <a:xfrm>
              <a:off x="2567608" y="1580599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1</a:t>
              </a:r>
              <a:endParaRPr lang="zh-CN" altLang="en-US" sz="2500" dirty="0"/>
            </a:p>
            <a:p>
              <a:r>
                <a:rPr lang="en-US" altLang="zh-CN" sz="2500" dirty="0"/>
                <a:t>  2</a:t>
              </a:r>
            </a:p>
          </p:txBody>
        </p:sp>
        <p:cxnSp>
          <p:nvCxnSpPr>
            <p:cNvPr id="38" name="直接连接符 15">
              <a:extLst>
                <a:ext uri="{FF2B5EF4-FFF2-40B4-BE49-F238E27FC236}">
                  <a16:creationId xmlns:a16="http://schemas.microsoft.com/office/drawing/2014/main" id="{99F7677F-BBA7-2346-8577-ECBD57B03ED5}"/>
                </a:ext>
              </a:extLst>
            </p:cNvPr>
            <p:cNvCxnSpPr/>
            <p:nvPr/>
          </p:nvCxnSpPr>
          <p:spPr>
            <a:xfrm>
              <a:off x="4295800" y="1556792"/>
              <a:ext cx="0" cy="12961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A212E7D5-82A6-D940-B4BF-71778712200C}"/>
                </a:ext>
              </a:extLst>
            </p:cNvPr>
            <p:cNvSpPr txBox="1"/>
            <p:nvPr/>
          </p:nvSpPr>
          <p:spPr>
            <a:xfrm>
              <a:off x="3100587" y="1589020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2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4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</a:t>
              </a:r>
              <a:r>
                <a:rPr lang="en-US" altLang="zh-CN" sz="2500" dirty="0"/>
                <a:t>2</a:t>
              </a:r>
            </a:p>
          </p:txBody>
        </p:sp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22BEE7B6-A873-1D4F-B3BD-2852815DDA7B}"/>
                </a:ext>
              </a:extLst>
            </p:cNvPr>
            <p:cNvSpPr txBox="1"/>
            <p:nvPr/>
          </p:nvSpPr>
          <p:spPr>
            <a:xfrm>
              <a:off x="3675764" y="1604699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3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i="1" dirty="0">
                  <a:latin typeface="Times" pitchFamily="2" charset="0"/>
                  <a:sym typeface="Symbol"/>
                </a:rPr>
                <a:t>a</a:t>
              </a:r>
              <a:endParaRPr lang="en-US" altLang="zh-CN" sz="2500" i="1" dirty="0">
                <a:latin typeface="Times" pitchFamily="2" charset="0"/>
              </a:endParaRPr>
            </a:p>
          </p:txBody>
        </p:sp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D36D7BE5-FE92-804F-B1FC-FB9884642697}"/>
                </a:ext>
              </a:extLst>
            </p:cNvPr>
            <p:cNvSpPr txBox="1"/>
            <p:nvPr/>
          </p:nvSpPr>
          <p:spPr>
            <a:xfrm>
              <a:off x="4332419" y="1604698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2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dirty="0">
                  <a:latin typeface="Times" pitchFamily="2" charset="0"/>
                  <a:sym typeface="Symbol"/>
                </a:rPr>
                <a:t>3</a:t>
              </a:r>
              <a:endParaRPr lang="en-US" altLang="zh-CN" sz="2500" dirty="0">
                <a:latin typeface="Times" pitchFamily="2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A57A4E0-DC24-FD49-8CD5-5D00CCDACE01}"/>
              </a:ext>
            </a:extLst>
          </p:cNvPr>
          <p:cNvGrpSpPr/>
          <p:nvPr/>
        </p:nvGrpSpPr>
        <p:grpSpPr>
          <a:xfrm>
            <a:off x="5266095" y="3212977"/>
            <a:ext cx="2418462" cy="1296144"/>
            <a:chOff x="2525410" y="1556792"/>
            <a:chExt cx="2418462" cy="1296144"/>
          </a:xfrm>
        </p:grpSpPr>
        <p:sp>
          <p:nvSpPr>
            <p:cNvPr id="43" name="双括号 12">
              <a:extLst>
                <a:ext uri="{FF2B5EF4-FFF2-40B4-BE49-F238E27FC236}">
                  <a16:creationId xmlns:a16="http://schemas.microsoft.com/office/drawing/2014/main" id="{5740E3AE-0FA2-114D-927F-3FD9CEAC894E}"/>
                </a:ext>
              </a:extLst>
            </p:cNvPr>
            <p:cNvSpPr/>
            <p:nvPr/>
          </p:nvSpPr>
          <p:spPr>
            <a:xfrm>
              <a:off x="2525410" y="1556792"/>
              <a:ext cx="2418462" cy="1296144"/>
            </a:xfrm>
            <a:prstGeom prst="bracketPair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13">
              <a:extLst>
                <a:ext uri="{FF2B5EF4-FFF2-40B4-BE49-F238E27FC236}">
                  <a16:creationId xmlns:a16="http://schemas.microsoft.com/office/drawing/2014/main" id="{78891939-D48E-2B40-A647-479ED7A5AAD0}"/>
                </a:ext>
              </a:extLst>
            </p:cNvPr>
            <p:cNvSpPr txBox="1"/>
            <p:nvPr/>
          </p:nvSpPr>
          <p:spPr>
            <a:xfrm>
              <a:off x="2567608" y="1580599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0</a:t>
              </a:r>
              <a:endParaRPr lang="zh-CN" altLang="en-US" sz="2500" dirty="0"/>
            </a:p>
            <a:p>
              <a:r>
                <a:rPr lang="en-US" altLang="zh-CN" sz="2500" dirty="0"/>
                <a:t>  0</a:t>
              </a:r>
            </a:p>
          </p:txBody>
        </p:sp>
        <p:cxnSp>
          <p:nvCxnSpPr>
            <p:cNvPr id="45" name="直接连接符 15">
              <a:extLst>
                <a:ext uri="{FF2B5EF4-FFF2-40B4-BE49-F238E27FC236}">
                  <a16:creationId xmlns:a16="http://schemas.microsoft.com/office/drawing/2014/main" id="{61BAF1F7-D037-2E4E-8DD8-D44408DE556E}"/>
                </a:ext>
              </a:extLst>
            </p:cNvPr>
            <p:cNvCxnSpPr/>
            <p:nvPr/>
          </p:nvCxnSpPr>
          <p:spPr>
            <a:xfrm>
              <a:off x="4295800" y="1556792"/>
              <a:ext cx="0" cy="12961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3">
              <a:extLst>
                <a:ext uri="{FF2B5EF4-FFF2-40B4-BE49-F238E27FC236}">
                  <a16:creationId xmlns:a16="http://schemas.microsoft.com/office/drawing/2014/main" id="{144B117B-5D19-8F42-8273-71C7F0358467}"/>
                </a:ext>
              </a:extLst>
            </p:cNvPr>
            <p:cNvSpPr txBox="1"/>
            <p:nvPr/>
          </p:nvSpPr>
          <p:spPr>
            <a:xfrm>
              <a:off x="3100587" y="1589020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2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6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6</a:t>
              </a:r>
              <a:endParaRPr lang="en-US" altLang="zh-CN" sz="2500" dirty="0"/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B19F9504-1198-6640-B68C-08BAD55E7B4A}"/>
                </a:ext>
              </a:extLst>
            </p:cNvPr>
            <p:cNvSpPr txBox="1"/>
            <p:nvPr/>
          </p:nvSpPr>
          <p:spPr>
            <a:xfrm>
              <a:off x="3643347" y="1604699"/>
              <a:ext cx="681597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4</a:t>
              </a:r>
              <a:endParaRPr lang="zh-CN" altLang="en-US" sz="2500" dirty="0"/>
            </a:p>
            <a:p>
              <a:r>
                <a:rPr lang="en-US" altLang="zh-CN" sz="2500" i="1" dirty="0">
                  <a:latin typeface="Times" pitchFamily="2" charset="0"/>
                  <a:sym typeface="Symbol"/>
                </a:rPr>
                <a:t>a</a:t>
              </a:r>
              <a:r>
                <a:rPr lang="en-US" altLang="zh-CN" sz="2500" dirty="0">
                  <a:sym typeface="Symbol"/>
                </a:rPr>
                <a:t></a:t>
              </a:r>
              <a:r>
                <a:rPr lang="en-US" altLang="zh-CN" sz="2500" dirty="0">
                  <a:latin typeface="Times" pitchFamily="2" charset="0"/>
                  <a:sym typeface="Symbol"/>
                </a:rPr>
                <a:t>2</a:t>
              </a:r>
              <a:endParaRPr lang="en-US" altLang="zh-CN" sz="2500" dirty="0">
                <a:latin typeface="Times" pitchFamily="2" charset="0"/>
              </a:endParaRPr>
            </a:p>
          </p:txBody>
        </p:sp>
        <p:sp>
          <p:nvSpPr>
            <p:cNvPr id="48" name="TextBox 13">
              <a:extLst>
                <a:ext uri="{FF2B5EF4-FFF2-40B4-BE49-F238E27FC236}">
                  <a16:creationId xmlns:a16="http://schemas.microsoft.com/office/drawing/2014/main" id="{AA2526B8-C7A1-CB45-A20F-7608A7F355E0}"/>
                </a:ext>
              </a:extLst>
            </p:cNvPr>
            <p:cNvSpPr txBox="1"/>
            <p:nvPr/>
          </p:nvSpPr>
          <p:spPr>
            <a:xfrm>
              <a:off x="4332419" y="1604698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3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dirty="0">
                  <a:latin typeface="Times" pitchFamily="2" charset="0"/>
                  <a:sym typeface="Symbol"/>
                </a:rPr>
                <a:t>1</a:t>
              </a:r>
              <a:endParaRPr lang="en-US" altLang="zh-CN" sz="2500" dirty="0">
                <a:latin typeface="Times" pitchFamily="2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0ED1297-1233-0A45-8E19-ED0AF710A517}"/>
              </a:ext>
            </a:extLst>
          </p:cNvPr>
          <p:cNvGrpSpPr/>
          <p:nvPr/>
        </p:nvGrpSpPr>
        <p:grpSpPr>
          <a:xfrm>
            <a:off x="8318619" y="3195258"/>
            <a:ext cx="2418462" cy="1296144"/>
            <a:chOff x="2525410" y="1556792"/>
            <a:chExt cx="2418462" cy="1296144"/>
          </a:xfrm>
        </p:grpSpPr>
        <p:sp>
          <p:nvSpPr>
            <p:cNvPr id="50" name="双括号 12">
              <a:extLst>
                <a:ext uri="{FF2B5EF4-FFF2-40B4-BE49-F238E27FC236}">
                  <a16:creationId xmlns:a16="http://schemas.microsoft.com/office/drawing/2014/main" id="{A0F0C660-6756-904B-90D9-D2F409EE4A29}"/>
                </a:ext>
              </a:extLst>
            </p:cNvPr>
            <p:cNvSpPr/>
            <p:nvPr/>
          </p:nvSpPr>
          <p:spPr>
            <a:xfrm>
              <a:off x="2525410" y="1556792"/>
              <a:ext cx="2418462" cy="1296144"/>
            </a:xfrm>
            <a:prstGeom prst="bracketPair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13">
              <a:extLst>
                <a:ext uri="{FF2B5EF4-FFF2-40B4-BE49-F238E27FC236}">
                  <a16:creationId xmlns:a16="http://schemas.microsoft.com/office/drawing/2014/main" id="{159D0BB9-0D98-844D-AF4F-8BA2E0DF8991}"/>
                </a:ext>
              </a:extLst>
            </p:cNvPr>
            <p:cNvSpPr txBox="1"/>
            <p:nvPr/>
          </p:nvSpPr>
          <p:spPr>
            <a:xfrm>
              <a:off x="2567608" y="1580599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0</a:t>
              </a:r>
              <a:endParaRPr lang="zh-CN" altLang="en-US" sz="2500" dirty="0"/>
            </a:p>
            <a:p>
              <a:r>
                <a:rPr lang="en-US" altLang="zh-CN" sz="2500" dirty="0"/>
                <a:t>  0</a:t>
              </a:r>
            </a:p>
          </p:txBody>
        </p:sp>
        <p:cxnSp>
          <p:nvCxnSpPr>
            <p:cNvPr id="52" name="直接连接符 15">
              <a:extLst>
                <a:ext uri="{FF2B5EF4-FFF2-40B4-BE49-F238E27FC236}">
                  <a16:creationId xmlns:a16="http://schemas.microsoft.com/office/drawing/2014/main" id="{96C6DCB2-E0FB-724B-89C6-D0171F8F97F0}"/>
                </a:ext>
              </a:extLst>
            </p:cNvPr>
            <p:cNvCxnSpPr/>
            <p:nvPr/>
          </p:nvCxnSpPr>
          <p:spPr>
            <a:xfrm>
              <a:off x="4295800" y="1556792"/>
              <a:ext cx="0" cy="12961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13">
              <a:extLst>
                <a:ext uri="{FF2B5EF4-FFF2-40B4-BE49-F238E27FC236}">
                  <a16:creationId xmlns:a16="http://schemas.microsoft.com/office/drawing/2014/main" id="{4B6244EF-B9EC-644A-A81B-B8DA6AEA296E}"/>
                </a:ext>
              </a:extLst>
            </p:cNvPr>
            <p:cNvSpPr txBox="1"/>
            <p:nvPr/>
          </p:nvSpPr>
          <p:spPr>
            <a:xfrm>
              <a:off x="3039095" y="1589020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2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6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0</a:t>
              </a:r>
              <a:endParaRPr lang="en-US" altLang="zh-CN" sz="2500" dirty="0"/>
            </a:p>
          </p:txBody>
        </p:sp>
        <p:sp>
          <p:nvSpPr>
            <p:cNvPr id="54" name="TextBox 13">
              <a:extLst>
                <a:ext uri="{FF2B5EF4-FFF2-40B4-BE49-F238E27FC236}">
                  <a16:creationId xmlns:a16="http://schemas.microsoft.com/office/drawing/2014/main" id="{444E3188-BD3F-5F4F-9C56-1C4EC387B742}"/>
                </a:ext>
              </a:extLst>
            </p:cNvPr>
            <p:cNvSpPr txBox="1"/>
            <p:nvPr/>
          </p:nvSpPr>
          <p:spPr>
            <a:xfrm>
              <a:off x="3615159" y="1604699"/>
              <a:ext cx="72167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4</a:t>
              </a:r>
              <a:endParaRPr lang="zh-CN" altLang="en-US" sz="2500" dirty="0"/>
            </a:p>
            <a:p>
              <a:r>
                <a:rPr lang="en-US" altLang="zh-CN" sz="2500" i="1" dirty="0">
                  <a:latin typeface="Times" pitchFamily="2" charset="0"/>
                  <a:sym typeface="Symbol"/>
                </a:rPr>
                <a:t>a+</a:t>
              </a:r>
              <a:r>
                <a:rPr lang="en-US" altLang="zh-CN" sz="2500" dirty="0">
                  <a:latin typeface="Times" pitchFamily="2" charset="0"/>
                  <a:sym typeface="Symbol"/>
                </a:rPr>
                <a:t>2</a:t>
              </a:r>
              <a:endParaRPr lang="en-US" altLang="zh-CN" sz="2500" dirty="0">
                <a:latin typeface="Times" pitchFamily="2" charset="0"/>
              </a:endParaRPr>
            </a:p>
          </p:txBody>
        </p:sp>
        <p:sp>
          <p:nvSpPr>
            <p:cNvPr id="55" name="TextBox 13">
              <a:extLst>
                <a:ext uri="{FF2B5EF4-FFF2-40B4-BE49-F238E27FC236}">
                  <a16:creationId xmlns:a16="http://schemas.microsoft.com/office/drawing/2014/main" id="{7EB175DB-AE6C-2B4A-A454-E1AF7981320C}"/>
                </a:ext>
              </a:extLst>
            </p:cNvPr>
            <p:cNvSpPr txBox="1"/>
            <p:nvPr/>
          </p:nvSpPr>
          <p:spPr>
            <a:xfrm>
              <a:off x="4332419" y="1604698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3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dirty="0">
                  <a:latin typeface="Times" pitchFamily="2" charset="0"/>
                  <a:sym typeface="Symbol"/>
                </a:rPr>
                <a:t>4</a:t>
              </a:r>
              <a:endParaRPr lang="en-US" altLang="zh-CN" sz="2500" dirty="0">
                <a:latin typeface="Times" pitchFamily="2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B45CD71-7A7B-CD45-99B2-AB3D3884FE21}"/>
              </a:ext>
            </a:extLst>
          </p:cNvPr>
          <p:cNvGrpSpPr/>
          <p:nvPr/>
        </p:nvGrpSpPr>
        <p:grpSpPr>
          <a:xfrm>
            <a:off x="3620855" y="5013177"/>
            <a:ext cx="2475145" cy="1296144"/>
            <a:chOff x="2567608" y="1556792"/>
            <a:chExt cx="2475145" cy="1296144"/>
          </a:xfrm>
        </p:grpSpPr>
        <p:sp>
          <p:nvSpPr>
            <p:cNvPr id="57" name="双括号 12">
              <a:extLst>
                <a:ext uri="{FF2B5EF4-FFF2-40B4-BE49-F238E27FC236}">
                  <a16:creationId xmlns:a16="http://schemas.microsoft.com/office/drawing/2014/main" id="{005151A4-FA90-E74C-8B09-417C4FB0D1A1}"/>
                </a:ext>
              </a:extLst>
            </p:cNvPr>
            <p:cNvSpPr/>
            <p:nvPr/>
          </p:nvSpPr>
          <p:spPr>
            <a:xfrm>
              <a:off x="2624291" y="1556792"/>
              <a:ext cx="2418462" cy="1296144"/>
            </a:xfrm>
            <a:prstGeom prst="bracketPair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13">
              <a:extLst>
                <a:ext uri="{FF2B5EF4-FFF2-40B4-BE49-F238E27FC236}">
                  <a16:creationId xmlns:a16="http://schemas.microsoft.com/office/drawing/2014/main" id="{D929907F-011A-3F42-95C6-F37639EB4F28}"/>
                </a:ext>
              </a:extLst>
            </p:cNvPr>
            <p:cNvSpPr txBox="1"/>
            <p:nvPr/>
          </p:nvSpPr>
          <p:spPr>
            <a:xfrm>
              <a:off x="2567608" y="1580599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0</a:t>
              </a:r>
              <a:endParaRPr lang="zh-CN" altLang="en-US" sz="2500" dirty="0"/>
            </a:p>
            <a:p>
              <a:r>
                <a:rPr lang="en-US" altLang="zh-CN" sz="2500" dirty="0"/>
                <a:t>  0</a:t>
              </a:r>
            </a:p>
          </p:txBody>
        </p:sp>
        <p:cxnSp>
          <p:nvCxnSpPr>
            <p:cNvPr id="59" name="直接连接符 15">
              <a:extLst>
                <a:ext uri="{FF2B5EF4-FFF2-40B4-BE49-F238E27FC236}">
                  <a16:creationId xmlns:a16="http://schemas.microsoft.com/office/drawing/2014/main" id="{51A344FE-9956-734B-8919-855F9282E01A}"/>
                </a:ext>
              </a:extLst>
            </p:cNvPr>
            <p:cNvCxnSpPr/>
            <p:nvPr/>
          </p:nvCxnSpPr>
          <p:spPr>
            <a:xfrm>
              <a:off x="4295800" y="1556792"/>
              <a:ext cx="0" cy="12961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13">
              <a:extLst>
                <a:ext uri="{FF2B5EF4-FFF2-40B4-BE49-F238E27FC236}">
                  <a16:creationId xmlns:a16="http://schemas.microsoft.com/office/drawing/2014/main" id="{000B8C7B-0FF4-A645-B148-22BE3DC8D4CF}"/>
                </a:ext>
              </a:extLst>
            </p:cNvPr>
            <p:cNvSpPr txBox="1"/>
            <p:nvPr/>
          </p:nvSpPr>
          <p:spPr>
            <a:xfrm>
              <a:off x="3039095" y="1589020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2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1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0</a:t>
              </a:r>
              <a:endParaRPr lang="en-US" altLang="zh-CN" sz="2500" dirty="0"/>
            </a:p>
          </p:txBody>
        </p:sp>
        <p:sp>
          <p:nvSpPr>
            <p:cNvPr id="61" name="TextBox 13">
              <a:extLst>
                <a:ext uri="{FF2B5EF4-FFF2-40B4-BE49-F238E27FC236}">
                  <a16:creationId xmlns:a16="http://schemas.microsoft.com/office/drawing/2014/main" id="{0F9F1F9E-212E-5E4D-9360-C66D1AC07611}"/>
                </a:ext>
              </a:extLst>
            </p:cNvPr>
            <p:cNvSpPr txBox="1"/>
            <p:nvPr/>
          </p:nvSpPr>
          <p:spPr>
            <a:xfrm>
              <a:off x="3563432" y="1589020"/>
              <a:ext cx="72167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>
                  <a:sym typeface="Symbol"/>
                </a:rPr>
                <a:t>2/3</a:t>
              </a:r>
              <a:endParaRPr lang="zh-CN" altLang="en-US" sz="2500" dirty="0"/>
            </a:p>
            <a:p>
              <a:r>
                <a:rPr lang="en-US" altLang="zh-CN" sz="2500" i="1" dirty="0">
                  <a:latin typeface="Times" pitchFamily="2" charset="0"/>
                  <a:sym typeface="Symbol"/>
                </a:rPr>
                <a:t>a+</a:t>
              </a:r>
              <a:r>
                <a:rPr lang="en-US" altLang="zh-CN" sz="2500" dirty="0">
                  <a:latin typeface="Times" pitchFamily="2" charset="0"/>
                  <a:sym typeface="Symbol"/>
                </a:rPr>
                <a:t>2</a:t>
              </a:r>
              <a:endParaRPr lang="en-US" altLang="zh-CN" sz="2500" dirty="0">
                <a:latin typeface="Times" pitchFamily="2" charset="0"/>
              </a:endParaRPr>
            </a:p>
          </p:txBody>
        </p:sp>
        <p:sp>
          <p:nvSpPr>
            <p:cNvPr id="62" name="TextBox 13">
              <a:extLst>
                <a:ext uri="{FF2B5EF4-FFF2-40B4-BE49-F238E27FC236}">
                  <a16:creationId xmlns:a16="http://schemas.microsoft.com/office/drawing/2014/main" id="{E9E02959-AB56-A34B-8AC7-DCCD9917D85D}"/>
                </a:ext>
              </a:extLst>
            </p:cNvPr>
            <p:cNvSpPr txBox="1"/>
            <p:nvPr/>
          </p:nvSpPr>
          <p:spPr>
            <a:xfrm>
              <a:off x="4332419" y="1604698"/>
              <a:ext cx="697627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>
                  <a:sym typeface="Symbol"/>
                </a:rPr>
                <a:t>1/2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dirty="0">
                  <a:latin typeface="Times" pitchFamily="2" charset="0"/>
                  <a:sym typeface="Symbol"/>
                </a:rPr>
                <a:t>4</a:t>
              </a:r>
              <a:endParaRPr lang="en-US" altLang="zh-CN" sz="2500" dirty="0">
                <a:latin typeface="Times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60" y="476672"/>
            <a:ext cx="5798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zh-CN" altLang="en-US" sz="2800" dirty="0"/>
              <a:t>习题</a:t>
            </a:r>
            <a:r>
              <a:rPr lang="en-US" altLang="zh-CN" sz="2800" dirty="0"/>
              <a:t>2 .  </a:t>
            </a:r>
            <a:r>
              <a:rPr lang="zh-CN" altLang="en-US" sz="2800" dirty="0"/>
              <a:t>设线性方程组的增广矩阵为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1865" y="1844824"/>
            <a:ext cx="5290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问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取何值时，它有无穷解？</a:t>
            </a:r>
          </a:p>
        </p:txBody>
      </p:sp>
      <p:sp>
        <p:nvSpPr>
          <p:cNvPr id="10" name="右箭头 9"/>
          <p:cNvSpPr/>
          <p:nvPr/>
        </p:nvSpPr>
        <p:spPr>
          <a:xfrm>
            <a:off x="6308499" y="3830679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32251" y="55892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8989094" y="548122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524000" y="29249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C8448B5-E9CF-0B4D-9E61-E19278D46A09}"/>
              </a:ext>
            </a:extLst>
          </p:cNvPr>
          <p:cNvGrpSpPr/>
          <p:nvPr/>
        </p:nvGrpSpPr>
        <p:grpSpPr>
          <a:xfrm>
            <a:off x="2280441" y="1502207"/>
            <a:ext cx="2418462" cy="1296144"/>
            <a:chOff x="2525410" y="1556792"/>
            <a:chExt cx="2418462" cy="1296144"/>
          </a:xfrm>
        </p:grpSpPr>
        <p:sp>
          <p:nvSpPr>
            <p:cNvPr id="18" name="双括号 12">
              <a:extLst>
                <a:ext uri="{FF2B5EF4-FFF2-40B4-BE49-F238E27FC236}">
                  <a16:creationId xmlns:a16="http://schemas.microsoft.com/office/drawing/2014/main" id="{58F80F79-C4FE-814F-AE35-F022A580E58C}"/>
                </a:ext>
              </a:extLst>
            </p:cNvPr>
            <p:cNvSpPr/>
            <p:nvPr/>
          </p:nvSpPr>
          <p:spPr>
            <a:xfrm>
              <a:off x="2525410" y="1556792"/>
              <a:ext cx="2418462" cy="1296144"/>
            </a:xfrm>
            <a:prstGeom prst="bracketPair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0BE546C5-0DC3-F543-8DEC-FD3E5EDEA178}"/>
                </a:ext>
              </a:extLst>
            </p:cNvPr>
            <p:cNvSpPr txBox="1"/>
            <p:nvPr/>
          </p:nvSpPr>
          <p:spPr>
            <a:xfrm>
              <a:off x="2567608" y="1580599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1</a:t>
              </a:r>
              <a:endParaRPr lang="zh-CN" altLang="en-US" sz="2500" dirty="0"/>
            </a:p>
            <a:p>
              <a:r>
                <a:rPr lang="en-US" altLang="zh-CN" sz="2500" dirty="0"/>
                <a:t>  2</a:t>
              </a:r>
            </a:p>
          </p:txBody>
        </p:sp>
        <p:cxnSp>
          <p:nvCxnSpPr>
            <p:cNvPr id="24" name="直接连接符 15">
              <a:extLst>
                <a:ext uri="{FF2B5EF4-FFF2-40B4-BE49-F238E27FC236}">
                  <a16:creationId xmlns:a16="http://schemas.microsoft.com/office/drawing/2014/main" id="{784BC191-661C-CF4F-8B9C-FCBD0289C772}"/>
                </a:ext>
              </a:extLst>
            </p:cNvPr>
            <p:cNvCxnSpPr/>
            <p:nvPr/>
          </p:nvCxnSpPr>
          <p:spPr>
            <a:xfrm>
              <a:off x="4295800" y="1556792"/>
              <a:ext cx="0" cy="12961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C351D9FF-5652-164B-8614-112C28CA93B2}"/>
                </a:ext>
              </a:extLst>
            </p:cNvPr>
            <p:cNvSpPr txBox="1"/>
            <p:nvPr/>
          </p:nvSpPr>
          <p:spPr>
            <a:xfrm>
              <a:off x="3100587" y="1589020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2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4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</a:t>
              </a:r>
              <a:r>
                <a:rPr lang="en-US" altLang="zh-CN" sz="2500" dirty="0"/>
                <a:t>2</a:t>
              </a: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44284952-C064-0A4A-B9DD-F8C51AD90665}"/>
                </a:ext>
              </a:extLst>
            </p:cNvPr>
            <p:cNvSpPr txBox="1"/>
            <p:nvPr/>
          </p:nvSpPr>
          <p:spPr>
            <a:xfrm>
              <a:off x="3675764" y="1604699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3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i="1" dirty="0">
                  <a:latin typeface="Times" pitchFamily="2" charset="0"/>
                  <a:sym typeface="Symbol"/>
                </a:rPr>
                <a:t>a</a:t>
              </a:r>
              <a:endParaRPr lang="en-US" altLang="zh-CN" sz="2500" i="1" dirty="0">
                <a:latin typeface="Times" pitchFamily="2" charset="0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87835B53-E769-6D45-AA18-7431221185A8}"/>
                </a:ext>
              </a:extLst>
            </p:cNvPr>
            <p:cNvSpPr txBox="1"/>
            <p:nvPr/>
          </p:nvSpPr>
          <p:spPr>
            <a:xfrm>
              <a:off x="4332419" y="1604698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2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i="1" dirty="0">
                  <a:latin typeface="Times" pitchFamily="2" charset="0"/>
                  <a:sym typeface="Symbol"/>
                </a:rPr>
                <a:t>b</a:t>
              </a:r>
              <a:endParaRPr lang="en-US" altLang="zh-CN" sz="2500" i="1" dirty="0">
                <a:latin typeface="Times" pitchFamily="2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15011D-D752-0740-90B3-32258F113A1A}"/>
              </a:ext>
            </a:extLst>
          </p:cNvPr>
          <p:cNvGrpSpPr/>
          <p:nvPr/>
        </p:nvGrpSpPr>
        <p:grpSpPr>
          <a:xfrm>
            <a:off x="3362314" y="3399237"/>
            <a:ext cx="2411906" cy="1270299"/>
            <a:chOff x="3362314" y="3399237"/>
            <a:chExt cx="2411906" cy="1270299"/>
          </a:xfrm>
        </p:grpSpPr>
        <p:cxnSp>
          <p:nvCxnSpPr>
            <p:cNvPr id="31" name="直接连接符 17">
              <a:extLst>
                <a:ext uri="{FF2B5EF4-FFF2-40B4-BE49-F238E27FC236}">
                  <a16:creationId xmlns:a16="http://schemas.microsoft.com/office/drawing/2014/main" id="{5F574962-F150-9E4D-938C-314F1EE12572}"/>
                </a:ext>
              </a:extLst>
            </p:cNvPr>
            <p:cNvCxnSpPr/>
            <p:nvPr/>
          </p:nvCxnSpPr>
          <p:spPr>
            <a:xfrm flipH="1">
              <a:off x="3362314" y="3522205"/>
              <a:ext cx="1" cy="1000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8">
              <a:extLst>
                <a:ext uri="{FF2B5EF4-FFF2-40B4-BE49-F238E27FC236}">
                  <a16:creationId xmlns:a16="http://schemas.microsoft.com/office/drawing/2014/main" id="{E2C9C57C-6CEA-6342-9DB2-06C58910923D}"/>
                </a:ext>
              </a:extLst>
            </p:cNvPr>
            <p:cNvCxnSpPr/>
            <p:nvPr/>
          </p:nvCxnSpPr>
          <p:spPr>
            <a:xfrm flipH="1">
              <a:off x="5148940" y="3508559"/>
              <a:ext cx="2" cy="1000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48C80459-715A-CC43-A859-8EBA769C4FD9}"/>
                </a:ext>
              </a:extLst>
            </p:cNvPr>
            <p:cNvSpPr txBox="1"/>
            <p:nvPr/>
          </p:nvSpPr>
          <p:spPr>
            <a:xfrm>
              <a:off x="4542547" y="3423041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3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i="1" dirty="0">
                  <a:latin typeface="Times" pitchFamily="2" charset="0"/>
                  <a:sym typeface="Symbol"/>
                </a:rPr>
                <a:t>a</a:t>
              </a:r>
              <a:endParaRPr lang="en-US" altLang="zh-CN" sz="2500" i="1" dirty="0">
                <a:latin typeface="Times" pitchFamily="2" charset="0"/>
              </a:endParaRPr>
            </a:p>
          </p:txBody>
        </p:sp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970315B7-45D2-9B42-BDD9-33A22C39A378}"/>
                </a:ext>
              </a:extLst>
            </p:cNvPr>
            <p:cNvSpPr txBox="1"/>
            <p:nvPr/>
          </p:nvSpPr>
          <p:spPr>
            <a:xfrm>
              <a:off x="4010838" y="3423040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2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4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</a:t>
              </a:r>
              <a:r>
                <a:rPr lang="en-US" altLang="zh-CN" sz="2500" dirty="0"/>
                <a:t>2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B88A211D-A980-5A40-AD62-2F731CE1C7FB}"/>
                </a:ext>
              </a:extLst>
            </p:cNvPr>
            <p:cNvSpPr txBox="1"/>
            <p:nvPr/>
          </p:nvSpPr>
          <p:spPr>
            <a:xfrm>
              <a:off x="3404496" y="3399237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1</a:t>
              </a:r>
              <a:endParaRPr lang="zh-CN" altLang="en-US" sz="2500" dirty="0"/>
            </a:p>
            <a:p>
              <a:r>
                <a:rPr lang="en-US" altLang="zh-CN" sz="2500" dirty="0"/>
                <a:t>  2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2E241F0-76C6-BC43-B8CA-8186A76AD8AC}"/>
                </a:ext>
              </a:extLst>
            </p:cNvPr>
            <p:cNvSpPr txBox="1"/>
            <p:nvPr/>
          </p:nvSpPr>
          <p:spPr>
            <a:xfrm>
              <a:off x="5192009" y="3677081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=0</a:t>
              </a:r>
              <a:endParaRPr kumimoji="1" lang="zh-CN" altLang="en-US" sz="28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6846721-88F3-4B42-B417-0171A542F7A9}"/>
              </a:ext>
            </a:extLst>
          </p:cNvPr>
          <p:cNvSpPr txBox="1"/>
          <p:nvPr/>
        </p:nvSpPr>
        <p:spPr>
          <a:xfrm>
            <a:off x="7266119" y="3687415"/>
            <a:ext cx="192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dirty="0">
                <a:latin typeface="Times" pitchFamily="2" charset="0"/>
              </a:rPr>
              <a:t>a </a:t>
            </a:r>
            <a:r>
              <a:rPr kumimoji="1" lang="en-US" altLang="zh-CN" sz="2800" dirty="0">
                <a:latin typeface="Times" pitchFamily="2" charset="0"/>
              </a:rPr>
              <a:t>= </a:t>
            </a:r>
            <a:r>
              <a:rPr lang="en-US" altLang="zh-CN" sz="2800" dirty="0">
                <a:sym typeface="Symbol"/>
              </a:rPr>
              <a:t></a:t>
            </a:r>
            <a:r>
              <a:rPr lang="en-US" altLang="zh-CN" sz="2800" dirty="0"/>
              <a:t>2</a:t>
            </a:r>
            <a:endParaRPr kumimoji="1" lang="zh-CN" altLang="en-US" sz="2800" dirty="0">
              <a:latin typeface="Times" pitchFamily="2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E28713A-3410-5341-8043-D9307DA65340}"/>
              </a:ext>
            </a:extLst>
          </p:cNvPr>
          <p:cNvGrpSpPr/>
          <p:nvPr/>
        </p:nvGrpSpPr>
        <p:grpSpPr>
          <a:xfrm>
            <a:off x="2473396" y="4946159"/>
            <a:ext cx="2418462" cy="1296144"/>
            <a:chOff x="2525410" y="1556792"/>
            <a:chExt cx="2418462" cy="1296144"/>
          </a:xfrm>
        </p:grpSpPr>
        <p:sp>
          <p:nvSpPr>
            <p:cNvPr id="38" name="双括号 12">
              <a:extLst>
                <a:ext uri="{FF2B5EF4-FFF2-40B4-BE49-F238E27FC236}">
                  <a16:creationId xmlns:a16="http://schemas.microsoft.com/office/drawing/2014/main" id="{5C5A2C42-873E-A745-B76D-B254080E205B}"/>
                </a:ext>
              </a:extLst>
            </p:cNvPr>
            <p:cNvSpPr/>
            <p:nvPr/>
          </p:nvSpPr>
          <p:spPr>
            <a:xfrm>
              <a:off x="2525410" y="1556792"/>
              <a:ext cx="2418462" cy="1296144"/>
            </a:xfrm>
            <a:prstGeom prst="bracketPair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FEE4D764-9FE3-F247-8A80-06D546DD6AB3}"/>
                </a:ext>
              </a:extLst>
            </p:cNvPr>
            <p:cNvSpPr txBox="1"/>
            <p:nvPr/>
          </p:nvSpPr>
          <p:spPr>
            <a:xfrm>
              <a:off x="2567608" y="1580599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1</a:t>
              </a:r>
              <a:endParaRPr lang="zh-CN" altLang="en-US" sz="2500" dirty="0"/>
            </a:p>
            <a:p>
              <a:r>
                <a:rPr lang="en-US" altLang="zh-CN" sz="2500" dirty="0"/>
                <a:t>  2</a:t>
              </a:r>
            </a:p>
          </p:txBody>
        </p:sp>
        <p:cxnSp>
          <p:nvCxnSpPr>
            <p:cNvPr id="40" name="直接连接符 15">
              <a:extLst>
                <a:ext uri="{FF2B5EF4-FFF2-40B4-BE49-F238E27FC236}">
                  <a16:creationId xmlns:a16="http://schemas.microsoft.com/office/drawing/2014/main" id="{F15BD126-58E9-A244-AC3C-EB79DF9366AC}"/>
                </a:ext>
              </a:extLst>
            </p:cNvPr>
            <p:cNvCxnSpPr/>
            <p:nvPr/>
          </p:nvCxnSpPr>
          <p:spPr>
            <a:xfrm>
              <a:off x="4295800" y="1556792"/>
              <a:ext cx="0" cy="12961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58F6FAFD-9A5D-0C4D-AA25-8CC6EE873E76}"/>
                </a:ext>
              </a:extLst>
            </p:cNvPr>
            <p:cNvSpPr txBox="1"/>
            <p:nvPr/>
          </p:nvSpPr>
          <p:spPr>
            <a:xfrm>
              <a:off x="3100587" y="1589020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2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4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</a:t>
              </a:r>
              <a:r>
                <a:rPr lang="en-US" altLang="zh-CN" sz="2500" dirty="0"/>
                <a:t>2</a:t>
              </a:r>
            </a:p>
          </p:txBody>
        </p:sp>
        <p:sp>
          <p:nvSpPr>
            <p:cNvPr id="42" name="TextBox 13">
              <a:extLst>
                <a:ext uri="{FF2B5EF4-FFF2-40B4-BE49-F238E27FC236}">
                  <a16:creationId xmlns:a16="http://schemas.microsoft.com/office/drawing/2014/main" id="{4FC8111E-10DB-8144-AB37-4885CE5FF7D8}"/>
                </a:ext>
              </a:extLst>
            </p:cNvPr>
            <p:cNvSpPr txBox="1"/>
            <p:nvPr/>
          </p:nvSpPr>
          <p:spPr>
            <a:xfrm>
              <a:off x="3675764" y="1604699"/>
              <a:ext cx="60946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3</a:t>
              </a:r>
              <a:endParaRPr lang="zh-CN" altLang="en-US" sz="2500" dirty="0"/>
            </a:p>
            <a:p>
              <a:r>
                <a:rPr lang="en-US" altLang="zh-CN" sz="2500" dirty="0">
                  <a:sym typeface="Symbol"/>
                </a:rPr>
                <a:t> </a:t>
              </a:r>
              <a:r>
                <a:rPr lang="en-US" altLang="zh-CN" sz="2500" dirty="0"/>
                <a:t>2</a:t>
              </a:r>
              <a:endParaRPr lang="en-US" altLang="zh-CN" sz="2500" i="1" dirty="0">
                <a:latin typeface="Times" pitchFamily="2" charset="0"/>
              </a:endParaRPr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3487F963-580D-BB45-A453-AA72938EC95E}"/>
                </a:ext>
              </a:extLst>
            </p:cNvPr>
            <p:cNvSpPr txBox="1"/>
            <p:nvPr/>
          </p:nvSpPr>
          <p:spPr>
            <a:xfrm>
              <a:off x="4332419" y="1604698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2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</a:t>
              </a:r>
              <a:r>
                <a:rPr lang="en-US" altLang="zh-CN" sz="2500" i="1" dirty="0">
                  <a:latin typeface="Times" pitchFamily="2" charset="0"/>
                  <a:sym typeface="Symbol"/>
                </a:rPr>
                <a:t>b</a:t>
              </a:r>
              <a:endParaRPr lang="en-US" altLang="zh-CN" sz="2500" i="1" dirty="0">
                <a:latin typeface="Times" pitchFamily="2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C2147C5-ECBC-A642-8BE3-797356FC9DBD}"/>
              </a:ext>
            </a:extLst>
          </p:cNvPr>
          <p:cNvGrpSpPr/>
          <p:nvPr/>
        </p:nvGrpSpPr>
        <p:grpSpPr>
          <a:xfrm>
            <a:off x="5772347" y="4944416"/>
            <a:ext cx="2644279" cy="1296144"/>
            <a:chOff x="2525409" y="1556792"/>
            <a:chExt cx="2644279" cy="1296144"/>
          </a:xfrm>
        </p:grpSpPr>
        <p:sp>
          <p:nvSpPr>
            <p:cNvPr id="45" name="双括号 12">
              <a:extLst>
                <a:ext uri="{FF2B5EF4-FFF2-40B4-BE49-F238E27FC236}">
                  <a16:creationId xmlns:a16="http://schemas.microsoft.com/office/drawing/2014/main" id="{F5AB4D4D-6B0F-D54F-9419-127F86876670}"/>
                </a:ext>
              </a:extLst>
            </p:cNvPr>
            <p:cNvSpPr/>
            <p:nvPr/>
          </p:nvSpPr>
          <p:spPr>
            <a:xfrm>
              <a:off x="2525409" y="1589020"/>
              <a:ext cx="2644279" cy="1263916"/>
            </a:xfrm>
            <a:prstGeom prst="bracketPair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13">
              <a:extLst>
                <a:ext uri="{FF2B5EF4-FFF2-40B4-BE49-F238E27FC236}">
                  <a16:creationId xmlns:a16="http://schemas.microsoft.com/office/drawing/2014/main" id="{BF81140F-4A2D-C147-8458-554D55FDB087}"/>
                </a:ext>
              </a:extLst>
            </p:cNvPr>
            <p:cNvSpPr txBox="1"/>
            <p:nvPr/>
          </p:nvSpPr>
          <p:spPr>
            <a:xfrm>
              <a:off x="2567608" y="1580599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0</a:t>
              </a:r>
              <a:endParaRPr lang="zh-CN" altLang="en-US" sz="2500" dirty="0"/>
            </a:p>
            <a:p>
              <a:r>
                <a:rPr lang="en-US" altLang="zh-CN" sz="2500" dirty="0"/>
                <a:t>  0</a:t>
              </a:r>
            </a:p>
          </p:txBody>
        </p:sp>
        <p:cxnSp>
          <p:nvCxnSpPr>
            <p:cNvPr id="47" name="直接连接符 15">
              <a:extLst>
                <a:ext uri="{FF2B5EF4-FFF2-40B4-BE49-F238E27FC236}">
                  <a16:creationId xmlns:a16="http://schemas.microsoft.com/office/drawing/2014/main" id="{B4D2042D-0E29-AC4F-B78F-77154ADD2EE2}"/>
                </a:ext>
              </a:extLst>
            </p:cNvPr>
            <p:cNvCxnSpPr/>
            <p:nvPr/>
          </p:nvCxnSpPr>
          <p:spPr>
            <a:xfrm>
              <a:off x="4295800" y="1556792"/>
              <a:ext cx="0" cy="12961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13">
              <a:extLst>
                <a:ext uri="{FF2B5EF4-FFF2-40B4-BE49-F238E27FC236}">
                  <a16:creationId xmlns:a16="http://schemas.microsoft.com/office/drawing/2014/main" id="{D8F28E56-AEBE-ED43-A480-6A7B245A2C17}"/>
                </a:ext>
              </a:extLst>
            </p:cNvPr>
            <p:cNvSpPr txBox="1"/>
            <p:nvPr/>
          </p:nvSpPr>
          <p:spPr>
            <a:xfrm>
              <a:off x="3065086" y="1589020"/>
              <a:ext cx="503664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2</a:t>
              </a:r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1</a:t>
              </a:r>
              <a:endParaRPr lang="zh-CN" altLang="en-US" sz="2500" dirty="0"/>
            </a:p>
            <a:p>
              <a:r>
                <a:rPr lang="en-US" altLang="zh-CN" sz="2500" dirty="0"/>
                <a:t> </a:t>
              </a:r>
              <a:r>
                <a:rPr lang="en-US" altLang="zh-CN" sz="2500" dirty="0">
                  <a:sym typeface="Symbol"/>
                </a:rPr>
                <a:t> 0</a:t>
              </a:r>
              <a:endParaRPr lang="en-US" altLang="zh-CN" sz="2500" dirty="0"/>
            </a:p>
          </p:txBody>
        </p:sp>
        <p:sp>
          <p:nvSpPr>
            <p:cNvPr id="49" name="TextBox 13">
              <a:extLst>
                <a:ext uri="{FF2B5EF4-FFF2-40B4-BE49-F238E27FC236}">
                  <a16:creationId xmlns:a16="http://schemas.microsoft.com/office/drawing/2014/main" id="{D3139DA6-F3AD-DC43-8588-7ACAAA61AEF5}"/>
                </a:ext>
              </a:extLst>
            </p:cNvPr>
            <p:cNvSpPr txBox="1"/>
            <p:nvPr/>
          </p:nvSpPr>
          <p:spPr>
            <a:xfrm>
              <a:off x="3641150" y="1603193"/>
              <a:ext cx="697627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>
                  <a:sym typeface="Symbol"/>
                </a:rPr>
                <a:t>2/3</a:t>
              </a:r>
              <a:endParaRPr lang="zh-CN" altLang="en-US" sz="2500" dirty="0"/>
            </a:p>
            <a:p>
              <a:r>
                <a:rPr lang="en-US" altLang="zh-CN" sz="2500" dirty="0">
                  <a:sym typeface="Symbol"/>
                </a:rPr>
                <a:t>  0</a:t>
              </a:r>
              <a:endParaRPr lang="en-US" altLang="zh-CN" sz="2500" i="1" dirty="0">
                <a:latin typeface="Times" pitchFamily="2" charset="0"/>
              </a:endParaRPr>
            </a:p>
          </p:txBody>
        </p:sp>
        <p:sp>
          <p:nvSpPr>
            <p:cNvPr id="50" name="TextBox 13">
              <a:extLst>
                <a:ext uri="{FF2B5EF4-FFF2-40B4-BE49-F238E27FC236}">
                  <a16:creationId xmlns:a16="http://schemas.microsoft.com/office/drawing/2014/main" id="{3E665A4F-65CA-0844-A99A-67A5AA182B2B}"/>
                </a:ext>
              </a:extLst>
            </p:cNvPr>
            <p:cNvSpPr txBox="1"/>
            <p:nvPr/>
          </p:nvSpPr>
          <p:spPr>
            <a:xfrm>
              <a:off x="4359638" y="1604698"/>
              <a:ext cx="72167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 </a:t>
              </a:r>
              <a:r>
                <a:rPr lang="en-US" altLang="zh-CN" sz="2500" dirty="0"/>
                <a:t>1</a:t>
              </a:r>
            </a:p>
            <a:p>
              <a:r>
                <a:rPr lang="en-US" altLang="zh-CN" sz="2500" dirty="0">
                  <a:sym typeface="Symbol"/>
                </a:rPr>
                <a:t>1/2</a:t>
              </a:r>
            </a:p>
            <a:p>
              <a:r>
                <a:rPr lang="en-US" altLang="zh-CN" sz="2500" i="1" dirty="0">
                  <a:latin typeface="Times" pitchFamily="2" charset="0"/>
                  <a:sym typeface="Symbol"/>
                </a:rPr>
                <a:t>b+</a:t>
              </a:r>
              <a:r>
                <a:rPr lang="en-US" altLang="zh-CN" sz="2500" dirty="0">
                  <a:latin typeface="Times" pitchFamily="2" charset="0"/>
                  <a:sym typeface="Symbol"/>
                </a:rPr>
                <a:t>1</a:t>
              </a:r>
              <a:endParaRPr lang="en-US" altLang="zh-CN" sz="2500" dirty="0">
                <a:latin typeface="Times" pitchFamily="2" charset="0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001CF6FE-8B50-9F48-AA33-C7C46E7B52D2}"/>
              </a:ext>
            </a:extLst>
          </p:cNvPr>
          <p:cNvSpPr txBox="1"/>
          <p:nvPr/>
        </p:nvSpPr>
        <p:spPr>
          <a:xfrm>
            <a:off x="9923376" y="5346992"/>
            <a:ext cx="192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dirty="0">
                <a:latin typeface="Times" pitchFamily="2" charset="0"/>
              </a:rPr>
              <a:t>b </a:t>
            </a:r>
            <a:r>
              <a:rPr kumimoji="1" lang="en-US" altLang="zh-CN" sz="2800" dirty="0">
                <a:latin typeface="Times" pitchFamily="2" charset="0"/>
              </a:rPr>
              <a:t>= </a:t>
            </a:r>
            <a:r>
              <a:rPr lang="en-US" altLang="zh-CN" sz="2800" dirty="0">
                <a:sym typeface="Symbol"/>
              </a:rPr>
              <a:t>1</a:t>
            </a:r>
            <a:endParaRPr kumimoji="1" lang="zh-CN" altLang="en-US" sz="2800" dirty="0">
              <a:latin typeface="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2011081104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3861048"/>
          </a:xfrm>
          <a:prstGeom prst="rect">
            <a:avLst/>
          </a:prstGeom>
        </p:spPr>
      </p:pic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2" y="3861049"/>
            <a:ext cx="9143999" cy="29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501008"/>
            <a:ext cx="9144000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2307</TotalTime>
  <Words>377</Words>
  <Application>Microsoft Macintosh PowerPoint</Application>
  <PresentationFormat>宽屏</PresentationFormat>
  <Paragraphs>129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华文楷体</vt:lpstr>
      <vt:lpstr>隶书</vt:lpstr>
      <vt:lpstr>宋体</vt:lpstr>
      <vt:lpstr>Maiandra GD</vt:lpstr>
      <vt:lpstr>Arial</vt:lpstr>
      <vt:lpstr>Calibri</vt:lpstr>
      <vt:lpstr>Cambria</vt:lpstr>
      <vt:lpstr>Symbol</vt:lpstr>
      <vt:lpstr>Times</vt:lpstr>
      <vt:lpstr>Times New Roman</vt:lpstr>
      <vt:lpstr>Wingdings 2</vt:lpstr>
      <vt:lpstr>龙腾四海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</dc:title>
  <dc:creator>xfy</dc:creator>
  <cp:lastModifiedBy>Microsoft Office 用户</cp:lastModifiedBy>
  <cp:revision>60</cp:revision>
  <dcterms:created xsi:type="dcterms:W3CDTF">2016-03-03T06:34:24Z</dcterms:created>
  <dcterms:modified xsi:type="dcterms:W3CDTF">2021-07-26T09:21:39Z</dcterms:modified>
</cp:coreProperties>
</file>