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67" r:id="rId6"/>
    <p:sldId id="259" r:id="rId7"/>
    <p:sldId id="265" r:id="rId8"/>
    <p:sldId id="266" r:id="rId9"/>
    <p:sldId id="264" r:id="rId10"/>
    <p:sldId id="263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E0EC2"/>
    <a:srgbClr val="48EE32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>
      <p:cViewPr varScale="1">
        <p:scale>
          <a:sx n="90" d="100"/>
          <a:sy n="90" d="100"/>
        </p:scale>
        <p:origin x="896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e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image" Target="../media/image31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12" Type="http://schemas.openxmlformats.org/officeDocument/2006/relationships/image" Target="../media/image44.wmf"/><Relationship Id="rId2" Type="http://schemas.openxmlformats.org/officeDocument/2006/relationships/image" Target="../media/image34.wmf"/><Relationship Id="rId1" Type="http://schemas.openxmlformats.org/officeDocument/2006/relationships/image" Target="../media/image21.wmf"/><Relationship Id="rId6" Type="http://schemas.openxmlformats.org/officeDocument/2006/relationships/image" Target="../media/image38.wmf"/><Relationship Id="rId11" Type="http://schemas.openxmlformats.org/officeDocument/2006/relationships/image" Target="../media/image43.wmf"/><Relationship Id="rId5" Type="http://schemas.openxmlformats.org/officeDocument/2006/relationships/image" Target="../media/image37.wmf"/><Relationship Id="rId10" Type="http://schemas.openxmlformats.org/officeDocument/2006/relationships/image" Target="../media/image42.wmf"/><Relationship Id="rId4" Type="http://schemas.openxmlformats.org/officeDocument/2006/relationships/image" Target="../media/image36.wmf"/><Relationship Id="rId9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DC274-7A34-4A6C-9BA9-1C85636CB471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E8EE2-37B8-44D8-A478-C2EB728DF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60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E8EE2-37B8-44D8-A478-C2EB728DF13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198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E8EE2-37B8-44D8-A478-C2EB728DF13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520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E8EE2-37B8-44D8-A478-C2EB728DF13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999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E8EE2-37B8-44D8-A478-C2EB728DF13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0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E8EE2-37B8-44D8-A478-C2EB728DF13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025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E8EE2-37B8-44D8-A478-C2EB728DF13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981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E8EE2-37B8-44D8-A478-C2EB728DF13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78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E8EE2-37B8-44D8-A478-C2EB728DF13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929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E8EE2-37B8-44D8-A478-C2EB728DF13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819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E8EE2-37B8-44D8-A478-C2EB728DF13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258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E8EE2-37B8-44D8-A478-C2EB728DF13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586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E8EE2-37B8-44D8-A478-C2EB728DF13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458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578A9-6F37-714B-A50E-F9D5AE7BC6A6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82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0E99-6972-0844-9BDE-8F7C8E0E9CD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2395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8FA5-63FA-EB4E-A9BD-A8467B37A9B8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3576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4377-1FC6-8D4D-8E96-9D80C735B652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5116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A816-9CB4-B242-AF7F-8041F6AE36A2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169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3A7-03CF-784A-A5B9-867C6A15754F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9563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449E-F181-F04E-81FA-35CFD19ED84F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1824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DCFB-C7F1-BD47-B59F-7FCD338210D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7414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3C19-0E0F-C145-BFFB-268455929C4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10384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1E9C-2CB8-9547-A461-D3D3F8FD4AFB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3111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172A-D48A-CE44-AA53-E97106E83678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7324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3C2A0-EB17-B740-B290-4D50D58CDAFE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4662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7.emf"/><Relationship Id="rId4" Type="http://schemas.openxmlformats.org/officeDocument/2006/relationships/oleObject" Target="../embeddings/oleObject4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52.wmf"/><Relationship Id="rId18" Type="http://schemas.openxmlformats.org/officeDocument/2006/relationships/oleObject" Target="../embeddings/oleObject56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53.bin"/><Relationship Id="rId17" Type="http://schemas.openxmlformats.org/officeDocument/2006/relationships/image" Target="../media/image5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5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5" Type="http://schemas.openxmlformats.org/officeDocument/2006/relationships/image" Target="../media/image53.wmf"/><Relationship Id="rId10" Type="http://schemas.openxmlformats.org/officeDocument/2006/relationships/oleObject" Target="../embeddings/oleObject52.bin"/><Relationship Id="rId19" Type="http://schemas.openxmlformats.org/officeDocument/2006/relationships/image" Target="../media/image55.w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5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5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11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2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.bin"/><Relationship Id="rId20" Type="http://schemas.openxmlformats.org/officeDocument/2006/relationships/oleObject" Target="../embeddings/oleObject12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23" Type="http://schemas.openxmlformats.org/officeDocument/2006/relationships/image" Target="../media/image13.wmf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9.bin"/><Relationship Id="rId22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8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5" Type="http://schemas.openxmlformats.org/officeDocument/2006/relationships/image" Target="../media/image19.e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5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2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31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3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3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37.wmf"/><Relationship Id="rId18" Type="http://schemas.openxmlformats.org/officeDocument/2006/relationships/oleObject" Target="../embeddings/oleObject41.bin"/><Relationship Id="rId26" Type="http://schemas.openxmlformats.org/officeDocument/2006/relationships/oleObject" Target="../embeddings/oleObject45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41.wmf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38.bin"/><Relationship Id="rId17" Type="http://schemas.openxmlformats.org/officeDocument/2006/relationships/image" Target="../media/image39.wmf"/><Relationship Id="rId25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0.bin"/><Relationship Id="rId20" Type="http://schemas.openxmlformats.org/officeDocument/2006/relationships/oleObject" Target="../embeddings/oleObject42.bin"/><Relationship Id="rId29" Type="http://schemas.openxmlformats.org/officeDocument/2006/relationships/image" Target="../media/image31.w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36.wmf"/><Relationship Id="rId24" Type="http://schemas.openxmlformats.org/officeDocument/2006/relationships/oleObject" Target="../embeddings/oleObject44.bin"/><Relationship Id="rId5" Type="http://schemas.openxmlformats.org/officeDocument/2006/relationships/image" Target="../media/image21.wmf"/><Relationship Id="rId15" Type="http://schemas.openxmlformats.org/officeDocument/2006/relationships/image" Target="../media/image38.wmf"/><Relationship Id="rId23" Type="http://schemas.openxmlformats.org/officeDocument/2006/relationships/image" Target="../media/image42.wmf"/><Relationship Id="rId28" Type="http://schemas.openxmlformats.org/officeDocument/2006/relationships/oleObject" Target="../embeddings/oleObject31.bin"/><Relationship Id="rId10" Type="http://schemas.openxmlformats.org/officeDocument/2006/relationships/oleObject" Target="../embeddings/oleObject37.bin"/><Relationship Id="rId19" Type="http://schemas.openxmlformats.org/officeDocument/2006/relationships/image" Target="../media/image40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5.wmf"/><Relationship Id="rId14" Type="http://schemas.openxmlformats.org/officeDocument/2006/relationships/oleObject" Target="../embeddings/oleObject39.bin"/><Relationship Id="rId22" Type="http://schemas.openxmlformats.org/officeDocument/2006/relationships/oleObject" Target="../embeddings/oleObject43.bin"/><Relationship Id="rId27" Type="http://schemas.openxmlformats.org/officeDocument/2006/relationships/image" Target="../media/image4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45.emf"/><Relationship Id="rId4" Type="http://schemas.openxmlformats.org/officeDocument/2006/relationships/oleObject" Target="../embeddings/oleObject4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>
            <a:extLst>
              <a:ext uri="{FF2B5EF4-FFF2-40B4-BE49-F238E27FC236}">
                <a16:creationId xmlns:a16="http://schemas.microsoft.com/office/drawing/2014/main" id="{9AEB3C2B-9610-4008-A989-D8FB403F3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7728" y="1700808"/>
            <a:ext cx="43396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336600"/>
                </a:solidFill>
                <a:latin typeface="Times New Roman" panose="02020703060505090304" pitchFamily="18" charset="0"/>
                <a:ea typeface="楷体_GB2312" pitchFamily="1" charset="-122"/>
              </a:rPr>
              <a:t>行列式的性质（二）</a:t>
            </a:r>
            <a:endParaRPr lang="zh-CN" altLang="zh-CN" sz="3600" b="1" dirty="0">
              <a:solidFill>
                <a:srgbClr val="336600"/>
              </a:solidFill>
              <a:latin typeface="Times New Roman" panose="02020703060505090304" pitchFamily="18" charset="0"/>
              <a:ea typeface="楷体_GB2312" pitchFamily="1" charset="-122"/>
            </a:endParaRPr>
          </a:p>
        </p:txBody>
      </p:sp>
      <p:sp>
        <p:nvSpPr>
          <p:cNvPr id="2" name="TextBox 19">
            <a:extLst>
              <a:ext uri="{FF2B5EF4-FFF2-40B4-BE49-F238E27FC236}">
                <a16:creationId xmlns:a16="http://schemas.microsoft.com/office/drawing/2014/main" id="{36951AAD-E760-48DF-9BDB-F0AF2DF631BB}"/>
              </a:ext>
            </a:extLst>
          </p:cNvPr>
          <p:cNvSpPr txBox="1"/>
          <p:nvPr/>
        </p:nvSpPr>
        <p:spPr>
          <a:xfrm>
            <a:off x="3463831" y="2924944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0E0EC2"/>
                </a:solidFill>
                <a:latin typeface="隶书" pitchFamily="49" charset="-122"/>
                <a:ea typeface="隶书" pitchFamily="49" charset="-122"/>
              </a:rPr>
              <a:t>行列式性质的应用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95400" y="639855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-100" dirty="0">
                <a:solidFill>
                  <a:srgbClr val="0E0EC2"/>
                </a:solidFill>
              </a:rPr>
              <a:t>定  理       </a:t>
            </a:r>
            <a:r>
              <a:rPr lang="zh-CN" altLang="en-US" sz="3200" spc="-100" dirty="0"/>
              <a:t>若方阵</a:t>
            </a:r>
            <a:r>
              <a:rPr lang="en-US" altLang="zh-CN" sz="3200" i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可逆的（非奇异的）则必有</a:t>
            </a:r>
            <a:endParaRPr lang="en-US" altLang="zh-CN" sz="3200" spc="-100" dirty="0"/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040368"/>
              </p:ext>
            </p:extLst>
          </p:nvPr>
        </p:nvGraphicFramePr>
        <p:xfrm>
          <a:off x="8559652" y="620688"/>
          <a:ext cx="1568796" cy="655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4" imgW="482400" imgH="203040" progId="Equation.DSMT4">
                  <p:embed/>
                </p:oleObj>
              </mc:Choice>
              <mc:Fallback>
                <p:oleObj name="Equation" r:id="rId4" imgW="48240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9652" y="620688"/>
                        <a:ext cx="1568796" cy="6551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703748" y="1664600"/>
            <a:ext cx="65527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-100" dirty="0">
                <a:solidFill>
                  <a:srgbClr val="0E0EC2"/>
                </a:solidFill>
              </a:rPr>
              <a:t>推  论       </a:t>
            </a:r>
            <a:r>
              <a:rPr lang="zh-CN" altLang="en-US" sz="3200" spc="-100" dirty="0"/>
              <a:t>若  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3200" i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3200" i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3200" i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则 </a:t>
            </a:r>
            <a:r>
              <a:rPr lang="en-US" altLang="zh-CN" sz="3200" i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一定是奇异的</a:t>
            </a:r>
            <a:r>
              <a:rPr lang="en-US" altLang="zh-CN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3200" spc="-100" dirty="0"/>
          </a:p>
        </p:txBody>
      </p:sp>
      <p:sp>
        <p:nvSpPr>
          <p:cNvPr id="5" name="矩形 4"/>
          <p:cNvSpPr/>
          <p:nvPr/>
        </p:nvSpPr>
        <p:spPr>
          <a:xfrm>
            <a:off x="730388" y="2857725"/>
            <a:ext cx="110542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-100" dirty="0">
                <a:solidFill>
                  <a:srgbClr val="0E0EC2"/>
                </a:solidFill>
              </a:rPr>
              <a:t>推论        </a:t>
            </a:r>
            <a:r>
              <a:rPr lang="zh-CN" altLang="en-US" sz="3200" spc="-100" dirty="0"/>
              <a:t>设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zh-CN" altLang="en-US" sz="3200" spc="-100" dirty="0"/>
              <a:t>为方阵，若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3200" i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，则 必有  </a:t>
            </a:r>
            <a:r>
              <a:rPr lang="en-US" altLang="zh-CN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3200" i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A| =</a:t>
            </a:r>
            <a:r>
              <a:rPr lang="en-US" altLang="zh-CN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3200" i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zh-CN" altLang="en-US" sz="3200" i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3200" i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B|=</a:t>
            </a:r>
            <a:r>
              <a:rPr lang="en-US" altLang="zh-CN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3200" i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altLang="zh-CN" sz="3200" spc="-100" dirty="0"/>
          </a:p>
        </p:txBody>
      </p:sp>
      <p:sp>
        <p:nvSpPr>
          <p:cNvPr id="6" name="TextBox 5"/>
          <p:cNvSpPr txBox="1"/>
          <p:nvPr/>
        </p:nvSpPr>
        <p:spPr>
          <a:xfrm>
            <a:off x="730388" y="4731958"/>
            <a:ext cx="5950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00FF"/>
                </a:solidFill>
              </a:rPr>
              <a:t>思考</a:t>
            </a:r>
            <a:r>
              <a:rPr lang="zh-CN" altLang="en-US" sz="3200" dirty="0"/>
              <a:t>      定理</a:t>
            </a:r>
            <a:r>
              <a:rPr lang="en-US" altLang="zh-CN" sz="3200" dirty="0"/>
              <a:t> </a:t>
            </a:r>
            <a:r>
              <a:rPr lang="zh-CN" altLang="en-US" sz="3200" dirty="0"/>
              <a:t>的逆命题是否成立</a:t>
            </a:r>
            <a:r>
              <a:rPr lang="en-US" altLang="zh-CN" sz="3200" dirty="0"/>
              <a:t>?</a:t>
            </a:r>
            <a:endParaRPr lang="zh-CN" altLang="en-US" sz="3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FA0D950-BFDB-41D7-B409-8EE742DFD6B9}"/>
              </a:ext>
            </a:extLst>
          </p:cNvPr>
          <p:cNvSpPr/>
          <p:nvPr/>
        </p:nvSpPr>
        <p:spPr>
          <a:xfrm>
            <a:off x="2170548" y="3610783"/>
            <a:ext cx="84619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-100" dirty="0"/>
              <a:t>即，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AB </a:t>
            </a:r>
            <a:r>
              <a:rPr lang="zh-CN" altLang="en-US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是非奇异的当且仅当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都是非奇异的</a:t>
            </a:r>
            <a:endParaRPr lang="en-US" altLang="zh-CN" sz="3200" spc="-100" dirty="0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E8D2E145-F181-4600-A83F-A933699714FD}"/>
              </a:ext>
            </a:extLst>
          </p:cNvPr>
          <p:cNvSpPr txBox="1"/>
          <p:nvPr/>
        </p:nvSpPr>
        <p:spPr>
          <a:xfrm>
            <a:off x="2075729" y="5510584"/>
            <a:ext cx="5415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若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dirty="0"/>
              <a:t>=</a:t>
            </a:r>
            <a:r>
              <a:rPr lang="en-US" altLang="zh-CN" sz="3200" i="1" dirty="0"/>
              <a:t>0</a:t>
            </a:r>
            <a:r>
              <a:rPr lang="zh-CN" altLang="en-US" sz="3200" dirty="0"/>
              <a:t>只有零解</a:t>
            </a:r>
            <a:r>
              <a:rPr lang="en-US" altLang="zh-CN" sz="3200" dirty="0">
                <a:sym typeface="Symbol" panose="05050102010706020507" pitchFamily="18" charset="2"/>
              </a:rPr>
              <a:t></a:t>
            </a:r>
            <a:r>
              <a:rPr lang="da-DK" altLang="zh-CN" sz="3200" spc="-100" dirty="0">
                <a:latin typeface="Times New Roman" pitchFamily="18" charset="0"/>
                <a:cs typeface="Times New Roman" pitchFamily="18" charset="0"/>
              </a:rPr>
              <a:t> det (</a:t>
            </a:r>
            <a:r>
              <a:rPr lang="da-DK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da-DK" altLang="zh-CN" sz="3200" spc="-1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da-DK" altLang="zh-CN" sz="3200" spc="-1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0 ?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5" grpId="0"/>
      <p:bldP spid="6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5360" y="69274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00FF"/>
                </a:solidFill>
              </a:rPr>
              <a:t>练习题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19173" y="692741"/>
            <a:ext cx="5675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 </a:t>
            </a:r>
            <a:r>
              <a:rPr lang="zh-CN" altLang="en-US" sz="3200" dirty="0"/>
              <a:t> 设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zh-CN" altLang="en-US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都是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阶可逆矩阵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且</a:t>
            </a:r>
            <a:endParaRPr lang="zh-CN" altLang="en-US" sz="3200" dirty="0"/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629523"/>
              </p:ext>
            </p:extLst>
          </p:nvPr>
        </p:nvGraphicFramePr>
        <p:xfrm>
          <a:off x="7486798" y="765269"/>
          <a:ext cx="16335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name="Equation" r:id="rId4" imgW="672840" imgH="203040" progId="Equation.DSMT4">
                  <p:embed/>
                </p:oleObj>
              </mc:Choice>
              <mc:Fallback>
                <p:oleObj name="Equation" r:id="rId4" imgW="67284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6798" y="765269"/>
                        <a:ext cx="163353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847338"/>
              </p:ext>
            </p:extLst>
          </p:nvPr>
        </p:nvGraphicFramePr>
        <p:xfrm>
          <a:off x="9264352" y="761411"/>
          <a:ext cx="17192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Equation" r:id="rId6" imgW="698400" imgH="203040" progId="Equation.DSMT4">
                  <p:embed/>
                </p:oleObj>
              </mc:Choice>
              <mc:Fallback>
                <p:oleObj name="Equation" r:id="rId6" imgW="69840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4352" y="761411"/>
                        <a:ext cx="171926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421055"/>
              </p:ext>
            </p:extLst>
          </p:nvPr>
        </p:nvGraphicFramePr>
        <p:xfrm>
          <a:off x="2135560" y="1438945"/>
          <a:ext cx="27432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Equation" r:id="rId8" imgW="1130040" imgH="228600" progId="Equation.DSMT4">
                  <p:embed/>
                </p:oleObj>
              </mc:Choice>
              <mc:Fallback>
                <p:oleObj name="Equation" r:id="rId8" imgW="113004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0" y="1438945"/>
                        <a:ext cx="27432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742957"/>
              </p:ext>
            </p:extLst>
          </p:nvPr>
        </p:nvGraphicFramePr>
        <p:xfrm>
          <a:off x="5513535" y="1408217"/>
          <a:ext cx="1973263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" name="Equation" r:id="rId10" imgW="812520" imgH="228600" progId="Equation.DSMT4">
                  <p:embed/>
                </p:oleObj>
              </mc:Choice>
              <mc:Fallback>
                <p:oleObj name="Equation" r:id="rId10" imgW="81252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535" y="1408217"/>
                        <a:ext cx="1973263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865463" y="138065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求</a:t>
            </a:r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570657"/>
              </p:ext>
            </p:extLst>
          </p:nvPr>
        </p:nvGraphicFramePr>
        <p:xfrm>
          <a:off x="2221483" y="2335548"/>
          <a:ext cx="39465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name="Equation" r:id="rId12" imgW="1625400" imgH="228600" progId="Equation.DSMT4">
                  <p:embed/>
                </p:oleObj>
              </mc:Choice>
              <mc:Fallback>
                <p:oleObj name="Equation" r:id="rId12" imgW="16254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1483" y="2335548"/>
                        <a:ext cx="394652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361777"/>
              </p:ext>
            </p:extLst>
          </p:nvPr>
        </p:nvGraphicFramePr>
        <p:xfrm>
          <a:off x="2198835" y="3223883"/>
          <a:ext cx="66294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Equation" r:id="rId14" imgW="2730240" imgH="228600" progId="Equation.DSMT4">
                  <p:embed/>
                </p:oleObj>
              </mc:Choice>
              <mc:Fallback>
                <p:oleObj name="Equation" r:id="rId14" imgW="273024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835" y="3223883"/>
                        <a:ext cx="66294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844165"/>
              </p:ext>
            </p:extLst>
          </p:nvPr>
        </p:nvGraphicFramePr>
        <p:xfrm>
          <a:off x="2221483" y="4107827"/>
          <a:ext cx="542607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Equation" r:id="rId16" imgW="2234880" imgH="444240" progId="Equation.DSMT4">
                  <p:embed/>
                </p:oleObj>
              </mc:Choice>
              <mc:Fallback>
                <p:oleObj name="Equation" r:id="rId16" imgW="2234880" imgH="4442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1483" y="4107827"/>
                        <a:ext cx="5426075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14192"/>
              </p:ext>
            </p:extLst>
          </p:nvPr>
        </p:nvGraphicFramePr>
        <p:xfrm>
          <a:off x="7680176" y="4447551"/>
          <a:ext cx="76993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Equation" r:id="rId18" imgW="317160" imgH="164880" progId="Equation.DSMT4">
                  <p:embed/>
                </p:oleObj>
              </mc:Choice>
              <mc:Fallback>
                <p:oleObj name="Equation" r:id="rId18" imgW="317160" imgH="1648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176" y="4447551"/>
                        <a:ext cx="769938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56470" y="1023623"/>
            <a:ext cx="8927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00FF"/>
                </a:solidFill>
              </a:rPr>
              <a:t>例</a:t>
            </a:r>
            <a:r>
              <a:rPr lang="en-US" altLang="zh-CN" sz="3200" dirty="0">
                <a:solidFill>
                  <a:srgbClr val="0000FF"/>
                </a:solidFill>
              </a:rPr>
              <a:t>4</a:t>
            </a:r>
            <a:r>
              <a:rPr lang="en-US" altLang="zh-CN" sz="3200" dirty="0"/>
              <a:t>   </a:t>
            </a:r>
            <a:r>
              <a:rPr lang="zh-CN" altLang="en-US" sz="3200" dirty="0"/>
              <a:t>设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dirty="0"/>
              <a:t> 是奇数阶的反对称矩阵</a:t>
            </a:r>
            <a:r>
              <a:rPr lang="en-US" altLang="zh-CN" sz="3200" dirty="0"/>
              <a:t>, </a:t>
            </a:r>
            <a:r>
              <a:rPr lang="zh-CN" altLang="en-US" sz="3200" dirty="0"/>
              <a:t>证明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dirty="0"/>
              <a:t> 是 奇异</a:t>
            </a:r>
            <a:r>
              <a:rPr lang="en-US" altLang="zh-CN" sz="3200" dirty="0"/>
              <a:t>.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4935" y="1896232"/>
            <a:ext cx="5096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00FF"/>
                </a:solidFill>
              </a:rPr>
              <a:t>证</a:t>
            </a:r>
            <a:r>
              <a:rPr lang="zh-CN" altLang="en-US" sz="3200" dirty="0"/>
              <a:t>    设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/>
              <a:t> </a:t>
            </a:r>
            <a:r>
              <a:rPr lang="zh-CN" altLang="en-US" sz="3200" dirty="0"/>
              <a:t>为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>
                <a:latin typeface="隶书" pitchFamily="49" charset="-122"/>
                <a:ea typeface="隶书" pitchFamily="49" charset="-122"/>
                <a:cs typeface="Times New Roman" pitchFamily="18" charset="0"/>
              </a:rPr>
              <a:t>-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3200" dirty="0"/>
              <a:t>阶矩阵，且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989927"/>
              </p:ext>
            </p:extLst>
          </p:nvPr>
        </p:nvGraphicFramePr>
        <p:xfrm>
          <a:off x="6321202" y="1868703"/>
          <a:ext cx="17589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Equation" r:id="rId4" imgW="596880" imgH="203040" progId="Equation.DSMT4">
                  <p:embed/>
                </p:oleObj>
              </mc:Choice>
              <mc:Fallback>
                <p:oleObj name="Equation" r:id="rId4" imgW="596880" imgH="203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1202" y="1868703"/>
                        <a:ext cx="1758950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217368"/>
              </p:ext>
            </p:extLst>
          </p:nvPr>
        </p:nvGraphicFramePr>
        <p:xfrm>
          <a:off x="3287688" y="3523323"/>
          <a:ext cx="19462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Equation" r:id="rId6" imgW="660240" imgH="203040" progId="Equation.DSMT4">
                  <p:embed/>
                </p:oleObj>
              </mc:Choice>
              <mc:Fallback>
                <p:oleObj name="Equation" r:id="rId6" imgW="660240" imgH="2030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688" y="3523323"/>
                        <a:ext cx="1946275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991544" y="4284385"/>
            <a:ext cx="1955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即 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dirty="0"/>
              <a:t>奇异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1A4F7115-FB41-4170-8A34-49F342B18946}"/>
              </a:ext>
            </a:extLst>
          </p:cNvPr>
          <p:cNvSpPr txBox="1"/>
          <p:nvPr/>
        </p:nvSpPr>
        <p:spPr>
          <a:xfrm>
            <a:off x="1991544" y="2688891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则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35BE304-0062-4FE3-9758-5949F785817B}"/>
              </a:ext>
            </a:extLst>
          </p:cNvPr>
          <p:cNvSpPr txBox="1"/>
          <p:nvPr/>
        </p:nvSpPr>
        <p:spPr>
          <a:xfrm>
            <a:off x="2591297" y="2720539"/>
            <a:ext cx="73579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da-DK" altLang="zh-CN" sz="32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Times New Roman" pitchFamily="18" charset="0"/>
              </a:rPr>
              <a:t>det (</a:t>
            </a:r>
            <a:r>
              <a:rPr kumimoji="0" lang="da-DK" altLang="zh-CN" sz="3200" b="0" i="1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Times New Roman" pitchFamily="18" charset="0"/>
              </a:rPr>
              <a:t>A</a:t>
            </a:r>
            <a:r>
              <a:rPr kumimoji="0" lang="da-DK" altLang="zh-CN" sz="32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Times New Roman" pitchFamily="18" charset="0"/>
              </a:rPr>
              <a:t>) = det (</a:t>
            </a:r>
            <a:r>
              <a:rPr kumimoji="0" lang="da-DK" altLang="zh-CN" sz="3200" b="0" i="1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Times New Roman" pitchFamily="18" charset="0"/>
              </a:rPr>
              <a:t>A</a:t>
            </a:r>
            <a:r>
              <a:rPr kumimoji="0" lang="en-US" altLang="zh-CN" sz="3200" b="0" i="1" u="none" strike="noStrike" kern="1200" cap="none" spc="-10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Times New Roman" pitchFamily="18" charset="0"/>
              </a:rPr>
              <a:t>T</a:t>
            </a:r>
            <a:r>
              <a:rPr kumimoji="0" lang="da-DK" altLang="zh-CN" sz="32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Times New Roman" pitchFamily="18" charset="0"/>
              </a:rPr>
              <a:t>)</a:t>
            </a:r>
            <a:r>
              <a:rPr kumimoji="0" lang="en-US" altLang="zh-CN" sz="32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Times New Roman" pitchFamily="18" charset="0"/>
              </a:rPr>
              <a:t>=</a:t>
            </a:r>
            <a:r>
              <a:rPr kumimoji="0" lang="da-DK" altLang="zh-CN" sz="32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Times New Roman" pitchFamily="18" charset="0"/>
              </a:rPr>
              <a:t> det (</a:t>
            </a:r>
            <a:r>
              <a:rPr lang="en-US" altLang="zh-CN" sz="3200" spc="-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-</a:t>
            </a:r>
            <a:r>
              <a:rPr kumimoji="0" lang="da-DK" altLang="zh-CN" sz="3200" b="0" i="1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Times New Roman" pitchFamily="18" charset="0"/>
              </a:rPr>
              <a:t>A</a:t>
            </a:r>
            <a:r>
              <a:rPr kumimoji="0" lang="da-DK" altLang="zh-CN" sz="32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Times New Roman" pitchFamily="18" charset="0"/>
              </a:rPr>
              <a:t>)</a:t>
            </a:r>
            <a:r>
              <a:rPr kumimoji="0" lang="en-US" altLang="zh-CN" sz="32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Times New Roman" pitchFamily="18" charset="0"/>
              </a:rPr>
              <a:t>=</a:t>
            </a:r>
            <a:r>
              <a:rPr lang="en-US" altLang="zh-CN" sz="3200" spc="-100" dirty="0">
                <a:solidFill>
                  <a:prstClr val="black"/>
                </a:solidFill>
                <a:latin typeface="Times New Roman" pitchFamily="18" charset="0"/>
                <a:ea typeface="等线" panose="02010600030101010101" pitchFamily="2" charset="-122"/>
                <a:cs typeface="Times New Roman" pitchFamily="18" charset="0"/>
              </a:rPr>
              <a:t>(</a:t>
            </a:r>
            <a:r>
              <a:rPr lang="en-US" altLang="zh-CN" sz="3200" spc="-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-</a:t>
            </a:r>
            <a:r>
              <a:rPr lang="en-US" altLang="zh-CN" sz="3200" spc="-100" dirty="0">
                <a:solidFill>
                  <a:prstClr val="black"/>
                </a:solidFill>
                <a:latin typeface="Times New Roman" pitchFamily="18" charset="0"/>
                <a:ea typeface="等线" panose="02010600030101010101" pitchFamily="2" charset="-122"/>
                <a:cs typeface="Times New Roman" pitchFamily="18" charset="0"/>
              </a:rPr>
              <a:t>1)</a:t>
            </a:r>
            <a:r>
              <a:rPr lang="en-US" altLang="zh-CN" sz="3200" spc="-100" baseline="30000" dirty="0">
                <a:solidFill>
                  <a:prstClr val="black"/>
                </a:solidFill>
                <a:latin typeface="Times New Roman" pitchFamily="18" charset="0"/>
                <a:ea typeface="等线" panose="02010600030101010101" pitchFamily="2" charset="-122"/>
                <a:cs typeface="Times New Roman" pitchFamily="18" charset="0"/>
              </a:rPr>
              <a:t>2</a:t>
            </a:r>
            <a:r>
              <a:rPr lang="en-US" altLang="zh-CN" sz="3200" i="1" spc="-100" baseline="30000" dirty="0">
                <a:solidFill>
                  <a:prstClr val="black"/>
                </a:solidFill>
                <a:latin typeface="Times New Roman" pitchFamily="18" charset="0"/>
                <a:ea typeface="等线" panose="02010600030101010101" pitchFamily="2" charset="-122"/>
                <a:cs typeface="Times New Roman" pitchFamily="18" charset="0"/>
              </a:rPr>
              <a:t>n</a:t>
            </a:r>
            <a:r>
              <a:rPr lang="en-US" altLang="zh-CN" sz="3200" spc="-100" baseline="30000" dirty="0">
                <a:solidFill>
                  <a:prstClr val="black"/>
                </a:solidFill>
                <a:latin typeface="Times New Roman" pitchFamily="18" charset="0"/>
                <a:ea typeface="等线" panose="02010600030101010101" pitchFamily="2" charset="-122"/>
                <a:cs typeface="Times New Roman" pitchFamily="18" charset="0"/>
              </a:rPr>
              <a:t>-1</a:t>
            </a:r>
            <a:r>
              <a:rPr kumimoji="0" lang="da-DK" altLang="zh-CN" sz="32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Times New Roman" pitchFamily="18" charset="0"/>
              </a:rPr>
              <a:t> det (</a:t>
            </a:r>
            <a:r>
              <a:rPr kumimoji="0" lang="da-DK" altLang="zh-CN" sz="3200" b="0" i="1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Times New Roman" pitchFamily="18" charset="0"/>
              </a:rPr>
              <a:t>A</a:t>
            </a:r>
            <a:r>
              <a:rPr kumimoji="0" lang="da-DK" altLang="zh-CN" sz="32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Times New Roman" pitchFamily="18" charset="0"/>
              </a:rPr>
              <a:t>) </a:t>
            </a:r>
            <a:endParaRPr lang="zh-CN" altLang="en-US" dirty="0"/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30C55F29-DEEE-4E24-86A4-25F9AF47D39B}"/>
              </a:ext>
            </a:extLst>
          </p:cNvPr>
          <p:cNvSpPr txBox="1"/>
          <p:nvPr/>
        </p:nvSpPr>
        <p:spPr>
          <a:xfrm>
            <a:off x="1991544" y="3502462"/>
            <a:ext cx="475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所以                          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" grpId="0"/>
      <p:bldP spid="19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7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942201"/>
              </p:ext>
            </p:extLst>
          </p:nvPr>
        </p:nvGraphicFramePr>
        <p:xfrm>
          <a:off x="454118" y="1084752"/>
          <a:ext cx="4929548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公式" r:id="rId4" imgW="2171520" imgH="927000" progId="Equation.3">
                  <p:embed/>
                </p:oleObj>
              </mc:Choice>
              <mc:Fallback>
                <p:oleObj name="公式" r:id="rId4" imgW="2171520" imgH="927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118" y="1084752"/>
                        <a:ext cx="4929548" cy="22322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459098"/>
              </p:ext>
            </p:extLst>
          </p:nvPr>
        </p:nvGraphicFramePr>
        <p:xfrm>
          <a:off x="5455674" y="989439"/>
          <a:ext cx="3152187" cy="237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公式" r:id="rId6" imgW="1307880" imgH="927000" progId="Equation.3">
                  <p:embed/>
                </p:oleObj>
              </mc:Choice>
              <mc:Fallback>
                <p:oleObj name="公式" r:id="rId6" imgW="1307880" imgH="927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5674" y="989439"/>
                        <a:ext cx="3152187" cy="23762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770666"/>
              </p:ext>
            </p:extLst>
          </p:nvPr>
        </p:nvGraphicFramePr>
        <p:xfrm>
          <a:off x="8602888" y="989439"/>
          <a:ext cx="2962055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公式" r:id="rId8" imgW="1193760" imgH="927000" progId="Equation.3">
                  <p:embed/>
                </p:oleObj>
              </mc:Choice>
              <mc:Fallback>
                <p:oleObj name="公式" r:id="rId8" imgW="1193760" imgH="927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2888" y="989439"/>
                        <a:ext cx="2962055" cy="24482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67372" y="256700"/>
            <a:ext cx="52565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r>
              <a:rPr lang="en-US" altLang="zh-CN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3200" dirty="0">
                <a:solidFill>
                  <a:srgbClr val="0E0EC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3200" dirty="0"/>
              <a:t>分行</a:t>
            </a:r>
            <a:r>
              <a:rPr lang="en-US" altLang="zh-CN" sz="3200" dirty="0"/>
              <a:t>(</a:t>
            </a:r>
            <a:r>
              <a:rPr lang="zh-CN" altLang="en-US" sz="3200" dirty="0"/>
              <a:t>列</a:t>
            </a:r>
            <a:r>
              <a:rPr lang="en-US" altLang="zh-CN" sz="3200" dirty="0"/>
              <a:t>)</a:t>
            </a:r>
            <a:r>
              <a:rPr lang="zh-CN" altLang="en-US" sz="3200" dirty="0"/>
              <a:t>相加性</a:t>
            </a:r>
            <a:endParaRPr lang="en-US" altLang="zh-CN" sz="3200" i="1" dirty="0"/>
          </a:p>
        </p:txBody>
      </p:sp>
      <p:sp>
        <p:nvSpPr>
          <p:cNvPr id="6" name="矩形 5"/>
          <p:cNvSpPr/>
          <p:nvPr/>
        </p:nvSpPr>
        <p:spPr>
          <a:xfrm rot="5400000">
            <a:off x="1369469" y="3946844"/>
            <a:ext cx="1981438" cy="127893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455673" y="1925543"/>
            <a:ext cx="2808312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674895" y="1925543"/>
            <a:ext cx="2808312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9ED2C7B-0470-4D10-B989-8135630676CB}"/>
              </a:ext>
            </a:extLst>
          </p:cNvPr>
          <p:cNvGrpSpPr/>
          <p:nvPr/>
        </p:nvGrpSpPr>
        <p:grpSpPr>
          <a:xfrm>
            <a:off x="537736" y="3572937"/>
            <a:ext cx="3861955" cy="1949503"/>
            <a:chOff x="1782136" y="1798945"/>
            <a:chExt cx="5148373" cy="2598883"/>
          </a:xfrm>
        </p:grpSpPr>
        <p:sp>
          <p:nvSpPr>
            <p:cNvPr id="53" name="Rectangle 28">
              <a:extLst>
                <a:ext uri="{FF2B5EF4-FFF2-40B4-BE49-F238E27FC236}">
                  <a16:creationId xmlns:a16="http://schemas.microsoft.com/office/drawing/2014/main" id="{A220A41D-69AB-4EC9-8303-434EED54B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2136" y="1798945"/>
              <a:ext cx="5148373" cy="2584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0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11</a:t>
              </a:r>
              <a:r>
                <a:rPr kumimoji="1" lang="en-US" altLang="zh-CN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 … </a:t>
              </a:r>
              <a:r>
                <a:rPr kumimoji="1" lang="en-US" altLang="zh-CN" sz="30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</a:rPr>
                <a:t>a</a:t>
              </a:r>
              <a:r>
                <a:rPr kumimoji="1" lang="en-US" altLang="zh-CN" sz="30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</a:rPr>
                <a:t>1</a:t>
              </a:r>
              <a:r>
                <a:rPr kumimoji="1" lang="en-US" altLang="zh-CN" sz="30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</a:rPr>
                <a:t>j </a:t>
              </a:r>
              <a:r>
                <a:rPr kumimoji="1" lang="en-US" altLang="zh-CN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+ </a:t>
              </a:r>
              <a:r>
                <a:rPr kumimoji="1" lang="en-US" altLang="zh-CN" sz="30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b</a:t>
              </a:r>
              <a:r>
                <a:rPr kumimoji="1" lang="en-US" altLang="zh-CN" sz="30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1</a:t>
              </a:r>
              <a:r>
                <a:rPr kumimoji="1" lang="en-US" altLang="zh-CN" sz="30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j</a:t>
              </a:r>
              <a:r>
                <a:rPr kumimoji="1" lang="en-US" altLang="zh-CN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</a:rPr>
                <a:t>   </a:t>
              </a:r>
              <a:r>
                <a:rPr kumimoji="1" lang="en-US" altLang="zh-CN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…  </a:t>
              </a:r>
              <a:r>
                <a:rPr kumimoji="1" lang="en-US" altLang="zh-CN" sz="30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0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1</a:t>
              </a:r>
              <a:r>
                <a:rPr kumimoji="1" lang="en-US" altLang="zh-CN" sz="30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n</a:t>
              </a:r>
              <a:r>
                <a:rPr kumimoji="1" lang="en-US" altLang="zh-CN" sz="30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0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21</a:t>
              </a:r>
              <a:r>
                <a:rPr kumimoji="1" lang="en-US" altLang="zh-CN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 … </a:t>
              </a:r>
              <a:r>
                <a:rPr kumimoji="1" lang="en-US" altLang="zh-CN" sz="30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0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2</a:t>
              </a:r>
              <a:r>
                <a:rPr kumimoji="1" lang="en-US" altLang="zh-CN" sz="30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j </a:t>
              </a:r>
              <a:r>
                <a:rPr kumimoji="1" lang="en-US" altLang="zh-CN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+ </a:t>
              </a:r>
              <a:r>
                <a:rPr kumimoji="1" lang="en-US" altLang="zh-CN" sz="30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b</a:t>
              </a:r>
              <a:r>
                <a:rPr kumimoji="1" lang="en-US" altLang="zh-CN" sz="30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2</a:t>
              </a:r>
              <a:r>
                <a:rPr kumimoji="1" lang="en-US" altLang="zh-CN" sz="30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j</a:t>
              </a:r>
              <a:r>
                <a:rPr kumimoji="1" lang="en-US" altLang="zh-CN" sz="30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</a:rPr>
                <a:t>   </a:t>
              </a:r>
              <a:r>
                <a:rPr kumimoji="1" lang="en-US" altLang="zh-CN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</a:rPr>
                <a:t>…  </a:t>
              </a:r>
              <a:r>
                <a:rPr kumimoji="1" lang="en-US" altLang="zh-CN" sz="30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0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2</a:t>
              </a:r>
              <a:r>
                <a:rPr kumimoji="1" lang="en-US" altLang="zh-CN" sz="30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n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…  …    …      …   …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0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n</a:t>
              </a:r>
              <a:r>
                <a:rPr kumimoji="1" lang="en-US" altLang="zh-CN" sz="30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1</a:t>
              </a:r>
              <a:r>
                <a:rPr kumimoji="1" lang="en-US" altLang="zh-CN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 … </a:t>
              </a:r>
              <a:r>
                <a:rPr kumimoji="1" lang="en-US" altLang="zh-CN" sz="3000" b="1" i="1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000" b="1" i="1" u="none" strike="noStrike" kern="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nj</a:t>
              </a:r>
              <a:r>
                <a:rPr kumimoji="1" lang="en-US" altLang="zh-CN" sz="30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</a:t>
              </a:r>
              <a:r>
                <a:rPr kumimoji="1" lang="en-US" altLang="zh-CN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+ </a:t>
              </a:r>
              <a:r>
                <a:rPr kumimoji="1" lang="en-US" altLang="zh-CN" sz="3000" b="1" i="1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b</a:t>
              </a:r>
              <a:r>
                <a:rPr kumimoji="1" lang="en-US" altLang="zh-CN" sz="3000" b="1" i="1" u="none" strike="noStrike" kern="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nj</a:t>
              </a:r>
              <a:r>
                <a:rPr kumimoji="1" lang="en-US" altLang="zh-CN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  …  </a:t>
              </a:r>
              <a:r>
                <a:rPr kumimoji="1" lang="en-US" altLang="zh-CN" sz="3000" b="1" i="1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000" b="1" i="1" u="none" strike="noStrike" kern="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nn</a:t>
              </a:r>
              <a:endParaRPr kumimoji="1" lang="en-US" altLang="zh-CN" sz="30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703060505090304" pitchFamily="18" charset="0"/>
                <a:ea typeface="楷体_GB2312" pitchFamily="1" charset="-122"/>
                <a:sym typeface="Symbol" panose="05050102010706020507" pitchFamily="18" charset="2"/>
              </a:endParaRPr>
            </a:p>
          </p:txBody>
        </p:sp>
        <p:sp>
          <p:nvSpPr>
            <p:cNvPr id="54" name="AutoShape 29">
              <a:extLst>
                <a:ext uri="{FF2B5EF4-FFF2-40B4-BE49-F238E27FC236}">
                  <a16:creationId xmlns:a16="http://schemas.microsoft.com/office/drawing/2014/main" id="{C05D654C-8B21-4BF4-8903-93ACAED70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1097" y="1951346"/>
              <a:ext cx="4934675" cy="2446482"/>
            </a:xfrm>
            <a:prstGeom prst="bracketPair">
              <a:avLst>
                <a:gd name="adj" fmla="val 0"/>
              </a:avLst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70306050509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45" name="Group 39">
            <a:extLst>
              <a:ext uri="{FF2B5EF4-FFF2-40B4-BE49-F238E27FC236}">
                <a16:creationId xmlns:a16="http://schemas.microsoft.com/office/drawing/2014/main" id="{6A7DF0EE-6F85-4584-A7B8-1C7180BAD640}"/>
              </a:ext>
            </a:extLst>
          </p:cNvPr>
          <p:cNvGrpSpPr/>
          <p:nvPr/>
        </p:nvGrpSpPr>
        <p:grpSpPr bwMode="auto">
          <a:xfrm>
            <a:off x="4818345" y="3572936"/>
            <a:ext cx="2993755" cy="1938677"/>
            <a:chOff x="768" y="2928"/>
            <a:chExt cx="2514" cy="1628"/>
          </a:xfrm>
        </p:grpSpPr>
        <p:sp>
          <p:nvSpPr>
            <p:cNvPr id="51" name="Rectangle 40">
              <a:extLst>
                <a:ext uri="{FF2B5EF4-FFF2-40B4-BE49-F238E27FC236}">
                  <a16:creationId xmlns:a16="http://schemas.microsoft.com/office/drawing/2014/main" id="{6B320BFF-CC50-4C3B-B616-124962532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928"/>
              <a:ext cx="2514" cy="16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0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11</a:t>
              </a:r>
              <a:r>
                <a:rPr kumimoji="1" lang="en-US" altLang="zh-CN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 … </a:t>
              </a:r>
              <a:r>
                <a:rPr kumimoji="1" lang="en-US" altLang="zh-CN" sz="30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</a:rPr>
                <a:t>a</a:t>
              </a:r>
              <a:r>
                <a:rPr kumimoji="1" lang="en-US" altLang="zh-CN" sz="30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</a:rPr>
                <a:t>1</a:t>
              </a:r>
              <a:r>
                <a:rPr kumimoji="1" lang="en-US" altLang="zh-CN" sz="30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</a:rPr>
                <a:t>j</a:t>
              </a:r>
              <a:r>
                <a:rPr kumimoji="1" lang="en-US" altLang="zh-CN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</a:rPr>
                <a:t>  </a:t>
              </a:r>
              <a:r>
                <a:rPr kumimoji="1" lang="en-US" altLang="zh-CN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…  </a:t>
              </a:r>
              <a:r>
                <a:rPr kumimoji="1" lang="en-US" altLang="zh-CN" sz="30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0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1</a:t>
              </a:r>
              <a:r>
                <a:rPr kumimoji="1" lang="en-US" altLang="zh-CN" sz="30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n</a:t>
              </a:r>
              <a:r>
                <a:rPr kumimoji="1" lang="en-US" altLang="zh-CN" sz="30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0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21</a:t>
              </a:r>
              <a:r>
                <a:rPr kumimoji="1" lang="en-US" altLang="zh-CN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 … </a:t>
              </a:r>
              <a:r>
                <a:rPr kumimoji="1" lang="en-US" altLang="zh-CN" sz="30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0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2</a:t>
              </a:r>
              <a:r>
                <a:rPr kumimoji="1" lang="en-US" altLang="zh-CN" sz="30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j</a:t>
              </a:r>
              <a:r>
                <a:rPr kumimoji="1" lang="en-US" altLang="zh-CN" sz="30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</a:rPr>
                <a:t>  </a:t>
              </a:r>
              <a:r>
                <a:rPr kumimoji="1" lang="en-US" altLang="zh-CN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</a:rPr>
                <a:t>…  </a:t>
              </a:r>
              <a:r>
                <a:rPr kumimoji="1" lang="en-US" altLang="zh-CN" sz="30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0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2</a:t>
              </a:r>
              <a:r>
                <a:rPr kumimoji="1" lang="en-US" altLang="zh-CN" sz="30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n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…  …  … …  …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0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n</a:t>
              </a:r>
              <a:r>
                <a:rPr kumimoji="1" lang="en-US" altLang="zh-CN" sz="30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1</a:t>
              </a:r>
              <a:r>
                <a:rPr kumimoji="1" lang="en-US" altLang="zh-CN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 … </a:t>
              </a:r>
              <a:r>
                <a:rPr kumimoji="1" lang="en-US" altLang="zh-CN" sz="3000" b="1" i="1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000" b="1" i="1" u="none" strike="noStrike" kern="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nj</a:t>
              </a:r>
              <a:r>
                <a:rPr kumimoji="1" lang="en-US" altLang="zh-CN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 …  </a:t>
              </a:r>
              <a:r>
                <a:rPr kumimoji="1" lang="en-US" altLang="zh-CN" sz="3000" b="1" i="1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000" b="1" i="1" u="none" strike="noStrike" kern="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nn</a:t>
              </a:r>
              <a:endParaRPr kumimoji="1" lang="en-US" altLang="zh-CN" sz="30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703060505090304" pitchFamily="18" charset="0"/>
                <a:ea typeface="楷体_GB2312" pitchFamily="1" charset="-122"/>
                <a:sym typeface="Symbol" panose="05050102010706020507" pitchFamily="18" charset="2"/>
              </a:endParaRPr>
            </a:p>
          </p:txBody>
        </p:sp>
        <p:sp>
          <p:nvSpPr>
            <p:cNvPr id="52" name="AutoShape 41">
              <a:extLst>
                <a:ext uri="{FF2B5EF4-FFF2-40B4-BE49-F238E27FC236}">
                  <a16:creationId xmlns:a16="http://schemas.microsoft.com/office/drawing/2014/main" id="{34DB737B-FB75-4C88-BAF9-F3C879EF0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024"/>
              <a:ext cx="2514" cy="1532"/>
            </a:xfrm>
            <a:prstGeom prst="bracketPair">
              <a:avLst>
                <a:gd name="adj" fmla="val 0"/>
              </a:avLst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70306050509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46" name="Group 42">
            <a:extLst>
              <a:ext uri="{FF2B5EF4-FFF2-40B4-BE49-F238E27FC236}">
                <a16:creationId xmlns:a16="http://schemas.microsoft.com/office/drawing/2014/main" id="{22FB9A63-3ACE-4F99-88BA-611D1E7B01C5}"/>
              </a:ext>
            </a:extLst>
          </p:cNvPr>
          <p:cNvGrpSpPr/>
          <p:nvPr/>
        </p:nvGrpSpPr>
        <p:grpSpPr bwMode="auto">
          <a:xfrm>
            <a:off x="8263953" y="3583762"/>
            <a:ext cx="3124747" cy="1938677"/>
            <a:chOff x="2948" y="2928"/>
            <a:chExt cx="2624" cy="1628"/>
          </a:xfrm>
        </p:grpSpPr>
        <p:sp>
          <p:nvSpPr>
            <p:cNvPr id="49" name="Rectangle 43">
              <a:extLst>
                <a:ext uri="{FF2B5EF4-FFF2-40B4-BE49-F238E27FC236}">
                  <a16:creationId xmlns:a16="http://schemas.microsoft.com/office/drawing/2014/main" id="{8C2BF101-65DA-4AF8-8955-39BD3EF20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928"/>
              <a:ext cx="2596" cy="16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0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11</a:t>
              </a:r>
              <a:r>
                <a:rPr kumimoji="1" lang="en-US" altLang="zh-CN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 … </a:t>
              </a:r>
              <a:r>
                <a:rPr kumimoji="1" lang="en-US" altLang="zh-CN" sz="30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b</a:t>
              </a:r>
              <a:r>
                <a:rPr kumimoji="1" lang="en-US" altLang="zh-CN" sz="30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1</a:t>
              </a:r>
              <a:r>
                <a:rPr kumimoji="1" lang="en-US" altLang="zh-CN" sz="30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j</a:t>
              </a:r>
              <a:r>
                <a:rPr kumimoji="1" lang="en-US" altLang="zh-CN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</a:rPr>
                <a:t>  </a:t>
              </a:r>
              <a:r>
                <a:rPr kumimoji="1" lang="en-US" altLang="zh-CN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…  </a:t>
              </a:r>
              <a:r>
                <a:rPr kumimoji="1" lang="en-US" altLang="zh-CN" sz="30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0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1</a:t>
              </a:r>
              <a:r>
                <a:rPr kumimoji="1" lang="en-US" altLang="zh-CN" sz="30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n</a:t>
              </a:r>
              <a:r>
                <a:rPr kumimoji="1" lang="en-US" altLang="zh-CN" sz="30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0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21</a:t>
              </a:r>
              <a:r>
                <a:rPr kumimoji="1" lang="en-US" altLang="zh-CN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 … </a:t>
              </a:r>
              <a:r>
                <a:rPr kumimoji="1" lang="en-US" altLang="zh-CN" sz="30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b</a:t>
              </a:r>
              <a:r>
                <a:rPr kumimoji="1" lang="en-US" altLang="zh-CN" sz="30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2</a:t>
              </a:r>
              <a:r>
                <a:rPr kumimoji="1" lang="en-US" altLang="zh-CN" sz="30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j</a:t>
              </a:r>
              <a:r>
                <a:rPr kumimoji="1" lang="en-US" altLang="zh-CN" sz="30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</a:rPr>
                <a:t>  </a:t>
              </a:r>
              <a:r>
                <a:rPr kumimoji="1" lang="en-US" altLang="zh-CN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</a:rPr>
                <a:t>…  </a:t>
              </a:r>
              <a:r>
                <a:rPr kumimoji="1" lang="en-US" altLang="zh-CN" sz="30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0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2</a:t>
              </a:r>
              <a:r>
                <a:rPr kumimoji="1" lang="en-US" altLang="zh-CN" sz="30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n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… …  …  …  …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0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n</a:t>
              </a:r>
              <a:r>
                <a:rPr kumimoji="1" lang="en-US" altLang="zh-CN" sz="30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1</a:t>
              </a:r>
              <a:r>
                <a:rPr kumimoji="1" lang="en-US" altLang="zh-CN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 … </a:t>
              </a:r>
              <a:r>
                <a:rPr kumimoji="1" lang="en-US" altLang="zh-CN" sz="3000" b="1" i="1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b</a:t>
              </a:r>
              <a:r>
                <a:rPr kumimoji="1" lang="en-US" altLang="zh-CN" sz="3000" b="1" i="1" u="none" strike="noStrike" kern="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nj</a:t>
              </a:r>
              <a:r>
                <a:rPr kumimoji="1" lang="en-US" altLang="zh-CN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 …  </a:t>
              </a:r>
              <a:r>
                <a:rPr kumimoji="1" lang="en-US" altLang="zh-CN" sz="3000" b="1" i="1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000" b="1" i="1" u="none" strike="noStrike" kern="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nn</a:t>
              </a:r>
              <a:endParaRPr kumimoji="1" lang="en-US" altLang="zh-CN" sz="30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703060505090304" pitchFamily="18" charset="0"/>
                <a:ea typeface="楷体_GB2312" pitchFamily="1" charset="-122"/>
                <a:sym typeface="Symbol" panose="05050102010706020507" pitchFamily="18" charset="2"/>
              </a:endParaRPr>
            </a:p>
          </p:txBody>
        </p:sp>
        <p:sp>
          <p:nvSpPr>
            <p:cNvPr id="50" name="AutoShape 44">
              <a:extLst>
                <a:ext uri="{FF2B5EF4-FFF2-40B4-BE49-F238E27FC236}">
                  <a16:creationId xmlns:a16="http://schemas.microsoft.com/office/drawing/2014/main" id="{19C3D347-ADC2-42DA-A688-0BC20291F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8" y="3015"/>
              <a:ext cx="2514" cy="1532"/>
            </a:xfrm>
            <a:prstGeom prst="bracketPair">
              <a:avLst>
                <a:gd name="adj" fmla="val 0"/>
              </a:avLst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703060505090304" pitchFamily="18" charset="0"/>
                <a:ea typeface="楷体_GB2312" pitchFamily="1" charset="-122"/>
              </a:endParaRPr>
            </a:p>
          </p:txBody>
        </p:sp>
      </p:grpSp>
      <p:sp>
        <p:nvSpPr>
          <p:cNvPr id="47" name="Rectangle 45">
            <a:extLst>
              <a:ext uri="{FF2B5EF4-FFF2-40B4-BE49-F238E27FC236}">
                <a16:creationId xmlns:a16="http://schemas.microsoft.com/office/drawing/2014/main" id="{876482F8-C456-4010-A850-0E15E3A76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00" y="4177989"/>
            <a:ext cx="50045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703060505090304" pitchFamily="18" charset="0"/>
                <a:ea typeface="楷体_GB2312" pitchFamily="1" charset="-122"/>
                <a:sym typeface="Symbol" panose="05050102010706020507" pitchFamily="18" charset="2"/>
              </a:rPr>
              <a:t>+ </a:t>
            </a: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131320E0-F29D-478A-ADD1-86E1772B3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3792" y="4144537"/>
            <a:ext cx="50045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703060505090304" pitchFamily="18" charset="0"/>
                <a:ea typeface="楷体_GB2312" pitchFamily="1" charset="-122"/>
                <a:sym typeface="Symbol" panose="05050102010706020507" pitchFamily="18" charset="2"/>
              </a:rPr>
              <a:t>= 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2985C06-3CF0-4964-8212-155912A07610}"/>
              </a:ext>
            </a:extLst>
          </p:cNvPr>
          <p:cNvSpPr/>
          <p:nvPr/>
        </p:nvSpPr>
        <p:spPr>
          <a:xfrm rot="5400000">
            <a:off x="5252901" y="4327930"/>
            <a:ext cx="1981438" cy="5688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8391930-90E6-4CCA-AE51-2F1D59849CDC}"/>
              </a:ext>
            </a:extLst>
          </p:cNvPr>
          <p:cNvSpPr/>
          <p:nvPr/>
        </p:nvSpPr>
        <p:spPr>
          <a:xfrm rot="5400000">
            <a:off x="8756987" y="4290053"/>
            <a:ext cx="1981438" cy="5688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ABA5C01-65CB-427F-90A7-F838B47AE1E0}"/>
              </a:ext>
            </a:extLst>
          </p:cNvPr>
          <p:cNvSpPr/>
          <p:nvPr/>
        </p:nvSpPr>
        <p:spPr>
          <a:xfrm>
            <a:off x="537736" y="1925543"/>
            <a:ext cx="4478144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55" grpId="0" animBg="1"/>
      <p:bldP spid="56" grpId="0" animBg="1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919536" y="5661248"/>
            <a:ext cx="8208912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329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554038"/>
              </p:ext>
            </p:extLst>
          </p:nvPr>
        </p:nvGraphicFramePr>
        <p:xfrm>
          <a:off x="2175457" y="610055"/>
          <a:ext cx="7664959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Equation" r:id="rId4" imgW="2958840" imgH="482400" progId="Equation.DSMT4">
                  <p:embed/>
                </p:oleObj>
              </mc:Choice>
              <mc:Fallback>
                <p:oleObj name="Equation" r:id="rId4" imgW="2958840" imgH="482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5457" y="610055"/>
                        <a:ext cx="7664959" cy="122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354165"/>
              </p:ext>
            </p:extLst>
          </p:nvPr>
        </p:nvGraphicFramePr>
        <p:xfrm>
          <a:off x="5176096" y="1258598"/>
          <a:ext cx="3606693" cy="575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Equation" r:id="rId6" imgW="1282680" imgH="228600" progId="Equation.DSMT4">
                  <p:embed/>
                </p:oleObj>
              </mc:Choice>
              <mc:Fallback>
                <p:oleObj name="Equation" r:id="rId6" imgW="128268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6096" y="1258598"/>
                        <a:ext cx="3606693" cy="5755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35297" y="611977"/>
            <a:ext cx="10054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 </a:t>
            </a:r>
            <a:r>
              <a:rPr lang="en-US" altLang="zh-CN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3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2647" y="23445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</a:rPr>
              <a:t>解</a:t>
            </a:r>
          </a:p>
        </p:txBody>
      </p:sp>
      <p:graphicFrame>
        <p:nvGraphicFramePr>
          <p:cNvPr id="1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777400"/>
              </p:ext>
            </p:extLst>
          </p:nvPr>
        </p:nvGraphicFramePr>
        <p:xfrm>
          <a:off x="2041600" y="2426142"/>
          <a:ext cx="3024336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Equation" r:id="rId8" imgW="1282680" imgH="228600" progId="Equation.DSMT4">
                  <p:embed/>
                </p:oleObj>
              </mc:Choice>
              <mc:Fallback>
                <p:oleObj name="Equation" r:id="rId8" imgW="128268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600" y="2426142"/>
                        <a:ext cx="3024336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048611"/>
              </p:ext>
            </p:extLst>
          </p:nvPr>
        </p:nvGraphicFramePr>
        <p:xfrm>
          <a:off x="4830316" y="2432230"/>
          <a:ext cx="28194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Equation" r:id="rId10" imgW="1130040" imgH="228600" progId="Equation.DSMT4">
                  <p:embed/>
                </p:oleObj>
              </mc:Choice>
              <mc:Fallback>
                <p:oleObj name="Equation" r:id="rId10" imgW="113004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0316" y="2432230"/>
                        <a:ext cx="2819400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647487"/>
              </p:ext>
            </p:extLst>
          </p:nvPr>
        </p:nvGraphicFramePr>
        <p:xfrm>
          <a:off x="7638628" y="2432676"/>
          <a:ext cx="2722562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Equation" r:id="rId12" imgW="1091880" imgH="228600" progId="Equation.DSMT4">
                  <p:embed/>
                </p:oleObj>
              </mc:Choice>
              <mc:Fallback>
                <p:oleObj name="Equation" r:id="rId12" imgW="109188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8628" y="2432676"/>
                        <a:ext cx="2722562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076097"/>
              </p:ext>
            </p:extLst>
          </p:nvPr>
        </p:nvGraphicFramePr>
        <p:xfrm>
          <a:off x="4843686" y="3147022"/>
          <a:ext cx="26924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Equation" r:id="rId14" imgW="1079280" imgH="228600" progId="Equation.DSMT4">
                  <p:embed/>
                </p:oleObj>
              </mc:Choice>
              <mc:Fallback>
                <p:oleObj name="Equation" r:id="rId14" imgW="107928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3686" y="3147022"/>
                        <a:ext cx="2692400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974053"/>
              </p:ext>
            </p:extLst>
          </p:nvPr>
        </p:nvGraphicFramePr>
        <p:xfrm>
          <a:off x="7579990" y="3147022"/>
          <a:ext cx="23749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Equation" r:id="rId16" imgW="952200" imgH="228600" progId="Equation.DSMT4">
                  <p:embed/>
                </p:oleObj>
              </mc:Choice>
              <mc:Fallback>
                <p:oleObj name="Equation" r:id="rId16" imgW="952200" imgH="2286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9990" y="3147022"/>
                        <a:ext cx="2374900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104167"/>
              </p:ext>
            </p:extLst>
          </p:nvPr>
        </p:nvGraphicFramePr>
        <p:xfrm>
          <a:off x="4826285" y="3908207"/>
          <a:ext cx="247015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Equation" r:id="rId18" imgW="990360" imgH="228600" progId="Equation.DSMT4">
                  <p:embed/>
                </p:oleObj>
              </mc:Choice>
              <mc:Fallback>
                <p:oleObj name="Equation" r:id="rId18" imgW="990360" imgH="2286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285" y="3908207"/>
                        <a:ext cx="2470150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017671"/>
              </p:ext>
            </p:extLst>
          </p:nvPr>
        </p:nvGraphicFramePr>
        <p:xfrm>
          <a:off x="7346565" y="3923263"/>
          <a:ext cx="23749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Equation" r:id="rId20" imgW="952200" imgH="228600" progId="Equation.DSMT4">
                  <p:embed/>
                </p:oleObj>
              </mc:Choice>
              <mc:Fallback>
                <p:oleObj name="Equation" r:id="rId20" imgW="952200" imgH="2286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6565" y="3923263"/>
                        <a:ext cx="2374900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915897"/>
              </p:ext>
            </p:extLst>
          </p:nvPr>
        </p:nvGraphicFramePr>
        <p:xfrm>
          <a:off x="4826285" y="4698451"/>
          <a:ext cx="167798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Equation" r:id="rId22" imgW="672840" imgH="177480" progId="Equation.DSMT4">
                  <p:embed/>
                </p:oleObj>
              </mc:Choice>
              <mc:Fallback>
                <p:oleObj name="Equation" r:id="rId22" imgW="672840" imgH="17748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285" y="4698451"/>
                        <a:ext cx="1677988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23393" y="819645"/>
            <a:ext cx="90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 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15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658462"/>
              </p:ext>
            </p:extLst>
          </p:nvPr>
        </p:nvGraphicFramePr>
        <p:xfrm>
          <a:off x="1699302" y="311356"/>
          <a:ext cx="6708354" cy="1655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Equation" r:id="rId4" imgW="2679480" imgH="711000" progId="Equation.DSMT4">
                  <p:embed/>
                </p:oleObj>
              </mc:Choice>
              <mc:Fallback>
                <p:oleObj name="Equation" r:id="rId4" imgW="2679480" imgH="711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302" y="311356"/>
                        <a:ext cx="6708354" cy="16556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23393" y="341280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</a:rPr>
              <a:t>解</a:t>
            </a:r>
          </a:p>
        </p:txBody>
      </p:sp>
      <p:graphicFrame>
        <p:nvGraphicFramePr>
          <p:cNvPr id="1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127446"/>
              </p:ext>
            </p:extLst>
          </p:nvPr>
        </p:nvGraphicFramePr>
        <p:xfrm>
          <a:off x="1699302" y="2968110"/>
          <a:ext cx="4923507" cy="1655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Equation" r:id="rId6" imgW="2095200" imgH="711000" progId="Equation.DSMT4">
                  <p:embed/>
                </p:oleObj>
              </mc:Choice>
              <mc:Fallback>
                <p:oleObj name="Equation" r:id="rId6" imgW="2095200" imgH="7110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302" y="2968110"/>
                        <a:ext cx="4923507" cy="16556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673686"/>
              </p:ext>
            </p:extLst>
          </p:nvPr>
        </p:nvGraphicFramePr>
        <p:xfrm>
          <a:off x="6600056" y="3021334"/>
          <a:ext cx="3328568" cy="1655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Equation" r:id="rId8" imgW="1434960" imgH="711000" progId="Equation.DSMT4">
                  <p:embed/>
                </p:oleObj>
              </mc:Choice>
              <mc:Fallback>
                <p:oleObj name="Equation" r:id="rId8" imgW="1434960" imgH="7110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056" y="3021334"/>
                        <a:ext cx="3328568" cy="16556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193418"/>
              </p:ext>
            </p:extLst>
          </p:nvPr>
        </p:nvGraphicFramePr>
        <p:xfrm>
          <a:off x="3287688" y="4758960"/>
          <a:ext cx="3280865" cy="604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Equation" r:id="rId10" imgW="1282680" imgH="253800" progId="Equation.DSMT4">
                  <p:embed/>
                </p:oleObj>
              </mc:Choice>
              <mc:Fallback>
                <p:oleObj name="Equation" r:id="rId10" imgW="1282680" imgH="2538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688" y="4758960"/>
                        <a:ext cx="3280865" cy="6043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587285"/>
              </p:ext>
            </p:extLst>
          </p:nvPr>
        </p:nvGraphicFramePr>
        <p:xfrm>
          <a:off x="6528048" y="4843636"/>
          <a:ext cx="1656828" cy="423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Equation" r:id="rId12" imgW="647640" imgH="177480" progId="Equation.DSMT4">
                  <p:embed/>
                </p:oleObj>
              </mc:Choice>
              <mc:Fallback>
                <p:oleObj name="Equation" r:id="rId12" imgW="647640" imgH="1774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8048" y="4843636"/>
                        <a:ext cx="1656828" cy="4231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597922" y="5582452"/>
            <a:ext cx="26468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pc="-1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注</a:t>
            </a:r>
            <a:r>
              <a:rPr lang="zh-CN" altLang="en-US" sz="2800" spc="-100" dirty="0">
                <a:latin typeface="Times New Roman" pitchFamily="18" charset="0"/>
                <a:cs typeface="Times New Roman" pitchFamily="18" charset="0"/>
              </a:rPr>
              <a:t>     一般情况下</a:t>
            </a:r>
            <a:endParaRPr lang="zh-CN" altLang="en-US" sz="2800" dirty="0"/>
          </a:p>
        </p:txBody>
      </p:sp>
      <p:graphicFrame>
        <p:nvGraphicFramePr>
          <p:cNvPr id="2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778672"/>
              </p:ext>
            </p:extLst>
          </p:nvPr>
        </p:nvGraphicFramePr>
        <p:xfrm>
          <a:off x="3267249" y="5682117"/>
          <a:ext cx="40528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Equation" r:id="rId14" imgW="1777680" imgH="203040" progId="Equation.DSMT4">
                  <p:embed/>
                </p:oleObj>
              </mc:Choice>
              <mc:Fallback>
                <p:oleObj name="Equation" r:id="rId14" imgW="1777680" imgH="20304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7249" y="5682117"/>
                        <a:ext cx="4052887" cy="4603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F76F3A92-5CA2-492D-8ECD-4AEDA31C097F}"/>
              </a:ext>
            </a:extLst>
          </p:cNvPr>
          <p:cNvSpPr/>
          <p:nvPr/>
        </p:nvSpPr>
        <p:spPr>
          <a:xfrm>
            <a:off x="8320163" y="884085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spc="-100" dirty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det(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 m,</a:t>
            </a:r>
            <a:r>
              <a:rPr lang="zh-CN" altLang="en-US" sz="2800" spc="-100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8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12EF54B-D72A-4632-AD50-AAE1D485E87B}"/>
              </a:ext>
            </a:extLst>
          </p:cNvPr>
          <p:cNvSpPr/>
          <p:nvPr/>
        </p:nvSpPr>
        <p:spPr>
          <a:xfrm>
            <a:off x="1559885" y="2244955"/>
            <a:ext cx="34467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det(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) =</a:t>
            </a:r>
            <a:r>
              <a:rPr lang="en-US" altLang="zh-CN" sz="2800" spc="-100" dirty="0"/>
              <a:t> 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spc="-100" dirty="0"/>
              <a:t>, </a:t>
            </a:r>
            <a:r>
              <a:rPr lang="zh-CN" altLang="en-US" sz="2800" spc="-100" dirty="0"/>
              <a:t>求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det(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).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F959FE-D8AE-4705-A840-F438DEEF1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4377-1FC6-8D4D-8E96-9D80C735B652}" type="slidenum">
              <a:rPr lang="zh-CN" altLang="zh-CN" smtClean="0"/>
              <a:pPr/>
              <a:t>5</a:t>
            </a:fld>
            <a:endParaRPr lang="zh-CN" altLang="zh-CN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7766238-48CE-4CBA-8269-D075D470E253}"/>
              </a:ext>
            </a:extLst>
          </p:cNvPr>
          <p:cNvSpPr/>
          <p:nvPr/>
        </p:nvSpPr>
        <p:spPr>
          <a:xfrm>
            <a:off x="826051" y="1052192"/>
            <a:ext cx="64940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pc="-1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推论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spc="-100" dirty="0"/>
              <a:t> </a:t>
            </a:r>
            <a:r>
              <a:rPr lang="zh-CN" altLang="en-US" sz="3200" spc="-100" dirty="0"/>
              <a:t>是</a:t>
            </a:r>
            <a:r>
              <a:rPr lang="en-US" altLang="zh-CN" sz="3200" spc="-100" dirty="0"/>
              <a:t>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阶</a:t>
            </a:r>
            <a:r>
              <a:rPr lang="en-US" altLang="zh-CN" sz="3200" spc="-100" dirty="0"/>
              <a:t> </a:t>
            </a:r>
            <a:r>
              <a:rPr lang="zh-CN" altLang="en-US" sz="3200" spc="-100" dirty="0"/>
              <a:t>矩阵</a:t>
            </a:r>
            <a:r>
              <a:rPr lang="en-US" altLang="zh-CN" sz="3200" spc="-100" dirty="0"/>
              <a:t>,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zh-CN" altLang="en-US" sz="3200" spc="-100" dirty="0"/>
              <a:t>是一个数，</a:t>
            </a:r>
            <a:r>
              <a:rPr lang="en-US" altLang="zh-CN" sz="3200" spc="-100" dirty="0"/>
              <a:t> </a:t>
            </a:r>
            <a:r>
              <a:rPr lang="zh-CN" altLang="en-US" sz="3200" spc="-100" dirty="0"/>
              <a:t>则</a:t>
            </a:r>
            <a:endParaRPr lang="zh-CN" altLang="en-US" sz="3200" dirty="0"/>
          </a:p>
        </p:txBody>
      </p:sp>
      <p:graphicFrame>
        <p:nvGraphicFramePr>
          <p:cNvPr id="30" name="Object 3">
            <a:extLst>
              <a:ext uri="{FF2B5EF4-FFF2-40B4-BE49-F238E27FC236}">
                <a16:creationId xmlns:a16="http://schemas.microsoft.com/office/drawing/2014/main" id="{86DEA1D0-0FF2-4A69-A1F9-BA02F6325E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239012"/>
              </p:ext>
            </p:extLst>
          </p:nvPr>
        </p:nvGraphicFramePr>
        <p:xfrm>
          <a:off x="7448110" y="1075920"/>
          <a:ext cx="3178448" cy="58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4" imgW="1231560" imgH="228600" progId="Equation.DSMT4">
                  <p:embed/>
                </p:oleObj>
              </mc:Choice>
              <mc:Fallback>
                <p:oleObj name="Equation" r:id="rId4" imgW="1231560" imgH="228600" progId="Equation.DSMT4">
                  <p:embed/>
                  <p:pic>
                    <p:nvPicPr>
                      <p:cNvPr id="2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8110" y="1075920"/>
                        <a:ext cx="3178448" cy="58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组合 32">
            <a:extLst>
              <a:ext uri="{FF2B5EF4-FFF2-40B4-BE49-F238E27FC236}">
                <a16:creationId xmlns:a16="http://schemas.microsoft.com/office/drawing/2014/main" id="{B72E98E3-E854-4E1F-91FA-6D3573F775ED}"/>
              </a:ext>
            </a:extLst>
          </p:cNvPr>
          <p:cNvGrpSpPr/>
          <p:nvPr/>
        </p:nvGrpSpPr>
        <p:grpSpPr>
          <a:xfrm>
            <a:off x="1825352" y="2191048"/>
            <a:ext cx="6834437" cy="2068168"/>
            <a:chOff x="1825352" y="2191048"/>
            <a:chExt cx="6834437" cy="2068168"/>
          </a:xfrm>
        </p:grpSpPr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92A77148-A32A-4F2E-BE59-988F7F518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352" y="2191048"/>
              <a:ext cx="3565831" cy="2062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1" u="none" strike="noStrike" kern="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k</a:t>
              </a:r>
              <a:r>
                <a:rPr kumimoji="1" lang="en-US" altLang="zh-CN" sz="3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703060505090304" pitchFamily="18" charset="0"/>
                  <a:ea typeface="楷体_GB2312" pitchFamily="1" charset="-122"/>
                </a:rPr>
                <a:t>a</a:t>
              </a:r>
              <a:r>
                <a:rPr kumimoji="1" lang="en-US" altLang="zh-CN" sz="3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703060505090304" pitchFamily="18" charset="0"/>
                  <a:ea typeface="楷体_GB2312" pitchFamily="1" charset="-122"/>
                </a:rPr>
                <a:t>11    </a:t>
              </a:r>
              <a:r>
                <a:rPr kumimoji="1" lang="en-US" altLang="zh-CN" sz="3200" b="0" i="1" u="none" strike="noStrike" kern="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k</a:t>
              </a:r>
              <a:r>
                <a:rPr kumimoji="1" lang="en-US" altLang="zh-CN" sz="3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12</a:t>
              </a:r>
              <a:r>
                <a:rPr kumimoji="1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 … </a:t>
              </a:r>
              <a:r>
                <a:rPr kumimoji="1" lang="en-US" altLang="zh-CN" sz="3200" b="0" i="1" u="none" strike="noStrike" kern="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k</a:t>
              </a:r>
              <a:r>
                <a:rPr kumimoji="1" lang="en-US" altLang="zh-CN" sz="3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1</a:t>
              </a:r>
              <a:r>
                <a:rPr kumimoji="1" lang="en-US" altLang="zh-CN" sz="32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n</a:t>
              </a:r>
              <a:r>
                <a:rPr kumimoji="1" lang="en-US" altLang="zh-CN" sz="3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1" u="none" strike="noStrike" kern="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k</a:t>
              </a:r>
              <a:r>
                <a:rPr kumimoji="1" lang="en-US" altLang="zh-CN" sz="3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21</a:t>
              </a:r>
              <a:r>
                <a:rPr kumimoji="1" lang="en-US" altLang="zh-CN" sz="3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703060505090304" pitchFamily="18" charset="0"/>
                  <a:ea typeface="楷体_GB2312" pitchFamily="1" charset="-122"/>
                </a:rPr>
                <a:t>   </a:t>
              </a:r>
              <a:r>
                <a:rPr kumimoji="1" lang="en-US" altLang="zh-CN" sz="3200" b="0" i="1" u="none" strike="noStrike" kern="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uLnTx/>
                  <a:uFillTx/>
                  <a:latin typeface="Times New Roman" panose="02020703060505090304" pitchFamily="18" charset="0"/>
                  <a:ea typeface="楷体_GB2312" pitchFamily="1" charset="-122"/>
                </a:rPr>
                <a:t>k</a:t>
              </a:r>
              <a:r>
                <a:rPr kumimoji="1" lang="en-US" altLang="zh-CN" sz="3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703060505090304" pitchFamily="18" charset="0"/>
                  <a:ea typeface="楷体_GB2312" pitchFamily="1" charset="-122"/>
                </a:rPr>
                <a:t>a</a:t>
              </a:r>
              <a:r>
                <a:rPr kumimoji="1" lang="en-US" altLang="zh-CN" sz="3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703060505090304" pitchFamily="18" charset="0"/>
                  <a:ea typeface="楷体_GB2312" pitchFamily="1" charset="-122"/>
                </a:rPr>
                <a:t>22 </a:t>
              </a:r>
              <a:r>
                <a:rPr kumimoji="1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703060505090304" pitchFamily="18" charset="0"/>
                  <a:ea typeface="楷体_GB2312" pitchFamily="1" charset="-122"/>
                </a:rPr>
                <a:t> … </a:t>
              </a:r>
              <a:r>
                <a:rPr kumimoji="1" lang="en-US" altLang="zh-CN" sz="3200" b="0" i="1" u="none" strike="noStrike" kern="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uLnTx/>
                  <a:uFillTx/>
                  <a:latin typeface="Times New Roman" panose="02020703060505090304" pitchFamily="18" charset="0"/>
                  <a:ea typeface="楷体_GB2312" pitchFamily="1" charset="-122"/>
                </a:rPr>
                <a:t>k</a:t>
              </a:r>
              <a:r>
                <a:rPr kumimoji="1" lang="en-US" altLang="zh-CN" sz="3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2</a:t>
              </a:r>
              <a:r>
                <a:rPr kumimoji="1" lang="en-US" altLang="zh-CN" sz="32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n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 …    …   …   …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1" u="none" strike="noStrike" kern="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k</a:t>
              </a:r>
              <a:r>
                <a:rPr kumimoji="1" lang="en-US" altLang="zh-CN" sz="3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n</a:t>
              </a:r>
              <a:r>
                <a:rPr kumimoji="1" lang="en-US" altLang="zh-CN" sz="3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1 </a:t>
              </a:r>
              <a:r>
                <a:rPr kumimoji="1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 </a:t>
              </a:r>
              <a:r>
                <a:rPr kumimoji="1" lang="en-US" altLang="zh-CN" sz="3200" b="0" i="1" u="none" strike="noStrike" kern="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k</a:t>
              </a:r>
              <a:r>
                <a:rPr kumimoji="1" lang="en-US" altLang="zh-CN" sz="3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n</a:t>
              </a:r>
              <a:r>
                <a:rPr kumimoji="1" lang="en-US" altLang="zh-CN" sz="3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2 </a:t>
              </a:r>
              <a:r>
                <a:rPr kumimoji="1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… </a:t>
              </a:r>
              <a:r>
                <a:rPr kumimoji="1" lang="en-US" altLang="zh-CN" sz="32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FF3300"/>
                  </a:solidFill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k</a:t>
              </a:r>
              <a:r>
                <a:rPr kumimoji="1" lang="en-US" altLang="zh-CN" sz="32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0" i="1" u="none" strike="noStrike" kern="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nn</a:t>
              </a:r>
              <a:endParaRPr kumimoji="1" lang="en-US" altLang="zh-CN" sz="32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703060505090304" pitchFamily="18" charset="0"/>
                <a:ea typeface="楷体_GB2312" pitchFamily="1" charset="-122"/>
                <a:sym typeface="Symbol" panose="05050102010706020507" pitchFamily="18" charset="2"/>
              </a:endParaRP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264AB728-A528-4241-B6D9-0CDA0E28D114}"/>
                </a:ext>
              </a:extLst>
            </p:cNvPr>
            <p:cNvGrpSpPr/>
            <p:nvPr/>
          </p:nvGrpSpPr>
          <p:grpSpPr>
            <a:xfrm>
              <a:off x="1845082" y="2348880"/>
              <a:ext cx="3059930" cy="1891044"/>
              <a:chOff x="1811934" y="1663371"/>
              <a:chExt cx="2651684" cy="1371840"/>
            </a:xfrm>
          </p:grpSpPr>
          <p:sp>
            <p:nvSpPr>
              <p:cNvPr id="18" name="Line 8">
                <a:extLst>
                  <a:ext uri="{FF2B5EF4-FFF2-40B4-BE49-F238E27FC236}">
                    <a16:creationId xmlns:a16="http://schemas.microsoft.com/office/drawing/2014/main" id="{1411FFB2-D463-4B09-B389-F1B525C86B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1934" y="1663371"/>
                <a:ext cx="0" cy="137184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703060505090304" pitchFamily="18" charset="0"/>
                  <a:ea typeface="楷体_GB2312" pitchFamily="1" charset="-122"/>
                </a:endParaRPr>
              </a:p>
            </p:txBody>
          </p:sp>
          <p:sp>
            <p:nvSpPr>
              <p:cNvPr id="19" name="Line 9">
                <a:extLst>
                  <a:ext uri="{FF2B5EF4-FFF2-40B4-BE49-F238E27FC236}">
                    <a16:creationId xmlns:a16="http://schemas.microsoft.com/office/drawing/2014/main" id="{7F057E44-3D9B-4A0E-9708-907DFD35AD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3618" y="1699096"/>
                <a:ext cx="0" cy="133611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703060505090304" pitchFamily="18" charset="0"/>
                  <a:ea typeface="楷体_GB2312" pitchFamily="1" charset="-122"/>
                </a:endParaRPr>
              </a:p>
            </p:txBody>
          </p:sp>
        </p:grp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7953440E-78D0-428E-B873-A7C1F3690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2566" y="2196692"/>
              <a:ext cx="2647223" cy="2062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703060505090304" pitchFamily="18" charset="0"/>
                  <a:ea typeface="楷体_GB2312" pitchFamily="1" charset="-122"/>
                </a:rPr>
                <a:t>a</a:t>
              </a:r>
              <a:r>
                <a:rPr kumimoji="1" lang="en-US" altLang="zh-CN" sz="3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703060505090304" pitchFamily="18" charset="0"/>
                  <a:ea typeface="楷体_GB2312" pitchFamily="1" charset="-122"/>
                </a:rPr>
                <a:t>11     </a:t>
              </a:r>
              <a:r>
                <a:rPr kumimoji="1" lang="en-US" altLang="zh-CN" sz="3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12</a:t>
              </a:r>
              <a:r>
                <a:rPr kumimoji="1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… </a:t>
              </a:r>
              <a:r>
                <a:rPr kumimoji="1" lang="en-US" altLang="zh-CN" sz="3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1</a:t>
              </a:r>
              <a:r>
                <a:rPr kumimoji="1" lang="en-US" altLang="zh-CN" sz="32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n</a:t>
              </a:r>
              <a:r>
                <a:rPr kumimoji="1" lang="en-US" altLang="zh-CN" sz="3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21</a:t>
              </a:r>
              <a:r>
                <a:rPr kumimoji="1" lang="en-US" altLang="zh-CN" sz="3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703060505090304" pitchFamily="18" charset="0"/>
                  <a:ea typeface="楷体_GB2312" pitchFamily="1" charset="-122"/>
                </a:rPr>
                <a:t>   a</a:t>
              </a:r>
              <a:r>
                <a:rPr kumimoji="1" lang="en-US" altLang="zh-CN" sz="3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703060505090304" pitchFamily="18" charset="0"/>
                  <a:ea typeface="楷体_GB2312" pitchFamily="1" charset="-122"/>
                </a:rPr>
                <a:t>22 </a:t>
              </a:r>
              <a:r>
                <a:rPr kumimoji="1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703060505090304" pitchFamily="18" charset="0"/>
                  <a:ea typeface="楷体_GB2312" pitchFamily="1" charset="-122"/>
                </a:rPr>
                <a:t> … </a:t>
              </a:r>
              <a:r>
                <a:rPr kumimoji="1" lang="en-US" altLang="zh-CN" sz="3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2</a:t>
              </a:r>
              <a:r>
                <a:rPr kumimoji="1" lang="en-US" altLang="zh-CN" sz="32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n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…   …  …  …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n</a:t>
              </a:r>
              <a:r>
                <a:rPr kumimoji="1" lang="en-US" altLang="zh-CN" sz="3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1 </a:t>
              </a:r>
              <a:r>
                <a:rPr kumimoji="1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 </a:t>
              </a:r>
              <a:r>
                <a:rPr kumimoji="1" lang="en-US" altLang="zh-CN" sz="3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n</a:t>
              </a:r>
              <a:r>
                <a:rPr kumimoji="1" lang="en-US" altLang="zh-CN" sz="3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2 </a:t>
              </a:r>
              <a:r>
                <a:rPr kumimoji="1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… </a:t>
              </a:r>
              <a:r>
                <a:rPr kumimoji="1" lang="en-US" altLang="zh-CN" sz="32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0" i="1" u="none" strike="noStrike" kern="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nn</a:t>
              </a:r>
              <a:endParaRPr kumimoji="1" lang="en-US" altLang="zh-CN" sz="32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703060505090304" pitchFamily="18" charset="0"/>
                <a:ea typeface="楷体_GB2312" pitchFamily="1" charset="-122"/>
                <a:sym typeface="Symbol" panose="05050102010706020507" pitchFamily="18" charset="2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B55CE64C-4946-46C3-B746-41918C5C0923}"/>
                </a:ext>
              </a:extLst>
            </p:cNvPr>
            <p:cNvGrpSpPr/>
            <p:nvPr/>
          </p:nvGrpSpPr>
          <p:grpSpPr>
            <a:xfrm>
              <a:off x="5996523" y="2382462"/>
              <a:ext cx="2647223" cy="1873466"/>
              <a:chOff x="7358634" y="1667301"/>
              <a:chExt cx="2000600" cy="1314680"/>
            </a:xfrm>
          </p:grpSpPr>
          <p:sp>
            <p:nvSpPr>
              <p:cNvPr id="22" name="Line 12">
                <a:extLst>
                  <a:ext uri="{FF2B5EF4-FFF2-40B4-BE49-F238E27FC236}">
                    <a16:creationId xmlns:a16="http://schemas.microsoft.com/office/drawing/2014/main" id="{E5F48073-BDEB-4268-803D-D581AA3894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8634" y="1667301"/>
                <a:ext cx="0" cy="131468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</a:endParaRPr>
              </a:p>
            </p:txBody>
          </p:sp>
          <p:sp>
            <p:nvSpPr>
              <p:cNvPr id="23" name="Line 13">
                <a:extLst>
                  <a:ext uri="{FF2B5EF4-FFF2-40B4-BE49-F238E27FC236}">
                    <a16:creationId xmlns:a16="http://schemas.microsoft.com/office/drawing/2014/main" id="{09ED34AA-8FAD-405E-A27A-E0597050F4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59234" y="1688736"/>
                <a:ext cx="0" cy="129324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703060505090304" pitchFamily="18" charset="0"/>
                  <a:ea typeface="楷体_GB2312" pitchFamily="1" charset="-122"/>
                </a:endParaRPr>
              </a:p>
            </p:txBody>
          </p:sp>
        </p:grp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5082829F-EF5F-4688-A82F-BC8CFBC64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0495" y="3002052"/>
              <a:ext cx="518013" cy="584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703060505090304" pitchFamily="18" charset="0"/>
                  <a:ea typeface="楷体_GB2312" pitchFamily="1" charset="-122"/>
                </a:rPr>
                <a:t>= </a:t>
              </a:r>
              <a:endPara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703060505090304" pitchFamily="18" charset="0"/>
                <a:ea typeface="楷体_GB2312" pitchFamily="1" charset="-122"/>
                <a:sym typeface="Symbol" panose="05050102010706020507" pitchFamily="18" charset="2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BE74F267-EA7D-4A57-BC7F-FC42389A8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1414" y="2862368"/>
              <a:ext cx="389403" cy="584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703060505090304" pitchFamily="18" charset="0"/>
                  <a:ea typeface="楷体_GB2312" pitchFamily="1" charset="-122"/>
                </a:rPr>
                <a:t>. 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38B26AD-2F91-4C8C-8E82-39A0F4EC507E}"/>
                </a:ext>
              </a:extLst>
            </p:cNvPr>
            <p:cNvSpPr txBox="1"/>
            <p:nvPr/>
          </p:nvSpPr>
          <p:spPr>
            <a:xfrm>
              <a:off x="5334899" y="2956502"/>
              <a:ext cx="649169" cy="5316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32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FF3300"/>
                  </a:solidFill>
                  <a:uLnTx/>
                  <a:uFillTx/>
                  <a:latin typeface="Times New Roman" panose="02020703060505090304" pitchFamily="18" charset="0"/>
                  <a:ea typeface="楷体_GB2312" pitchFamily="1" charset="-122"/>
                </a:rPr>
                <a:t>k</a:t>
              </a:r>
              <a:r>
                <a:rPr kumimoji="1" lang="en-US" altLang="zh-CN" sz="3200" b="0" i="1" u="none" strike="noStrike" kern="0" cap="none" spc="0" normalizeH="0" baseline="30000" noProof="0" dirty="0" err="1">
                  <a:ln>
                    <a:noFill/>
                  </a:ln>
                  <a:solidFill>
                    <a:srgbClr val="FF3300"/>
                  </a:solidFill>
                  <a:uLnTx/>
                  <a:uFillTx/>
                  <a:latin typeface="Times New Roman" panose="02020703060505090304" pitchFamily="18" charset="0"/>
                  <a:ea typeface="楷体_GB2312" pitchFamily="1" charset="-122"/>
                </a:rPr>
                <a:t>n</a:t>
              </a:r>
              <a:endParaRPr lang="zh-CN" altLang="en-US" sz="3200" baseline="30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339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95187" y="1052737"/>
            <a:ext cx="3451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00FF"/>
                </a:solidFill>
              </a:rPr>
              <a:t>例  </a:t>
            </a:r>
            <a:r>
              <a:rPr lang="en-US" altLang="zh-CN" sz="3200" dirty="0">
                <a:solidFill>
                  <a:srgbClr val="0000FF"/>
                </a:solidFill>
              </a:rPr>
              <a:t>3</a:t>
            </a:r>
            <a:r>
              <a:rPr lang="en-US" altLang="zh-CN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计算 行列式</a:t>
            </a: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73286"/>
              </p:ext>
            </p:extLst>
          </p:nvPr>
        </p:nvGraphicFramePr>
        <p:xfrm>
          <a:off x="3787055" y="188640"/>
          <a:ext cx="3821113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Equation" r:id="rId4" imgW="1511280" imgH="939600" progId="Equation.DSMT4">
                  <p:embed/>
                </p:oleObj>
              </mc:Choice>
              <mc:Fallback>
                <p:oleObj name="Equation" r:id="rId4" imgW="1511280" imgH="939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7055" y="188640"/>
                        <a:ext cx="3821113" cy="237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51384" y="2844225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   方法一</a:t>
            </a: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053215"/>
              </p:ext>
            </p:extLst>
          </p:nvPr>
        </p:nvGraphicFramePr>
        <p:xfrm>
          <a:off x="4727848" y="2871936"/>
          <a:ext cx="6229350" cy="237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Equation" r:id="rId6" imgW="2463480" imgH="939600" progId="Equation.DSMT4">
                  <p:embed/>
                </p:oleObj>
              </mc:Choice>
              <mc:Fallback>
                <p:oleObj name="Equation" r:id="rId6" imgW="2463480" imgH="939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848" y="2871936"/>
                        <a:ext cx="6229350" cy="2376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A5FC2A63-9D3B-46F8-B33B-964CA60B8044}"/>
              </a:ext>
            </a:extLst>
          </p:cNvPr>
          <p:cNvGrpSpPr/>
          <p:nvPr/>
        </p:nvGrpSpPr>
        <p:grpSpPr>
          <a:xfrm>
            <a:off x="2871683" y="3846017"/>
            <a:ext cx="1800200" cy="177599"/>
            <a:chOff x="3215457" y="3879600"/>
            <a:chExt cx="1224136" cy="144016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3215457" y="3879600"/>
              <a:ext cx="12241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15457" y="4023616"/>
              <a:ext cx="12241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356271"/>
              </p:ext>
            </p:extLst>
          </p:nvPr>
        </p:nvGraphicFramePr>
        <p:xfrm>
          <a:off x="3215458" y="2943497"/>
          <a:ext cx="1252139" cy="524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Equation" r:id="rId8" imgW="545760" imgH="228600" progId="Equation.DSMT4">
                  <p:embed/>
                </p:oleObj>
              </mc:Choice>
              <mc:Fallback>
                <p:oleObj name="Equation" r:id="rId8" imgW="54576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458" y="2943497"/>
                        <a:ext cx="1252139" cy="5241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354048"/>
              </p:ext>
            </p:extLst>
          </p:nvPr>
        </p:nvGraphicFramePr>
        <p:xfrm>
          <a:off x="3215458" y="3375545"/>
          <a:ext cx="1252139" cy="524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Equation" r:id="rId10" imgW="545760" imgH="228600" progId="Equation.DSMT4">
                  <p:embed/>
                </p:oleObj>
              </mc:Choice>
              <mc:Fallback>
                <p:oleObj name="Equation" r:id="rId10" imgW="54576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458" y="3375545"/>
                        <a:ext cx="1252139" cy="5241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812939"/>
              </p:ext>
            </p:extLst>
          </p:nvPr>
        </p:nvGraphicFramePr>
        <p:xfrm>
          <a:off x="3200674" y="4022873"/>
          <a:ext cx="128111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Equation" r:id="rId12" imgW="558720" imgH="228600" progId="Equation.DSMT4">
                  <p:embed/>
                </p:oleObj>
              </mc:Choice>
              <mc:Fallback>
                <p:oleObj name="Equation" r:id="rId12" imgW="55872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674" y="4022873"/>
                        <a:ext cx="1281113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624665"/>
              </p:ext>
            </p:extLst>
          </p:nvPr>
        </p:nvGraphicFramePr>
        <p:xfrm>
          <a:off x="3200674" y="4383236"/>
          <a:ext cx="128111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Equation" r:id="rId14" imgW="558720" imgH="228600" progId="Equation.DSMT4">
                  <p:embed/>
                </p:oleObj>
              </mc:Choice>
              <mc:Fallback>
                <p:oleObj name="Equation" r:id="rId14" imgW="55872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674" y="4383236"/>
                        <a:ext cx="1281113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51E20A69-EE02-4539-ADDC-2EA60F37D21E}"/>
              </a:ext>
            </a:extLst>
          </p:cNvPr>
          <p:cNvSpPr txBox="1"/>
          <p:nvPr/>
        </p:nvSpPr>
        <p:spPr>
          <a:xfrm>
            <a:off x="2441910" y="3645459"/>
            <a:ext cx="7390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i="1" spc="-100" dirty="0"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115444"/>
              </p:ext>
            </p:extLst>
          </p:nvPr>
        </p:nvGraphicFramePr>
        <p:xfrm>
          <a:off x="5807968" y="3068960"/>
          <a:ext cx="471963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4" name="Equation" r:id="rId4" imgW="1866600" imgH="482400" progId="Equation.DSMT4">
                  <p:embed/>
                </p:oleObj>
              </mc:Choice>
              <mc:Fallback>
                <p:oleObj name="Equation" r:id="rId4" imgW="186660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968" y="3068960"/>
                        <a:ext cx="4719638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64426"/>
              </p:ext>
            </p:extLst>
          </p:nvPr>
        </p:nvGraphicFramePr>
        <p:xfrm>
          <a:off x="3930898" y="3438327"/>
          <a:ext cx="10175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5" name="Equation" r:id="rId6" imgW="431640" imgH="203040" progId="Equation.DSMT4">
                  <p:embed/>
                </p:oleObj>
              </mc:Choice>
              <mc:Fallback>
                <p:oleObj name="Equation" r:id="rId6" imgW="431640" imgH="2030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0898" y="3438327"/>
                        <a:ext cx="1017588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089180"/>
              </p:ext>
            </p:extLst>
          </p:nvPr>
        </p:nvGraphicFramePr>
        <p:xfrm>
          <a:off x="4871864" y="3429000"/>
          <a:ext cx="720080" cy="494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" name="Equation" r:id="rId8" imgW="304560" imgH="203040" progId="Equation.DSMT4">
                  <p:embed/>
                </p:oleObj>
              </mc:Choice>
              <mc:Fallback>
                <p:oleObj name="Equation" r:id="rId8" imgW="30456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1864" y="3429000"/>
                        <a:ext cx="720080" cy="494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289055"/>
              </p:ext>
            </p:extLst>
          </p:nvPr>
        </p:nvGraphicFramePr>
        <p:xfrm>
          <a:off x="1026988" y="467360"/>
          <a:ext cx="6229350" cy="237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7" name="Equation" r:id="rId10" imgW="2463480" imgH="939600" progId="Equation.DSMT4">
                  <p:embed/>
                </p:oleObj>
              </mc:Choice>
              <mc:Fallback>
                <p:oleObj name="Equation" r:id="rId10" imgW="2463480" imgH="939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6988" y="467360"/>
                        <a:ext cx="6229350" cy="2376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206724" y="479715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，则有</a:t>
            </a: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654376"/>
              </p:ext>
            </p:extLst>
          </p:nvPr>
        </p:nvGraphicFramePr>
        <p:xfrm>
          <a:off x="7488404" y="4875350"/>
          <a:ext cx="198913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" name="Equation" r:id="rId12" imgW="799920" imgH="203040" progId="Equation.DSMT4">
                  <p:embed/>
                </p:oleObj>
              </mc:Choice>
              <mc:Fallback>
                <p:oleObj name="Equation" r:id="rId12" imgW="79992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8404" y="4875350"/>
                        <a:ext cx="1989138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02069" y="479715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若记</a:t>
            </a: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728532"/>
              </p:ext>
            </p:extLst>
          </p:nvPr>
        </p:nvGraphicFramePr>
        <p:xfrm>
          <a:off x="1208372" y="4513448"/>
          <a:ext cx="2511227" cy="1239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Equation" r:id="rId14" imgW="977760" imgH="482400" progId="Equation.DSMT4">
                  <p:embed/>
                </p:oleObj>
              </mc:Choice>
              <mc:Fallback>
                <p:oleObj name="Equation" r:id="rId14" imgW="977760" imgH="4824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372" y="4513448"/>
                        <a:ext cx="2511227" cy="12393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882593"/>
              </p:ext>
            </p:extLst>
          </p:nvPr>
        </p:nvGraphicFramePr>
        <p:xfrm>
          <a:off x="3430786" y="4513507"/>
          <a:ext cx="2805055" cy="1238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Equation" r:id="rId16" imgW="1091880" imgH="482400" progId="Equation.DSMT4">
                  <p:embed/>
                </p:oleObj>
              </mc:Choice>
              <mc:Fallback>
                <p:oleObj name="Equation" r:id="rId16" imgW="1091880" imgH="4824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786" y="4513507"/>
                        <a:ext cx="2805055" cy="12385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62B4A9E9-AB86-49AA-A159-05757DD50D55}"/>
              </a:ext>
            </a:extLst>
          </p:cNvPr>
          <p:cNvSpPr txBox="1"/>
          <p:nvPr/>
        </p:nvSpPr>
        <p:spPr>
          <a:xfrm>
            <a:off x="293885" y="1363215"/>
            <a:ext cx="7390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i="1" spc="-100" dirty="0">
                <a:latin typeface="Times New Roman" pitchFamily="18" charset="0"/>
                <a:cs typeface="Times New Roman" pitchFamily="18" charset="0"/>
              </a:rPr>
              <a:t>D=</a:t>
            </a:r>
            <a:endParaRPr lang="zh-CN" altLang="en-US" sz="3200" b="1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F5162769-6086-422B-990F-67214F71D11D}"/>
              </a:ext>
            </a:extLst>
          </p:cNvPr>
          <p:cNvSpPr/>
          <p:nvPr/>
        </p:nvSpPr>
        <p:spPr>
          <a:xfrm>
            <a:off x="1208372" y="4437112"/>
            <a:ext cx="5027469" cy="1363824"/>
          </a:xfrm>
          <a:prstGeom prst="roundRect">
            <a:avLst/>
          </a:prstGeom>
          <a:solidFill>
            <a:srgbClr val="48EE32">
              <a:alpha val="27000"/>
            </a:srgbClr>
          </a:solidFill>
          <a:ln w="19050" cap="rnd"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5027469"/>
                      <a:gd name="connsiteY0" fmla="*/ 227309 h 1363824"/>
                      <a:gd name="connsiteX1" fmla="*/ 227309 w 5027469"/>
                      <a:gd name="connsiteY1" fmla="*/ 0 h 1363824"/>
                      <a:gd name="connsiteX2" fmla="*/ 844644 w 5027469"/>
                      <a:gd name="connsiteY2" fmla="*/ 0 h 1363824"/>
                      <a:gd name="connsiteX3" fmla="*/ 1324793 w 5027469"/>
                      <a:gd name="connsiteY3" fmla="*/ 0 h 1363824"/>
                      <a:gd name="connsiteX4" fmla="*/ 1942128 w 5027469"/>
                      <a:gd name="connsiteY4" fmla="*/ 0 h 1363824"/>
                      <a:gd name="connsiteX5" fmla="*/ 2376549 w 5027469"/>
                      <a:gd name="connsiteY5" fmla="*/ 0 h 1363824"/>
                      <a:gd name="connsiteX6" fmla="*/ 2993884 w 5027469"/>
                      <a:gd name="connsiteY6" fmla="*/ 0 h 1363824"/>
                      <a:gd name="connsiteX7" fmla="*/ 3474033 w 5027469"/>
                      <a:gd name="connsiteY7" fmla="*/ 0 h 1363824"/>
                      <a:gd name="connsiteX8" fmla="*/ 3908454 w 5027469"/>
                      <a:gd name="connsiteY8" fmla="*/ 0 h 1363824"/>
                      <a:gd name="connsiteX9" fmla="*/ 4800160 w 5027469"/>
                      <a:gd name="connsiteY9" fmla="*/ 0 h 1363824"/>
                      <a:gd name="connsiteX10" fmla="*/ 5027469 w 5027469"/>
                      <a:gd name="connsiteY10" fmla="*/ 227309 h 1363824"/>
                      <a:gd name="connsiteX11" fmla="*/ 5027469 w 5027469"/>
                      <a:gd name="connsiteY11" fmla="*/ 691004 h 1363824"/>
                      <a:gd name="connsiteX12" fmla="*/ 5027469 w 5027469"/>
                      <a:gd name="connsiteY12" fmla="*/ 1136515 h 1363824"/>
                      <a:gd name="connsiteX13" fmla="*/ 4800160 w 5027469"/>
                      <a:gd name="connsiteY13" fmla="*/ 1363824 h 1363824"/>
                      <a:gd name="connsiteX14" fmla="*/ 4365739 w 5027469"/>
                      <a:gd name="connsiteY14" fmla="*/ 1363824 h 1363824"/>
                      <a:gd name="connsiteX15" fmla="*/ 3702676 w 5027469"/>
                      <a:gd name="connsiteY15" fmla="*/ 1363824 h 1363824"/>
                      <a:gd name="connsiteX16" fmla="*/ 3131069 w 5027469"/>
                      <a:gd name="connsiteY16" fmla="*/ 1363824 h 1363824"/>
                      <a:gd name="connsiteX17" fmla="*/ 2468006 w 5027469"/>
                      <a:gd name="connsiteY17" fmla="*/ 1363824 h 1363824"/>
                      <a:gd name="connsiteX18" fmla="*/ 1850671 w 5027469"/>
                      <a:gd name="connsiteY18" fmla="*/ 1363824 h 1363824"/>
                      <a:gd name="connsiteX19" fmla="*/ 1324793 w 5027469"/>
                      <a:gd name="connsiteY19" fmla="*/ 1363824 h 1363824"/>
                      <a:gd name="connsiteX20" fmla="*/ 227309 w 5027469"/>
                      <a:gd name="connsiteY20" fmla="*/ 1363824 h 1363824"/>
                      <a:gd name="connsiteX21" fmla="*/ 0 w 5027469"/>
                      <a:gd name="connsiteY21" fmla="*/ 1136515 h 1363824"/>
                      <a:gd name="connsiteX22" fmla="*/ 0 w 5027469"/>
                      <a:gd name="connsiteY22" fmla="*/ 681912 h 1363824"/>
                      <a:gd name="connsiteX23" fmla="*/ 0 w 5027469"/>
                      <a:gd name="connsiteY23" fmla="*/ 227309 h 1363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5027469" h="1363824" fill="none" extrusionOk="0">
                        <a:moveTo>
                          <a:pt x="0" y="227309"/>
                        </a:moveTo>
                        <a:cubicBezTo>
                          <a:pt x="-9663" y="121169"/>
                          <a:pt x="93660" y="-10761"/>
                          <a:pt x="227309" y="0"/>
                        </a:cubicBezTo>
                        <a:cubicBezTo>
                          <a:pt x="410311" y="-1998"/>
                          <a:pt x="707874" y="16468"/>
                          <a:pt x="844644" y="0"/>
                        </a:cubicBezTo>
                        <a:cubicBezTo>
                          <a:pt x="981415" y="-16468"/>
                          <a:pt x="1144431" y="34150"/>
                          <a:pt x="1324793" y="0"/>
                        </a:cubicBezTo>
                        <a:cubicBezTo>
                          <a:pt x="1505155" y="-34150"/>
                          <a:pt x="1771341" y="15287"/>
                          <a:pt x="1942128" y="0"/>
                        </a:cubicBezTo>
                        <a:cubicBezTo>
                          <a:pt x="2112916" y="-15287"/>
                          <a:pt x="2241997" y="27649"/>
                          <a:pt x="2376549" y="0"/>
                        </a:cubicBezTo>
                        <a:cubicBezTo>
                          <a:pt x="2511101" y="-27649"/>
                          <a:pt x="2704081" y="1941"/>
                          <a:pt x="2993884" y="0"/>
                        </a:cubicBezTo>
                        <a:cubicBezTo>
                          <a:pt x="3283687" y="-1941"/>
                          <a:pt x="3300734" y="7549"/>
                          <a:pt x="3474033" y="0"/>
                        </a:cubicBezTo>
                        <a:cubicBezTo>
                          <a:pt x="3647332" y="-7549"/>
                          <a:pt x="3708870" y="16364"/>
                          <a:pt x="3908454" y="0"/>
                        </a:cubicBezTo>
                        <a:cubicBezTo>
                          <a:pt x="4108038" y="-16364"/>
                          <a:pt x="4510850" y="33940"/>
                          <a:pt x="4800160" y="0"/>
                        </a:cubicBezTo>
                        <a:cubicBezTo>
                          <a:pt x="4916917" y="32861"/>
                          <a:pt x="5047541" y="107527"/>
                          <a:pt x="5027469" y="227309"/>
                        </a:cubicBezTo>
                        <a:cubicBezTo>
                          <a:pt x="5041081" y="454820"/>
                          <a:pt x="4978789" y="514731"/>
                          <a:pt x="5027469" y="691004"/>
                        </a:cubicBezTo>
                        <a:cubicBezTo>
                          <a:pt x="5076149" y="867278"/>
                          <a:pt x="4984681" y="927314"/>
                          <a:pt x="5027469" y="1136515"/>
                        </a:cubicBezTo>
                        <a:cubicBezTo>
                          <a:pt x="5031461" y="1271811"/>
                          <a:pt x="4951736" y="1389582"/>
                          <a:pt x="4800160" y="1363824"/>
                        </a:cubicBezTo>
                        <a:cubicBezTo>
                          <a:pt x="4627335" y="1414960"/>
                          <a:pt x="4573480" y="1343334"/>
                          <a:pt x="4365739" y="1363824"/>
                        </a:cubicBezTo>
                        <a:cubicBezTo>
                          <a:pt x="4157998" y="1384314"/>
                          <a:pt x="4007771" y="1287295"/>
                          <a:pt x="3702676" y="1363824"/>
                        </a:cubicBezTo>
                        <a:cubicBezTo>
                          <a:pt x="3397581" y="1440353"/>
                          <a:pt x="3267762" y="1330885"/>
                          <a:pt x="3131069" y="1363824"/>
                        </a:cubicBezTo>
                        <a:cubicBezTo>
                          <a:pt x="2994376" y="1396763"/>
                          <a:pt x="2672827" y="1345067"/>
                          <a:pt x="2468006" y="1363824"/>
                        </a:cubicBezTo>
                        <a:cubicBezTo>
                          <a:pt x="2263185" y="1382581"/>
                          <a:pt x="2067198" y="1293812"/>
                          <a:pt x="1850671" y="1363824"/>
                        </a:cubicBezTo>
                        <a:cubicBezTo>
                          <a:pt x="1634144" y="1433836"/>
                          <a:pt x="1485492" y="1324936"/>
                          <a:pt x="1324793" y="1363824"/>
                        </a:cubicBezTo>
                        <a:cubicBezTo>
                          <a:pt x="1164094" y="1402712"/>
                          <a:pt x="451594" y="1297120"/>
                          <a:pt x="227309" y="1363824"/>
                        </a:cubicBezTo>
                        <a:cubicBezTo>
                          <a:pt x="102153" y="1381260"/>
                          <a:pt x="3775" y="1258667"/>
                          <a:pt x="0" y="1136515"/>
                        </a:cubicBezTo>
                        <a:cubicBezTo>
                          <a:pt x="-1062" y="1035464"/>
                          <a:pt x="2378" y="869919"/>
                          <a:pt x="0" y="681912"/>
                        </a:cubicBezTo>
                        <a:cubicBezTo>
                          <a:pt x="-2378" y="493905"/>
                          <a:pt x="12797" y="439432"/>
                          <a:pt x="0" y="227309"/>
                        </a:cubicBezTo>
                        <a:close/>
                      </a:path>
                      <a:path w="5027469" h="1363824" stroke="0" extrusionOk="0">
                        <a:moveTo>
                          <a:pt x="0" y="227309"/>
                        </a:moveTo>
                        <a:cubicBezTo>
                          <a:pt x="-5470" y="98396"/>
                          <a:pt x="77478" y="9117"/>
                          <a:pt x="227309" y="0"/>
                        </a:cubicBezTo>
                        <a:cubicBezTo>
                          <a:pt x="443582" y="-59828"/>
                          <a:pt x="603070" y="56085"/>
                          <a:pt x="890372" y="0"/>
                        </a:cubicBezTo>
                        <a:cubicBezTo>
                          <a:pt x="1177674" y="-56085"/>
                          <a:pt x="1181608" y="17517"/>
                          <a:pt x="1416250" y="0"/>
                        </a:cubicBezTo>
                        <a:cubicBezTo>
                          <a:pt x="1650892" y="-17517"/>
                          <a:pt x="1686734" y="48032"/>
                          <a:pt x="1896400" y="0"/>
                        </a:cubicBezTo>
                        <a:cubicBezTo>
                          <a:pt x="2106066" y="-48032"/>
                          <a:pt x="2373797" y="11266"/>
                          <a:pt x="2513735" y="0"/>
                        </a:cubicBezTo>
                        <a:cubicBezTo>
                          <a:pt x="2653673" y="-11266"/>
                          <a:pt x="2861225" y="27497"/>
                          <a:pt x="3039612" y="0"/>
                        </a:cubicBezTo>
                        <a:cubicBezTo>
                          <a:pt x="3217999" y="-27497"/>
                          <a:pt x="3550095" y="31694"/>
                          <a:pt x="3702676" y="0"/>
                        </a:cubicBezTo>
                        <a:cubicBezTo>
                          <a:pt x="3855257" y="-31694"/>
                          <a:pt x="4057191" y="7229"/>
                          <a:pt x="4182825" y="0"/>
                        </a:cubicBezTo>
                        <a:cubicBezTo>
                          <a:pt x="4308459" y="-7229"/>
                          <a:pt x="4589038" y="34429"/>
                          <a:pt x="4800160" y="0"/>
                        </a:cubicBezTo>
                        <a:cubicBezTo>
                          <a:pt x="4938329" y="3037"/>
                          <a:pt x="5011800" y="99236"/>
                          <a:pt x="5027469" y="227309"/>
                        </a:cubicBezTo>
                        <a:cubicBezTo>
                          <a:pt x="5063248" y="357983"/>
                          <a:pt x="5005309" y="469172"/>
                          <a:pt x="5027469" y="681912"/>
                        </a:cubicBezTo>
                        <a:cubicBezTo>
                          <a:pt x="5049629" y="894652"/>
                          <a:pt x="4980032" y="1042622"/>
                          <a:pt x="5027469" y="1136515"/>
                        </a:cubicBezTo>
                        <a:cubicBezTo>
                          <a:pt x="5030728" y="1266046"/>
                          <a:pt x="4944618" y="1347259"/>
                          <a:pt x="4800160" y="1363824"/>
                        </a:cubicBezTo>
                        <a:cubicBezTo>
                          <a:pt x="4685065" y="1416831"/>
                          <a:pt x="4442022" y="1298625"/>
                          <a:pt x="4228554" y="1363824"/>
                        </a:cubicBezTo>
                        <a:cubicBezTo>
                          <a:pt x="4015086" y="1429023"/>
                          <a:pt x="3834966" y="1353440"/>
                          <a:pt x="3656947" y="1363824"/>
                        </a:cubicBezTo>
                        <a:cubicBezTo>
                          <a:pt x="3478928" y="1374208"/>
                          <a:pt x="3164243" y="1343450"/>
                          <a:pt x="2993884" y="1363824"/>
                        </a:cubicBezTo>
                        <a:cubicBezTo>
                          <a:pt x="2823525" y="1384198"/>
                          <a:pt x="2566917" y="1303303"/>
                          <a:pt x="2422277" y="1363824"/>
                        </a:cubicBezTo>
                        <a:cubicBezTo>
                          <a:pt x="2277637" y="1424345"/>
                          <a:pt x="2198201" y="1360831"/>
                          <a:pt x="1987857" y="1363824"/>
                        </a:cubicBezTo>
                        <a:cubicBezTo>
                          <a:pt x="1777513" y="1366817"/>
                          <a:pt x="1645413" y="1355261"/>
                          <a:pt x="1507707" y="1363824"/>
                        </a:cubicBezTo>
                        <a:cubicBezTo>
                          <a:pt x="1370001" y="1372387"/>
                          <a:pt x="1092483" y="1339009"/>
                          <a:pt x="844644" y="1363824"/>
                        </a:cubicBezTo>
                        <a:cubicBezTo>
                          <a:pt x="596805" y="1388639"/>
                          <a:pt x="533413" y="1338356"/>
                          <a:pt x="227309" y="1363824"/>
                        </a:cubicBezTo>
                        <a:cubicBezTo>
                          <a:pt x="108544" y="1377236"/>
                          <a:pt x="-10791" y="1267745"/>
                          <a:pt x="0" y="1136515"/>
                        </a:cubicBezTo>
                        <a:cubicBezTo>
                          <a:pt x="-52417" y="1019470"/>
                          <a:pt x="51569" y="880205"/>
                          <a:pt x="0" y="672820"/>
                        </a:cubicBezTo>
                        <a:cubicBezTo>
                          <a:pt x="-51569" y="465436"/>
                          <a:pt x="12894" y="354176"/>
                          <a:pt x="0" y="22730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12801842-F16C-47EC-B4AC-FB83CEA00E01}"/>
              </a:ext>
            </a:extLst>
          </p:cNvPr>
          <p:cNvSpPr/>
          <p:nvPr/>
        </p:nvSpPr>
        <p:spPr>
          <a:xfrm>
            <a:off x="7536160" y="4843266"/>
            <a:ext cx="1791990" cy="584775"/>
          </a:xfrm>
          <a:prstGeom prst="roundRect">
            <a:avLst/>
          </a:prstGeom>
          <a:solidFill>
            <a:srgbClr val="0000FF">
              <a:alpha val="28000"/>
            </a:srgbClr>
          </a:solidFill>
          <a:ln w="15875">
            <a:solidFill>
              <a:srgbClr val="0E0EC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1"/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449893"/>
              </p:ext>
            </p:extLst>
          </p:nvPr>
        </p:nvGraphicFramePr>
        <p:xfrm>
          <a:off x="109974" y="1652040"/>
          <a:ext cx="3821113" cy="237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9" name="Equation" r:id="rId4" imgW="1511280" imgH="939600" progId="Equation.DSMT4">
                  <p:embed/>
                </p:oleObj>
              </mc:Choice>
              <mc:Fallback>
                <p:oleObj name="Equation" r:id="rId4" imgW="1511280" imgH="939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974" y="1652040"/>
                        <a:ext cx="3821113" cy="2376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8017" y="23534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方法二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223214"/>
              </p:ext>
            </p:extLst>
          </p:nvPr>
        </p:nvGraphicFramePr>
        <p:xfrm>
          <a:off x="5951984" y="2005834"/>
          <a:ext cx="2279650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0" name="Equation" r:id="rId6" imgW="901440" imgH="711000" progId="Equation.DSMT4">
                  <p:embed/>
                </p:oleObj>
              </mc:Choice>
              <mc:Fallback>
                <p:oleObj name="Equation" r:id="rId6" imgW="901440" imgH="711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984" y="2005834"/>
                        <a:ext cx="2279650" cy="179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3887027" y="2797922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887027" y="2941938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985871"/>
              </p:ext>
            </p:extLst>
          </p:nvPr>
        </p:nvGraphicFramePr>
        <p:xfrm>
          <a:off x="5447928" y="2581898"/>
          <a:ext cx="513221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1" name="Equation" r:id="rId8" imgW="203040" imgH="228600" progId="Equation.DSMT4">
                  <p:embed/>
                </p:oleObj>
              </mc:Choice>
              <mc:Fallback>
                <p:oleObj name="Equation" r:id="rId8" imgW="20304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7928" y="2581898"/>
                        <a:ext cx="513221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901543" y="236587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按第一行展开</a:t>
            </a:r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821913"/>
              </p:ext>
            </p:extLst>
          </p:nvPr>
        </p:nvGraphicFramePr>
        <p:xfrm>
          <a:off x="9072934" y="2005834"/>
          <a:ext cx="2279650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" name="Equation" r:id="rId10" imgW="901440" imgH="711000" progId="Equation.DSMT4">
                  <p:embed/>
                </p:oleObj>
              </mc:Choice>
              <mc:Fallback>
                <p:oleObj name="Equation" r:id="rId10" imgW="901440" imgH="7110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2934" y="2005834"/>
                        <a:ext cx="2279650" cy="179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823636"/>
              </p:ext>
            </p:extLst>
          </p:nvPr>
        </p:nvGraphicFramePr>
        <p:xfrm>
          <a:off x="8348812" y="2579616"/>
          <a:ext cx="7715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" name="Equation" r:id="rId12" imgW="304560" imgH="228600" progId="Equation.DSMT4">
                  <p:embed/>
                </p:oleObj>
              </mc:Choice>
              <mc:Fallback>
                <p:oleObj name="Equation" r:id="rId12" imgW="30456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8812" y="2579616"/>
                        <a:ext cx="771525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连接符 19"/>
          <p:cNvCxnSpPr/>
          <p:nvPr/>
        </p:nvCxnSpPr>
        <p:spPr>
          <a:xfrm>
            <a:off x="3925475" y="4718102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925475" y="4862118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39991" y="42860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按第一行展开</a:t>
            </a: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290627"/>
              </p:ext>
            </p:extLst>
          </p:nvPr>
        </p:nvGraphicFramePr>
        <p:xfrm>
          <a:off x="5581660" y="4430070"/>
          <a:ext cx="513221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" name="Equation" r:id="rId14" imgW="203040" imgH="228600" progId="Equation.DSMT4">
                  <p:embed/>
                </p:oleObj>
              </mc:Choice>
              <mc:Fallback>
                <p:oleObj name="Equation" r:id="rId14" imgW="203040" imgH="2286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60" y="4430070"/>
                        <a:ext cx="513221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466698"/>
              </p:ext>
            </p:extLst>
          </p:nvPr>
        </p:nvGraphicFramePr>
        <p:xfrm>
          <a:off x="6013708" y="4429972"/>
          <a:ext cx="5445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" name="Equation" r:id="rId16" imgW="215640" imgH="228600" progId="Equation.DSMT4">
                  <p:embed/>
                </p:oleObj>
              </mc:Choice>
              <mc:Fallback>
                <p:oleObj name="Equation" r:id="rId16" imgW="215640" imgH="2286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708" y="4429972"/>
                        <a:ext cx="544513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476636"/>
              </p:ext>
            </p:extLst>
          </p:nvPr>
        </p:nvGraphicFramePr>
        <p:xfrm>
          <a:off x="6589771" y="4447434"/>
          <a:ext cx="5143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" name="Equation" r:id="rId18" imgW="203040" imgH="241200" progId="Equation.DSMT4">
                  <p:embed/>
                </p:oleObj>
              </mc:Choice>
              <mc:Fallback>
                <p:oleObj name="Equation" r:id="rId18" imgW="203040" imgH="2412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9771" y="4447434"/>
                        <a:ext cx="51435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687839"/>
              </p:ext>
            </p:extLst>
          </p:nvPr>
        </p:nvGraphicFramePr>
        <p:xfrm>
          <a:off x="7093828" y="4430070"/>
          <a:ext cx="7715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" name="Equation" r:id="rId20" imgW="304560" imgH="228600" progId="Equation.DSMT4">
                  <p:embed/>
                </p:oleObj>
              </mc:Choice>
              <mc:Fallback>
                <p:oleObj name="Equation" r:id="rId20" imgW="304560" imgH="2286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3828" y="4430070"/>
                        <a:ext cx="771525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264585"/>
              </p:ext>
            </p:extLst>
          </p:nvPr>
        </p:nvGraphicFramePr>
        <p:xfrm>
          <a:off x="7741900" y="4430071"/>
          <a:ext cx="5445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" name="Equation" r:id="rId22" imgW="215640" imgH="228600" progId="Equation.DSMT4">
                  <p:embed/>
                </p:oleObj>
              </mc:Choice>
              <mc:Fallback>
                <p:oleObj name="Equation" r:id="rId22" imgW="215640" imgH="2286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1900" y="4430071"/>
                        <a:ext cx="544513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194160"/>
              </p:ext>
            </p:extLst>
          </p:nvPr>
        </p:nvGraphicFramePr>
        <p:xfrm>
          <a:off x="8235661" y="4430070"/>
          <a:ext cx="5143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" name="Equation" r:id="rId24" imgW="203040" imgH="241200" progId="Equation.DSMT4">
                  <p:embed/>
                </p:oleObj>
              </mc:Choice>
              <mc:Fallback>
                <p:oleObj name="Equation" r:id="rId24" imgW="203040" imgH="2412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5661" y="4430070"/>
                        <a:ext cx="51435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61224"/>
              </p:ext>
            </p:extLst>
          </p:nvPr>
        </p:nvGraphicFramePr>
        <p:xfrm>
          <a:off x="8760296" y="4477596"/>
          <a:ext cx="17367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" name="Equation" r:id="rId26" imgW="685800" imgH="203040" progId="Equation.DSMT4">
                  <p:embed/>
                </p:oleObj>
              </mc:Choice>
              <mc:Fallback>
                <p:oleObj name="Equation" r:id="rId26" imgW="685800" imgH="20304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0296" y="4477596"/>
                        <a:ext cx="1736725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1244A30A-ECAE-4A6D-B9E2-AABE7055BB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198048"/>
              </p:ext>
            </p:extLst>
          </p:nvPr>
        </p:nvGraphicFramePr>
        <p:xfrm>
          <a:off x="9624392" y="404665"/>
          <a:ext cx="198913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" name="Equation" r:id="rId28" imgW="799920" imgH="203040" progId="Equation.DSMT4">
                  <p:embed/>
                </p:oleObj>
              </mc:Choice>
              <mc:Fallback>
                <p:oleObj name="Equation" r:id="rId28" imgW="799920" imgH="203040" progId="Equation.DSMT4">
                  <p:embed/>
                  <p:pic>
                    <p:nvPicPr>
                      <p:cNvPr id="23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4392" y="404665"/>
                        <a:ext cx="1989138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BB5D1F0-5BEF-4825-B3EB-FE82B572DAEA}"/>
              </a:ext>
            </a:extLst>
          </p:cNvPr>
          <p:cNvSpPr/>
          <p:nvPr/>
        </p:nvSpPr>
        <p:spPr>
          <a:xfrm>
            <a:off x="9624392" y="372581"/>
            <a:ext cx="1989138" cy="538497"/>
          </a:xfrm>
          <a:prstGeom prst="roundRect">
            <a:avLst/>
          </a:prstGeom>
          <a:solidFill>
            <a:srgbClr val="0000FF">
              <a:alpha val="28000"/>
            </a:srgbClr>
          </a:solidFill>
          <a:ln w="15875">
            <a:solidFill>
              <a:srgbClr val="0E0EC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95968" y="792868"/>
            <a:ext cx="6192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-100" dirty="0">
                <a:solidFill>
                  <a:srgbClr val="0E0EC2"/>
                </a:solidFill>
                <a:latin typeface="Times New Roman" pitchFamily="18" charset="0"/>
                <a:cs typeface="Times New Roman" pitchFamily="18" charset="0"/>
              </a:rPr>
              <a:t>定  理    </a:t>
            </a:r>
            <a:r>
              <a:rPr lang="zh-CN" altLang="en-US" sz="3200" spc="-100" dirty="0"/>
              <a:t>设</a:t>
            </a:r>
            <a:r>
              <a:rPr lang="en-US" altLang="zh-CN" sz="3200" spc="-100" dirty="0"/>
              <a:t> 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spc="-100" dirty="0"/>
              <a:t>是</a:t>
            </a:r>
            <a:r>
              <a:rPr lang="en-US" altLang="zh-CN" sz="3200" spc="-100" dirty="0"/>
              <a:t>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阶</a:t>
            </a:r>
            <a:r>
              <a:rPr lang="en-US" altLang="zh-CN" sz="3200" spc="-100" dirty="0"/>
              <a:t> </a:t>
            </a:r>
            <a:r>
              <a:rPr lang="zh-CN" altLang="en-US" sz="3200" spc="-100" dirty="0"/>
              <a:t>矩阵</a:t>
            </a:r>
            <a:r>
              <a:rPr lang="en-US" altLang="zh-CN" sz="3200" spc="-100" dirty="0"/>
              <a:t> .  </a:t>
            </a:r>
            <a:r>
              <a:rPr lang="zh-CN" altLang="en-US" sz="3200" spc="-100" dirty="0"/>
              <a:t>则</a:t>
            </a:r>
            <a:endParaRPr lang="en-US" altLang="zh-CN" sz="3200" spc="-100" dirty="0"/>
          </a:p>
        </p:txBody>
      </p:sp>
      <p:sp>
        <p:nvSpPr>
          <p:cNvPr id="8" name="矩形 7"/>
          <p:cNvSpPr/>
          <p:nvPr/>
        </p:nvSpPr>
        <p:spPr>
          <a:xfrm>
            <a:off x="4510696" y="1672424"/>
            <a:ext cx="59057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sz="3200" spc="-100" dirty="0">
                <a:latin typeface="Times New Roman" pitchFamily="18" charset="0"/>
                <a:cs typeface="Times New Roman" pitchFamily="18" charset="0"/>
              </a:rPr>
              <a:t>det (</a:t>
            </a:r>
            <a:r>
              <a:rPr lang="da-DK" altLang="zh-CN" sz="3200" i="1" spc="-100" dirty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da-DK" altLang="zh-CN" sz="3200" spc="-100" dirty="0">
                <a:latin typeface="Times New Roman" pitchFamily="18" charset="0"/>
                <a:cs typeface="Times New Roman" pitchFamily="18" charset="0"/>
              </a:rPr>
              <a:t>) = det (</a:t>
            </a:r>
            <a:r>
              <a:rPr lang="da-DK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da-DK" altLang="zh-CN" sz="3200" spc="-100" dirty="0">
                <a:latin typeface="Times New Roman" pitchFamily="18" charset="0"/>
                <a:cs typeface="Times New Roman" pitchFamily="18" charset="0"/>
              </a:rPr>
              <a:t>) · det (</a:t>
            </a:r>
            <a:r>
              <a:rPr lang="da-DK" altLang="zh-CN" sz="3200" i="1" spc="-1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da-DK" altLang="zh-CN" sz="3200" spc="-1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3200" spc="-100" dirty="0" err="1">
                <a:latin typeface="Times New Roman" pitchFamily="18" charset="0"/>
                <a:cs typeface="Times New Roman" pitchFamily="18" charset="0"/>
              </a:rPr>
              <a:t>det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0296" y="3943979"/>
            <a:ext cx="52132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pc="-100" dirty="0">
                <a:solidFill>
                  <a:srgbClr val="0E0EC2"/>
                </a:solidFill>
              </a:rPr>
              <a:t>推   论    </a:t>
            </a:r>
            <a:r>
              <a:rPr lang="zh-CN" altLang="en-US" sz="3200" spc="-100" dirty="0"/>
              <a:t>设</a:t>
            </a:r>
            <a:r>
              <a:rPr lang="en-US" altLang="zh-CN" sz="3200" spc="-100" dirty="0"/>
              <a:t> 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spc="-100" dirty="0"/>
              <a:t> </a:t>
            </a:r>
            <a:r>
              <a:rPr lang="zh-CN" altLang="en-US" sz="3200" spc="-100" dirty="0"/>
              <a:t>是</a:t>
            </a:r>
            <a:r>
              <a:rPr lang="en-US" altLang="zh-CN" sz="3200" spc="-100" dirty="0"/>
              <a:t> </a:t>
            </a:r>
            <a:r>
              <a:rPr lang="zh-CN" altLang="en-US" sz="3200" spc="-100" dirty="0"/>
              <a:t>可逆矩阵</a:t>
            </a:r>
            <a:r>
              <a:rPr lang="en-US" altLang="zh-CN" sz="3200" spc="-100" dirty="0"/>
              <a:t>,  </a:t>
            </a:r>
            <a:r>
              <a:rPr lang="zh-CN" altLang="en-US" sz="3200" spc="-100" dirty="0"/>
              <a:t>则</a:t>
            </a:r>
            <a:endParaRPr lang="zh-CN" altLang="en-US" sz="3200" dirty="0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274342"/>
              </p:ext>
            </p:extLst>
          </p:nvPr>
        </p:nvGraphicFramePr>
        <p:xfrm>
          <a:off x="6094872" y="3698539"/>
          <a:ext cx="3173412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4" imgW="1155600" imgH="419040" progId="Equation.DSMT4">
                  <p:embed/>
                </p:oleObj>
              </mc:Choice>
              <mc:Fallback>
                <p:oleObj name="Equation" r:id="rId4" imgW="1155600" imgH="419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4872" y="3698539"/>
                        <a:ext cx="3173412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82304" y="3064423"/>
            <a:ext cx="4223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特别地，若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可逆，则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367506"/>
              </p:ext>
            </p:extLst>
          </p:nvPr>
        </p:nvGraphicFramePr>
        <p:xfrm>
          <a:off x="5205511" y="3021920"/>
          <a:ext cx="1780629" cy="606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6" imgW="596880" imgH="203040" progId="Equation.DSMT4">
                  <p:embed/>
                </p:oleObj>
              </mc:Choice>
              <mc:Fallback>
                <p:oleObj name="Equation" r:id="rId6" imgW="59688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511" y="3021920"/>
                        <a:ext cx="1780629" cy="6061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1"/>
    </p:bld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</TotalTime>
  <Words>431</Words>
  <Application>Microsoft Macintosh PowerPoint</Application>
  <PresentationFormat>宽屏</PresentationFormat>
  <Paragraphs>77</Paragraphs>
  <Slides>12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等线</vt:lpstr>
      <vt:lpstr>等线 Light</vt:lpstr>
      <vt:lpstr>黑体</vt:lpstr>
      <vt:lpstr>楷体_GB2312</vt:lpstr>
      <vt:lpstr>隶书</vt:lpstr>
      <vt:lpstr>宋体</vt:lpstr>
      <vt:lpstr>Arial</vt:lpstr>
      <vt:lpstr>Calibri</vt:lpstr>
      <vt:lpstr>Calibri Light</vt:lpstr>
      <vt:lpstr>Symbol</vt:lpstr>
      <vt:lpstr>Times New Roman</vt:lpstr>
      <vt:lpstr>Office Theme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Microsoft Office 用户</cp:lastModifiedBy>
  <cp:revision>8</cp:revision>
  <dcterms:created xsi:type="dcterms:W3CDTF">2020-10-17T02:04:57Z</dcterms:created>
  <dcterms:modified xsi:type="dcterms:W3CDTF">2021-10-11T01:49:39Z</dcterms:modified>
</cp:coreProperties>
</file>