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20"/>
  </p:notesMasterIdLst>
  <p:sldIdLst>
    <p:sldId id="645" r:id="rId2"/>
    <p:sldId id="646" r:id="rId3"/>
    <p:sldId id="647" r:id="rId4"/>
    <p:sldId id="662" r:id="rId5"/>
    <p:sldId id="663" r:id="rId6"/>
    <p:sldId id="649" r:id="rId7"/>
    <p:sldId id="650" r:id="rId8"/>
    <p:sldId id="651" r:id="rId9"/>
    <p:sldId id="652" r:id="rId10"/>
    <p:sldId id="653" r:id="rId11"/>
    <p:sldId id="655" r:id="rId12"/>
    <p:sldId id="656" r:id="rId13"/>
    <p:sldId id="657" r:id="rId14"/>
    <p:sldId id="665" r:id="rId15"/>
    <p:sldId id="660" r:id="rId16"/>
    <p:sldId id="658" r:id="rId17"/>
    <p:sldId id="659" r:id="rId18"/>
    <p:sldId id="664" r:id="rId1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00"/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 autoAdjust="0"/>
    <p:restoredTop sz="94464" autoAdjust="0"/>
  </p:normalViewPr>
  <p:slideViewPr>
    <p:cSldViewPr>
      <p:cViewPr varScale="1">
        <p:scale>
          <a:sx n="90" d="100"/>
          <a:sy n="90" d="100"/>
        </p:scale>
        <p:origin x="92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8104EFD-2957-4840-BD9A-46F938D844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823F26D-1392-8C42-AC1B-2F16E01E0A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C2FEF91B-DB5D-5A4A-8969-51DAE8BC57AF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6A91F4BF-AA45-644E-A5F8-5242B5D38839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58A396E-864A-6E48-864E-95BB604BAE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AC335FC-CA16-8B45-B868-3B41C2E7B3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79C9D-2BBA-B949-9956-5CFB937A74D9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AEA946-E221-40DC-A089-D82D7F629EB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68BFAC7-207C-4D4A-A72B-32901100034B}" type="slidenum">
              <a:rPr lang="zh-CN" altLang="zh-CN" smtClean="0"/>
              <a:pPr/>
              <a:t>‹#›</a:t>
            </a:fld>
            <a:endParaRPr lang="zh-CN" altLang="zh-C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748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475BA-D25E-E343-92F7-C7DE668A6AD5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6405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749722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213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D23FCE-E1BC-9F43-874D-BA1902B84841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9753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CC263-316F-F649-8C94-DB3B689645FC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296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F6D8-0AF1-254C-9A8B-85429EAF1861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79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45F73-77F0-654F-8544-710876950FD3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339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7CE78-3B9F-1A4E-AA4A-175BAFB1F458}" type="slidenum">
              <a:rPr lang="zh-CN" altLang="zh-CN" smtClean="0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90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F955D9-A2CF-8341-827F-C81D7F5BB26F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290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E6527C-2C0F-F84B-94CF-F77FC0568DD8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861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zh-CN" altLang="zh-CN"/>
              <a:t>§1</a:t>
            </a:r>
            <a:r>
              <a:rPr lang="zh-CN"/>
              <a:t>　集合　映射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1D5F4F6-6493-9B40-B4CE-62EEBC60423C}" type="slidenum">
              <a:rPr lang="zh-CN" altLang="zh-CN" smtClean="0"/>
              <a:pPr/>
              <a:t>‹#›</a:t>
            </a:fld>
            <a:endParaRPr lang="zh-CN" altLang="zh-C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B435E92-09A9-F144-8249-E4D2598AF9E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96300" y="6308725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0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3D08B5-9652-C74A-9F8B-4F7D827C658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7197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  <p:sp>
        <p:nvSpPr>
          <p:cNvPr id="11" name="Rectangle 9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0CFE036-44FA-2B42-9C81-7D7C4EA0288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38933" y="6299200"/>
            <a:ext cx="8974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38316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47595" y="1845964"/>
            <a:ext cx="7896877" cy="100697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Comic Sans MS" panose="030F0902030302020204" pitchFamily="66" charset="0"/>
              </a:rPr>
              <a:t>§</a:t>
            </a:r>
            <a:r>
              <a:rPr lang="en-US" altLang="zh-CN" dirty="0">
                <a:latin typeface="Chalkboard" panose="03050602040202020205" pitchFamily="66" charset="0"/>
                <a:cs typeface="Consolas" panose="020B0609020204030204" pitchFamily="49" charset="0"/>
              </a:rPr>
              <a:t>1.5</a:t>
            </a:r>
            <a:r>
              <a:rPr lang="en-US" altLang="zh-CN" b="1" dirty="0">
                <a:latin typeface="Comic Sans MS" panose="030F0902030302020204" pitchFamily="66" charset="0"/>
                <a:cs typeface="Bangla MN" pitchFamily="2" charset="0"/>
              </a:rPr>
              <a:t> </a:t>
            </a:r>
            <a:r>
              <a:rPr lang="en-US" altLang="zh-CN" b="1" dirty="0">
                <a:latin typeface="Comic Sans MS" panose="030F0902030302020204" pitchFamily="66" charset="0"/>
              </a:rPr>
              <a:t> </a:t>
            </a:r>
            <a:r>
              <a:rPr lang="zh-CN" altLang="en-US" b="1" dirty="0"/>
              <a:t>初等矩阵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91744" y="3429000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dirty="0">
                <a:latin typeface="KaiTi" panose="02010609060101010101" pitchFamily="49" charset="-122"/>
                <a:ea typeface="KaiTi" panose="02010609060101010101" pitchFamily="49" charset="-122"/>
              </a:rPr>
              <a:t>矩阵的初等变换与初等矩阵</a:t>
            </a:r>
            <a:endParaRPr lang="en-US" altLang="zh-CN" sz="3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altLang="zh-CN" sz="3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3000" dirty="0">
                <a:latin typeface="KaiTi" panose="02010609060101010101" pitchFamily="49" charset="-122"/>
                <a:ea typeface="KaiTi" panose="02010609060101010101" pitchFamily="49" charset="-122"/>
              </a:rPr>
              <a:t>矩阵可逆的等价刻画与计算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31437" y="882587"/>
            <a:ext cx="107075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400" b="1" spc="-100" dirty="0">
                <a:solidFill>
                  <a:srgbClr val="0070C0"/>
                </a:solidFill>
              </a:rPr>
              <a:t>定 理</a:t>
            </a:r>
            <a:r>
              <a:rPr lang="en-US" altLang="zh-CN" sz="3400" b="1" spc="-100" dirty="0">
                <a:solidFill>
                  <a:srgbClr val="0070C0"/>
                </a:solidFill>
              </a:rPr>
              <a:t>2</a:t>
            </a:r>
            <a:r>
              <a:rPr lang="en-US" altLang="zh-CN" sz="3400" b="1" spc="-100" dirty="0"/>
              <a:t>   </a:t>
            </a:r>
            <a:r>
              <a:rPr lang="zh-CN" altLang="en-US" sz="3400" spc="-100" dirty="0"/>
              <a:t>初等矩阵 </a:t>
            </a:r>
            <a:r>
              <a:rPr lang="en-US" altLang="zh-CN" sz="3400" i="1" spc="-1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en-US" sz="3400" spc="-100" dirty="0"/>
              <a:t>是可逆矩阵</a:t>
            </a:r>
            <a:r>
              <a:rPr lang="en-US" altLang="zh-CN" sz="3400" spc="-100" dirty="0"/>
              <a:t>, </a:t>
            </a:r>
            <a:r>
              <a:rPr lang="zh-CN" altLang="en-US" sz="3400" spc="-100" dirty="0"/>
              <a:t>且其逆矩阵</a:t>
            </a:r>
            <a:r>
              <a:rPr lang="en-US" altLang="zh-CN" sz="3400" i="1" spc="-100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altLang="zh-CN" sz="3400" spc="-100" baseline="30000" dirty="0">
                <a:latin typeface="+mj-ea"/>
                <a:ea typeface="+mj-ea"/>
                <a:cs typeface="Times New Roman" pitchFamily="18" charset="0"/>
              </a:rPr>
              <a:t>-</a:t>
            </a:r>
            <a:r>
              <a:rPr lang="en-US" altLang="zh-CN" sz="3400" spc="-100" baseline="30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sz="3400" spc="-100" dirty="0"/>
              <a:t>仍然是同  </a:t>
            </a:r>
            <a:endParaRPr lang="en-US" altLang="zh-CN" sz="3400" spc="-100" dirty="0"/>
          </a:p>
          <a:p>
            <a:pPr algn="just"/>
            <a:r>
              <a:rPr lang="en-US" altLang="zh-CN" sz="3400" spc="-100" dirty="0"/>
              <a:t>               </a:t>
            </a:r>
            <a:r>
              <a:rPr lang="zh-CN" altLang="en-US" sz="3400" spc="-100" dirty="0"/>
              <a:t>一类型的初等矩阵</a:t>
            </a:r>
            <a:r>
              <a:rPr lang="en-US" altLang="zh-CN" sz="3600" dirty="0"/>
              <a:t>.</a:t>
            </a:r>
            <a:endParaRPr lang="zh-CN" altLang="en-US" sz="3400" spc="-100" dirty="0"/>
          </a:p>
        </p:txBody>
      </p:sp>
      <p:sp>
        <p:nvSpPr>
          <p:cNvPr id="25" name="矩形 24"/>
          <p:cNvSpPr/>
          <p:nvPr/>
        </p:nvSpPr>
        <p:spPr>
          <a:xfrm>
            <a:off x="9338765" y="4149080"/>
            <a:ext cx="1872208" cy="8640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39416" y="764704"/>
            <a:ext cx="10823007" cy="144016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4514229" y="3304148"/>
            <a:ext cx="124813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981" y="2800092"/>
            <a:ext cx="1800200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281981" y="2719373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1    0    0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281981" y="3223429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281981" y="3727485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0    0    1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61901" y="3223429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I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4586237" y="263691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/>
              </a:rPr>
              <a:t></a:t>
            </a:r>
            <a:r>
              <a:rPr lang="en-US" altLang="zh-CN" i="1" dirty="0"/>
              <a:t> r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30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4509" y="2736795"/>
            <a:ext cx="1800200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034509" y="2656076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0    0    1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034509" y="3160132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034509" y="3664188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1    0    0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8405" y="3160132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E</a:t>
            </a:r>
            <a:r>
              <a:rPr lang="en-US" altLang="zh-CN" sz="3200" baseline="-25000" dirty="0"/>
              <a:t>1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35" name="TextBox 34"/>
          <p:cNvSpPr txBox="1"/>
          <p:nvPr/>
        </p:nvSpPr>
        <p:spPr>
          <a:xfrm>
            <a:off x="4586237" y="355385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C00000"/>
                </a:solidFill>
              </a:rPr>
              <a:t>r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</a:t>
            </a:r>
            <a:r>
              <a:rPr lang="en-US" altLang="zh-CN" i="1" dirty="0">
                <a:solidFill>
                  <a:srgbClr val="C00000"/>
                </a:solidFill>
              </a:rPr>
              <a:t> r</a:t>
            </a:r>
            <a:r>
              <a:rPr lang="en-US" altLang="zh-CN" baseline="-25000" dirty="0">
                <a:solidFill>
                  <a:srgbClr val="C00000"/>
                </a:solidFill>
              </a:rPr>
              <a:t>3</a:t>
            </a:r>
            <a:endParaRPr lang="zh-CN" altLang="en-US" baseline="-25000" dirty="0">
              <a:solidFill>
                <a:srgbClr val="C00000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4442221" y="3501008"/>
            <a:ext cx="1296144" cy="0"/>
          </a:xfrm>
          <a:prstGeom prst="straightConnector1">
            <a:avLst/>
          </a:prstGeom>
          <a:ln w="28575">
            <a:solidFill>
              <a:srgbClr val="CC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914829" y="3060249"/>
            <a:ext cx="1747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i="1" dirty="0">
                <a:solidFill>
                  <a:srgbClr val="000000"/>
                </a:solidFill>
              </a:rPr>
              <a:t>E</a:t>
            </a:r>
            <a:r>
              <a:rPr lang="en-US" altLang="zh-CN" sz="3200" baseline="-25000" dirty="0">
                <a:solidFill>
                  <a:srgbClr val="000000"/>
                </a:solidFill>
              </a:rPr>
              <a:t>1 </a:t>
            </a:r>
            <a:r>
              <a:rPr lang="en-US" altLang="zh-CN" sz="3200" i="1" dirty="0" err="1">
                <a:solidFill>
                  <a:srgbClr val="000000"/>
                </a:solidFill>
              </a:rPr>
              <a:t>E</a:t>
            </a:r>
            <a:r>
              <a:rPr lang="en-US" altLang="zh-CN" sz="3200" baseline="-25000" dirty="0" err="1">
                <a:solidFill>
                  <a:srgbClr val="000000"/>
                </a:solidFill>
              </a:rPr>
              <a:t>1</a:t>
            </a:r>
            <a:r>
              <a:rPr lang="en-US" altLang="zh-CN" sz="3200" i="1" dirty="0">
                <a:solidFill>
                  <a:srgbClr val="000000"/>
                </a:solidFill>
              </a:rPr>
              <a:t>= I. 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40" name="右箭头 39"/>
          <p:cNvSpPr/>
          <p:nvPr/>
        </p:nvSpPr>
        <p:spPr>
          <a:xfrm>
            <a:off x="9122741" y="3204265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410773" y="4293096"/>
            <a:ext cx="18982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3200" i="1" dirty="0">
                <a:solidFill>
                  <a:srgbClr val="000000"/>
                </a:solidFill>
              </a:rPr>
              <a:t>E</a:t>
            </a:r>
            <a:r>
              <a:rPr lang="en-US" altLang="zh-CN" sz="3200" baseline="-25000" dirty="0">
                <a:solidFill>
                  <a:srgbClr val="000000"/>
                </a:solidFill>
              </a:rPr>
              <a:t>1</a:t>
            </a:r>
            <a:r>
              <a:rPr lang="en-US" altLang="zh-CN" sz="3200" i="1" baseline="30000" dirty="0">
                <a:solidFill>
                  <a:srgbClr val="000000"/>
                </a:solidFill>
                <a:sym typeface="Symbol"/>
              </a:rPr>
              <a:t></a:t>
            </a:r>
            <a:r>
              <a:rPr lang="en-US" altLang="zh-CN" sz="3200" baseline="30000" dirty="0">
                <a:solidFill>
                  <a:srgbClr val="000000"/>
                </a:solidFill>
                <a:sym typeface="Symbol"/>
              </a:rPr>
              <a:t>1 </a:t>
            </a:r>
            <a:r>
              <a:rPr lang="en-US" altLang="zh-CN" sz="3200" i="1" dirty="0">
                <a:solidFill>
                  <a:srgbClr val="000000"/>
                </a:solidFill>
              </a:rPr>
              <a:t>= E</a:t>
            </a:r>
            <a:r>
              <a:rPr lang="en-US" altLang="zh-CN" sz="3200" baseline="-25000" dirty="0">
                <a:solidFill>
                  <a:srgbClr val="000000"/>
                </a:solidFill>
              </a:rPr>
              <a:t>1</a:t>
            </a:r>
            <a:r>
              <a:rPr lang="en-US" altLang="zh-CN" sz="3200" i="1" dirty="0">
                <a:solidFill>
                  <a:srgbClr val="000000"/>
                </a:solidFill>
              </a:rPr>
              <a:t>. 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57845" y="2420888"/>
            <a:ext cx="5040560" cy="216024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273869" y="5157192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其余两种类型初等矩阵的逆留给同学们考虑。</a:t>
            </a:r>
          </a:p>
        </p:txBody>
      </p:sp>
    </p:spTree>
    <p:extLst>
      <p:ext uri="{BB962C8B-B14F-4D97-AF65-F5344CB8AC3E}">
        <p14:creationId xmlns:p14="http://schemas.microsoft.com/office/powerpoint/2010/main" val="3002515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0" grpId="0"/>
      <p:bldP spid="26" grpId="0"/>
      <p:bldP spid="27" grpId="0"/>
      <p:bldP spid="28" grpId="0"/>
      <p:bldP spid="29" grpId="0"/>
      <p:bldP spid="30" grpId="0" animBg="1"/>
      <p:bldP spid="31" grpId="0"/>
      <p:bldP spid="32" grpId="0"/>
      <p:bldP spid="33" grpId="0"/>
      <p:bldP spid="34" grpId="0"/>
      <p:bldP spid="35" grpId="0"/>
      <p:bldP spid="39" grpId="0"/>
      <p:bldP spid="40" grpId="0" animBg="1"/>
      <p:bldP spid="41" grpId="0"/>
      <p:bldP spid="42" grpId="0" animBg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95466" y="611977"/>
            <a:ext cx="104171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于是，</a:t>
            </a:r>
            <a:r>
              <a:rPr lang="zh-CN" altLang="en-US" sz="3200" dirty="0">
                <a:solidFill>
                  <a:prstClr val="black"/>
                </a:solidFill>
              </a:rPr>
              <a:t>将矩阵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>
                <a:solidFill>
                  <a:prstClr val="black"/>
                </a:solidFill>
              </a:rPr>
              <a:t>通过有限次初等行变换变成矩阵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i="1" dirty="0">
                <a:solidFill>
                  <a:prstClr val="black"/>
                </a:solidFill>
              </a:rPr>
              <a:t> </a:t>
            </a:r>
            <a:r>
              <a:rPr lang="zh-CN" altLang="en-US" sz="3200" dirty="0">
                <a:solidFill>
                  <a:prstClr val="black"/>
                </a:solidFill>
              </a:rPr>
              <a:t>相当于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87421" y="2916234"/>
            <a:ext cx="48523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我们称矩阵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spc="-100" dirty="0">
                <a:solidFill>
                  <a:srgbClr val="001B36">
                    <a:lumMod val="50000"/>
                    <a:lumOff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行等价</a:t>
            </a:r>
            <a:r>
              <a:rPr lang="en-US" altLang="zh-CN" sz="3200" spc="-100" dirty="0">
                <a:solidFill>
                  <a:srgbClr val="001B36">
                    <a:lumMod val="50000"/>
                    <a:lumOff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783965" y="2924944"/>
            <a:ext cx="5568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类似可定义矩阵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200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spc="-1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spc="-100" dirty="0">
                <a:solidFill>
                  <a:srgbClr val="001B36">
                    <a:lumMod val="50000"/>
                    <a:lumOff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spc="-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列等价</a:t>
            </a:r>
            <a:r>
              <a:rPr lang="en-US" altLang="zh-CN" sz="3200" spc="-100" dirty="0">
                <a:solidFill>
                  <a:srgbClr val="001B36">
                    <a:lumMod val="50000"/>
                    <a:lumOff val="50000"/>
                  </a:srgb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39416" y="1340768"/>
            <a:ext cx="8136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</a:rPr>
              <a:t>用有限个初等矩阵</a:t>
            </a:r>
            <a:r>
              <a:rPr lang="en-US" altLang="zh-CN" sz="3200" i="1" dirty="0" err="1">
                <a:solidFill>
                  <a:srgbClr val="000000"/>
                </a:solidFill>
              </a:rPr>
              <a:t>E</a:t>
            </a:r>
            <a:r>
              <a:rPr lang="en-US" altLang="zh-CN" sz="3200" i="1" baseline="-25000" dirty="0" err="1">
                <a:solidFill>
                  <a:srgbClr val="000000"/>
                </a:solidFill>
              </a:rPr>
              <a:t>k</a:t>
            </a:r>
            <a:r>
              <a:rPr lang="en-US" altLang="zh-CN" sz="3200" dirty="0">
                <a:solidFill>
                  <a:prstClr val="black"/>
                </a:solidFill>
              </a:rPr>
              <a:t>… </a:t>
            </a:r>
            <a:r>
              <a:rPr lang="en-US" altLang="zh-CN" sz="3200" i="1" dirty="0">
                <a:solidFill>
                  <a:srgbClr val="000000"/>
                </a:solidFill>
              </a:rPr>
              <a:t>E</a:t>
            </a:r>
            <a:r>
              <a:rPr lang="en-US" altLang="zh-CN" sz="3200" baseline="-25000" dirty="0">
                <a:solidFill>
                  <a:srgbClr val="000000"/>
                </a:solidFill>
              </a:rPr>
              <a:t>2</a:t>
            </a:r>
            <a:r>
              <a:rPr lang="en-US" altLang="zh-CN" sz="3200" i="1" dirty="0">
                <a:solidFill>
                  <a:srgbClr val="000000"/>
                </a:solidFill>
              </a:rPr>
              <a:t>E</a:t>
            </a:r>
            <a:r>
              <a:rPr lang="en-US" altLang="zh-CN" sz="3200" baseline="-25000" dirty="0">
                <a:solidFill>
                  <a:srgbClr val="000000"/>
                </a:solidFill>
              </a:rPr>
              <a:t>1</a:t>
            </a:r>
            <a:r>
              <a:rPr lang="zh-CN" altLang="en-US" sz="3200" dirty="0">
                <a:solidFill>
                  <a:prstClr val="black"/>
                </a:solidFill>
              </a:rPr>
              <a:t>去左乘矩阵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A</a:t>
            </a:r>
            <a:r>
              <a:rPr lang="en-US" altLang="zh-CN" sz="3200" dirty="0">
                <a:solidFill>
                  <a:prstClr val="black"/>
                </a:solidFill>
              </a:rPr>
              <a:t>.  </a:t>
            </a:r>
            <a:r>
              <a:rPr lang="zh-CN" altLang="en-US" sz="3200" dirty="0">
                <a:solidFill>
                  <a:prstClr val="black"/>
                </a:solidFill>
              </a:rPr>
              <a:t>即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5015880" y="2132856"/>
            <a:ext cx="29199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>
                <a:solidFill>
                  <a:srgbClr val="000000"/>
                </a:solidFill>
              </a:rPr>
              <a:t>B= </a:t>
            </a:r>
            <a:r>
              <a:rPr lang="en-US" altLang="zh-CN" sz="3200" i="1" dirty="0" err="1">
                <a:solidFill>
                  <a:srgbClr val="000000"/>
                </a:solidFill>
              </a:rPr>
              <a:t>E</a:t>
            </a:r>
            <a:r>
              <a:rPr lang="en-US" altLang="zh-CN" sz="3200" i="1" baseline="-25000" dirty="0" err="1">
                <a:solidFill>
                  <a:srgbClr val="000000"/>
                </a:solidFill>
              </a:rPr>
              <a:t>k</a:t>
            </a:r>
            <a:r>
              <a:rPr lang="en-US" altLang="zh-CN" sz="3200" dirty="0">
                <a:solidFill>
                  <a:prstClr val="black"/>
                </a:solidFill>
              </a:rPr>
              <a:t>… </a:t>
            </a:r>
            <a:r>
              <a:rPr lang="en-US" altLang="zh-CN" sz="3200" i="1" dirty="0">
                <a:solidFill>
                  <a:srgbClr val="000000"/>
                </a:solidFill>
              </a:rPr>
              <a:t>E</a:t>
            </a:r>
            <a:r>
              <a:rPr lang="en-US" altLang="zh-CN" sz="3200" baseline="-25000" dirty="0">
                <a:solidFill>
                  <a:srgbClr val="000000"/>
                </a:solidFill>
              </a:rPr>
              <a:t>2</a:t>
            </a:r>
            <a:r>
              <a:rPr lang="en-US" altLang="zh-CN" sz="3200" i="1" dirty="0">
                <a:solidFill>
                  <a:srgbClr val="000000"/>
                </a:solidFill>
              </a:rPr>
              <a:t>E</a:t>
            </a:r>
            <a:r>
              <a:rPr lang="en-US" altLang="zh-CN" sz="3200" baseline="-25000" dirty="0">
                <a:solidFill>
                  <a:srgbClr val="000000"/>
                </a:solidFill>
              </a:rPr>
              <a:t>1</a:t>
            </a:r>
            <a:r>
              <a:rPr lang="en-US" altLang="zh-CN" sz="3200" i="1" dirty="0">
                <a:solidFill>
                  <a:srgbClr val="000000"/>
                </a:solidFill>
              </a:rPr>
              <a:t>A .</a:t>
            </a:r>
            <a:endParaRPr lang="zh-CN" altLang="en-US" sz="32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63424" y="620689"/>
            <a:ext cx="89570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b="1" dirty="0">
                <a:solidFill>
                  <a:srgbClr val="0070C0"/>
                </a:solidFill>
              </a:rPr>
              <a:t>定 理 </a:t>
            </a:r>
            <a:r>
              <a:rPr lang="en-US" altLang="zh-CN" sz="3200" b="1" dirty="0">
                <a:solidFill>
                  <a:srgbClr val="0070C0"/>
                </a:solidFill>
              </a:rPr>
              <a:t>3 </a:t>
            </a:r>
            <a:r>
              <a:rPr lang="en-US" altLang="zh-CN" sz="3200" b="1" dirty="0"/>
              <a:t>     </a:t>
            </a:r>
            <a:r>
              <a:rPr lang="zh-CN" altLang="en-US" sz="3200" dirty="0"/>
              <a:t>设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为一</a:t>
            </a:r>
            <a:r>
              <a:rPr lang="zh-CN" altLang="en-US" sz="3200" dirty="0">
                <a:solidFill>
                  <a:srgbClr val="CC0000"/>
                </a:solidFill>
              </a:rPr>
              <a:t>方阵</a:t>
            </a:r>
            <a:r>
              <a:rPr lang="zh-CN" altLang="en-US" sz="3200" dirty="0"/>
              <a:t>，则以下条件等价：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1751517" y="3356993"/>
            <a:ext cx="36244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(4)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行等价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6" name="矩形 5"/>
          <p:cNvSpPr/>
          <p:nvPr/>
        </p:nvSpPr>
        <p:spPr>
          <a:xfrm>
            <a:off x="1751517" y="4005065"/>
            <a:ext cx="67927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(5) 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等于一系列初等矩阵的乘积 </a:t>
            </a:r>
            <a:r>
              <a:rPr lang="en-US" altLang="zh-CN" sz="3200" dirty="0"/>
              <a:t>.</a:t>
            </a:r>
          </a:p>
        </p:txBody>
      </p:sp>
      <p:sp>
        <p:nvSpPr>
          <p:cNvPr id="8" name="矩形 7"/>
          <p:cNvSpPr/>
          <p:nvPr/>
        </p:nvSpPr>
        <p:spPr>
          <a:xfrm>
            <a:off x="1751519" y="2708921"/>
            <a:ext cx="77288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(3) 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0 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只有零解 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又称平凡解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0.</a:t>
            </a:r>
          </a:p>
        </p:txBody>
      </p:sp>
      <p:sp>
        <p:nvSpPr>
          <p:cNvPr id="9" name="矩形 8"/>
          <p:cNvSpPr/>
          <p:nvPr/>
        </p:nvSpPr>
        <p:spPr>
          <a:xfrm>
            <a:off x="1747467" y="1260050"/>
            <a:ext cx="4492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(1) 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/>
              <a:t> </a:t>
            </a:r>
            <a:r>
              <a:rPr lang="zh-CN" altLang="en-US" sz="3200" dirty="0"/>
              <a:t>可逆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即非奇异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dirty="0"/>
              <a:t>.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124075" y="404664"/>
            <a:ext cx="9652445" cy="439248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51452" y="5131058"/>
            <a:ext cx="957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推  论 </a:t>
            </a:r>
            <a:r>
              <a:rPr lang="en-US" altLang="zh-CN" sz="3200" b="1" dirty="0">
                <a:solidFill>
                  <a:srgbClr val="0070C0"/>
                </a:solidFill>
              </a:rPr>
              <a:t>1    </a:t>
            </a:r>
            <a:r>
              <a:rPr lang="zh-CN" altLang="en-US" sz="3200" dirty="0"/>
              <a:t>方阵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/>
              <a:t>是奇异的充要条件是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3200" dirty="0"/>
              <a:t>= 0 </a:t>
            </a:r>
            <a:r>
              <a:rPr lang="zh-CN" altLang="en-US" sz="3200" dirty="0"/>
              <a:t>有非零解</a:t>
            </a:r>
            <a:r>
              <a:rPr lang="en-US" altLang="zh-CN" sz="3200" dirty="0"/>
              <a:t>.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124075" y="5013176"/>
            <a:ext cx="9652445" cy="86409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51519" y="1988841"/>
            <a:ext cx="7440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(2) 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对任意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有唯一解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aseline="30000" dirty="0">
                <a:solidFill>
                  <a:prstClr val="black"/>
                </a:solidFill>
                <a:latin typeface="+mj-ea"/>
                <a:ea typeface="+mj-ea"/>
                <a:cs typeface="Times New Roman" pitchFamily="18" charset="0"/>
              </a:rPr>
              <a:t>-1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2" grpId="0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15547" y="557391"/>
            <a:ext cx="6528725" cy="20162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19403" y="845423"/>
            <a:ext cx="1632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 </a:t>
            </a: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2279576" y="904364"/>
            <a:ext cx="5664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矩阵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</a:t>
            </a:r>
            <a:r>
              <a:rPr lang="en-US" altLang="zh-CN" sz="3200" dirty="0"/>
              <a:t>+ 2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</a:t>
            </a:r>
            <a:r>
              <a:rPr lang="en-US" altLang="zh-CN" sz="3200" dirty="0"/>
              <a:t>= 0,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6" name="矩形 15"/>
          <p:cNvSpPr/>
          <p:nvPr/>
        </p:nvSpPr>
        <p:spPr>
          <a:xfrm>
            <a:off x="2279576" y="1781527"/>
            <a:ext cx="50885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>
                <a:solidFill>
                  <a:prstClr val="black"/>
                </a:solidFill>
              </a:rPr>
              <a:t>能否判别矩阵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zh-CN" altLang="en-US" sz="3200" dirty="0">
                <a:solidFill>
                  <a:prstClr val="black"/>
                </a:solidFill>
              </a:rPr>
              <a:t>的奇异性？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55507" y="2933655"/>
            <a:ext cx="10417157" cy="999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95400" y="3149680"/>
            <a:ext cx="1632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 </a:t>
            </a: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1800200" y="3149680"/>
            <a:ext cx="4968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x=b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且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Ay 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若 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x </a:t>
            </a:r>
            <a:r>
              <a:rPr lang="en-US" altLang="zh-CN" sz="3200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 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  <a:sym typeface="Symbol"/>
              </a:rPr>
              <a:t> y ,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4" name="矩形 23"/>
          <p:cNvSpPr/>
          <p:nvPr/>
        </p:nvSpPr>
        <p:spPr>
          <a:xfrm>
            <a:off x="6624059" y="3149679"/>
            <a:ext cx="50165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>
                <a:solidFill>
                  <a:prstClr val="black"/>
                </a:solidFill>
              </a:rPr>
              <a:t>能否判别矩阵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zh-CN" altLang="en-US" sz="3200" dirty="0">
                <a:solidFill>
                  <a:prstClr val="black"/>
                </a:solidFill>
              </a:rPr>
              <a:t>的奇异性？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077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D84B7B-568C-C248-9758-E8358701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14</a:t>
            </a:fld>
            <a:endParaRPr lang="zh-CN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9E7272-C5C0-1E43-BEE0-EB6D755B8041}"/>
              </a:ext>
            </a:extLst>
          </p:cNvPr>
          <p:cNvSpPr/>
          <p:nvPr/>
        </p:nvSpPr>
        <p:spPr>
          <a:xfrm>
            <a:off x="2139066" y="1548081"/>
            <a:ext cx="7684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</a:rPr>
              <a:t>若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zh-CN" altLang="en-US" sz="3200" dirty="0">
                <a:solidFill>
                  <a:prstClr val="black"/>
                </a:solidFill>
              </a:rPr>
              <a:t>可逆，那么</a:t>
            </a:r>
            <a:r>
              <a:rPr lang="en-US" altLang="zh-CN" sz="3200" i="1" dirty="0">
                <a:cs typeface="Times New Roman" pitchFamily="18" charset="0"/>
              </a:rPr>
              <a:t>B</a:t>
            </a:r>
            <a:r>
              <a:rPr lang="zh-CN" altLang="en-US" sz="3200" dirty="0"/>
              <a:t>一定可逆。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93CEB4F-C537-AB45-9465-F400ECB8C053}"/>
              </a:ext>
            </a:extLst>
          </p:cNvPr>
          <p:cNvSpPr/>
          <p:nvPr/>
        </p:nvSpPr>
        <p:spPr>
          <a:xfrm>
            <a:off x="2155512" y="2916233"/>
            <a:ext cx="7684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</a:rPr>
              <a:t>若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3200" dirty="0">
                <a:solidFill>
                  <a:prstClr val="black"/>
                </a:solidFill>
              </a:rPr>
              <a:t>=</a:t>
            </a:r>
            <a:r>
              <a:rPr lang="en-US" altLang="zh-CN" sz="3200" i="1" dirty="0">
                <a:solidFill>
                  <a:prstClr val="black"/>
                </a:solidFill>
              </a:rPr>
              <a:t>I</a:t>
            </a:r>
            <a:r>
              <a:rPr lang="zh-CN" altLang="en-US" sz="3200" dirty="0">
                <a:solidFill>
                  <a:prstClr val="black"/>
                </a:solidFill>
              </a:rPr>
              <a:t>，那么</a:t>
            </a:r>
            <a:r>
              <a:rPr lang="en-US" altLang="zh-CN" sz="3200" i="1" dirty="0">
                <a:cs typeface="Times New Roman" pitchFamily="18" charset="0"/>
              </a:rPr>
              <a:t>B</a:t>
            </a:r>
            <a:r>
              <a:rPr lang="zh-CN" altLang="en-US" sz="3200" dirty="0"/>
              <a:t>一定可逆。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D0A7714-F71E-E248-9D73-64A01B679FA9}"/>
              </a:ext>
            </a:extLst>
          </p:cNvPr>
          <p:cNvSpPr/>
          <p:nvPr/>
        </p:nvSpPr>
        <p:spPr>
          <a:xfrm>
            <a:off x="2155512" y="4284385"/>
            <a:ext cx="7684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prstClr val="black"/>
                </a:solidFill>
              </a:rPr>
              <a:t>若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AB</a:t>
            </a:r>
            <a:r>
              <a:rPr lang="en-US" altLang="zh-CN" sz="3200" dirty="0">
                <a:solidFill>
                  <a:prstClr val="black"/>
                </a:solidFill>
              </a:rPr>
              <a:t>=</a:t>
            </a:r>
            <a:r>
              <a:rPr lang="en-US" altLang="zh-CN" sz="3200" i="1" dirty="0">
                <a:solidFill>
                  <a:prstClr val="black"/>
                </a:solidFill>
              </a:rPr>
              <a:t>I </a:t>
            </a:r>
            <a:r>
              <a:rPr lang="zh-CN" altLang="en-US" sz="3200" dirty="0">
                <a:solidFill>
                  <a:prstClr val="black"/>
                </a:solidFill>
              </a:rPr>
              <a:t>，那么</a:t>
            </a:r>
            <a:r>
              <a:rPr lang="en-US" altLang="zh-CN" sz="3200" i="1" dirty="0">
                <a:solidFill>
                  <a:prstClr val="black"/>
                </a:solidFill>
              </a:rPr>
              <a:t>A</a:t>
            </a:r>
            <a:r>
              <a:rPr lang="zh-CN" altLang="en-US" sz="3200" dirty="0">
                <a:solidFill>
                  <a:prstClr val="black"/>
                </a:solidFill>
              </a:rPr>
              <a:t>与</a:t>
            </a:r>
            <a:r>
              <a:rPr lang="en-US" altLang="zh-CN" sz="3200" i="1" dirty="0">
                <a:cs typeface="Times New Roman" pitchFamily="18" charset="0"/>
              </a:rPr>
              <a:t>B</a:t>
            </a:r>
            <a:r>
              <a:rPr lang="zh-CN" altLang="en-US" sz="3200" dirty="0">
                <a:cs typeface="Times New Roman" pitchFamily="18" charset="0"/>
              </a:rPr>
              <a:t>均</a:t>
            </a:r>
            <a:r>
              <a:rPr lang="zh-CN" altLang="en-US" sz="3200" dirty="0"/>
              <a:t>可逆，且</a:t>
            </a:r>
            <a:r>
              <a:rPr lang="en-US" altLang="zh-CN" sz="3200" i="1" dirty="0"/>
              <a:t>A</a:t>
            </a:r>
            <a:r>
              <a:rPr lang="en-US" altLang="zh-CN" sz="3200" dirty="0"/>
              <a:t>=</a:t>
            </a:r>
            <a:r>
              <a:rPr lang="en-US" altLang="zh-CN" sz="3200" i="1" dirty="0">
                <a:solidFill>
                  <a:prstClr val="black"/>
                </a:solidFill>
                <a:cs typeface="Times New Roman" pitchFamily="18" charset="0"/>
              </a:rPr>
              <a:t>B</a:t>
            </a:r>
            <a:r>
              <a:rPr lang="en-US" altLang="zh-CN" sz="3200" baseline="30000" dirty="0">
                <a:solidFill>
                  <a:prstClr val="black"/>
                </a:solidFill>
                <a:latin typeface="+mj-ea"/>
                <a:cs typeface="Times New Roman" pitchFamily="18" charset="0"/>
              </a:rPr>
              <a:t>-1</a:t>
            </a:r>
            <a:endParaRPr lang="zh-CN" altLang="en-US" baseline="30000" dirty="0"/>
          </a:p>
        </p:txBody>
      </p:sp>
      <p:sp>
        <p:nvSpPr>
          <p:cNvPr id="2" name="下箭头 1">
            <a:extLst>
              <a:ext uri="{FF2B5EF4-FFF2-40B4-BE49-F238E27FC236}">
                <a16:creationId xmlns:a16="http://schemas.microsoft.com/office/drawing/2014/main" id="{47D846E3-7C17-F04C-B7FF-D5754A6B491F}"/>
              </a:ext>
            </a:extLst>
          </p:cNvPr>
          <p:cNvSpPr/>
          <p:nvPr/>
        </p:nvSpPr>
        <p:spPr>
          <a:xfrm>
            <a:off x="4299306" y="2268161"/>
            <a:ext cx="288032" cy="44075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下箭头 7">
            <a:extLst>
              <a:ext uri="{FF2B5EF4-FFF2-40B4-BE49-F238E27FC236}">
                <a16:creationId xmlns:a16="http://schemas.microsoft.com/office/drawing/2014/main" id="{20008F97-2D7C-0D48-B1DE-C70A58207190}"/>
              </a:ext>
            </a:extLst>
          </p:cNvPr>
          <p:cNvSpPr/>
          <p:nvPr/>
        </p:nvSpPr>
        <p:spPr>
          <a:xfrm>
            <a:off x="4299306" y="3749343"/>
            <a:ext cx="288032" cy="44075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789F8208-564C-2345-B406-5C9546201907}"/>
              </a:ext>
            </a:extLst>
          </p:cNvPr>
          <p:cNvSpPr txBox="1"/>
          <p:nvPr/>
        </p:nvSpPr>
        <p:spPr>
          <a:xfrm>
            <a:off x="839416" y="381224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例 </a:t>
            </a:r>
            <a:r>
              <a:rPr lang="en-US" altLang="zh-CN" sz="3200" dirty="0"/>
              <a:t>4</a:t>
            </a:r>
            <a:r>
              <a:rPr lang="zh-CN" altLang="en-US" sz="3200" dirty="0"/>
              <a:t>      请证明：</a:t>
            </a:r>
          </a:p>
        </p:txBody>
      </p:sp>
    </p:spTree>
    <p:extLst>
      <p:ext uri="{BB962C8B-B14F-4D97-AF65-F5344CB8AC3E}">
        <p14:creationId xmlns:p14="http://schemas.microsoft.com/office/powerpoint/2010/main" val="360284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16224" y="1268761"/>
            <a:ext cx="2063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思考题</a:t>
            </a:r>
          </a:p>
        </p:txBody>
      </p:sp>
      <p:sp>
        <p:nvSpPr>
          <p:cNvPr id="6" name="矩形 5"/>
          <p:cNvSpPr/>
          <p:nvPr/>
        </p:nvSpPr>
        <p:spPr>
          <a:xfrm>
            <a:off x="4007768" y="1268761"/>
            <a:ext cx="60486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>
                <a:solidFill>
                  <a:prstClr val="black"/>
                </a:solidFill>
              </a:rPr>
              <a:t>设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zh-CN" altLang="en-US" sz="3200" dirty="0">
                <a:solidFill>
                  <a:prstClr val="black"/>
                </a:solidFill>
              </a:rPr>
              <a:t>和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>
                <a:solidFill>
                  <a:prstClr val="black"/>
                </a:solidFill>
              </a:rPr>
              <a:t>是方阵</a:t>
            </a:r>
            <a:r>
              <a:rPr lang="en-US" altLang="zh-CN" sz="3200" dirty="0">
                <a:solidFill>
                  <a:prstClr val="black"/>
                </a:solidFill>
              </a:rPr>
              <a:t>, </a:t>
            </a:r>
            <a:r>
              <a:rPr lang="zh-CN" altLang="en-US" sz="3200" dirty="0">
                <a:solidFill>
                  <a:prstClr val="black"/>
                </a:solidFill>
              </a:rPr>
              <a:t>求证：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34276" y="2996953"/>
            <a:ext cx="5928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由上题可得</a:t>
            </a:r>
            <a:r>
              <a:rPr lang="en-US" altLang="zh-CN" sz="3200" dirty="0"/>
              <a:t>:     </a:t>
            </a:r>
            <a:r>
              <a:rPr lang="zh-CN" altLang="en-US" sz="3200" dirty="0">
                <a:solidFill>
                  <a:prstClr val="black"/>
                </a:solidFill>
              </a:rPr>
              <a:t>设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zh-CN" altLang="en-US" sz="3200" dirty="0">
                <a:solidFill>
                  <a:prstClr val="black"/>
                </a:solidFill>
              </a:rPr>
              <a:t>和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>
                <a:solidFill>
                  <a:prstClr val="black"/>
                </a:solidFill>
              </a:rPr>
              <a:t>是方阵</a:t>
            </a:r>
            <a:r>
              <a:rPr lang="en-US" altLang="zh-CN" sz="3200" dirty="0">
                <a:solidFill>
                  <a:prstClr val="black"/>
                </a:solidFill>
              </a:rPr>
              <a:t>, </a:t>
            </a:r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5159896" y="3789040"/>
            <a:ext cx="42964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3200" dirty="0">
                <a:solidFill>
                  <a:prstClr val="black"/>
                </a:solidFill>
              </a:rPr>
              <a:t>若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en-US" altLang="zh-CN" sz="3200" dirty="0">
                <a:solidFill>
                  <a:prstClr val="black"/>
                </a:solidFill>
              </a:rPr>
              <a:t>=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zh-CN" altLang="en-US" sz="3200" dirty="0">
                <a:solidFill>
                  <a:prstClr val="black"/>
                </a:solidFill>
              </a:rPr>
              <a:t>则必有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en-US" altLang="zh-CN" sz="3200" dirty="0">
                <a:solidFill>
                  <a:prstClr val="black"/>
                </a:solidFill>
              </a:rPr>
              <a:t>=</a:t>
            </a:r>
            <a:r>
              <a:rPr lang="en-US" altLang="zh-CN" sz="3200" i="1" dirty="0">
                <a:solidFill>
                  <a:prstClr val="black"/>
                </a:solidFill>
              </a:rPr>
              <a:t>I</a:t>
            </a:r>
            <a:r>
              <a:rPr lang="en-US" altLang="zh-CN" sz="32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9" name="矩形 8"/>
          <p:cNvSpPr/>
          <p:nvPr/>
        </p:nvSpPr>
        <p:spPr>
          <a:xfrm>
            <a:off x="3503713" y="1916832"/>
            <a:ext cx="6768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zh-CN" altLang="en-US" sz="3200" dirty="0">
                <a:solidFill>
                  <a:prstClr val="black"/>
                </a:solidFill>
              </a:rPr>
              <a:t>可逆的充要条件是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zh-CN" altLang="en-US" sz="3200" dirty="0">
                <a:solidFill>
                  <a:prstClr val="black"/>
                </a:solidFill>
              </a:rPr>
              <a:t>和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都可逆</a:t>
            </a:r>
            <a:r>
              <a:rPr lang="en-US" altLang="zh-CN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3200" dirty="0">
                <a:solidFill>
                  <a:prstClr val="black"/>
                </a:solidFill>
              </a:rPr>
              <a:t>               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1847528" y="2852936"/>
            <a:ext cx="8712968" cy="16561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847528" y="1052736"/>
            <a:ext cx="8712968" cy="165618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885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735627" y="2060848"/>
            <a:ext cx="4656517" cy="20882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07435" y="476673"/>
            <a:ext cx="48725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3200" spc="-100" dirty="0">
                <a:latin typeface="Times New Roman" pitchFamily="18" charset="0"/>
                <a:cs typeface="Times New Roman" pitchFamily="18" charset="0"/>
              </a:rPr>
              <a:t>计算 </a:t>
            </a:r>
            <a:r>
              <a:rPr lang="en-US" altLang="zh-CN" sz="3200" i="1" spc="-1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spc="-100" baseline="30000" dirty="0"/>
              <a:t>−1 </a:t>
            </a:r>
            <a:r>
              <a:rPr lang="en-US" altLang="zh-CN" sz="3200" spc="-100" dirty="0"/>
              <a:t> </a:t>
            </a:r>
            <a:r>
              <a:rPr lang="zh-CN" altLang="en-US" sz="3200" spc="-100" dirty="0"/>
              <a:t>的一种方便方法：</a:t>
            </a:r>
            <a:endParaRPr lang="en-US" altLang="zh-CN" sz="3200" spc="-100" dirty="0"/>
          </a:p>
        </p:txBody>
      </p:sp>
      <p:sp>
        <p:nvSpPr>
          <p:cNvPr id="5" name="TextBox 4"/>
          <p:cNvSpPr txBox="1"/>
          <p:nvPr/>
        </p:nvSpPr>
        <p:spPr>
          <a:xfrm>
            <a:off x="981027" y="2672916"/>
            <a:ext cx="1682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例 </a:t>
            </a:r>
            <a:r>
              <a:rPr lang="en-US" altLang="zh-CN" sz="3200" dirty="0">
                <a:latin typeface="+mn-ea"/>
              </a:rPr>
              <a:t>5</a:t>
            </a:r>
            <a:endParaRPr lang="zh-CN" altLang="en-US" sz="3200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40649" y="5072234"/>
            <a:ext cx="54938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+mn-ea"/>
              </a:rPr>
              <a:t>练习</a:t>
            </a:r>
            <a:r>
              <a:rPr lang="en-US" altLang="zh-CN" sz="3200" dirty="0">
                <a:latin typeface="+mn-ea"/>
              </a:rPr>
              <a:t>:</a:t>
            </a:r>
            <a:r>
              <a:rPr lang="zh-CN" altLang="en-US" sz="3200" dirty="0">
                <a:latin typeface="+mn-ea"/>
              </a:rPr>
              <a:t>  求矩阵                    的逆</a:t>
            </a:r>
            <a:r>
              <a:rPr lang="en-US" altLang="zh-CN" sz="3200" dirty="0">
                <a:latin typeface="+mn-ea"/>
              </a:rPr>
              <a:t>.</a:t>
            </a:r>
            <a:endParaRPr lang="zh-CN" altLang="en-US" sz="3200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86549" y="1196753"/>
            <a:ext cx="6326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3200" spc="-100" dirty="0">
                <a:latin typeface="+mj-lt"/>
              </a:rPr>
              <a:t>(</a:t>
            </a:r>
            <a:r>
              <a:rPr lang="zh-CN" altLang="en-US" sz="3200" spc="-100" dirty="0">
                <a:latin typeface="+mj-lt"/>
              </a:rPr>
              <a:t> </a:t>
            </a:r>
            <a:r>
              <a:rPr lang="en-US" altLang="zh-CN" sz="3200" i="1" spc="-100" dirty="0">
                <a:latin typeface="Times" pitchFamily="2" charset="0"/>
                <a:cs typeface="Times New Roman" pitchFamily="18" charset="0"/>
              </a:rPr>
              <a:t>A</a:t>
            </a:r>
            <a:r>
              <a:rPr lang="zh-CN" altLang="en-US" sz="3200" i="1" spc="-100" dirty="0">
                <a:latin typeface="Times" pitchFamily="2" charset="0"/>
                <a:cs typeface="Times New Roman" pitchFamily="18" charset="0"/>
              </a:rPr>
              <a:t> </a:t>
            </a:r>
            <a:r>
              <a:rPr lang="en-US" altLang="zh-CN" sz="3200" spc="-100" dirty="0">
                <a:latin typeface="Times" pitchFamily="2" charset="0"/>
              </a:rPr>
              <a:t> |</a:t>
            </a:r>
            <a:r>
              <a:rPr lang="zh-CN" altLang="en-US" sz="3200" spc="-100" dirty="0">
                <a:latin typeface="Times" pitchFamily="2" charset="0"/>
              </a:rPr>
              <a:t> </a:t>
            </a:r>
            <a:r>
              <a:rPr lang="en-US" altLang="zh-CN" sz="3200" spc="-100" dirty="0">
                <a:latin typeface="Times" pitchFamily="2" charset="0"/>
              </a:rPr>
              <a:t> </a:t>
            </a:r>
            <a:r>
              <a:rPr lang="en-US" altLang="zh-CN" sz="3200" i="1" spc="-100" dirty="0">
                <a:latin typeface="Times" pitchFamily="2" charset="0"/>
                <a:cs typeface="Times New Roman" pitchFamily="18" charset="0"/>
              </a:rPr>
              <a:t>I</a:t>
            </a:r>
            <a:r>
              <a:rPr lang="zh-CN" altLang="en-US" sz="3200" i="1" spc="-100" dirty="0">
                <a:latin typeface="Times" pitchFamily="2" charset="0"/>
                <a:cs typeface="Times New Roman" pitchFamily="18" charset="0"/>
              </a:rPr>
              <a:t> </a:t>
            </a:r>
            <a:r>
              <a:rPr lang="en-US" altLang="zh-CN" sz="3200" spc="-100" dirty="0">
                <a:latin typeface="Times" pitchFamily="2" charset="0"/>
              </a:rPr>
              <a:t> </a:t>
            </a:r>
            <a:r>
              <a:rPr lang="en-US" altLang="zh-CN" sz="3200" spc="-100" dirty="0">
                <a:latin typeface="+mj-lt"/>
              </a:rPr>
              <a:t>)  </a:t>
            </a:r>
            <a:r>
              <a:rPr lang="zh-CN" altLang="en-US" sz="3200" spc="-100" dirty="0">
                <a:latin typeface="+mn-ea"/>
              </a:rPr>
              <a:t>用初等行变换化成 </a:t>
            </a:r>
            <a:r>
              <a:rPr lang="en-US" altLang="zh-CN" sz="3200" spc="-100" dirty="0">
                <a:latin typeface="+mj-lt"/>
              </a:rPr>
              <a:t>(</a:t>
            </a:r>
            <a:r>
              <a:rPr lang="zh-CN" altLang="en-US" sz="3200" spc="-100" dirty="0">
                <a:latin typeface="+mj-lt"/>
              </a:rPr>
              <a:t> </a:t>
            </a:r>
            <a:r>
              <a:rPr lang="en-US" altLang="zh-CN" sz="3200" i="1" spc="-100" dirty="0">
                <a:latin typeface="Times" pitchFamily="2" charset="0"/>
                <a:cs typeface="Times New Roman" pitchFamily="18" charset="0"/>
              </a:rPr>
              <a:t>I</a:t>
            </a:r>
            <a:r>
              <a:rPr lang="zh-CN" altLang="en-US" sz="3200" i="1" spc="-100" dirty="0">
                <a:latin typeface="Times" pitchFamily="2" charset="0"/>
                <a:cs typeface="Times New Roman" pitchFamily="18" charset="0"/>
              </a:rPr>
              <a:t> </a:t>
            </a:r>
            <a:r>
              <a:rPr lang="en-US" altLang="zh-CN" sz="3200" spc="-100" dirty="0">
                <a:latin typeface="Times" pitchFamily="2" charset="0"/>
              </a:rPr>
              <a:t> | </a:t>
            </a:r>
            <a:r>
              <a:rPr lang="en-US" altLang="zh-CN" sz="3200" i="1" spc="-100" dirty="0">
                <a:latin typeface="Times" pitchFamily="2" charset="0"/>
                <a:cs typeface="Times New Roman" pitchFamily="18" charset="0"/>
              </a:rPr>
              <a:t>A</a:t>
            </a:r>
            <a:r>
              <a:rPr lang="en-US" altLang="zh-CN" sz="3200" spc="-100" baseline="30000" dirty="0">
                <a:latin typeface="Times" pitchFamily="2" charset="0"/>
              </a:rPr>
              <a:t>−1</a:t>
            </a:r>
            <a:r>
              <a:rPr lang="en-US" altLang="zh-CN" sz="3200" spc="-100" baseline="30000" dirty="0">
                <a:latin typeface="+mj-lt"/>
              </a:rPr>
              <a:t> </a:t>
            </a:r>
            <a:r>
              <a:rPr lang="en-US" altLang="zh-CN" sz="3200" spc="-100" dirty="0">
                <a:latin typeface="+mj-lt"/>
              </a:rPr>
              <a:t>).</a:t>
            </a:r>
            <a:endParaRPr lang="zh-CN" altLang="en-US" sz="3200" spc="-100" dirty="0"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023659" y="271763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+mn-ea"/>
              </a:rPr>
              <a:t>求</a:t>
            </a:r>
          </a:p>
        </p:txBody>
      </p:sp>
      <p:sp>
        <p:nvSpPr>
          <p:cNvPr id="18" name="矩形 17"/>
          <p:cNvSpPr/>
          <p:nvPr/>
        </p:nvSpPr>
        <p:spPr>
          <a:xfrm>
            <a:off x="5807968" y="476672"/>
            <a:ext cx="2172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spc="-100" dirty="0"/>
              <a:t>将增广矩阵</a:t>
            </a:r>
            <a:endParaRPr lang="zh-CN" altLang="en-US" sz="3200" dirty="0"/>
          </a:p>
        </p:txBody>
      </p:sp>
      <p:sp>
        <p:nvSpPr>
          <p:cNvPr id="12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776" y="2357591"/>
            <a:ext cx="1800200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079776" y="2276872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1    1    0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079776" y="2780928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1    1    1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3719736" y="3284984"/>
            <a:ext cx="2304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1   0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23992" y="2132856"/>
            <a:ext cx="6174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-100" dirty="0">
                <a:solidFill>
                  <a:srgbClr val="000000"/>
                </a:solidFill>
                <a:latin typeface="Times New Roman"/>
              </a:rPr>
              <a:t>−1 </a:t>
            </a:r>
            <a:endParaRPr lang="zh-CN" altLang="en-US" dirty="0"/>
          </a:p>
        </p:txBody>
      </p:sp>
      <p:sp>
        <p:nvSpPr>
          <p:cNvPr id="24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08" y="4661847"/>
            <a:ext cx="1800200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367808" y="4581128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202460" y="5098134"/>
            <a:ext cx="20882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2  </a:t>
            </a:r>
            <a:r>
              <a:rPr lang="zh-CN" altLang="en-US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3    1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079776" y="5574171"/>
            <a:ext cx="2304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1   3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192" y="4653136"/>
            <a:ext cx="1800200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824192" y="4572417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3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2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824192" y="5076473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1    0    1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680176" y="5589240"/>
            <a:ext cx="19442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3   1  1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/>
      <p:bldP spid="8" grpId="0"/>
      <p:bldP spid="13" grpId="0"/>
      <p:bldP spid="16" grpId="0"/>
      <p:bldP spid="18" grpId="0"/>
      <p:bldP spid="12" grpId="0" animBg="1"/>
      <p:bldP spid="20" grpId="0"/>
      <p:bldP spid="21" grpId="0"/>
      <p:bldP spid="22" grpId="0"/>
      <p:bldP spid="23" grpId="0"/>
      <p:bldP spid="24" grpId="0" animBg="1"/>
      <p:bldP spid="25" grpId="0"/>
      <p:bldP spid="26" grpId="0"/>
      <p:bldP spid="27" grpId="0"/>
      <p:bldP spid="28" grpId="0" animBg="1"/>
      <p:bldP spid="29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543605" y="836712"/>
            <a:ext cx="7584843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87421" y="1547784"/>
            <a:ext cx="1392155" cy="585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+mn-ea"/>
              </a:rPr>
              <a:t>例  </a:t>
            </a:r>
            <a:r>
              <a:rPr lang="en-US" altLang="zh-CN" sz="3200" dirty="0">
                <a:cs typeface="Times New Roman" pitchFamily="18" charset="0"/>
              </a:rPr>
              <a:t>6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</a:t>
            </a:r>
            <a:endParaRPr lang="zh-CN" alt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2064" y="1556793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, </a:t>
            </a:r>
            <a:r>
              <a:rPr lang="zh-CN" altLang="en-US" sz="3200" dirty="0"/>
              <a:t>求解矩阵方程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23660" y="1557091"/>
            <a:ext cx="1590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设  </a:t>
            </a:r>
            <a:r>
              <a:rPr lang="en-US" altLang="zh-CN" sz="3200" i="1" dirty="0"/>
              <a:t>A</a:t>
            </a:r>
            <a:r>
              <a:rPr lang="en-US" altLang="zh-CN" sz="3200" dirty="0"/>
              <a:t> =  </a:t>
            </a:r>
            <a:endParaRPr lang="zh-CN" altLang="en-US" sz="3200" dirty="0"/>
          </a:p>
        </p:txBody>
      </p:sp>
      <p:sp>
        <p:nvSpPr>
          <p:cNvPr id="10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024" y="1133455"/>
            <a:ext cx="1800200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632024" y="1052736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3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0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632024" y="1556792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1    1    0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583832" y="2069559"/>
            <a:ext cx="1872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1    1    4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16601" y="2780928"/>
            <a:ext cx="3376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(1)  </a:t>
            </a:r>
            <a:r>
              <a:rPr lang="en-US" altLang="zh-CN" sz="3200" i="1" dirty="0"/>
              <a:t>AX </a:t>
            </a:r>
            <a:r>
              <a:rPr lang="en-US" altLang="zh-CN" sz="3200" b="1" i="1" dirty="0">
                <a:sym typeface="Symbol"/>
              </a:rPr>
              <a:t> </a:t>
            </a:r>
            <a:r>
              <a:rPr lang="en-US" altLang="zh-CN" sz="3200" dirty="0"/>
              <a:t> </a:t>
            </a:r>
            <a:r>
              <a:rPr lang="en-US" altLang="zh-CN" sz="3200" i="1" dirty="0"/>
              <a:t>A </a:t>
            </a:r>
            <a:r>
              <a:rPr lang="en-US" altLang="zh-CN" sz="3200" dirty="0"/>
              <a:t>= 2</a:t>
            </a:r>
            <a:r>
              <a:rPr lang="en-US" altLang="zh-CN" sz="3200" i="1" dirty="0"/>
              <a:t>X  </a:t>
            </a:r>
            <a:r>
              <a:rPr lang="en-US" altLang="zh-CN" sz="3200" dirty="0"/>
              <a:t>;</a:t>
            </a:r>
            <a:endParaRPr lang="zh-CN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6384032" y="2780928"/>
            <a:ext cx="3346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(2)  </a:t>
            </a:r>
            <a:r>
              <a:rPr lang="en-US" altLang="zh-CN" sz="3200" i="1" dirty="0"/>
              <a:t>XA </a:t>
            </a:r>
            <a:r>
              <a:rPr lang="en-US" altLang="zh-CN" sz="3200" b="1" i="1" dirty="0">
                <a:sym typeface="Symbol"/>
              </a:rPr>
              <a:t> </a:t>
            </a:r>
            <a:r>
              <a:rPr lang="en-US" altLang="zh-CN" sz="3200" dirty="0"/>
              <a:t> </a:t>
            </a:r>
            <a:r>
              <a:rPr lang="en-US" altLang="zh-CN" sz="3200" i="1" dirty="0"/>
              <a:t>A </a:t>
            </a:r>
            <a:r>
              <a:rPr lang="en-US" altLang="zh-CN" sz="3200" dirty="0"/>
              <a:t>= 2</a:t>
            </a:r>
            <a:r>
              <a:rPr lang="en-US" altLang="zh-CN" sz="3200" i="1" dirty="0"/>
              <a:t>X </a:t>
            </a:r>
            <a:r>
              <a:rPr lang="en-US" altLang="zh-CN" sz="3200" dirty="0"/>
              <a:t>.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819E2-8216-E240-A436-81978BBE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3C29E-B982-5844-9066-482AAE44CDC4}" type="slidenum">
              <a:rPr lang="zh-CN" altLang="zh-CN" smtClean="0"/>
              <a:pPr/>
              <a:t>18</a:t>
            </a:fld>
            <a:endParaRPr lang="zh-CN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7FC478-305D-3241-89A3-C25157C0602B}"/>
              </a:ext>
            </a:extLst>
          </p:cNvPr>
          <p:cNvSpPr txBox="1"/>
          <p:nvPr/>
        </p:nvSpPr>
        <p:spPr>
          <a:xfrm>
            <a:off x="1415480" y="188640"/>
            <a:ext cx="8374408" cy="27738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8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作业</a:t>
            </a:r>
            <a:r>
              <a:rPr kumimoji="1" lang="zh-CN" altLang="en-US" sz="4800" b="1" dirty="0">
                <a:solidFill>
                  <a:srgbClr val="0070C0"/>
                </a:solidFill>
              </a:rPr>
              <a:t>：</a:t>
            </a:r>
            <a:endParaRPr kumimoji="1" lang="en-US" altLang="zh-CN" sz="2800" dirty="0"/>
          </a:p>
          <a:p>
            <a:pPr marL="457200" indent="-457200">
              <a:lnSpc>
                <a:spcPct val="200000"/>
              </a:lnSpc>
              <a:buSzPct val="50000"/>
              <a:buFont typeface="Wingdings" pitchFamily="2" charset="2"/>
              <a:buChar char="l"/>
            </a:pPr>
            <a:r>
              <a:rPr kumimoji="1" lang="en-US" altLang="zh-CN" sz="36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1.5</a:t>
            </a:r>
            <a:r>
              <a:rPr kumimoji="1" lang="zh-CN" altLang="en-US" sz="36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节练习</a:t>
            </a:r>
            <a:r>
              <a:rPr kumimoji="1" lang="en-US" altLang="zh-CN" sz="36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  <a:r>
              <a:rPr kumimoji="1" lang="en-US" altLang="zh-CN" sz="3200" dirty="0"/>
              <a:t>3. (b)  (c)   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4. (a)  (b)</a:t>
            </a:r>
            <a:r>
              <a:rPr kumimoji="1" lang="zh-CN" altLang="en-US" sz="3200" dirty="0"/>
              <a:t>      </a:t>
            </a:r>
            <a:r>
              <a:rPr kumimoji="1" lang="en-US" altLang="zh-CN" sz="3200" dirty="0"/>
              <a:t>6.     </a:t>
            </a:r>
          </a:p>
          <a:p>
            <a:pPr>
              <a:lnSpc>
                <a:spcPct val="200000"/>
              </a:lnSpc>
            </a:pPr>
            <a:r>
              <a:rPr kumimoji="1" lang="en-US" altLang="zh-CN" sz="3200" dirty="0"/>
              <a:t>                               10. (e) (h)</a:t>
            </a:r>
            <a:r>
              <a:rPr kumimoji="1" lang="zh-CN" altLang="en-US" sz="3200" dirty="0"/>
              <a:t>      </a:t>
            </a:r>
            <a:r>
              <a:rPr kumimoji="1" lang="en-US" altLang="zh-CN" sz="3200" dirty="0"/>
              <a:t>11.   12. (c) (d)</a:t>
            </a:r>
            <a:endParaRPr kumimoji="1" lang="zh-CN" altLang="en-US" sz="32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436C0E-4CFE-6F4C-BAC9-EC1000D838C0}"/>
              </a:ext>
            </a:extLst>
          </p:cNvPr>
          <p:cNvSpPr/>
          <p:nvPr/>
        </p:nvSpPr>
        <p:spPr>
          <a:xfrm>
            <a:off x="1415480" y="2962476"/>
            <a:ext cx="100061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SzPct val="50000"/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00206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课后练习：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E9209D-1AA4-1244-8FFC-4F1F18A13B02}"/>
              </a:ext>
            </a:extLst>
          </p:cNvPr>
          <p:cNvSpPr/>
          <p:nvPr/>
        </p:nvSpPr>
        <p:spPr>
          <a:xfrm>
            <a:off x="1415480" y="3819737"/>
            <a:ext cx="9161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1. 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证明：一个可逆矩阵可以通过初等变换化为单位矩阵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endParaRPr lang="zh-CN" altLang="en-US" dirty="0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508DBCB9-4531-DE4D-9C31-D6E7A2F389BF}"/>
              </a:ext>
            </a:extLst>
          </p:cNvPr>
          <p:cNvSpPr txBox="1"/>
          <p:nvPr/>
        </p:nvSpPr>
        <p:spPr>
          <a:xfrm>
            <a:off x="1415480" y="4725144"/>
            <a:ext cx="10513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已知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阶方阵</a:t>
            </a:r>
            <a:r>
              <a:rPr lang="en-US" altLang="zh-CN" i="1" dirty="0"/>
              <a:t>A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和</a:t>
            </a:r>
            <a:r>
              <a:rPr lang="en-US" altLang="zh-CN" i="1" dirty="0"/>
              <a:t>B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满足</a:t>
            </a:r>
            <a:r>
              <a:rPr lang="en-US" altLang="zh-CN" i="1" dirty="0"/>
              <a:t>AB= A</a:t>
            </a:r>
            <a:r>
              <a:rPr lang="en-US" altLang="zh-CN" dirty="0">
                <a:latin typeface="KaiTi" panose="02010609060101010101" pitchFamily="49" charset="-122"/>
                <a:ea typeface="KaiTi" panose="02010609060101010101" pitchFamily="49" charset="-122"/>
              </a:rPr>
              <a:t>+</a:t>
            </a:r>
            <a:r>
              <a:rPr lang="en-US" altLang="zh-CN" i="1" dirty="0"/>
              <a:t>B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，且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sz="3200" dirty="0"/>
              <a:t>=</a:t>
            </a:r>
            <a:r>
              <a:rPr lang="zh-CN" altLang="en-US" sz="3200" dirty="0"/>
              <a:t>                    ，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求</a:t>
            </a:r>
            <a:r>
              <a:rPr lang="en-US" altLang="zh-CN" sz="3200" i="1" dirty="0"/>
              <a:t>B.</a:t>
            </a:r>
            <a:endParaRPr lang="zh-CN" altLang="en-US" sz="3200" dirty="0"/>
          </a:p>
        </p:txBody>
      </p:sp>
      <p:sp>
        <p:nvSpPr>
          <p:cNvPr id="10" name="AutoShape 117">
            <a:extLst>
              <a:ext uri="{FF2B5EF4-FFF2-40B4-BE49-F238E27FC236}">
                <a16:creationId xmlns:a16="http://schemas.microsoft.com/office/drawing/2014/main" id="{190C8663-099B-FF44-9724-C51B237E6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408" y="4356393"/>
            <a:ext cx="1800200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33">
            <a:extLst>
              <a:ext uri="{FF2B5EF4-FFF2-40B4-BE49-F238E27FC236}">
                <a16:creationId xmlns:a16="http://schemas.microsoft.com/office/drawing/2014/main" id="{53E0F1E8-CD3F-B742-B116-B029DBCCC01A}"/>
              </a:ext>
            </a:extLst>
          </p:cNvPr>
          <p:cNvSpPr txBox="1"/>
          <p:nvPr/>
        </p:nvSpPr>
        <p:spPr>
          <a:xfrm>
            <a:off x="8088408" y="4275674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2   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33">
            <a:extLst>
              <a:ext uri="{FF2B5EF4-FFF2-40B4-BE49-F238E27FC236}">
                <a16:creationId xmlns:a16="http://schemas.microsoft.com/office/drawing/2014/main" id="{E00D55C6-532B-8344-8774-4D1EC611095F}"/>
              </a:ext>
            </a:extLst>
          </p:cNvPr>
          <p:cNvSpPr txBox="1"/>
          <p:nvPr/>
        </p:nvSpPr>
        <p:spPr>
          <a:xfrm>
            <a:off x="8088408" y="4779730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2    1    3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33">
            <a:extLst>
              <a:ext uri="{FF2B5EF4-FFF2-40B4-BE49-F238E27FC236}">
                <a16:creationId xmlns:a16="http://schemas.microsoft.com/office/drawing/2014/main" id="{86815C24-FC0C-B049-9DCC-5B7E820FD148}"/>
              </a:ext>
            </a:extLst>
          </p:cNvPr>
          <p:cNvSpPr txBox="1"/>
          <p:nvPr/>
        </p:nvSpPr>
        <p:spPr>
          <a:xfrm>
            <a:off x="8040216" y="5292497"/>
            <a:ext cx="1872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0    1    0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77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1845" y="353176"/>
            <a:ext cx="2787891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>
                <a:solidFill>
                  <a:srgbClr val="002060"/>
                </a:solidFill>
              </a:rPr>
              <a:t>1. </a:t>
            </a:r>
            <a:r>
              <a:rPr lang="zh-CN" altLang="en-US" sz="4000" b="1" dirty="0">
                <a:solidFill>
                  <a:srgbClr val="002060"/>
                </a:solidFill>
              </a:rPr>
              <a:t>初等矩阵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1424" y="1196752"/>
            <a:ext cx="10657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400" b="1" dirty="0"/>
              <a:t>定  义   </a:t>
            </a:r>
            <a:r>
              <a:rPr lang="zh-CN" altLang="en-US" sz="3200" dirty="0">
                <a:latin typeface="+mn-ea"/>
              </a:rPr>
              <a:t>对一个单位矩阵</a:t>
            </a:r>
            <a:r>
              <a:rPr lang="en-US" altLang="zh-CN" sz="3200" b="1" i="1" dirty="0">
                <a:latin typeface="Times" pitchFamily="2" charset="0"/>
              </a:rPr>
              <a:t>I</a:t>
            </a:r>
            <a:r>
              <a:rPr lang="zh-CN" altLang="en-US" sz="3200" dirty="0">
                <a:latin typeface="+mn-ea"/>
              </a:rPr>
              <a:t>只进行</a:t>
            </a:r>
            <a:r>
              <a:rPr lang="zh-CN" altLang="en-US" sz="3200" b="1" dirty="0">
                <a:solidFill>
                  <a:srgbClr val="CC0000"/>
                </a:solidFill>
                <a:latin typeface="+mn-ea"/>
              </a:rPr>
              <a:t>一次</a:t>
            </a:r>
            <a:r>
              <a:rPr lang="zh-CN" altLang="en-US" sz="3200" dirty="0">
                <a:latin typeface="+mn-ea"/>
              </a:rPr>
              <a:t>初等行</a:t>
            </a:r>
            <a:r>
              <a:rPr lang="en-US" altLang="zh-CN" sz="3200" dirty="0">
                <a:latin typeface="+mn-ea"/>
              </a:rPr>
              <a:t>(</a:t>
            </a:r>
            <a:r>
              <a:rPr lang="zh-CN" altLang="en-US" sz="3200" dirty="0">
                <a:latin typeface="+mn-ea"/>
              </a:rPr>
              <a:t>或列</a:t>
            </a:r>
            <a:r>
              <a:rPr lang="en-US" altLang="zh-CN" sz="3200" dirty="0">
                <a:latin typeface="+mn-ea"/>
              </a:rPr>
              <a:t>)</a:t>
            </a:r>
            <a:r>
              <a:rPr lang="zh-CN" altLang="en-US" sz="3200" dirty="0">
                <a:latin typeface="+mn-ea"/>
              </a:rPr>
              <a:t>变换后所得到的矩阵称为</a:t>
            </a:r>
            <a:r>
              <a:rPr lang="zh-CN" altLang="en-US" sz="3200" b="1" dirty="0">
                <a:solidFill>
                  <a:srgbClr val="C00000"/>
                </a:solidFill>
                <a:latin typeface="+mn-ea"/>
              </a:rPr>
              <a:t>初等矩阵</a:t>
            </a:r>
            <a:r>
              <a:rPr lang="en-US" altLang="zh-CN" sz="3200" b="1" dirty="0">
                <a:latin typeface="+mn-ea"/>
              </a:rPr>
              <a:t>.</a:t>
            </a:r>
            <a:endParaRPr lang="zh-CN" altLang="en-US" sz="3400" b="1" dirty="0"/>
          </a:p>
        </p:txBody>
      </p:sp>
      <p:sp>
        <p:nvSpPr>
          <p:cNvPr id="8" name="矩形 7"/>
          <p:cNvSpPr/>
          <p:nvPr/>
        </p:nvSpPr>
        <p:spPr>
          <a:xfrm>
            <a:off x="911424" y="2564904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400" dirty="0"/>
              <a:t>第</a:t>
            </a:r>
            <a:r>
              <a:rPr lang="en-US" altLang="zh-CN" sz="3400" dirty="0"/>
              <a:t>I</a:t>
            </a:r>
            <a:r>
              <a:rPr lang="zh-CN" altLang="en-US" sz="3400" dirty="0"/>
              <a:t>型初等矩阵</a:t>
            </a:r>
            <a:r>
              <a:rPr lang="en-US" altLang="zh-CN" sz="3400" dirty="0"/>
              <a:t>: [</a:t>
            </a:r>
            <a:r>
              <a:rPr lang="zh-CN" altLang="en-US" sz="3400" b="1" dirty="0">
                <a:solidFill>
                  <a:srgbClr val="000000"/>
                </a:solidFill>
              </a:rPr>
              <a:t>对</a:t>
            </a:r>
            <a:r>
              <a:rPr lang="en-US" altLang="zh-CN" sz="3600" b="1" i="1" dirty="0">
                <a:latin typeface="Times" pitchFamily="2" charset="0"/>
              </a:rPr>
              <a:t>I</a:t>
            </a:r>
            <a:r>
              <a:rPr lang="zh-CN" altLang="en-US" sz="3400" b="1" dirty="0">
                <a:solidFill>
                  <a:srgbClr val="000000"/>
                </a:solidFill>
              </a:rPr>
              <a:t>互换两行</a:t>
            </a:r>
            <a:r>
              <a:rPr lang="zh-CN" altLang="en-US" sz="3400" b="1" dirty="0">
                <a:solidFill>
                  <a:srgbClr val="000000"/>
                </a:solidFill>
                <a:latin typeface="+mn-ea"/>
              </a:rPr>
              <a:t>（</a:t>
            </a:r>
            <a:r>
              <a:rPr lang="zh-CN" altLang="en-US" sz="3400" b="1" dirty="0">
                <a:solidFill>
                  <a:srgbClr val="000000"/>
                </a:solidFill>
              </a:rPr>
              <a:t>或列）</a:t>
            </a:r>
            <a:r>
              <a:rPr lang="en-US" altLang="zh-CN" sz="3400" dirty="0"/>
              <a:t>]</a:t>
            </a:r>
            <a:endParaRPr lang="zh-CN" altLang="en-US" sz="3400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511824" y="4653136"/>
            <a:ext cx="124813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6" y="3933056"/>
            <a:ext cx="1800200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279576" y="3852337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1    0    0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279576" y="4356393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279576" y="4860449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0    0    1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59496" y="4356393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I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4583832" y="398590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/>
              </a:rPr>
              <a:t></a:t>
            </a:r>
            <a:r>
              <a:rPr lang="en-US" altLang="zh-CN" i="1" dirty="0"/>
              <a:t> r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23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104" y="3869759"/>
            <a:ext cx="1800200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032104" y="3789040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0    0    1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032104" y="4293096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032104" y="4797152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1    0    0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96000" y="4293096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E</a:t>
            </a:r>
            <a:r>
              <a:rPr lang="en-US" altLang="zh-CN" sz="3200" baseline="-25000" dirty="0"/>
              <a:t>1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4583832" y="463397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/>
              </a:rPr>
              <a:t></a:t>
            </a:r>
            <a:r>
              <a:rPr lang="en-US" altLang="zh-CN" i="1" dirty="0"/>
              <a:t> c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5" grpId="0" animBg="1"/>
      <p:bldP spid="16" grpId="0"/>
      <p:bldP spid="17" grpId="0"/>
      <p:bldP spid="18" grpId="0"/>
      <p:bldP spid="19" grpId="0"/>
      <p:bldP spid="20" grpId="0"/>
      <p:bldP spid="23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533" y="548680"/>
            <a:ext cx="90738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400" dirty="0"/>
              <a:t>第</a:t>
            </a:r>
            <a:r>
              <a:rPr lang="en-US" altLang="zh-CN" sz="3400" dirty="0"/>
              <a:t>II </a:t>
            </a:r>
            <a:r>
              <a:rPr lang="zh-CN" altLang="en-US" sz="3400" dirty="0"/>
              <a:t>型初等矩阵</a:t>
            </a:r>
            <a:r>
              <a:rPr lang="en-US" altLang="zh-CN" sz="3400" dirty="0"/>
              <a:t> : [</a:t>
            </a:r>
            <a:r>
              <a:rPr lang="zh-CN" altLang="en-US" sz="3400" b="1" dirty="0">
                <a:solidFill>
                  <a:srgbClr val="000000"/>
                </a:solidFill>
              </a:rPr>
              <a:t>对</a:t>
            </a:r>
            <a:r>
              <a:rPr lang="en-US" altLang="zh-CN" sz="3200" b="1" i="1" dirty="0">
                <a:latin typeface="Times" pitchFamily="2" charset="0"/>
              </a:rPr>
              <a:t>I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某行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或列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</a:rPr>
              <a:t>)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乘以非零倍数</a:t>
            </a:r>
            <a:r>
              <a:rPr lang="en-US" altLang="zh-CN" sz="3400" dirty="0"/>
              <a:t>]</a:t>
            </a:r>
            <a:endParaRPr lang="zh-CN" altLang="en-US" sz="3400" dirty="0"/>
          </a:p>
        </p:txBody>
      </p:sp>
      <p:sp>
        <p:nvSpPr>
          <p:cNvPr id="5" name="矩形 4"/>
          <p:cNvSpPr/>
          <p:nvPr/>
        </p:nvSpPr>
        <p:spPr>
          <a:xfrm>
            <a:off x="838533" y="3204265"/>
            <a:ext cx="1149892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400" dirty="0"/>
              <a:t>第</a:t>
            </a:r>
            <a:r>
              <a:rPr lang="en-US" altLang="zh-CN" sz="3400" dirty="0"/>
              <a:t>III</a:t>
            </a:r>
            <a:r>
              <a:rPr lang="zh-CN" altLang="en-US" sz="3400" dirty="0"/>
              <a:t>型初等矩阵</a:t>
            </a:r>
            <a:r>
              <a:rPr lang="en-US" altLang="zh-CN" sz="3400" dirty="0"/>
              <a:t> :[</a:t>
            </a:r>
            <a:r>
              <a:rPr lang="zh-CN" altLang="en-US" sz="3200" b="1" dirty="0">
                <a:solidFill>
                  <a:srgbClr val="000000"/>
                </a:solidFill>
              </a:rPr>
              <a:t>将</a:t>
            </a:r>
            <a:r>
              <a:rPr lang="en-US" altLang="zh-CN" sz="3200" b="1" i="1" dirty="0">
                <a:latin typeface="Times" pitchFamily="2" charset="0"/>
              </a:rPr>
              <a:t>I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某行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</a:rPr>
              <a:t>(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或列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</a:rPr>
              <a:t>)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的倍数加到另一行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</a:rPr>
              <a:t> (</a:t>
            </a:r>
            <a:r>
              <a:rPr lang="zh-CN" altLang="en-US" sz="3200" b="1" dirty="0">
                <a:solidFill>
                  <a:srgbClr val="000000"/>
                </a:solidFill>
                <a:latin typeface="+mn-ea"/>
              </a:rPr>
              <a:t>或列</a:t>
            </a:r>
            <a:r>
              <a:rPr lang="en-US" altLang="zh-CN" sz="3200" b="1" dirty="0">
                <a:solidFill>
                  <a:srgbClr val="000000"/>
                </a:solidFill>
                <a:latin typeface="+mn-ea"/>
              </a:rPr>
              <a:t>)</a:t>
            </a:r>
            <a:r>
              <a:rPr lang="en-US" altLang="zh-CN" sz="3400" b="1" dirty="0">
                <a:solidFill>
                  <a:srgbClr val="000000"/>
                </a:solidFill>
              </a:rPr>
              <a:t>]</a:t>
            </a:r>
            <a:endParaRPr lang="zh-CN" altLang="en-US" sz="3400" b="1" dirty="0">
              <a:solidFill>
                <a:srgbClr val="000000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295800" y="5013176"/>
            <a:ext cx="172819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583832" y="2204864"/>
            <a:ext cx="124813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1484784"/>
            <a:ext cx="1800200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351584" y="1404065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1    0    0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351584" y="1908121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351584" y="2412177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0    0    1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31504" y="1908121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I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4871864" y="1609636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Symbol"/>
              </a:rPr>
              <a:t>3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21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112" y="1421487"/>
            <a:ext cx="1800200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104112" y="1340768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1    0    0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104112" y="1844824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0    3    0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104112" y="2348880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0    0    1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68008" y="1844824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E</a:t>
            </a:r>
            <a:r>
              <a:rPr lang="en-US" altLang="zh-CN" sz="3200" baseline="-25000" dirty="0"/>
              <a:t>2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4871864" y="2185700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i="1" dirty="0"/>
              <a:t>c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27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6" y="4293096"/>
            <a:ext cx="1800200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279576" y="4212377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1    0    0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279576" y="4716433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279576" y="5220489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0    0    1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59496" y="4716433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I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32" name="TextBox 31"/>
          <p:cNvSpPr txBox="1"/>
          <p:nvPr/>
        </p:nvSpPr>
        <p:spPr>
          <a:xfrm>
            <a:off x="4511824" y="436510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en-US" altLang="zh-CN" dirty="0">
                <a:sym typeface="Symbol"/>
              </a:rPr>
              <a:t>+3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33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128" y="4229799"/>
            <a:ext cx="1800200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248128" y="4149080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1    0    0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248128" y="4653136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7248128" y="5157192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3    0    1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12024" y="4653136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E</a:t>
            </a:r>
            <a:r>
              <a:rPr lang="en-US" altLang="zh-CN" sz="3200" baseline="-25000" dirty="0"/>
              <a:t>3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4511824" y="508518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c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ym typeface="Symbol"/>
              </a:rPr>
              <a:t>+3</a:t>
            </a:r>
            <a:r>
              <a:rPr lang="en-US" altLang="zh-CN" i="1" dirty="0"/>
              <a:t>c</a:t>
            </a:r>
            <a:r>
              <a:rPr lang="en-US" altLang="zh-CN" baseline="-25000" dirty="0">
                <a:solidFill>
                  <a:srgbClr val="C00000"/>
                </a:solidFill>
              </a:rPr>
              <a:t>3</a:t>
            </a:r>
            <a:endParaRPr lang="zh-CN" altLang="en-US" baseline="-25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16" grpId="0"/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26" grpId="0"/>
      <p:bldP spid="27" grpId="0" animBg="1"/>
      <p:bldP spid="28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5414" y="548681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以下哪些矩阵是初等矩阵？</a:t>
            </a:r>
          </a:p>
        </p:txBody>
      </p:sp>
      <p:sp>
        <p:nvSpPr>
          <p:cNvPr id="9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1484784"/>
            <a:ext cx="1800200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351584" y="1404065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1    0    0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351584" y="1908121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351584" y="2412177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0    0    1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856" y="1493495"/>
            <a:ext cx="1800200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799856" y="1412776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0    0    1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799856" y="1916832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4799856" y="2420888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1    0    0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52" y="3501008"/>
            <a:ext cx="2376264" cy="1944216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2135560" y="3429000"/>
            <a:ext cx="22322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0    0    0    1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991544" y="3924345"/>
            <a:ext cx="24482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0    0    1    0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991544" y="4437112"/>
            <a:ext cx="24482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0    1    0    0   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1991544" y="4932457"/>
            <a:ext cx="24482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1    0    0    0   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880" y="3725743"/>
            <a:ext cx="1800200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015880" y="3645024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0    0    1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015880" y="4149080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5015880" y="4653136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2    0    0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  <p:bldP spid="12" grpId="0"/>
      <p:bldP spid="13" grpId="0" animBg="1"/>
      <p:bldP spid="14" grpId="0"/>
      <p:bldP spid="15" grpId="0"/>
      <p:bldP spid="16" grpId="0"/>
      <p:bldP spid="17" grpId="0" animBg="1"/>
      <p:bldP spid="18" grpId="0"/>
      <p:bldP spid="19" grpId="0"/>
      <p:bldP spid="20" grpId="0"/>
      <p:bldP spid="21" grpId="0"/>
      <p:bldP spid="22" grpId="0" animBg="1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 rot="5400000">
            <a:off x="9084257" y="3969060"/>
            <a:ext cx="1800200" cy="576064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5400000">
            <a:off x="7644097" y="3969060"/>
            <a:ext cx="1800200" cy="576064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03637" y="4581128"/>
            <a:ext cx="2016224" cy="43204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31629" y="3356992"/>
            <a:ext cx="2064229" cy="43204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616205" y="1885056"/>
            <a:ext cx="1656259" cy="43204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616205" y="764704"/>
            <a:ext cx="1584251" cy="432048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5400000">
            <a:off x="9084257" y="1232756"/>
            <a:ext cx="1800200" cy="576064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5400000">
            <a:off x="7932129" y="1232756"/>
            <a:ext cx="1800200" cy="576064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344396" y="118804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, </a:t>
            </a:r>
            <a:r>
              <a:rPr lang="zh-CN" altLang="en-US" sz="3200" dirty="0"/>
              <a:t>则有</a:t>
            </a:r>
          </a:p>
        </p:txBody>
      </p:sp>
      <p:sp>
        <p:nvSpPr>
          <p:cNvPr id="17" name="矩形 16"/>
          <p:cNvSpPr/>
          <p:nvPr/>
        </p:nvSpPr>
        <p:spPr>
          <a:xfrm>
            <a:off x="4727773" y="1268760"/>
            <a:ext cx="3312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, </a:t>
            </a:r>
            <a:r>
              <a:rPr lang="zh-CN" altLang="en-US" sz="3200" dirty="0"/>
              <a:t>第</a:t>
            </a:r>
            <a:r>
              <a:rPr lang="en-US" altLang="zh-CN" sz="3200" dirty="0"/>
              <a:t>I</a:t>
            </a:r>
            <a:r>
              <a:rPr lang="zh-CN" altLang="en-US" sz="3200" dirty="0"/>
              <a:t>型初等矩阵</a:t>
            </a:r>
            <a:endParaRPr lang="en-US" altLang="zh-CN" sz="3200" dirty="0"/>
          </a:p>
        </p:txBody>
      </p:sp>
      <p:sp>
        <p:nvSpPr>
          <p:cNvPr id="24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7" y="838453"/>
            <a:ext cx="2304256" cy="157372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79576" y="692696"/>
            <a:ext cx="2577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11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12   </a:t>
            </a:r>
            <a:r>
              <a:rPr lang="zh-CN" altLang="en-US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13  </a:t>
            </a:r>
            <a:endParaRPr lang="zh-CN" altLang="en-US" sz="32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2279576" y="1268760"/>
            <a:ext cx="2592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21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22   </a:t>
            </a:r>
            <a:r>
              <a:rPr lang="zh-CN" altLang="en-US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23  </a:t>
            </a:r>
            <a:endParaRPr lang="zh-CN" altLang="en-US" sz="3200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2279575" y="1836113"/>
            <a:ext cx="2376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31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32</a:t>
            </a:r>
            <a:r>
              <a:rPr lang="zh-CN" altLang="en-US" sz="3200" baseline="-25000" dirty="0"/>
              <a:t> </a:t>
            </a:r>
            <a:r>
              <a:rPr lang="en-US" altLang="zh-CN" sz="3200" baseline="-25000" dirty="0"/>
              <a:t>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33  </a:t>
            </a:r>
            <a:endParaRPr lang="zh-CN" altLang="en-US" sz="32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911349" y="1268760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+mn-lt"/>
              </a:rPr>
              <a:t>设 </a:t>
            </a:r>
            <a:r>
              <a:rPr lang="en-US" altLang="zh-CN" sz="3200" i="1" dirty="0">
                <a:latin typeface="Times" pitchFamily="2" charset="0"/>
              </a:rPr>
              <a:t>A</a:t>
            </a:r>
            <a:r>
              <a:rPr lang="en-US" altLang="zh-CN" sz="3200" dirty="0">
                <a:latin typeface="Times" pitchFamily="2" charset="0"/>
              </a:rPr>
              <a:t> </a:t>
            </a:r>
            <a:r>
              <a:rPr lang="en-US" altLang="zh-CN" sz="3200" dirty="0">
                <a:latin typeface="+mn-lt"/>
              </a:rPr>
              <a:t>=</a:t>
            </a:r>
            <a:endParaRPr lang="zh-CN" altLang="en-US" sz="3200" dirty="0">
              <a:latin typeface="+mn-lt"/>
            </a:endParaRPr>
          </a:p>
        </p:txBody>
      </p:sp>
      <p:sp>
        <p:nvSpPr>
          <p:cNvPr id="35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189" y="845423"/>
            <a:ext cx="1800200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472189" y="764704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0    0    1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472189" y="1268760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472189" y="1772816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1    0    0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536085" y="12687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E</a:t>
            </a:r>
            <a:r>
              <a:rPr lang="en-US" altLang="zh-CN" sz="3200" baseline="-25000" dirty="0"/>
              <a:t>1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40" name="矩形 39"/>
          <p:cNvSpPr/>
          <p:nvPr/>
        </p:nvSpPr>
        <p:spPr>
          <a:xfrm>
            <a:off x="2117227" y="3789040"/>
            <a:ext cx="1098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/>
              <a:t>E</a:t>
            </a:r>
            <a:r>
              <a:rPr lang="en-US" altLang="zh-CN" sz="3200" baseline="-25000" dirty="0"/>
              <a:t>1</a:t>
            </a:r>
            <a:r>
              <a:rPr lang="en-US" altLang="zh-CN" sz="3200" i="1" dirty="0"/>
              <a:t>A=</a:t>
            </a:r>
            <a:endParaRPr lang="zh-CN" altLang="en-US" sz="3200" dirty="0"/>
          </a:p>
        </p:txBody>
      </p:sp>
      <p:sp>
        <p:nvSpPr>
          <p:cNvPr id="41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12" y="3430741"/>
            <a:ext cx="2304256" cy="157372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31629" y="4428401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11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12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13  </a:t>
            </a:r>
            <a:endParaRPr lang="zh-CN" altLang="en-US" sz="32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3431628" y="3861048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21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22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23  </a:t>
            </a:r>
            <a:endParaRPr lang="zh-CN" altLang="en-US" sz="3200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31629" y="3276273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31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32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33  </a:t>
            </a:r>
            <a:endParaRPr lang="zh-CN" altLang="en-US" sz="3200" baseline="-25000" dirty="0"/>
          </a:p>
        </p:txBody>
      </p:sp>
      <p:sp>
        <p:nvSpPr>
          <p:cNvPr id="45" name="矩形 44"/>
          <p:cNvSpPr/>
          <p:nvPr/>
        </p:nvSpPr>
        <p:spPr>
          <a:xfrm>
            <a:off x="6671989" y="3789040"/>
            <a:ext cx="1098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/>
              <a:t>AE</a:t>
            </a:r>
            <a:r>
              <a:rPr lang="en-US" altLang="zh-CN" sz="3200" baseline="-25000" dirty="0"/>
              <a:t>1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46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140" y="3430741"/>
            <a:ext cx="2304256" cy="157372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84157" y="328498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13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12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11  </a:t>
            </a:r>
            <a:endParaRPr lang="zh-CN" altLang="en-US" sz="3200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8184156" y="3861048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23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22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21  </a:t>
            </a:r>
            <a:endParaRPr lang="zh-CN" altLang="en-US" sz="32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8184156" y="4428401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33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32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31  </a:t>
            </a:r>
            <a:endParaRPr lang="zh-CN" altLang="en-US" sz="3200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29" grpId="0" animBg="1"/>
      <p:bldP spid="26" grpId="0" animBg="1"/>
      <p:bldP spid="21" grpId="0" animBg="1"/>
      <p:bldP spid="19" grpId="0" animBg="1"/>
      <p:bldP spid="28" grpId="0" animBg="1"/>
      <p:bldP spid="27" grpId="0" animBg="1"/>
      <p:bldP spid="14" grpId="0"/>
      <p:bldP spid="17" grpId="0"/>
      <p:bldP spid="24" grpId="0" animBg="1"/>
      <p:bldP spid="25" grpId="0"/>
      <p:bldP spid="32" grpId="0"/>
      <p:bldP spid="33" grpId="0"/>
      <p:bldP spid="34" grpId="0"/>
      <p:bldP spid="35" grpId="0" animBg="1"/>
      <p:bldP spid="36" grpId="0"/>
      <p:bldP spid="37" grpId="0"/>
      <p:bldP spid="38" grpId="0"/>
      <p:bldP spid="39" grpId="0"/>
      <p:bldP spid="40" grpId="0"/>
      <p:bldP spid="41" grpId="0" animBg="1"/>
      <p:bldP spid="42" grpId="0"/>
      <p:bldP spid="43" grpId="0"/>
      <p:bldP spid="44" grpId="0"/>
      <p:bldP spid="45" grpId="0"/>
      <p:bldP spid="46" grpId="0" animBg="1"/>
      <p:bldP spid="47" grpId="0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0226055" y="1268759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, </a:t>
            </a:r>
            <a:r>
              <a:rPr lang="zh-CN" altLang="en-US" sz="3200" dirty="0"/>
              <a:t>则有</a:t>
            </a:r>
          </a:p>
        </p:txBody>
      </p:sp>
      <p:sp>
        <p:nvSpPr>
          <p:cNvPr id="20" name="矩形 19"/>
          <p:cNvSpPr/>
          <p:nvPr/>
        </p:nvSpPr>
        <p:spPr>
          <a:xfrm>
            <a:off x="4439816" y="1268760"/>
            <a:ext cx="3312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, </a:t>
            </a:r>
            <a:r>
              <a:rPr lang="zh-CN" altLang="en-US" sz="3200" dirty="0"/>
              <a:t>第</a:t>
            </a:r>
            <a:r>
              <a:rPr lang="en-US" altLang="zh-CN" sz="3200" dirty="0"/>
              <a:t>II</a:t>
            </a:r>
            <a:r>
              <a:rPr lang="zh-CN" altLang="en-US" sz="3200" dirty="0"/>
              <a:t>型初等矩阵</a:t>
            </a:r>
            <a:endParaRPr lang="en-US" altLang="zh-CN" sz="3200" dirty="0"/>
          </a:p>
        </p:txBody>
      </p:sp>
      <p:sp>
        <p:nvSpPr>
          <p:cNvPr id="21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5" y="838453"/>
            <a:ext cx="2304256" cy="157372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63552" y="69269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11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12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13  </a:t>
            </a:r>
            <a:endParaRPr lang="zh-CN" altLang="en-US" sz="32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2063551" y="1268760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21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22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23  </a:t>
            </a:r>
            <a:endParaRPr lang="zh-CN" altLang="en-US" sz="32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2063551" y="1836113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31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32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33  </a:t>
            </a:r>
            <a:endParaRPr lang="zh-CN" altLang="en-US" sz="32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623392" y="1268760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+mn-lt"/>
              </a:rPr>
              <a:t>设 </a:t>
            </a:r>
            <a:r>
              <a:rPr lang="en-US" altLang="zh-CN" sz="3200" i="1" dirty="0">
                <a:latin typeface="Times" pitchFamily="2" charset="0"/>
              </a:rPr>
              <a:t>A</a:t>
            </a:r>
            <a:r>
              <a:rPr lang="en-US" altLang="zh-CN" sz="3200" dirty="0">
                <a:latin typeface="+mn-lt"/>
              </a:rPr>
              <a:t> =</a:t>
            </a:r>
            <a:endParaRPr lang="zh-CN" altLang="en-US" sz="3200" dirty="0">
              <a:latin typeface="+mn-lt"/>
            </a:endParaRPr>
          </a:p>
        </p:txBody>
      </p:sp>
      <p:sp>
        <p:nvSpPr>
          <p:cNvPr id="26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248" y="845423"/>
            <a:ext cx="1800200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328248" y="764704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1    0    0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328248" y="1268760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0    3    0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328248" y="1772816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0    0    1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92144" y="12687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E</a:t>
            </a:r>
            <a:r>
              <a:rPr lang="en-US" altLang="zh-CN" sz="3200" baseline="-25000" dirty="0"/>
              <a:t>2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31" name="矩形 30"/>
          <p:cNvSpPr/>
          <p:nvPr/>
        </p:nvSpPr>
        <p:spPr>
          <a:xfrm>
            <a:off x="1829270" y="3789040"/>
            <a:ext cx="1098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/>
              <a:t>E</a:t>
            </a:r>
            <a:r>
              <a:rPr lang="en-US" altLang="zh-CN" sz="3200" baseline="-25000" dirty="0"/>
              <a:t>2</a:t>
            </a:r>
            <a:r>
              <a:rPr lang="en-US" altLang="zh-CN" sz="3200" i="1" dirty="0"/>
              <a:t>A=</a:t>
            </a:r>
            <a:endParaRPr lang="zh-CN" altLang="en-US" sz="3200" dirty="0"/>
          </a:p>
        </p:txBody>
      </p:sp>
      <p:sp>
        <p:nvSpPr>
          <p:cNvPr id="36" name="矩形 35"/>
          <p:cNvSpPr/>
          <p:nvPr/>
        </p:nvSpPr>
        <p:spPr>
          <a:xfrm>
            <a:off x="6384032" y="3789040"/>
            <a:ext cx="1098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/>
              <a:t>AE</a:t>
            </a:r>
            <a:r>
              <a:rPr lang="en-US" altLang="zh-CN" sz="3200" baseline="-25000" dirty="0"/>
              <a:t>2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41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4" y="3356992"/>
            <a:ext cx="2736304" cy="1584176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15680" y="3211235"/>
            <a:ext cx="2664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11  </a:t>
            </a:r>
            <a:r>
              <a:rPr lang="en-US" altLang="zh-CN" sz="3200" dirty="0"/>
              <a:t> 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12    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13  </a:t>
            </a:r>
            <a:endParaRPr lang="zh-CN" altLang="en-US" sz="32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3143672" y="3787299"/>
            <a:ext cx="2808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21  </a:t>
            </a:r>
            <a:r>
              <a:rPr lang="en-US" altLang="zh-CN" sz="3200" dirty="0"/>
              <a:t> 3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22   </a:t>
            </a:r>
            <a:r>
              <a:rPr lang="en-US" altLang="zh-CN" sz="3200" dirty="0"/>
              <a:t>3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23  </a:t>
            </a:r>
            <a:endParaRPr lang="zh-CN" altLang="en-US" sz="3200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287688" y="4354652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31 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32    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33  </a:t>
            </a:r>
            <a:endParaRPr lang="zh-CN" altLang="en-US" sz="3200" baseline="-25000" dirty="0"/>
          </a:p>
        </p:txBody>
      </p:sp>
      <p:sp>
        <p:nvSpPr>
          <p:cNvPr id="45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160" y="3358733"/>
            <a:ext cx="2808312" cy="1584176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80176" y="3212976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11  </a:t>
            </a:r>
            <a:r>
              <a:rPr lang="en-US" altLang="zh-CN" sz="3200" dirty="0"/>
              <a:t>  </a:t>
            </a:r>
            <a:r>
              <a:rPr lang="en-US" altLang="zh-CN" sz="3200" baseline="-25000" dirty="0"/>
              <a:t> </a:t>
            </a:r>
            <a:r>
              <a:rPr lang="en-US" altLang="zh-CN" sz="3200" dirty="0"/>
              <a:t>3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12   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13  </a:t>
            </a:r>
            <a:endParaRPr lang="zh-CN" altLang="en-US" sz="3200" baseline="-25000" dirty="0"/>
          </a:p>
        </p:txBody>
      </p:sp>
      <p:sp>
        <p:nvSpPr>
          <p:cNvPr id="47" name="TextBox 46"/>
          <p:cNvSpPr txBox="1"/>
          <p:nvPr/>
        </p:nvSpPr>
        <p:spPr>
          <a:xfrm>
            <a:off x="7680176" y="3789040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21    </a:t>
            </a:r>
            <a:r>
              <a:rPr lang="en-US" altLang="zh-CN" sz="3200" dirty="0"/>
              <a:t> 3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22   </a:t>
            </a:r>
            <a:r>
              <a:rPr lang="en-US" altLang="zh-CN" sz="3200" dirty="0"/>
              <a:t>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23  </a:t>
            </a:r>
            <a:endParaRPr lang="zh-CN" altLang="en-US" sz="3200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7680176" y="4356393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31 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dirty="0"/>
              <a:t>3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32   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33  </a:t>
            </a:r>
            <a:endParaRPr lang="zh-CN" altLang="en-US" sz="3200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/>
      <p:bldP spid="23" grpId="0"/>
      <p:bldP spid="24" grpId="0"/>
      <p:bldP spid="25" grpId="0"/>
      <p:bldP spid="26" grpId="0" animBg="1"/>
      <p:bldP spid="27" grpId="0"/>
      <p:bldP spid="28" grpId="0"/>
      <p:bldP spid="29" grpId="0"/>
      <p:bldP spid="30" grpId="0"/>
      <p:bldP spid="31" grpId="0"/>
      <p:bldP spid="36" grpId="0"/>
      <p:bldP spid="41" grpId="0" animBg="1"/>
      <p:bldP spid="42" grpId="0"/>
      <p:bldP spid="43" grpId="0"/>
      <p:bldP spid="44" grpId="0"/>
      <p:bldP spid="45" grpId="0" animBg="1"/>
      <p:bldP spid="46" grpId="0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200456" y="1268759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, </a:t>
            </a:r>
            <a:r>
              <a:rPr lang="zh-CN" altLang="en-US" sz="3200" dirty="0"/>
              <a:t>则有</a:t>
            </a:r>
          </a:p>
        </p:txBody>
      </p:sp>
      <p:sp>
        <p:nvSpPr>
          <p:cNvPr id="12" name="矩形 11"/>
          <p:cNvSpPr/>
          <p:nvPr/>
        </p:nvSpPr>
        <p:spPr>
          <a:xfrm>
            <a:off x="4439816" y="1268760"/>
            <a:ext cx="3312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, </a:t>
            </a:r>
            <a:r>
              <a:rPr lang="zh-CN" altLang="en-US" sz="3200" dirty="0"/>
              <a:t>第</a:t>
            </a:r>
            <a:r>
              <a:rPr lang="en-US" altLang="zh-CN" sz="3200" dirty="0"/>
              <a:t>II</a:t>
            </a:r>
            <a:r>
              <a:rPr lang="zh-CN" altLang="en-US" sz="3200" dirty="0"/>
              <a:t>型初等矩阵</a:t>
            </a:r>
            <a:endParaRPr lang="en-US" altLang="zh-CN" sz="3200" dirty="0"/>
          </a:p>
        </p:txBody>
      </p:sp>
      <p:sp>
        <p:nvSpPr>
          <p:cNvPr id="13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5" y="838453"/>
            <a:ext cx="2304256" cy="1573724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63552" y="692696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11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12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13  </a:t>
            </a:r>
            <a:endParaRPr lang="zh-CN" altLang="en-US" sz="32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63551" y="1268760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21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22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23  </a:t>
            </a:r>
            <a:endParaRPr lang="zh-CN" altLang="en-US" sz="32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063551" y="1836113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31  </a:t>
            </a:r>
            <a:r>
              <a:rPr lang="en-US" altLang="zh-CN" sz="3200" dirty="0"/>
              <a:t>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32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33  </a:t>
            </a:r>
            <a:endParaRPr lang="zh-CN" altLang="en-US" sz="32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23392" y="1268760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+mn-lt"/>
              </a:rPr>
              <a:t>设 </a:t>
            </a:r>
            <a:r>
              <a:rPr lang="en-US" altLang="zh-CN" sz="3200" i="1" dirty="0">
                <a:latin typeface="+mn-lt"/>
              </a:rPr>
              <a:t>A</a:t>
            </a:r>
            <a:r>
              <a:rPr lang="en-US" altLang="zh-CN" sz="3200" dirty="0">
                <a:latin typeface="+mn-lt"/>
              </a:rPr>
              <a:t> =</a:t>
            </a:r>
            <a:endParaRPr lang="zh-CN" altLang="en-US" sz="3200" dirty="0">
              <a:latin typeface="+mn-lt"/>
            </a:endParaRPr>
          </a:p>
        </p:txBody>
      </p:sp>
      <p:sp>
        <p:nvSpPr>
          <p:cNvPr id="18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248" y="845423"/>
            <a:ext cx="1800200" cy="1440160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328248" y="764704"/>
            <a:ext cx="1800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</a:rPr>
              <a:t>1    0    0  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328248" y="1268760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2    1    0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33">
            <a:extLst>
              <a:ext uri="{FF2B5EF4-FFF2-40B4-BE49-F238E27FC236}">
                <a16:creationId xmlns:a16="http://schemas.microsoft.com/office/drawing/2014/main" id="{99CD70E5-C035-405C-9575-52FE407BBA6A}"/>
              </a:ext>
            </a:extLst>
          </p:cNvPr>
          <p:cNvSpPr txBox="1"/>
          <p:nvPr/>
        </p:nvSpPr>
        <p:spPr>
          <a:xfrm>
            <a:off x="8328248" y="1772816"/>
            <a:ext cx="1728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0" indent="-742950" algn="ctr">
              <a:defRPr/>
            </a:pP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0    0    1    </a:t>
            </a:r>
            <a:r>
              <a:rPr kumimoji="0" lang="en-US" altLang="zh-CN" sz="32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cs typeface="Times New Roman" panose="02020603050405020304" pitchFamily="18" charset="0"/>
                <a:sym typeface="Symbol"/>
              </a:rPr>
              <a:t>   </a:t>
            </a:r>
            <a:endParaRPr kumimoji="0" lang="en-US" altLang="zh-CN" sz="320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92144" y="126876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E</a:t>
            </a:r>
            <a:r>
              <a:rPr lang="en-US" altLang="zh-CN" sz="3200" baseline="-25000" dirty="0"/>
              <a:t>3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23" name="矩形 22"/>
          <p:cNvSpPr/>
          <p:nvPr/>
        </p:nvSpPr>
        <p:spPr>
          <a:xfrm>
            <a:off x="720080" y="3859307"/>
            <a:ext cx="1098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/>
              <a:t>E</a:t>
            </a:r>
            <a:r>
              <a:rPr lang="en-US" altLang="zh-CN" sz="3200" baseline="-25000" dirty="0"/>
              <a:t>3</a:t>
            </a:r>
            <a:r>
              <a:rPr lang="en-US" altLang="zh-CN" sz="3200" i="1" dirty="0"/>
              <a:t>A=</a:t>
            </a:r>
            <a:endParaRPr lang="zh-CN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7272808" y="3859307"/>
            <a:ext cx="12961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i="1" dirty="0"/>
              <a:t>  AE</a:t>
            </a:r>
            <a:r>
              <a:rPr lang="en-US" altLang="zh-CN" sz="3200" baseline="-25000" dirty="0"/>
              <a:t>3</a:t>
            </a:r>
            <a:r>
              <a:rPr lang="en-US" altLang="zh-CN" sz="3200" i="1" dirty="0"/>
              <a:t>=</a:t>
            </a:r>
            <a:endParaRPr lang="zh-CN" altLang="en-US" sz="3200" dirty="0"/>
          </a:p>
        </p:txBody>
      </p:sp>
      <p:sp>
        <p:nvSpPr>
          <p:cNvPr id="25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3427259"/>
            <a:ext cx="5238326" cy="1584176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919536" y="3281502"/>
            <a:ext cx="4302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11  </a:t>
            </a:r>
            <a:r>
              <a:rPr lang="en-US" altLang="zh-CN" sz="3200" dirty="0"/>
              <a:t>         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12               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13  </a:t>
            </a:r>
            <a:endParaRPr lang="zh-CN" altLang="en-US" sz="32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1847528" y="3857566"/>
            <a:ext cx="51663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21</a:t>
            </a:r>
            <a:r>
              <a:rPr lang="en-US" altLang="zh-CN" sz="3200" dirty="0"/>
              <a:t>+2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11  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22</a:t>
            </a:r>
            <a:r>
              <a:rPr lang="en-US" altLang="zh-CN" sz="3200" dirty="0"/>
              <a:t>+2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12</a:t>
            </a:r>
            <a:r>
              <a:rPr lang="en-US" altLang="zh-CN" sz="3200" dirty="0"/>
              <a:t>  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23</a:t>
            </a:r>
            <a:r>
              <a:rPr lang="en-US" altLang="zh-CN" sz="3200" dirty="0"/>
              <a:t>+2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13</a:t>
            </a:r>
            <a:endParaRPr lang="zh-CN" altLang="en-US" sz="3200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901278" y="4424919"/>
            <a:ext cx="47342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31   </a:t>
            </a:r>
            <a:r>
              <a:rPr lang="en-US" altLang="zh-CN" sz="3200" dirty="0"/>
              <a:t>        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32                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33  </a:t>
            </a:r>
            <a:endParaRPr lang="zh-CN" altLang="en-US" sz="3200" baseline="-25000" dirty="0"/>
          </a:p>
        </p:txBody>
      </p:sp>
      <p:sp>
        <p:nvSpPr>
          <p:cNvPr id="29" name="AutoShape 117">
            <a:extLst>
              <a:ext uri="{FF2B5EF4-FFF2-40B4-BE49-F238E27FC236}">
                <a16:creationId xmlns:a16="http://schemas.microsoft.com/office/drawing/2014/main" id="{6DE7167A-A45E-4D23-A571-57E8D0CC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8952" y="3429000"/>
            <a:ext cx="3312368" cy="1584176"/>
          </a:xfrm>
          <a:prstGeom prst="bracketPair">
            <a:avLst>
              <a:gd name="adj" fmla="val 725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40960" y="3284984"/>
            <a:ext cx="3431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11</a:t>
            </a:r>
            <a:r>
              <a:rPr lang="en-US" altLang="zh-CN" sz="3200" dirty="0"/>
              <a:t>+2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12</a:t>
            </a:r>
            <a:r>
              <a:rPr lang="en-US" altLang="zh-CN" sz="3200" dirty="0"/>
              <a:t>   </a:t>
            </a:r>
            <a:r>
              <a:rPr lang="en-US" altLang="zh-CN" sz="3200" baseline="-250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12 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13  </a:t>
            </a:r>
            <a:endParaRPr lang="zh-CN" altLang="en-US" sz="32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8640960" y="3859307"/>
            <a:ext cx="3168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21</a:t>
            </a:r>
            <a:r>
              <a:rPr lang="en-US" altLang="zh-CN" sz="3200" dirty="0"/>
              <a:t>+2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22</a:t>
            </a:r>
            <a:r>
              <a:rPr lang="en-US" altLang="zh-CN" sz="3200" dirty="0"/>
              <a:t>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22   </a:t>
            </a:r>
            <a:r>
              <a:rPr lang="en-US" altLang="zh-CN" sz="3200" dirty="0"/>
              <a:t>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23  </a:t>
            </a:r>
            <a:endParaRPr lang="zh-CN" altLang="en-US" sz="32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8640960" y="4500409"/>
            <a:ext cx="3431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i="1" dirty="0"/>
              <a:t>a</a:t>
            </a:r>
            <a:r>
              <a:rPr lang="en-US" altLang="zh-CN" sz="3200" baseline="-25000" dirty="0"/>
              <a:t>31</a:t>
            </a:r>
            <a:r>
              <a:rPr lang="en-US" altLang="zh-CN" sz="3200" dirty="0"/>
              <a:t>+2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32  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32    </a:t>
            </a:r>
            <a:r>
              <a:rPr lang="en-US" altLang="zh-CN" sz="3200" i="1" dirty="0"/>
              <a:t>a</a:t>
            </a:r>
            <a:r>
              <a:rPr lang="en-US" altLang="zh-CN" sz="3200" baseline="-25000" dirty="0"/>
              <a:t>33  </a:t>
            </a:r>
            <a:endParaRPr lang="zh-CN" altLang="en-US" sz="3200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 animBg="1"/>
      <p:bldP spid="14" grpId="0"/>
      <p:bldP spid="15" grpId="0"/>
      <p:bldP spid="16" grpId="0"/>
      <p:bldP spid="17" grpId="0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/>
      <p:bldP spid="27" grpId="0"/>
      <p:bldP spid="28" grpId="0"/>
      <p:bldP spid="29" grpId="0" animBg="1"/>
      <p:bldP spid="3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39825" y="476672"/>
            <a:ext cx="4132040" cy="796908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b="1" dirty="0">
                <a:solidFill>
                  <a:srgbClr val="0070C0"/>
                </a:solidFill>
              </a:rPr>
              <a:t>2. </a:t>
            </a:r>
            <a:r>
              <a:rPr lang="zh-CN" altLang="en-US" sz="3600" b="1" dirty="0">
                <a:solidFill>
                  <a:srgbClr val="0070C0"/>
                </a:solidFill>
              </a:rPr>
              <a:t>初等矩阵的性质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7462" y="1700808"/>
            <a:ext cx="9601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</a:rPr>
              <a:t>定   理</a:t>
            </a:r>
            <a:r>
              <a:rPr lang="en-US" altLang="zh-CN" sz="3200" b="1" dirty="0">
                <a:solidFill>
                  <a:srgbClr val="0070C0"/>
                </a:solidFill>
              </a:rPr>
              <a:t> 1     </a:t>
            </a:r>
            <a:r>
              <a:rPr lang="zh-CN" altLang="en-US" sz="3200" dirty="0"/>
              <a:t>设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为一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阶初等矩阵</a:t>
            </a:r>
            <a:r>
              <a:rPr lang="en-US" altLang="zh-CN" sz="3200" dirty="0"/>
              <a:t>,   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zh-CN" altLang="en-US" sz="3200" dirty="0">
                <a:solidFill>
                  <a:prstClr val="black"/>
                </a:solidFill>
              </a:rPr>
              <a:t>是</a:t>
            </a:r>
            <a:r>
              <a:rPr lang="en-US" altLang="zh-CN" sz="3200" i="1" dirty="0" err="1">
                <a:solidFill>
                  <a:prstClr val="black"/>
                </a:solidFill>
                <a:cs typeface="Times New Roman" pitchFamily="18" charset="0"/>
              </a:rPr>
              <a:t>m</a:t>
            </a:r>
            <a:r>
              <a:rPr lang="en-US" altLang="zh-CN" sz="3200" dirty="0" err="1">
                <a:solidFill>
                  <a:prstClr val="black"/>
                </a:solidFill>
                <a:cs typeface="Times New Roman" pitchFamily="18" charset="0"/>
                <a:sym typeface="Symbol"/>
              </a:rPr>
              <a:t></a:t>
            </a:r>
            <a:r>
              <a:rPr lang="en-US" altLang="zh-CN" sz="3200" i="1" dirty="0" err="1">
                <a:solidFill>
                  <a:prstClr val="black"/>
                </a:solidFill>
                <a:cs typeface="Times New Roman" pitchFamily="18" charset="0"/>
              </a:rPr>
              <a:t>n</a:t>
            </a:r>
            <a:r>
              <a:rPr lang="en-US" altLang="zh-CN" sz="3200" dirty="0">
                <a:solidFill>
                  <a:prstClr val="black"/>
                </a:solidFill>
              </a:rPr>
              <a:t> </a:t>
            </a:r>
            <a:r>
              <a:rPr lang="zh-CN" altLang="en-US" sz="3200" dirty="0">
                <a:solidFill>
                  <a:prstClr val="black"/>
                </a:solidFill>
              </a:rPr>
              <a:t>矩阵，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359696" y="2348880"/>
            <a:ext cx="3294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200" dirty="0"/>
              <a:t>是 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200" dirty="0" err="1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zh-CN" sz="3200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3200" dirty="0"/>
              <a:t> </a:t>
            </a:r>
            <a:r>
              <a:rPr lang="zh-CN" altLang="en-US" sz="3200" dirty="0"/>
              <a:t>矩阵</a:t>
            </a:r>
            <a:r>
              <a:rPr lang="en-US" altLang="zh-CN" sz="3200" dirty="0"/>
              <a:t>.  </a:t>
            </a:r>
            <a:r>
              <a:rPr lang="zh-CN" altLang="en-US" sz="3200" dirty="0"/>
              <a:t>则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3843" y="3068960"/>
            <a:ext cx="7450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(1)  </a:t>
            </a:r>
            <a:r>
              <a:rPr lang="en-US" altLang="zh-CN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altLang="zh-CN" sz="32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相当于对 </a:t>
            </a:r>
            <a:r>
              <a:rPr lang="en-US" altLang="zh-CN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作相应的初等</a:t>
            </a:r>
            <a:r>
              <a: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行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变换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2909551" y="3861048"/>
            <a:ext cx="7362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(2)  </a:t>
            </a:r>
            <a:r>
              <a:rPr lang="en-US" altLang="zh-CN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相当于对</a:t>
            </a:r>
            <a:r>
              <a: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作相应的初等</a:t>
            </a:r>
            <a:r>
              <a:rPr lang="zh-CN" alt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列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变换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3200" dirty="0"/>
          </a:p>
        </p:txBody>
      </p:sp>
      <p:sp>
        <p:nvSpPr>
          <p:cNvPr id="10" name="圆角矩形 9"/>
          <p:cNvSpPr/>
          <p:nvPr/>
        </p:nvSpPr>
        <p:spPr>
          <a:xfrm>
            <a:off x="863419" y="1484784"/>
            <a:ext cx="10129125" cy="324036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351584" y="692696"/>
            <a:ext cx="8712968" cy="33123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39532" y="1052736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例   </a:t>
            </a: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2471598" y="2204865"/>
            <a:ext cx="4017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求初等矩阵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E,F,</a:t>
            </a:r>
            <a:r>
              <a:rPr lang="en-US" altLang="zh-CN" sz="3200" dirty="0"/>
              <a:t> </a:t>
            </a:r>
            <a:r>
              <a:rPr lang="zh-CN" altLang="en-US" sz="3200" dirty="0"/>
              <a:t>使得</a:t>
            </a:r>
          </a:p>
        </p:txBody>
      </p:sp>
      <p:sp>
        <p:nvSpPr>
          <p:cNvPr id="11" name="矩形 10"/>
          <p:cNvSpPr/>
          <p:nvPr/>
        </p:nvSpPr>
        <p:spPr>
          <a:xfrm>
            <a:off x="4775854" y="2924945"/>
            <a:ext cx="50885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B=EA </a:t>
            </a:r>
            <a:r>
              <a:rPr lang="zh-CN" alt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及</a:t>
            </a:r>
            <a:r>
              <a:rPr lang="en-US" altLang="zh-CN" sz="32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C=BF.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30346" y="1116034"/>
            <a:ext cx="127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设 </a:t>
            </a:r>
            <a:r>
              <a:rPr lang="en-US" altLang="zh-CN" sz="3200" i="1" dirty="0"/>
              <a:t>A </a:t>
            </a:r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9" name="双括号 8"/>
          <p:cNvSpPr/>
          <p:nvPr/>
        </p:nvSpPr>
        <p:spPr>
          <a:xfrm>
            <a:off x="4151784" y="980728"/>
            <a:ext cx="1224136" cy="936104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4" name="TextBox 13"/>
          <p:cNvSpPr txBox="1"/>
          <p:nvPr/>
        </p:nvSpPr>
        <p:spPr>
          <a:xfrm>
            <a:off x="4295800" y="908720"/>
            <a:ext cx="3898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</a:t>
            </a:r>
          </a:p>
          <a:p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867702" y="908720"/>
            <a:ext cx="3898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</a:t>
            </a:r>
          </a:p>
          <a:p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5447928" y="1124744"/>
            <a:ext cx="1075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, </a:t>
            </a:r>
            <a:r>
              <a:rPr lang="zh-CN" altLang="en-US" sz="3200" dirty="0"/>
              <a:t> </a:t>
            </a:r>
            <a:r>
              <a:rPr lang="en-US" altLang="zh-CN" sz="3200" i="1" dirty="0"/>
              <a:t>B </a:t>
            </a:r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18" name="双括号 17"/>
          <p:cNvSpPr/>
          <p:nvPr/>
        </p:nvSpPr>
        <p:spPr>
          <a:xfrm>
            <a:off x="6600056" y="980728"/>
            <a:ext cx="1224136" cy="936104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9" name="TextBox 18"/>
          <p:cNvSpPr txBox="1"/>
          <p:nvPr/>
        </p:nvSpPr>
        <p:spPr>
          <a:xfrm>
            <a:off x="6744072" y="908720"/>
            <a:ext cx="3898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</a:t>
            </a:r>
          </a:p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7315974" y="908720"/>
            <a:ext cx="3898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</a:t>
            </a:r>
          </a:p>
          <a:p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7896200" y="1124744"/>
            <a:ext cx="10999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, </a:t>
            </a:r>
            <a:r>
              <a:rPr lang="zh-CN" altLang="en-US" sz="3200" dirty="0"/>
              <a:t> </a:t>
            </a:r>
            <a:r>
              <a:rPr lang="en-US" altLang="zh-CN" sz="3200" i="1" dirty="0"/>
              <a:t>C </a:t>
            </a:r>
            <a:r>
              <a:rPr lang="en-US" altLang="zh-CN" sz="3200" dirty="0"/>
              <a:t>=</a:t>
            </a:r>
            <a:endParaRPr lang="zh-CN" altLang="en-US" sz="3200" dirty="0"/>
          </a:p>
        </p:txBody>
      </p:sp>
      <p:sp>
        <p:nvSpPr>
          <p:cNvPr id="23" name="双括号 22"/>
          <p:cNvSpPr/>
          <p:nvPr/>
        </p:nvSpPr>
        <p:spPr>
          <a:xfrm>
            <a:off x="9052490" y="980728"/>
            <a:ext cx="1224136" cy="936104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4" name="TextBox 23"/>
          <p:cNvSpPr txBox="1"/>
          <p:nvPr/>
        </p:nvSpPr>
        <p:spPr>
          <a:xfrm>
            <a:off x="9196506" y="908720"/>
            <a:ext cx="3898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3</a:t>
            </a:r>
          </a:p>
          <a:p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9768408" y="908720"/>
            <a:ext cx="3898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7</a:t>
            </a:r>
          </a:p>
          <a:p>
            <a:r>
              <a:rPr lang="en-US" altLang="zh-CN" sz="3200" dirty="0"/>
              <a:t>3</a:t>
            </a:r>
            <a:endParaRPr lang="zh-CN" altLang="en-US" sz="3200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{B197050F-D3A8-9148-BF27-FFEBD471DAA6}tf10001072</Template>
  <TotalTime>13358</TotalTime>
  <Pages>0</Pages>
  <Words>1125</Words>
  <Characters>0</Characters>
  <Application>Microsoft Macintosh PowerPoint</Application>
  <DocSecurity>0</DocSecurity>
  <PresentationFormat>宽屏</PresentationFormat>
  <Lines>0</Lines>
  <Paragraphs>208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华文楷体</vt:lpstr>
      <vt:lpstr>宋体</vt:lpstr>
      <vt:lpstr>KaiTi</vt:lpstr>
      <vt:lpstr>Bangla MN</vt:lpstr>
      <vt:lpstr>Chalkboard</vt:lpstr>
      <vt:lpstr>Comic Sans MS</vt:lpstr>
      <vt:lpstr>Consolas</vt:lpstr>
      <vt:lpstr>Franklin Gothic Book</vt:lpstr>
      <vt:lpstr>Symbol</vt:lpstr>
      <vt:lpstr>Times</vt:lpstr>
      <vt:lpstr>Times New Roman</vt:lpstr>
      <vt:lpstr>Wingdings</vt:lpstr>
      <vt:lpstr>裁剪</vt:lpstr>
      <vt:lpstr>§1.5  初等矩阵</vt:lpstr>
      <vt:lpstr>1. 初等矩阵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初等矩阵的性质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ptu</Company>
  <LinksUpToDate>false</LinksUpToDate>
  <CharactersWithSpaces>0</CharactersWithSpaces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lzx</dc:creator>
  <cp:lastModifiedBy>Microsoft Office 用户</cp:lastModifiedBy>
  <cp:revision>177</cp:revision>
  <cp:lastPrinted>1899-12-30T00:00:00Z</cp:lastPrinted>
  <dcterms:created xsi:type="dcterms:W3CDTF">2004-02-13T15:49:42Z</dcterms:created>
  <dcterms:modified xsi:type="dcterms:W3CDTF">2021-09-25T14:39:40Z</dcterms:modified>
</cp:coreProperties>
</file>