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8"/>
  </p:notesMasterIdLst>
  <p:sldIdLst>
    <p:sldId id="676" r:id="rId2"/>
    <p:sldId id="677" r:id="rId3"/>
    <p:sldId id="678" r:id="rId4"/>
    <p:sldId id="679" r:id="rId5"/>
    <p:sldId id="680" r:id="rId6"/>
    <p:sldId id="681" r:id="rId7"/>
    <p:sldId id="693" r:id="rId8"/>
    <p:sldId id="683" r:id="rId9"/>
    <p:sldId id="684" r:id="rId10"/>
    <p:sldId id="685" r:id="rId11"/>
    <p:sldId id="686" r:id="rId12"/>
    <p:sldId id="687" r:id="rId13"/>
    <p:sldId id="689" r:id="rId14"/>
    <p:sldId id="690" r:id="rId15"/>
    <p:sldId id="691" r:id="rId16"/>
    <p:sldId id="300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94464" autoAdjust="0"/>
  </p:normalViewPr>
  <p:slideViewPr>
    <p:cSldViewPr>
      <p:cViewPr varScale="1">
        <p:scale>
          <a:sx n="90" d="100"/>
          <a:sy n="90" d="100"/>
        </p:scale>
        <p:origin x="9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9594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090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86730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930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7031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499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798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77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467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23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67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6AB8558-2FCE-BF4B-832A-C7936386AB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BADE16-860A-BE42-9359-9475CEC273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67AD213-F5C3-4A4A-9173-C1A48C2147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0840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3248" y="1886968"/>
            <a:ext cx="8448939" cy="965969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§</a:t>
            </a:r>
            <a:r>
              <a:rPr lang="en-US" altLang="zh-CN" sz="5400" b="1" dirty="0">
                <a:latin typeface="Times" pitchFamily="2" charset="0"/>
              </a:rPr>
              <a:t>2.2</a:t>
            </a:r>
            <a:r>
              <a:rPr lang="en-US" altLang="zh-CN" sz="5400" b="1" dirty="0"/>
              <a:t>   </a:t>
            </a:r>
            <a:r>
              <a:rPr lang="zh-CN" altLang="en-US" sz="5400" b="1" dirty="0"/>
              <a:t>行列式的性质</a:t>
            </a:r>
            <a:endParaRPr lang="zh-CN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651204" y="328498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初等变换对行列式的作用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3651205" y="3996353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用行列式的性质计算行列式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99456" y="3861048"/>
            <a:ext cx="8232915" cy="144016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87489" y="4005065"/>
            <a:ext cx="7452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定  理 </a:t>
            </a:r>
            <a:r>
              <a:rPr lang="en-US" altLang="zh-CN" sz="3200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zh-CN" altLang="en-US" sz="3200" spc="-100" dirty="0"/>
              <a:t>设</a:t>
            </a:r>
            <a:r>
              <a:rPr lang="en-US" altLang="zh-CN" sz="3200" spc="-100" dirty="0"/>
              <a:t>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是</a:t>
            </a:r>
            <a:r>
              <a:rPr lang="en-US" altLang="zh-CN" sz="3200" spc="-100" dirty="0"/>
              <a:t> </a:t>
            </a:r>
            <a:r>
              <a:rPr lang="en-US" altLang="zh-CN" sz="3200" b="1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,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3200" spc="-100" dirty="0"/>
              <a:t>是一个数</a:t>
            </a:r>
            <a:r>
              <a:rPr lang="en-US" altLang="zh-CN" sz="3200" spc="-100" dirty="0"/>
              <a:t> .  </a:t>
            </a:r>
            <a:r>
              <a:rPr lang="zh-CN" altLang="en-US" sz="3200" spc="-100" dirty="0"/>
              <a:t>则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487489" y="836712"/>
            <a:ext cx="756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定  理 </a:t>
            </a:r>
            <a:r>
              <a:rPr lang="en-US" altLang="zh-CN" sz="3200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zh-CN" altLang="en-US" sz="3200" spc="-100" dirty="0"/>
              <a:t>设</a:t>
            </a:r>
            <a:r>
              <a:rPr lang="en-US" altLang="zh-CN" sz="3200" spc="-100" dirty="0"/>
              <a:t>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,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是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 .  </a:t>
            </a:r>
            <a:r>
              <a:rPr lang="zh-CN" altLang="en-US" sz="3200" spc="-100" dirty="0"/>
              <a:t>则</a:t>
            </a:r>
            <a:endParaRPr lang="en-US" altLang="zh-CN" sz="3200" spc="-100" dirty="0"/>
          </a:p>
          <a:p>
            <a:r>
              <a:rPr lang="zh-CN" altLang="en-US" sz="3200" spc="-100" dirty="0"/>
              <a:t>                    </a:t>
            </a:r>
            <a:r>
              <a:rPr lang="da-DK" altLang="zh-CN" sz="3200" spc="-100" dirty="0">
                <a:latin typeface="Times New Roman" pitchFamily="18" charset="0"/>
                <a:cs typeface="Times New Roman" pitchFamily="18" charset="0"/>
              </a:rPr>
              <a:t>det(</a:t>
            </a:r>
            <a:r>
              <a:rPr lang="da-DK" altLang="zh-CN" sz="3200" i="1" spc="-1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da-DK" altLang="zh-CN" sz="3200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da-DK" altLang="zh-CN" sz="3200" spc="-100" dirty="0">
                <a:latin typeface="+mj-lt"/>
                <a:cs typeface="Times New Roman" pitchFamily="18" charset="0"/>
              </a:rPr>
              <a:t>=</a:t>
            </a:r>
            <a:r>
              <a:rPr lang="da-DK" altLang="zh-CN" sz="3200" spc="-100" dirty="0">
                <a:latin typeface="Times New Roman" pitchFamily="18" charset="0"/>
                <a:cs typeface="Times New Roman" pitchFamily="18" charset="0"/>
              </a:rPr>
              <a:t> det(</a:t>
            </a:r>
            <a:r>
              <a:rPr lang="da-DK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a-DK" altLang="zh-CN" sz="3200" spc="-100" dirty="0">
                <a:latin typeface="Times New Roman" pitchFamily="18" charset="0"/>
                <a:cs typeface="Times New Roman" pitchFamily="18" charset="0"/>
              </a:rPr>
              <a:t>) · det(</a:t>
            </a:r>
            <a:r>
              <a:rPr lang="da-DK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a-DK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latin typeface="+mj-lt"/>
                <a:cs typeface="Times New Roman" pitchFamily="18" charset="0"/>
              </a:rPr>
              <a:t>=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det(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).   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199456" y="692696"/>
            <a:ext cx="8232915" cy="129614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199456" y="2060848"/>
            <a:ext cx="8232915" cy="165618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87488" y="2204865"/>
            <a:ext cx="6026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srgbClr val="0070C0"/>
                </a:solidFill>
              </a:rPr>
              <a:t>推   论</a:t>
            </a:r>
            <a:r>
              <a:rPr lang="zh-CN" altLang="en-US" sz="3200" spc="-100" dirty="0"/>
              <a:t>      设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是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3200" spc="-100" dirty="0"/>
              <a:t>可逆矩阵</a:t>
            </a:r>
            <a:r>
              <a:rPr lang="en-US" altLang="zh-CN" sz="3200" spc="-100" dirty="0"/>
              <a:t>.  </a:t>
            </a:r>
            <a:r>
              <a:rPr lang="zh-CN" altLang="en-US" sz="3200" spc="-100" dirty="0"/>
              <a:t>则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799856" y="5445224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  <p:sp>
        <p:nvSpPr>
          <p:cNvPr id="14" name="矩形 13"/>
          <p:cNvSpPr/>
          <p:nvPr/>
        </p:nvSpPr>
        <p:spPr>
          <a:xfrm>
            <a:off x="4007768" y="2852936"/>
            <a:ext cx="3280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3200" spc="-100" dirty="0">
                <a:cs typeface="Times New Roman" pitchFamily="18" charset="0"/>
              </a:rPr>
              <a:t>det(</a:t>
            </a:r>
            <a:r>
              <a:rPr lang="da-DK" altLang="zh-CN" sz="3200" i="1" spc="-100" dirty="0">
                <a:cs typeface="Times New Roman" pitchFamily="18" charset="0"/>
              </a:rPr>
              <a:t>A</a:t>
            </a:r>
            <a:r>
              <a:rPr lang="da-DK" altLang="zh-CN" sz="3200" i="1" spc="-100" baseline="30000" dirty="0">
                <a:cs typeface="Times New Roman" pitchFamily="18" charset="0"/>
                <a:sym typeface="Symbol"/>
              </a:rPr>
              <a:t>  </a:t>
            </a:r>
            <a:r>
              <a:rPr lang="da-DK" altLang="zh-CN" sz="3200" spc="-100" baseline="30000" dirty="0">
                <a:cs typeface="Times New Roman" pitchFamily="18" charset="0"/>
                <a:sym typeface="Symbol"/>
              </a:rPr>
              <a:t>1</a:t>
            </a:r>
            <a:r>
              <a:rPr lang="da-DK" altLang="zh-CN" sz="3200" spc="-100" dirty="0">
                <a:cs typeface="Times New Roman" pitchFamily="18" charset="0"/>
              </a:rPr>
              <a:t>) = det(</a:t>
            </a:r>
            <a:r>
              <a:rPr lang="da-DK" altLang="zh-CN" sz="3200" i="1" spc="-100" dirty="0">
                <a:cs typeface="Times New Roman" pitchFamily="18" charset="0"/>
              </a:rPr>
              <a:t>A</a:t>
            </a:r>
            <a:r>
              <a:rPr lang="da-DK" altLang="zh-CN" sz="3200" spc="-100" dirty="0">
                <a:cs typeface="Times New Roman" pitchFamily="18" charset="0"/>
              </a:rPr>
              <a:t>)</a:t>
            </a:r>
            <a:r>
              <a:rPr lang="da-DK" altLang="zh-CN" sz="3200" i="1" spc="-100" baseline="30000" dirty="0">
                <a:cs typeface="Times New Roman" pitchFamily="18" charset="0"/>
                <a:sym typeface="Symbol"/>
              </a:rPr>
              <a:t> </a:t>
            </a:r>
            <a:r>
              <a:rPr lang="da-DK" altLang="zh-CN" sz="3200" spc="-100" baseline="30000" dirty="0">
                <a:cs typeface="Times New Roman" pitchFamily="18" charset="0"/>
                <a:sym typeface="Symbol"/>
              </a:rPr>
              <a:t>1</a:t>
            </a:r>
            <a:r>
              <a:rPr lang="da-DK" altLang="zh-CN" sz="3200" spc="-100" dirty="0"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4079776" y="4581128"/>
            <a:ext cx="3184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3200" spc="-100" dirty="0">
                <a:cs typeface="Times New Roman" pitchFamily="18" charset="0"/>
              </a:rPr>
              <a:t>det( </a:t>
            </a:r>
            <a:r>
              <a:rPr lang="da-DK" altLang="zh-CN" sz="3200" i="1" spc="-100" dirty="0">
                <a:cs typeface="Times New Roman" pitchFamily="18" charset="0"/>
              </a:rPr>
              <a:t>kA</a:t>
            </a:r>
            <a:r>
              <a:rPr lang="da-DK" altLang="zh-CN" sz="3200" spc="-100" dirty="0">
                <a:cs typeface="Times New Roman" pitchFamily="18" charset="0"/>
              </a:rPr>
              <a:t>) = </a:t>
            </a:r>
            <a:r>
              <a:rPr lang="da-DK" altLang="zh-CN" sz="3200" i="1" spc="-100" dirty="0">
                <a:cs typeface="Times New Roman" pitchFamily="18" charset="0"/>
              </a:rPr>
              <a:t>k</a:t>
            </a:r>
            <a:r>
              <a:rPr lang="da-DK" altLang="zh-CN" sz="3200" b="1" i="1" spc="-100" baseline="30000" dirty="0">
                <a:solidFill>
                  <a:srgbClr val="C00000"/>
                </a:solidFill>
                <a:cs typeface="Times New Roman" pitchFamily="18" charset="0"/>
              </a:rPr>
              <a:t>n</a:t>
            </a:r>
            <a:r>
              <a:rPr lang="da-DK" altLang="zh-CN" sz="3200" i="1" spc="-100" baseline="30000" dirty="0">
                <a:cs typeface="Times New Roman" pitchFamily="18" charset="0"/>
              </a:rPr>
              <a:t> </a:t>
            </a:r>
            <a:r>
              <a:rPr lang="da-DK" altLang="zh-CN" sz="3200" spc="-100" dirty="0">
                <a:cs typeface="Times New Roman" pitchFamily="18" charset="0"/>
              </a:rPr>
              <a:t>det(</a:t>
            </a:r>
            <a:r>
              <a:rPr lang="da-DK" altLang="zh-CN" sz="3200" i="1" spc="-100" dirty="0">
                <a:cs typeface="Times New Roman" pitchFamily="18" charset="0"/>
              </a:rPr>
              <a:t>A</a:t>
            </a:r>
            <a:r>
              <a:rPr lang="da-DK" altLang="zh-CN" sz="3200" spc="-100" dirty="0">
                <a:cs typeface="Times New Roman" pitchFamily="18" charset="0"/>
              </a:rPr>
              <a:t>).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2423592" y="5669959"/>
            <a:ext cx="5298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/>
              <a:t>问： </a:t>
            </a:r>
            <a:r>
              <a:rPr lang="da-DK" altLang="zh-CN" sz="3200" spc="-100" dirty="0">
                <a:cs typeface="Times New Roman" pitchFamily="18" charset="0"/>
              </a:rPr>
              <a:t>det(</a:t>
            </a:r>
            <a:r>
              <a:rPr lang="da-DK" altLang="zh-CN" sz="3200" i="1" spc="-100" dirty="0">
                <a:cs typeface="Times New Roman" pitchFamily="18" charset="0"/>
              </a:rPr>
              <a:t>A+B</a:t>
            </a:r>
            <a:r>
              <a:rPr lang="da-DK" altLang="zh-CN" sz="3200" spc="-100" dirty="0">
                <a:cs typeface="Times New Roman" pitchFamily="18" charset="0"/>
              </a:rPr>
              <a:t>) = det(</a:t>
            </a:r>
            <a:r>
              <a:rPr lang="da-DK" altLang="zh-CN" sz="3200" i="1" spc="-100" dirty="0">
                <a:cs typeface="Times New Roman" pitchFamily="18" charset="0"/>
              </a:rPr>
              <a:t>A</a:t>
            </a:r>
            <a:r>
              <a:rPr lang="da-DK" altLang="zh-CN" sz="3200" spc="-100" dirty="0">
                <a:cs typeface="Times New Roman" pitchFamily="18" charset="0"/>
              </a:rPr>
              <a:t>) + det(</a:t>
            </a:r>
            <a:r>
              <a:rPr lang="da-DK" altLang="zh-CN" sz="3200" i="1" spc="-100" dirty="0">
                <a:cs typeface="Times New Roman" pitchFamily="18" charset="0"/>
              </a:rPr>
              <a:t>B</a:t>
            </a:r>
            <a:r>
              <a:rPr lang="da-DK" altLang="zh-CN" sz="3200" spc="-100" dirty="0">
                <a:cs typeface="Times New Roman" pitchFamily="18" charset="0"/>
              </a:rPr>
              <a:t>)</a:t>
            </a:r>
            <a:r>
              <a:rPr lang="en-US" altLang="zh-CN" sz="3200" spc="-100" dirty="0"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36AEE3-3DD3-AC49-8AA9-EC23FDA7FCFC}"/>
              </a:ext>
            </a:extLst>
          </p:cNvPr>
          <p:cNvSpPr txBox="1"/>
          <p:nvPr/>
        </p:nvSpPr>
        <p:spPr>
          <a:xfrm>
            <a:off x="4614863" y="557212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9" grpId="0" animBg="1"/>
      <p:bldP spid="10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43405" y="467962"/>
            <a:ext cx="4632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/>
              <a:t>补充</a:t>
            </a:r>
            <a:r>
              <a:rPr lang="en-US" altLang="zh-CN" sz="3200" dirty="0"/>
              <a:t>(4)  </a:t>
            </a:r>
            <a:r>
              <a:rPr lang="zh-CN" altLang="en-US" sz="3200" b="1" dirty="0">
                <a:solidFill>
                  <a:srgbClr val="002060"/>
                </a:solidFill>
              </a:rPr>
              <a:t>分行</a:t>
            </a:r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rgbClr val="002060"/>
                </a:solidFill>
              </a:rPr>
              <a:t>相加性</a:t>
            </a:r>
            <a:endParaRPr lang="en-US" altLang="zh-CN" sz="3200" b="1" i="1" dirty="0">
              <a:solidFill>
                <a:srgbClr val="00206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1703511" y="1196752"/>
            <a:ext cx="4824538" cy="2592287"/>
            <a:chOff x="1033262" y="2191048"/>
            <a:chExt cx="4824538" cy="25922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627FEF-84C2-4289-8A97-9B7CB086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272" y="2191048"/>
              <a:ext cx="3858749" cy="255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    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</a:rPr>
                <a:t>11     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    …        …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dirty="0">
                  <a:ea typeface="楷体_GB2312" pitchFamily="1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</a:rPr>
                <a:t>…    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in</a:t>
              </a:r>
              <a:r>
                <a:rPr kumimoji="1" lang="en-US" altLang="zh-CN" sz="3200" b="1" i="1" kern="0" dirty="0" err="1">
                  <a:ea typeface="楷体_GB2312" pitchFamily="1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in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   …        …        …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   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 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</a:rPr>
                <a:t>…       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3200" b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9" name="组合 43">
              <a:extLst>
                <a:ext uri="{FF2B5EF4-FFF2-40B4-BE49-F238E27FC236}">
                  <a16:creationId xmlns:a16="http://schemas.microsoft.com/office/drawing/2014/main" id="{CCA4FCE3-8D73-4501-A2DD-F354ADBC10E6}"/>
                </a:ext>
              </a:extLst>
            </p:cNvPr>
            <p:cNvGrpSpPr/>
            <p:nvPr/>
          </p:nvGrpSpPr>
          <p:grpSpPr>
            <a:xfrm>
              <a:off x="1033262" y="2263056"/>
              <a:ext cx="3960440" cy="2520279"/>
              <a:chOff x="1108424" y="1601111"/>
              <a:chExt cx="3432053" cy="1828312"/>
            </a:xfrm>
          </p:grpSpPr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ACB2DC29-334C-40D9-8C41-8A1CA4884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8424" y="1601111"/>
                <a:ext cx="1" cy="181829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CCA38428-A33C-405E-94EB-E053DA0C1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4998" y="1646858"/>
                <a:ext cx="5479" cy="17825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D8114A5-3154-4E76-9C3E-395F5A4D1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787" y="3118517"/>
              <a:ext cx="518013" cy="58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= </a:t>
              </a:r>
              <a:endParaRPr kumimoji="1" lang="en-US" altLang="zh-CN" sz="32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6744072" y="1196752"/>
            <a:ext cx="2880321" cy="2592287"/>
            <a:chOff x="1033262" y="2191048"/>
            <a:chExt cx="2880321" cy="2592287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BB627FEF-84C2-4289-8A97-9B7CB086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273" y="2191048"/>
              <a:ext cx="2808310" cy="255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</a:rPr>
                <a:t>11  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 …      …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</a:rPr>
                <a:t>…    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in</a:t>
              </a:r>
              <a:endParaRPr kumimoji="1" lang="en-US" altLang="zh-CN" sz="3200" b="1" kern="0" dirty="0">
                <a:solidFill>
                  <a:srgbClr val="000000"/>
                </a:solidFill>
                <a:ea typeface="楷体_GB2312" pitchFamily="1" charset="-122"/>
              </a:endParaRP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…     …      …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</a:rPr>
                <a:t>…    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3200" b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19" name="组合 43">
              <a:extLst>
                <a:ext uri="{FF2B5EF4-FFF2-40B4-BE49-F238E27FC236}">
                  <a16:creationId xmlns:a16="http://schemas.microsoft.com/office/drawing/2014/main" id="{CCA4FCE3-8D73-4501-A2DD-F354ADBC10E6}"/>
                </a:ext>
              </a:extLst>
            </p:cNvPr>
            <p:cNvGrpSpPr/>
            <p:nvPr/>
          </p:nvGrpSpPr>
          <p:grpSpPr>
            <a:xfrm>
              <a:off x="1033262" y="2263056"/>
              <a:ext cx="2814634" cy="2520279"/>
              <a:chOff x="1108424" y="1601111"/>
              <a:chExt cx="2439116" cy="1828312"/>
            </a:xfrm>
          </p:grpSpPr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ACB2DC29-334C-40D9-8C41-8A1CA4884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8424" y="1601111"/>
                <a:ext cx="1" cy="181829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2" name="Line 9">
                <a:extLst>
                  <a:ext uri="{FF2B5EF4-FFF2-40B4-BE49-F238E27FC236}">
                    <a16:creationId xmlns:a16="http://schemas.microsoft.com/office/drawing/2014/main" id="{CCA38428-A33C-405E-94EB-E053DA0C1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061" y="1646858"/>
                <a:ext cx="5479" cy="17825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7464151" y="3861049"/>
            <a:ext cx="2880321" cy="2592287"/>
            <a:chOff x="1033262" y="2191048"/>
            <a:chExt cx="2880321" cy="2592287"/>
          </a:xfrm>
        </p:grpSpPr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BB627FEF-84C2-4289-8A97-9B7CB086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273" y="2191048"/>
              <a:ext cx="2808310" cy="255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</a:rPr>
                <a:t>11  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 …      …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</a:rPr>
                <a:t>…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in</a:t>
              </a:r>
              <a:endParaRPr kumimoji="1" lang="en-US" altLang="zh-CN" sz="3200" b="1" kern="0" dirty="0">
                <a:solidFill>
                  <a:srgbClr val="000000"/>
                </a:solidFill>
                <a:ea typeface="楷体_GB2312" pitchFamily="1" charset="-122"/>
              </a:endParaRP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…     …      …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</a:rPr>
                <a:t>…    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3200" b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26" name="组合 43">
              <a:extLst>
                <a:ext uri="{FF2B5EF4-FFF2-40B4-BE49-F238E27FC236}">
                  <a16:creationId xmlns:a16="http://schemas.microsoft.com/office/drawing/2014/main" id="{CCA4FCE3-8D73-4501-A2DD-F354ADBC10E6}"/>
                </a:ext>
              </a:extLst>
            </p:cNvPr>
            <p:cNvGrpSpPr/>
            <p:nvPr/>
          </p:nvGrpSpPr>
          <p:grpSpPr>
            <a:xfrm>
              <a:off x="1033262" y="2263056"/>
              <a:ext cx="2814634" cy="2520279"/>
              <a:chOff x="1108424" y="1601111"/>
              <a:chExt cx="2439116" cy="1828312"/>
            </a:xfrm>
          </p:grpSpPr>
          <p:sp>
            <p:nvSpPr>
              <p:cNvPr id="28" name="Line 8">
                <a:extLst>
                  <a:ext uri="{FF2B5EF4-FFF2-40B4-BE49-F238E27FC236}">
                    <a16:creationId xmlns:a16="http://schemas.microsoft.com/office/drawing/2014/main" id="{ACB2DC29-334C-40D9-8C41-8A1CA4884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8424" y="1601111"/>
                <a:ext cx="1" cy="181829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9" name="Line 9">
                <a:extLst>
                  <a:ext uri="{FF2B5EF4-FFF2-40B4-BE49-F238E27FC236}">
                    <a16:creationId xmlns:a16="http://schemas.microsoft.com/office/drawing/2014/main" id="{CCA38428-A33C-405E-94EB-E053DA0C1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061" y="1646858"/>
                <a:ext cx="5479" cy="17825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30" name="Rectangle 14">
            <a:extLst>
              <a:ext uri="{FF2B5EF4-FFF2-40B4-BE49-F238E27FC236}">
                <a16:creationId xmlns:a16="http://schemas.microsoft.com/office/drawing/2014/main" id="{2D8114A5-3154-4E76-9C3E-395F5A4D1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1" y="4725144"/>
            <a:ext cx="5212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1" charset="-122"/>
              </a:rPr>
              <a:t>+</a:t>
            </a:r>
            <a:r>
              <a:rPr kumimoji="1" lang="en-US" altLang="zh-CN" sz="3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</a:rPr>
              <a:t> </a:t>
            </a:r>
            <a:endParaRPr kumimoji="1" lang="en-US" altLang="zh-CN" sz="3200" b="1" kern="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703060505090304" pitchFamily="18" charset="0"/>
              <a:ea typeface="楷体_GB2312" pitchFamily="1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20349" y="1124744"/>
            <a:ext cx="10820267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70117" y="404665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latin typeface="+mn-ea"/>
              </a:rPr>
              <a:t>例 </a:t>
            </a:r>
            <a:r>
              <a:rPr lang="en-US" altLang="zh-CN" sz="3200" dirty="0">
                <a:latin typeface="+mn-ea"/>
              </a:rPr>
              <a:t>2</a:t>
            </a:r>
            <a:endParaRPr lang="zh-CN" altLang="en-US" sz="3200" dirty="0">
              <a:latin typeface="+mn-e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7408" y="2852937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latin typeface="+mn-ea"/>
              </a:rPr>
              <a:t>练习题 ： 求证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9416" y="1268760"/>
            <a:ext cx="1062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 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) = 2, 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) = </a:t>
            </a:r>
            <a:r>
              <a:rPr lang="en-US" altLang="zh-CN" sz="3200" dirty="0">
                <a:sym typeface="Symbol"/>
              </a:rPr>
              <a:t>3, </a:t>
            </a:r>
            <a:r>
              <a:rPr lang="zh-CN" altLang="en-US" sz="3200" dirty="0">
                <a:sym typeface="Symbol"/>
              </a:rPr>
              <a:t>其中 </a:t>
            </a:r>
            <a:r>
              <a:rPr lang="en-US" altLang="zh-CN" sz="3200" i="1" dirty="0" err="1"/>
              <a:t>a</a:t>
            </a:r>
            <a:r>
              <a:rPr lang="en-US" altLang="zh-CN" sz="3200" b="1" i="1" baseline="-25000" dirty="0" err="1"/>
              <a:t>i</a:t>
            </a:r>
            <a:r>
              <a:rPr lang="en-US" altLang="zh-CN" sz="3200" i="1" baseline="-25000" dirty="0"/>
              <a:t>  </a:t>
            </a:r>
            <a:r>
              <a:rPr lang="en-US" altLang="zh-CN" sz="3200" i="1" dirty="0"/>
              <a:t>, b</a:t>
            </a:r>
            <a:r>
              <a:rPr lang="en-US" altLang="zh-CN" sz="3200" b="1" i="1" baseline="-25000" dirty="0"/>
              <a:t>i</a:t>
            </a:r>
            <a:r>
              <a:rPr lang="en-US" altLang="zh-CN" sz="3200" b="1" baseline="-25000" dirty="0"/>
              <a:t>  </a:t>
            </a:r>
            <a:r>
              <a:rPr lang="en-US" altLang="zh-CN" sz="3200" b="1" dirty="0">
                <a:sym typeface="Symbol"/>
              </a:rPr>
              <a:t> </a:t>
            </a:r>
            <a:r>
              <a:rPr lang="en-US" altLang="zh-CN" sz="3200" dirty="0">
                <a:sym typeface="Symbol"/>
              </a:rPr>
              <a:t>R</a:t>
            </a:r>
            <a:r>
              <a:rPr lang="en-US" altLang="zh-CN" sz="3200" baseline="30000" dirty="0">
                <a:sym typeface="Symbol"/>
              </a:rPr>
              <a:t>3</a:t>
            </a:r>
            <a:r>
              <a:rPr lang="en-US" altLang="zh-CN" sz="3200" b="1" dirty="0">
                <a:sym typeface="Symbol"/>
              </a:rPr>
              <a:t>, </a:t>
            </a:r>
            <a:r>
              <a:rPr lang="zh-CN" altLang="en-US" sz="3200" dirty="0">
                <a:sym typeface="Symbol"/>
              </a:rPr>
              <a:t>求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4223792" y="1916832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 </a:t>
            </a:r>
            <a:r>
              <a:rPr lang="en-US" altLang="zh-CN" sz="3200" dirty="0"/>
              <a:t>+2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</a:t>
            </a:r>
            <a:r>
              <a:rPr lang="en-US" altLang="zh-CN" sz="3200" i="1" dirty="0"/>
              <a:t> a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,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) </a:t>
            </a:r>
            <a:endParaRPr lang="zh-CN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1544" y="3573016"/>
            <a:ext cx="7930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 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+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baseline="-25000" dirty="0">
                <a:sym typeface="Symbol"/>
              </a:rPr>
              <a:t>2</a:t>
            </a:r>
            <a:r>
              <a:rPr lang="en-US" altLang="zh-CN" sz="3200" dirty="0"/>
              <a:t>, 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baseline="-25000" dirty="0">
                <a:sym typeface="Symbol"/>
              </a:rPr>
              <a:t>2</a:t>
            </a:r>
            <a:r>
              <a:rPr lang="en-US" altLang="zh-CN" sz="3200" dirty="0"/>
              <a:t>+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baseline="-25000" dirty="0">
                <a:sym typeface="Symbol"/>
              </a:rPr>
              <a:t>3</a:t>
            </a:r>
            <a:r>
              <a:rPr lang="en-US" altLang="zh-CN" sz="3200" dirty="0"/>
              <a:t>, 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baseline="-25000" dirty="0">
                <a:sym typeface="Symbol"/>
              </a:rPr>
              <a:t>3</a:t>
            </a:r>
            <a:r>
              <a:rPr lang="en-US" altLang="zh-CN" sz="3200" dirty="0"/>
              <a:t>+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baseline="-25000" dirty="0">
                <a:sym typeface="Symbol"/>
              </a:rPr>
              <a:t>1</a:t>
            </a:r>
            <a:r>
              <a:rPr lang="en-US" altLang="zh-CN" sz="3200" dirty="0"/>
              <a:t>) = 2det (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baseline="-25000" dirty="0">
                <a:sym typeface="Symbol"/>
              </a:rPr>
              <a:t>2 </a:t>
            </a:r>
            <a:r>
              <a:rPr lang="en-US" altLang="zh-CN" sz="3200" dirty="0"/>
              <a:t>, 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baseline="-25000" dirty="0">
                <a:sym typeface="Symbol"/>
              </a:rPr>
              <a:t>3</a:t>
            </a:r>
            <a:r>
              <a:rPr lang="en-US" altLang="zh-CN" sz="3200" dirty="0"/>
              <a:t> )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1487488" y="4437112"/>
            <a:ext cx="4269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ym typeface="Symbol"/>
              </a:rPr>
              <a:t>其中 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b="1" i="1" baseline="-25000" dirty="0"/>
              <a:t>i</a:t>
            </a:r>
            <a:r>
              <a:rPr lang="en-US" altLang="zh-CN" sz="3200" i="1" baseline="-25000" dirty="0"/>
              <a:t> </a:t>
            </a:r>
            <a:r>
              <a:rPr lang="en-US" altLang="zh-CN" sz="3200" b="1" dirty="0">
                <a:sym typeface="Symbol"/>
              </a:rPr>
              <a:t> </a:t>
            </a:r>
            <a:r>
              <a:rPr lang="en-US" altLang="zh-CN" sz="3200" dirty="0">
                <a:sym typeface="Symbol"/>
              </a:rPr>
              <a:t>R</a:t>
            </a:r>
            <a:r>
              <a:rPr lang="en-US" altLang="zh-CN" sz="3200" baseline="30000" dirty="0">
                <a:sym typeface="Symbol"/>
              </a:rPr>
              <a:t>3</a:t>
            </a:r>
            <a:r>
              <a:rPr lang="en-US" altLang="zh-CN" sz="3200" i="1" dirty="0"/>
              <a:t>, </a:t>
            </a:r>
            <a:r>
              <a:rPr lang="en-US" altLang="zh-CN" sz="3200" dirty="0"/>
              <a:t>(</a:t>
            </a:r>
            <a:r>
              <a:rPr lang="en-US" altLang="zh-CN" sz="3200" i="1" dirty="0"/>
              <a:t>i </a:t>
            </a:r>
            <a:r>
              <a:rPr lang="en-US" altLang="zh-CN" sz="3200" dirty="0"/>
              <a:t>=1,2,3).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67" y="1188042"/>
            <a:ext cx="1795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1.  </a:t>
            </a:r>
            <a:r>
              <a:rPr lang="zh-CN" altLang="en-US" sz="3200" dirty="0"/>
              <a:t>设 </a:t>
            </a:r>
            <a:r>
              <a:rPr lang="en-US" altLang="zh-CN" sz="3200" i="1" dirty="0"/>
              <a:t>A</a:t>
            </a:r>
            <a:r>
              <a:rPr lang="en-US" altLang="zh-CN" sz="3200" dirty="0"/>
              <a:t> =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91796" y="40466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练习题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7928" y="1188041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，判别</a:t>
            </a:r>
            <a:r>
              <a:rPr lang="en-US" altLang="zh-CN" sz="3200" i="1" dirty="0">
                <a:latin typeface="+mj-lt"/>
              </a:rPr>
              <a:t>A</a:t>
            </a:r>
            <a:r>
              <a:rPr lang="zh-CN" altLang="en-US" sz="3200" dirty="0"/>
              <a:t>奇异或非奇异</a:t>
            </a:r>
            <a:r>
              <a:rPr lang="en-US" altLang="zh-CN" sz="3200" dirty="0"/>
              <a:t>, 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95468" y="3356993"/>
            <a:ext cx="856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 判别对错：若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3200" dirty="0"/>
              <a:t>= 0</a:t>
            </a:r>
            <a:r>
              <a:rPr lang="zh-CN" altLang="en-US" sz="3200" dirty="0"/>
              <a:t>只有零解</a:t>
            </a:r>
            <a:r>
              <a:rPr lang="en-US" altLang="zh-CN" sz="3200" dirty="0"/>
              <a:t>, </a:t>
            </a:r>
            <a:r>
              <a:rPr lang="zh-CN" altLang="en-US" sz="3200" dirty="0"/>
              <a:t> 则 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i="1" dirty="0"/>
              <a:t>A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Symbol"/>
              </a:rPr>
              <a:t> 0.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67" y="4293097"/>
            <a:ext cx="9035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3. </a:t>
            </a:r>
            <a:r>
              <a:rPr lang="zh-CN" altLang="en-US" sz="3200" dirty="0"/>
              <a:t> 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都是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阶矩阵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=1</a:t>
            </a:r>
            <a:r>
              <a:rPr lang="en-US" altLang="zh-CN" sz="3200" dirty="0">
                <a:cs typeface="Times New Roman" pitchFamily="18" charset="0"/>
              </a:rPr>
              <a:t>, </a:t>
            </a:r>
            <a:r>
              <a:rPr lang="en-US" altLang="zh-CN" sz="3200" dirty="0" err="1">
                <a:cs typeface="Times New Roman" pitchFamily="18" charset="0"/>
              </a:rPr>
              <a:t>det</a:t>
            </a:r>
            <a:r>
              <a:rPr lang="en-US" altLang="zh-CN" sz="3200" dirty="0">
                <a:cs typeface="Times New Roman" pitchFamily="18" charset="0"/>
              </a:rPr>
              <a:t> (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en-US" altLang="zh-CN" sz="3200" dirty="0">
                <a:cs typeface="Times New Roman" pitchFamily="18" charset="0"/>
              </a:rPr>
              <a:t>) =2,</a:t>
            </a:r>
            <a:endParaRPr lang="zh-CN" altLang="en-US" sz="3200" dirty="0"/>
          </a:p>
        </p:txBody>
      </p:sp>
      <p:sp>
        <p:nvSpPr>
          <p:cNvPr id="1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801976"/>
            <a:ext cx="2202185" cy="1417404"/>
          </a:xfrm>
          <a:prstGeom prst="bracketPair">
            <a:avLst>
              <a:gd name="adj" fmla="val 725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185617" y="707212"/>
            <a:ext cx="21602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   1</a:t>
            </a:r>
            <a:endParaRPr lang="en-US" altLang="zh-CN" sz="3200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  <a:p>
            <a:pPr marL="514350" lvl="0" indent="-5143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320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</a:t>
            </a:r>
          </a:p>
          <a:p>
            <a:pPr marL="514350" indent="-5143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1      1     1</a:t>
            </a:r>
            <a:endParaRPr kumimoji="0" lang="en-US" altLang="zh-CN" sz="32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31504" y="2420888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若非奇异则求其逆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1775520" y="5013176"/>
            <a:ext cx="6370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Times New Roman" pitchFamily="18" charset="0"/>
              </a:rPr>
              <a:t>若 </a:t>
            </a:r>
            <a:r>
              <a:rPr lang="en-US" altLang="zh-CN" sz="3200" dirty="0" err="1">
                <a:cs typeface="Times New Roman" pitchFamily="18" charset="0"/>
              </a:rPr>
              <a:t>det</a:t>
            </a:r>
            <a:r>
              <a:rPr lang="en-US" altLang="zh-CN" sz="3200" dirty="0">
                <a:cs typeface="Times New Roman" pitchFamily="18" charset="0"/>
              </a:rPr>
              <a:t> 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1</a:t>
            </a:r>
            <a:r>
              <a:rPr lang="en-US" altLang="zh-CN" sz="3200" i="1" dirty="0">
                <a:cs typeface="Times New Roman" pitchFamily="18" charset="0"/>
              </a:rPr>
              <a:t>+B</a:t>
            </a:r>
            <a:r>
              <a:rPr lang="en-US" altLang="zh-CN" sz="3200" dirty="0">
                <a:cs typeface="Times New Roman" pitchFamily="18" charset="0"/>
              </a:rPr>
              <a:t>) = 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dirty="0">
                <a:cs typeface="Times New Roman" pitchFamily="18" charset="0"/>
              </a:rPr>
              <a:t>2, </a:t>
            </a:r>
            <a:r>
              <a:rPr lang="zh-CN" altLang="en-US" sz="3200" dirty="0">
                <a:cs typeface="Times New Roman" pitchFamily="18" charset="0"/>
              </a:rPr>
              <a:t>求 </a:t>
            </a:r>
            <a:r>
              <a:rPr lang="en-US" altLang="zh-CN" sz="3200" dirty="0" err="1">
                <a:cs typeface="Times New Roman" pitchFamily="18" charset="0"/>
              </a:rPr>
              <a:t>det</a:t>
            </a:r>
            <a:r>
              <a:rPr lang="en-US" altLang="zh-CN" sz="3200" dirty="0">
                <a:cs typeface="Times New Roman" pitchFamily="18" charset="0"/>
              </a:rPr>
              <a:t> (</a:t>
            </a:r>
            <a:r>
              <a:rPr lang="en-US" altLang="zh-CN" sz="3200" i="1" dirty="0">
                <a:cs typeface="Times New Roman" pitchFamily="18" charset="0"/>
              </a:rPr>
              <a:t>A+B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1</a:t>
            </a:r>
            <a:r>
              <a:rPr lang="en-US" altLang="zh-CN" sz="3200" dirty="0">
                <a:cs typeface="Times New Roman" pitchFamily="18" charset="0"/>
              </a:rPr>
              <a:t>). 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3432" y="3429001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5. </a:t>
            </a:r>
            <a:r>
              <a:rPr lang="zh-CN" altLang="en-US" sz="3200" dirty="0"/>
              <a:t>设 </a:t>
            </a:r>
            <a:r>
              <a:rPr lang="en-US" altLang="zh-CN" sz="3200" i="1" dirty="0"/>
              <a:t>A</a:t>
            </a:r>
            <a:r>
              <a:rPr lang="zh-CN" altLang="en-US" sz="3200" dirty="0"/>
              <a:t>是奇数阶的反对称矩阵</a:t>
            </a:r>
            <a:r>
              <a:rPr lang="en-US" altLang="zh-CN" sz="3200" dirty="0"/>
              <a:t>, </a:t>
            </a:r>
            <a:r>
              <a:rPr lang="zh-CN" altLang="en-US" sz="3200" dirty="0"/>
              <a:t>证明 </a:t>
            </a:r>
            <a:r>
              <a:rPr lang="en-US" altLang="zh-CN" sz="3200" i="1" dirty="0"/>
              <a:t>A</a:t>
            </a:r>
            <a:r>
              <a:rPr lang="zh-CN" altLang="en-US" sz="3200" dirty="0"/>
              <a:t>奇异</a:t>
            </a:r>
            <a:r>
              <a:rPr lang="en-US" altLang="zh-CN" sz="3200" dirty="0"/>
              <a:t>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1424" y="908720"/>
            <a:ext cx="777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4. </a:t>
            </a:r>
            <a:r>
              <a:rPr lang="zh-CN" altLang="en-US" sz="3200" dirty="0"/>
              <a:t> 对于线性方程组                                     ，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4655840" y="476672"/>
            <a:ext cx="3259138" cy="1570038"/>
            <a:chOff x="1632" y="2170"/>
            <a:chExt cx="2053" cy="989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1909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i="1" dirty="0">
                  <a:ln w="0"/>
                </a:rPr>
                <a:t>ax</a:t>
              </a:r>
              <a:r>
                <a:rPr kumimoji="1" lang="en-US" altLang="zh-CN" baseline="-25000" dirty="0">
                  <a:ln w="0"/>
                </a:rPr>
                <a:t>1</a:t>
              </a:r>
              <a:r>
                <a:rPr kumimoji="1" lang="en-US" altLang="zh-CN" dirty="0">
                  <a:ln w="0"/>
                </a:rPr>
                <a:t>+  </a:t>
              </a:r>
              <a:r>
                <a:rPr kumimoji="1" lang="en-US" altLang="zh-CN" i="1" dirty="0">
                  <a:ln w="0"/>
                </a:rPr>
                <a:t>x</a:t>
              </a:r>
              <a:r>
                <a:rPr kumimoji="1" lang="en-US" altLang="zh-CN" baseline="-25000" dirty="0">
                  <a:ln w="0"/>
                </a:rPr>
                <a:t>2</a:t>
              </a:r>
              <a:r>
                <a:rPr kumimoji="1" lang="en-US" altLang="zh-CN" dirty="0">
                  <a:ln w="0"/>
                </a:rPr>
                <a:t>+</a:t>
              </a:r>
              <a:r>
                <a:rPr kumimoji="1" lang="en-US" altLang="zh-CN" i="1" dirty="0">
                  <a:ln w="0"/>
                </a:rPr>
                <a:t>x</a:t>
              </a:r>
              <a:r>
                <a:rPr kumimoji="1" lang="en-US" altLang="zh-CN" baseline="-25000" dirty="0">
                  <a:ln w="0"/>
                </a:rPr>
                <a:t>3</a:t>
              </a:r>
              <a:r>
                <a:rPr kumimoji="1" lang="en-US" altLang="zh-CN" i="1" dirty="0">
                  <a:ln w="0"/>
                </a:rPr>
                <a:t> = </a:t>
              </a:r>
              <a:r>
                <a:rPr kumimoji="1" lang="en-US" altLang="zh-CN" i="1" dirty="0">
                  <a:ln w="0"/>
                  <a:sym typeface="Symbol"/>
                </a:rPr>
                <a:t></a:t>
              </a:r>
              <a:r>
                <a:rPr kumimoji="1" lang="en-US" altLang="zh-CN" dirty="0">
                  <a:ln w="0"/>
                  <a:sym typeface="Symbol"/>
                </a:rPr>
                <a:t>5</a:t>
              </a:r>
              <a:r>
                <a:rPr kumimoji="1" lang="en-US" altLang="zh-CN" dirty="0">
                  <a:ln w="0"/>
                </a:rPr>
                <a:t> </a:t>
              </a:r>
            </a:p>
            <a:p>
              <a:r>
                <a:rPr kumimoji="1" lang="en-US" altLang="zh-CN" i="1" dirty="0">
                  <a:ln w="0"/>
                </a:rPr>
                <a:t>  x</a:t>
              </a:r>
              <a:r>
                <a:rPr kumimoji="1" lang="en-US" altLang="zh-CN" baseline="-25000" dirty="0">
                  <a:ln w="0"/>
                </a:rPr>
                <a:t>1</a:t>
              </a:r>
              <a:r>
                <a:rPr kumimoji="1" lang="en-US" altLang="zh-CN" dirty="0">
                  <a:ln w="0"/>
                </a:rPr>
                <a:t>+</a:t>
              </a:r>
              <a:r>
                <a:rPr kumimoji="1" lang="en-US" altLang="zh-CN" i="1" dirty="0">
                  <a:ln w="0"/>
                </a:rPr>
                <a:t>ax</a:t>
              </a:r>
              <a:r>
                <a:rPr kumimoji="1" lang="en-US" altLang="zh-CN" baseline="-25000" dirty="0">
                  <a:ln w="0"/>
                </a:rPr>
                <a:t>2</a:t>
              </a:r>
              <a:r>
                <a:rPr kumimoji="1" lang="en-US" altLang="zh-CN" dirty="0">
                  <a:ln w="0"/>
                </a:rPr>
                <a:t>+</a:t>
              </a:r>
              <a:r>
                <a:rPr kumimoji="1" lang="en-US" altLang="zh-CN" i="1" dirty="0">
                  <a:ln w="0"/>
                </a:rPr>
                <a:t>x</a:t>
              </a:r>
              <a:r>
                <a:rPr kumimoji="1" lang="en-US" altLang="zh-CN" baseline="-25000" dirty="0">
                  <a:ln w="0"/>
                </a:rPr>
                <a:t>3 </a:t>
              </a:r>
              <a:r>
                <a:rPr kumimoji="1" lang="en-US" altLang="zh-CN" dirty="0">
                  <a:ln w="0"/>
                </a:rPr>
                <a:t>= 2 </a:t>
              </a:r>
              <a:endParaRPr kumimoji="1" lang="en-US" altLang="zh-CN" i="1" dirty="0">
                <a:ln w="0"/>
              </a:endParaRPr>
            </a:p>
            <a:p>
              <a:r>
                <a:rPr kumimoji="1" lang="en-US" altLang="zh-CN" i="1" dirty="0">
                  <a:ln w="0"/>
                </a:rPr>
                <a:t>  x</a:t>
              </a:r>
              <a:r>
                <a:rPr kumimoji="1" lang="en-US" altLang="zh-CN" baseline="-25000" dirty="0">
                  <a:ln w="0"/>
                </a:rPr>
                <a:t>1</a:t>
              </a:r>
              <a:r>
                <a:rPr kumimoji="1" lang="en-US" altLang="zh-CN" dirty="0">
                  <a:ln w="0"/>
                </a:rPr>
                <a:t>+</a:t>
              </a:r>
              <a:r>
                <a:rPr kumimoji="1" lang="en-US" altLang="zh-CN" i="1" dirty="0">
                  <a:ln w="0"/>
                </a:rPr>
                <a:t>x</a:t>
              </a:r>
              <a:r>
                <a:rPr kumimoji="1" lang="en-US" altLang="zh-CN" baseline="-25000" dirty="0">
                  <a:ln w="0"/>
                </a:rPr>
                <a:t>2</a:t>
              </a:r>
              <a:r>
                <a:rPr kumimoji="1" lang="en-US" altLang="zh-CN" dirty="0">
                  <a:ln w="0"/>
                </a:rPr>
                <a:t>+</a:t>
              </a:r>
              <a:r>
                <a:rPr kumimoji="1" lang="en-US" altLang="zh-CN" i="1" dirty="0">
                  <a:ln w="0"/>
                </a:rPr>
                <a:t>ax</a:t>
              </a:r>
              <a:r>
                <a:rPr kumimoji="1" lang="en-US" altLang="zh-CN" baseline="-25000" dirty="0">
                  <a:ln w="0"/>
                </a:rPr>
                <a:t>3 </a:t>
              </a:r>
              <a:r>
                <a:rPr kumimoji="1" lang="en-US" altLang="zh-CN" dirty="0">
                  <a:ln w="0"/>
                </a:rPr>
                <a:t>= 3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304"/>
              <a:ext cx="132" cy="749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>
                <a:ln w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87488" y="2196153"/>
            <a:ext cx="836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分别当 </a:t>
            </a:r>
            <a:r>
              <a:rPr kumimoji="1" lang="en-US" altLang="zh-CN" sz="3200" i="1" dirty="0">
                <a:ln w="0"/>
              </a:rPr>
              <a:t>a = </a:t>
            </a:r>
            <a:r>
              <a:rPr kumimoji="1" lang="en-US" altLang="zh-CN" sz="3200" i="1" u="sng" dirty="0">
                <a:ln w="0"/>
              </a:rPr>
              <a:t>        </a:t>
            </a:r>
            <a:r>
              <a:rPr kumimoji="1" lang="zh-CN" altLang="en-US" sz="3200" dirty="0">
                <a:ln w="0"/>
              </a:rPr>
              <a:t>时，无解、无穷解、唯一解。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3432" y="182669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  D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=</a:t>
            </a:r>
            <a:endParaRPr lang="zh-CN" altLang="en-US" sz="3200" baseline="30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2639616" y="1196753"/>
            <a:ext cx="2628647" cy="2088231"/>
            <a:chOff x="1033262" y="2191048"/>
            <a:chExt cx="4130731" cy="2592286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BB627FEF-84C2-4289-8A97-9B7CB086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361" y="2191048"/>
              <a:ext cx="3927632" cy="2559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x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</a:rPr>
                <a:t> 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y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  …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y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y    x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y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  …   …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y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   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a typeface="楷体_GB2312" pitchFamily="1" charset="-122"/>
                </a:rPr>
                <a:t>y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</a:rPr>
                <a:t>…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x</a:t>
              </a:r>
              <a:endParaRPr kumimoji="1" lang="en-US" altLang="zh-CN" sz="3200" b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14" name="组合 43">
              <a:extLst>
                <a:ext uri="{FF2B5EF4-FFF2-40B4-BE49-F238E27FC236}">
                  <a16:creationId xmlns:a16="http://schemas.microsoft.com/office/drawing/2014/main" id="{CCA4FCE3-8D73-4501-A2DD-F354ADBC10E6}"/>
                </a:ext>
              </a:extLst>
            </p:cNvPr>
            <p:cNvGrpSpPr/>
            <p:nvPr/>
          </p:nvGrpSpPr>
          <p:grpSpPr>
            <a:xfrm>
              <a:off x="1033262" y="2263055"/>
              <a:ext cx="3960440" cy="2520279"/>
              <a:chOff x="1108424" y="1601111"/>
              <a:chExt cx="3432053" cy="1828312"/>
            </a:xfrm>
          </p:grpSpPr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ACB2DC29-334C-40D9-8C41-8A1CA4884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8424" y="1601111"/>
                <a:ext cx="1" cy="181829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CCA38428-A33C-405E-94EB-E053DA0C1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4998" y="1646858"/>
                <a:ext cx="5479" cy="17825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5951984" y="1844824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  D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/>
              <a:t>=</a:t>
            </a:r>
            <a:endParaRPr lang="zh-CN" altLang="en-US" sz="3200" baseline="300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7824192" y="908720"/>
            <a:ext cx="3096344" cy="2592288"/>
            <a:chOff x="1033262" y="2191048"/>
            <a:chExt cx="3960440" cy="2654923"/>
          </a:xfrm>
        </p:grpSpPr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BB627FEF-84C2-4289-8A97-9B7CB086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573" y="2191048"/>
              <a:ext cx="3516516" cy="2654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zh-CN" sz="3200" kern="0" dirty="0">
                  <a:solidFill>
                    <a:srgbClr val="000000"/>
                  </a:solidFill>
                  <a:ea typeface="楷体_GB2312" pitchFamily="1" charset="-122"/>
                </a:rPr>
                <a:t>1</a:t>
              </a:r>
              <a:r>
                <a:rPr kumimoji="1" lang="en-US" altLang="zh-CN" sz="3200" kern="0" baseline="-25000" dirty="0">
                  <a:solidFill>
                    <a:srgbClr val="000000"/>
                  </a:solidFill>
                  <a:ea typeface="楷体_GB2312" pitchFamily="1" charset="-122"/>
                </a:rPr>
                <a:t>      </a:t>
              </a:r>
              <a:r>
                <a:rPr kumimoji="1" lang="en-US" altLang="zh-CN" sz="3200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   …  1    0</a:t>
              </a:r>
              <a:r>
                <a:rPr kumimoji="1" lang="en-US" altLang="zh-CN" sz="3200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</a:t>
              </a:r>
            </a:p>
            <a:p>
              <a:pPr marL="514350" indent="-514350">
                <a:buAutoNum type="arabicPlain"/>
                <a:defRPr/>
              </a:pPr>
              <a:r>
                <a:rPr kumimoji="1" lang="en-US" altLang="zh-CN" sz="3200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0   …  0    1</a:t>
              </a:r>
            </a:p>
            <a:p>
              <a:pPr marL="514350" indent="-514350">
                <a:defRPr/>
              </a:pPr>
              <a:r>
                <a:rPr kumimoji="1" lang="en-US" altLang="zh-CN" sz="3200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0    1</a:t>
              </a:r>
              <a:r>
                <a:rPr kumimoji="1" lang="en-US" altLang="zh-CN" sz="3200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 …  0    2</a:t>
              </a:r>
            </a:p>
            <a:p>
              <a:pPr>
                <a:defRPr/>
              </a:pPr>
              <a:r>
                <a:rPr kumimoji="1" lang="en-US" altLang="zh-CN" sz="3200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  …   …</a:t>
              </a:r>
            </a:p>
            <a:p>
              <a:pPr>
                <a:defRPr/>
              </a:pPr>
              <a:r>
                <a:rPr kumimoji="1" lang="en-US" altLang="zh-CN" sz="3200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0</a:t>
              </a:r>
              <a:r>
                <a:rPr kumimoji="1" lang="en-US" altLang="zh-CN" sz="3200" kern="0" dirty="0">
                  <a:solidFill>
                    <a:srgbClr val="000000"/>
                  </a:solidFill>
                  <a:ea typeface="楷体_GB2312" pitchFamily="1" charset="-122"/>
                </a:rPr>
                <a:t>    0   …  </a:t>
              </a:r>
              <a:r>
                <a:rPr kumimoji="1" lang="en-US" altLang="zh-CN" sz="3200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    </a:t>
              </a:r>
              <a:r>
                <a:rPr kumimoji="1" lang="en-US" altLang="zh-CN" sz="3200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endParaRPr kumimoji="1" lang="en-US" altLang="zh-CN" sz="3200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21" name="组合 43">
              <a:extLst>
                <a:ext uri="{FF2B5EF4-FFF2-40B4-BE49-F238E27FC236}">
                  <a16:creationId xmlns:a16="http://schemas.microsoft.com/office/drawing/2014/main" id="{CCA4FCE3-8D73-4501-A2DD-F354ADBC10E6}"/>
                </a:ext>
              </a:extLst>
            </p:cNvPr>
            <p:cNvGrpSpPr/>
            <p:nvPr/>
          </p:nvGrpSpPr>
          <p:grpSpPr>
            <a:xfrm>
              <a:off x="1033262" y="2263055"/>
              <a:ext cx="3960440" cy="2520279"/>
              <a:chOff x="1108424" y="1601111"/>
              <a:chExt cx="3432053" cy="1828312"/>
            </a:xfrm>
          </p:grpSpPr>
          <p:sp>
            <p:nvSpPr>
              <p:cNvPr id="22" name="Line 8">
                <a:extLst>
                  <a:ext uri="{FF2B5EF4-FFF2-40B4-BE49-F238E27FC236}">
                    <a16:creationId xmlns:a16="http://schemas.microsoft.com/office/drawing/2014/main" id="{ACB2DC29-334C-40D9-8C41-8A1CA4884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8424" y="1601111"/>
                <a:ext cx="1" cy="181829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CCA38428-A33C-405E-94EB-E053DA0C1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4998" y="1646858"/>
                <a:ext cx="5479" cy="17825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5004C4-8883-1942-A072-83EDB62DA095}"/>
              </a:ext>
            </a:extLst>
          </p:cNvPr>
          <p:cNvSpPr txBox="1"/>
          <p:nvPr/>
        </p:nvSpPr>
        <p:spPr>
          <a:xfrm>
            <a:off x="1559496" y="154941"/>
            <a:ext cx="6098144" cy="2091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48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20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2.2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节练习：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kumimoji="1" lang="en-US" altLang="zh-CN" sz="3200" dirty="0"/>
              <a:t>2.  3.  4.  12.  18.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004874-837F-4445-8398-F99642890D4E}"/>
              </a:ext>
            </a:extLst>
          </p:cNvPr>
          <p:cNvSpPr/>
          <p:nvPr/>
        </p:nvSpPr>
        <p:spPr>
          <a:xfrm>
            <a:off x="1559496" y="242088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</a:t>
            </a:r>
            <a:r>
              <a:rPr lang="zh-CN" altLang="en-US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计算</a:t>
            </a:r>
            <a:r>
              <a:rPr lang="en-US" altLang="zh-CN" sz="3200" i="1" dirty="0">
                <a:latin typeface="Times" pitchFamily="2" charset="0"/>
                <a:ea typeface="KaiTi" panose="02010609060101010101" pitchFamily="49" charset="-122"/>
              </a:rPr>
              <a:t>n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阶行列式</a:t>
            </a:r>
          </a:p>
        </p:txBody>
      </p:sp>
      <p:sp>
        <p:nvSpPr>
          <p:cNvPr id="4" name="文本框 33">
            <a:extLst>
              <a:ext uri="{FF2B5EF4-FFF2-40B4-BE49-F238E27FC236}">
                <a16:creationId xmlns:a16="http://schemas.microsoft.com/office/drawing/2014/main" id="{4E16F00D-74A3-A349-91EE-60BB73B32E11}"/>
              </a:ext>
            </a:extLst>
          </p:cNvPr>
          <p:cNvSpPr txBox="1"/>
          <p:nvPr/>
        </p:nvSpPr>
        <p:spPr>
          <a:xfrm>
            <a:off x="2567608" y="3336051"/>
            <a:ext cx="77768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      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…       0         0</a:t>
            </a:r>
          </a:p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-1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- 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   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…       0         0 </a:t>
            </a:r>
          </a:p>
          <a:p>
            <a:pPr lvl="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0      -1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- 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   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…       0         0</a:t>
            </a:r>
          </a:p>
          <a:p>
            <a:pPr lvl="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…    …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…      …     …      …       …</a:t>
            </a:r>
          </a:p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0      0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  0        0      …   1-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n-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endParaRPr lang="en-US" altLang="zh-CN" sz="3200" i="1" kern="0" baseline="-2500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 0      0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  0        0  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…      -1      1-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endParaRPr lang="en-US" altLang="zh-CN" sz="3200" kern="0" dirty="0">
              <a:solidFill>
                <a:srgbClr val="000000"/>
              </a:solidFill>
              <a:cs typeface="Times New Roman" panose="02020603050405020304" pitchFamily="18" charset="0"/>
              <a:sym typeface="Symbol"/>
            </a:endParaRPr>
          </a:p>
        </p:txBody>
      </p:sp>
      <p:cxnSp>
        <p:nvCxnSpPr>
          <p:cNvPr id="5" name="直接连接符 5">
            <a:extLst>
              <a:ext uri="{FF2B5EF4-FFF2-40B4-BE49-F238E27FC236}">
                <a16:creationId xmlns:a16="http://schemas.microsoft.com/office/drawing/2014/main" id="{D8FA74B9-B421-114A-BE5F-17A96A9B3600}"/>
              </a:ext>
            </a:extLst>
          </p:cNvPr>
          <p:cNvCxnSpPr/>
          <p:nvPr/>
        </p:nvCxnSpPr>
        <p:spPr>
          <a:xfrm>
            <a:off x="3174982" y="3284984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10">
            <a:extLst>
              <a:ext uri="{FF2B5EF4-FFF2-40B4-BE49-F238E27FC236}">
                <a16:creationId xmlns:a16="http://schemas.microsoft.com/office/drawing/2014/main" id="{36545BD6-3A3D-6B43-B65A-A322BCEC01AF}"/>
              </a:ext>
            </a:extLst>
          </p:cNvPr>
          <p:cNvCxnSpPr/>
          <p:nvPr/>
        </p:nvCxnSpPr>
        <p:spPr>
          <a:xfrm>
            <a:off x="10272464" y="3284984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BB2998-BA47-5B40-ACB4-0BAF610E3AE1}"/>
                  </a:ext>
                </a:extLst>
              </p:cNvPr>
              <p:cNvSpPr txBox="1"/>
              <p:nvPr/>
            </p:nvSpPr>
            <p:spPr>
              <a:xfrm>
                <a:off x="2317061" y="4437112"/>
                <a:ext cx="7891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/>
                  <a:t>=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BB2998-BA47-5B40-ACB4-0BAF610E3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61" y="4437112"/>
                <a:ext cx="789127" cy="523220"/>
              </a:xfrm>
              <a:prstGeom prst="rect">
                <a:avLst/>
              </a:prstGeom>
              <a:blipFill>
                <a:blip r:embed="rId2"/>
                <a:stretch>
                  <a:fillRect l="-1563" t="-9302" r="-12500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5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717759" y="332656"/>
            <a:ext cx="4226113" cy="79690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2060"/>
                </a:solidFill>
              </a:rPr>
              <a:t>1. </a:t>
            </a:r>
            <a:r>
              <a:rPr lang="zh-CN" altLang="en-US" sz="4000" b="1" dirty="0">
                <a:solidFill>
                  <a:srgbClr val="002060"/>
                </a:solidFill>
              </a:rPr>
              <a:t>行列式的性质</a:t>
            </a:r>
          </a:p>
        </p:txBody>
      </p:sp>
      <p:sp>
        <p:nvSpPr>
          <p:cNvPr id="47" name="矩形 46"/>
          <p:cNvSpPr/>
          <p:nvPr/>
        </p:nvSpPr>
        <p:spPr>
          <a:xfrm>
            <a:off x="695400" y="1260049"/>
            <a:ext cx="10369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交换行列式的两行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后所得的新行列式只改变符号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9" name="矩形 48"/>
          <p:cNvSpPr/>
          <p:nvPr/>
        </p:nvSpPr>
        <p:spPr>
          <a:xfrm>
            <a:off x="1127448" y="4149080"/>
            <a:ext cx="5592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• </a:t>
            </a:r>
            <a:r>
              <a:rPr lang="zh-CN" altLang="en-US" sz="3200" dirty="0"/>
              <a:t>设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zh-CN" altLang="en-US" sz="3200" dirty="0"/>
              <a:t>是第一型初等矩阵，则</a:t>
            </a:r>
            <a:r>
              <a:rPr lang="en-US" altLang="zh-CN" sz="3200" dirty="0"/>
              <a:t>  </a:t>
            </a:r>
          </a:p>
        </p:txBody>
      </p:sp>
      <p:sp>
        <p:nvSpPr>
          <p:cNvPr id="53" name="矩形 52"/>
          <p:cNvSpPr/>
          <p:nvPr/>
        </p:nvSpPr>
        <p:spPr>
          <a:xfrm>
            <a:off x="1136349" y="4971672"/>
            <a:ext cx="864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•    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1199456" y="2060848"/>
            <a:ext cx="1928733" cy="1584176"/>
            <a:chOff x="5901978" y="2196692"/>
            <a:chExt cx="2622792" cy="2059236"/>
          </a:xfrm>
        </p:grpSpPr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978" y="2196692"/>
              <a:ext cx="2622792" cy="2040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1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2    3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 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0 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/>
                </a:rPr>
                <a:t>1</a:t>
              </a:r>
              <a:r>
                <a:rPr kumimoji="1" lang="en-US" altLang="zh-CN" sz="3200" b="1" kern="0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1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1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3    5    8</a:t>
              </a:r>
              <a:endParaRPr kumimoji="1" lang="en-US" altLang="zh-CN" sz="32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22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451382" cy="1873466"/>
              <a:chOff x="7358634" y="1667301"/>
              <a:chExt cx="1852596" cy="1314680"/>
            </a:xfrm>
          </p:grpSpPr>
          <p:sp>
            <p:nvSpPr>
              <p:cNvPr id="23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11230" y="1668307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4007768" y="2060848"/>
            <a:ext cx="1930692" cy="1584176"/>
            <a:chOff x="6012564" y="2196692"/>
            <a:chExt cx="2289609" cy="2059236"/>
          </a:xfrm>
        </p:grpSpPr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564" y="2196692"/>
              <a:ext cx="2289609" cy="2040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1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2    3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  </a:t>
              </a:r>
              <a:r>
                <a:rPr kumimoji="1" lang="en-US" altLang="zh-CN" sz="3200" b="1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3    5    8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 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0 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/>
                </a:rPr>
                <a:t>1</a:t>
              </a:r>
              <a:r>
                <a:rPr kumimoji="1" lang="en-US" altLang="zh-CN" sz="3200" b="1" kern="0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1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 </a:t>
              </a:r>
              <a:endParaRPr kumimoji="1" lang="en-US" altLang="zh-CN" sz="3200" b="1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27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6081913" y="2382462"/>
              <a:ext cx="2134863" cy="1873466"/>
              <a:chOff x="7423169" y="1667301"/>
              <a:chExt cx="1613392" cy="1314680"/>
            </a:xfrm>
          </p:grpSpPr>
          <p:sp>
            <p:nvSpPr>
              <p:cNvPr id="28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23169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36561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3215680" y="2564904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</a:rPr>
              <a:t>= </a:t>
            </a:r>
            <a:r>
              <a:rPr lang="en-US" altLang="zh-CN" sz="3200" b="1" dirty="0">
                <a:solidFill>
                  <a:srgbClr val="000000"/>
                </a:solidFill>
                <a:sym typeface="Symbol"/>
              </a:rPr>
              <a:t></a:t>
            </a:r>
            <a:endParaRPr lang="zh-CN" altLang="en-US" sz="3200" b="1" dirty="0">
              <a:solidFill>
                <a:srgbClr val="000000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6469564" y="2060848"/>
            <a:ext cx="1928733" cy="1584176"/>
            <a:chOff x="5901978" y="2196692"/>
            <a:chExt cx="2622792" cy="2059236"/>
          </a:xfrm>
        </p:grpSpPr>
        <p:sp>
          <p:nvSpPr>
            <p:cNvPr id="60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978" y="2196692"/>
              <a:ext cx="2622792" cy="2040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  <a:r>
                <a:rPr kumimoji="1" lang="en-US" altLang="zh-CN" sz="3200" b="1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1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  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 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  </a:t>
              </a:r>
              <a:r>
                <a:rPr kumimoji="1" lang="en-US" altLang="zh-CN" sz="3200" b="1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0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 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/>
                </a:rPr>
                <a:t>1</a:t>
              </a:r>
              <a:r>
                <a:rPr kumimoji="1" lang="en-US" altLang="zh-CN" sz="3200" b="1" kern="0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1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3200" b="1" kern="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   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5 </a:t>
              </a:r>
              <a:r>
                <a:rPr kumimoji="1" lang="en-US" altLang="zh-CN" sz="3200" b="1" kern="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   8</a:t>
              </a:r>
              <a:endParaRPr kumimoji="1" lang="en-US" altLang="zh-CN" sz="3200" b="1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61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451382" cy="1873466"/>
              <a:chOff x="7358634" y="1667301"/>
              <a:chExt cx="1852596" cy="1314680"/>
            </a:xfrm>
          </p:grpSpPr>
          <p:sp>
            <p:nvSpPr>
              <p:cNvPr id="62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63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11230" y="1668307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8485788" y="2564904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</a:rPr>
              <a:t>= </a:t>
            </a:r>
            <a:r>
              <a:rPr lang="en-US" altLang="zh-CN" sz="3200" b="1" dirty="0">
                <a:solidFill>
                  <a:srgbClr val="000000"/>
                </a:solidFill>
                <a:sym typeface="Symbol"/>
              </a:rPr>
              <a:t></a:t>
            </a:r>
            <a:endParaRPr lang="zh-CN" altLang="en-US" sz="3200" b="1" dirty="0">
              <a:solidFill>
                <a:srgbClr val="000000"/>
              </a:solidFill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E316F43-0B4C-4C7D-9495-6D25BA59FCAF}"/>
              </a:ext>
            </a:extLst>
          </p:cNvPr>
          <p:cNvGrpSpPr/>
          <p:nvPr/>
        </p:nvGrpSpPr>
        <p:grpSpPr>
          <a:xfrm>
            <a:off x="9207827" y="2060848"/>
            <a:ext cx="1928733" cy="1584176"/>
            <a:chOff x="5901980" y="2196692"/>
            <a:chExt cx="2622793" cy="2059236"/>
          </a:xfrm>
        </p:grpSpPr>
        <p:sp>
          <p:nvSpPr>
            <p:cNvPr id="71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980" y="2196692"/>
              <a:ext cx="2622793" cy="2040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2    </a:t>
              </a:r>
              <a:r>
                <a:rPr kumimoji="1" lang="en-US" altLang="zh-CN" sz="3200" b="1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   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/>
                </a:rPr>
                <a:t>1  </a:t>
              </a:r>
              <a:r>
                <a:rPr kumimoji="1" lang="en-US" altLang="zh-CN" sz="3200" b="1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/>
                </a:rPr>
                <a:t> </a:t>
              </a:r>
              <a:r>
                <a:rPr kumimoji="1" lang="en-US" altLang="zh-CN" sz="3200" b="1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0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1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5    </a:t>
              </a:r>
              <a:r>
                <a:rPr kumimoji="1" lang="en-US" altLang="zh-CN" sz="3200" b="1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3 </a:t>
              </a:r>
              <a:r>
                <a:rPr kumimoji="1" lang="en-US" altLang="zh-CN" sz="3200" b="1" kern="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   8</a:t>
              </a:r>
              <a:endParaRPr kumimoji="1" lang="en-US" altLang="zh-CN" sz="3200" b="1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72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5996523" y="2382462"/>
              <a:ext cx="2451382" cy="1873466"/>
              <a:chOff x="7358634" y="1667301"/>
              <a:chExt cx="1852596" cy="1314680"/>
            </a:xfrm>
          </p:grpSpPr>
          <p:sp>
            <p:nvSpPr>
              <p:cNvPr id="73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74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11230" y="1668307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6288021" y="4149080"/>
            <a:ext cx="2326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dirty="0">
                <a:cs typeface="Times New Roman" pitchFamily="18" charset="0"/>
              </a:rPr>
              <a:t>) </a:t>
            </a:r>
            <a:r>
              <a:rPr lang="en-US" altLang="zh-CN" sz="3200" dirty="0"/>
              <a:t>= </a:t>
            </a:r>
            <a:r>
              <a:rPr lang="en-US" altLang="zh-CN" sz="3200" dirty="0">
                <a:sym typeface="Symbol"/>
              </a:rPr>
              <a:t>1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1535493" y="4949879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 </a:t>
            </a:r>
            <a:r>
              <a:rPr lang="en-US" altLang="zh-CN" sz="3200" dirty="0"/>
              <a:t>= 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3407701" y="4941168"/>
            <a:ext cx="2882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dirty="0"/>
              <a:t> 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zh-CN" altLang="en-US" sz="3200" dirty="0">
                <a:cs typeface="Times New Roman" pitchFamily="18" charset="0"/>
              </a:rPr>
              <a:t>；</a:t>
            </a:r>
            <a:endParaRPr lang="zh-CN" altLang="en-US" sz="3200" dirty="0"/>
          </a:p>
        </p:txBody>
      </p:sp>
      <p:sp>
        <p:nvSpPr>
          <p:cNvPr id="78" name="矩形 77"/>
          <p:cNvSpPr/>
          <p:nvPr/>
        </p:nvSpPr>
        <p:spPr>
          <a:xfrm>
            <a:off x="6288021" y="4949879"/>
            <a:ext cx="4523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AE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dirty="0">
                <a:cs typeface="Times New Roman" pitchFamily="18" charset="0"/>
              </a:rPr>
              <a:t>) </a:t>
            </a:r>
            <a:r>
              <a:rPr lang="en-US" altLang="zh-CN" sz="3200" dirty="0"/>
              <a:t>= 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dirty="0"/>
              <a:t> 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).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80" name="TextBox 79"/>
          <p:cNvSpPr txBox="1"/>
          <p:nvPr/>
        </p:nvSpPr>
        <p:spPr>
          <a:xfrm>
            <a:off x="5951984" y="270892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;</a:t>
            </a: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3" grpId="0"/>
      <p:bldP spid="30" grpId="0"/>
      <p:bldP spid="69" grpId="0"/>
      <p:bldP spid="75" grpId="0"/>
      <p:bldP spid="76" grpId="0"/>
      <p:bldP spid="77" grpId="0"/>
      <p:bldP spid="78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95400" y="304200"/>
            <a:ext cx="11521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00" i="1" dirty="0"/>
          </a:p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(2)  </a:t>
            </a:r>
          </a:p>
          <a:p>
            <a:endParaRPr lang="en-US" altLang="zh-CN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71464" y="529516"/>
            <a:ext cx="1058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行列式中的某行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cs typeface="Times New Roman" pitchFamily="18" charset="0"/>
              </a:rPr>
              <a:t>倍乘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dirty="0">
                <a:cs typeface="Times New Roman" pitchFamily="18" charset="0"/>
              </a:rPr>
              <a:t>后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得到的新行列式等于原行列式的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43472" y="3933056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•  </a:t>
            </a:r>
            <a:r>
              <a:rPr lang="zh-CN" altLang="en-US" sz="2800" dirty="0"/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zh-CN" altLang="en-US" sz="2800" dirty="0"/>
              <a:t>是第二型初等矩阵，则 </a:t>
            </a:r>
            <a:r>
              <a:rPr lang="en-US" altLang="zh-CN" dirty="0"/>
              <a:t>det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E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) </a:t>
            </a:r>
            <a:r>
              <a:rPr lang="en-US" altLang="zh-CN" dirty="0"/>
              <a:t>= </a:t>
            </a:r>
            <a:r>
              <a:rPr lang="en-US" altLang="zh-CN" i="1" dirty="0"/>
              <a:t>k </a:t>
            </a:r>
            <a:r>
              <a:rPr lang="en-US" altLang="zh-CN" dirty="0"/>
              <a:t>;</a:t>
            </a:r>
            <a:r>
              <a:rPr lang="en-US" altLang="zh-CN" sz="2800" dirty="0"/>
              <a:t>  </a:t>
            </a:r>
          </a:p>
        </p:txBody>
      </p:sp>
      <p:sp>
        <p:nvSpPr>
          <p:cNvPr id="32" name="矩形 31"/>
          <p:cNvSpPr/>
          <p:nvPr/>
        </p:nvSpPr>
        <p:spPr>
          <a:xfrm>
            <a:off x="1343472" y="4869160"/>
            <a:ext cx="864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•   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FFBE7B-15E4-C740-BAE5-474E27CB62F3}"/>
              </a:ext>
            </a:extLst>
          </p:cNvPr>
          <p:cNvGrpSpPr/>
          <p:nvPr/>
        </p:nvGrpSpPr>
        <p:grpSpPr>
          <a:xfrm>
            <a:off x="1991544" y="1196752"/>
            <a:ext cx="3312125" cy="2062103"/>
            <a:chOff x="1991544" y="1196752"/>
            <a:chExt cx="3312125" cy="2062103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BB627FEF-84C2-4289-8A97-9B7CB086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544" y="1196752"/>
              <a:ext cx="3312125" cy="2062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11  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12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FF33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 </a:t>
              </a:r>
              <a:r>
                <a:rPr kumimoji="1" lang="en-US" altLang="zh-CN" sz="3200" b="1" i="1" kern="0" dirty="0">
                  <a:solidFill>
                    <a:srgbClr val="FF33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k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22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… </a:t>
              </a:r>
              <a:r>
                <a:rPr kumimoji="1" lang="en-US" altLang="zh-CN" sz="3200" b="1" i="1" kern="0" dirty="0">
                  <a:solidFill>
                    <a:srgbClr val="FF33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k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…    …    …   …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 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14" name="组合 43">
              <a:extLst>
                <a:ext uri="{FF2B5EF4-FFF2-40B4-BE49-F238E27FC236}">
                  <a16:creationId xmlns:a16="http://schemas.microsoft.com/office/drawing/2014/main" id="{CCA4FCE3-8D73-4501-A2DD-F354ADBC10E6}"/>
                </a:ext>
              </a:extLst>
            </p:cNvPr>
            <p:cNvGrpSpPr/>
            <p:nvPr/>
          </p:nvGrpSpPr>
          <p:grpSpPr>
            <a:xfrm>
              <a:off x="2011274" y="1354584"/>
              <a:ext cx="3214307" cy="1891044"/>
              <a:chOff x="1811934" y="1663371"/>
              <a:chExt cx="2785465" cy="1371840"/>
            </a:xfrm>
          </p:grpSpPr>
          <p:sp>
            <p:nvSpPr>
              <p:cNvPr id="22" name="Line 8">
                <a:extLst>
                  <a:ext uri="{FF2B5EF4-FFF2-40B4-BE49-F238E27FC236}">
                    <a16:creationId xmlns:a16="http://schemas.microsoft.com/office/drawing/2014/main" id="{ACB2DC29-334C-40D9-8C41-8A1CA4884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1934" y="1663371"/>
                <a:ext cx="0" cy="13718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5" name="Line 9">
                <a:extLst>
                  <a:ext uri="{FF2B5EF4-FFF2-40B4-BE49-F238E27FC236}">
                    <a16:creationId xmlns:a16="http://schemas.microsoft.com/office/drawing/2014/main" id="{CCA38428-A33C-405E-94EB-E053DA0C1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7399" y="1699096"/>
                <a:ext cx="0" cy="13361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AC6848-1B13-E742-8C55-4BD8AC9505D3}"/>
              </a:ext>
            </a:extLst>
          </p:cNvPr>
          <p:cNvGrpSpPr/>
          <p:nvPr/>
        </p:nvGrpSpPr>
        <p:grpSpPr>
          <a:xfrm>
            <a:off x="5355640" y="1202396"/>
            <a:ext cx="3470341" cy="2062524"/>
            <a:chOff x="5355640" y="1202396"/>
            <a:chExt cx="3470341" cy="2062524"/>
          </a:xfrm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758" y="1202396"/>
              <a:ext cx="2647223" cy="206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11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12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22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…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  …  …  …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16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6162715" y="1388166"/>
              <a:ext cx="2647223" cy="1873466"/>
              <a:chOff x="7358634" y="1667301"/>
              <a:chExt cx="2000600" cy="1314680"/>
            </a:xfrm>
          </p:grpSpPr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0" cy="131468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0" cy="12932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2D8114A5-3154-4E76-9C3E-395F5A4D1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640" y="2007756"/>
              <a:ext cx="518013" cy="58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= </a:t>
              </a:r>
              <a:endParaRPr kumimoji="1" lang="en-US" altLang="zh-CN" sz="32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19" name="文本框 48">
              <a:extLst>
                <a:ext uri="{FF2B5EF4-FFF2-40B4-BE49-F238E27FC236}">
                  <a16:creationId xmlns:a16="http://schemas.microsoft.com/office/drawing/2014/main" id="{7C166F8D-13AD-428D-83E9-B14305C04848}"/>
                </a:ext>
              </a:extLst>
            </p:cNvPr>
            <p:cNvSpPr txBox="1"/>
            <p:nvPr/>
          </p:nvSpPr>
          <p:spPr>
            <a:xfrm>
              <a:off x="5734863" y="1962206"/>
              <a:ext cx="6491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/>
              <a:r>
                <a:rPr kumimoji="1" lang="en-US" altLang="zh-CN" sz="3200" b="1" i="1" kern="0" dirty="0">
                  <a:solidFill>
                    <a:srgbClr val="FF33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k</a:t>
              </a:r>
              <a:endParaRPr lang="zh-CN" altLang="en-US" sz="3200" b="1" baseline="30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572005" y="4797152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2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 </a:t>
            </a:r>
            <a:r>
              <a:rPr lang="en-US" altLang="zh-CN" sz="3200" dirty="0"/>
              <a:t>= 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3516221" y="4797152"/>
            <a:ext cx="2882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2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dirty="0"/>
              <a:t> 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zh-CN" altLang="en-US" sz="3200" dirty="0">
                <a:cs typeface="Times New Roman" pitchFamily="18" charset="0"/>
              </a:rPr>
              <a:t>；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6324533" y="4797152"/>
            <a:ext cx="4523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AE</a:t>
            </a:r>
            <a:r>
              <a:rPr lang="en-US" altLang="zh-CN" sz="3200" baseline="-25000" dirty="0">
                <a:cs typeface="Times New Roman" pitchFamily="18" charset="0"/>
              </a:rPr>
              <a:t>2</a:t>
            </a:r>
            <a:r>
              <a:rPr lang="en-US" altLang="zh-CN" sz="3200" dirty="0">
                <a:cs typeface="Times New Roman" pitchFamily="18" charset="0"/>
              </a:rPr>
              <a:t>) </a:t>
            </a:r>
            <a:r>
              <a:rPr lang="en-US" altLang="zh-CN" sz="3200" dirty="0"/>
              <a:t>= 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2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dirty="0"/>
              <a:t> 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).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2" grpId="0"/>
      <p:bldP spid="26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4350" y="468541"/>
            <a:ext cx="577792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(3)</a:t>
            </a:r>
          </a:p>
          <a:p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142" y="515468"/>
            <a:ext cx="1080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将行列式中的某行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cs typeface="Times New Roman" pitchFamily="18" charset="0"/>
              </a:rPr>
              <a:t>倍乘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加到另一行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后得到的新行列式不变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3404" y="4293096"/>
            <a:ext cx="7152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•   </a:t>
            </a:r>
            <a:r>
              <a:rPr lang="zh-CN" altLang="en-US" sz="2800" dirty="0"/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>
                <a:cs typeface="Times New Roman" pitchFamily="18" charset="0"/>
              </a:rPr>
              <a:t>3</a:t>
            </a:r>
            <a:r>
              <a:rPr lang="zh-CN" altLang="en-US" sz="2800" dirty="0"/>
              <a:t>是第三型初等矩阵，则 </a:t>
            </a:r>
            <a:r>
              <a:rPr lang="en-US" altLang="zh-CN" dirty="0"/>
              <a:t>det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E</a:t>
            </a:r>
            <a:r>
              <a:rPr lang="en-US" altLang="zh-CN" baseline="-25000" dirty="0">
                <a:cs typeface="Times New Roman" pitchFamily="18" charset="0"/>
              </a:rPr>
              <a:t>3</a:t>
            </a:r>
            <a:r>
              <a:rPr lang="en-US" altLang="zh-CN" dirty="0">
                <a:cs typeface="Times New Roman" pitchFamily="18" charset="0"/>
              </a:rPr>
              <a:t>) </a:t>
            </a:r>
            <a:r>
              <a:rPr lang="en-US" altLang="zh-CN" dirty="0"/>
              <a:t>= </a:t>
            </a:r>
            <a:r>
              <a:rPr lang="en-US" altLang="zh-CN" dirty="0">
                <a:sym typeface="Symbol"/>
              </a:rPr>
              <a:t>1</a:t>
            </a:r>
            <a:r>
              <a:rPr lang="en-US" altLang="zh-CN" dirty="0"/>
              <a:t>;</a:t>
            </a:r>
            <a:endParaRPr lang="en-US" altLang="zh-CN" sz="2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4CAD6C9-DCEF-F848-A6A4-51888D7FD956}"/>
              </a:ext>
            </a:extLst>
          </p:cNvPr>
          <p:cNvGrpSpPr/>
          <p:nvPr/>
        </p:nvGrpSpPr>
        <p:grpSpPr>
          <a:xfrm>
            <a:off x="1683783" y="1412776"/>
            <a:ext cx="4196193" cy="2554545"/>
            <a:chOff x="1683783" y="1412776"/>
            <a:chExt cx="4196193" cy="2554545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BB627FEF-84C2-4289-8A97-9B7CB086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521" y="1412776"/>
              <a:ext cx="3993401" cy="255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    …        … 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      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</a:rPr>
                <a:t>i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rPr>
                <a:t>1     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…       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  …        …        …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FF3300"/>
                  </a:solidFill>
                  <a:ea typeface="楷体_GB2312" pitchFamily="1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j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    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</a:rPr>
                <a:t>… </a:t>
              </a:r>
              <a:r>
                <a:rPr kumimoji="1" lang="zh-CN" altLang="en-US" sz="3200" b="1" kern="0" dirty="0">
                  <a:solidFill>
                    <a:srgbClr val="000000"/>
                  </a:solidFill>
                  <a:ea typeface="楷体_GB2312" pitchFamily="1" charset="-122"/>
                </a:rPr>
                <a:t>  </a:t>
              </a:r>
              <a:r>
                <a:rPr kumimoji="1" lang="en-US" altLang="zh-CN" sz="3200" b="1" i="1" kern="0" dirty="0" err="1">
                  <a:solidFill>
                    <a:srgbClr val="FF3300"/>
                  </a:solidFill>
                  <a:ea typeface="楷体_GB2312" pitchFamily="1" charset="-122"/>
                  <a:sym typeface="Symbol" panose="05050102010706020507" pitchFamily="18" charset="2"/>
                </a:rPr>
                <a:t>k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in</a:t>
              </a:r>
              <a:r>
                <a:rPr kumimoji="1" lang="en-US" altLang="zh-CN" sz="3200" b="1" i="1" kern="0" dirty="0" err="1">
                  <a:ea typeface="楷体_GB2312" pitchFamily="1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jn</a:t>
              </a:r>
              <a:endParaRPr kumimoji="1" lang="en-US" altLang="zh-CN" sz="3200" b="1" kern="0" dirty="0">
                <a:solidFill>
                  <a:srgbClr val="000000"/>
                </a:solidFill>
                <a:ea typeface="楷体_GB2312" pitchFamily="1" charset="-122"/>
              </a:endParaRP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    …        …        …</a:t>
              </a:r>
              <a:endParaRPr kumimoji="1" lang="en-US" altLang="zh-CN" sz="3200" b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15" name="组合 43">
              <a:extLst>
                <a:ext uri="{FF2B5EF4-FFF2-40B4-BE49-F238E27FC236}">
                  <a16:creationId xmlns:a16="http://schemas.microsoft.com/office/drawing/2014/main" id="{CCA4FCE3-8D73-4501-A2DD-F354ADBC10E6}"/>
                </a:ext>
              </a:extLst>
            </p:cNvPr>
            <p:cNvGrpSpPr/>
            <p:nvPr/>
          </p:nvGrpSpPr>
          <p:grpSpPr>
            <a:xfrm>
              <a:off x="1683783" y="1570608"/>
              <a:ext cx="4196193" cy="2290440"/>
              <a:chOff x="1091328" y="1663371"/>
              <a:chExt cx="3636352" cy="1661578"/>
            </a:xfrm>
          </p:grpSpPr>
          <p:sp>
            <p:nvSpPr>
              <p:cNvPr id="23" name="Line 8">
                <a:extLst>
                  <a:ext uri="{FF2B5EF4-FFF2-40B4-BE49-F238E27FC236}">
                    <a16:creationId xmlns:a16="http://schemas.microsoft.com/office/drawing/2014/main" id="{ACB2DC29-334C-40D9-8C41-8A1CA4884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91328" y="1663371"/>
                <a:ext cx="17098" cy="166157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4" name="Line 9">
                <a:extLst>
                  <a:ext uri="{FF2B5EF4-FFF2-40B4-BE49-F238E27FC236}">
                    <a16:creationId xmlns:a16="http://schemas.microsoft.com/office/drawing/2014/main" id="{CCA38428-A33C-405E-94EB-E053DA0C1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2201" y="1699096"/>
                <a:ext cx="5479" cy="162585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9575ADC-34D0-C946-90FC-BE1E731125B1}"/>
              </a:ext>
            </a:extLst>
          </p:cNvPr>
          <p:cNvGrpSpPr/>
          <p:nvPr/>
        </p:nvGrpSpPr>
        <p:grpSpPr>
          <a:xfrm>
            <a:off x="6010036" y="1418420"/>
            <a:ext cx="3326324" cy="2554545"/>
            <a:chOff x="6010036" y="1418420"/>
            <a:chExt cx="3326324" cy="2554545"/>
          </a:xfrm>
        </p:grpSpPr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3AD31DCA-5F65-4EFE-8F43-EA9C32D8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815" y="1418420"/>
              <a:ext cx="2404826" cy="255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…    … 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</a:rPr>
                <a:t>i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</a:rPr>
                <a:t>1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in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…    …</a:t>
              </a:r>
            </a:p>
            <a:p>
              <a:pPr>
                <a:defRPr/>
              </a:pP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</a:rPr>
                <a:t>a</a:t>
              </a:r>
              <a:r>
                <a:rPr kumimoji="1" lang="en-US" altLang="zh-CN" sz="3200" b="1" i="1" kern="0" baseline="-25000" dirty="0">
                  <a:solidFill>
                    <a:srgbClr val="000000"/>
                  </a:solidFill>
                  <a:ea typeface="楷体_GB2312" pitchFamily="1" charset="-122"/>
                </a:rPr>
                <a:t>j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</a:rPr>
                <a:t>1    </a:t>
              </a:r>
              <a:r>
                <a:rPr kumimoji="1" lang="en-US" altLang="zh-CN" sz="3200" b="1" i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3200" b="1" kern="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…     </a:t>
              </a:r>
              <a:r>
                <a:rPr kumimoji="1" lang="en-US" altLang="zh-CN" sz="3200" b="1" i="1" kern="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1" i="1" kern="0" baseline="-25000" dirty="0" err="1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jn</a:t>
              </a:r>
              <a:r>
                <a:rPr kumimoji="1" lang="en-US" altLang="zh-CN" sz="3200" b="1" kern="0" baseline="-25000" dirty="0">
                  <a:solidFill>
                    <a:srgbClr val="000000"/>
                  </a:solidFill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1" charset="-122"/>
                  <a:sym typeface="Symbol" panose="05050102010706020507" pitchFamily="18" charset="2"/>
                </a:rPr>
                <a:t>…    …    …</a:t>
              </a:r>
              <a:endParaRPr kumimoji="1" lang="en-US" altLang="zh-CN" sz="3200" b="1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17" name="组合 45">
              <a:extLst>
                <a:ext uri="{FF2B5EF4-FFF2-40B4-BE49-F238E27FC236}">
                  <a16:creationId xmlns:a16="http://schemas.microsoft.com/office/drawing/2014/main" id="{5B708A52-431F-4CD3-8873-6F7D1145958C}"/>
                </a:ext>
              </a:extLst>
            </p:cNvPr>
            <p:cNvGrpSpPr/>
            <p:nvPr/>
          </p:nvGrpSpPr>
          <p:grpSpPr>
            <a:xfrm>
              <a:off x="6666771" y="1604190"/>
              <a:ext cx="2669589" cy="2256858"/>
              <a:chOff x="7358634" y="1667301"/>
              <a:chExt cx="2017503" cy="1583720"/>
            </a:xfrm>
          </p:grpSpPr>
          <p:sp>
            <p:nvSpPr>
              <p:cNvPr id="21" name="Line 12">
                <a:extLst>
                  <a:ext uri="{FF2B5EF4-FFF2-40B4-BE49-F238E27FC236}">
                    <a16:creationId xmlns:a16="http://schemas.microsoft.com/office/drawing/2014/main" id="{A658141F-C1F0-495D-AE21-66B3E7A83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634" y="1667301"/>
                <a:ext cx="4000" cy="15837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2A925C7C-9074-4295-8077-0A06E5A6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9234" y="1688736"/>
                <a:ext cx="16903" cy="156228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b="1" kern="0">
                  <a:solidFill>
                    <a:srgbClr val="000000"/>
                  </a:solidFill>
                  <a:latin typeface="Times New Roman" panose="02020703060505090304" pitchFamily="18" charset="0"/>
                  <a:ea typeface="楷体_GB2312" pitchFamily="1" charset="-122"/>
                </a:endParaRPr>
              </a:p>
            </p:txBody>
          </p:sp>
        </p:grp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2D8114A5-3154-4E76-9C3E-395F5A4D1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036" y="2340245"/>
              <a:ext cx="518013" cy="58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32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= </a:t>
              </a:r>
              <a:endParaRPr kumimoji="1" lang="en-US" altLang="zh-CN" sz="32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67408" y="5085184"/>
            <a:ext cx="864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•    </a:t>
            </a:r>
          </a:p>
        </p:txBody>
      </p:sp>
      <p:sp>
        <p:nvSpPr>
          <p:cNvPr id="26" name="矩形 25"/>
          <p:cNvSpPr/>
          <p:nvPr/>
        </p:nvSpPr>
        <p:spPr>
          <a:xfrm>
            <a:off x="995941" y="5013176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3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 </a:t>
            </a:r>
            <a:r>
              <a:rPr lang="en-US" altLang="zh-CN" sz="3200" dirty="0"/>
              <a:t>= 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2940157" y="5013176"/>
            <a:ext cx="2882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3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dirty="0"/>
              <a:t> 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zh-CN" altLang="en-US" sz="3200" dirty="0">
                <a:cs typeface="Times New Roman" pitchFamily="18" charset="0"/>
              </a:rPr>
              <a:t>；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5748469" y="5013176"/>
            <a:ext cx="4523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AE</a:t>
            </a:r>
            <a:r>
              <a:rPr lang="en-US" altLang="zh-CN" sz="3200" baseline="-25000" dirty="0">
                <a:cs typeface="Times New Roman" pitchFamily="18" charset="0"/>
              </a:rPr>
              <a:t>3</a:t>
            </a:r>
            <a:r>
              <a:rPr lang="en-US" altLang="zh-CN" sz="3200" dirty="0">
                <a:cs typeface="Times New Roman" pitchFamily="18" charset="0"/>
              </a:rPr>
              <a:t>) </a:t>
            </a:r>
            <a:r>
              <a:rPr lang="en-US" altLang="zh-CN" sz="3200" dirty="0"/>
              <a:t>= 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3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dirty="0"/>
              <a:t> 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).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504056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solidFill>
                  <a:schemeClr val="tx1"/>
                </a:solidFill>
              </a:rPr>
              <a:t>2. </a:t>
            </a:r>
            <a:r>
              <a:rPr lang="zh-CN" altLang="en-US" sz="4000" b="1" dirty="0">
                <a:solidFill>
                  <a:schemeClr val="tx1"/>
                </a:solidFill>
              </a:rPr>
              <a:t>行列式性质的应用</a:t>
            </a:r>
          </a:p>
        </p:txBody>
      </p:sp>
      <p:sp>
        <p:nvSpPr>
          <p:cNvPr id="17" name="矩形 16"/>
          <p:cNvSpPr/>
          <p:nvPr/>
        </p:nvSpPr>
        <p:spPr>
          <a:xfrm>
            <a:off x="2159563" y="1042987"/>
            <a:ext cx="4296477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543606" y="1187004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latin typeface="+mn-ea"/>
              </a:rPr>
              <a:t>计算以下行列式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1208568" y="4941168"/>
            <a:ext cx="7264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2060"/>
                </a:solidFill>
              </a:rPr>
              <a:t>=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5414" y="11870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988840"/>
            <a:ext cx="280237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0   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/>
              </a:rPr>
              <a:t>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1  1    2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  0    2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1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2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  0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2  </a:t>
            </a:r>
            <a:r>
              <a:rPr kumimoji="1" lang="en-US" altLang="zh-CN" sz="1200" kern="0" dirty="0">
                <a:solidFill>
                  <a:srgbClr val="000000"/>
                </a:solidFill>
                <a:ea typeface="楷体_GB2312" pitchFamily="1" charset="-122"/>
              </a:rPr>
              <a:t> 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1     1    0</a:t>
            </a:r>
            <a:r>
              <a:rPr kumimoji="1" lang="en-US" altLang="zh-CN" sz="3200" kern="0" baseline="-2500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/>
              </a:rPr>
              <a:t>   </a:t>
            </a:r>
            <a:endParaRPr kumimoji="1" lang="en-US" altLang="zh-CN" sz="3200" kern="0" baseline="-25000" dirty="0">
              <a:solidFill>
                <a:srgbClr val="000000"/>
              </a:solidFill>
              <a:latin typeface="Times New Roman" panose="02020703060505090304" pitchFamily="18" charset="0"/>
              <a:ea typeface="楷体_GB2312" pitchFamily="1" charset="-122"/>
              <a:sym typeface="Symbol" panose="05050102010706020507" pitchFamily="18" charset="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415480" y="213285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35760" y="213285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8819" y="268975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12350" y="2617748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007768" y="227687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</a:t>
            </a:r>
            <a:r>
              <a:rPr lang="en-US" altLang="zh-CN" i="1" dirty="0">
                <a:sym typeface="Symbol"/>
              </a:rPr>
              <a:t>r</a:t>
            </a:r>
            <a:r>
              <a:rPr lang="en-US" altLang="zh-CN" baseline="-25000" dirty="0">
                <a:sym typeface="Symbol"/>
              </a:rPr>
              <a:t>2</a:t>
            </a:r>
            <a:endParaRPr lang="zh-CN" altLang="en-US" baseline="-25000" dirty="0"/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659" y="1988840"/>
            <a:ext cx="2595582" cy="239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1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  0    2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0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1    2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1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2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  0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2  </a:t>
            </a:r>
            <a:r>
              <a:rPr kumimoji="1" lang="en-US" altLang="zh-CN" sz="1200" kern="0" dirty="0">
                <a:solidFill>
                  <a:srgbClr val="000000"/>
                </a:solidFill>
                <a:ea typeface="楷体_GB2312" pitchFamily="1" charset="-122"/>
              </a:rPr>
              <a:t> 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1     1    0</a:t>
            </a:r>
          </a:p>
          <a:p>
            <a:pPr>
              <a:defRPr/>
            </a:pPr>
            <a:r>
              <a:rPr kumimoji="1" lang="en-US" altLang="zh-CN" sz="3200" kern="0" baseline="-2500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/>
              </a:rPr>
              <a:t>   </a:t>
            </a:r>
            <a:endParaRPr kumimoji="1" lang="en-US" altLang="zh-CN" sz="3200" kern="0" baseline="-25000" dirty="0">
              <a:solidFill>
                <a:srgbClr val="000000"/>
              </a:solidFill>
              <a:latin typeface="Times New Roman" panose="02020703060505090304" pitchFamily="18" charset="0"/>
              <a:ea typeface="楷体_GB2312" pitchFamily="1" charset="-122"/>
              <a:sym typeface="Symbol" panose="05050102010706020507" pitchFamily="18" charset="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447928" y="213285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968208" y="213285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37980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ym typeface="Symbol"/>
              </a:rPr>
              <a:t></a:t>
            </a:r>
            <a:endParaRPr lang="zh-CN" altLang="en-US" sz="3600" b="1" dirty="0"/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119" y="4221088"/>
            <a:ext cx="279114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1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  0    2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0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1    2  </a:t>
            </a:r>
            <a:endParaRPr kumimoji="1" lang="en-US" altLang="zh-CN" sz="3200" kern="0" baseline="-25000" dirty="0">
              <a:solidFill>
                <a:srgbClr val="000000"/>
              </a:solidFill>
              <a:latin typeface="Times New Roman" panose="02020703060505090304" pitchFamily="18" charset="0"/>
              <a:ea typeface="楷体_GB2312" pitchFamily="1" charset="-122"/>
              <a:sym typeface="Symbol" panose="05050102010706020507" pitchFamily="18" charset="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565388" y="436510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085668" y="436510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5440" y="486916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ym typeface="Symbol"/>
              </a:rPr>
              <a:t></a:t>
            </a:r>
            <a:endParaRPr lang="zh-CN" altLang="en-US" sz="3600" b="1" dirty="0"/>
          </a:p>
        </p:txBody>
      </p:sp>
      <p:sp>
        <p:nvSpPr>
          <p:cNvPr id="43" name="矩形 42"/>
          <p:cNvSpPr/>
          <p:nvPr/>
        </p:nvSpPr>
        <p:spPr>
          <a:xfrm>
            <a:off x="1653946" y="5675382"/>
            <a:ext cx="2462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0 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3     1   4</a:t>
            </a:r>
            <a:endParaRPr lang="zh-CN" alt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4454128" y="484999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543" y="4221088"/>
            <a:ext cx="26548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1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  0    2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0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1    2</a:t>
            </a:r>
            <a:r>
              <a:rPr kumimoji="1" lang="en-US" altLang="zh-CN" sz="3200" kern="0" baseline="-2500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/>
              </a:rPr>
              <a:t> </a:t>
            </a:r>
            <a:endParaRPr kumimoji="1" lang="en-US" altLang="zh-CN" sz="3200" kern="0" baseline="-25000" dirty="0">
              <a:solidFill>
                <a:srgbClr val="000000"/>
              </a:solidFill>
              <a:latin typeface="Times New Roman" panose="02020703060505090304" pitchFamily="18" charset="0"/>
              <a:ea typeface="楷体_GB2312" pitchFamily="1" charset="-122"/>
              <a:sym typeface="Symbol" panose="05050102010706020507" pitchFamily="18" charset="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381812" y="436510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902092" y="436510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71864" y="486916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ym typeface="Symbol"/>
              </a:rPr>
              <a:t></a:t>
            </a:r>
            <a:endParaRPr lang="zh-CN" altLang="en-US" sz="3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094088" y="4432082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ym typeface="Symbol"/>
              </a:rPr>
              <a:t>r</a:t>
            </a:r>
            <a:r>
              <a:rPr lang="en-US" altLang="zh-CN" baseline="-25000" dirty="0">
                <a:sym typeface="Symbol"/>
              </a:rPr>
              <a:t>2 </a:t>
            </a:r>
            <a:r>
              <a:rPr lang="en-US" altLang="zh-CN" i="1" dirty="0">
                <a:sym typeface="Symbol"/>
              </a:rPr>
              <a:t>+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079776" y="538735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3</a:t>
            </a:r>
            <a:r>
              <a:rPr lang="en-US" altLang="zh-CN" i="1" dirty="0">
                <a:sym typeface="Symbol"/>
              </a:rPr>
              <a:t>r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i="1" dirty="0">
                <a:sym typeface="Symbol"/>
              </a:rPr>
              <a:t>+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51" name="矩形 50"/>
          <p:cNvSpPr/>
          <p:nvPr/>
        </p:nvSpPr>
        <p:spPr>
          <a:xfrm>
            <a:off x="5501567" y="5675383"/>
            <a:ext cx="2359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0  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0  2    2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1673348" y="5171326"/>
            <a:ext cx="2428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0    1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  2</a:t>
            </a:r>
            <a:r>
              <a:rPr kumimoji="1" lang="en-US" altLang="zh-CN" sz="3200" kern="0" baseline="-2500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</a:t>
            </a:r>
            <a:endParaRPr lang="zh-CN" altLang="en-US" sz="3200" dirty="0"/>
          </a:p>
        </p:txBody>
      </p:sp>
      <p:sp>
        <p:nvSpPr>
          <p:cNvPr id="53" name="矩形 52"/>
          <p:cNvSpPr/>
          <p:nvPr/>
        </p:nvSpPr>
        <p:spPr>
          <a:xfrm>
            <a:off x="5490385" y="5220489"/>
            <a:ext cx="2428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0     0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2    4</a:t>
            </a:r>
            <a:r>
              <a:rPr kumimoji="1" lang="en-US" altLang="zh-CN" sz="3200" kern="0" baseline="-2500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</a:t>
            </a:r>
            <a:endParaRPr lang="zh-CN" alt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7976338" y="4941168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410" y="4198242"/>
            <a:ext cx="26548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1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  0    2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0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1  1    2</a:t>
            </a:r>
            <a:r>
              <a:rPr kumimoji="1" lang="en-US" altLang="zh-CN" sz="3200" kern="0" baseline="-2500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  <a:sym typeface="Symbol"/>
              </a:rPr>
              <a:t> </a:t>
            </a:r>
            <a:endParaRPr kumimoji="1" lang="en-US" altLang="zh-CN" sz="3200" kern="0" baseline="-25000" dirty="0">
              <a:solidFill>
                <a:srgbClr val="000000"/>
              </a:solidFill>
              <a:latin typeface="Times New Roman" panose="02020703060505090304" pitchFamily="18" charset="0"/>
              <a:ea typeface="楷体_GB2312" pitchFamily="1" charset="-122"/>
              <a:sym typeface="Symbol" panose="05050102010706020507" pitchFamily="18" charset="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8720679" y="4342258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1240959" y="4342258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36378" y="486916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ym typeface="Symbol"/>
              </a:rPr>
              <a:t></a:t>
            </a:r>
            <a:endParaRPr lang="zh-CN" altLang="en-US" sz="3600" b="1" dirty="0"/>
          </a:p>
        </p:txBody>
      </p:sp>
      <p:sp>
        <p:nvSpPr>
          <p:cNvPr id="60" name="矩形 59"/>
          <p:cNvSpPr/>
          <p:nvPr/>
        </p:nvSpPr>
        <p:spPr>
          <a:xfrm>
            <a:off x="8840434" y="5652537"/>
            <a:ext cx="2359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0  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0    0  2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8829252" y="5197643"/>
            <a:ext cx="2428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0     0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2    4</a:t>
            </a:r>
            <a:r>
              <a:rPr kumimoji="1" lang="en-US" altLang="zh-CN" sz="3200" kern="0" baseline="-2500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</a:t>
            </a:r>
            <a:endParaRPr lang="zh-CN" alt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8760296" y="2617748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1565388" y="436510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55440" y="486916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ym typeface="Symbol"/>
              </a:rPr>
              <a:t></a:t>
            </a:r>
            <a:endParaRPr lang="zh-CN" altLang="en-US" sz="3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400256" y="2199834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ym typeface="Symbol"/>
              </a:rPr>
              <a:t>r</a:t>
            </a:r>
            <a:r>
              <a:rPr lang="en-US" altLang="zh-CN" baseline="-25000" dirty="0">
                <a:sym typeface="Symbol"/>
              </a:rPr>
              <a:t>1 </a:t>
            </a:r>
            <a:r>
              <a:rPr lang="en-US" altLang="zh-CN" i="1" dirty="0">
                <a:sym typeface="Symbol"/>
              </a:rPr>
              <a:t>+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8150784" y="3083094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(-2)</a:t>
            </a:r>
            <a:r>
              <a:rPr lang="en-US" altLang="zh-CN" i="1" dirty="0">
                <a:sym typeface="Symbol"/>
              </a:rPr>
              <a:t>r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i="1" dirty="0">
                <a:sym typeface="Symbol"/>
              </a:rPr>
              <a:t>+</a:t>
            </a:r>
            <a:r>
              <a:rPr lang="en-US" altLang="zh-CN" baseline="-25000" dirty="0">
                <a:sym typeface="Symbol"/>
              </a:rPr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8976320" y="4509120"/>
            <a:ext cx="2016224" cy="1512168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9" grpId="0"/>
      <p:bldP spid="30" grpId="0"/>
      <p:bldP spid="31" grpId="0"/>
      <p:bldP spid="32" grpId="0"/>
      <p:bldP spid="35" grpId="0"/>
      <p:bldP spid="37" grpId="0"/>
      <p:bldP spid="40" grpId="0"/>
      <p:bldP spid="43" grpId="0"/>
      <p:bldP spid="44" grpId="0"/>
      <p:bldP spid="45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8" grpId="0"/>
      <p:bldP spid="60" grpId="0"/>
      <p:bldP spid="61" grpId="0"/>
      <p:bldP spid="62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692696"/>
            <a:ext cx="244169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1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1    1    1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1    2    0    0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1    0    3    0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1    0    0    4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559496" y="836712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07768" y="836712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3392" y="139361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79576" y="692696"/>
            <a:ext cx="432048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 rot="20968537" flipV="1">
            <a:off x="1744321" y="2801563"/>
            <a:ext cx="792088" cy="414569"/>
          </a:xfrm>
          <a:prstGeom prst="arc">
            <a:avLst>
              <a:gd name="adj1" fmla="val 8921973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59496" y="3212976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sym typeface="Symbol"/>
              </a:rPr>
              <a:t>c</a:t>
            </a:r>
            <a:r>
              <a:rPr lang="en-US" altLang="zh-CN" sz="3200" baseline="-25000" dirty="0">
                <a:sym typeface="Symbol"/>
              </a:rPr>
              <a:t>1</a:t>
            </a:r>
            <a:r>
              <a:rPr lang="en-US" altLang="zh-CN" sz="3200" dirty="0">
                <a:sym typeface="Symbol"/>
              </a:rPr>
              <a:t>+(</a:t>
            </a:r>
            <a:r>
              <a:rPr lang="zh-CN" altLang="en-US" sz="3200" dirty="0">
                <a:sym typeface="Symbol"/>
              </a:rPr>
              <a:t> </a:t>
            </a:r>
            <a:r>
              <a:rPr lang="en-US" altLang="zh-CN" sz="3200" dirty="0">
                <a:sym typeface="Symbol"/>
              </a:rPr>
              <a:t>½)</a:t>
            </a:r>
            <a:r>
              <a:rPr lang="en-US" altLang="zh-CN" sz="3200" i="1" dirty="0">
                <a:sym typeface="Symbol"/>
              </a:rPr>
              <a:t> c</a:t>
            </a:r>
            <a:r>
              <a:rPr lang="en-US" altLang="zh-CN" sz="3200" baseline="-25000" dirty="0">
                <a:sym typeface="Symbol"/>
              </a:rPr>
              <a:t>2</a:t>
            </a:r>
            <a:endParaRPr lang="zh-CN" altLang="en-US" sz="32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937294" y="836712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961630" y="836712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23792" y="141277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864" y="692696"/>
            <a:ext cx="30780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1</a:t>
            </a:r>
            <a:r>
              <a:rPr lang="zh-CN" altLang="en-US" sz="3200" dirty="0">
                <a:sym typeface="Symbol"/>
              </a:rPr>
              <a:t> 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    1    1    1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0          2    0    0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1          0    3    0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1          0    0    4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5657374" y="9998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85366" y="5486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85366" y="9278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4986135" y="3501008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090591" y="3501008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705" y="3356992"/>
            <a:ext cx="41456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1</a:t>
            </a:r>
            <a:r>
              <a:rPr lang="zh-CN" altLang="en-US" sz="3200" dirty="0">
                <a:sym typeface="Symbol"/>
              </a:rPr>
              <a:t>      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    1    1    1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0                    2    0    0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0                    0    3    0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0                    0    0    4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5706215" y="3664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34207" y="32129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4207" y="35921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23792" y="4005064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6206109" y="3664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34101" y="32129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34101" y="35921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6786335" y="3664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14327" y="32129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14327" y="35921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6570311" y="3645024"/>
            <a:ext cx="2376264" cy="1512168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3165" y="4005064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 </a:t>
            </a:r>
            <a:r>
              <a:rPr lang="zh-CN" altLang="en-US" sz="3200" dirty="0">
                <a:sym typeface="Symbol"/>
              </a:rPr>
              <a:t></a:t>
            </a:r>
            <a:r>
              <a:rPr lang="en-US" altLang="zh-CN" sz="3200" dirty="0">
                <a:sym typeface="Symbol"/>
              </a:rPr>
              <a:t>2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5" grpId="0" animBg="1"/>
      <p:bldP spid="16" grpId="0"/>
      <p:bldP spid="20" grpId="0"/>
      <p:bldP spid="21" grpId="0"/>
      <p:bldP spid="29" grpId="0"/>
      <p:bldP spid="30" grpId="0"/>
      <p:bldP spid="33" grpId="0"/>
      <p:bldP spid="35" grpId="0"/>
      <p:bldP spid="36" grpId="0"/>
      <p:bldP spid="37" grpId="0"/>
      <p:bldP spid="39" grpId="0"/>
      <p:bldP spid="40" grpId="0"/>
      <p:bldP spid="42" grpId="0"/>
      <p:bldP spid="43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7</a:t>
            </a:fld>
            <a:endParaRPr lang="zh-CN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692696"/>
            <a:ext cx="244169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1    1    1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1    1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1    1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1    1    1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endParaRPr kumimoji="1" lang="en-US" altLang="zh-CN" sz="3200" kern="0" dirty="0">
              <a:solidFill>
                <a:srgbClr val="000000"/>
              </a:solidFill>
              <a:ea typeface="楷体_GB2312" pitchFamily="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59496" y="836712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07768" y="836712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827" y="139361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1784" y="1340768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0" y="692696"/>
            <a:ext cx="375615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a+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3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a+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3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a+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3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a+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3</a:t>
            </a:r>
            <a:endParaRPr kumimoji="1" lang="en-US" altLang="zh-CN" sz="3200" kern="0" dirty="0">
              <a:solidFill>
                <a:srgbClr val="000000"/>
              </a:solidFill>
              <a:ea typeface="楷体_GB2312" pitchFamily="1" charset="-122"/>
              <a:sym typeface="Symbol"/>
            </a:endParaRP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 1  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   1       1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 1      1   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 1      1       1   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endParaRPr kumimoji="1" lang="en-US" altLang="zh-CN" sz="3200" kern="0" dirty="0">
              <a:solidFill>
                <a:srgbClr val="000000"/>
              </a:solidFill>
              <a:ea typeface="楷体_GB2312" pitchFamily="1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727848" y="836712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00256" y="836712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35560" y="3645024"/>
            <a:ext cx="1431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 (</a:t>
            </a:r>
            <a:r>
              <a:rPr lang="en-US" altLang="zh-CN" sz="3200" i="1" dirty="0"/>
              <a:t>a</a:t>
            </a:r>
            <a:r>
              <a:rPr lang="en-US" altLang="zh-CN" sz="3200" dirty="0"/>
              <a:t>+3)</a:t>
            </a:r>
            <a:endParaRPr lang="zh-CN" altLang="en-US" sz="3200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712" y="2959784"/>
            <a:ext cx="244169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1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1    1    1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1    1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1    1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1    1    1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endParaRPr kumimoji="1" lang="en-US" altLang="zh-CN" sz="3200" kern="0" dirty="0">
              <a:solidFill>
                <a:srgbClr val="000000"/>
              </a:solidFill>
              <a:ea typeface="楷体_GB2312" pitchFamily="1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575720" y="3103800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023992" y="3103800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23992" y="3610184"/>
            <a:ext cx="1431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 (</a:t>
            </a:r>
            <a:r>
              <a:rPr lang="en-US" altLang="zh-CN" sz="3200" i="1" dirty="0"/>
              <a:t>a</a:t>
            </a:r>
            <a:r>
              <a:rPr lang="en-US" altLang="zh-CN" sz="3200" dirty="0"/>
              <a:t>+3)</a:t>
            </a:r>
            <a:endParaRPr lang="zh-CN" altLang="en-US" sz="3200" dirty="0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144" y="2924944"/>
            <a:ext cx="288572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1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1    </a:t>
            </a:r>
            <a:r>
              <a:rPr kumimoji="1" lang="zh-CN" altLang="en-US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1    </a:t>
            </a:r>
            <a:r>
              <a:rPr kumimoji="1" lang="zh-CN" altLang="en-US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0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a-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1 </a:t>
            </a:r>
            <a:r>
              <a:rPr kumimoji="1" lang="zh-CN" altLang="en-US" sz="3200" kern="0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0    </a:t>
            </a:r>
            <a:r>
              <a:rPr kumimoji="1" lang="zh-CN" altLang="en-US" sz="3200" kern="0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0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0    0   </a:t>
            </a:r>
            <a:r>
              <a:rPr kumimoji="1" lang="zh-CN" altLang="en-US" sz="3200" kern="0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a-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1 </a:t>
            </a:r>
            <a:r>
              <a:rPr kumimoji="1" lang="zh-CN" altLang="en-US" sz="3200" kern="0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0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0    0   </a:t>
            </a:r>
            <a:r>
              <a:rPr kumimoji="1" lang="zh-CN" altLang="en-US" sz="3200" kern="0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0   </a:t>
            </a:r>
            <a:r>
              <a:rPr kumimoji="1" lang="zh-CN" altLang="en-US" sz="3200" kern="0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a-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1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7464152" y="3068960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200456" y="3068960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1322" y="5157192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 (</a:t>
            </a:r>
            <a:r>
              <a:rPr lang="en-US" altLang="zh-CN" sz="3200" i="1" dirty="0"/>
              <a:t>a</a:t>
            </a:r>
            <a:r>
              <a:rPr lang="en-US" altLang="zh-CN" sz="3200" dirty="0"/>
              <a:t>+3)(</a:t>
            </a:r>
            <a:r>
              <a:rPr lang="en-US" altLang="zh-CN" sz="3200" i="1" dirty="0"/>
              <a:t>a</a:t>
            </a:r>
            <a:r>
              <a:rPr lang="en-US" altLang="zh-CN" sz="3200" dirty="0">
                <a:sym typeface="Symbol"/>
              </a:rPr>
              <a:t>1</a:t>
            </a:r>
            <a:r>
              <a:rPr lang="en-US" altLang="zh-CN" sz="3200" dirty="0"/>
              <a:t>)</a:t>
            </a:r>
            <a:r>
              <a:rPr lang="en-US" altLang="zh-CN" sz="3200" baseline="30000" dirty="0"/>
              <a:t>3</a:t>
            </a:r>
            <a:endParaRPr lang="zh-CN" altLang="en-US" sz="32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16" grpId="0"/>
      <p:bldP spid="17" grpId="0"/>
      <p:bldP spid="20" grpId="0"/>
      <p:bldP spid="2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27448" y="5373216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华文楷体"/>
                <a:cs typeface="Times New Roman" pitchFamily="18" charset="0"/>
              </a:rPr>
              <a:t>范德蒙行列式及其推广</a:t>
            </a:r>
            <a:endParaRPr lang="zh-CN" altLang="en-US" sz="32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908720"/>
            <a:ext cx="20072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1    1    1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b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c</a:t>
            </a:r>
            <a:endParaRPr kumimoji="1" lang="en-US" altLang="zh-CN" sz="3200" kern="0" dirty="0">
              <a:solidFill>
                <a:srgbClr val="000000"/>
              </a:solidFill>
              <a:ea typeface="楷体_GB2312" pitchFamily="1" charset="-122"/>
            </a:endParaRP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baseline="30000" dirty="0">
                <a:solidFill>
                  <a:srgbClr val="000000"/>
                </a:solidFill>
                <a:ea typeface="楷体_GB2312" pitchFamily="1" charset="-122"/>
              </a:rPr>
              <a:t>2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b</a:t>
            </a:r>
            <a:r>
              <a:rPr kumimoji="1" lang="en-US" altLang="zh-CN" sz="3200" kern="0" baseline="30000" dirty="0">
                <a:solidFill>
                  <a:srgbClr val="000000"/>
                </a:solidFill>
                <a:ea typeface="楷体_GB2312" pitchFamily="1" charset="-122"/>
              </a:rPr>
              <a:t>2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c</a:t>
            </a:r>
            <a:r>
              <a:rPr kumimoji="1" lang="en-US" altLang="zh-CN" sz="3200" kern="0" baseline="30000" dirty="0">
                <a:solidFill>
                  <a:srgbClr val="000000"/>
                </a:solidFill>
                <a:ea typeface="楷体_GB2312" pitchFamily="1" charset="-122"/>
              </a:rPr>
              <a:t>2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19536" y="1052736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719736" y="1052736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3432" y="145110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35760" y="1340768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3832" y="1340768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i="1" dirty="0"/>
              <a:t>c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i="1" dirty="0">
                <a:sym typeface="Symbol"/>
              </a:rPr>
              <a:t>a</a:t>
            </a:r>
            <a:r>
              <a:rPr lang="en-US" altLang="zh-CN" sz="3200" dirty="0"/>
              <a:t>) (</a:t>
            </a:r>
            <a:r>
              <a:rPr lang="en-US" altLang="zh-CN" sz="3200" i="1" dirty="0"/>
              <a:t>c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i="1" dirty="0">
                <a:sym typeface="Symbol"/>
              </a:rPr>
              <a:t>b</a:t>
            </a:r>
            <a:r>
              <a:rPr lang="en-US" altLang="zh-CN" sz="3200" dirty="0"/>
              <a:t>) (</a:t>
            </a:r>
            <a:r>
              <a:rPr lang="en-US" altLang="zh-CN" sz="3200" i="1" dirty="0"/>
              <a:t>b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i="1" dirty="0">
                <a:sym typeface="Symbol"/>
              </a:rPr>
              <a:t>a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83432" y="306896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(4)*</a:t>
            </a:r>
            <a:endParaRPr lang="zh-CN" altLang="en-US" dirty="0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B627FEF-84C2-4289-8A97-9B7CB086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2996952"/>
            <a:ext cx="252028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3200" b="1" i="1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1</a:t>
            </a:r>
            <a:r>
              <a:rPr kumimoji="1" lang="en-US" altLang="zh-CN" sz="3200" kern="0" dirty="0">
                <a:solidFill>
                  <a:srgbClr val="000000"/>
                </a:solidFill>
                <a:latin typeface="Times New Roman" panose="02020703060505090304" pitchFamily="18" charset="0"/>
                <a:ea typeface="楷体_GB2312" pitchFamily="1" charset="-122"/>
              </a:rPr>
              <a:t>  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  <a:sym typeface="Symbol"/>
              </a:rPr>
              <a:t> 1    1    1</a:t>
            </a: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b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c    d</a:t>
            </a:r>
            <a:endParaRPr kumimoji="1" lang="en-US" altLang="zh-CN" sz="3200" kern="0" dirty="0">
              <a:solidFill>
                <a:srgbClr val="000000"/>
              </a:solidFill>
              <a:ea typeface="楷体_GB2312" pitchFamily="1" charset="-122"/>
            </a:endParaRP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baseline="30000" dirty="0">
                <a:solidFill>
                  <a:srgbClr val="000000"/>
                </a:solidFill>
                <a:ea typeface="楷体_GB2312" pitchFamily="1" charset="-122"/>
              </a:rPr>
              <a:t>2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b</a:t>
            </a:r>
            <a:r>
              <a:rPr kumimoji="1" lang="en-US" altLang="zh-CN" sz="3200" kern="0" baseline="30000" dirty="0">
                <a:solidFill>
                  <a:srgbClr val="000000"/>
                </a:solidFill>
                <a:ea typeface="楷体_GB2312" pitchFamily="1" charset="-122"/>
              </a:rPr>
              <a:t>2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c</a:t>
            </a:r>
            <a:r>
              <a:rPr kumimoji="1" lang="en-US" altLang="zh-CN" sz="3200" kern="0" baseline="30000" dirty="0">
                <a:solidFill>
                  <a:srgbClr val="000000"/>
                </a:solidFill>
                <a:ea typeface="楷体_GB2312" pitchFamily="1" charset="-122"/>
              </a:rPr>
              <a:t>2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d</a:t>
            </a:r>
            <a:r>
              <a:rPr kumimoji="1" lang="en-US" altLang="zh-CN" sz="3200" kern="0" baseline="30000" dirty="0">
                <a:solidFill>
                  <a:srgbClr val="000000"/>
                </a:solidFill>
                <a:ea typeface="楷体_GB2312" pitchFamily="1" charset="-122"/>
              </a:rPr>
              <a:t>2 </a:t>
            </a:r>
            <a:endParaRPr kumimoji="1" lang="en-US" altLang="zh-CN" sz="3200" kern="0" dirty="0">
              <a:solidFill>
                <a:srgbClr val="000000"/>
              </a:solidFill>
              <a:ea typeface="楷体_GB2312" pitchFamily="1" charset="-122"/>
            </a:endParaRPr>
          </a:p>
          <a:p>
            <a:pPr>
              <a:defRPr/>
            </a:pP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a</a:t>
            </a:r>
            <a:r>
              <a:rPr kumimoji="1" lang="en-US" altLang="zh-CN" sz="3200" kern="0" baseline="30000" dirty="0">
                <a:solidFill>
                  <a:srgbClr val="000000"/>
                </a:solidFill>
                <a:ea typeface="楷体_GB2312" pitchFamily="1" charset="-122"/>
              </a:rPr>
              <a:t>3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b</a:t>
            </a:r>
            <a:r>
              <a:rPr kumimoji="1" lang="en-US" altLang="zh-CN" sz="3200" kern="0" baseline="30000" dirty="0">
                <a:solidFill>
                  <a:srgbClr val="000000"/>
                </a:solidFill>
                <a:ea typeface="楷体_GB2312" pitchFamily="1" charset="-122"/>
              </a:rPr>
              <a:t>3 </a:t>
            </a:r>
            <a:r>
              <a:rPr kumimoji="1" lang="en-US" altLang="zh-CN" sz="3200" kern="0" dirty="0">
                <a:solidFill>
                  <a:srgbClr val="000000"/>
                </a:solidFill>
                <a:ea typeface="楷体_GB2312" pitchFamily="1" charset="-122"/>
              </a:rPr>
              <a:t>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c</a:t>
            </a:r>
            <a:r>
              <a:rPr kumimoji="1" lang="en-US" altLang="zh-CN" sz="3200" kern="0" baseline="30000" dirty="0">
                <a:solidFill>
                  <a:srgbClr val="000000"/>
                </a:solidFill>
                <a:ea typeface="楷体_GB2312" pitchFamily="1" charset="-122"/>
              </a:rPr>
              <a:t>3   </a:t>
            </a:r>
            <a:r>
              <a:rPr kumimoji="1" lang="en-US" altLang="zh-CN" sz="3200" i="1" kern="0" dirty="0">
                <a:solidFill>
                  <a:srgbClr val="000000"/>
                </a:solidFill>
                <a:ea typeface="楷体_GB2312" pitchFamily="1" charset="-122"/>
              </a:rPr>
              <a:t>d</a:t>
            </a:r>
            <a:r>
              <a:rPr kumimoji="1" lang="en-US" altLang="zh-CN" sz="3200" kern="0" baseline="30000" dirty="0">
                <a:solidFill>
                  <a:srgbClr val="000000"/>
                </a:solidFill>
                <a:ea typeface="楷体_GB2312" pitchFamily="1" charset="-122"/>
              </a:rPr>
              <a:t>3</a:t>
            </a:r>
            <a:endParaRPr kumimoji="1" lang="en-US" altLang="zh-CN" sz="3200" kern="0" dirty="0">
              <a:solidFill>
                <a:srgbClr val="000000"/>
              </a:solidFill>
              <a:ea typeface="楷体_GB2312" pitchFamily="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51584" y="3140968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99856" y="3140968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43872" y="371703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8400256" y="3717032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i="1" dirty="0"/>
              <a:t>c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i="1" dirty="0">
                <a:sym typeface="Symbol"/>
              </a:rPr>
              <a:t>a</a:t>
            </a:r>
            <a:r>
              <a:rPr lang="en-US" altLang="zh-CN" sz="3200" dirty="0"/>
              <a:t>) (</a:t>
            </a:r>
            <a:r>
              <a:rPr lang="en-US" altLang="zh-CN" sz="3200" i="1" dirty="0"/>
              <a:t>c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i="1" dirty="0">
                <a:sym typeface="Symbol"/>
              </a:rPr>
              <a:t>b</a:t>
            </a:r>
            <a:r>
              <a:rPr lang="en-US" altLang="zh-CN" sz="3200" dirty="0"/>
              <a:t>) (</a:t>
            </a:r>
            <a:r>
              <a:rPr lang="en-US" altLang="zh-CN" sz="3200" i="1" dirty="0"/>
              <a:t>b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i="1" dirty="0">
                <a:sym typeface="Symbol"/>
              </a:rPr>
              <a:t>a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5447928" y="3708321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i="1" dirty="0" err="1"/>
              <a:t>d</a:t>
            </a:r>
            <a:r>
              <a:rPr lang="en-US" altLang="zh-CN" sz="3200" dirty="0" err="1">
                <a:sym typeface="Symbol"/>
              </a:rPr>
              <a:t></a:t>
            </a:r>
            <a:r>
              <a:rPr lang="en-US" altLang="zh-CN" sz="3200" i="1" dirty="0" err="1">
                <a:sym typeface="Symbol"/>
              </a:rPr>
              <a:t>a</a:t>
            </a:r>
            <a:r>
              <a:rPr lang="en-US" altLang="zh-CN" sz="3200" dirty="0"/>
              <a:t>) (</a:t>
            </a:r>
            <a:r>
              <a:rPr lang="en-US" altLang="zh-CN" sz="3200" i="1" dirty="0" err="1"/>
              <a:t>d</a:t>
            </a:r>
            <a:r>
              <a:rPr lang="en-US" altLang="zh-CN" sz="3200" dirty="0" err="1">
                <a:sym typeface="Symbol"/>
              </a:rPr>
              <a:t></a:t>
            </a:r>
            <a:r>
              <a:rPr lang="en-US" altLang="zh-CN" sz="3200" i="1" dirty="0" err="1">
                <a:sym typeface="Symbol"/>
              </a:rPr>
              <a:t>b</a:t>
            </a:r>
            <a:r>
              <a:rPr lang="en-US" altLang="zh-CN" sz="3200" dirty="0"/>
              <a:t>) (</a:t>
            </a:r>
            <a:r>
              <a:rPr lang="en-US" altLang="zh-CN" sz="3200" i="1" dirty="0" err="1"/>
              <a:t>d</a:t>
            </a:r>
            <a:r>
              <a:rPr lang="en-US" altLang="zh-CN" sz="3200" dirty="0" err="1">
                <a:sym typeface="Symbol"/>
              </a:rPr>
              <a:t></a:t>
            </a:r>
            <a:r>
              <a:rPr lang="en-US" altLang="zh-CN" sz="3200" i="1" dirty="0" err="1">
                <a:sym typeface="Symbol"/>
              </a:rPr>
              <a:t>c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2" grpId="0"/>
      <p:bldP spid="16" grpId="0"/>
      <p:bldP spid="17" grpId="0"/>
      <p:bldP spid="18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39416" y="620688"/>
            <a:ext cx="9577064" cy="10081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56981" y="764705"/>
            <a:ext cx="9099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-100" dirty="0">
                <a:solidFill>
                  <a:srgbClr val="0070C0"/>
                </a:solidFill>
              </a:rPr>
              <a:t>定  理 </a:t>
            </a:r>
            <a:r>
              <a:rPr lang="en-US" altLang="zh-CN" sz="3200" b="1" spc="-100" dirty="0">
                <a:solidFill>
                  <a:srgbClr val="0070C0"/>
                </a:solidFill>
              </a:rPr>
              <a:t>1 </a:t>
            </a:r>
            <a:r>
              <a:rPr lang="en-US" altLang="zh-CN" sz="3200" b="1" spc="-100" dirty="0"/>
              <a:t>    </a:t>
            </a:r>
            <a:r>
              <a:rPr lang="zh-CN" altLang="en-US" sz="3200" spc="-100" dirty="0"/>
              <a:t>设</a:t>
            </a:r>
            <a:r>
              <a:rPr lang="en-US" altLang="zh-CN" sz="3200" spc="-100" dirty="0"/>
              <a:t>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是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 .  </a:t>
            </a:r>
            <a:r>
              <a:rPr lang="zh-CN" altLang="en-US" sz="3200" spc="-100" dirty="0"/>
              <a:t>则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可逆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 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det (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 0.</a:t>
            </a:r>
            <a:endParaRPr lang="en-US" altLang="zh-CN" sz="3200" spc="-100" dirty="0"/>
          </a:p>
        </p:txBody>
      </p:sp>
      <p:sp>
        <p:nvSpPr>
          <p:cNvPr id="19" name="圆角矩形 18"/>
          <p:cNvSpPr/>
          <p:nvPr/>
        </p:nvSpPr>
        <p:spPr>
          <a:xfrm>
            <a:off x="839416" y="4365104"/>
            <a:ext cx="9577064" cy="10081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76317" y="4509121"/>
            <a:ext cx="9196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-100" dirty="0">
                <a:solidFill>
                  <a:srgbClr val="0070C0"/>
                </a:solidFill>
              </a:rPr>
              <a:t>推   论</a:t>
            </a:r>
            <a:r>
              <a:rPr lang="zh-CN" altLang="en-US" sz="3200" b="1" spc="-100" dirty="0"/>
              <a:t>     </a:t>
            </a:r>
            <a:r>
              <a:rPr lang="zh-CN" altLang="en-US" sz="3200" spc="-100" dirty="0"/>
              <a:t>设</a:t>
            </a:r>
            <a:r>
              <a:rPr lang="en-US" altLang="zh-CN" sz="3200" spc="-100" dirty="0"/>
              <a:t>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是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.  </a:t>
            </a:r>
            <a:r>
              <a:rPr lang="zh-CN" altLang="en-US" sz="3200" spc="-100" dirty="0"/>
              <a:t>则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</a:rPr>
              <a:t>奇异 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  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det (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A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) = 0.</a:t>
            </a:r>
            <a:endParaRPr lang="en-US" altLang="zh-CN" sz="3200" spc="-100" dirty="0"/>
          </a:p>
        </p:txBody>
      </p:sp>
      <p:sp>
        <p:nvSpPr>
          <p:cNvPr id="16" name="矩形 15"/>
          <p:cNvSpPr/>
          <p:nvPr/>
        </p:nvSpPr>
        <p:spPr>
          <a:xfrm>
            <a:off x="1847528" y="1988840"/>
            <a:ext cx="5335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A 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</a:rPr>
              <a:t>可逆 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 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Ax = 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0  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</a:rPr>
              <a:t>只有零解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.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    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2999656" y="2636912"/>
            <a:ext cx="3546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 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A 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</a:rPr>
              <a:t>与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I 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</a:rPr>
              <a:t>行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</a:rPr>
              <a:t>列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)</a:t>
            </a:r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</a:rPr>
              <a:t>等价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2999656" y="3284984"/>
            <a:ext cx="3269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  </a:t>
            </a:r>
            <a:r>
              <a:rPr lang="en-US" altLang="zh-CN" sz="3200" i="1" spc="-100" dirty="0">
                <a:solidFill>
                  <a:prstClr val="black"/>
                </a:solidFill>
                <a:cs typeface="Times New Roman" pitchFamily="18" charset="0"/>
              </a:rPr>
              <a:t>A 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=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i="1" dirty="0" err="1">
                <a:cs typeface="Times New Roman" pitchFamily="18" charset="0"/>
              </a:rPr>
              <a:t>E</a:t>
            </a:r>
            <a:r>
              <a:rPr lang="en-US" altLang="zh-CN" sz="3200" i="1" baseline="-25000" dirty="0" err="1">
                <a:cs typeface="Times New Roman" pitchFamily="18" charset="0"/>
              </a:rPr>
              <a:t>k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   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2</a:t>
            </a:r>
            <a:r>
              <a:rPr lang="en-US" altLang="zh-CN" sz="3200" i="1" dirty="0">
                <a:cs typeface="Times New Roman" pitchFamily="18" charset="0"/>
              </a:rPr>
              <a:t>E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0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15941</TotalTime>
  <Pages>0</Pages>
  <Words>1461</Words>
  <Characters>0</Characters>
  <Application>Microsoft Macintosh PowerPoint</Application>
  <DocSecurity>0</DocSecurity>
  <PresentationFormat>宽屏</PresentationFormat>
  <Lines>0</Lines>
  <Paragraphs>239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华文楷体</vt:lpstr>
      <vt:lpstr>楷体_GB2312</vt:lpstr>
      <vt:lpstr>宋体</vt:lpstr>
      <vt:lpstr>KaiTi</vt:lpstr>
      <vt:lpstr>Calibri</vt:lpstr>
      <vt:lpstr>Cambria Math</vt:lpstr>
      <vt:lpstr>Franklin Gothic Book</vt:lpstr>
      <vt:lpstr>Symbol</vt:lpstr>
      <vt:lpstr>Times</vt:lpstr>
      <vt:lpstr>Times New Roman</vt:lpstr>
      <vt:lpstr>Wingdings</vt:lpstr>
      <vt:lpstr>裁剪</vt:lpstr>
      <vt:lpstr>§2.2   行列式的性质</vt:lpstr>
      <vt:lpstr>1. 行列式的性质</vt:lpstr>
      <vt:lpstr>PowerPoint 演示文稿</vt:lpstr>
      <vt:lpstr>PowerPoint 演示文稿</vt:lpstr>
      <vt:lpstr>2. 行列式性质的应用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177</cp:revision>
  <cp:lastPrinted>1899-12-30T00:00:00Z</cp:lastPrinted>
  <dcterms:created xsi:type="dcterms:W3CDTF">2004-02-13T15:49:42Z</dcterms:created>
  <dcterms:modified xsi:type="dcterms:W3CDTF">2021-10-11T01:23:16Z</dcterms:modified>
</cp:coreProperties>
</file>