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6"/>
  </p:notesMasterIdLst>
  <p:sldIdLst>
    <p:sldId id="704" r:id="rId2"/>
    <p:sldId id="705" r:id="rId3"/>
    <p:sldId id="706" r:id="rId4"/>
    <p:sldId id="707" r:id="rId5"/>
    <p:sldId id="709" r:id="rId6"/>
    <p:sldId id="708" r:id="rId7"/>
    <p:sldId id="710" r:id="rId8"/>
    <p:sldId id="711" r:id="rId9"/>
    <p:sldId id="712" r:id="rId10"/>
    <p:sldId id="713" r:id="rId11"/>
    <p:sldId id="714" r:id="rId12"/>
    <p:sldId id="715" r:id="rId13"/>
    <p:sldId id="716" r:id="rId14"/>
    <p:sldId id="717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0000"/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 autoAdjust="0"/>
    <p:restoredTop sz="94464" autoAdjust="0"/>
  </p:normalViewPr>
  <p:slideViewPr>
    <p:cSldViewPr>
      <p:cViewPr varScale="1">
        <p:scale>
          <a:sx n="90" d="100"/>
          <a:sy n="90" d="100"/>
        </p:scale>
        <p:origin x="88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8104EFD-2957-4840-BD9A-46F938D844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823F26D-1392-8C42-AC1B-2F16E01E0A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C2FEF91B-DB5D-5A4A-8969-51DAE8BC57AF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A91F4BF-AA45-644E-A5F8-5242B5D38839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58A396E-864A-6E48-864E-95BB604BAE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AC335FC-CA16-8B45-B868-3B41C2E7B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79C9D-2BBA-B949-9956-5CFB937A74D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AE91F-5D2C-4257-89B9-2F19ED9291B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AE91F-5D2C-4257-89B9-2F19ED9291B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AE91F-5D2C-4257-89B9-2F19ED9291B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AE91F-5D2C-4257-89B9-2F19ED9291B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8BFAC7-207C-4D4A-A72B-32901100034B}" type="slidenum">
              <a:rPr lang="zh-CN" altLang="zh-CN" smtClean="0"/>
              <a:pPr/>
              <a:t>‹#›</a:t>
            </a:fld>
            <a:endParaRPr lang="zh-CN" altLang="zh-C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24057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5BA-D25E-E343-92F7-C7DE668A6AD5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239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436311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88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D23FCE-E1BC-9F43-874D-BA1902B8484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48259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C263-316F-F649-8C94-DB3B689645F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041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F6D8-0AF1-254C-9A8B-85429EAF186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81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5F73-77F0-654F-8544-710876950FD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46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E78-3B9F-1A4E-AA4A-175BAFB1F45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19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F955D9-A2CF-8341-827F-C81D7F5BB26F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115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6527C-2C0F-F84B-94CF-F77FC0568DD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403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C15D2DD-3877-364B-AA41-AEA648CAB7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96300" y="6308725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0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CE02F9-98EB-0C41-975C-AC91D9A3A9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1" name="Rectangle 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131D79E-B0BC-E340-8A81-410142B9AF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80056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3392" y="2492896"/>
            <a:ext cx="10363200" cy="965969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§3.3   </a:t>
            </a:r>
            <a:r>
              <a:rPr lang="zh-CN" altLang="en-US" b="1" dirty="0"/>
              <a:t>线性相关性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815413" y="1376817"/>
            <a:ext cx="10201134" cy="2304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9416" y="1548081"/>
            <a:ext cx="101771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>
                <a:solidFill>
                  <a:srgbClr val="0070C0"/>
                </a:solidFill>
              </a:rPr>
              <a:t>命题 </a:t>
            </a:r>
            <a:r>
              <a:rPr lang="en-US" altLang="zh-CN" sz="3200" dirty="0">
                <a:solidFill>
                  <a:srgbClr val="0070C0"/>
                </a:solidFill>
              </a:rPr>
              <a:t>2</a:t>
            </a:r>
            <a:r>
              <a:rPr lang="zh-CN" altLang="en-US" sz="3200" dirty="0">
                <a:solidFill>
                  <a:srgbClr val="0070C0"/>
                </a:solidFill>
              </a:rPr>
              <a:t>     </a:t>
            </a:r>
            <a:r>
              <a:rPr lang="zh-CN" altLang="en-US" sz="3200" dirty="0"/>
              <a:t>向量组</a:t>
            </a:r>
            <a:r>
              <a:rPr lang="en-US" altLang="zh-CN" sz="3200" dirty="0"/>
              <a:t> {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. . . ,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dirty="0"/>
              <a:t>}</a:t>
            </a:r>
            <a:r>
              <a:rPr lang="zh-CN" altLang="en-US" sz="3200" dirty="0"/>
              <a:t>线性相关的充要条件是：</a:t>
            </a:r>
            <a:endParaRPr lang="en-US" altLang="zh-CN" sz="3200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15413" y="332656"/>
            <a:ext cx="1968219" cy="796908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>
                <a:solidFill>
                  <a:srgbClr val="0070C0"/>
                </a:solidFill>
              </a:rPr>
              <a:t>3. </a:t>
            </a:r>
            <a:r>
              <a:rPr lang="zh-CN" altLang="en-US" sz="4000" b="1" dirty="0">
                <a:solidFill>
                  <a:srgbClr val="0070C0"/>
                </a:solidFill>
              </a:rPr>
              <a:t>性质</a:t>
            </a:r>
          </a:p>
        </p:txBody>
      </p:sp>
      <p:sp>
        <p:nvSpPr>
          <p:cNvPr id="11" name="矩形 10"/>
          <p:cNvSpPr/>
          <p:nvPr/>
        </p:nvSpPr>
        <p:spPr>
          <a:xfrm>
            <a:off x="2351584" y="2276872"/>
            <a:ext cx="4956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该向量组中存在</a:t>
            </a:r>
            <a:r>
              <a:rPr lang="zh-CN" altLang="en-US" sz="3200" b="1" dirty="0">
                <a:solidFill>
                  <a:srgbClr val="C00000"/>
                </a:solidFill>
              </a:rPr>
              <a:t>某个</a:t>
            </a:r>
            <a:r>
              <a:rPr lang="zh-CN" altLang="en-US" sz="3200" dirty="0"/>
              <a:t>向量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2379841" y="2988241"/>
            <a:ext cx="2852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向量线性表出</a:t>
            </a:r>
            <a:r>
              <a:rPr lang="en-US" altLang="zh-CN" sz="3200" dirty="0"/>
              <a:t>. 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2711624" y="3861048"/>
            <a:ext cx="35541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Span (</a:t>
            </a:r>
            <a:r>
              <a:rPr lang="en-US" altLang="zh-CN" sz="3200" i="1" dirty="0">
                <a:cs typeface="Times New Roman" pitchFamily="18" charset="0"/>
              </a:rPr>
              <a:t>v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. . . , </a:t>
            </a:r>
            <a:r>
              <a:rPr lang="en-US" altLang="zh-CN" sz="3200" i="1" dirty="0" err="1"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cs typeface="Times New Roman" pitchFamily="18" charset="0"/>
              </a:rPr>
              <a:t>k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4511824" y="4509120"/>
            <a:ext cx="5328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cs typeface="Times New Roman" pitchFamily="18" charset="0"/>
              </a:rPr>
              <a:t>Span (</a:t>
            </a:r>
            <a:r>
              <a:rPr lang="en-US" altLang="zh-CN" sz="3200" i="1" dirty="0">
                <a:cs typeface="Times New Roman" pitchFamily="18" charset="0"/>
              </a:rPr>
              <a:t>v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,… ,</a:t>
            </a:r>
            <a:r>
              <a:rPr lang="en-US" altLang="zh-CN" sz="3200" i="1" dirty="0">
                <a:cs typeface="Times New Roman" pitchFamily="18" charset="0"/>
              </a:rPr>
              <a:t> v</a:t>
            </a:r>
            <a:r>
              <a:rPr lang="en-US" altLang="zh-CN" sz="3200" i="1" baseline="-25000" dirty="0">
                <a:cs typeface="Times New Roman" pitchFamily="18" charset="0"/>
              </a:rPr>
              <a:t>i-</a:t>
            </a:r>
            <a:r>
              <a:rPr lang="en-US" altLang="zh-CN" sz="3200" baseline="-25000" dirty="0">
                <a:cs typeface="Times New Roman" pitchFamily="18" charset="0"/>
              </a:rPr>
              <a:t>1</a:t>
            </a:r>
            <a:r>
              <a:rPr lang="en-US" altLang="zh-CN" sz="3200" dirty="0"/>
              <a:t>,</a:t>
            </a:r>
            <a:r>
              <a:rPr lang="en-US" altLang="zh-CN" sz="3200" i="1" dirty="0">
                <a:cs typeface="Times New Roman" pitchFamily="18" charset="0"/>
              </a:rPr>
              <a:t> v</a:t>
            </a:r>
            <a:r>
              <a:rPr lang="en-US" altLang="zh-CN" sz="3200" i="1" baseline="-25000" dirty="0">
                <a:cs typeface="Times New Roman" pitchFamily="18" charset="0"/>
              </a:rPr>
              <a:t>i+</a:t>
            </a:r>
            <a:r>
              <a:rPr lang="en-US" altLang="zh-CN" sz="3200" baseline="-25000" dirty="0">
                <a:cs typeface="Times New Roman" pitchFamily="18" charset="0"/>
              </a:rPr>
              <a:t>1</a:t>
            </a:r>
            <a:r>
              <a:rPr lang="en-US" altLang="zh-CN" sz="3200" i="1" baseline="-25000" dirty="0">
                <a:cs typeface="Times New Roman" pitchFamily="18" charset="0"/>
              </a:rPr>
              <a:t>,…,</a:t>
            </a:r>
            <a:r>
              <a:rPr lang="en-US" altLang="zh-CN" sz="3200" dirty="0"/>
              <a:t> </a:t>
            </a:r>
            <a:r>
              <a:rPr lang="en-US" altLang="zh-CN" sz="3200" i="1" dirty="0" err="1"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cs typeface="Times New Roman" pitchFamily="18" charset="0"/>
              </a:rPr>
              <a:t>k</a:t>
            </a:r>
            <a:r>
              <a:rPr lang="en-US" altLang="zh-CN" sz="3200" dirty="0">
                <a:cs typeface="Times New Roman" pitchFamily="18" charset="0"/>
              </a:rPr>
              <a:t>)</a:t>
            </a:r>
            <a:endParaRPr lang="zh-CN" altLang="en-US" sz="3200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3575720" y="472514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575720" y="486916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176120" y="2268250"/>
            <a:ext cx="3273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</a:rPr>
              <a:t>可以被剩余</a:t>
            </a:r>
            <a:r>
              <a:rPr lang="en-US" altLang="zh-CN" sz="3200" i="1" dirty="0">
                <a:cs typeface="Times New Roman" pitchFamily="18" charset="0"/>
              </a:rPr>
              <a:t>k-</a:t>
            </a:r>
            <a:r>
              <a:rPr lang="en-US" altLang="zh-CN" sz="3200" dirty="0">
                <a:cs typeface="Times New Roman" pitchFamily="18" charset="0"/>
              </a:rPr>
              <a:t>1 </a:t>
            </a:r>
            <a:r>
              <a:rPr lang="zh-CN" altLang="en-US" sz="3200" dirty="0"/>
              <a:t>个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03512" y="378904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  <p:bldP spid="11" grpId="0"/>
      <p:bldP spid="12" grpId="0"/>
      <p:bldP spid="15" grpId="0"/>
      <p:bldP spid="17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799523" y="3356992"/>
            <a:ext cx="8064896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679509" y="692696"/>
            <a:ext cx="8232915" cy="2520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719736" y="764705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. . . ,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线性无关，而</a:t>
            </a:r>
            <a:endParaRPr lang="en-US" altLang="zh-CN" sz="3200" dirty="0"/>
          </a:p>
        </p:txBody>
      </p:sp>
      <p:sp>
        <p:nvSpPr>
          <p:cNvPr id="28" name="矩形 27"/>
          <p:cNvSpPr/>
          <p:nvPr/>
        </p:nvSpPr>
        <p:spPr>
          <a:xfrm>
            <a:off x="1967542" y="764705"/>
            <a:ext cx="19287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命题 </a:t>
            </a:r>
            <a:r>
              <a:rPr lang="en-US" altLang="zh-CN" sz="3200" dirty="0">
                <a:solidFill>
                  <a:srgbClr val="0070C0"/>
                </a:solidFill>
              </a:rPr>
              <a:t>3    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63553" y="1484785"/>
            <a:ext cx="74542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. . . ,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/>
              <a:t>, </a:t>
            </a:r>
            <a:r>
              <a:rPr lang="en-US" altLang="zh-CN" sz="3200" b="1" i="1" dirty="0">
                <a:solidFill>
                  <a:srgbClr val="00B0F0"/>
                </a:solidFill>
              </a:rPr>
              <a:t>u</a:t>
            </a:r>
            <a:r>
              <a:rPr lang="en-US" altLang="zh-CN" sz="3200" dirty="0"/>
              <a:t> </a:t>
            </a:r>
            <a:r>
              <a:rPr lang="zh-CN" altLang="en-US" sz="3200" dirty="0"/>
              <a:t>线性相关，则向量 </a:t>
            </a:r>
            <a:r>
              <a:rPr lang="en-US" altLang="zh-CN" sz="3200" b="1" i="1" dirty="0">
                <a:solidFill>
                  <a:srgbClr val="00B0F0"/>
                </a:solidFill>
              </a:rPr>
              <a:t>u</a:t>
            </a:r>
            <a:r>
              <a:rPr lang="zh-CN" altLang="en-US" sz="3200" b="1" dirty="0">
                <a:solidFill>
                  <a:srgbClr val="00B0F0"/>
                </a:solidFill>
              </a:rPr>
              <a:t> </a:t>
            </a:r>
            <a:r>
              <a:rPr lang="zh-CN" altLang="en-US" sz="3200" dirty="0"/>
              <a:t>可以</a:t>
            </a:r>
          </a:p>
        </p:txBody>
      </p:sp>
      <p:sp>
        <p:nvSpPr>
          <p:cNvPr id="5" name="矩形 4"/>
          <p:cNvSpPr/>
          <p:nvPr/>
        </p:nvSpPr>
        <p:spPr>
          <a:xfrm>
            <a:off x="2063553" y="2276873"/>
            <a:ext cx="6189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被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. . . ,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唯一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的线性表出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.  </a:t>
            </a:r>
            <a:endParaRPr lang="en-US" altLang="zh-CN" sz="3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67408" y="3501580"/>
            <a:ext cx="1536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  </a:t>
            </a:r>
            <a:r>
              <a:rPr lang="en-US" altLang="zh-CN" sz="3200" dirty="0"/>
              <a:t>4     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991544" y="3501009"/>
            <a:ext cx="7872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线性无关，而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</a:rPr>
              <a:t>1</a:t>
            </a:r>
            <a:r>
              <a:rPr lang="en-US" altLang="zh-CN" sz="3200" dirty="0">
                <a:solidFill>
                  <a:prstClr val="black"/>
                </a:solidFill>
              </a:rPr>
              <a:t>,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</a:rPr>
              <a:t>2</a:t>
            </a:r>
            <a:r>
              <a:rPr lang="en-US" altLang="zh-CN" sz="3200" dirty="0">
                <a:solidFill>
                  <a:prstClr val="black"/>
                </a:solidFill>
              </a:rPr>
              <a:t>,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3200" dirty="0">
                <a:solidFill>
                  <a:prstClr val="black"/>
                </a:solidFill>
                <a:cs typeface="Times New Roman" pitchFamily="18" charset="0"/>
              </a:rPr>
              <a:t>线性相关</a:t>
            </a:r>
            <a:r>
              <a:rPr lang="en-US" altLang="zh-CN" sz="3200" dirty="0">
                <a:solidFill>
                  <a:prstClr val="black"/>
                </a:solidFill>
                <a:cs typeface="Times New Roman" pitchFamily="18" charset="0"/>
              </a:rPr>
              <a:t>, </a:t>
            </a:r>
            <a:r>
              <a:rPr lang="en-US" altLang="zh-CN" sz="3200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3200" dirty="0"/>
          </a:p>
        </p:txBody>
      </p:sp>
      <p:sp>
        <p:nvSpPr>
          <p:cNvPr id="9" name="矩形 8"/>
          <p:cNvSpPr/>
          <p:nvPr/>
        </p:nvSpPr>
        <p:spPr>
          <a:xfrm>
            <a:off x="1991544" y="4149081"/>
            <a:ext cx="7728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求证：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可以被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CN" altLang="en-US" sz="3200" dirty="0">
                <a:solidFill>
                  <a:prstClr val="black"/>
                </a:solidFill>
                <a:cs typeface="Times New Roman" pitchFamily="18" charset="0"/>
              </a:rPr>
              <a:t>线性表出且表示式</a:t>
            </a:r>
            <a:endParaRPr lang="zh-CN" altLang="en-US" sz="3200" baseline="-25000" dirty="0"/>
          </a:p>
        </p:txBody>
      </p:sp>
      <p:sp>
        <p:nvSpPr>
          <p:cNvPr id="10" name="矩形 9"/>
          <p:cNvSpPr/>
          <p:nvPr/>
        </p:nvSpPr>
        <p:spPr>
          <a:xfrm>
            <a:off x="1991544" y="4797153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唯一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/>
      <p:bldP spid="28" grpId="0"/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1415480" y="2852936"/>
            <a:ext cx="3168352" cy="1512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上弧形箭头 29"/>
          <p:cNvSpPr/>
          <p:nvPr/>
        </p:nvSpPr>
        <p:spPr>
          <a:xfrm rot="6009259">
            <a:off x="8968626" y="1336954"/>
            <a:ext cx="1599563" cy="871721"/>
          </a:xfrm>
          <a:prstGeom prst="curvedDownArrow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5282" y="1357202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若向量组①线性相关</a:t>
            </a:r>
            <a:r>
              <a:rPr lang="en-US" altLang="zh-CN" sz="2800" dirty="0"/>
              <a:t>                        </a:t>
            </a:r>
            <a:endParaRPr lang="zh-CN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747829" y="72614"/>
            <a:ext cx="468052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3200" b="1" spc="-100" dirty="0">
                <a:solidFill>
                  <a:srgbClr val="002060"/>
                </a:solidFill>
              </a:rPr>
              <a:t>分析上述两个命题的用途</a:t>
            </a:r>
          </a:p>
        </p:txBody>
      </p:sp>
      <p:sp>
        <p:nvSpPr>
          <p:cNvPr id="22" name="右箭头 21"/>
          <p:cNvSpPr/>
          <p:nvPr/>
        </p:nvSpPr>
        <p:spPr>
          <a:xfrm>
            <a:off x="4151785" y="1484784"/>
            <a:ext cx="864096" cy="2160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5303912" y="132160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存在某个 </a:t>
            </a:r>
            <a:r>
              <a:rPr lang="en-US" altLang="zh-CN" i="1" dirty="0" err="1">
                <a:cs typeface="Times New Roman" pitchFamily="18" charset="0"/>
              </a:rPr>
              <a:t>v</a:t>
            </a:r>
            <a:r>
              <a:rPr lang="en-US" altLang="zh-CN" b="1" i="1" baseline="-25000" dirty="0" err="1">
                <a:cs typeface="Times New Roman" pitchFamily="18" charset="0"/>
              </a:rPr>
              <a:t>k</a:t>
            </a:r>
            <a:r>
              <a:rPr lang="zh-CN" altLang="en-US" sz="2800" dirty="0"/>
              <a:t> 被剩余线性表出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0305757" y="1196752"/>
            <a:ext cx="902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张集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800" dirty="0">
                <a:solidFill>
                  <a:srgbClr val="C00000"/>
                </a:solidFill>
              </a:rPr>
              <a:t>裁员</a:t>
            </a:r>
          </a:p>
        </p:txBody>
      </p:sp>
      <p:sp>
        <p:nvSpPr>
          <p:cNvPr id="32" name="矩形 31"/>
          <p:cNvSpPr/>
          <p:nvPr/>
        </p:nvSpPr>
        <p:spPr>
          <a:xfrm>
            <a:off x="4583833" y="3356992"/>
            <a:ext cx="18722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     重复</a:t>
            </a:r>
            <a:endParaRPr lang="en-US" altLang="zh-CN" sz="2800" dirty="0"/>
          </a:p>
          <a:p>
            <a:r>
              <a:rPr lang="zh-CN" altLang="en-US" sz="2800" dirty="0"/>
              <a:t>裁员过程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3512" y="4365104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</a:t>
            </a:r>
            <a:r>
              <a:rPr lang="zh-CN" altLang="en-US" sz="2800" dirty="0"/>
              <a:t>向量组具有性质：线性无关；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719403" y="764704"/>
            <a:ext cx="876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给定 </a:t>
            </a:r>
            <a:r>
              <a:rPr lang="en-US" altLang="zh-CN" i="1" dirty="0">
                <a:cs typeface="Times New Roman" pitchFamily="18" charset="0"/>
              </a:rPr>
              <a:t>v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>
                <a:cs typeface="Times New Roman" pitchFamily="18" charset="0"/>
              </a:rPr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, . . . , </a:t>
            </a:r>
            <a:r>
              <a:rPr lang="en-US" altLang="zh-CN" i="1" dirty="0" err="1">
                <a:cs typeface="Times New Roman" pitchFamily="18" charset="0"/>
              </a:rPr>
              <a:t>v</a:t>
            </a:r>
            <a:r>
              <a:rPr lang="en-US" altLang="zh-CN" b="1" i="1" baseline="-25000" dirty="0" err="1">
                <a:cs typeface="Times New Roman" pitchFamily="18" charset="0"/>
              </a:rPr>
              <a:t>n</a:t>
            </a:r>
            <a:r>
              <a:rPr lang="zh-CN" altLang="en-US" sz="2800" dirty="0"/>
              <a:t> </a:t>
            </a:r>
            <a:r>
              <a:rPr lang="en-US" altLang="zh-CN" sz="2800" dirty="0"/>
              <a:t>, </a:t>
            </a:r>
            <a:r>
              <a:rPr lang="zh-CN" altLang="en-US" sz="2800" dirty="0"/>
              <a:t>记作向量组①</a:t>
            </a:r>
            <a:r>
              <a:rPr lang="zh-CN" altLang="en-US" dirty="0"/>
              <a:t>，并记 </a:t>
            </a:r>
            <a:r>
              <a:rPr lang="en-US" altLang="zh-CN" i="1" dirty="0"/>
              <a:t>S </a:t>
            </a:r>
            <a:r>
              <a:rPr lang="en-US" altLang="zh-CN" dirty="0"/>
              <a:t>= span(</a:t>
            </a:r>
            <a:r>
              <a:rPr lang="zh-CN" altLang="en-US" dirty="0"/>
              <a:t>①</a:t>
            </a:r>
            <a:r>
              <a:rPr lang="en-US" altLang="zh-CN" dirty="0"/>
              <a:t>).</a:t>
            </a:r>
            <a:r>
              <a:rPr lang="en-US" altLang="zh-CN" sz="2800" dirty="0"/>
              <a:t>                       </a:t>
            </a:r>
            <a:endParaRPr lang="zh-CN" alt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1703512" y="4941168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因此①中剩余</a:t>
            </a:r>
            <a:r>
              <a:rPr lang="zh-CN" altLang="en-US" sz="2800" dirty="0"/>
              <a:t>向量可以被唯一线性表出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8040216" y="2492896"/>
            <a:ext cx="1080120" cy="0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8040216" y="2564904"/>
            <a:ext cx="1080120" cy="0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248128" y="2708920"/>
            <a:ext cx="2664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记作</a:t>
            </a:r>
            <a:r>
              <a:rPr lang="zh-CN" altLang="en-US" sz="2800" dirty="0"/>
              <a:t>向量组②</a:t>
            </a:r>
          </a:p>
        </p:txBody>
      </p:sp>
      <p:sp>
        <p:nvSpPr>
          <p:cNvPr id="54" name="直角上箭头 53"/>
          <p:cNvSpPr/>
          <p:nvPr/>
        </p:nvSpPr>
        <p:spPr>
          <a:xfrm rot="16200000" flipH="1">
            <a:off x="6924091" y="2888942"/>
            <a:ext cx="432049" cy="1656184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直角上箭头 54"/>
          <p:cNvSpPr/>
          <p:nvPr/>
        </p:nvSpPr>
        <p:spPr>
          <a:xfrm rot="5400000">
            <a:off x="8712291" y="2996952"/>
            <a:ext cx="432048" cy="1440160"/>
          </a:xfrm>
          <a:prstGeom prst="bent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400256" y="3255367"/>
            <a:ext cx="192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线性无关</a:t>
            </a:r>
          </a:p>
        </p:txBody>
      </p:sp>
      <p:sp>
        <p:nvSpPr>
          <p:cNvPr id="57" name="矩形 56"/>
          <p:cNvSpPr/>
          <p:nvPr/>
        </p:nvSpPr>
        <p:spPr>
          <a:xfrm>
            <a:off x="10128448" y="3717032"/>
            <a:ext cx="192021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60029" y="3284984"/>
            <a:ext cx="1608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线性相关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3512" y="5589240"/>
            <a:ext cx="950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我们称向量组 </a:t>
            </a:r>
            <a:r>
              <a:rPr lang="en-US" altLang="zh-CN" sz="2800" dirty="0"/>
              <a:t>                          </a:t>
            </a:r>
            <a:r>
              <a:rPr lang="zh-CN" altLang="en-US" dirty="0"/>
              <a:t>是向量空间</a:t>
            </a:r>
            <a:r>
              <a:rPr lang="en-US" altLang="zh-CN" i="1" dirty="0">
                <a:cs typeface="Times New Roman" pitchFamily="18" charset="0"/>
              </a:rPr>
              <a:t>S</a:t>
            </a:r>
            <a:r>
              <a:rPr lang="zh-CN" altLang="en-US" dirty="0"/>
              <a:t>的一个</a:t>
            </a:r>
            <a:r>
              <a:rPr lang="zh-CN" altLang="en-US" b="1" dirty="0">
                <a:solidFill>
                  <a:srgbClr val="CC0000"/>
                </a:solidFill>
              </a:rPr>
              <a:t>最小张集</a:t>
            </a:r>
            <a:r>
              <a:rPr lang="en-US" altLang="zh-CN" b="1" dirty="0"/>
              <a:t> </a:t>
            </a:r>
            <a:r>
              <a:rPr lang="en-US" altLang="zh-CN" dirty="0"/>
              <a:t>.</a:t>
            </a:r>
            <a:endParaRPr lang="en-US" altLang="zh-CN" sz="2800" dirty="0"/>
          </a:p>
        </p:txBody>
      </p:sp>
      <p:sp>
        <p:nvSpPr>
          <p:cNvPr id="69" name="矩形 68"/>
          <p:cNvSpPr/>
          <p:nvPr/>
        </p:nvSpPr>
        <p:spPr>
          <a:xfrm>
            <a:off x="4463819" y="817548"/>
            <a:ext cx="2304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            </a:t>
            </a:r>
          </a:p>
        </p:txBody>
      </p:sp>
      <p:sp>
        <p:nvSpPr>
          <p:cNvPr id="83" name="矩形 82"/>
          <p:cNvSpPr/>
          <p:nvPr/>
        </p:nvSpPr>
        <p:spPr>
          <a:xfrm>
            <a:off x="1511491" y="2978950"/>
            <a:ext cx="3000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最终可得向量组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51984" y="1916832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即：</a:t>
            </a:r>
            <a:r>
              <a:rPr lang="en-US" altLang="zh-CN" i="1" dirty="0"/>
              <a:t> S </a:t>
            </a:r>
            <a:r>
              <a:rPr lang="en-US" altLang="zh-CN" dirty="0"/>
              <a:t>= span(</a:t>
            </a:r>
            <a:r>
              <a:rPr lang="zh-CN" altLang="en-US" dirty="0"/>
              <a:t>①</a:t>
            </a:r>
            <a:r>
              <a:rPr lang="en-US" altLang="zh-CN" dirty="0"/>
              <a:t>\</a:t>
            </a:r>
            <a:r>
              <a:rPr lang="en-US" altLang="zh-CN" i="1" dirty="0">
                <a:cs typeface="Times New Roman" pitchFamily="18" charset="0"/>
              </a:rPr>
              <a:t> </a:t>
            </a:r>
            <a:r>
              <a:rPr lang="en-US" altLang="zh-CN" i="1" dirty="0" err="1">
                <a:cs typeface="Times New Roman" pitchFamily="18" charset="0"/>
              </a:rPr>
              <a:t>v</a:t>
            </a:r>
            <a:r>
              <a:rPr lang="en-US" altLang="zh-CN" b="1" i="1" baseline="-25000" dirty="0" err="1">
                <a:cs typeface="Times New Roman" pitchFamily="18" charset="0"/>
              </a:rPr>
              <a:t>k</a:t>
            </a:r>
            <a:r>
              <a:rPr lang="en-US" altLang="zh-CN" dirty="0"/>
              <a:t> )</a:t>
            </a:r>
            <a:endParaRPr lang="zh-CN" alt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03512" y="357301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</a:t>
            </a:r>
            <a:r>
              <a:rPr lang="en-US" altLang="zh-CN" i="1" dirty="0">
                <a:cs typeface="Times New Roman" pitchFamily="18" charset="0"/>
              </a:rPr>
              <a:t>v  </a:t>
            </a:r>
            <a:r>
              <a:rPr lang="en-US" altLang="zh-CN" dirty="0"/>
              <a:t>, </a:t>
            </a:r>
            <a:r>
              <a:rPr lang="en-US" altLang="zh-CN" i="1" dirty="0">
                <a:cs typeface="Times New Roman" pitchFamily="18" charset="0"/>
              </a:rPr>
              <a:t>v  </a:t>
            </a:r>
            <a:r>
              <a:rPr lang="en-US" altLang="zh-CN" dirty="0"/>
              <a:t>,…, </a:t>
            </a:r>
            <a:r>
              <a:rPr lang="en-US" altLang="zh-CN" i="1" dirty="0">
                <a:cs typeface="Times New Roman" pitchFamily="18" charset="0"/>
              </a:rPr>
              <a:t>v</a:t>
            </a:r>
            <a:r>
              <a:rPr lang="zh-CN" altLang="en-US" dirty="0"/>
              <a:t> 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011426" y="374897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/>
              <a:t>i</a:t>
            </a:r>
            <a:r>
              <a:rPr lang="en-US" altLang="zh-CN" sz="2000" b="1" baseline="-25000" dirty="0"/>
              <a:t>1</a:t>
            </a:r>
            <a:endParaRPr lang="zh-CN" altLang="en-US" sz="20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2515482" y="374897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/>
              <a:t>i</a:t>
            </a:r>
            <a:r>
              <a:rPr lang="en-US" altLang="zh-CN" sz="2000" b="1" baseline="-25000" dirty="0"/>
              <a:t>2</a:t>
            </a:r>
            <a:endParaRPr lang="zh-CN" altLang="en-US" sz="2000" b="1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3469220" y="374897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/>
              <a:t>i</a:t>
            </a:r>
            <a:r>
              <a:rPr lang="en-US" altLang="zh-CN" sz="2000" b="1" i="1" baseline="-25000" dirty="0"/>
              <a:t>s</a:t>
            </a:r>
            <a:endParaRPr lang="zh-CN" altLang="en-US" sz="2000" b="1" i="1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6888088" y="4365104"/>
            <a:ext cx="3796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Span(</a:t>
            </a:r>
            <a:r>
              <a:rPr lang="en-US" altLang="zh-CN" i="1" dirty="0">
                <a:cs typeface="Times New Roman" pitchFamily="18" charset="0"/>
              </a:rPr>
              <a:t>v  </a:t>
            </a:r>
            <a:r>
              <a:rPr lang="en-US" altLang="zh-CN" dirty="0"/>
              <a:t>, </a:t>
            </a:r>
            <a:r>
              <a:rPr lang="en-US" altLang="zh-CN" i="1" dirty="0">
                <a:cs typeface="Times New Roman" pitchFamily="18" charset="0"/>
              </a:rPr>
              <a:t>v  </a:t>
            </a:r>
            <a:r>
              <a:rPr lang="en-US" altLang="zh-CN" dirty="0"/>
              <a:t>,…, </a:t>
            </a:r>
            <a:r>
              <a:rPr lang="en-US" altLang="zh-CN" i="1" dirty="0">
                <a:cs typeface="Times New Roman" pitchFamily="18" charset="0"/>
              </a:rPr>
              <a:t>v  </a:t>
            </a:r>
            <a:r>
              <a:rPr lang="en-US" altLang="zh-CN" dirty="0">
                <a:cs typeface="Times New Roman" pitchFamily="18" charset="0"/>
              </a:rPr>
              <a:t>) = </a:t>
            </a:r>
            <a:r>
              <a:rPr lang="en-US" altLang="zh-CN" i="1" dirty="0">
                <a:cs typeface="Times New Roman" pitchFamily="18" charset="0"/>
              </a:rPr>
              <a:t>S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68077" y="454105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/>
              <a:t>i</a:t>
            </a:r>
            <a:r>
              <a:rPr lang="en-US" altLang="zh-CN" sz="2000" b="1" baseline="-25000" dirty="0"/>
              <a:t>1</a:t>
            </a:r>
            <a:endParaRPr lang="zh-CN" altLang="en-US" sz="20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8372133" y="454105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/>
              <a:t>i</a:t>
            </a:r>
            <a:r>
              <a:rPr lang="en-US" altLang="zh-CN" sz="2000" b="1" baseline="-25000" dirty="0"/>
              <a:t>2</a:t>
            </a:r>
            <a:endParaRPr lang="zh-CN" altLang="en-US" sz="2000" b="1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9325871" y="454105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/>
              <a:t>i</a:t>
            </a:r>
            <a:r>
              <a:rPr lang="en-US" altLang="zh-CN" sz="2000" b="1" i="1" baseline="-25000" dirty="0"/>
              <a:t>s</a:t>
            </a:r>
            <a:endParaRPr lang="zh-CN" altLang="en-US" sz="2000" b="1" i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3935760" y="558924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</a:t>
            </a:r>
            <a:r>
              <a:rPr lang="en-US" altLang="zh-CN" i="1" dirty="0">
                <a:cs typeface="Times New Roman" pitchFamily="18" charset="0"/>
              </a:rPr>
              <a:t>v  </a:t>
            </a:r>
            <a:r>
              <a:rPr lang="en-US" altLang="zh-CN" dirty="0"/>
              <a:t>, </a:t>
            </a:r>
            <a:r>
              <a:rPr lang="en-US" altLang="zh-CN" i="1" dirty="0">
                <a:cs typeface="Times New Roman" pitchFamily="18" charset="0"/>
              </a:rPr>
              <a:t>v  </a:t>
            </a:r>
            <a:r>
              <a:rPr lang="en-US" altLang="zh-CN" dirty="0"/>
              <a:t>,…, </a:t>
            </a:r>
            <a:r>
              <a:rPr lang="en-US" altLang="zh-CN" i="1" dirty="0">
                <a:cs typeface="Times New Roman" pitchFamily="18" charset="0"/>
              </a:rPr>
              <a:t>v</a:t>
            </a:r>
            <a:r>
              <a:rPr lang="zh-CN" altLang="en-US" dirty="0"/>
              <a:t> 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243674" y="576519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/>
              <a:t>i</a:t>
            </a:r>
            <a:r>
              <a:rPr lang="en-US" altLang="zh-CN" sz="2000" b="1" baseline="-25000" dirty="0"/>
              <a:t>1</a:t>
            </a:r>
            <a:endParaRPr lang="zh-CN" altLang="en-US" sz="20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4747730" y="576519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/>
              <a:t>i</a:t>
            </a:r>
            <a:r>
              <a:rPr lang="en-US" altLang="zh-CN" sz="2000" b="1" baseline="-25000" dirty="0"/>
              <a:t>2</a:t>
            </a:r>
            <a:endParaRPr lang="zh-CN" altLang="en-US" sz="20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5701468" y="576519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/>
              <a:t>i</a:t>
            </a:r>
            <a:r>
              <a:rPr lang="en-US" altLang="zh-CN" sz="2000" b="1" i="1" baseline="-25000" dirty="0"/>
              <a:t>s</a:t>
            </a:r>
            <a:endParaRPr lang="zh-CN" altLang="en-US" sz="2000" b="1" i="1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30" grpId="0" animBg="1"/>
      <p:bldP spid="9" grpId="0"/>
      <p:bldP spid="22" grpId="0" animBg="1"/>
      <p:bldP spid="23" grpId="0"/>
      <p:bldP spid="31" grpId="0"/>
      <p:bldP spid="32" grpId="0"/>
      <p:bldP spid="33" grpId="0"/>
      <p:bldP spid="44" grpId="0"/>
      <p:bldP spid="53" grpId="0"/>
      <p:bldP spid="54" grpId="0" animBg="1"/>
      <p:bldP spid="55" grpId="0" animBg="1"/>
      <p:bldP spid="56" grpId="0"/>
      <p:bldP spid="57" grpId="0" animBg="1"/>
      <p:bldP spid="58" grpId="0"/>
      <p:bldP spid="65" grpId="0"/>
      <p:bldP spid="83" grpId="0"/>
      <p:bldP spid="37" grpId="0"/>
      <p:bldP spid="45" grpId="0"/>
      <p:bldP spid="48" grpId="0"/>
      <p:bldP spid="49" grpId="0"/>
      <p:bldP spid="50" grpId="0"/>
      <p:bldP spid="51" grpId="0"/>
      <p:bldP spid="52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775520" y="548680"/>
            <a:ext cx="9793088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" name="矩形 3"/>
          <p:cNvSpPr/>
          <p:nvPr/>
        </p:nvSpPr>
        <p:spPr>
          <a:xfrm>
            <a:off x="768085" y="683985"/>
            <a:ext cx="110165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cs typeface="Times New Roman" pitchFamily="18" charset="0"/>
              </a:rPr>
              <a:t>例  </a:t>
            </a:r>
            <a:r>
              <a:rPr lang="en-US" altLang="zh-CN" sz="3200" spc="-100" dirty="0">
                <a:cs typeface="Times New Roman" pitchFamily="18" charset="0"/>
              </a:rPr>
              <a:t>5     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spc="-100" baseline="-25000" dirty="0"/>
              <a:t>1</a:t>
            </a:r>
            <a:r>
              <a:rPr lang="en-US" altLang="zh-CN" sz="3200" spc="-100" dirty="0"/>
              <a:t> = (1, 2, 0)</a:t>
            </a:r>
            <a:r>
              <a:rPr lang="en-US" altLang="zh-CN" sz="3200" i="1" spc="-100" baseline="30000" dirty="0"/>
              <a:t>T</a:t>
            </a:r>
            <a:r>
              <a:rPr lang="en-US" altLang="zh-CN" sz="3200" spc="-100" dirty="0"/>
              <a:t>,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spc="-100" baseline="-25000" dirty="0"/>
              <a:t>2</a:t>
            </a:r>
            <a:r>
              <a:rPr lang="en-US" altLang="zh-CN" sz="3200" spc="-100" dirty="0"/>
              <a:t> = (0, 1, 1)</a:t>
            </a:r>
            <a:r>
              <a:rPr lang="en-US" altLang="zh-CN" sz="3200" i="1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spc="-100" dirty="0"/>
              <a:t>,</a:t>
            </a:r>
            <a:r>
              <a:rPr lang="en-US" altLang="zh-CN" sz="3200" b="1" i="1" spc="-100" dirty="0">
                <a:cs typeface="Times New Roman" pitchFamily="18" charset="0"/>
              </a:rPr>
              <a:t> v</a:t>
            </a:r>
            <a:r>
              <a:rPr lang="en-US" altLang="zh-CN" sz="3200" spc="-100" baseline="-25000" dirty="0"/>
              <a:t>3</a:t>
            </a:r>
            <a:r>
              <a:rPr lang="en-US" altLang="zh-CN" sz="3200" spc="-100" dirty="0"/>
              <a:t> = (2,4, 1)</a:t>
            </a:r>
            <a:r>
              <a:rPr lang="en-US" altLang="zh-CN" sz="3200" i="1" spc="-100" baseline="30000" dirty="0">
                <a:cs typeface="Times New Roman" pitchFamily="18" charset="0"/>
              </a:rPr>
              <a:t>T</a:t>
            </a:r>
            <a:r>
              <a:rPr lang="en-US" altLang="zh-CN" sz="3200" spc="-100" dirty="0">
                <a:solidFill>
                  <a:prstClr val="black"/>
                </a:solidFill>
                <a:cs typeface="Times New Roman" pitchFamily="18" charset="0"/>
              </a:rPr>
              <a:t>, </a:t>
            </a:r>
            <a:r>
              <a:rPr lang="en-US" altLang="zh-CN" sz="3200" b="1" i="1" spc="-100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solidFill>
                  <a:prstClr val="black"/>
                </a:solidFill>
              </a:rPr>
              <a:t>4</a:t>
            </a:r>
            <a:r>
              <a:rPr lang="en-US" altLang="zh-CN" sz="3200" spc="-100" dirty="0">
                <a:solidFill>
                  <a:prstClr val="black"/>
                </a:solidFill>
              </a:rPr>
              <a:t> = (0, 0, 7)</a:t>
            </a:r>
            <a:r>
              <a:rPr lang="en-US" altLang="zh-CN" sz="3200" i="1" spc="-100" baseline="30000" dirty="0">
                <a:solidFill>
                  <a:prstClr val="black"/>
                </a:solidFill>
                <a:cs typeface="Times New Roman" pitchFamily="18" charset="0"/>
              </a:rPr>
              <a:t>T</a:t>
            </a:r>
            <a:r>
              <a:rPr lang="en-US" altLang="zh-CN" sz="3200" spc="-100" dirty="0">
                <a:solidFill>
                  <a:prstClr val="black"/>
                </a:solidFill>
              </a:rPr>
              <a:t>. </a:t>
            </a:r>
            <a:r>
              <a:rPr lang="en-US" altLang="zh-CN" sz="3200" spc="-100" dirty="0"/>
              <a:t>  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2447595" y="1268761"/>
            <a:ext cx="75848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207568" y="1628800"/>
            <a:ext cx="8041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zh-CN" altLang="en-US" sz="3200" dirty="0"/>
              <a:t>   求 </a:t>
            </a:r>
            <a:r>
              <a:rPr lang="en-US" altLang="zh-CN" sz="3200" dirty="0"/>
              <a:t>span{</a:t>
            </a:r>
            <a:r>
              <a:rPr lang="en-US" altLang="zh-CN" sz="3200" b="1" i="1" spc="-100" dirty="0">
                <a:cs typeface="Times New Roman" pitchFamily="18" charset="0"/>
              </a:rPr>
              <a:t>v</a:t>
            </a:r>
            <a:r>
              <a:rPr lang="en-US" altLang="zh-CN" sz="3200" spc="-100" baseline="-25000" dirty="0"/>
              <a:t>1</a:t>
            </a:r>
            <a:r>
              <a:rPr lang="en-US" altLang="zh-CN" sz="3200" spc="-100" dirty="0"/>
              <a:t> , </a:t>
            </a:r>
            <a:r>
              <a:rPr lang="en-US" altLang="zh-CN" sz="3200" b="1" i="1" spc="-100" dirty="0">
                <a:cs typeface="Times New Roman" pitchFamily="18" charset="0"/>
              </a:rPr>
              <a:t>v</a:t>
            </a:r>
            <a:r>
              <a:rPr lang="en-US" altLang="zh-CN" sz="3200" spc="-100" baseline="-25000" dirty="0"/>
              <a:t>2</a:t>
            </a:r>
            <a:r>
              <a:rPr lang="en-US" altLang="zh-CN" sz="3200" spc="-100" dirty="0"/>
              <a:t> ,</a:t>
            </a:r>
            <a:r>
              <a:rPr lang="en-US" altLang="zh-CN" sz="3200" b="1" i="1" spc="-100" dirty="0">
                <a:cs typeface="Times New Roman" pitchFamily="18" charset="0"/>
              </a:rPr>
              <a:t> v</a:t>
            </a:r>
            <a:r>
              <a:rPr lang="en-US" altLang="zh-CN" sz="3200" spc="-100" baseline="-25000" dirty="0"/>
              <a:t>3</a:t>
            </a:r>
            <a:r>
              <a:rPr lang="en-US" altLang="zh-CN" sz="3200" spc="-100" dirty="0">
                <a:solidFill>
                  <a:prstClr val="black"/>
                </a:solidFill>
                <a:cs typeface="Times New Roman" pitchFamily="18" charset="0"/>
              </a:rPr>
              <a:t> , </a:t>
            </a:r>
            <a:r>
              <a:rPr lang="en-US" altLang="zh-CN" sz="3200" b="1" i="1" spc="-100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solidFill>
                  <a:prstClr val="black"/>
                </a:solidFill>
              </a:rPr>
              <a:t>4</a:t>
            </a:r>
            <a:r>
              <a:rPr lang="en-US" altLang="zh-CN" sz="3200" spc="-100" dirty="0"/>
              <a:t> </a:t>
            </a:r>
            <a:r>
              <a:rPr lang="en-US" altLang="zh-CN" sz="3200" dirty="0"/>
              <a:t>}</a:t>
            </a:r>
            <a:r>
              <a:rPr lang="zh-CN" altLang="en-US" sz="3200" dirty="0"/>
              <a:t> 的一个最小张集</a:t>
            </a:r>
            <a:r>
              <a:rPr lang="en-US" altLang="zh-CN" sz="3200" i="1" dirty="0"/>
              <a:t> .</a:t>
            </a:r>
            <a:endParaRPr lang="en-US" altLang="zh-CN" sz="3200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07568" y="2420888"/>
            <a:ext cx="90250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Both" startAt="2"/>
            </a:pPr>
            <a:r>
              <a:rPr lang="zh-CN" altLang="en-US" sz="3200" dirty="0"/>
              <a:t>   将剩余向量写成</a:t>
            </a:r>
            <a:r>
              <a:rPr lang="en-US" altLang="zh-CN" sz="3200" dirty="0"/>
              <a:t>(1)</a:t>
            </a:r>
            <a:r>
              <a:rPr lang="zh-CN" altLang="en-US" sz="3200" dirty="0"/>
              <a:t>中求得的最小张集中的向量的线性组合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631504" y="4005064"/>
            <a:ext cx="9721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思路</a:t>
            </a:r>
            <a:r>
              <a:rPr lang="en-US" altLang="zh-CN" sz="2800" dirty="0"/>
              <a:t>:  </a:t>
            </a:r>
            <a:r>
              <a:rPr lang="zh-CN" altLang="en-US" sz="2800" dirty="0"/>
              <a:t>利用初等</a:t>
            </a:r>
            <a:r>
              <a:rPr lang="zh-CN" altLang="en-US" sz="2800" b="1" dirty="0">
                <a:solidFill>
                  <a:srgbClr val="C00000"/>
                </a:solidFill>
              </a:rPr>
              <a:t>行</a:t>
            </a:r>
            <a:r>
              <a:rPr lang="zh-CN" altLang="en-US" sz="2800" dirty="0"/>
              <a:t>变换不会改变</a:t>
            </a:r>
            <a:r>
              <a:rPr lang="zh-CN" altLang="en-US" sz="2800" b="1" dirty="0">
                <a:solidFill>
                  <a:srgbClr val="C00000"/>
                </a:solidFill>
              </a:rPr>
              <a:t>列</a:t>
            </a:r>
            <a:r>
              <a:rPr lang="zh-CN" altLang="en-US" sz="2800" dirty="0"/>
              <a:t>向量的线性关系这一性质，</a:t>
            </a:r>
            <a:endParaRPr lang="en-US" altLang="zh-CN" sz="2800" dirty="0"/>
          </a:p>
          <a:p>
            <a:r>
              <a:rPr lang="zh-CN" altLang="en-US" sz="2800" dirty="0"/>
              <a:t>           将矩阵化成行阶梯形来观察其列向量的线性关系，从而</a:t>
            </a:r>
            <a:endParaRPr lang="en-US" altLang="zh-CN" sz="2800" dirty="0"/>
          </a:p>
          <a:p>
            <a:r>
              <a:rPr lang="en-US" altLang="zh-CN" dirty="0"/>
              <a:t>           </a:t>
            </a:r>
            <a:r>
              <a:rPr lang="zh-CN" altLang="en-US" sz="2800" dirty="0"/>
              <a:t>选出最小张集成员</a:t>
            </a:r>
            <a:r>
              <a:rPr lang="en-US" altLang="zh-CN" sz="2800" dirty="0"/>
              <a:t>.</a:t>
            </a:r>
            <a:r>
              <a:rPr lang="en-US" altLang="zh-CN" sz="2800" i="1" dirty="0"/>
              <a:t>    </a:t>
            </a:r>
            <a:endParaRPr lang="zh-CN" altLang="en-US" sz="28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5" grpId="0"/>
      <p:bldP spid="12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ED8603-8156-2B4B-A7F6-7081B1D4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14</a:t>
            </a:fld>
            <a:endParaRPr lang="zh-CN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DB17B4-CDF7-114B-85B6-77F54872C90D}"/>
              </a:ext>
            </a:extLst>
          </p:cNvPr>
          <p:cNvSpPr txBox="1"/>
          <p:nvPr/>
        </p:nvSpPr>
        <p:spPr>
          <a:xfrm>
            <a:off x="1271464" y="476672"/>
            <a:ext cx="5174815" cy="336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作业：</a:t>
            </a:r>
            <a:endParaRPr kumimoji="1" lang="en-US" altLang="zh-CN" sz="48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sz="2800" dirty="0"/>
          </a:p>
          <a:p>
            <a:pPr marL="457200" indent="-457200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3.2</a:t>
            </a:r>
            <a:r>
              <a:rPr kumimoji="1"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节练习</a:t>
            </a: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r>
              <a:rPr kumimoji="1"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</a:t>
            </a:r>
            <a:r>
              <a:rPr kumimoji="1" lang="en-US" altLang="zh-CN" sz="3200" dirty="0"/>
              <a:t>12.  24.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25. </a:t>
            </a:r>
          </a:p>
          <a:p>
            <a:pPr marL="457200" indent="-457200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3.3</a:t>
            </a:r>
            <a:r>
              <a:rPr kumimoji="1"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节练习</a:t>
            </a: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r>
              <a:rPr kumimoji="1"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en-US" altLang="zh-CN" sz="3200" dirty="0"/>
              <a:t>2.  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13.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16.</a:t>
            </a:r>
          </a:p>
          <a:p>
            <a:pPr marL="457200" indent="-457200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课后练习</a:t>
            </a:r>
            <a:r>
              <a:rPr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7363F61-0400-0744-86F1-5F2737D3DA3F}"/>
                  </a:ext>
                </a:extLst>
              </p:cNvPr>
              <p:cNvSpPr/>
              <p:nvPr/>
            </p:nvSpPr>
            <p:spPr>
              <a:xfrm>
                <a:off x="1703512" y="3933056"/>
                <a:ext cx="9688934" cy="1320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buSzPct val="50000"/>
                </a:pPr>
                <a:r>
                  <a:rPr kumimoji="1" lang="zh-CN" altLang="en-US" dirty="0">
                    <a:solidFill>
                      <a:srgbClr val="00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设</a:t>
                </a:r>
                <a:r>
                  <a:rPr kumimoji="1" lang="en-US" altLang="zh-CN" i="1" dirty="0">
                    <a:solidFill>
                      <a:srgbClr val="000000"/>
                    </a:solidFill>
                    <a:latin typeface="Times" pitchFamily="2" charset="0"/>
                    <a:ea typeface="KaiTi" panose="02010609060101010101" pitchFamily="49" charset="-122"/>
                  </a:rPr>
                  <a:t>A</a:t>
                </a:r>
                <a:r>
                  <a:rPr kumimoji="1" lang="zh-CN" altLang="en-US" dirty="0">
                    <a:solidFill>
                      <a:srgbClr val="00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是</a:t>
                </a:r>
                <a:r>
                  <a:rPr kumimoji="1" lang="en-US" altLang="zh-CN" dirty="0">
                    <a:solidFill>
                      <a:srgbClr val="000000"/>
                    </a:solidFill>
                    <a:latin typeface="Times" pitchFamily="2" charset="0"/>
                    <a:ea typeface="KaiTi" panose="02010609060101010101" pitchFamily="49" charset="-122"/>
                  </a:rPr>
                  <a:t>4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zh-CN" dirty="0">
                    <a:solidFill>
                      <a:srgbClr val="000000"/>
                    </a:solidFill>
                  </a:rPr>
                  <a:t>3</a:t>
                </a:r>
                <a:r>
                  <a:rPr kumimoji="1" lang="zh-CN" altLang="en-US" dirty="0">
                    <a:solidFill>
                      <a:srgbClr val="00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矩阵，且</a:t>
                </a:r>
                <a:r>
                  <a:rPr kumimoji="1" lang="en-US" altLang="zh-CN" i="1" dirty="0">
                    <a:solidFill>
                      <a:srgbClr val="000000"/>
                    </a:solidFill>
                    <a:latin typeface="Times" pitchFamily="2" charset="0"/>
                    <a:ea typeface="KaiTi" panose="02010609060101010101" pitchFamily="49" charset="-122"/>
                  </a:rPr>
                  <a:t>N</a:t>
                </a:r>
                <a:r>
                  <a:rPr kumimoji="1" lang="en-US" altLang="zh-CN" dirty="0">
                    <a:solidFill>
                      <a:srgbClr val="000000"/>
                    </a:solidFill>
                    <a:latin typeface="Times" pitchFamily="2" charset="0"/>
                    <a:ea typeface="KaiTi" panose="02010609060101010101" pitchFamily="49" charset="-122"/>
                  </a:rPr>
                  <a:t>(</a:t>
                </a:r>
                <a:r>
                  <a:rPr kumimoji="1" lang="en-US" altLang="zh-CN" i="1" dirty="0">
                    <a:solidFill>
                      <a:srgbClr val="000000"/>
                    </a:solidFill>
                    <a:latin typeface="Times" pitchFamily="2" charset="0"/>
                    <a:ea typeface="KaiTi" panose="02010609060101010101" pitchFamily="49" charset="-122"/>
                  </a:rPr>
                  <a:t>A</a:t>
                </a:r>
                <a:r>
                  <a:rPr kumimoji="1" lang="en-US" altLang="zh-CN" dirty="0">
                    <a:solidFill>
                      <a:srgbClr val="000000"/>
                    </a:solidFill>
                    <a:latin typeface="Times" pitchFamily="2" charset="0"/>
                    <a:ea typeface="KaiTi" panose="02010609060101010101" pitchFamily="49" charset="-122"/>
                  </a:rPr>
                  <a:t>)={0}</a:t>
                </a:r>
                <a:r>
                  <a:rPr kumimoji="1" lang="zh-CN" altLang="en-US" dirty="0">
                    <a:solidFill>
                      <a:srgbClr val="000000"/>
                    </a:solidFill>
                    <a:latin typeface="Times" pitchFamily="2" charset="0"/>
                    <a:ea typeface="KaiTi" panose="02010609060101010101" pitchFamily="49" charset="-122"/>
                  </a:rPr>
                  <a:t>，若</a:t>
                </a:r>
                <a:r>
                  <a:rPr kumimoji="1" lang="en-US" altLang="zh-CN" b="1" i="1" dirty="0">
                    <a:solidFill>
                      <a:srgbClr val="000000"/>
                    </a:solidFill>
                    <a:latin typeface="Times" pitchFamily="2" charset="0"/>
                    <a:ea typeface="KaiTi" panose="02010609060101010101" pitchFamily="49" charset="-122"/>
                  </a:rPr>
                  <a:t>R</a:t>
                </a:r>
                <a:r>
                  <a:rPr kumimoji="1" lang="en-US" altLang="zh-CN" baseline="30000" dirty="0">
                    <a:solidFill>
                      <a:srgbClr val="000000"/>
                    </a:solidFill>
                    <a:latin typeface="Times" pitchFamily="2" charset="0"/>
                    <a:ea typeface="KaiTi" panose="02010609060101010101" pitchFamily="49" charset="-122"/>
                  </a:rPr>
                  <a:t>3</a:t>
                </a:r>
                <a:r>
                  <a:rPr kumimoji="1" lang="zh-CN" altLang="en-US" dirty="0">
                    <a:solidFill>
                      <a:srgbClr val="000000"/>
                    </a:solidFill>
                    <a:latin typeface="Times" pitchFamily="2" charset="0"/>
                    <a:ea typeface="KaiTi" panose="02010609060101010101" pitchFamily="49" charset="-122"/>
                  </a:rPr>
                  <a:t>中向量</a:t>
                </a:r>
                <a:r>
                  <a:rPr lang="en-US" altLang="zh-CN" b="1" i="1" spc="-100" dirty="0">
                    <a:cs typeface="Times New Roman" pitchFamily="18" charset="0"/>
                  </a:rPr>
                  <a:t>x</a:t>
                </a:r>
                <a:r>
                  <a:rPr lang="en-US" altLang="zh-CN" spc="-100" baseline="-25000" dirty="0"/>
                  <a:t>1</a:t>
                </a:r>
                <a:r>
                  <a:rPr lang="en-US" altLang="zh-CN" spc="-100" dirty="0"/>
                  <a:t>, </a:t>
                </a:r>
                <a:r>
                  <a:rPr lang="en-US" altLang="zh-CN" b="1" i="1" spc="-100" dirty="0">
                    <a:cs typeface="Times New Roman" pitchFamily="18" charset="0"/>
                  </a:rPr>
                  <a:t>x</a:t>
                </a:r>
                <a:r>
                  <a:rPr lang="en-US" altLang="zh-CN" spc="-100" baseline="-25000" dirty="0"/>
                  <a:t>2</a:t>
                </a:r>
                <a:r>
                  <a:rPr lang="en-US" altLang="zh-CN" spc="-100" dirty="0"/>
                  <a:t>,</a:t>
                </a:r>
                <a:r>
                  <a:rPr lang="en-US" altLang="zh-CN" b="1" i="1" spc="-100" dirty="0">
                    <a:cs typeface="Times New Roman" pitchFamily="18" charset="0"/>
                  </a:rPr>
                  <a:t> x</a:t>
                </a:r>
                <a:r>
                  <a:rPr lang="en-US" altLang="zh-CN" spc="-100" baseline="-25000" dirty="0"/>
                  <a:t>3</a:t>
                </a:r>
                <a:r>
                  <a:rPr lang="zh-CN" altLang="en-US" spc="-1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线性无关，</a:t>
                </a:r>
                <a:endParaRPr lang="en-US" altLang="zh-CN" spc="-1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buSzPct val="50000"/>
                </a:pPr>
                <a:r>
                  <a:rPr lang="zh-CN" altLang="en-US" spc="-1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证明：</a:t>
                </a:r>
                <a:r>
                  <a:rPr lang="en-US" altLang="zh-CN" spc="-100" dirty="0"/>
                  <a:t> </a:t>
                </a:r>
                <a:r>
                  <a:rPr kumimoji="1" lang="en-US" altLang="zh-CN" i="1" dirty="0">
                    <a:solidFill>
                      <a:srgbClr val="000000"/>
                    </a:solidFill>
                    <a:latin typeface="Times" pitchFamily="2" charset="0"/>
                    <a:ea typeface="KaiTi" panose="02010609060101010101" pitchFamily="49" charset="-122"/>
                  </a:rPr>
                  <a:t>A</a:t>
                </a:r>
                <a:r>
                  <a:rPr lang="en-US" altLang="zh-CN" b="1" i="1" spc="-100" dirty="0">
                    <a:cs typeface="Times New Roman" pitchFamily="18" charset="0"/>
                  </a:rPr>
                  <a:t>x</a:t>
                </a:r>
                <a:r>
                  <a:rPr lang="en-US" altLang="zh-CN" spc="-100" baseline="-25000" dirty="0"/>
                  <a:t>1</a:t>
                </a:r>
                <a:r>
                  <a:rPr kumimoji="1" lang="en-US" altLang="zh-CN" i="1" dirty="0">
                    <a:solidFill>
                      <a:srgbClr val="000000"/>
                    </a:solidFill>
                    <a:latin typeface="Times" pitchFamily="2" charset="0"/>
                    <a:ea typeface="KaiTi" panose="02010609060101010101" pitchFamily="49" charset="-122"/>
                  </a:rPr>
                  <a:t>, A</a:t>
                </a:r>
                <a:r>
                  <a:rPr lang="en-US" altLang="zh-CN" b="1" i="1" spc="-100" dirty="0">
                    <a:cs typeface="Times New Roman" pitchFamily="18" charset="0"/>
                  </a:rPr>
                  <a:t>x</a:t>
                </a:r>
                <a:r>
                  <a:rPr lang="en-US" altLang="zh-CN" spc="-100" baseline="-25000" dirty="0"/>
                  <a:t>2</a:t>
                </a:r>
                <a:r>
                  <a:rPr kumimoji="1" lang="en-US" altLang="zh-CN" i="1" dirty="0">
                    <a:solidFill>
                      <a:srgbClr val="000000"/>
                    </a:solidFill>
                    <a:latin typeface="Times" pitchFamily="2" charset="0"/>
                    <a:ea typeface="KaiTi" panose="02010609060101010101" pitchFamily="49" charset="-122"/>
                  </a:rPr>
                  <a:t> , A</a:t>
                </a:r>
                <a:r>
                  <a:rPr lang="en-US" altLang="zh-CN" b="1" i="1" spc="-100" dirty="0">
                    <a:cs typeface="Times New Roman" pitchFamily="18" charset="0"/>
                  </a:rPr>
                  <a:t>x</a:t>
                </a:r>
                <a:r>
                  <a:rPr lang="en-US" altLang="zh-CN" spc="-100" baseline="-25000" dirty="0"/>
                  <a:t>3</a:t>
                </a:r>
                <a:r>
                  <a:rPr lang="zh-CN" altLang="en-US" spc="-1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线性无关</a:t>
                </a:r>
                <a:r>
                  <a:rPr lang="en-US" altLang="zh-CN" spc="-1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.</a:t>
                </a:r>
                <a:endParaRPr kumimoji="1" lang="en-US" altLang="zh-CN" dirty="0">
                  <a:solidFill>
                    <a:srgbClr val="000000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7363F61-0400-0744-86F1-5F2737D3D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3933056"/>
                <a:ext cx="9688934" cy="1320490"/>
              </a:xfrm>
              <a:prstGeom prst="rect">
                <a:avLst/>
              </a:prstGeom>
              <a:blipFill>
                <a:blip r:embed="rId2"/>
                <a:stretch>
                  <a:fillRect l="-1178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8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93" y="1276274"/>
            <a:ext cx="110526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+mn-ea"/>
              </a:rPr>
              <a:t>定 义   </a:t>
            </a:r>
            <a:r>
              <a:rPr lang="zh-CN" altLang="en-US" sz="3200" dirty="0"/>
              <a:t>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/>
              <a:t>中的一个向量组</a:t>
            </a:r>
            <a:r>
              <a:rPr lang="en-US" altLang="zh-CN" sz="3200" dirty="0"/>
              <a:t> </a:t>
            </a:r>
            <a:r>
              <a:rPr lang="zh-CN" altLang="en-US" sz="3200" dirty="0"/>
              <a:t>：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. . . ,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3200" i="1" baseline="-25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3200" dirty="0"/>
              <a:t>如果存在一组</a:t>
            </a:r>
            <a:endParaRPr lang="en-US" altLang="zh-CN" sz="3200" dirty="0"/>
          </a:p>
          <a:p>
            <a:r>
              <a:rPr lang="en-US" altLang="zh-CN" sz="3200" dirty="0"/>
              <a:t>             </a:t>
            </a:r>
            <a:r>
              <a:rPr lang="zh-CN" altLang="en-US" sz="3200" b="1" dirty="0">
                <a:solidFill>
                  <a:srgbClr val="C00000"/>
                </a:solidFill>
              </a:rPr>
              <a:t>不全为零</a:t>
            </a:r>
            <a:r>
              <a:rPr lang="zh-CN" altLang="en-US" sz="3200" dirty="0"/>
              <a:t>的实数 </a:t>
            </a:r>
            <a:r>
              <a:rPr lang="zh-CN" altLang="en-US" sz="3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. . . ,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ym typeface="Symbol"/>
              </a:rPr>
              <a:t></a:t>
            </a:r>
            <a:r>
              <a:rPr lang="en-US" altLang="zh-CN" sz="3200" i="1" dirty="0">
                <a:sym typeface="Symbol"/>
              </a:rPr>
              <a:t>R</a:t>
            </a:r>
            <a:r>
              <a:rPr lang="en-US" altLang="zh-CN" sz="3200" dirty="0"/>
              <a:t> , </a:t>
            </a:r>
            <a:r>
              <a:rPr lang="zh-CN" altLang="en-US" sz="3200" dirty="0"/>
              <a:t>使得</a:t>
            </a:r>
          </a:p>
        </p:txBody>
      </p:sp>
      <p:sp>
        <p:nvSpPr>
          <p:cNvPr id="6" name="矩形 5"/>
          <p:cNvSpPr/>
          <p:nvPr/>
        </p:nvSpPr>
        <p:spPr>
          <a:xfrm>
            <a:off x="3447857" y="2348880"/>
            <a:ext cx="4520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baseline="-25000" dirty="0"/>
              <a:t>1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1 </a:t>
            </a:r>
            <a:r>
              <a:rPr lang="en-US" altLang="zh-CN" sz="3200" dirty="0"/>
              <a:t>+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baseline="-25000" dirty="0"/>
              <a:t>2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 + </a:t>
            </a:r>
            <a:r>
              <a:rPr lang="zh-CN" altLang="en-US" sz="3200" dirty="0">
                <a:sym typeface="Symbol"/>
              </a:rPr>
              <a:t> </a:t>
            </a:r>
            <a:r>
              <a:rPr lang="en-US" altLang="zh-CN" sz="3200" dirty="0"/>
              <a:t>+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baseline="-25000" dirty="0"/>
              <a:t> </a:t>
            </a:r>
            <a:r>
              <a:rPr lang="en-US" altLang="zh-CN" sz="3200" dirty="0"/>
              <a:t>= 0,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2063552" y="4509120"/>
            <a:ext cx="69127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baseline="-25000" dirty="0"/>
              <a:t>1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1 </a:t>
            </a:r>
            <a:r>
              <a:rPr lang="en-US" altLang="zh-CN" sz="3200" dirty="0"/>
              <a:t>+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baseline="-25000" dirty="0"/>
              <a:t>2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 + </a:t>
            </a:r>
            <a:r>
              <a:rPr lang="zh-CN" altLang="en-US" sz="3200" dirty="0">
                <a:sym typeface="Symbol"/>
              </a:rPr>
              <a:t> </a:t>
            </a:r>
            <a:r>
              <a:rPr lang="en-US" altLang="zh-CN" sz="3200" dirty="0"/>
              <a:t>+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baseline="-25000" dirty="0"/>
              <a:t> </a:t>
            </a:r>
            <a:r>
              <a:rPr lang="en-US" altLang="zh-CN" sz="3200" dirty="0"/>
              <a:t>= 0 </a:t>
            </a:r>
            <a:r>
              <a:rPr lang="zh-CN" altLang="en-US" sz="3200" dirty="0"/>
              <a:t>当且仅当</a:t>
            </a:r>
            <a:r>
              <a:rPr lang="en-US" altLang="zh-CN" sz="3200" dirty="0"/>
              <a:t>    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2063552" y="3717032"/>
            <a:ext cx="7320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否则</a:t>
            </a:r>
            <a:r>
              <a:rPr lang="en-US" altLang="zh-CN" sz="3200" dirty="0"/>
              <a:t>, </a:t>
            </a:r>
            <a:r>
              <a:rPr lang="zh-CN" altLang="en-US" sz="3200" dirty="0"/>
              <a:t>则称 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. . . ,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3200" b="1" dirty="0">
                <a:solidFill>
                  <a:srgbClr val="C00000"/>
                </a:solidFill>
              </a:rPr>
              <a:t>线性无关</a:t>
            </a:r>
            <a:r>
              <a:rPr lang="en-US" altLang="zh-CN" sz="3600" dirty="0"/>
              <a:t>.   </a:t>
            </a:r>
            <a:r>
              <a:rPr lang="zh-CN" altLang="en-US" sz="3600" dirty="0"/>
              <a:t>即</a:t>
            </a:r>
          </a:p>
        </p:txBody>
      </p:sp>
      <p:sp>
        <p:nvSpPr>
          <p:cNvPr id="12" name="矩形 11"/>
          <p:cNvSpPr/>
          <p:nvPr/>
        </p:nvSpPr>
        <p:spPr>
          <a:xfrm>
            <a:off x="7968208" y="4437112"/>
            <a:ext cx="3528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baseline="-25000" dirty="0">
                <a:solidFill>
                  <a:prstClr val="black"/>
                </a:solidFill>
              </a:rPr>
              <a:t>1</a:t>
            </a:r>
            <a:r>
              <a:rPr lang="en-US" altLang="zh-CN" sz="3200" dirty="0">
                <a:solidFill>
                  <a:prstClr val="black"/>
                </a:solidFill>
              </a:rPr>
              <a:t>=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baseline="-25000" dirty="0">
                <a:solidFill>
                  <a:prstClr val="black"/>
                </a:solidFill>
              </a:rPr>
              <a:t>2</a:t>
            </a:r>
            <a:r>
              <a:rPr lang="en-US" altLang="zh-CN" sz="3200" dirty="0">
                <a:solidFill>
                  <a:prstClr val="black"/>
                </a:solidFill>
              </a:rPr>
              <a:t>= </a:t>
            </a:r>
            <a:r>
              <a:rPr lang="zh-CN" altLang="en-US" sz="3200" dirty="0">
                <a:solidFill>
                  <a:prstClr val="black"/>
                </a:solidFill>
                <a:sym typeface="Symbol"/>
              </a:rPr>
              <a:t>   </a:t>
            </a:r>
            <a:r>
              <a:rPr lang="en-US" altLang="zh-CN" sz="3200" dirty="0">
                <a:solidFill>
                  <a:prstClr val="black"/>
                </a:solidFill>
              </a:rPr>
              <a:t>=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i="1" baseline="-25000" dirty="0">
                <a:solidFill>
                  <a:prstClr val="black"/>
                </a:solidFill>
              </a:rPr>
              <a:t>k</a:t>
            </a:r>
            <a:r>
              <a:rPr lang="en-US" altLang="zh-CN" sz="3200" dirty="0">
                <a:solidFill>
                  <a:prstClr val="black"/>
                </a:solidFill>
              </a:rPr>
              <a:t>= 0.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40093" y="260648"/>
            <a:ext cx="3023659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002060"/>
                </a:solidFill>
              </a:rPr>
              <a:t>1.  </a:t>
            </a:r>
            <a:r>
              <a:rPr lang="zh-CN" altLang="en-US" b="1" dirty="0">
                <a:solidFill>
                  <a:srgbClr val="002060"/>
                </a:solidFill>
              </a:rPr>
              <a:t>定义</a:t>
            </a:r>
          </a:p>
        </p:txBody>
      </p:sp>
      <p:sp>
        <p:nvSpPr>
          <p:cNvPr id="9" name="矩形 8"/>
          <p:cNvSpPr/>
          <p:nvPr/>
        </p:nvSpPr>
        <p:spPr>
          <a:xfrm>
            <a:off x="1991544" y="2996952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 </a:t>
            </a:r>
            <a:r>
              <a:rPr lang="zh-CN" altLang="en-US" sz="3200" dirty="0"/>
              <a:t>则称向量组 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. . . ,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/>
              <a:t>是</a:t>
            </a:r>
            <a:r>
              <a:rPr lang="zh-CN" altLang="en-US" sz="3200" b="1" dirty="0">
                <a:solidFill>
                  <a:srgbClr val="C00000"/>
                </a:solidFill>
              </a:rPr>
              <a:t>线性相关</a:t>
            </a:r>
            <a:r>
              <a:rPr lang="zh-CN" altLang="en-US" sz="3200" dirty="0"/>
              <a:t>的</a:t>
            </a:r>
            <a:r>
              <a:rPr lang="en-US" altLang="zh-CN" sz="3200" dirty="0"/>
              <a:t>. 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375698" y="1556791"/>
            <a:ext cx="7704856" cy="25202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32427" y="76470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例 </a:t>
            </a:r>
            <a:r>
              <a:rPr lang="en-US" altLang="zh-CN" sz="3600" dirty="0"/>
              <a:t>1.</a:t>
            </a:r>
            <a:endParaRPr lang="zh-CN" alt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2431815" y="764704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用“相关”或“无关”填空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537295" y="1772816"/>
            <a:ext cx="7006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(1) </a:t>
            </a:r>
            <a:r>
              <a:rPr lang="zh-CN" altLang="en-US" sz="3200" dirty="0"/>
              <a:t>向量组 </a:t>
            </a:r>
            <a:r>
              <a:rPr lang="en-US" altLang="zh-CN" sz="3200" dirty="0"/>
              <a:t>0, </a:t>
            </a:r>
            <a:r>
              <a:rPr lang="en-US" altLang="zh-CN" sz="3200" i="1" dirty="0">
                <a:sym typeface="Symbol"/>
              </a:rPr>
              <a:t></a:t>
            </a:r>
            <a:r>
              <a:rPr lang="en-US" altLang="zh-CN" sz="3200" dirty="0">
                <a:sym typeface="Symbol"/>
              </a:rPr>
              <a:t>, </a:t>
            </a:r>
            <a:r>
              <a:rPr lang="en-US" altLang="zh-CN" sz="3200" i="1" dirty="0">
                <a:sym typeface="Symbol"/>
              </a:rPr>
              <a:t></a:t>
            </a:r>
            <a:r>
              <a:rPr lang="en-US" altLang="zh-CN" sz="3200" dirty="0">
                <a:sym typeface="Symbol"/>
              </a:rPr>
              <a:t>, </a:t>
            </a:r>
            <a:r>
              <a:rPr lang="en-US" altLang="zh-CN" sz="3200" i="1" dirty="0">
                <a:sym typeface="Symbol"/>
              </a:rPr>
              <a:t></a:t>
            </a:r>
            <a:r>
              <a:rPr lang="en-US" altLang="zh-CN" sz="3200" dirty="0">
                <a:sym typeface="Symbol"/>
              </a:rPr>
              <a:t> </a:t>
            </a:r>
            <a:r>
              <a:rPr lang="zh-CN" altLang="en-US" sz="3200" dirty="0">
                <a:sym typeface="Symbol"/>
              </a:rPr>
              <a:t>线性</a:t>
            </a:r>
            <a:r>
              <a:rPr lang="en-US" altLang="zh-CN" sz="3200" dirty="0">
                <a:sym typeface="Symbol"/>
              </a:rPr>
              <a:t>(                    )</a:t>
            </a:r>
            <a:endParaRPr lang="zh-CN" alt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295" y="2492896"/>
            <a:ext cx="7078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(2) </a:t>
            </a:r>
            <a:r>
              <a:rPr lang="zh-CN" altLang="en-US" sz="3200" dirty="0"/>
              <a:t>向量组 </a:t>
            </a:r>
            <a:r>
              <a:rPr lang="en-US" altLang="zh-CN" sz="3200" i="1" dirty="0">
                <a:sym typeface="Symbol"/>
              </a:rPr>
              <a:t></a:t>
            </a:r>
            <a:r>
              <a:rPr lang="en-US" altLang="zh-CN" sz="3200" dirty="0"/>
              <a:t>, 2</a:t>
            </a:r>
            <a:r>
              <a:rPr lang="en-US" altLang="zh-CN" sz="3200" i="1" dirty="0">
                <a:sym typeface="Symbol"/>
              </a:rPr>
              <a:t></a:t>
            </a:r>
            <a:r>
              <a:rPr lang="en-US" altLang="zh-CN" sz="3200" dirty="0">
                <a:sym typeface="Symbol"/>
              </a:rPr>
              <a:t>, </a:t>
            </a:r>
            <a:r>
              <a:rPr lang="en-US" altLang="zh-CN" sz="3200" i="1" dirty="0">
                <a:sym typeface="Symbol"/>
              </a:rPr>
              <a:t></a:t>
            </a:r>
            <a:r>
              <a:rPr lang="en-US" altLang="zh-CN" sz="3200" dirty="0">
                <a:sym typeface="Symbol"/>
              </a:rPr>
              <a:t>, </a:t>
            </a:r>
            <a:r>
              <a:rPr lang="en-US" altLang="zh-CN" sz="3200" i="1" dirty="0">
                <a:sym typeface="Symbol"/>
              </a:rPr>
              <a:t></a:t>
            </a:r>
            <a:r>
              <a:rPr lang="en-US" altLang="zh-CN" sz="3200" dirty="0">
                <a:sym typeface="Symbol"/>
              </a:rPr>
              <a:t> </a:t>
            </a:r>
            <a:r>
              <a:rPr lang="zh-CN" altLang="en-US" sz="3200" dirty="0">
                <a:sym typeface="Symbol"/>
              </a:rPr>
              <a:t>线性</a:t>
            </a:r>
            <a:r>
              <a:rPr lang="en-US" altLang="zh-CN" sz="3200" dirty="0">
                <a:sym typeface="Symbol"/>
              </a:rPr>
              <a:t>(                    )</a:t>
            </a:r>
            <a:endParaRPr lang="zh-CN" alt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1576510" y="3212976"/>
            <a:ext cx="6639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(3) </a:t>
            </a:r>
            <a:r>
              <a:rPr lang="zh-CN" altLang="en-US" sz="3200" dirty="0"/>
              <a:t>非零向量 </a:t>
            </a:r>
            <a:r>
              <a:rPr lang="en-US" altLang="zh-CN" sz="3200" i="1" dirty="0">
                <a:sym typeface="Symbol"/>
              </a:rPr>
              <a:t></a:t>
            </a:r>
            <a:r>
              <a:rPr lang="en-US" altLang="zh-CN" sz="3200" dirty="0">
                <a:sym typeface="Symbol"/>
              </a:rPr>
              <a:t> </a:t>
            </a:r>
            <a:r>
              <a:rPr lang="zh-CN" altLang="en-US" sz="3200" dirty="0">
                <a:sym typeface="Symbol"/>
              </a:rPr>
              <a:t>线性</a:t>
            </a:r>
            <a:r>
              <a:rPr lang="en-US" altLang="zh-CN" sz="3200" dirty="0">
                <a:sym typeface="Symbol"/>
              </a:rPr>
              <a:t>  (                        )</a:t>
            </a:r>
            <a:endParaRPr lang="zh-CN" altLang="en-US" sz="3200" dirty="0"/>
          </a:p>
        </p:txBody>
      </p:sp>
      <p:sp>
        <p:nvSpPr>
          <p:cNvPr id="20" name="矩形 19"/>
          <p:cNvSpPr/>
          <p:nvPr/>
        </p:nvSpPr>
        <p:spPr>
          <a:xfrm>
            <a:off x="6323861" y="1844824"/>
            <a:ext cx="10473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</a:rPr>
              <a:t>相关</a:t>
            </a:r>
          </a:p>
        </p:txBody>
      </p:sp>
      <p:sp>
        <p:nvSpPr>
          <p:cNvPr id="21" name="矩形 20"/>
          <p:cNvSpPr/>
          <p:nvPr/>
        </p:nvSpPr>
        <p:spPr>
          <a:xfrm>
            <a:off x="5984209" y="3212976"/>
            <a:ext cx="10989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</a:rPr>
              <a:t>无关</a:t>
            </a:r>
          </a:p>
        </p:txBody>
      </p:sp>
      <p:sp>
        <p:nvSpPr>
          <p:cNvPr id="22" name="矩形 21"/>
          <p:cNvSpPr/>
          <p:nvPr/>
        </p:nvSpPr>
        <p:spPr>
          <a:xfrm>
            <a:off x="6515883" y="2564904"/>
            <a:ext cx="11433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</a:rPr>
              <a:t>相关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23505" y="1332056"/>
            <a:ext cx="10858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判断向量组 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i="1" dirty="0">
                <a:solidFill>
                  <a:prstClr val="black"/>
                </a:solidFill>
              </a:rPr>
              <a:t>,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</a:rPr>
              <a:t>2 </a:t>
            </a:r>
            <a:r>
              <a:rPr lang="en-US" altLang="zh-CN" sz="3200" i="1" dirty="0">
                <a:solidFill>
                  <a:prstClr val="black"/>
                </a:solidFill>
              </a:rPr>
              <a:t>, . . . , </a:t>
            </a:r>
            <a:r>
              <a:rPr lang="en-US" altLang="zh-CN" sz="32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是线性相关或线性无关的判定方法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43472" y="2996952"/>
            <a:ext cx="9649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线性无关的充要条件是齐次方程组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Vx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en-US" sz="3200" dirty="0">
                <a:cs typeface="Times New Roman" pitchFamily="18" charset="0"/>
              </a:rPr>
              <a:t>只有零解</a:t>
            </a:r>
            <a:r>
              <a:rPr lang="en-US" altLang="zh-CN" sz="3200" dirty="0">
                <a:cs typeface="Times New Roman" pitchFamily="18" charset="0"/>
              </a:rPr>
              <a:t>, </a:t>
            </a:r>
            <a:r>
              <a:rPr lang="en-US" altLang="zh-CN" sz="3200" spc="-100" dirty="0">
                <a:solidFill>
                  <a:srgbClr val="0070C0"/>
                </a:solidFill>
              </a:rPr>
              <a:t>                         </a:t>
            </a:r>
            <a:endParaRPr lang="zh-CN" altLang="en-US" sz="3200" spc="-100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28949" y="481485"/>
            <a:ext cx="5450251" cy="796908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>
                <a:solidFill>
                  <a:srgbClr val="002060"/>
                </a:solidFill>
              </a:rPr>
              <a:t>2. </a:t>
            </a:r>
            <a:r>
              <a:rPr lang="zh-CN" altLang="en-US" sz="4000" b="1" dirty="0">
                <a:solidFill>
                  <a:srgbClr val="002060"/>
                </a:solidFill>
              </a:rPr>
              <a:t>线性相关性判定准则</a:t>
            </a:r>
          </a:p>
        </p:txBody>
      </p:sp>
      <p:sp>
        <p:nvSpPr>
          <p:cNvPr id="9" name="矩形 8"/>
          <p:cNvSpPr/>
          <p:nvPr/>
        </p:nvSpPr>
        <p:spPr>
          <a:xfrm>
            <a:off x="1223459" y="2196154"/>
            <a:ext cx="9409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准 则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      设 </a:t>
            </a:r>
            <a:r>
              <a:rPr lang="en-US" altLang="zh-CN" sz="3200" i="1" dirty="0">
                <a:cs typeface="Times New Roman" pitchFamily="18" charset="0"/>
              </a:rPr>
              <a:t>v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>
                <a:cs typeface="Times New Roman" pitchFamily="18" charset="0"/>
              </a:rPr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. . . , </a:t>
            </a:r>
            <a:r>
              <a:rPr lang="en-US" altLang="zh-CN" sz="3200" i="1" dirty="0" err="1"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cs typeface="Times New Roman" pitchFamily="18" charset="0"/>
              </a:rPr>
              <a:t>k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 是</a:t>
            </a:r>
            <a:r>
              <a:rPr lang="en-US" altLang="zh-CN" sz="3200" i="1" dirty="0" err="1">
                <a:cs typeface="Times New Roman" pitchFamily="18" charset="0"/>
              </a:rPr>
              <a:t>R</a:t>
            </a:r>
            <a:r>
              <a:rPr lang="en-US" altLang="zh-CN" sz="3200" i="1" baseline="30000" dirty="0" err="1">
                <a:cs typeface="Times New Roman" pitchFamily="18" charset="0"/>
              </a:rPr>
              <a:t>n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 中的向量组，则它们</a:t>
            </a:r>
            <a:endParaRPr lang="zh-CN" altLang="en-US" sz="3200" spc="-100" dirty="0"/>
          </a:p>
        </p:txBody>
      </p:sp>
      <p:sp>
        <p:nvSpPr>
          <p:cNvPr id="10" name="矩形 9"/>
          <p:cNvSpPr/>
          <p:nvPr/>
        </p:nvSpPr>
        <p:spPr>
          <a:xfrm>
            <a:off x="4151784" y="3717032"/>
            <a:ext cx="30243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即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= {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}.</a:t>
            </a:r>
            <a:endParaRPr lang="zh-CN" altLang="en-US" sz="3200" spc="-100" dirty="0"/>
          </a:p>
        </p:txBody>
      </p:sp>
      <p:sp>
        <p:nvSpPr>
          <p:cNvPr id="12" name="圆角矩形 11"/>
          <p:cNvSpPr/>
          <p:nvPr/>
        </p:nvSpPr>
        <p:spPr>
          <a:xfrm>
            <a:off x="1093540" y="2052098"/>
            <a:ext cx="9505056" cy="238501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35428" y="4653137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同理，它们线性相关</a:t>
            </a:r>
            <a:r>
              <a:rPr lang="zh-CN" altLang="en-US" sz="3200" dirty="0">
                <a:sym typeface="Symbol"/>
              </a:rPr>
              <a:t>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5279910" y="4653136"/>
            <a:ext cx="5568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dirty="0" err="1">
                <a:cs typeface="Times New Roman" pitchFamily="18" charset="0"/>
              </a:rPr>
              <a:t>Vx</a:t>
            </a:r>
            <a:r>
              <a:rPr lang="en-US" altLang="zh-CN" sz="3200" i="1" dirty="0">
                <a:cs typeface="Times New Roman" pitchFamily="18" charset="0"/>
              </a:rPr>
              <a:t> </a:t>
            </a:r>
            <a:r>
              <a:rPr lang="en-US" altLang="zh-CN" sz="3200" dirty="0">
                <a:cs typeface="Times New Roman" pitchFamily="18" charset="0"/>
              </a:rPr>
              <a:t>= 0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有非零解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即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≠{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}.</a:t>
            </a:r>
            <a:endParaRPr lang="zh-CN" altLang="en-US" sz="3200" spc="-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  <p:bldP spid="10" grpId="0"/>
      <p:bldP spid="12" grpId="0" animBg="1"/>
      <p:bldP spid="13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9429" y="548681"/>
            <a:ext cx="93130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spc="-100" dirty="0">
                <a:solidFill>
                  <a:srgbClr val="0070C0"/>
                </a:solidFill>
              </a:rPr>
              <a:t>定理 </a:t>
            </a:r>
            <a:r>
              <a:rPr lang="en-US" altLang="zh-CN" sz="3200" b="1" spc="-100" dirty="0">
                <a:solidFill>
                  <a:srgbClr val="0070C0"/>
                </a:solidFill>
              </a:rPr>
              <a:t>1      </a:t>
            </a:r>
            <a:r>
              <a:rPr lang="zh-CN" altLang="en-US" sz="3200" spc="-100" dirty="0"/>
              <a:t>设</a:t>
            </a:r>
            <a:r>
              <a:rPr lang="en-US" altLang="zh-CN" sz="3200" spc="-100" dirty="0"/>
              <a:t> 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spc="-100" baseline="-25000" dirty="0"/>
              <a:t>1</a:t>
            </a:r>
            <a:r>
              <a:rPr lang="en-US" altLang="zh-CN" sz="3200" spc="-100" dirty="0"/>
              <a:t>,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spc="-100" baseline="-25000" dirty="0"/>
              <a:t>2</a:t>
            </a:r>
            <a:r>
              <a:rPr lang="en-US" altLang="zh-CN" sz="3200" spc="-100" dirty="0"/>
              <a:t>, . . . , </a:t>
            </a:r>
            <a:r>
              <a:rPr lang="en-US" altLang="zh-CN" sz="3200" b="1" i="1" spc="-1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spc="-1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spc="-100" dirty="0"/>
              <a:t>  </a:t>
            </a:r>
            <a:r>
              <a:rPr lang="zh-CN" altLang="en-US" sz="3200" spc="-100" dirty="0"/>
              <a:t>是</a:t>
            </a:r>
            <a:r>
              <a:rPr lang="en-US" altLang="zh-CN" sz="3200" spc="-100" dirty="0"/>
              <a:t> </a:t>
            </a:r>
            <a:r>
              <a:rPr lang="en-US" altLang="zh-CN" sz="3200" i="1" dirty="0" err="1">
                <a:sym typeface="Symbol"/>
              </a:rPr>
              <a:t>R</a:t>
            </a:r>
            <a:r>
              <a:rPr lang="en-US" altLang="zh-CN" sz="3200" i="1" baseline="30000" dirty="0" err="1">
                <a:sym typeface="Symbol"/>
              </a:rPr>
              <a:t>n</a:t>
            </a:r>
            <a:r>
              <a:rPr lang="zh-CN" altLang="en-US" sz="3200" spc="-100" dirty="0"/>
              <a:t>中的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个向量</a:t>
            </a:r>
            <a:r>
              <a:rPr lang="en-US" altLang="zh-CN" sz="3200" spc="-100" dirty="0"/>
              <a:t>.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zh-CN" altLang="en-US" sz="3200" spc="-100" dirty="0"/>
              <a:t>它们</a:t>
            </a:r>
            <a:endParaRPr lang="en-US" altLang="zh-CN" sz="3200" spc="-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52118" y="1340768"/>
            <a:ext cx="7820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/>
              <a:t>线性</a:t>
            </a:r>
            <a:r>
              <a:rPr lang="zh-CN" altLang="en-US" sz="3200" spc="-100" dirty="0">
                <a:solidFill>
                  <a:srgbClr val="C00000"/>
                </a:solidFill>
              </a:rPr>
              <a:t>相关</a:t>
            </a:r>
            <a:r>
              <a:rPr lang="zh-CN" altLang="en-US" sz="3200" spc="-100" dirty="0"/>
              <a:t>当且仅当 </a:t>
            </a:r>
            <a:r>
              <a:rPr lang="en-US" altLang="zh-CN" sz="3200" spc="-100" dirty="0"/>
              <a:t>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CN" sz="3200" spc="-100" dirty="0"/>
              <a:t> (</a:t>
            </a:r>
            <a:r>
              <a:rPr lang="zh-CN" altLang="en-US" sz="3200" spc="-100" dirty="0"/>
              <a:t>即</a:t>
            </a:r>
            <a:r>
              <a:rPr lang="en-US" altLang="zh-CN" sz="3200" i="1" spc="-100" dirty="0">
                <a:cs typeface="Times New Roman" pitchFamily="18" charset="0"/>
              </a:rPr>
              <a:t>V</a:t>
            </a:r>
            <a:r>
              <a:rPr lang="en-US" altLang="zh-CN" sz="3200" b="1" i="1" spc="-100" dirty="0">
                <a:cs typeface="Times New Roman" pitchFamily="18" charset="0"/>
              </a:rPr>
              <a:t> </a:t>
            </a:r>
            <a:r>
              <a:rPr lang="zh-CN" altLang="en-US" sz="3200" spc="-100" dirty="0">
                <a:cs typeface="Times New Roman" pitchFamily="18" charset="0"/>
              </a:rPr>
              <a:t>是奇异的</a:t>
            </a:r>
            <a:r>
              <a:rPr lang="en-US" altLang="zh-CN" sz="3200" spc="-100" dirty="0"/>
              <a:t>)</a:t>
            </a:r>
            <a:r>
              <a:rPr lang="zh-CN" altLang="en-US" sz="3200" spc="-100" dirty="0"/>
              <a:t>，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2471024" y="2060848"/>
            <a:ext cx="36162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/>
              <a:t>其中</a:t>
            </a:r>
            <a:r>
              <a:rPr lang="en-US" altLang="zh-CN" sz="3200" i="1" spc="-100" dirty="0"/>
              <a:t>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US" altLang="zh-CN" sz="3200" b="1" i="1" spc="-1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spc="-1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). </a:t>
            </a:r>
            <a:endParaRPr lang="zh-CN" altLang="en-US" sz="3200" dirty="0"/>
          </a:p>
        </p:txBody>
      </p:sp>
      <p:sp>
        <p:nvSpPr>
          <p:cNvPr id="10" name="圆角矩形 9"/>
          <p:cNvSpPr/>
          <p:nvPr/>
        </p:nvSpPr>
        <p:spPr>
          <a:xfrm>
            <a:off x="767406" y="476672"/>
            <a:ext cx="11089233" cy="230425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39416" y="3420289"/>
            <a:ext cx="10873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dirty="0">
                <a:solidFill>
                  <a:srgbClr val="0070C0"/>
                </a:solidFill>
              </a:rPr>
              <a:t>定理 </a:t>
            </a:r>
            <a:r>
              <a:rPr lang="en-US" altLang="zh-CN" sz="3200" b="1" dirty="0">
                <a:solidFill>
                  <a:srgbClr val="0070C0"/>
                </a:solidFill>
              </a:rPr>
              <a:t>2     </a:t>
            </a:r>
            <a:r>
              <a:rPr lang="zh-CN" altLang="en-US" sz="3200" dirty="0"/>
              <a:t>设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,…,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ym typeface="Symbol"/>
              </a:rPr>
              <a:t></a:t>
            </a:r>
            <a:r>
              <a:rPr lang="en-US" altLang="zh-CN" sz="3200" i="1" dirty="0" err="1">
                <a:sym typeface="Symbol"/>
              </a:rPr>
              <a:t>R</a:t>
            </a:r>
            <a:r>
              <a:rPr lang="en-US" altLang="zh-CN" sz="3200" i="1" baseline="30000" dirty="0" err="1">
                <a:sym typeface="Symbol"/>
              </a:rPr>
              <a:t>n</a:t>
            </a:r>
            <a:r>
              <a:rPr lang="en-US" altLang="zh-CN" sz="3200" dirty="0"/>
              <a:t>. </a:t>
            </a:r>
            <a:r>
              <a:rPr lang="zh-CN" altLang="en-US" sz="3200" dirty="0"/>
              <a:t>如果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k&gt;n</a:t>
            </a:r>
            <a:r>
              <a:rPr lang="en-US" altLang="zh-CN" sz="3200" dirty="0"/>
              <a:t> </a:t>
            </a:r>
            <a:r>
              <a:rPr lang="zh-CN" altLang="en-US" sz="3200" dirty="0"/>
              <a:t>，它们一定线性相关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5" name="圆角矩形 14"/>
          <p:cNvSpPr/>
          <p:nvPr/>
        </p:nvSpPr>
        <p:spPr>
          <a:xfrm>
            <a:off x="796354" y="3123373"/>
            <a:ext cx="11060286" cy="122413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67407" y="4641751"/>
            <a:ext cx="2232249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3200" spc="-100" dirty="0"/>
              <a:t>几何解释：</a:t>
            </a:r>
          </a:p>
        </p:txBody>
      </p:sp>
      <p:sp>
        <p:nvSpPr>
          <p:cNvPr id="17" name="矩形 16"/>
          <p:cNvSpPr/>
          <p:nvPr/>
        </p:nvSpPr>
        <p:spPr>
          <a:xfrm>
            <a:off x="3599721" y="5482040"/>
            <a:ext cx="758484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3200" spc="-100" dirty="0"/>
              <a:t>三个非零向量线性相关即共面。</a:t>
            </a:r>
          </a:p>
        </p:txBody>
      </p:sp>
      <p:sp>
        <p:nvSpPr>
          <p:cNvPr id="18" name="矩形 17"/>
          <p:cNvSpPr/>
          <p:nvPr/>
        </p:nvSpPr>
        <p:spPr>
          <a:xfrm>
            <a:off x="3599723" y="4689953"/>
            <a:ext cx="76808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/>
              <a:t>两个非零向量线性相关即共线。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977" y="1195011"/>
            <a:ext cx="10697623" cy="39621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4988" y="548681"/>
            <a:ext cx="66479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例</a:t>
            </a:r>
            <a:r>
              <a:rPr lang="en-US" altLang="zh-CN" sz="3200" dirty="0"/>
              <a:t>2.    </a:t>
            </a:r>
            <a:r>
              <a:rPr lang="zh-CN" altLang="en-US" sz="3200" dirty="0"/>
              <a:t>判别以下向量组的线性相关性</a:t>
            </a:r>
          </a:p>
        </p:txBody>
      </p:sp>
      <p:sp>
        <p:nvSpPr>
          <p:cNvPr id="6" name="矩形 5"/>
          <p:cNvSpPr/>
          <p:nvPr/>
        </p:nvSpPr>
        <p:spPr>
          <a:xfrm>
            <a:off x="1015001" y="2219905"/>
            <a:ext cx="79534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(2) </a:t>
            </a:r>
            <a:r>
              <a:rPr lang="en-US" altLang="zh-CN" sz="3200" b="1" i="1" dirty="0"/>
              <a:t>v</a:t>
            </a:r>
            <a:r>
              <a:rPr lang="en-US" altLang="zh-CN" sz="3200" baseline="-25000" dirty="0"/>
              <a:t>1 </a:t>
            </a:r>
            <a:r>
              <a:rPr lang="en-US" altLang="zh-CN" sz="3200" dirty="0"/>
              <a:t>= (1, 1, 1)</a:t>
            </a:r>
            <a:r>
              <a:rPr lang="en-US" altLang="zh-CN" sz="3200" baseline="30000" dirty="0"/>
              <a:t>T</a:t>
            </a:r>
            <a:r>
              <a:rPr lang="en-US" altLang="zh-CN" sz="3200" dirty="0"/>
              <a:t>, </a:t>
            </a:r>
            <a:r>
              <a:rPr lang="en-US" altLang="zh-CN" sz="3200" b="1" i="1" dirty="0"/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 = (1, 1, 0)</a:t>
            </a:r>
            <a:r>
              <a:rPr lang="en-US" altLang="zh-CN" sz="3200" baseline="30000" dirty="0"/>
              <a:t>T</a:t>
            </a:r>
            <a:r>
              <a:rPr lang="en-US" altLang="zh-CN" sz="3200" dirty="0"/>
              <a:t>,</a:t>
            </a:r>
            <a:r>
              <a:rPr lang="it-IT" altLang="zh-CN" sz="3200" b="1" i="1" dirty="0"/>
              <a:t> v</a:t>
            </a:r>
            <a:r>
              <a:rPr lang="it-IT" altLang="zh-CN" sz="3200" baseline="-25000" dirty="0"/>
              <a:t>3</a:t>
            </a:r>
            <a:r>
              <a:rPr lang="it-IT" altLang="zh-CN" sz="3200" dirty="0"/>
              <a:t> = (1, 0, 0)</a:t>
            </a:r>
            <a:r>
              <a:rPr lang="en-US" altLang="zh-CN" sz="3200" baseline="30000" dirty="0"/>
              <a:t>T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1015001" y="1412776"/>
            <a:ext cx="54844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(1) </a:t>
            </a:r>
            <a:r>
              <a:rPr lang="en-US" altLang="zh-CN" sz="3200" b="1" i="1" dirty="0"/>
              <a:t>v</a:t>
            </a:r>
            <a:r>
              <a:rPr lang="en-US" altLang="zh-CN" sz="3200" baseline="-25000" dirty="0"/>
              <a:t>1 </a:t>
            </a:r>
            <a:r>
              <a:rPr lang="en-US" altLang="zh-CN" sz="3200" dirty="0"/>
              <a:t>= (1, 0, 1)</a:t>
            </a:r>
            <a:r>
              <a:rPr lang="en-US" altLang="zh-CN" sz="3200" baseline="30000" dirty="0"/>
              <a:t>T</a:t>
            </a:r>
            <a:r>
              <a:rPr lang="en-US" altLang="zh-CN" sz="3200" dirty="0"/>
              <a:t>, </a:t>
            </a:r>
            <a:r>
              <a:rPr lang="en-US" altLang="zh-CN" sz="3200" b="1" i="1" dirty="0"/>
              <a:t>v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 = (0, 1, 0)</a:t>
            </a:r>
            <a:r>
              <a:rPr lang="en-US" altLang="zh-CN" sz="3200" baseline="30000" dirty="0"/>
              <a:t>T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1015001" y="3155484"/>
            <a:ext cx="10081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pc="-100" dirty="0"/>
              <a:t>(3) </a:t>
            </a:r>
            <a:r>
              <a:rPr lang="en-US" altLang="zh-CN" sz="28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spc="-100" baseline="-25000" dirty="0"/>
              <a:t>1</a:t>
            </a:r>
            <a:r>
              <a:rPr lang="en-US" altLang="zh-CN" sz="3200" spc="-100" dirty="0"/>
              <a:t> = (1, 2, 0)</a:t>
            </a:r>
            <a:r>
              <a:rPr lang="en-US" altLang="zh-CN" sz="3200" spc="-100" baseline="30000" dirty="0"/>
              <a:t>T</a:t>
            </a:r>
            <a:r>
              <a:rPr lang="en-US" altLang="zh-CN" sz="3200" spc="-100" dirty="0"/>
              <a:t>, </a:t>
            </a:r>
            <a:r>
              <a:rPr lang="en-US" altLang="zh-CN" sz="28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spc="-100" baseline="-25000" dirty="0"/>
              <a:t>2</a:t>
            </a:r>
            <a:r>
              <a:rPr lang="en-US" altLang="zh-CN" sz="3200" spc="-100" dirty="0"/>
              <a:t> = (2, 1, 1)</a:t>
            </a:r>
            <a:r>
              <a:rPr lang="en-US" altLang="zh-CN" sz="3200" spc="-100" baseline="30000" dirty="0"/>
              <a:t>T</a:t>
            </a:r>
            <a:r>
              <a:rPr lang="en-US" altLang="zh-CN" sz="3200" spc="-100" dirty="0"/>
              <a:t>, </a:t>
            </a:r>
            <a:r>
              <a:rPr lang="en-US" altLang="zh-CN" sz="28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spc="-100" baseline="-25000" dirty="0"/>
              <a:t>3</a:t>
            </a:r>
            <a:r>
              <a:rPr lang="en-US" altLang="zh-CN" sz="3200" spc="-100" dirty="0"/>
              <a:t> = (3, 3, 5)</a:t>
            </a:r>
            <a:r>
              <a:rPr lang="en-US" altLang="zh-CN" sz="3200" spc="-100" baseline="30000" dirty="0"/>
              <a:t>T</a:t>
            </a:r>
            <a:r>
              <a:rPr lang="en-US" altLang="zh-CN" sz="3200" spc="-100" dirty="0"/>
              <a:t>. </a:t>
            </a:r>
          </a:p>
          <a:p>
            <a:r>
              <a:rPr lang="en-US" altLang="zh-CN" sz="3200" spc="-100" dirty="0"/>
              <a:t> </a:t>
            </a:r>
            <a:r>
              <a:rPr lang="en-US" altLang="zh-CN" sz="1600" spc="-100" dirty="0"/>
              <a:t>  </a:t>
            </a:r>
          </a:p>
          <a:p>
            <a:r>
              <a:rPr lang="en-US" altLang="zh-CN" sz="3200" spc="-100" dirty="0"/>
              <a:t>(4)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sz="3200" spc="-100" baseline="-25000" dirty="0"/>
              <a:t>1</a:t>
            </a:r>
            <a:r>
              <a:rPr lang="en-US" altLang="zh-CN" sz="3200" spc="-100" dirty="0"/>
              <a:t> = (1, 0, 2)</a:t>
            </a:r>
            <a:r>
              <a:rPr lang="en-US" altLang="zh-CN" sz="3200" spc="-100" baseline="30000" dirty="0"/>
              <a:t>T</a:t>
            </a:r>
            <a:r>
              <a:rPr lang="en-US" altLang="zh-CN" sz="3200" spc="-100" dirty="0"/>
              <a:t>,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spc="-100" baseline="-25000" dirty="0"/>
              <a:t>2</a:t>
            </a:r>
            <a:r>
              <a:rPr lang="en-US" altLang="zh-CN" sz="3200" spc="-100" dirty="0"/>
              <a:t> = (-2, 1, 1)</a:t>
            </a:r>
            <a:r>
              <a:rPr lang="en-US" altLang="zh-CN" sz="3200" spc="-100" baseline="30000" dirty="0"/>
              <a:t>T</a:t>
            </a:r>
            <a:r>
              <a:rPr lang="en-US" altLang="zh-CN" sz="3200" spc="-100" dirty="0"/>
              <a:t>, </a:t>
            </a:r>
            <a:r>
              <a:rPr lang="en-US" altLang="zh-CN" sz="3200" b="1" i="1" spc="-100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sz="3200" spc="-100" baseline="-25000" dirty="0"/>
              <a:t>3</a:t>
            </a:r>
            <a:r>
              <a:rPr lang="en-US" altLang="zh-CN" sz="3200" spc="-100" dirty="0"/>
              <a:t> = (1, 0, 7)</a:t>
            </a:r>
            <a:r>
              <a:rPr lang="en-US" altLang="zh-CN" sz="3200" spc="-100" baseline="30000" dirty="0"/>
              <a:t>T</a:t>
            </a:r>
            <a:r>
              <a:rPr lang="en-US" altLang="zh-CN" sz="3200" spc="-100" dirty="0"/>
              <a:t> , </a:t>
            </a:r>
            <a:r>
              <a:rPr lang="en-US" altLang="zh-CN" sz="3200" b="1" i="1" spc="-100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spc="-100" baseline="-25000" dirty="0">
                <a:solidFill>
                  <a:prstClr val="black"/>
                </a:solidFill>
              </a:rPr>
              <a:t>4</a:t>
            </a:r>
            <a:r>
              <a:rPr lang="en-US" altLang="zh-CN" sz="3200" spc="-100" dirty="0">
                <a:solidFill>
                  <a:prstClr val="black"/>
                </a:solidFill>
              </a:rPr>
              <a:t> = (0, 0, 5)</a:t>
            </a:r>
            <a:r>
              <a:rPr lang="en-US" altLang="zh-CN" sz="3200" spc="-100" baseline="30000" dirty="0">
                <a:solidFill>
                  <a:prstClr val="black"/>
                </a:solidFill>
              </a:rPr>
              <a:t>T</a:t>
            </a:r>
            <a:r>
              <a:rPr lang="en-US" altLang="zh-CN" sz="3200" spc="-100" dirty="0">
                <a:solidFill>
                  <a:prstClr val="black"/>
                </a:solidFill>
              </a:rPr>
              <a:t>.</a:t>
            </a:r>
            <a:r>
              <a:rPr lang="en-US" altLang="zh-CN" sz="3200" spc="-100" dirty="0"/>
              <a:t>      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150272" y="332656"/>
            <a:ext cx="7944883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150272" y="404665"/>
            <a:ext cx="6216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</a:rPr>
              <a:t>  </a:t>
            </a:r>
            <a:r>
              <a:rPr lang="zh-CN" altLang="en-US" sz="3200" dirty="0"/>
              <a:t>设向量组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sz="3200" i="1" dirty="0">
                <a:solidFill>
                  <a:prstClr val="black"/>
                </a:solidFill>
              </a:rPr>
              <a:t>, 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</a:rPr>
              <a:t>2 </a:t>
            </a:r>
            <a:r>
              <a:rPr lang="en-US" altLang="zh-CN" sz="3200" i="1" dirty="0">
                <a:solidFill>
                  <a:prstClr val="black"/>
                </a:solidFill>
              </a:rPr>
              <a:t>,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 v</a:t>
            </a:r>
            <a:r>
              <a:rPr lang="en-US" altLang="zh-CN" sz="3200" baseline="-25000" dirty="0">
                <a:solidFill>
                  <a:prstClr val="black"/>
                </a:solidFill>
              </a:rPr>
              <a:t>3</a:t>
            </a:r>
            <a:r>
              <a:rPr lang="zh-CN" altLang="en-US" sz="3200" dirty="0"/>
              <a:t> 线性无关，令</a:t>
            </a:r>
            <a:endParaRPr lang="en-US" altLang="zh-CN" sz="3200" dirty="0"/>
          </a:p>
        </p:txBody>
      </p:sp>
      <p:sp>
        <p:nvSpPr>
          <p:cNvPr id="13" name="矩形 12"/>
          <p:cNvSpPr/>
          <p:nvPr/>
        </p:nvSpPr>
        <p:spPr>
          <a:xfrm>
            <a:off x="911424" y="395953"/>
            <a:ext cx="9028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</a:rPr>
              <a:t>例 </a:t>
            </a:r>
            <a:r>
              <a:rPr lang="en-US" altLang="zh-CN" sz="3200" dirty="0">
                <a:solidFill>
                  <a:prstClr val="black"/>
                </a:solidFill>
              </a:rPr>
              <a:t>3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84840" y="1844825"/>
            <a:ext cx="5279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试问 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u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sz="3200" i="1" dirty="0">
                <a:solidFill>
                  <a:prstClr val="black"/>
                </a:solidFill>
              </a:rPr>
              <a:t>, u</a:t>
            </a:r>
            <a:r>
              <a:rPr lang="en-US" altLang="zh-CN" sz="3200" baseline="-25000" dirty="0">
                <a:solidFill>
                  <a:prstClr val="black"/>
                </a:solidFill>
              </a:rPr>
              <a:t>2 </a:t>
            </a:r>
            <a:r>
              <a:rPr lang="en-US" altLang="zh-CN" sz="3200" i="1" dirty="0">
                <a:solidFill>
                  <a:prstClr val="black"/>
                </a:solidFill>
              </a:rPr>
              <a:t>,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 u</a:t>
            </a:r>
            <a:r>
              <a:rPr lang="en-US" altLang="zh-CN" sz="3200" baseline="-25000" dirty="0">
                <a:solidFill>
                  <a:prstClr val="black"/>
                </a:solidFill>
              </a:rPr>
              <a:t>3</a:t>
            </a:r>
            <a:r>
              <a:rPr lang="zh-CN" altLang="en-US" sz="3200" dirty="0"/>
              <a:t> 的线性相关性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22147" y="2844225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</a:t>
            </a:r>
            <a:r>
              <a:rPr lang="en-US" altLang="zh-CN" dirty="0"/>
              <a:t>: </a:t>
            </a:r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>
            <a:off x="5591944" y="4869160"/>
            <a:ext cx="158728" cy="1152128"/>
          </a:xfrm>
          <a:prstGeom prst="leftBrace">
            <a:avLst>
              <a:gd name="adj1" fmla="val 4847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824192" y="5157192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求得它只有零解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902467" y="1124744"/>
            <a:ext cx="61734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u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=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sz="3200" i="1" dirty="0">
                <a:solidFill>
                  <a:prstClr val="black"/>
                </a:solidFill>
              </a:rPr>
              <a:t>+</a:t>
            </a:r>
            <a:r>
              <a:rPr lang="en-US" altLang="zh-CN" sz="3200" dirty="0">
                <a:solidFill>
                  <a:prstClr val="black"/>
                </a:solidFill>
              </a:rPr>
              <a:t>2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</a:rPr>
              <a:t>2</a:t>
            </a:r>
            <a:r>
              <a:rPr lang="en-US" altLang="zh-CN" sz="3200" i="1" dirty="0">
                <a:solidFill>
                  <a:prstClr val="black"/>
                </a:solidFill>
              </a:rPr>
              <a:t> ,  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u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=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altLang="zh-CN" sz="3200" i="1" dirty="0">
                <a:solidFill>
                  <a:prstClr val="black"/>
                </a:solidFill>
                <a:sym typeface="Symbol"/>
              </a:rPr>
              <a:t>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 v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3</a:t>
            </a:r>
            <a:r>
              <a:rPr lang="en-US" altLang="zh-CN" sz="3200" dirty="0">
                <a:solidFill>
                  <a:prstClr val="black"/>
                </a:solidFill>
                <a:cs typeface="Times New Roman" pitchFamily="18" charset="0"/>
              </a:rPr>
              <a:t>,  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u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3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= v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sz="3200" i="1" dirty="0">
                <a:solidFill>
                  <a:prstClr val="black"/>
                </a:solidFill>
              </a:rPr>
              <a:t>+</a:t>
            </a:r>
            <a:r>
              <a:rPr lang="en-US" altLang="zh-CN" sz="3200" baseline="-25000" dirty="0">
                <a:solidFill>
                  <a:prstClr val="black"/>
                </a:solidFill>
              </a:rPr>
              <a:t> 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</a:rPr>
              <a:t>3</a:t>
            </a:r>
            <a:r>
              <a:rPr lang="zh-CN" altLang="en-US" sz="3200" dirty="0"/>
              <a:t> </a:t>
            </a:r>
          </a:p>
        </p:txBody>
      </p:sp>
      <p:sp>
        <p:nvSpPr>
          <p:cNvPr id="36" name="矩形 35"/>
          <p:cNvSpPr/>
          <p:nvPr/>
        </p:nvSpPr>
        <p:spPr>
          <a:xfrm>
            <a:off x="2102267" y="2844225"/>
            <a:ext cx="3454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cs typeface="Times New Roman" pitchFamily="18" charset="0"/>
              </a:rPr>
              <a:t>令 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u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i="1" dirty="0">
                <a:solidFill>
                  <a:prstClr val="black"/>
                </a:solidFill>
              </a:rPr>
              <a:t>+ 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altLang="zh-CN" i="1" dirty="0">
                <a:solidFill>
                  <a:prstClr val="black"/>
                </a:solidFill>
              </a:rPr>
              <a:t>u</a:t>
            </a:r>
            <a:r>
              <a:rPr lang="en-US" altLang="zh-CN" baseline="-25000" dirty="0">
                <a:solidFill>
                  <a:prstClr val="black"/>
                </a:solidFill>
              </a:rPr>
              <a:t>2</a:t>
            </a:r>
            <a:r>
              <a:rPr lang="en-US" altLang="zh-CN" i="1" dirty="0">
                <a:solidFill>
                  <a:prstClr val="black"/>
                </a:solidFill>
              </a:rPr>
              <a:t>+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3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u</a:t>
            </a:r>
            <a:r>
              <a:rPr lang="en-US" altLang="zh-CN" baseline="-25000" dirty="0">
                <a:solidFill>
                  <a:prstClr val="black"/>
                </a:solidFill>
              </a:rPr>
              <a:t>3</a:t>
            </a:r>
            <a:r>
              <a:rPr lang="en-US" altLang="zh-CN" i="1" dirty="0">
                <a:solidFill>
                  <a:prstClr val="black"/>
                </a:solidFill>
              </a:rPr>
              <a:t>=</a:t>
            </a:r>
            <a:r>
              <a:rPr lang="en-US" altLang="zh-CN" dirty="0">
                <a:solidFill>
                  <a:prstClr val="black"/>
                </a:solidFill>
              </a:rPr>
              <a:t>0.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958251" y="3501008"/>
            <a:ext cx="65886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cs typeface="Times New Roman" pitchFamily="18" charset="0"/>
              </a:rPr>
              <a:t>于是   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i="1" dirty="0">
                <a:solidFill>
                  <a:prstClr val="black"/>
                </a:solidFill>
              </a:rPr>
              <a:t>+</a:t>
            </a:r>
            <a:r>
              <a:rPr lang="en-US" altLang="zh-CN" dirty="0">
                <a:solidFill>
                  <a:prstClr val="black"/>
                </a:solidFill>
              </a:rPr>
              <a:t>2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baseline="-25000" dirty="0">
                <a:solidFill>
                  <a:prstClr val="black"/>
                </a:solidFill>
              </a:rPr>
              <a:t>2</a:t>
            </a:r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)</a:t>
            </a:r>
            <a:r>
              <a:rPr lang="en-US" altLang="zh-CN" i="1" dirty="0">
                <a:solidFill>
                  <a:prstClr val="black"/>
                </a:solidFill>
              </a:rPr>
              <a:t>+ 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</a:rPr>
              <a:t>(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altLang="zh-CN" i="1" dirty="0">
                <a:solidFill>
                  <a:prstClr val="black"/>
                </a:solidFill>
                <a:sym typeface="Symbol"/>
              </a:rPr>
              <a:t>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 v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3</a:t>
            </a:r>
            <a:r>
              <a:rPr lang="en-US" altLang="zh-CN" dirty="0">
                <a:solidFill>
                  <a:prstClr val="black"/>
                </a:solidFill>
              </a:rPr>
              <a:t>)</a:t>
            </a:r>
            <a:r>
              <a:rPr lang="en-US" altLang="zh-CN" i="1" dirty="0">
                <a:solidFill>
                  <a:prstClr val="black"/>
                </a:solidFill>
              </a:rPr>
              <a:t>+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3</a:t>
            </a:r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i="1" dirty="0">
                <a:solidFill>
                  <a:prstClr val="black"/>
                </a:solidFill>
              </a:rPr>
              <a:t>+</a:t>
            </a:r>
            <a:r>
              <a:rPr lang="en-US" altLang="zh-CN" baseline="-25000" dirty="0">
                <a:solidFill>
                  <a:prstClr val="black"/>
                </a:solidFill>
              </a:rPr>
              <a:t> 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baseline="-25000" dirty="0">
                <a:solidFill>
                  <a:prstClr val="black"/>
                </a:solidFill>
              </a:rPr>
              <a:t>3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)</a:t>
            </a:r>
            <a:r>
              <a:rPr lang="en-US" altLang="zh-CN" i="1" dirty="0">
                <a:solidFill>
                  <a:prstClr val="black"/>
                </a:solidFill>
              </a:rPr>
              <a:t>=</a:t>
            </a:r>
            <a:r>
              <a:rPr lang="en-US" altLang="zh-CN" dirty="0">
                <a:solidFill>
                  <a:prstClr val="black"/>
                </a:solidFill>
              </a:rPr>
              <a:t>0.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004274" y="4221088"/>
            <a:ext cx="7279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cs typeface="Times New Roman" pitchFamily="18" charset="0"/>
              </a:rPr>
              <a:t>重组得 </a:t>
            </a:r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i="1" dirty="0">
                <a:solidFill>
                  <a:prstClr val="black"/>
                </a:solidFill>
              </a:rPr>
              <a:t>+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3</a:t>
            </a:r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) 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i="1" dirty="0">
                <a:solidFill>
                  <a:prstClr val="black"/>
                </a:solidFill>
              </a:rPr>
              <a:t>+ </a:t>
            </a:r>
            <a:r>
              <a:rPr lang="en-US" altLang="zh-CN" dirty="0">
                <a:solidFill>
                  <a:prstClr val="black"/>
                </a:solidFill>
              </a:rPr>
              <a:t>(2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i="1" dirty="0">
                <a:solidFill>
                  <a:prstClr val="black"/>
                </a:solidFill>
                <a:sym typeface="Symbol"/>
              </a:rPr>
              <a:t>+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</a:rPr>
              <a:t>)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 v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altLang="zh-CN" i="1" dirty="0">
                <a:solidFill>
                  <a:prstClr val="black"/>
                </a:solidFill>
              </a:rPr>
              <a:t>+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prstClr val="black"/>
                </a:solidFill>
                <a:sym typeface="Symbol"/>
              </a:rPr>
              <a:t>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 c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altLang="zh-CN" i="1" dirty="0">
                <a:solidFill>
                  <a:prstClr val="black"/>
                </a:solidFill>
              </a:rPr>
              <a:t>+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3</a:t>
            </a:r>
            <a:r>
              <a:rPr lang="en-US" altLang="zh-CN" baseline="-25000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)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 v</a:t>
            </a:r>
            <a:r>
              <a:rPr lang="en-US" altLang="zh-CN" baseline="-25000" dirty="0">
                <a:solidFill>
                  <a:prstClr val="black"/>
                </a:solidFill>
              </a:rPr>
              <a:t>3</a:t>
            </a:r>
            <a:r>
              <a:rPr lang="en-US" altLang="zh-CN" i="1" dirty="0">
                <a:solidFill>
                  <a:prstClr val="black"/>
                </a:solidFill>
              </a:rPr>
              <a:t>=</a:t>
            </a:r>
            <a:r>
              <a:rPr lang="en-US" altLang="zh-CN" dirty="0">
                <a:solidFill>
                  <a:prstClr val="black"/>
                </a:solidFill>
              </a:rPr>
              <a:t>0.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207568" y="5148481"/>
            <a:ext cx="374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i="1" dirty="0">
                <a:solidFill>
                  <a:prstClr val="black"/>
                </a:solidFill>
              </a:rPr>
              <a:t>, 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baseline="-25000" dirty="0">
                <a:solidFill>
                  <a:prstClr val="black"/>
                </a:solidFill>
              </a:rPr>
              <a:t>2 </a:t>
            </a:r>
            <a:r>
              <a:rPr lang="en-US" altLang="zh-CN" i="1" dirty="0">
                <a:solidFill>
                  <a:prstClr val="black"/>
                </a:solidFill>
              </a:rPr>
              <a:t>,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 v</a:t>
            </a:r>
            <a:r>
              <a:rPr lang="en-US" altLang="zh-CN" baseline="-25000" dirty="0">
                <a:solidFill>
                  <a:prstClr val="black"/>
                </a:solidFill>
              </a:rPr>
              <a:t>3</a:t>
            </a:r>
            <a:r>
              <a:rPr lang="zh-CN" altLang="en-US" dirty="0"/>
              <a:t> 线性无关</a:t>
            </a:r>
            <a:r>
              <a:rPr lang="zh-CN" altLang="en-US" dirty="0">
                <a:sym typeface="Symbol"/>
              </a:rPr>
              <a:t>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857865" y="4725144"/>
            <a:ext cx="1645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 c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i="1" dirty="0">
                <a:solidFill>
                  <a:prstClr val="black"/>
                </a:solidFill>
              </a:rPr>
              <a:t>+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3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= </a:t>
            </a:r>
            <a:r>
              <a:rPr lang="en-US" altLang="zh-CN" dirty="0">
                <a:solidFill>
                  <a:prstClr val="black"/>
                </a:solidFill>
                <a:cs typeface="Times New Roman" pitchFamily="18" charset="0"/>
              </a:rPr>
              <a:t>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705707" y="5210036"/>
            <a:ext cx="1725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 2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i="1" dirty="0">
                <a:solidFill>
                  <a:prstClr val="black"/>
                </a:solidFill>
                <a:sym typeface="Symbol"/>
              </a:rPr>
              <a:t>+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</a:rPr>
              <a:t>= 0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750464" y="5733256"/>
            <a:ext cx="1752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prstClr val="black"/>
                </a:solidFill>
                <a:sym typeface="Symbol"/>
              </a:rPr>
              <a:t>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 c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altLang="zh-CN" i="1" dirty="0">
                <a:solidFill>
                  <a:prstClr val="black"/>
                </a:solidFill>
              </a:rPr>
              <a:t>+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c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3</a:t>
            </a:r>
            <a:r>
              <a:rPr lang="en-US" altLang="zh-CN" baseline="-25000" dirty="0">
                <a:solidFill>
                  <a:prstClr val="black"/>
                </a:solidFill>
              </a:rPr>
              <a:t> </a:t>
            </a:r>
            <a:r>
              <a:rPr lang="en-US" altLang="zh-CN" i="1" dirty="0">
                <a:solidFill>
                  <a:prstClr val="black"/>
                </a:solidFill>
                <a:sym typeface="Symbol"/>
              </a:rPr>
              <a:t>=</a:t>
            </a:r>
            <a:r>
              <a:rPr lang="en-US" altLang="zh-CN" dirty="0">
                <a:solidFill>
                  <a:prstClr val="black"/>
                </a:solidFill>
                <a:sym typeface="Symbol"/>
              </a:rPr>
              <a:t>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991544" y="6074132"/>
            <a:ext cx="4195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所以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u</a:t>
            </a:r>
            <a:r>
              <a:rPr lang="en-US" altLang="zh-CN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i="1" dirty="0">
                <a:solidFill>
                  <a:prstClr val="black"/>
                </a:solidFill>
              </a:rPr>
              <a:t>, u</a:t>
            </a:r>
            <a:r>
              <a:rPr lang="en-US" altLang="zh-CN" baseline="-25000" dirty="0">
                <a:solidFill>
                  <a:prstClr val="black"/>
                </a:solidFill>
              </a:rPr>
              <a:t>2 </a:t>
            </a:r>
            <a:r>
              <a:rPr lang="en-US" altLang="zh-CN" i="1" dirty="0">
                <a:solidFill>
                  <a:prstClr val="black"/>
                </a:solidFill>
              </a:rPr>
              <a:t>,</a:t>
            </a:r>
            <a:r>
              <a:rPr lang="en-US" altLang="zh-CN" i="1" dirty="0">
                <a:solidFill>
                  <a:prstClr val="black"/>
                </a:solidFill>
                <a:cs typeface="Times New Roman" pitchFamily="18" charset="0"/>
              </a:rPr>
              <a:t> u</a:t>
            </a:r>
            <a:r>
              <a:rPr lang="en-US" altLang="zh-CN" baseline="-25000" dirty="0">
                <a:solidFill>
                  <a:prstClr val="black"/>
                </a:solidFill>
              </a:rPr>
              <a:t>3</a:t>
            </a:r>
            <a:r>
              <a:rPr lang="zh-CN" altLang="en-US" dirty="0"/>
              <a:t> 的线性无关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7" grpId="0" animBg="1"/>
      <p:bldP spid="31" grpId="0"/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7448" y="692696"/>
            <a:ext cx="89289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练习</a:t>
            </a:r>
            <a:r>
              <a:rPr lang="en-US" altLang="zh-CN" sz="3200" dirty="0"/>
              <a:t>    </a:t>
            </a:r>
            <a:r>
              <a:rPr lang="zh-CN" altLang="en-US" sz="3200" dirty="0"/>
              <a:t>设向量组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u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sz="3200" i="1" dirty="0">
                <a:solidFill>
                  <a:prstClr val="black"/>
                </a:solidFill>
              </a:rPr>
              <a:t>, u</a:t>
            </a:r>
            <a:r>
              <a:rPr lang="en-US" altLang="zh-CN" sz="3200" baseline="-25000" dirty="0">
                <a:solidFill>
                  <a:prstClr val="black"/>
                </a:solidFill>
              </a:rPr>
              <a:t>2 </a:t>
            </a:r>
            <a:r>
              <a:rPr lang="en-US" altLang="zh-CN" sz="3200" i="1" dirty="0">
                <a:solidFill>
                  <a:prstClr val="black"/>
                </a:solidFill>
              </a:rPr>
              <a:t>,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 u</a:t>
            </a:r>
            <a:r>
              <a:rPr lang="en-US" altLang="zh-CN" sz="3200" baseline="-25000" dirty="0">
                <a:solidFill>
                  <a:prstClr val="black"/>
                </a:solidFill>
              </a:rPr>
              <a:t>3</a:t>
            </a:r>
            <a:r>
              <a:rPr lang="en-US" altLang="zh-CN" sz="3200" dirty="0"/>
              <a:t> </a:t>
            </a:r>
            <a:r>
              <a:rPr lang="zh-CN" altLang="en-US" sz="3200" dirty="0"/>
              <a:t>线性无关</a:t>
            </a:r>
            <a:r>
              <a:rPr lang="en-US" altLang="zh-CN" sz="3200" dirty="0"/>
              <a:t>.  </a:t>
            </a:r>
            <a:r>
              <a:rPr lang="zh-CN" altLang="en-US" sz="3200" dirty="0"/>
              <a:t>若有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            </a:t>
            </a:r>
            <a:endParaRPr lang="en-US" altLang="zh-CN" sz="3200" dirty="0"/>
          </a:p>
          <a:p>
            <a:r>
              <a:rPr lang="zh-CN" altLang="en-US" sz="3200" dirty="0"/>
              <a:t>          判别 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sz="3200" i="1" dirty="0">
                <a:solidFill>
                  <a:prstClr val="black"/>
                </a:solidFill>
              </a:rPr>
              <a:t>, 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</a:rPr>
              <a:t>2 </a:t>
            </a:r>
            <a:r>
              <a:rPr lang="en-US" altLang="zh-CN" sz="3200" i="1" dirty="0">
                <a:solidFill>
                  <a:prstClr val="black"/>
                </a:solidFill>
              </a:rPr>
              <a:t>,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 v</a:t>
            </a:r>
            <a:r>
              <a:rPr lang="en-US" altLang="zh-CN" sz="3200" baseline="-25000" dirty="0">
                <a:solidFill>
                  <a:prstClr val="black"/>
                </a:solidFill>
              </a:rPr>
              <a:t>3</a:t>
            </a:r>
            <a:r>
              <a:rPr lang="zh-CN" altLang="en-US" sz="3200" dirty="0"/>
              <a:t> 线性相关还是无关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1223459" y="3284984"/>
            <a:ext cx="94090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练习</a:t>
            </a:r>
            <a:r>
              <a:rPr lang="en-US" altLang="zh-CN" sz="3200" dirty="0"/>
              <a:t>    </a:t>
            </a:r>
            <a:r>
              <a:rPr lang="zh-CN" altLang="en-US" sz="3200" dirty="0"/>
              <a:t>设向量组 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sz="3200" i="1" dirty="0">
                <a:solidFill>
                  <a:prstClr val="black"/>
                </a:solidFill>
              </a:rPr>
              <a:t>, 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</a:rPr>
              <a:t>2 </a:t>
            </a:r>
            <a:r>
              <a:rPr lang="en-US" altLang="zh-CN" sz="3200" i="1" dirty="0">
                <a:solidFill>
                  <a:prstClr val="black"/>
                </a:solidFill>
              </a:rPr>
              <a:t>,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 v</a:t>
            </a:r>
            <a:r>
              <a:rPr lang="en-US" altLang="zh-CN" sz="3200" baseline="-25000" dirty="0">
                <a:solidFill>
                  <a:prstClr val="black"/>
                </a:solidFill>
              </a:rPr>
              <a:t>3</a:t>
            </a:r>
            <a:r>
              <a:rPr lang="zh-CN" altLang="en-US" sz="3200" dirty="0"/>
              <a:t> </a:t>
            </a:r>
            <a:r>
              <a:rPr lang="en-US" altLang="zh-CN" sz="3200" dirty="0"/>
              <a:t> </a:t>
            </a:r>
            <a:r>
              <a:rPr lang="zh-CN" altLang="en-US" sz="3200" dirty="0"/>
              <a:t>线性无关</a:t>
            </a:r>
            <a:r>
              <a:rPr lang="en-US" altLang="zh-CN" sz="3200" dirty="0"/>
              <a:t>. </a:t>
            </a:r>
            <a:r>
              <a:rPr lang="zh-CN" altLang="en-US" sz="3200" dirty="0"/>
              <a:t>试讨论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           </a:t>
            </a:r>
            <a:endParaRPr lang="en-US" altLang="zh-CN" sz="3200" dirty="0"/>
          </a:p>
          <a:p>
            <a:r>
              <a:rPr lang="zh-CN" altLang="en-US" sz="3200" dirty="0"/>
              <a:t> 是线性相关还是无关，其中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i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i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3200" dirty="0"/>
              <a:t>是实数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3071664" y="1404064"/>
            <a:ext cx="7056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 u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= v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+</a:t>
            </a:r>
            <a:r>
              <a:rPr lang="en-US" altLang="zh-CN" sz="32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altLang="zh-CN" sz="3200" dirty="0">
                <a:solidFill>
                  <a:prstClr val="black"/>
                </a:solidFill>
                <a:cs typeface="Times New Roman" pitchFamily="18" charset="0"/>
              </a:rPr>
              <a:t> , 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u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= v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</a:t>
            </a:r>
            <a:r>
              <a:rPr lang="en-US" altLang="zh-CN" sz="3200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 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3 </a:t>
            </a:r>
            <a:r>
              <a:rPr lang="en-US" altLang="zh-CN" sz="3200" dirty="0">
                <a:solidFill>
                  <a:prstClr val="black"/>
                </a:solidFill>
                <a:cs typeface="Times New Roman" pitchFamily="18" charset="0"/>
              </a:rPr>
              <a:t>, 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u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3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= v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</a:t>
            </a:r>
            <a:r>
              <a:rPr lang="en-US" altLang="zh-CN" sz="32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3</a:t>
            </a:r>
            <a:r>
              <a:rPr lang="en-US" altLang="zh-CN" sz="3200" dirty="0">
                <a:solidFill>
                  <a:prstClr val="black"/>
                </a:solidFill>
                <a:cs typeface="Times New Roman" pitchFamily="18" charset="0"/>
              </a:rPr>
              <a:t>  </a:t>
            </a:r>
            <a:endParaRPr lang="en-US" altLang="zh-CN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647728" y="3988221"/>
            <a:ext cx="5613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endParaRPr lang="en-US" altLang="zh-CN" sz="3200" dirty="0"/>
          </a:p>
          <a:p>
            <a:r>
              <a:rPr lang="en-US" altLang="zh-CN" sz="3200" i="1" dirty="0">
                <a:sym typeface="Symbol"/>
              </a:rPr>
              <a:t> a</a:t>
            </a:r>
          </a:p>
        </p:txBody>
      </p:sp>
      <p:sp>
        <p:nvSpPr>
          <p:cNvPr id="12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728" y="4149080"/>
            <a:ext cx="576064" cy="864096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83632" y="4221088"/>
            <a:ext cx="19319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u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=         , </a:t>
            </a:r>
            <a:endParaRPr lang="zh-CN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5460205" y="4005064"/>
            <a:ext cx="5613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endParaRPr lang="en-US" altLang="zh-CN" sz="3200" dirty="0"/>
          </a:p>
          <a:p>
            <a:r>
              <a:rPr lang="en-US" altLang="zh-CN" sz="3200" i="1" dirty="0">
                <a:sym typeface="Symbol"/>
              </a:rPr>
              <a:t> b</a:t>
            </a:r>
          </a:p>
        </p:txBody>
      </p:sp>
      <p:sp>
        <p:nvSpPr>
          <p:cNvPr id="15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05" y="4165923"/>
            <a:ext cx="576064" cy="864096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96109" y="4237931"/>
            <a:ext cx="1829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u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=        , </a:t>
            </a:r>
            <a:endParaRPr lang="zh-CN" alt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7248128" y="4005064"/>
            <a:ext cx="5613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3</a:t>
            </a:r>
            <a:endParaRPr lang="en-US" altLang="zh-CN" sz="3200" dirty="0"/>
          </a:p>
          <a:p>
            <a:r>
              <a:rPr lang="en-US" altLang="zh-CN" sz="3200" i="1" dirty="0">
                <a:sym typeface="Symbol"/>
              </a:rPr>
              <a:t> c</a:t>
            </a:r>
          </a:p>
        </p:txBody>
      </p:sp>
      <p:sp>
        <p:nvSpPr>
          <p:cNvPr id="18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128" y="4165923"/>
            <a:ext cx="576064" cy="864096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84032" y="4237931"/>
            <a:ext cx="1829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u</a:t>
            </a:r>
            <a:r>
              <a:rPr lang="en-US" altLang="zh-CN" sz="3200" baseline="-25000" dirty="0">
                <a:solidFill>
                  <a:prstClr val="black"/>
                </a:solidFill>
                <a:cs typeface="Times New Roman" pitchFamily="18" charset="0"/>
              </a:rPr>
              <a:t>3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=          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 animBg="1"/>
      <p:bldP spid="13" grpId="0"/>
      <p:bldP spid="14" grpId="0"/>
      <p:bldP spid="15" grpId="0" animBg="1"/>
      <p:bldP spid="16" grpId="0"/>
      <p:bldP spid="17" grpId="0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83432" y="33265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小结</a:t>
            </a:r>
          </a:p>
        </p:txBody>
      </p:sp>
      <p:sp>
        <p:nvSpPr>
          <p:cNvPr id="13" name="矩形 12"/>
          <p:cNvSpPr/>
          <p:nvPr/>
        </p:nvSpPr>
        <p:spPr>
          <a:xfrm>
            <a:off x="1140678" y="980729"/>
            <a:ext cx="70807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aseline="30000" dirty="0"/>
              <a:t> </a:t>
            </a:r>
            <a:r>
              <a:rPr lang="en-US" altLang="zh-CN" sz="3200" i="1" dirty="0" err="1">
                <a:sym typeface="Symbol"/>
              </a:rPr>
              <a:t>R</a:t>
            </a:r>
            <a:r>
              <a:rPr lang="en-US" altLang="zh-CN" sz="3200" i="1" baseline="30000" dirty="0" err="1">
                <a:sym typeface="Symbol"/>
              </a:rPr>
              <a:t>n</a:t>
            </a:r>
            <a:r>
              <a:rPr lang="en-US" altLang="zh-CN" sz="3200" dirty="0">
                <a:sym typeface="Symbol"/>
              </a:rPr>
              <a:t> </a:t>
            </a:r>
            <a:r>
              <a:rPr lang="zh-CN" altLang="en-US" sz="3200" dirty="0"/>
              <a:t>中的向量组 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i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3200" dirty="0"/>
              <a:t>线性无关</a:t>
            </a:r>
            <a:endParaRPr lang="en-US" altLang="zh-CN" sz="3200" dirty="0"/>
          </a:p>
        </p:txBody>
      </p:sp>
      <p:sp>
        <p:nvSpPr>
          <p:cNvPr id="15" name="太阳形 14"/>
          <p:cNvSpPr/>
          <p:nvPr/>
        </p:nvSpPr>
        <p:spPr>
          <a:xfrm>
            <a:off x="1775517" y="3636313"/>
            <a:ext cx="384043" cy="288032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59560" y="3492298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 若 </a:t>
            </a:r>
            <a:r>
              <a:rPr lang="en-US" altLang="zh-CN" sz="3200" i="1" dirty="0"/>
              <a:t>k </a:t>
            </a:r>
            <a:r>
              <a:rPr lang="en-US" altLang="zh-CN" sz="3200" dirty="0"/>
              <a:t>&gt; </a:t>
            </a:r>
            <a:r>
              <a:rPr lang="en-US" altLang="zh-CN" sz="3200" i="1" dirty="0"/>
              <a:t>n</a:t>
            </a:r>
            <a:r>
              <a:rPr lang="zh-CN" altLang="en-US" sz="3200" dirty="0"/>
              <a:t>，则</a:t>
            </a:r>
          </a:p>
        </p:txBody>
      </p:sp>
      <p:sp>
        <p:nvSpPr>
          <p:cNvPr id="18" name="矩形 17"/>
          <p:cNvSpPr/>
          <p:nvPr/>
        </p:nvSpPr>
        <p:spPr>
          <a:xfrm>
            <a:off x="4751851" y="3483587"/>
            <a:ext cx="4650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US" altLang="zh-CN" sz="32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必线性相关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dirty="0"/>
          </a:p>
        </p:txBody>
      </p:sp>
      <p:sp>
        <p:nvSpPr>
          <p:cNvPr id="19" name="太阳形 18"/>
          <p:cNvSpPr/>
          <p:nvPr/>
        </p:nvSpPr>
        <p:spPr>
          <a:xfrm>
            <a:off x="1775517" y="4221088"/>
            <a:ext cx="384043" cy="288032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55570" y="4077073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若 </a:t>
            </a:r>
            <a:r>
              <a:rPr lang="en-US" altLang="zh-CN" sz="3200" i="1" dirty="0"/>
              <a:t>k </a:t>
            </a:r>
            <a:r>
              <a:rPr lang="en-US" altLang="zh-CN" sz="3200" dirty="0"/>
              <a:t>&lt; </a:t>
            </a:r>
            <a:r>
              <a:rPr lang="en-US" altLang="zh-CN" sz="3200" i="1" dirty="0"/>
              <a:t>n</a:t>
            </a:r>
            <a:r>
              <a:rPr lang="zh-CN" altLang="en-US" sz="3200" dirty="0"/>
              <a:t>，则</a:t>
            </a:r>
          </a:p>
        </p:txBody>
      </p:sp>
      <p:sp>
        <p:nvSpPr>
          <p:cNvPr id="22" name="矩形 21"/>
          <p:cNvSpPr/>
          <p:nvPr/>
        </p:nvSpPr>
        <p:spPr>
          <a:xfrm>
            <a:off x="4751851" y="4077073"/>
            <a:ext cx="5242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US" altLang="zh-CN" sz="32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必不能张成</a:t>
            </a:r>
            <a:r>
              <a:rPr lang="en-US" altLang="zh-CN" sz="3200" i="1" dirty="0" err="1">
                <a:sym typeface="Symbol"/>
              </a:rPr>
              <a:t>R</a:t>
            </a:r>
            <a:r>
              <a:rPr lang="en-US" altLang="zh-CN" sz="3200" i="1" baseline="30000" dirty="0" err="1">
                <a:sym typeface="Symbol"/>
              </a:rPr>
              <a:t>n</a:t>
            </a:r>
            <a:r>
              <a:rPr lang="en-US" altLang="zh-CN" sz="3200" dirty="0">
                <a:sym typeface="Symbol"/>
              </a:rPr>
              <a:t> 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4751852" y="4653137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US" altLang="zh-CN" sz="32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线性无关</a:t>
            </a:r>
            <a:endParaRPr lang="zh-CN" altLang="en-US" sz="3200" dirty="0"/>
          </a:p>
        </p:txBody>
      </p:sp>
      <p:sp>
        <p:nvSpPr>
          <p:cNvPr id="27" name="太阳形 26"/>
          <p:cNvSpPr/>
          <p:nvPr/>
        </p:nvSpPr>
        <p:spPr>
          <a:xfrm>
            <a:off x="1775517" y="4797152"/>
            <a:ext cx="384043" cy="288032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左右箭头 28"/>
          <p:cNvSpPr/>
          <p:nvPr/>
        </p:nvSpPr>
        <p:spPr>
          <a:xfrm>
            <a:off x="2748857" y="1844824"/>
            <a:ext cx="888099" cy="216024"/>
          </a:xfrm>
          <a:prstGeom prst="leftRightArrow">
            <a:avLst/>
          </a:prstGeom>
          <a:solidFill>
            <a:srgbClr val="FFC00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972993" y="1628801"/>
            <a:ext cx="30027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 err="1">
                <a:cs typeface="Times New Roman" pitchFamily="18" charset="0"/>
              </a:rPr>
              <a:t>Vx</a:t>
            </a:r>
            <a:r>
              <a:rPr lang="en-US" altLang="zh-CN" sz="3200" i="1" dirty="0">
                <a:cs typeface="Times New Roman" pitchFamily="18" charset="0"/>
              </a:rPr>
              <a:t> </a:t>
            </a:r>
            <a:r>
              <a:rPr lang="en-US" altLang="zh-CN" sz="3200" dirty="0">
                <a:cs typeface="Times New Roman" pitchFamily="18" charset="0"/>
              </a:rPr>
              <a:t>= 0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只有零解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dirty="0"/>
          </a:p>
        </p:txBody>
      </p:sp>
      <p:sp>
        <p:nvSpPr>
          <p:cNvPr id="32" name="左右箭头 31"/>
          <p:cNvSpPr/>
          <p:nvPr/>
        </p:nvSpPr>
        <p:spPr>
          <a:xfrm>
            <a:off x="2748857" y="2505596"/>
            <a:ext cx="888099" cy="216024"/>
          </a:xfrm>
          <a:prstGeom prst="leftRightArrow">
            <a:avLst/>
          </a:prstGeom>
          <a:solidFill>
            <a:srgbClr val="FFC00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右箭头 33"/>
          <p:cNvSpPr/>
          <p:nvPr/>
        </p:nvSpPr>
        <p:spPr>
          <a:xfrm>
            <a:off x="2748857" y="3153668"/>
            <a:ext cx="888099" cy="203324"/>
          </a:xfrm>
          <a:prstGeom prst="leftRightArrow">
            <a:avLst/>
          </a:prstGeom>
          <a:solidFill>
            <a:srgbClr val="FFC00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732967" y="2924944"/>
            <a:ext cx="5603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增广矩阵 </a:t>
            </a:r>
            <a:r>
              <a:rPr lang="en-US" altLang="zh-CN" sz="3200" dirty="0"/>
              <a:t>(</a:t>
            </a:r>
            <a:r>
              <a:rPr lang="en-US" altLang="zh-CN" sz="3200" i="1" dirty="0"/>
              <a:t>V </a:t>
            </a:r>
            <a:r>
              <a:rPr lang="en-US" altLang="zh-CN" sz="3200" dirty="0"/>
              <a:t>| 0)</a:t>
            </a:r>
            <a:r>
              <a:rPr lang="zh-CN" altLang="en-US" sz="3200" dirty="0"/>
              <a:t> 没有自由变量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2255570" y="4653137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若 </a:t>
            </a:r>
            <a:r>
              <a:rPr lang="en-US" altLang="zh-CN" sz="3200" i="1" dirty="0"/>
              <a:t>k </a:t>
            </a:r>
            <a:r>
              <a:rPr lang="en-US" altLang="zh-CN" sz="3200" dirty="0"/>
              <a:t>= </a:t>
            </a:r>
            <a:r>
              <a:rPr lang="en-US" altLang="zh-CN" sz="3200" i="1" dirty="0"/>
              <a:t>n</a:t>
            </a:r>
            <a:r>
              <a:rPr lang="zh-CN" altLang="en-US" sz="3200" dirty="0"/>
              <a:t>，则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27848" y="5877272"/>
            <a:ext cx="4776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n-US" altLang="zh-CN" sz="32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US" altLang="zh-CN" sz="32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3200" i="1" dirty="0" err="1">
                <a:sym typeface="Symbol"/>
              </a:rPr>
              <a:t>R</a:t>
            </a:r>
            <a:r>
              <a:rPr lang="en-US" altLang="zh-CN" sz="3200" i="1" baseline="30000" dirty="0" err="1">
                <a:sym typeface="Symbol"/>
              </a:rPr>
              <a:t>n</a:t>
            </a:r>
            <a:r>
              <a:rPr lang="en-US" altLang="zh-CN" sz="3200" dirty="0">
                <a:sym typeface="Symbol"/>
              </a:rPr>
              <a:t> 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的张集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dirty="0"/>
          </a:p>
        </p:txBody>
      </p:sp>
      <p:sp>
        <p:nvSpPr>
          <p:cNvPr id="28" name="左右箭头 27"/>
          <p:cNvSpPr/>
          <p:nvPr/>
        </p:nvSpPr>
        <p:spPr>
          <a:xfrm>
            <a:off x="3695733" y="5508521"/>
            <a:ext cx="864096" cy="216024"/>
          </a:xfrm>
          <a:prstGeom prst="leftRightArrow">
            <a:avLst/>
          </a:prstGeom>
          <a:solidFill>
            <a:srgbClr val="FFC00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左右箭头 39"/>
          <p:cNvSpPr/>
          <p:nvPr/>
        </p:nvSpPr>
        <p:spPr>
          <a:xfrm>
            <a:off x="3695733" y="6096987"/>
            <a:ext cx="864096" cy="216024"/>
          </a:xfrm>
          <a:prstGeom prst="leftRightArrow">
            <a:avLst/>
          </a:prstGeom>
          <a:solidFill>
            <a:srgbClr val="FFC00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900985" y="2276872"/>
            <a:ext cx="22146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cs typeface="Times New Roman" pitchFamily="18" charset="0"/>
              </a:rPr>
              <a:t>N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cs typeface="Times New Roman" pitchFamily="18" charset="0"/>
              </a:rPr>
              <a:t>V </a:t>
            </a:r>
            <a:r>
              <a:rPr lang="en-US" altLang="zh-CN" sz="3200" dirty="0">
                <a:cs typeface="Times New Roman" pitchFamily="18" charset="0"/>
              </a:rPr>
              <a:t>)</a:t>
            </a:r>
            <a:r>
              <a:rPr lang="en-US" altLang="zh-CN" sz="3200" i="1" dirty="0">
                <a:cs typeface="Times New Roman" pitchFamily="18" charset="0"/>
              </a:rPr>
              <a:t> </a:t>
            </a:r>
            <a:r>
              <a:rPr lang="en-US" altLang="zh-CN" sz="3200" dirty="0">
                <a:cs typeface="Times New Roman" pitchFamily="18" charset="0"/>
              </a:rPr>
              <a:t>= {0}.</a:t>
            </a:r>
            <a:endParaRPr lang="zh-CN" alt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4799856" y="5301208"/>
            <a:ext cx="1124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|</a:t>
            </a:r>
            <a:r>
              <a:rPr lang="en-US" altLang="zh-CN" sz="3200" i="1" dirty="0"/>
              <a:t>V </a:t>
            </a:r>
            <a:r>
              <a:rPr lang="en-US" altLang="zh-CN" sz="3200" dirty="0"/>
              <a:t>|</a:t>
            </a:r>
            <a:r>
              <a:rPr lang="en-US" altLang="zh-CN" sz="3200" dirty="0">
                <a:sym typeface="Symbol"/>
              </a:rPr>
              <a:t></a:t>
            </a:r>
            <a:r>
              <a:rPr lang="en-US" altLang="zh-CN" sz="3200" dirty="0"/>
              <a:t>0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7" grpId="0"/>
      <p:bldP spid="18" grpId="0"/>
      <p:bldP spid="19" grpId="0" animBg="1"/>
      <p:bldP spid="20" grpId="0"/>
      <p:bldP spid="22" grpId="0"/>
      <p:bldP spid="24" grpId="0"/>
      <p:bldP spid="27" grpId="0" animBg="1"/>
      <p:bldP spid="29" grpId="0" animBg="1"/>
      <p:bldP spid="31" grpId="0"/>
      <p:bldP spid="32" grpId="0" animBg="1"/>
      <p:bldP spid="34" grpId="0" animBg="1"/>
      <p:bldP spid="36" grpId="0"/>
      <p:bldP spid="37" grpId="0"/>
      <p:bldP spid="39" grpId="0"/>
      <p:bldP spid="28" grpId="0" animBg="1"/>
      <p:bldP spid="40" grpId="0" animBg="1"/>
      <p:bldP spid="42" grpId="0"/>
      <p:bldP spid="43" grpId="0"/>
    </p:bld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{B197050F-D3A8-9148-BF27-FFEBD471DAA6}tf10001072</Template>
  <TotalTime>21363</TotalTime>
  <Pages>0</Pages>
  <Words>1380</Words>
  <Characters>0</Characters>
  <Application>Microsoft Macintosh PowerPoint</Application>
  <DocSecurity>0</DocSecurity>
  <PresentationFormat>宽屏</PresentationFormat>
  <Lines>0</Lines>
  <Paragraphs>147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华文楷体</vt:lpstr>
      <vt:lpstr>宋体</vt:lpstr>
      <vt:lpstr>KaiTi</vt:lpstr>
      <vt:lpstr>Cambria Math</vt:lpstr>
      <vt:lpstr>Franklin Gothic Book</vt:lpstr>
      <vt:lpstr>Symbol</vt:lpstr>
      <vt:lpstr>Times</vt:lpstr>
      <vt:lpstr>Times New Roman</vt:lpstr>
      <vt:lpstr>Wingdings</vt:lpstr>
      <vt:lpstr>裁剪</vt:lpstr>
      <vt:lpstr>§3.3   线性相关性</vt:lpstr>
      <vt:lpstr>1.  定义</vt:lpstr>
      <vt:lpstr>PowerPoint 演示文稿</vt:lpstr>
      <vt:lpstr>2. 线性相关性判定准则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性质</vt:lpstr>
      <vt:lpstr>PowerPoint 演示文稿</vt:lpstr>
      <vt:lpstr>PowerPoint 演示文稿</vt:lpstr>
      <vt:lpstr>PowerPoint 演示文稿</vt:lpstr>
      <vt:lpstr>PowerPoint 演示文稿</vt:lpstr>
    </vt:vector>
  </TitlesOfParts>
  <Company>ptu</Company>
  <LinksUpToDate>false</LinksUpToDate>
  <CharactersWithSpaces>0</CharactersWithSpaces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lzx</dc:creator>
  <cp:lastModifiedBy>Microsoft Office 用户</cp:lastModifiedBy>
  <cp:revision>170</cp:revision>
  <cp:lastPrinted>2021-10-20T03:07:09Z</cp:lastPrinted>
  <dcterms:created xsi:type="dcterms:W3CDTF">2004-02-13T15:49:42Z</dcterms:created>
  <dcterms:modified xsi:type="dcterms:W3CDTF">2021-10-21T01:14:28Z</dcterms:modified>
</cp:coreProperties>
</file>