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12"/>
  </p:notesMasterIdLst>
  <p:sldIdLst>
    <p:sldId id="733" r:id="rId2"/>
    <p:sldId id="734" r:id="rId3"/>
    <p:sldId id="735" r:id="rId4"/>
    <p:sldId id="736" r:id="rId5"/>
    <p:sldId id="737" r:id="rId6"/>
    <p:sldId id="738" r:id="rId7"/>
    <p:sldId id="739" r:id="rId8"/>
    <p:sldId id="740" r:id="rId9"/>
    <p:sldId id="732" r:id="rId10"/>
    <p:sldId id="741" r:id="rId1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00FF"/>
    <a:srgbClr val="00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06" autoAdjust="0"/>
    <p:restoredTop sz="94464" autoAdjust="0"/>
  </p:normalViewPr>
  <p:slideViewPr>
    <p:cSldViewPr>
      <p:cViewPr varScale="1">
        <p:scale>
          <a:sx n="90" d="100"/>
          <a:sy n="90" d="100"/>
        </p:scale>
        <p:origin x="840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8104EFD-2957-4840-BD9A-46F938D844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823F26D-1392-8C42-AC1B-2F16E01E0AA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C2FEF91B-DB5D-5A4A-8969-51DAE8BC57AF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6A91F4BF-AA45-644E-A5F8-5242B5D38839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458A396E-864A-6E48-864E-95BB604BAE3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AAC335FC-CA16-8B45-B868-3B41C2E7B3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1A79C9D-2BBA-B949-9956-5CFB937A74D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F7ED8-A53A-46EF-8F81-57254CEEAED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68BFAC7-207C-4D4A-A72B-32901100034B}" type="slidenum">
              <a:rPr lang="zh-CN" altLang="zh-CN" smtClean="0"/>
              <a:pPr/>
              <a:t>‹#›</a:t>
            </a:fld>
            <a:endParaRPr lang="zh-CN" altLang="zh-C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20249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75BA-D25E-E343-92F7-C7DE668A6AD5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7568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F4F6-6493-9B40-B4CE-62EEBC60423C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146034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C29E-B982-5844-9066-482AAE44CDC4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4140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D23FCE-E1BC-9F43-874D-BA1902B84841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41281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C263-316F-F649-8C94-DB3B689645FC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1482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F6D8-0AF1-254C-9A8B-85429EAF1861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8678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45F73-77F0-654F-8544-710876950FD3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4545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CE78-3B9F-1A4E-AA4A-175BAFB1F458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4481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F955D9-A2CF-8341-827F-C81D7F5BB26F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811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E6527C-2C0F-F84B-94CF-F77FC0568DD8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865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1D5F4F6-6493-9B40-B4CE-62EEBC60423C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CF8646A-187B-A449-9C5D-EBBEEA4A449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96300" y="6308725"/>
            <a:ext cx="8974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800"/>
          </a:p>
        </p:txBody>
      </p:sp>
      <p:sp>
        <p:nvSpPr>
          <p:cNvPr id="10" name="Rectangle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73822C1-D1D4-244F-8EC7-9B8614D9218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719733" y="6299200"/>
            <a:ext cx="8974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800"/>
          </a:p>
        </p:txBody>
      </p:sp>
      <p:sp>
        <p:nvSpPr>
          <p:cNvPr id="11" name="Rectangle 9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7B0A2CF-2C88-B74D-BB60-E69ED8C763C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938933" y="6299200"/>
            <a:ext cx="8974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61807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95600" y="2060848"/>
            <a:ext cx="7142917" cy="1470025"/>
          </a:xfrm>
        </p:spPr>
        <p:txBody>
          <a:bodyPr>
            <a:normAutofit/>
          </a:bodyPr>
          <a:lstStyle/>
          <a:p>
            <a:r>
              <a:rPr lang="en-US" altLang="zh-CN" b="1" dirty="0"/>
              <a:t>§3.5    </a:t>
            </a:r>
            <a:r>
              <a:rPr lang="zh-CN" altLang="en-US" b="1" dirty="0"/>
              <a:t>基变换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064EA4-8158-4946-823F-237DD2B99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C29E-B982-5844-9066-482AAE44CDC4}" type="slidenum">
              <a:rPr lang="zh-CN" altLang="zh-CN" smtClean="0"/>
              <a:pPr/>
              <a:t>10</a:t>
            </a:fld>
            <a:endParaRPr lang="zh-CN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7BC742-B2A4-2B47-8853-0C08800124E6}"/>
              </a:ext>
            </a:extLst>
          </p:cNvPr>
          <p:cNvSpPr txBox="1"/>
          <p:nvPr/>
        </p:nvSpPr>
        <p:spPr>
          <a:xfrm>
            <a:off x="1168035" y="116632"/>
            <a:ext cx="5275803" cy="2645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作业：</a:t>
            </a:r>
            <a:endParaRPr kumimoji="1" lang="en-US" altLang="zh-CN" sz="4800" b="1" dirty="0">
              <a:solidFill>
                <a:srgbClr val="0070C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kumimoji="1" lang="en-US" altLang="zh-CN" sz="2800" dirty="0"/>
          </a:p>
          <a:p>
            <a:pPr marL="457200" indent="-457200">
              <a:lnSpc>
                <a:spcPct val="150000"/>
              </a:lnSpc>
              <a:buSzPct val="50000"/>
              <a:buFont typeface="Wingdings" pitchFamily="2" charset="2"/>
              <a:buChar char="l"/>
            </a:pPr>
            <a:r>
              <a:rPr kumimoji="1" lang="en-US" altLang="zh-CN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3.5</a:t>
            </a:r>
            <a:r>
              <a:rPr kumimoji="1" lang="zh-CN" altLang="en-US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节练习</a:t>
            </a:r>
            <a:r>
              <a:rPr kumimoji="1" lang="en-US" altLang="zh-CN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: </a:t>
            </a:r>
            <a:r>
              <a:rPr kumimoji="1" lang="en-US" altLang="zh-CN" sz="3200" dirty="0"/>
              <a:t>1.</a:t>
            </a:r>
            <a:r>
              <a:rPr kumimoji="1" lang="zh-CN" altLang="en-US" sz="3200" dirty="0"/>
              <a:t>  </a:t>
            </a:r>
            <a:r>
              <a:rPr kumimoji="1" lang="en-US" altLang="zh-CN" sz="3200" dirty="0"/>
              <a:t>3.</a:t>
            </a:r>
            <a:r>
              <a:rPr kumimoji="1" lang="zh-CN" altLang="en-US" sz="3200" dirty="0"/>
              <a:t>  </a:t>
            </a:r>
            <a:r>
              <a:rPr kumimoji="1" lang="en-US" altLang="zh-CN" sz="3200" dirty="0"/>
              <a:t>5.</a:t>
            </a:r>
            <a:r>
              <a:rPr kumimoji="1" lang="zh-CN" altLang="en-US" sz="3200" dirty="0"/>
              <a:t>  </a:t>
            </a:r>
            <a:r>
              <a:rPr kumimoji="1" lang="en-US" altLang="zh-CN" sz="3200" dirty="0"/>
              <a:t>7.</a:t>
            </a:r>
            <a:r>
              <a:rPr kumimoji="1" lang="zh-CN" altLang="en-US" sz="3200" dirty="0"/>
              <a:t>  </a:t>
            </a:r>
            <a:r>
              <a:rPr kumimoji="1" lang="en-US" altLang="zh-CN" sz="3200" dirty="0"/>
              <a:t>8.</a:t>
            </a:r>
          </a:p>
          <a:p>
            <a:pPr marL="457200" indent="-457200">
              <a:lnSpc>
                <a:spcPct val="150000"/>
              </a:lnSpc>
              <a:buSzPct val="50000"/>
              <a:buFont typeface="Wingdings" pitchFamily="2" charset="2"/>
              <a:buChar char="l"/>
            </a:pPr>
            <a:r>
              <a:rPr lang="zh-CN" altLang="en-US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课后练习</a:t>
            </a:r>
            <a:r>
              <a:rPr lang="en-US" altLang="zh-CN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:</a:t>
            </a:r>
            <a:endParaRPr kumimoji="1" lang="en-US" altLang="zh-CN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20D973-987B-2546-8835-6FE63C66B7BD}"/>
              </a:ext>
            </a:extLst>
          </p:cNvPr>
          <p:cNvSpPr txBox="1"/>
          <p:nvPr/>
        </p:nvSpPr>
        <p:spPr>
          <a:xfrm>
            <a:off x="767408" y="2762356"/>
            <a:ext cx="10776796" cy="3869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1. </a:t>
            </a: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设</a:t>
            </a:r>
            <a:r>
              <a:rPr kumimoji="1" lang="en-US" altLang="zh-CN" dirty="0"/>
              <a:t>{</a:t>
            </a:r>
            <a:r>
              <a:rPr lang="en-US" altLang="zh-CN" b="1" i="1" spc="-100" dirty="0">
                <a:cs typeface="Times New Roman" pitchFamily="18" charset="0"/>
              </a:rPr>
              <a:t>u</a:t>
            </a:r>
            <a:r>
              <a:rPr lang="en-US" altLang="zh-CN" spc="-100" baseline="-25000" dirty="0"/>
              <a:t>1</a:t>
            </a:r>
            <a:r>
              <a:rPr lang="en-US" altLang="zh-CN" spc="-100" dirty="0"/>
              <a:t>, </a:t>
            </a:r>
            <a:r>
              <a:rPr lang="en-US" altLang="zh-CN" b="1" i="1" spc="-100" dirty="0">
                <a:cs typeface="Times New Roman" pitchFamily="18" charset="0"/>
              </a:rPr>
              <a:t>u</a:t>
            </a:r>
            <a:r>
              <a:rPr lang="en-US" altLang="zh-CN" spc="-100" baseline="-25000" dirty="0"/>
              <a:t>2</a:t>
            </a:r>
            <a:r>
              <a:rPr lang="en-US" altLang="zh-CN" spc="-100" dirty="0"/>
              <a:t> , …, </a:t>
            </a:r>
            <a:r>
              <a:rPr lang="en-US" altLang="zh-CN" b="1" i="1" spc="-100" dirty="0">
                <a:cs typeface="Times New Roman" pitchFamily="18" charset="0"/>
              </a:rPr>
              <a:t>u</a:t>
            </a:r>
            <a:r>
              <a:rPr lang="en-US" altLang="zh-CN" i="1" spc="-100" baseline="-25000" dirty="0"/>
              <a:t>n</a:t>
            </a:r>
            <a:r>
              <a:rPr lang="en-US" altLang="zh-CN" i="1" spc="-100" dirty="0"/>
              <a:t> </a:t>
            </a:r>
            <a:r>
              <a:rPr lang="en-US" altLang="zh-CN" spc="-100" dirty="0"/>
              <a:t>}</a:t>
            </a: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是</a:t>
            </a:r>
            <a:r>
              <a:rPr lang="en-US" altLang="zh-CN" spc="-100" dirty="0"/>
              <a:t>V</a:t>
            </a: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的一个基，求由这个基到</a:t>
            </a:r>
            <a:r>
              <a:rPr kumimoji="1" lang="en-US" altLang="zh-CN" dirty="0"/>
              <a:t>{</a:t>
            </a:r>
            <a:r>
              <a:rPr lang="en-US" altLang="zh-CN" b="1" i="1" spc="-100" dirty="0">
                <a:cs typeface="Times New Roman" pitchFamily="18" charset="0"/>
              </a:rPr>
              <a:t>u</a:t>
            </a:r>
            <a:r>
              <a:rPr lang="en-US" altLang="zh-CN" spc="-100" baseline="-25000" dirty="0"/>
              <a:t>2</a:t>
            </a:r>
            <a:r>
              <a:rPr lang="en-US" altLang="zh-CN" spc="-100" dirty="0"/>
              <a:t> , …, </a:t>
            </a:r>
            <a:r>
              <a:rPr lang="en-US" altLang="zh-CN" b="1" i="1" spc="-100" dirty="0">
                <a:cs typeface="Times New Roman" pitchFamily="18" charset="0"/>
              </a:rPr>
              <a:t>u</a:t>
            </a:r>
            <a:r>
              <a:rPr lang="en-US" altLang="zh-CN" i="1" spc="-100" baseline="-25000" dirty="0"/>
              <a:t>n</a:t>
            </a:r>
            <a:r>
              <a:rPr lang="zh-CN" altLang="en-US" i="1" spc="-100" baseline="-25000" dirty="0"/>
              <a:t> </a:t>
            </a:r>
            <a:r>
              <a:rPr lang="en-US" altLang="zh-CN" spc="-100" dirty="0"/>
              <a:t>, </a:t>
            </a:r>
            <a:r>
              <a:rPr lang="en-US" altLang="zh-CN" b="1" i="1" spc="-100" dirty="0">
                <a:cs typeface="Times New Roman" pitchFamily="18" charset="0"/>
              </a:rPr>
              <a:t>u</a:t>
            </a:r>
            <a:r>
              <a:rPr lang="en-US" altLang="zh-CN" spc="-100" baseline="-25000" dirty="0"/>
              <a:t>1</a:t>
            </a:r>
            <a:r>
              <a:rPr lang="en-US" altLang="zh-CN" spc="-100" dirty="0"/>
              <a:t>}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的过渡矩阵</a:t>
            </a:r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2. </a:t>
            </a: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设</a:t>
            </a:r>
            <a:r>
              <a:rPr lang="en-US" altLang="zh-CN" b="1" i="1" spc="-100" dirty="0">
                <a:cs typeface="Times New Roman" pitchFamily="18" charset="0"/>
              </a:rPr>
              <a:t>u</a:t>
            </a:r>
            <a:r>
              <a:rPr lang="en-US" altLang="zh-CN" spc="-100" baseline="-25000" dirty="0"/>
              <a:t>1</a:t>
            </a:r>
            <a:r>
              <a:rPr lang="en-US" altLang="zh-CN" spc="-100" dirty="0">
                <a:cs typeface="Times New Roman" pitchFamily="18" charset="0"/>
              </a:rPr>
              <a:t>= (2, 1, -1, 1)</a:t>
            </a:r>
            <a:r>
              <a:rPr lang="sv-SE" altLang="zh-CN" spc="-100" baseline="30000" dirty="0">
                <a:cs typeface="Times New Roman" pitchFamily="18" charset="0"/>
              </a:rPr>
              <a:t> </a:t>
            </a:r>
            <a:r>
              <a:rPr lang="sv-SE" altLang="zh-CN" i="1" spc="-100" baseline="30000" dirty="0">
                <a:cs typeface="Times New Roman" pitchFamily="18" charset="0"/>
              </a:rPr>
              <a:t>T</a:t>
            </a:r>
            <a:r>
              <a:rPr lang="en-US" altLang="zh-CN" spc="-100" dirty="0"/>
              <a:t>, </a:t>
            </a:r>
            <a:r>
              <a:rPr lang="en-US" altLang="zh-CN" b="1" i="1" spc="-100" dirty="0">
                <a:cs typeface="Times New Roman" pitchFamily="18" charset="0"/>
              </a:rPr>
              <a:t>u</a:t>
            </a:r>
            <a:r>
              <a:rPr lang="en-US" altLang="zh-CN" spc="-100" baseline="-25000" dirty="0">
                <a:cs typeface="Times New Roman" pitchFamily="18" charset="0"/>
              </a:rPr>
              <a:t>2</a:t>
            </a:r>
            <a:r>
              <a:rPr lang="en-US" altLang="zh-CN" spc="-100" dirty="0">
                <a:cs typeface="Times New Roman" pitchFamily="18" charset="0"/>
              </a:rPr>
              <a:t> = (0, 3, 1, 0)</a:t>
            </a:r>
            <a:r>
              <a:rPr lang="sv-SE" altLang="zh-CN" spc="-100" baseline="30000" dirty="0">
                <a:cs typeface="Times New Roman" pitchFamily="18" charset="0"/>
              </a:rPr>
              <a:t> </a:t>
            </a:r>
            <a:r>
              <a:rPr lang="sv-SE" altLang="zh-CN" i="1" spc="-100" baseline="30000" dirty="0">
                <a:cs typeface="Times New Roman" pitchFamily="18" charset="0"/>
              </a:rPr>
              <a:t>T</a:t>
            </a:r>
            <a:r>
              <a:rPr lang="en-US" altLang="zh-CN" spc="-100" dirty="0">
                <a:cs typeface="Times New Roman" pitchFamily="18" charset="0"/>
              </a:rPr>
              <a:t>, </a:t>
            </a:r>
            <a:r>
              <a:rPr lang="en-US" altLang="zh-CN" b="1" i="1" spc="-100" dirty="0">
                <a:cs typeface="Times New Roman" pitchFamily="18" charset="0"/>
              </a:rPr>
              <a:t>u</a:t>
            </a:r>
            <a:r>
              <a:rPr lang="en-US" altLang="zh-CN" spc="-100" baseline="-25000" dirty="0">
                <a:cs typeface="Times New Roman" pitchFamily="18" charset="0"/>
              </a:rPr>
              <a:t>3</a:t>
            </a:r>
            <a:r>
              <a:rPr lang="en-US" altLang="zh-CN" spc="-100" dirty="0">
                <a:cs typeface="Times New Roman" pitchFamily="18" charset="0"/>
              </a:rPr>
              <a:t> = (5, 3, 2, 1)</a:t>
            </a:r>
            <a:r>
              <a:rPr lang="sv-SE" altLang="zh-CN" i="1" spc="-100" baseline="30000" dirty="0">
                <a:cs typeface="Times New Roman" pitchFamily="18" charset="0"/>
              </a:rPr>
              <a:t> T</a:t>
            </a:r>
            <a:r>
              <a:rPr lang="en-US" altLang="zh-CN" spc="-100" dirty="0">
                <a:cs typeface="Times New Roman" pitchFamily="18" charset="0"/>
              </a:rPr>
              <a:t> , </a:t>
            </a:r>
            <a:r>
              <a:rPr lang="en-US" altLang="zh-CN" b="1" i="1" spc="-100" dirty="0">
                <a:cs typeface="Times New Roman" pitchFamily="18" charset="0"/>
              </a:rPr>
              <a:t>u</a:t>
            </a:r>
            <a:r>
              <a:rPr lang="en-US" altLang="zh-CN" spc="-100" baseline="-25000" dirty="0">
                <a:cs typeface="Times New Roman" pitchFamily="18" charset="0"/>
              </a:rPr>
              <a:t>4</a:t>
            </a:r>
            <a:r>
              <a:rPr lang="en-US" altLang="zh-CN" spc="-100" dirty="0">
                <a:cs typeface="Times New Roman" pitchFamily="18" charset="0"/>
              </a:rPr>
              <a:t> = (6, 6, 1, 3)</a:t>
            </a:r>
            <a:r>
              <a:rPr lang="sv-SE" altLang="zh-CN" i="1" spc="-100" baseline="30000" dirty="0">
                <a:cs typeface="Times New Roman" pitchFamily="18" charset="0"/>
              </a:rPr>
              <a:t> T</a:t>
            </a:r>
            <a:r>
              <a:rPr lang="en-US" altLang="zh-CN" spc="-100" dirty="0">
                <a:cs typeface="Times New Roman" pitchFamily="18" charset="0"/>
              </a:rPr>
              <a:t> . </a:t>
            </a:r>
          </a:p>
          <a:p>
            <a:pPr marL="514350" indent="-514350">
              <a:lnSpc>
                <a:spcPct val="150000"/>
              </a:lnSpc>
              <a:buAutoNum type="arabicParenBoth"/>
            </a:pP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证明</a:t>
            </a:r>
            <a:r>
              <a:rPr kumimoji="1" lang="en-US" altLang="zh-CN" dirty="0"/>
              <a:t>{</a:t>
            </a:r>
            <a:r>
              <a:rPr lang="en-US" altLang="zh-CN" b="1" i="1" spc="-100" dirty="0">
                <a:cs typeface="Times New Roman" pitchFamily="18" charset="0"/>
              </a:rPr>
              <a:t>u</a:t>
            </a:r>
            <a:r>
              <a:rPr lang="en-US" altLang="zh-CN" spc="-100" baseline="-25000" dirty="0"/>
              <a:t>1</a:t>
            </a:r>
            <a:r>
              <a:rPr lang="en-US" altLang="zh-CN" spc="-100" dirty="0"/>
              <a:t>, </a:t>
            </a:r>
            <a:r>
              <a:rPr lang="en-US" altLang="zh-CN" b="1" i="1" spc="-100" dirty="0">
                <a:cs typeface="Times New Roman" pitchFamily="18" charset="0"/>
              </a:rPr>
              <a:t>u</a:t>
            </a:r>
            <a:r>
              <a:rPr lang="en-US" altLang="zh-CN" spc="-100" baseline="-25000" dirty="0"/>
              <a:t>2</a:t>
            </a:r>
            <a:r>
              <a:rPr lang="en-US" altLang="zh-CN" spc="-100" dirty="0"/>
              <a:t> , </a:t>
            </a:r>
            <a:r>
              <a:rPr lang="en-US" altLang="zh-CN" b="1" i="1" spc="-100" dirty="0">
                <a:cs typeface="Times New Roman" pitchFamily="18" charset="0"/>
              </a:rPr>
              <a:t>u</a:t>
            </a:r>
            <a:r>
              <a:rPr lang="en-US" altLang="zh-CN" spc="-100" baseline="-25000" dirty="0"/>
              <a:t>3</a:t>
            </a:r>
            <a:r>
              <a:rPr lang="en-US" altLang="zh-CN" spc="-100" dirty="0"/>
              <a:t> , </a:t>
            </a:r>
            <a:r>
              <a:rPr lang="en-US" altLang="zh-CN" b="1" i="1" spc="-100" dirty="0">
                <a:cs typeface="Times New Roman" pitchFamily="18" charset="0"/>
              </a:rPr>
              <a:t>u</a:t>
            </a:r>
            <a:r>
              <a:rPr lang="en-US" altLang="zh-CN" spc="-100" baseline="-25000" dirty="0"/>
              <a:t>4</a:t>
            </a:r>
            <a:r>
              <a:rPr lang="en-US" altLang="zh-CN" spc="-100" dirty="0"/>
              <a:t>}</a:t>
            </a: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作为</a:t>
            </a:r>
            <a:r>
              <a:rPr lang="en-US" altLang="zh-CN" b="1" spc="-100" dirty="0"/>
              <a:t>R</a:t>
            </a:r>
            <a:r>
              <a:rPr lang="en-US" altLang="zh-CN" spc="-100" baseline="30000" dirty="0"/>
              <a:t>4</a:t>
            </a: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的一个基</a:t>
            </a:r>
            <a:r>
              <a:rPr lang="en-US" altLang="zh-CN" spc="-100" dirty="0"/>
              <a:t>. </a:t>
            </a:r>
          </a:p>
          <a:p>
            <a:pPr marL="514350" indent="-514350">
              <a:lnSpc>
                <a:spcPct val="150000"/>
              </a:lnSpc>
              <a:buAutoNum type="arabicParenBoth"/>
            </a:pP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在</a:t>
            </a:r>
            <a:r>
              <a:rPr lang="en-US" altLang="zh-CN" b="1" spc="-100" dirty="0"/>
              <a:t>R</a:t>
            </a:r>
            <a:r>
              <a:rPr lang="en-US" altLang="zh-CN" spc="-100" baseline="30000" dirty="0"/>
              <a:t>4</a:t>
            </a: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中求一个非零向量，使其关于这个基的坐标与关于标准基的</a:t>
            </a:r>
            <a:endParaRPr kumimoji="1" lang="en-US" altLang="zh-CN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   </a:t>
            </a: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坐标相同</a:t>
            </a:r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.</a:t>
            </a:r>
            <a:endParaRPr kumimoji="1"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0229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839416" y="5157192"/>
            <a:ext cx="10729192" cy="79208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60253" y="399844"/>
            <a:ext cx="1923379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>
                <a:solidFill>
                  <a:srgbClr val="002060"/>
                </a:solidFill>
              </a:rPr>
              <a:t>1. </a:t>
            </a:r>
            <a:r>
              <a:rPr lang="zh-CN" altLang="en-US" sz="4000" b="1" dirty="0">
                <a:solidFill>
                  <a:srgbClr val="002060"/>
                </a:solidFill>
              </a:rPr>
              <a:t>坐标</a:t>
            </a:r>
          </a:p>
        </p:txBody>
      </p:sp>
      <p:sp>
        <p:nvSpPr>
          <p:cNvPr id="5" name="矩形 4"/>
          <p:cNvSpPr/>
          <p:nvPr/>
        </p:nvSpPr>
        <p:spPr>
          <a:xfrm>
            <a:off x="973585" y="3466856"/>
            <a:ext cx="99611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/>
              <a:t>定 义  </a:t>
            </a:r>
            <a:r>
              <a:rPr lang="en-US" altLang="zh-CN" sz="3200" b="1" dirty="0"/>
              <a:t>   </a:t>
            </a:r>
            <a:r>
              <a:rPr lang="zh-CN" altLang="en-US" sz="3200" dirty="0"/>
              <a:t>称上式中的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, . . . , 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32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dirty="0"/>
              <a:t>为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spc="-100" dirty="0"/>
              <a:t> </a:t>
            </a:r>
            <a:r>
              <a:rPr lang="zh-CN" altLang="en-US" sz="3200" spc="-100" dirty="0"/>
              <a:t>中</a:t>
            </a:r>
            <a:r>
              <a:rPr lang="zh-CN" altLang="en-US" sz="3200" dirty="0"/>
              <a:t>向量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3200" dirty="0"/>
              <a:t>在有序基</a:t>
            </a:r>
            <a:r>
              <a:rPr lang="en-US" altLang="zh-CN" sz="3200" dirty="0"/>
              <a:t> </a:t>
            </a:r>
          </a:p>
        </p:txBody>
      </p:sp>
      <p:sp>
        <p:nvSpPr>
          <p:cNvPr id="6" name="矩形 5"/>
          <p:cNvSpPr/>
          <p:nvPr/>
        </p:nvSpPr>
        <p:spPr>
          <a:xfrm>
            <a:off x="5087888" y="4203666"/>
            <a:ext cx="56886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称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, . . . , 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32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200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坐标向量</a:t>
            </a:r>
            <a:r>
              <a:rPr lang="en-US" altLang="zh-CN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3200" i="1" baseline="30000" dirty="0">
              <a:solidFill>
                <a:srgbClr val="00206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63485" y="1260050"/>
            <a:ext cx="90250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pc="-100" dirty="0"/>
              <a:t>设</a:t>
            </a:r>
            <a:r>
              <a:rPr lang="en-US" altLang="zh-CN" sz="3200" spc="-100" dirty="0"/>
              <a:t>{</a:t>
            </a:r>
            <a:r>
              <a:rPr lang="en-US" altLang="zh-CN" sz="3200" b="1" i="1" spc="-1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spc="-1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3200" b="1" i="1" spc="-1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spc="-1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,. . .,</a:t>
            </a:r>
            <a:r>
              <a:rPr lang="en-US" altLang="zh-CN" sz="3200" b="1" i="1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i="1" spc="-100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i="1" spc="-100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i="1" spc="-1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spc="-100" dirty="0"/>
              <a:t>} </a:t>
            </a:r>
            <a:r>
              <a:rPr lang="zh-CN" altLang="en-US" sz="3200" spc="-100" dirty="0"/>
              <a:t>是向量空间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的一组基，</a:t>
            </a:r>
            <a:r>
              <a:rPr lang="zh-CN" altLang="en-US" sz="3200" spc="-100" dirty="0">
                <a:cs typeface="Times New Roman" pitchFamily="18" charset="0"/>
              </a:rPr>
              <a:t>则</a:t>
            </a:r>
            <a:r>
              <a:rPr lang="zh-CN" altLang="en-US" sz="3200" spc="-100" dirty="0">
                <a:cs typeface="Times New Roman" pitchFamily="18" charset="0"/>
                <a:sym typeface="Symbol"/>
              </a:rPr>
              <a:t></a:t>
            </a:r>
            <a:r>
              <a:rPr lang="zh-CN" altLang="en-US" sz="3200" spc="-100" dirty="0">
                <a:cs typeface="Times New Roman" pitchFamily="18" charset="0"/>
              </a:rPr>
              <a:t> </a:t>
            </a:r>
            <a:r>
              <a:rPr lang="en-US" altLang="zh-CN" sz="3200" i="1" spc="-100" dirty="0" err="1">
                <a:cs typeface="Times New Roman" pitchFamily="18" charset="0"/>
              </a:rPr>
              <a:t>u</a:t>
            </a:r>
            <a:r>
              <a:rPr lang="en-US" altLang="zh-CN" sz="3200" spc="-100" dirty="0" err="1">
                <a:cs typeface="Times New Roman" pitchFamily="18" charset="0"/>
              </a:rPr>
              <a:t>∈</a:t>
            </a:r>
            <a:r>
              <a:rPr lang="en-US" altLang="zh-CN" sz="3200" i="1" spc="-100" dirty="0" err="1">
                <a:cs typeface="Times New Roman" pitchFamily="18" charset="0"/>
              </a:rPr>
              <a:t>V</a:t>
            </a:r>
            <a:r>
              <a:rPr lang="en-US" altLang="zh-CN" sz="3200" spc="-100" dirty="0"/>
              <a:t> </a:t>
            </a:r>
            <a:r>
              <a:rPr lang="en-US" altLang="zh-CN" sz="3200" spc="-100" dirty="0">
                <a:cs typeface="Times New Roman" pitchFamily="18" charset="0"/>
              </a:rPr>
              <a:t>,</a:t>
            </a:r>
            <a:endParaRPr lang="zh-CN" altLang="en-US" sz="3200" spc="-100" dirty="0"/>
          </a:p>
        </p:txBody>
      </p:sp>
      <p:sp>
        <p:nvSpPr>
          <p:cNvPr id="11" name="TextBox 10"/>
          <p:cNvSpPr txBox="1"/>
          <p:nvPr/>
        </p:nvSpPr>
        <p:spPr>
          <a:xfrm>
            <a:off x="983432" y="2060848"/>
            <a:ext cx="7366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存在</a:t>
            </a:r>
            <a:r>
              <a:rPr lang="zh-CN" altLang="en-US" sz="3200" u="sng" dirty="0"/>
              <a:t>唯一</a:t>
            </a:r>
            <a:r>
              <a:rPr lang="zh-CN" altLang="en-US" sz="3200" dirty="0"/>
              <a:t>的一组实数</a:t>
            </a:r>
            <a:r>
              <a:rPr lang="en-US" altLang="zh-CN" sz="3200" i="1" dirty="0">
                <a:solidFill>
                  <a:prstClr val="black"/>
                </a:solidFill>
                <a:cs typeface="Times New Roman" pitchFamily="18" charset="0"/>
              </a:rPr>
              <a:t>c</a:t>
            </a:r>
            <a:r>
              <a:rPr lang="en-US" altLang="zh-CN" sz="3200" baseline="-25000" dirty="0">
                <a:solidFill>
                  <a:prstClr val="black"/>
                </a:solidFill>
              </a:rPr>
              <a:t>1</a:t>
            </a:r>
            <a:r>
              <a:rPr lang="en-US" altLang="zh-CN" sz="3200" dirty="0">
                <a:solidFill>
                  <a:prstClr val="black"/>
                </a:solidFill>
              </a:rPr>
              <a:t>, </a:t>
            </a:r>
            <a:r>
              <a:rPr lang="en-US" altLang="zh-CN" sz="3200" i="1" dirty="0">
                <a:solidFill>
                  <a:prstClr val="black"/>
                </a:solidFill>
                <a:cs typeface="Times New Roman" pitchFamily="18" charset="0"/>
              </a:rPr>
              <a:t>c</a:t>
            </a:r>
            <a:r>
              <a:rPr lang="en-US" altLang="zh-CN" sz="3200" baseline="-25000" dirty="0">
                <a:solidFill>
                  <a:prstClr val="black"/>
                </a:solidFill>
              </a:rPr>
              <a:t>2</a:t>
            </a:r>
            <a:r>
              <a:rPr lang="en-US" altLang="zh-CN" sz="3200" dirty="0">
                <a:solidFill>
                  <a:prstClr val="black"/>
                </a:solidFill>
              </a:rPr>
              <a:t>, . . . , </a:t>
            </a:r>
            <a:r>
              <a:rPr lang="en-US" altLang="zh-CN" sz="3200" i="1" dirty="0" err="1">
                <a:solidFill>
                  <a:prstClr val="black"/>
                </a:solidFill>
                <a:cs typeface="Times New Roman" pitchFamily="18" charset="0"/>
              </a:rPr>
              <a:t>c</a:t>
            </a:r>
            <a:r>
              <a:rPr lang="en-US" altLang="zh-CN" sz="3200" i="1" baseline="-25000" dirty="0" err="1">
                <a:solidFill>
                  <a:prstClr val="black"/>
                </a:solidFill>
                <a:cs typeface="Times New Roman" pitchFamily="18" charset="0"/>
              </a:rPr>
              <a:t>n</a:t>
            </a:r>
            <a:r>
              <a:rPr lang="en-US" altLang="zh-CN" sz="3200" i="1" baseline="-250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zh-CN" altLang="en-US" sz="3200" dirty="0"/>
              <a:t>，使得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9416" y="5301208"/>
            <a:ext cx="10705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向量空间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dirty="0"/>
              <a:t>的一组</a:t>
            </a:r>
            <a:r>
              <a:rPr lang="zh-CN" altLang="en-US" b="1" dirty="0">
                <a:solidFill>
                  <a:srgbClr val="C00000"/>
                </a:solidFill>
              </a:rPr>
              <a:t>有序</a:t>
            </a:r>
            <a:r>
              <a:rPr lang="zh-CN" altLang="en-US" dirty="0"/>
              <a:t>基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{</a:t>
            </a:r>
            <a:r>
              <a:rPr lang="en-US" altLang="zh-CN" b="1" i="1" spc="-1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pc="-1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i="1" spc="-1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b="1" i="1" spc="-1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pc="-1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i="1" spc="-100" dirty="0">
                <a:latin typeface="Times New Roman" pitchFamily="18" charset="0"/>
                <a:cs typeface="Times New Roman" pitchFamily="18" charset="0"/>
              </a:rPr>
              <a:t>,. . .,</a:t>
            </a:r>
            <a:r>
              <a:rPr lang="en-US" altLang="zh-CN" b="1" i="1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spc="-100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i="1" spc="-100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i="1" spc="-1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/>
              <a:t>}</a:t>
            </a:r>
            <a:r>
              <a:rPr lang="zh-CN" altLang="en-US" dirty="0"/>
              <a:t>就代表这个空间的一个</a:t>
            </a:r>
            <a:r>
              <a:rPr lang="zh-CN" altLang="en-US" b="1" dirty="0">
                <a:solidFill>
                  <a:srgbClr val="C00000"/>
                </a:solidFill>
              </a:rPr>
              <a:t>坐标系</a:t>
            </a:r>
            <a:r>
              <a:rPr lang="en-US" altLang="zh-CN" b="1" dirty="0">
                <a:solidFill>
                  <a:srgbClr val="C00000"/>
                </a:solidFill>
              </a:rPr>
              <a:t>.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75720" y="2708920"/>
            <a:ext cx="41596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>
                <a:solidFill>
                  <a:prstClr val="black"/>
                </a:solidFill>
                <a:cs typeface="Times New Roman" pitchFamily="18" charset="0"/>
              </a:rPr>
              <a:t>u = c</a:t>
            </a:r>
            <a:r>
              <a:rPr lang="en-US" altLang="zh-CN" sz="3200" baseline="-25000" dirty="0">
                <a:solidFill>
                  <a:prstClr val="black"/>
                </a:solidFill>
              </a:rPr>
              <a:t>1</a:t>
            </a:r>
            <a:r>
              <a:rPr lang="en-US" altLang="zh-CN" sz="3200" b="1" i="1" spc="-100" dirty="0">
                <a:cs typeface="Times New Roman" pitchFamily="18" charset="0"/>
              </a:rPr>
              <a:t>v</a:t>
            </a:r>
            <a:r>
              <a:rPr lang="en-US" altLang="zh-CN" sz="3200" spc="-100" baseline="-25000" dirty="0">
                <a:cs typeface="Times New Roman" pitchFamily="18" charset="0"/>
              </a:rPr>
              <a:t>1</a:t>
            </a:r>
            <a:r>
              <a:rPr lang="en-US" altLang="zh-CN" sz="3200" dirty="0">
                <a:solidFill>
                  <a:prstClr val="black"/>
                </a:solidFill>
              </a:rPr>
              <a:t>+</a:t>
            </a:r>
            <a:r>
              <a:rPr lang="en-US" altLang="zh-CN" sz="3200" i="1" dirty="0">
                <a:solidFill>
                  <a:prstClr val="black"/>
                </a:solidFill>
                <a:cs typeface="Times New Roman" pitchFamily="18" charset="0"/>
              </a:rPr>
              <a:t>c</a:t>
            </a:r>
            <a:r>
              <a:rPr lang="en-US" altLang="zh-CN" sz="3200" baseline="-25000" dirty="0">
                <a:solidFill>
                  <a:prstClr val="black"/>
                </a:solidFill>
              </a:rPr>
              <a:t>2</a:t>
            </a:r>
            <a:r>
              <a:rPr lang="en-US" altLang="zh-CN" sz="3200" b="1" i="1" spc="-100" dirty="0">
                <a:cs typeface="Times New Roman" pitchFamily="18" charset="0"/>
              </a:rPr>
              <a:t>v</a:t>
            </a:r>
            <a:r>
              <a:rPr lang="en-US" altLang="zh-CN" sz="3200" spc="-100" baseline="-25000" dirty="0">
                <a:cs typeface="Times New Roman" pitchFamily="18" charset="0"/>
              </a:rPr>
              <a:t>2</a:t>
            </a:r>
            <a:r>
              <a:rPr lang="en-US" altLang="zh-CN" sz="3200" dirty="0">
                <a:solidFill>
                  <a:prstClr val="black"/>
                </a:solidFill>
              </a:rPr>
              <a:t>+…+</a:t>
            </a:r>
            <a:r>
              <a:rPr lang="en-US" altLang="zh-CN" sz="3200" i="1" dirty="0" err="1">
                <a:solidFill>
                  <a:prstClr val="black"/>
                </a:solidFill>
                <a:cs typeface="Times New Roman" pitchFamily="18" charset="0"/>
              </a:rPr>
              <a:t>c</a:t>
            </a:r>
            <a:r>
              <a:rPr lang="en-US" altLang="zh-CN" sz="3200" i="1" baseline="-25000" dirty="0" err="1">
                <a:solidFill>
                  <a:prstClr val="black"/>
                </a:solidFill>
                <a:cs typeface="Times New Roman" pitchFamily="18" charset="0"/>
              </a:rPr>
              <a:t>n</a:t>
            </a:r>
            <a:r>
              <a:rPr lang="en-US" altLang="zh-CN" sz="3200" b="1" i="1" spc="-100" dirty="0" err="1">
                <a:cs typeface="Times New Roman" pitchFamily="18" charset="0"/>
              </a:rPr>
              <a:t>v</a:t>
            </a:r>
            <a:r>
              <a:rPr lang="en-US" altLang="zh-CN" sz="3200" i="1" spc="-100" baseline="-25000" dirty="0" err="1">
                <a:cs typeface="Times New Roman" pitchFamily="18" charset="0"/>
              </a:rPr>
              <a:t>n</a:t>
            </a:r>
            <a:r>
              <a:rPr lang="en-US" altLang="zh-CN" sz="3200" i="1" baseline="-25000" dirty="0">
                <a:solidFill>
                  <a:prstClr val="black"/>
                </a:solidFill>
                <a:cs typeface="Times New Roman" pitchFamily="18" charset="0"/>
              </a:rPr>
              <a:t>   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911424" y="4212377"/>
            <a:ext cx="43824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{</a:t>
            </a:r>
            <a:r>
              <a:rPr lang="en-US" altLang="zh-CN" sz="3200" b="1" i="1" spc="-100" dirty="0">
                <a:cs typeface="Times New Roman" pitchFamily="18" charset="0"/>
              </a:rPr>
              <a:t>v</a:t>
            </a:r>
            <a:r>
              <a:rPr lang="en-US" altLang="zh-CN" sz="3200" spc="-100" baseline="-25000" dirty="0">
                <a:cs typeface="Times New Roman" pitchFamily="18" charset="0"/>
              </a:rPr>
              <a:t>1</a:t>
            </a:r>
            <a:r>
              <a:rPr lang="en-US" altLang="zh-CN" sz="3200" i="1" spc="-100" dirty="0">
                <a:cs typeface="Times New Roman" pitchFamily="18" charset="0"/>
              </a:rPr>
              <a:t>, </a:t>
            </a:r>
            <a:r>
              <a:rPr lang="en-US" altLang="zh-CN" sz="3200" b="1" i="1" spc="-100" dirty="0">
                <a:cs typeface="Times New Roman" pitchFamily="18" charset="0"/>
              </a:rPr>
              <a:t>v</a:t>
            </a:r>
            <a:r>
              <a:rPr lang="en-US" altLang="zh-CN" sz="3200" spc="-100" baseline="-25000" dirty="0">
                <a:cs typeface="Times New Roman" pitchFamily="18" charset="0"/>
              </a:rPr>
              <a:t>2</a:t>
            </a:r>
            <a:r>
              <a:rPr lang="en-US" altLang="zh-CN" sz="3200" i="1" spc="-100" dirty="0">
                <a:cs typeface="Times New Roman" pitchFamily="18" charset="0"/>
              </a:rPr>
              <a:t>,. . .,</a:t>
            </a:r>
            <a:r>
              <a:rPr lang="en-US" altLang="zh-CN" sz="3200" b="1" i="1" spc="-100" dirty="0">
                <a:cs typeface="Times New Roman" pitchFamily="18" charset="0"/>
              </a:rPr>
              <a:t> </a:t>
            </a:r>
            <a:r>
              <a:rPr lang="en-US" altLang="zh-CN" sz="3200" b="1" i="1" spc="-100" dirty="0" err="1">
                <a:cs typeface="Times New Roman" pitchFamily="18" charset="0"/>
              </a:rPr>
              <a:t>v</a:t>
            </a:r>
            <a:r>
              <a:rPr lang="en-US" altLang="zh-CN" sz="3200" i="1" spc="-100" baseline="-25000" dirty="0" err="1">
                <a:cs typeface="Times New Roman" pitchFamily="18" charset="0"/>
              </a:rPr>
              <a:t>n</a:t>
            </a:r>
            <a:r>
              <a:rPr lang="en-US" altLang="zh-CN" sz="3200" i="1" spc="-100" baseline="-25000" dirty="0">
                <a:cs typeface="Times New Roman" pitchFamily="18" charset="0"/>
              </a:rPr>
              <a:t> </a:t>
            </a:r>
            <a:r>
              <a:rPr lang="en-US" altLang="zh-CN" sz="3200" dirty="0"/>
              <a:t>}</a:t>
            </a:r>
            <a:r>
              <a:rPr lang="zh-CN" altLang="en-US" sz="3200" dirty="0"/>
              <a:t>下的</a:t>
            </a:r>
            <a:r>
              <a:rPr lang="zh-CN" altLang="en-US" sz="3200" b="1" dirty="0">
                <a:solidFill>
                  <a:srgbClr val="C00000"/>
                </a:solidFill>
              </a:rPr>
              <a:t>坐标</a:t>
            </a:r>
            <a:r>
              <a:rPr lang="en-US" altLang="zh-CN" sz="3200" dirty="0">
                <a:solidFill>
                  <a:srgbClr val="C00000"/>
                </a:solidFill>
              </a:rPr>
              <a:t>,  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5" grpId="0"/>
      <p:bldP spid="6" grpId="0"/>
      <p:bldP spid="8" grpId="0"/>
      <p:bldP spid="11" grpId="0"/>
      <p:bldP spid="19" grpId="0"/>
      <p:bldP spid="13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2207568" y="476672"/>
            <a:ext cx="7488832" cy="165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920213" y="4221088"/>
            <a:ext cx="8928315" cy="216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201155" y="4221089"/>
            <a:ext cx="69911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pc="-100" dirty="0"/>
              <a:t>取</a:t>
            </a:r>
            <a:r>
              <a:rPr lang="en-US" altLang="zh-CN" sz="3200" spc="-100" dirty="0"/>
              <a:t>  </a:t>
            </a:r>
            <a:r>
              <a:rPr lang="en-US" altLang="zh-CN" sz="3200" b="1" i="1" spc="-1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3200" spc="-100" baseline="-25000" dirty="0"/>
              <a:t>1</a:t>
            </a:r>
            <a:r>
              <a:rPr lang="en-US" altLang="zh-CN" sz="3200" spc="-100" dirty="0"/>
              <a:t>=(2, 1)</a:t>
            </a:r>
            <a:r>
              <a:rPr lang="sv-SE" altLang="zh-CN" sz="3200" i="1" spc="-100" baseline="30000" dirty="0"/>
              <a:t>T</a:t>
            </a:r>
            <a:r>
              <a:rPr lang="en-US" altLang="zh-CN" sz="3200" spc="-100" dirty="0"/>
              <a:t>, </a:t>
            </a:r>
            <a:r>
              <a:rPr lang="en-US" altLang="zh-CN" sz="3200" b="1" i="1" spc="-1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3200" spc="-100" baseline="-25000" dirty="0"/>
              <a:t>2</a:t>
            </a:r>
            <a:r>
              <a:rPr lang="en-US" altLang="zh-CN" sz="3200" spc="-100" dirty="0"/>
              <a:t>=(1, 4)</a:t>
            </a:r>
            <a:r>
              <a:rPr lang="sv-SE" altLang="zh-CN" sz="3200" i="1" spc="-100" baseline="30000" dirty="0"/>
              <a:t>T</a:t>
            </a:r>
            <a:r>
              <a:rPr lang="en-US" altLang="zh-CN" sz="3200" spc="-100" dirty="0"/>
              <a:t> </a:t>
            </a:r>
            <a:r>
              <a:rPr lang="zh-CN" altLang="en-US" sz="3200" spc="-100" dirty="0"/>
              <a:t>作为</a:t>
            </a:r>
            <a:r>
              <a:rPr lang="en-US" altLang="zh-CN" sz="3200" i="1" dirty="0">
                <a:sym typeface="Symbol"/>
              </a:rPr>
              <a:t>R</a:t>
            </a:r>
            <a:r>
              <a:rPr lang="en-US" altLang="zh-CN" sz="3200" baseline="30000" dirty="0">
                <a:sym typeface="Symbol"/>
              </a:rPr>
              <a:t>2</a:t>
            </a:r>
            <a:r>
              <a:rPr lang="zh-CN" altLang="en-US" sz="3200" spc="-100" dirty="0"/>
              <a:t>的一组基</a:t>
            </a:r>
            <a:r>
              <a:rPr lang="en-US" altLang="zh-CN" sz="3200" spc="-100" dirty="0"/>
              <a:t>.</a:t>
            </a:r>
            <a:endParaRPr lang="en-US" altLang="zh-CN" sz="3200" spc="-100" dirty="0">
              <a:solidFill>
                <a:srgbClr val="0070C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208245" y="5580530"/>
            <a:ext cx="85682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spc="-100" dirty="0"/>
              <a:t>2).  </a:t>
            </a:r>
            <a:r>
              <a:rPr lang="zh-CN" altLang="en-US" sz="3200" spc="-100" dirty="0"/>
              <a:t>求向量 </a:t>
            </a:r>
            <a:r>
              <a:rPr lang="en-US" altLang="zh-CN" sz="3200" b="1" i="1" spc="-1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3200" i="1" spc="-100" dirty="0"/>
              <a:t> </a:t>
            </a:r>
            <a:r>
              <a:rPr lang="zh-CN" altLang="en-US" sz="3200" spc="-100" dirty="0"/>
              <a:t>使得它在</a:t>
            </a:r>
            <a:r>
              <a:rPr lang="en-US" altLang="zh-CN" sz="3200" spc="-100" dirty="0"/>
              <a:t>{</a:t>
            </a:r>
            <a:r>
              <a:rPr lang="en-US" altLang="zh-CN" sz="3200" b="1" i="1" spc="-1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3200" spc="-100" baseline="-25000" dirty="0"/>
              <a:t>1</a:t>
            </a:r>
            <a:r>
              <a:rPr lang="en-US" altLang="zh-CN" sz="3200" spc="-100" dirty="0"/>
              <a:t>, </a:t>
            </a:r>
            <a:r>
              <a:rPr lang="en-US" altLang="zh-CN" sz="3200" b="1" i="1" spc="-1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3200" spc="-100" baseline="-25000" dirty="0"/>
              <a:t>2</a:t>
            </a:r>
            <a:r>
              <a:rPr lang="en-US" altLang="zh-CN" sz="3200" spc="-100" dirty="0"/>
              <a:t> }</a:t>
            </a:r>
            <a:r>
              <a:rPr lang="zh-CN" altLang="en-US" sz="3200" spc="-100" dirty="0"/>
              <a:t> 下的坐标是</a:t>
            </a:r>
            <a:r>
              <a:rPr lang="en-US" altLang="zh-CN" sz="3200" spc="-100" dirty="0"/>
              <a:t> 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(7, 4)</a:t>
            </a:r>
            <a:r>
              <a:rPr lang="sv-SE" altLang="zh-CN" sz="3200" i="1" spc="-100" baseline="30000" dirty="0"/>
              <a:t>T</a:t>
            </a:r>
            <a:r>
              <a:rPr lang="en-US" altLang="zh-CN" sz="3200" spc="-100" dirty="0"/>
              <a:t>.</a:t>
            </a:r>
            <a:endParaRPr lang="zh-CN" altLang="en-US" sz="3200" spc="-100" dirty="0"/>
          </a:p>
        </p:txBody>
      </p:sp>
      <p:sp>
        <p:nvSpPr>
          <p:cNvPr id="22" name="TextBox 21"/>
          <p:cNvSpPr txBox="1"/>
          <p:nvPr/>
        </p:nvSpPr>
        <p:spPr>
          <a:xfrm>
            <a:off x="767408" y="414908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例  </a:t>
            </a: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23" name="矩形 22"/>
          <p:cNvSpPr/>
          <p:nvPr/>
        </p:nvSpPr>
        <p:spPr>
          <a:xfrm>
            <a:off x="2208245" y="4932458"/>
            <a:ext cx="82082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spc="-100" dirty="0"/>
              <a:t>1) . </a:t>
            </a:r>
            <a:r>
              <a:rPr lang="zh-CN" altLang="en-US" sz="3200" spc="-100" dirty="0"/>
              <a:t>求向量 </a:t>
            </a:r>
            <a:r>
              <a:rPr lang="en-US" altLang="zh-CN" sz="3200" b="1" i="1" spc="-120" dirty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n-US" altLang="zh-CN" sz="3200" spc="-120" dirty="0"/>
              <a:t>=  </a:t>
            </a:r>
            <a:r>
              <a:rPr lang="en-US" altLang="zh-CN" sz="3200" spc="-120" dirty="0">
                <a:latin typeface="Times New Roman" pitchFamily="18" charset="0"/>
                <a:cs typeface="Times New Roman" pitchFamily="18" charset="0"/>
              </a:rPr>
              <a:t>(7, 7</a:t>
            </a:r>
            <a:r>
              <a:rPr lang="sv-SE" altLang="zh-CN" sz="3200" spc="-12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sv-SE" altLang="zh-CN" sz="3200" i="1" spc="-120" baseline="30000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在有序基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i="1" spc="-1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3200" spc="-100" baseline="-25000" dirty="0"/>
              <a:t>1</a:t>
            </a:r>
            <a:r>
              <a:rPr lang="en-US" altLang="zh-CN" sz="3200" spc="-100" dirty="0"/>
              <a:t>, </a:t>
            </a:r>
            <a:r>
              <a:rPr lang="en-US" altLang="zh-CN" sz="3200" b="1" i="1" spc="-1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3200" spc="-100" baseline="-25000" dirty="0"/>
              <a:t>2</a:t>
            </a:r>
            <a:r>
              <a:rPr lang="en-US" altLang="zh-CN" sz="3200" spc="-100" dirty="0"/>
              <a:t>}</a:t>
            </a:r>
            <a:r>
              <a:rPr lang="zh-CN" altLang="en-US" sz="3200" spc="-100" dirty="0"/>
              <a:t>下的坐标</a:t>
            </a:r>
            <a:r>
              <a:rPr lang="en-US" altLang="zh-CN" sz="3200" spc="-100" dirty="0"/>
              <a:t>.</a:t>
            </a:r>
            <a:endParaRPr lang="zh-CN" altLang="en-US" sz="3200" spc="-100" dirty="0"/>
          </a:p>
        </p:txBody>
      </p:sp>
      <p:sp>
        <p:nvSpPr>
          <p:cNvPr id="29" name="TextBox 28"/>
          <p:cNvSpPr txBox="1"/>
          <p:nvPr/>
        </p:nvSpPr>
        <p:spPr>
          <a:xfrm>
            <a:off x="767408" y="54868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例  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30" name="矩形 29"/>
          <p:cNvSpPr/>
          <p:nvPr/>
        </p:nvSpPr>
        <p:spPr>
          <a:xfrm>
            <a:off x="2111556" y="548681"/>
            <a:ext cx="74408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pc="-100" dirty="0"/>
              <a:t> </a:t>
            </a:r>
            <a:r>
              <a:rPr lang="en-US" altLang="zh-CN" sz="3200" i="1" dirty="0">
                <a:sym typeface="Symbol"/>
              </a:rPr>
              <a:t>R</a:t>
            </a:r>
            <a:r>
              <a:rPr lang="en-US" altLang="zh-CN" sz="3200" baseline="30000" dirty="0">
                <a:sym typeface="Symbol"/>
              </a:rPr>
              <a:t>2</a:t>
            </a:r>
            <a:r>
              <a:rPr lang="zh-CN" altLang="en-US" sz="3200" spc="-100" dirty="0"/>
              <a:t>中的向量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= (7, 4)</a:t>
            </a:r>
            <a:r>
              <a:rPr lang="en-US" altLang="zh-CN" sz="3200" i="1" spc="-100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在标准基 </a:t>
            </a:r>
            <a:r>
              <a:rPr lang="pt-BR" altLang="zh-CN" sz="3200" b="1" i="1" spc="-1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pt-BR" altLang="zh-CN" sz="3200" spc="-120" baseline="-25000" dirty="0"/>
              <a:t>1</a:t>
            </a:r>
            <a:r>
              <a:rPr lang="pt-BR" altLang="zh-CN" sz="3200" spc="-120" dirty="0"/>
              <a:t>= </a:t>
            </a:r>
            <a:r>
              <a:rPr lang="pt-BR" altLang="zh-CN" sz="3200" spc="-120" dirty="0">
                <a:latin typeface="Times New Roman" pitchFamily="18" charset="0"/>
                <a:cs typeface="Times New Roman" pitchFamily="18" charset="0"/>
              </a:rPr>
              <a:t>(1,  0)</a:t>
            </a:r>
            <a:r>
              <a:rPr lang="sv-SE" altLang="zh-CN" sz="3200" i="1" spc="-120" baseline="30000" dirty="0">
                <a:latin typeface="Times New Roman" pitchFamily="18" charset="0"/>
                <a:cs typeface="Times New Roman" pitchFamily="18" charset="0"/>
              </a:rPr>
              <a:t>T</a:t>
            </a:r>
            <a:endParaRPr lang="pt-BR" altLang="zh-CN" sz="3200" spc="-12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303578" y="1268761"/>
            <a:ext cx="63940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3200" b="1" i="1" spc="-1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pt-BR" altLang="zh-CN" sz="3200" spc="-120" baseline="-25000" dirty="0"/>
              <a:t>2</a:t>
            </a:r>
            <a:r>
              <a:rPr lang="pt-BR" altLang="zh-CN" sz="3200" spc="-120" dirty="0"/>
              <a:t>= </a:t>
            </a:r>
            <a:r>
              <a:rPr lang="pt-BR" altLang="zh-CN" sz="3200" spc="-120" dirty="0">
                <a:latin typeface="Times New Roman" pitchFamily="18" charset="0"/>
                <a:cs typeface="Times New Roman" pitchFamily="18" charset="0"/>
              </a:rPr>
              <a:t>(0, 1)</a:t>
            </a:r>
            <a:r>
              <a:rPr lang="sv-SE" altLang="zh-CN" sz="3200" i="1" spc="-120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altLang="zh-CN" sz="3200" spc="-12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3200" spc="-100" dirty="0"/>
              <a:t>下的坐标是                          </a:t>
            </a:r>
            <a:r>
              <a:rPr lang="en-US" altLang="zh-CN" sz="3200" spc="-100" dirty="0"/>
              <a:t>.</a:t>
            </a:r>
            <a:r>
              <a:rPr lang="pt-BR" altLang="zh-CN" sz="3200" b="1" i="1" spc="-12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3200" spc="-100" dirty="0">
              <a:solidFill>
                <a:srgbClr val="0070C0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6168007" y="1844824"/>
            <a:ext cx="19202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6552050" y="1196753"/>
            <a:ext cx="12293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(7, 4)</a:t>
            </a:r>
            <a:r>
              <a:rPr lang="en-US" altLang="zh-CN" sz="3200" i="1" spc="-1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207568" y="2276872"/>
            <a:ext cx="7488832" cy="165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111556" y="2348881"/>
            <a:ext cx="73688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pc="-100" dirty="0"/>
              <a:t>  </a:t>
            </a:r>
            <a:r>
              <a:rPr lang="en-US" altLang="zh-CN" sz="3200" i="1" dirty="0">
                <a:sym typeface="Symbol"/>
              </a:rPr>
              <a:t>R</a:t>
            </a:r>
            <a:r>
              <a:rPr lang="en-US" altLang="zh-CN" sz="3200" baseline="30000" dirty="0">
                <a:sym typeface="Symbol"/>
              </a:rPr>
              <a:t>2</a:t>
            </a:r>
            <a:r>
              <a:rPr lang="zh-CN" altLang="en-US" sz="3200" spc="-100" dirty="0"/>
              <a:t>中的向量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= (7, 4)</a:t>
            </a:r>
            <a:r>
              <a:rPr lang="en-US" altLang="zh-CN" sz="3200" i="1" spc="-100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在标准基 </a:t>
            </a:r>
            <a:r>
              <a:rPr lang="pt-BR" altLang="zh-CN" sz="3200" b="1" i="1" spc="-1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pt-BR" altLang="zh-CN" sz="3200" spc="-120" baseline="-25000" dirty="0"/>
              <a:t>2</a:t>
            </a:r>
            <a:r>
              <a:rPr lang="pt-BR" altLang="zh-CN" sz="3200" spc="-120" dirty="0"/>
              <a:t>= </a:t>
            </a:r>
            <a:r>
              <a:rPr lang="pt-BR" altLang="zh-CN" sz="3200" spc="-120" dirty="0">
                <a:latin typeface="Times New Roman" pitchFamily="18" charset="0"/>
                <a:cs typeface="Times New Roman" pitchFamily="18" charset="0"/>
              </a:rPr>
              <a:t>(0, 1)</a:t>
            </a:r>
            <a:r>
              <a:rPr lang="sv-SE" altLang="zh-CN" sz="3200" i="1" spc="-120" baseline="30000" dirty="0">
                <a:latin typeface="Times New Roman" pitchFamily="18" charset="0"/>
                <a:cs typeface="Times New Roman" pitchFamily="18" charset="0"/>
              </a:rPr>
              <a:t>T</a:t>
            </a:r>
            <a:endParaRPr lang="pt-BR" altLang="zh-CN" sz="3200" spc="-12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03578" y="3068960"/>
            <a:ext cx="64812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3200" b="1" i="1" spc="-1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pt-BR" altLang="zh-CN" sz="3200" spc="-120" baseline="-25000" dirty="0"/>
              <a:t>1</a:t>
            </a:r>
            <a:r>
              <a:rPr lang="pt-BR" altLang="zh-CN" sz="3200" spc="-120" dirty="0"/>
              <a:t>= </a:t>
            </a:r>
            <a:r>
              <a:rPr lang="pt-BR" altLang="zh-CN" sz="3200" spc="-120" dirty="0">
                <a:latin typeface="Times New Roman" pitchFamily="18" charset="0"/>
                <a:cs typeface="Times New Roman" pitchFamily="18" charset="0"/>
              </a:rPr>
              <a:t>(1,  0)</a:t>
            </a:r>
            <a:r>
              <a:rPr lang="sv-SE" altLang="zh-CN" sz="3200" i="1" spc="-120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altLang="zh-CN" sz="3200" spc="-12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3200" spc="-100" dirty="0"/>
              <a:t>下的坐标是                         </a:t>
            </a:r>
            <a:r>
              <a:rPr lang="en-US" altLang="zh-CN" sz="3200" spc="-100" dirty="0"/>
              <a:t>.</a:t>
            </a:r>
            <a:r>
              <a:rPr lang="pt-BR" altLang="zh-CN" sz="3200" b="1" i="1" spc="-12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3200" spc="-100" dirty="0">
              <a:solidFill>
                <a:srgbClr val="0070C0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6240015" y="3645024"/>
            <a:ext cx="1776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624058" y="2996953"/>
            <a:ext cx="12293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(4, 7)</a:t>
            </a:r>
            <a:r>
              <a:rPr lang="en-US" altLang="zh-CN" sz="3200" i="1" spc="-1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056440" y="1772816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“</a:t>
            </a:r>
            <a:r>
              <a:rPr lang="zh-CN" altLang="en-US" sz="3200" b="1" dirty="0">
                <a:solidFill>
                  <a:srgbClr val="FF0000"/>
                </a:solidFill>
              </a:rPr>
              <a:t>有序</a:t>
            </a:r>
            <a:r>
              <a:rPr lang="en-US" altLang="zh-CN" sz="3200" b="1" dirty="0">
                <a:solidFill>
                  <a:srgbClr val="FF0000"/>
                </a:solidFill>
              </a:rPr>
              <a:t>”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/>
      <p:bldP spid="22" grpId="0"/>
      <p:bldP spid="23" grpId="0"/>
      <p:bldP spid="34" grpId="0"/>
      <p:bldP spid="13" grpId="0" animBg="1"/>
      <p:bldP spid="14" grpId="0"/>
      <p:bldP spid="15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39417" y="692696"/>
            <a:ext cx="921702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pc="-100" dirty="0"/>
              <a:t>练 习</a:t>
            </a:r>
            <a:r>
              <a:rPr lang="en-US" altLang="zh-CN" sz="3200" spc="-100" dirty="0"/>
              <a:t>   </a:t>
            </a:r>
          </a:p>
          <a:p>
            <a:r>
              <a:rPr lang="en-US" altLang="zh-CN" sz="3200" spc="-100" dirty="0"/>
              <a:t>  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zh-CN" altLang="en-US" sz="3200" spc="-100" dirty="0"/>
              <a:t>求向量 </a:t>
            </a:r>
            <a:r>
              <a:rPr lang="en-US" sz="3200" b="1" i="1" spc="-100" dirty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n-US" sz="3200" spc="-100" dirty="0"/>
              <a:t>= (1, 2, 3)</a:t>
            </a:r>
            <a:r>
              <a:rPr lang="sv-SE" altLang="zh-CN" sz="3200" i="1" spc="-100" baseline="30000" dirty="0"/>
              <a:t> T</a:t>
            </a:r>
            <a:r>
              <a:rPr lang="en-US" sz="3200" i="1" spc="-100" dirty="0"/>
              <a:t> </a:t>
            </a:r>
            <a:r>
              <a:rPr lang="zh-CN" altLang="en-US" sz="3200" spc="-100" dirty="0"/>
              <a:t>在基</a:t>
            </a:r>
            <a:endParaRPr lang="en-US" altLang="zh-CN" sz="3200" spc="-100" dirty="0"/>
          </a:p>
          <a:p>
            <a:r>
              <a:rPr lang="zh-CN" altLang="en-US" sz="3200" spc="-100" dirty="0"/>
              <a:t>                   </a:t>
            </a:r>
            <a:r>
              <a:rPr lang="en-US" altLang="zh-CN" sz="3200" b="1" i="1" spc="-1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3200" spc="-100" baseline="-25000" dirty="0"/>
              <a:t>1</a:t>
            </a:r>
            <a:r>
              <a:rPr lang="en-US" sz="3200" spc="-100" dirty="0">
                <a:latin typeface="Times New Roman" pitchFamily="18" charset="0"/>
                <a:cs typeface="Times New Roman" pitchFamily="18" charset="0"/>
              </a:rPr>
              <a:t>= (1, 1, 0)</a:t>
            </a:r>
            <a:r>
              <a:rPr lang="sv-SE" altLang="zh-CN" sz="3200" spc="-100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v-SE" altLang="zh-CN" sz="3200" i="1" spc="-100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200" spc="-100" dirty="0"/>
              <a:t>, </a:t>
            </a:r>
            <a:r>
              <a:rPr lang="en-US" altLang="zh-CN" sz="3200" b="1" i="1" spc="-1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3200" spc="-1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200" spc="-100" dirty="0">
                <a:latin typeface="Times New Roman" pitchFamily="18" charset="0"/>
                <a:cs typeface="Times New Roman" pitchFamily="18" charset="0"/>
              </a:rPr>
              <a:t> = (0, 1, 1)</a:t>
            </a:r>
            <a:r>
              <a:rPr lang="sv-SE" altLang="zh-CN" sz="3200" spc="-100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v-SE" altLang="zh-CN" sz="3200" i="1" spc="-100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200" spc="-1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3200" b="1" i="1" spc="-1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3200" spc="-1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3200" spc="-100" dirty="0">
                <a:latin typeface="Times New Roman" pitchFamily="18" charset="0"/>
                <a:cs typeface="Times New Roman" pitchFamily="18" charset="0"/>
              </a:rPr>
              <a:t> = (1, 1, 1)</a:t>
            </a:r>
            <a:r>
              <a:rPr lang="sv-SE" altLang="zh-CN" sz="3200" i="1" spc="-100" baseline="30000" dirty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下的坐标 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3200" spc="-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63952" y="2348880"/>
            <a:ext cx="2900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答案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：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(-1,1,2)</a:t>
            </a:r>
            <a:r>
              <a:rPr lang="en-US" altLang="zh-CN" sz="3200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endParaRPr lang="zh-CN" altLang="en-US" sz="3200" i="1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3432" y="2996952"/>
            <a:ext cx="9863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zh-CN" altLang="en-US" sz="3200" dirty="0"/>
              <a:t>若记</a:t>
            </a:r>
            <a:r>
              <a:rPr lang="zh-CN" altLang="en-US" sz="3200" spc="-100" dirty="0"/>
              <a:t>向量 </a:t>
            </a:r>
            <a:r>
              <a:rPr lang="en-US" altLang="zh-CN" sz="3200" b="1" i="1" spc="-100" dirty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在基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pt-BR" altLang="zh-CN" sz="3200" b="1" i="1" spc="-12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altLang="zh-CN" sz="3200" spc="-120" baseline="-25000" dirty="0"/>
              <a:t>1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pt-BR" altLang="zh-CN" sz="3200" b="1" i="1" spc="-120" dirty="0"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pt-BR" altLang="zh-CN" sz="3200" spc="-120" baseline="-25000" dirty="0"/>
              <a:t>2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pt-BR" altLang="zh-CN" sz="3200" spc="-120" baseline="-25000" dirty="0"/>
              <a:t> </a:t>
            </a:r>
            <a:r>
              <a:rPr lang="pt-BR" altLang="zh-CN" sz="3200" b="1" i="1" spc="-12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altLang="zh-CN" sz="3200" spc="-120" baseline="-25000" dirty="0"/>
              <a:t>3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下的坐标为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c, </a:t>
            </a:r>
            <a:r>
              <a:rPr lang="zh-CN" altLang="en-US" sz="3200" spc="-100" dirty="0"/>
              <a:t>而向量 </a:t>
            </a:r>
            <a:r>
              <a:rPr lang="en-US" altLang="zh-CN" sz="3200" b="1" i="1" spc="-100" dirty="0">
                <a:cs typeface="Times New Roman" pitchFamily="18" charset="0"/>
              </a:rPr>
              <a:t>v </a:t>
            </a:r>
            <a:r>
              <a:rPr lang="zh-CN" altLang="en-US" sz="3200" spc="-100" dirty="0"/>
              <a:t>在基 </a:t>
            </a:r>
            <a:endParaRPr lang="en-US" altLang="zh-CN" sz="3200" i="1" dirty="0"/>
          </a:p>
        </p:txBody>
      </p:sp>
      <p:sp>
        <p:nvSpPr>
          <p:cNvPr id="5" name="矩形 4"/>
          <p:cNvSpPr/>
          <p:nvPr/>
        </p:nvSpPr>
        <p:spPr>
          <a:xfrm>
            <a:off x="719403" y="4581128"/>
            <a:ext cx="1075319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</a:rPr>
              <a:t>同个向量在不同基下的坐标是不同的，那么它们的坐标是怎样随基的变换而变换的呢？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271464" y="3708321"/>
            <a:ext cx="7992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spc="-100" dirty="0"/>
              <a:t>{</a:t>
            </a:r>
            <a:r>
              <a:rPr lang="en-US" altLang="zh-CN" sz="3200" b="1" i="1" spc="-1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3200" spc="-100" baseline="-25000" dirty="0"/>
              <a:t>1</a:t>
            </a:r>
            <a:r>
              <a:rPr lang="en-US" altLang="zh-CN" sz="3200" spc="-100" dirty="0"/>
              <a:t>, </a:t>
            </a:r>
            <a:r>
              <a:rPr lang="en-US" altLang="zh-CN" sz="3200" b="1" i="1" spc="-1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3200" spc="-1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altLang="zh-CN" sz="3200" b="1" i="1" spc="-1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3200" spc="-1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 }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下的坐标为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d.   </a:t>
            </a:r>
            <a:r>
              <a:rPr lang="zh-CN" altLang="en-US" sz="3200" dirty="0"/>
              <a:t>请分析它们的联系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4" grpId="0"/>
      <p:bldP spid="5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4" y="204215"/>
            <a:ext cx="3720413" cy="857232"/>
          </a:xfrm>
        </p:spPr>
        <p:txBody>
          <a:bodyPr>
            <a:noAutofit/>
          </a:bodyPr>
          <a:lstStyle/>
          <a:p>
            <a:pPr algn="l"/>
            <a:r>
              <a:rPr lang="en-US" altLang="zh-CN" sz="4000" b="1" dirty="0">
                <a:solidFill>
                  <a:srgbClr val="002060"/>
                </a:solidFill>
              </a:rPr>
              <a:t>2. </a:t>
            </a:r>
            <a:r>
              <a:rPr lang="zh-CN" altLang="en-US" sz="4000" b="1" dirty="0">
                <a:solidFill>
                  <a:srgbClr val="002060"/>
                </a:solidFill>
              </a:rPr>
              <a:t>基变换公式</a:t>
            </a:r>
          </a:p>
        </p:txBody>
      </p:sp>
      <p:sp>
        <p:nvSpPr>
          <p:cNvPr id="5" name="矩形 4"/>
          <p:cNvSpPr/>
          <p:nvPr/>
        </p:nvSpPr>
        <p:spPr>
          <a:xfrm>
            <a:off x="1003508" y="1228096"/>
            <a:ext cx="104930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200" dirty="0">
                <a:solidFill>
                  <a:srgbClr val="002060"/>
                </a:solidFill>
              </a:rPr>
              <a:t>定理 </a:t>
            </a:r>
            <a:r>
              <a:rPr lang="en-US" altLang="zh-CN" sz="3200" dirty="0">
                <a:solidFill>
                  <a:srgbClr val="002060"/>
                </a:solidFill>
              </a:rPr>
              <a:t>1</a:t>
            </a:r>
            <a:r>
              <a:rPr lang="en-US" altLang="zh-CN" sz="3200" dirty="0"/>
              <a:t>.   </a:t>
            </a:r>
            <a:r>
              <a:rPr lang="zh-CN" altLang="en-US" sz="3200" dirty="0"/>
              <a:t>设</a:t>
            </a:r>
            <a:r>
              <a:rPr lang="en-US" altLang="zh-CN" sz="3200" dirty="0"/>
              <a:t> {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 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,...,</a:t>
            </a:r>
            <a:r>
              <a:rPr lang="en-US" altLang="zh-CN" sz="3200" b="1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32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/>
              <a:t>} </a:t>
            </a:r>
            <a:r>
              <a:rPr lang="zh-CN" altLang="en-US" sz="3200" dirty="0"/>
              <a:t>和</a:t>
            </a:r>
            <a:r>
              <a:rPr lang="en-US" altLang="zh-CN" sz="3200" dirty="0"/>
              <a:t> {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 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,...,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i="1" baseline="-25000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zh-CN" sz="3200" dirty="0"/>
              <a:t>} </a:t>
            </a:r>
            <a:r>
              <a:rPr lang="zh-CN" altLang="en-US" sz="3200" dirty="0"/>
              <a:t>是 </a:t>
            </a:r>
            <a:r>
              <a:rPr lang="en-US" altLang="zh-CN" sz="3200" i="1" dirty="0"/>
              <a:t>V</a:t>
            </a:r>
            <a:r>
              <a:rPr lang="en-US" altLang="zh-CN" sz="3200" i="1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dirty="0"/>
              <a:t>的两组基</a:t>
            </a:r>
            <a:r>
              <a:rPr lang="en-US" altLang="zh-CN" sz="3200" dirty="0"/>
              <a:t>, </a:t>
            </a:r>
            <a:endParaRPr lang="en-US" altLang="zh-CN" sz="3200" i="1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11424" y="3760301"/>
            <a:ext cx="102870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200" b="1" dirty="0">
                <a:solidFill>
                  <a:srgbClr val="002060"/>
                </a:solidFill>
              </a:rPr>
              <a:t>定 义</a:t>
            </a:r>
            <a:r>
              <a:rPr lang="en-US" altLang="zh-CN" sz="3200" dirty="0">
                <a:solidFill>
                  <a:srgbClr val="002060"/>
                </a:solidFill>
              </a:rPr>
              <a:t>    </a:t>
            </a:r>
            <a:r>
              <a:rPr lang="zh-CN" altLang="en-US" sz="3200" dirty="0">
                <a:solidFill>
                  <a:srgbClr val="002060"/>
                </a:solidFill>
              </a:rPr>
              <a:t>我们称上式中的可逆矩阵 </a:t>
            </a:r>
            <a:r>
              <a:rPr lang="en-US" altLang="zh-CN" sz="32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zh-CN" altLang="en-US" sz="3200" dirty="0">
                <a:solidFill>
                  <a:srgbClr val="002060"/>
                </a:solidFill>
              </a:rPr>
              <a:t>为从基 </a:t>
            </a:r>
            <a:r>
              <a:rPr lang="en-US" altLang="zh-CN" sz="3200" dirty="0">
                <a:solidFill>
                  <a:srgbClr val="002060"/>
                </a:solidFill>
              </a:rPr>
              <a:t>{</a:t>
            </a:r>
            <a:r>
              <a:rPr lang="en-US" altLang="zh-CN" sz="3200" b="1" i="1" dirty="0">
                <a:solidFill>
                  <a:srgbClr val="002060"/>
                </a:solidFill>
                <a:cs typeface="Times New Roman" pitchFamily="18" charset="0"/>
              </a:rPr>
              <a:t>w</a:t>
            </a:r>
            <a:r>
              <a:rPr lang="en-US" altLang="zh-CN" sz="3200" baseline="-25000" dirty="0">
                <a:solidFill>
                  <a:srgbClr val="002060"/>
                </a:solidFill>
              </a:rPr>
              <a:t>1</a:t>
            </a:r>
            <a:r>
              <a:rPr lang="en-US" altLang="zh-CN" sz="3200" dirty="0">
                <a:solidFill>
                  <a:srgbClr val="002060"/>
                </a:solidFill>
              </a:rPr>
              <a:t>, </a:t>
            </a:r>
            <a:r>
              <a:rPr lang="en-US" altLang="zh-CN" sz="3200" b="1" i="1" dirty="0">
                <a:solidFill>
                  <a:srgbClr val="002060"/>
                </a:solidFill>
                <a:cs typeface="Times New Roman" pitchFamily="18" charset="0"/>
              </a:rPr>
              <a:t>w</a:t>
            </a:r>
            <a:r>
              <a:rPr lang="en-US" altLang="zh-CN" sz="3200" baseline="-25000" dirty="0">
                <a:solidFill>
                  <a:srgbClr val="002060"/>
                </a:solidFill>
              </a:rPr>
              <a:t>2</a:t>
            </a:r>
            <a:r>
              <a:rPr lang="en-US" altLang="zh-CN" sz="3200" dirty="0">
                <a:solidFill>
                  <a:srgbClr val="002060"/>
                </a:solidFill>
              </a:rPr>
              <a:t>,...,</a:t>
            </a:r>
            <a:r>
              <a:rPr lang="en-US" altLang="zh-CN" sz="3200" b="1" i="1" dirty="0" err="1">
                <a:solidFill>
                  <a:srgbClr val="002060"/>
                </a:solidFill>
                <a:cs typeface="Times New Roman" pitchFamily="18" charset="0"/>
              </a:rPr>
              <a:t>w</a:t>
            </a:r>
            <a:r>
              <a:rPr lang="en-US" altLang="zh-CN" sz="3200" i="1" baseline="-25000" dirty="0" err="1">
                <a:solidFill>
                  <a:srgbClr val="002060"/>
                </a:solidFill>
                <a:cs typeface="Times New Roman" pitchFamily="18" charset="0"/>
              </a:rPr>
              <a:t>n</a:t>
            </a:r>
            <a:r>
              <a:rPr lang="en-US" altLang="zh-CN" sz="3200" i="1" baseline="-25000" dirty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} </a:t>
            </a:r>
          </a:p>
        </p:txBody>
      </p:sp>
      <p:sp>
        <p:nvSpPr>
          <p:cNvPr id="7" name="矩形 6"/>
          <p:cNvSpPr/>
          <p:nvPr/>
        </p:nvSpPr>
        <p:spPr>
          <a:xfrm>
            <a:off x="1690324" y="5292497"/>
            <a:ext cx="38884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 </a:t>
            </a:r>
            <a:r>
              <a:rPr lang="zh-CN" altLang="en-US" sz="3200" dirty="0"/>
              <a:t>显然，若</a:t>
            </a:r>
            <a:r>
              <a:rPr lang="en-US" altLang="zh-CN" sz="3200" i="1" dirty="0"/>
              <a:t>V</a:t>
            </a:r>
            <a:r>
              <a:rPr lang="en-US" altLang="zh-CN" sz="3200" dirty="0"/>
              <a:t>=</a:t>
            </a:r>
            <a:r>
              <a:rPr lang="en-US" altLang="zh-CN" sz="3200" i="1" dirty="0">
                <a:sym typeface="Symbol"/>
              </a:rPr>
              <a:t> </a:t>
            </a:r>
            <a:r>
              <a:rPr lang="en-US" altLang="zh-CN" sz="3200" i="1" dirty="0" err="1">
                <a:sym typeface="Symbol"/>
              </a:rPr>
              <a:t>R</a:t>
            </a:r>
            <a:r>
              <a:rPr lang="en-US" altLang="zh-CN" sz="3200" i="1" baseline="30000" dirty="0" err="1">
                <a:sym typeface="Symbol"/>
              </a:rPr>
              <a:t>n</a:t>
            </a:r>
            <a:r>
              <a:rPr lang="en-US" altLang="zh-CN" sz="3200" baseline="30000" dirty="0">
                <a:sym typeface="Symbol"/>
              </a:rPr>
              <a:t> </a:t>
            </a:r>
            <a:r>
              <a:rPr lang="zh-CN" altLang="en-US" sz="3200" dirty="0"/>
              <a:t>，则</a:t>
            </a:r>
            <a:r>
              <a:rPr lang="en-US" altLang="zh-CN" sz="3200" dirty="0"/>
              <a:t>  </a:t>
            </a:r>
          </a:p>
        </p:txBody>
      </p:sp>
      <p:sp>
        <p:nvSpPr>
          <p:cNvPr id="10" name="矩形 9"/>
          <p:cNvSpPr/>
          <p:nvPr/>
        </p:nvSpPr>
        <p:spPr>
          <a:xfrm>
            <a:off x="3540470" y="2708921"/>
            <a:ext cx="52918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,..., </a:t>
            </a:r>
            <a:r>
              <a:rPr lang="en-US" altLang="zh-CN" sz="3200" b="1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32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 =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,..., 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i="1" baseline="-25000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S</a:t>
            </a:r>
            <a:endParaRPr lang="zh-CN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82438" y="1988840"/>
            <a:ext cx="72859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则必唯一存在一个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3200" dirty="0"/>
              <a:t>阶可逆方阵 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3200" dirty="0"/>
              <a:t>，使得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959430" y="1124744"/>
            <a:ext cx="10537170" cy="237626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07568" y="4511725"/>
            <a:ext cx="55446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200" dirty="0">
                <a:solidFill>
                  <a:srgbClr val="002060"/>
                </a:solidFill>
              </a:rPr>
              <a:t>到基</a:t>
            </a:r>
            <a:r>
              <a:rPr lang="en-US" altLang="zh-CN" sz="3200" dirty="0">
                <a:solidFill>
                  <a:srgbClr val="002060"/>
                </a:solidFill>
              </a:rPr>
              <a:t> {</a:t>
            </a:r>
            <a:r>
              <a:rPr lang="en-US" altLang="zh-CN" sz="32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>
                <a:solidFill>
                  <a:srgbClr val="002060"/>
                </a:solidFill>
              </a:rPr>
              <a:t>1</a:t>
            </a:r>
            <a:r>
              <a:rPr lang="en-US" altLang="zh-CN" sz="3200" dirty="0">
                <a:solidFill>
                  <a:srgbClr val="002060"/>
                </a:solidFill>
              </a:rPr>
              <a:t>, </a:t>
            </a:r>
            <a:r>
              <a:rPr lang="en-US" altLang="zh-CN" sz="32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>
                <a:solidFill>
                  <a:srgbClr val="002060"/>
                </a:solidFill>
              </a:rPr>
              <a:t>2</a:t>
            </a:r>
            <a:r>
              <a:rPr lang="en-US" altLang="zh-CN" sz="3200" dirty="0">
                <a:solidFill>
                  <a:srgbClr val="002060"/>
                </a:solidFill>
              </a:rPr>
              <a:t>,...,</a:t>
            </a:r>
            <a:r>
              <a:rPr lang="en-US" altLang="zh-CN" sz="3200" b="1" i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i="1" baseline="-25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i="1" baseline="-25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}</a:t>
            </a:r>
            <a:r>
              <a:rPr lang="zh-CN" altLang="en-US" sz="3200" dirty="0">
                <a:solidFill>
                  <a:srgbClr val="002060"/>
                </a:solidFill>
              </a:rPr>
              <a:t>的</a:t>
            </a:r>
            <a:r>
              <a:rPr lang="zh-CN" altLang="en-US" sz="3200" b="1" dirty="0">
                <a:solidFill>
                  <a:srgbClr val="C00000"/>
                </a:solidFill>
              </a:rPr>
              <a:t>过渡矩阵</a:t>
            </a:r>
            <a:r>
              <a:rPr lang="en-US" altLang="zh-CN" sz="3200" b="1" dirty="0">
                <a:solidFill>
                  <a:srgbClr val="C00000"/>
                </a:solidFill>
              </a:rPr>
              <a:t>.</a:t>
            </a:r>
            <a:endParaRPr lang="en-US" altLang="zh-CN" sz="3200" dirty="0">
              <a:solidFill>
                <a:schemeClr val="accent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77091" y="5292496"/>
            <a:ext cx="55451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 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,...,</a:t>
            </a:r>
            <a:r>
              <a:rPr lang="en-US" altLang="zh-CN" sz="3200" b="1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200" baseline="30000" dirty="0">
                <a:cs typeface="Times New Roman" pitchFamily="18" charset="0"/>
                <a:sym typeface="Symbol"/>
              </a:rPr>
              <a:t></a:t>
            </a:r>
            <a:r>
              <a:rPr lang="en-US" altLang="zh-CN" sz="3200" baseline="30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,..., </a:t>
            </a:r>
            <a:r>
              <a:rPr lang="en-US" altLang="zh-CN" sz="3200" b="1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32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1" grpId="0"/>
      <p:bldP spid="12" grpId="0" animBg="1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07566" y="620688"/>
            <a:ext cx="9169019" cy="18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303577" y="764705"/>
            <a:ext cx="8928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200" dirty="0"/>
              <a:t>     设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= (5,2)</a:t>
            </a:r>
            <a:r>
              <a:rPr lang="sv-SE" altLang="zh-CN" sz="3200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200" dirty="0"/>
              <a:t>,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= (3,1)</a:t>
            </a:r>
            <a:r>
              <a:rPr lang="sv-SE" altLang="zh-CN" sz="3200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以及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= (3,2)</a:t>
            </a:r>
            <a:r>
              <a:rPr lang="sv-SE" altLang="zh-CN" sz="3200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= (1,1)</a:t>
            </a:r>
            <a:r>
              <a:rPr lang="sv-SE" altLang="zh-CN" sz="3200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altLang="zh-CN" sz="3200" dirty="0"/>
          </a:p>
        </p:txBody>
      </p:sp>
      <p:sp>
        <p:nvSpPr>
          <p:cNvPr id="7" name="矩形 6"/>
          <p:cNvSpPr/>
          <p:nvPr/>
        </p:nvSpPr>
        <p:spPr>
          <a:xfrm>
            <a:off x="695400" y="764704"/>
            <a:ext cx="17281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例  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03579" y="1548082"/>
            <a:ext cx="73208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求由基</a:t>
            </a:r>
            <a:r>
              <a:rPr lang="en-US" altLang="zh-CN" sz="3200" dirty="0">
                <a:solidFill>
                  <a:prstClr val="black"/>
                </a:solidFill>
              </a:rPr>
              <a:t>{</a:t>
            </a:r>
            <a:r>
              <a:rPr lang="en-US" altLang="zh-CN" sz="32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>
                <a:solidFill>
                  <a:prstClr val="black"/>
                </a:solidFill>
              </a:rPr>
              <a:t>1</a:t>
            </a:r>
            <a:r>
              <a:rPr lang="en-US" altLang="zh-CN" sz="3200" dirty="0">
                <a:solidFill>
                  <a:prstClr val="black"/>
                </a:solidFill>
              </a:rPr>
              <a:t>, </a:t>
            </a:r>
            <a:r>
              <a:rPr lang="en-US" altLang="zh-CN" sz="32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>
                <a:solidFill>
                  <a:prstClr val="black"/>
                </a:solidFill>
              </a:rPr>
              <a:t>2</a:t>
            </a:r>
            <a:r>
              <a:rPr lang="en-US" altLang="zh-CN" sz="3200" dirty="0">
                <a:solidFill>
                  <a:prstClr val="black"/>
                </a:solidFill>
              </a:rPr>
              <a:t>} </a:t>
            </a:r>
            <a:r>
              <a:rPr lang="zh-CN" altLang="en-US" sz="3200" dirty="0">
                <a:solidFill>
                  <a:prstClr val="black"/>
                </a:solidFill>
              </a:rPr>
              <a:t>到基</a:t>
            </a:r>
            <a:r>
              <a:rPr lang="en-US" altLang="zh-CN" sz="3200" dirty="0">
                <a:solidFill>
                  <a:prstClr val="black"/>
                </a:solidFill>
              </a:rPr>
              <a:t> {</a:t>
            </a:r>
            <a:r>
              <a:rPr lang="en-US" altLang="zh-CN" sz="32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3200" baseline="-25000" dirty="0">
                <a:solidFill>
                  <a:prstClr val="black"/>
                </a:solidFill>
              </a:rPr>
              <a:t>1</a:t>
            </a:r>
            <a:r>
              <a:rPr lang="en-US" altLang="zh-CN" sz="3200" dirty="0">
                <a:solidFill>
                  <a:prstClr val="black"/>
                </a:solidFill>
              </a:rPr>
              <a:t>, </a:t>
            </a:r>
            <a:r>
              <a:rPr lang="en-US" altLang="zh-CN" sz="32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3200" baseline="-25000" dirty="0">
                <a:solidFill>
                  <a:prstClr val="black"/>
                </a:solidFill>
              </a:rPr>
              <a:t>2</a:t>
            </a:r>
            <a:r>
              <a:rPr lang="en-US" altLang="zh-CN" sz="3200" dirty="0">
                <a:solidFill>
                  <a:prstClr val="black"/>
                </a:solidFill>
              </a:rPr>
              <a:t>}</a:t>
            </a:r>
            <a:r>
              <a:rPr lang="zh-CN" altLang="en-US" sz="3200" dirty="0">
                <a:solidFill>
                  <a:prstClr val="black"/>
                </a:solidFill>
              </a:rPr>
              <a:t>的过渡矩阵</a:t>
            </a:r>
            <a:r>
              <a:rPr lang="en-US" altLang="zh-CN" sz="32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0451" y="2780928"/>
            <a:ext cx="6737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解：即求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3200" dirty="0"/>
              <a:t>， 使得 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32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3200" dirty="0"/>
              <a:t>=</a:t>
            </a:r>
            <a:r>
              <a:rPr lang="zh-CN" altLang="en-US" sz="3200" dirty="0"/>
              <a:t>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32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32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32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3200" dirty="0"/>
              <a:t> </a:t>
            </a:r>
          </a:p>
        </p:txBody>
      </p:sp>
      <p:sp>
        <p:nvSpPr>
          <p:cNvPr id="11" name="右箭头 10"/>
          <p:cNvSpPr/>
          <p:nvPr/>
        </p:nvSpPr>
        <p:spPr>
          <a:xfrm>
            <a:off x="2454600" y="3717031"/>
            <a:ext cx="768085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390704" y="3492296"/>
            <a:ext cx="34563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i="1" dirty="0">
                <a:solidFill>
                  <a:srgbClr val="000000"/>
                </a:solidFill>
                <a:cs typeface="Times New Roman" pitchFamily="18" charset="0"/>
              </a:rPr>
              <a:t>S</a:t>
            </a:r>
            <a:r>
              <a:rPr lang="en-US" altLang="zh-CN" sz="32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</a:rPr>
              <a:t>=</a:t>
            </a:r>
            <a:r>
              <a:rPr lang="zh-CN" altLang="en-US" sz="3200" dirty="0">
                <a:solidFill>
                  <a:srgbClr val="000000"/>
                </a:solidFill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sz="3200" b="1" i="1" dirty="0">
                <a:solidFill>
                  <a:prstClr val="black"/>
                </a:solidFill>
                <a:cs typeface="Times New Roman" pitchFamily="18" charset="0"/>
              </a:rPr>
              <a:t>u</a:t>
            </a:r>
            <a:r>
              <a:rPr lang="en-US" altLang="zh-CN" sz="3200" baseline="-25000" dirty="0">
                <a:solidFill>
                  <a:prstClr val="black"/>
                </a:solidFill>
                <a:cs typeface="Times New Roman" pitchFamily="18" charset="0"/>
              </a:rPr>
              <a:t>1</a:t>
            </a:r>
            <a:r>
              <a:rPr lang="en-US" altLang="zh-CN" sz="3200" dirty="0">
                <a:solidFill>
                  <a:prstClr val="black"/>
                </a:solidFill>
                <a:cs typeface="Times New Roman" pitchFamily="18" charset="0"/>
              </a:rPr>
              <a:t>,</a:t>
            </a:r>
            <a:r>
              <a:rPr lang="en-US" altLang="zh-CN" sz="3200" b="1" i="1" dirty="0">
                <a:solidFill>
                  <a:prstClr val="black"/>
                </a:solidFill>
                <a:cs typeface="Times New Roman" pitchFamily="18" charset="0"/>
              </a:rPr>
              <a:t>u</a:t>
            </a:r>
            <a:r>
              <a:rPr lang="en-US" altLang="zh-CN" sz="3200" baseline="-25000" dirty="0">
                <a:solidFill>
                  <a:prstClr val="black"/>
                </a:solidFill>
                <a:cs typeface="Times New Roman" pitchFamily="18" charset="0"/>
              </a:rPr>
              <a:t>2</a:t>
            </a:r>
            <a:r>
              <a:rPr lang="en-US" altLang="zh-CN" sz="3200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en-US" altLang="zh-CN" sz="3200" baseline="30000" dirty="0">
                <a:cs typeface="Times New Roman" pitchFamily="18" charset="0"/>
                <a:sym typeface="Symbol"/>
              </a:rPr>
              <a:t> </a:t>
            </a:r>
            <a:r>
              <a:rPr lang="en-US" altLang="zh-CN" sz="3200" baseline="30000" dirty="0">
                <a:cs typeface="Times New Roman" pitchFamily="18" charset="0"/>
              </a:rPr>
              <a:t>1</a:t>
            </a:r>
            <a:r>
              <a:rPr lang="zh-CN" altLang="en-US" sz="3200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prstClr val="black"/>
                </a:solidFill>
                <a:cs typeface="Times New Roman" pitchFamily="18" charset="0"/>
              </a:rPr>
              <a:t>v</a:t>
            </a:r>
            <a:r>
              <a:rPr lang="en-US" altLang="zh-CN" b="1" baseline="-25000" dirty="0">
                <a:solidFill>
                  <a:prstClr val="black"/>
                </a:solidFill>
                <a:cs typeface="Times New Roman" pitchFamily="18" charset="0"/>
              </a:rPr>
              <a:t>1</a:t>
            </a:r>
            <a:r>
              <a:rPr lang="en-US" altLang="zh-CN" b="1" dirty="0">
                <a:solidFill>
                  <a:prstClr val="black"/>
                </a:solidFill>
                <a:cs typeface="Times New Roman" pitchFamily="18" charset="0"/>
              </a:rPr>
              <a:t>, </a:t>
            </a:r>
            <a:r>
              <a:rPr lang="en-US" altLang="zh-CN" b="1" i="1" dirty="0">
                <a:solidFill>
                  <a:prstClr val="black"/>
                </a:solidFill>
                <a:cs typeface="Times New Roman" pitchFamily="18" charset="0"/>
              </a:rPr>
              <a:t>v</a:t>
            </a:r>
            <a:r>
              <a:rPr lang="en-US" altLang="zh-CN" b="1" baseline="-25000" dirty="0">
                <a:solidFill>
                  <a:prstClr val="black"/>
                </a:solidFill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en-US" altLang="zh-CN" i="1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11424" y="4509120"/>
            <a:ext cx="83118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思考：先取</a:t>
            </a:r>
            <a:r>
              <a:rPr lang="en-US" altLang="zh-CN" sz="3200" i="1" dirty="0"/>
              <a:t>R</a:t>
            </a:r>
            <a:r>
              <a:rPr lang="en-US" altLang="zh-CN" sz="3200" baseline="30000" dirty="0"/>
              <a:t>3</a:t>
            </a:r>
            <a:r>
              <a:rPr lang="zh-CN" altLang="en-US" sz="3200" dirty="0"/>
              <a:t>中的平面</a:t>
            </a:r>
            <a:r>
              <a:rPr lang="en-US" altLang="zh-CN" sz="3200" i="1" dirty="0"/>
              <a:t> x+</a:t>
            </a:r>
            <a:r>
              <a:rPr lang="en-US" altLang="zh-CN" sz="3200" dirty="0"/>
              <a:t>2</a:t>
            </a:r>
            <a:r>
              <a:rPr lang="en-US" altLang="zh-CN" sz="3200" i="1" dirty="0"/>
              <a:t>y = z </a:t>
            </a:r>
            <a:r>
              <a:rPr lang="zh-CN" altLang="en-US" sz="3200" dirty="0"/>
              <a:t>的两组基，</a:t>
            </a:r>
            <a:endParaRPr lang="en-US" altLang="zh-CN" sz="3200" dirty="0"/>
          </a:p>
          <a:p>
            <a:r>
              <a:rPr lang="en-US" altLang="zh-CN" sz="3200" dirty="0"/>
              <a:t>            </a:t>
            </a:r>
            <a:r>
              <a:rPr lang="zh-CN" altLang="en-US" sz="3200" dirty="0"/>
              <a:t>然后求一组基到令一组基的过渡矩阵</a:t>
            </a:r>
            <a:r>
              <a:rPr lang="en-US" altLang="zh-CN" sz="3200" dirty="0"/>
              <a:t>.</a:t>
            </a:r>
            <a:endParaRPr lang="zh-CN" altLang="en-US" sz="3200" baseline="30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4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95497" y="276224"/>
            <a:ext cx="4300403" cy="857232"/>
          </a:xfrm>
        </p:spPr>
        <p:txBody>
          <a:bodyPr>
            <a:noAutofit/>
          </a:bodyPr>
          <a:lstStyle/>
          <a:p>
            <a:pPr algn="l"/>
            <a:r>
              <a:rPr lang="en-US" altLang="zh-CN" sz="4000" b="1" dirty="0">
                <a:solidFill>
                  <a:srgbClr val="000000"/>
                </a:solidFill>
              </a:rPr>
              <a:t>3. </a:t>
            </a:r>
            <a:r>
              <a:rPr lang="zh-CN" altLang="en-US" sz="4000" b="1" dirty="0">
                <a:solidFill>
                  <a:srgbClr val="000000"/>
                </a:solidFill>
              </a:rPr>
              <a:t>坐标变换公式</a:t>
            </a:r>
          </a:p>
        </p:txBody>
      </p:sp>
      <p:sp>
        <p:nvSpPr>
          <p:cNvPr id="6" name="矩形 5"/>
          <p:cNvSpPr/>
          <p:nvPr/>
        </p:nvSpPr>
        <p:spPr>
          <a:xfrm>
            <a:off x="1387552" y="1522528"/>
            <a:ext cx="8452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200" dirty="0">
                <a:solidFill>
                  <a:srgbClr val="002060"/>
                </a:solidFill>
              </a:rPr>
              <a:t>定理 </a:t>
            </a:r>
            <a:r>
              <a:rPr lang="en-US" altLang="zh-CN" sz="3200" dirty="0">
                <a:solidFill>
                  <a:srgbClr val="002060"/>
                </a:solidFill>
              </a:rPr>
              <a:t>2       </a:t>
            </a:r>
            <a:r>
              <a:rPr lang="zh-CN" altLang="en-US" sz="3200" dirty="0">
                <a:solidFill>
                  <a:srgbClr val="002060"/>
                </a:solidFill>
              </a:rPr>
              <a:t>设</a:t>
            </a:r>
            <a:r>
              <a:rPr lang="en-US" altLang="zh-CN" sz="3200" dirty="0"/>
              <a:t>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3200" dirty="0"/>
              <a:t> </a:t>
            </a:r>
            <a:r>
              <a:rPr lang="zh-CN" altLang="en-US" sz="3200" dirty="0"/>
              <a:t>为从一组基 </a:t>
            </a:r>
            <a:r>
              <a:rPr lang="en-US" altLang="zh-CN" sz="3200" dirty="0"/>
              <a:t>{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 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, ..., </a:t>
            </a:r>
            <a:r>
              <a:rPr lang="en-US" altLang="zh-CN" sz="3200" b="1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32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/>
              <a:t>} </a:t>
            </a:r>
            <a:r>
              <a:rPr lang="zh-CN" altLang="en-US" sz="3200" dirty="0"/>
              <a:t>到</a:t>
            </a:r>
            <a:endParaRPr lang="en-US" altLang="zh-CN" sz="3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07567" y="2348881"/>
            <a:ext cx="8424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</a:rPr>
              <a:t>另一组基</a:t>
            </a:r>
            <a:r>
              <a:rPr lang="en-US" altLang="zh-CN" sz="3200" dirty="0">
                <a:solidFill>
                  <a:prstClr val="black"/>
                </a:solidFill>
              </a:rPr>
              <a:t> </a:t>
            </a:r>
            <a:r>
              <a:rPr lang="en-US" altLang="zh-CN" sz="3200" dirty="0"/>
              <a:t>{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 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, ..., </a:t>
            </a:r>
            <a:r>
              <a:rPr lang="en-US" altLang="zh-CN" sz="3200" b="1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/>
              <a:t>}</a:t>
            </a:r>
            <a:r>
              <a:rPr lang="zh-CN" altLang="en-US" sz="3200" dirty="0">
                <a:solidFill>
                  <a:prstClr val="black"/>
                </a:solidFill>
              </a:rPr>
              <a:t>的过渡矩阵</a:t>
            </a:r>
            <a:r>
              <a:rPr lang="en-US" altLang="zh-CN" sz="3200" dirty="0">
                <a:solidFill>
                  <a:prstClr val="black"/>
                </a:solidFill>
              </a:rPr>
              <a:t>.  </a:t>
            </a:r>
            <a:r>
              <a:rPr lang="zh-CN" altLang="en-US" sz="3200" dirty="0">
                <a:solidFill>
                  <a:prstClr val="black"/>
                </a:solidFill>
              </a:rPr>
              <a:t>如果向量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2207568" y="3140969"/>
            <a:ext cx="84513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altLang="zh-CN" sz="32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zh-CN" altLang="en-US" sz="3200" dirty="0">
                <a:solidFill>
                  <a:prstClr val="black"/>
                </a:solidFill>
              </a:rPr>
              <a:t>基</a:t>
            </a:r>
            <a:r>
              <a:rPr lang="en-US" altLang="zh-CN" sz="3200" dirty="0">
                <a:solidFill>
                  <a:prstClr val="black"/>
                </a:solidFill>
              </a:rPr>
              <a:t> </a:t>
            </a:r>
            <a:r>
              <a:rPr lang="en-US" altLang="zh-CN" sz="3200" dirty="0"/>
              <a:t>{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 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, ..., </a:t>
            </a:r>
            <a:r>
              <a:rPr lang="en-US" altLang="zh-CN" sz="3200" b="1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32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/>
              <a:t>} </a:t>
            </a:r>
            <a:r>
              <a:rPr lang="zh-CN" altLang="en-US" sz="3200" dirty="0"/>
              <a:t>和</a:t>
            </a:r>
            <a:r>
              <a:rPr lang="en-US" altLang="zh-CN" sz="3200" dirty="0"/>
              <a:t>{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 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, ..., </a:t>
            </a:r>
            <a:r>
              <a:rPr lang="en-US" altLang="zh-CN" sz="3200" b="1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/>
              <a:t>}</a:t>
            </a:r>
            <a:r>
              <a:rPr lang="zh-CN" altLang="en-US" sz="3200" dirty="0">
                <a:solidFill>
                  <a:prstClr val="black"/>
                </a:solidFill>
              </a:rPr>
              <a:t>下的坐标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07568" y="3861048"/>
            <a:ext cx="59766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</a:rPr>
              <a:t>向量分别为 </a:t>
            </a:r>
            <a:r>
              <a:rPr lang="en-US" altLang="zh-CN" sz="32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zh-CN" altLang="en-US" sz="3200" dirty="0">
                <a:solidFill>
                  <a:prstClr val="black"/>
                </a:solidFill>
              </a:rPr>
              <a:t>和 </a:t>
            </a:r>
            <a:r>
              <a:rPr lang="en-US" altLang="zh-CN" sz="32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3200" dirty="0">
                <a:solidFill>
                  <a:prstClr val="black"/>
                </a:solidFill>
              </a:rPr>
              <a:t>，则</a:t>
            </a:r>
            <a:endParaRPr lang="en-US" altLang="zh-CN" sz="3200" dirty="0">
              <a:solidFill>
                <a:prstClr val="black"/>
              </a:solidFill>
            </a:endParaRPr>
          </a:p>
          <a:p>
            <a:r>
              <a:rPr lang="en-US" altLang="zh-CN" sz="3200" dirty="0">
                <a:solidFill>
                  <a:prstClr val="black"/>
                </a:solidFill>
              </a:rPr>
              <a:t>                                        </a:t>
            </a:r>
            <a:r>
              <a:rPr lang="en-US" altLang="zh-CN" sz="32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3200" dirty="0">
                <a:solidFill>
                  <a:prstClr val="black"/>
                </a:solidFill>
              </a:rPr>
              <a:t>=</a:t>
            </a:r>
            <a:r>
              <a:rPr lang="zh-CN" altLang="en-US" sz="3200" dirty="0">
                <a:solidFill>
                  <a:prstClr val="black"/>
                </a:solidFill>
              </a:rPr>
              <a:t> </a:t>
            </a:r>
            <a:r>
              <a:rPr lang="en-US" altLang="zh-CN" sz="32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3200" dirty="0">
                <a:solidFill>
                  <a:prstClr val="black"/>
                </a:solidFill>
              </a:rPr>
              <a:t> </a:t>
            </a:r>
            <a:r>
              <a:rPr lang="pl-PL" altLang="zh-CN" sz="3200" dirty="0">
                <a:solidFill>
                  <a:prstClr val="black"/>
                </a:solidFill>
              </a:rPr>
              <a:t>.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1247462" y="1268760"/>
            <a:ext cx="9625069" cy="388843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10" grpId="0"/>
      <p:bldP spid="11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87554" y="337775"/>
            <a:ext cx="8904989" cy="3379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43572" y="421004"/>
            <a:ext cx="8712968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200" spc="-100" dirty="0"/>
              <a:t>        </a:t>
            </a:r>
            <a:r>
              <a:rPr lang="zh-CN" altLang="en-US" spc="-100" dirty="0"/>
              <a:t>设</a:t>
            </a:r>
            <a:r>
              <a:rPr lang="en-US" altLang="zh-CN" spc="-100" dirty="0"/>
              <a:t> </a:t>
            </a:r>
            <a:r>
              <a:rPr lang="en-US" altLang="zh-CN" b="1" i="1" spc="-1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pc="-100" baseline="-25000" dirty="0"/>
              <a:t>1</a:t>
            </a:r>
            <a:r>
              <a:rPr lang="en-US" altLang="zh-CN" spc="-100" dirty="0">
                <a:latin typeface="+mj-lt"/>
                <a:cs typeface="Times New Roman" pitchFamily="18" charset="0"/>
              </a:rPr>
              <a:t>= </a:t>
            </a:r>
            <a:r>
              <a:rPr lang="en-US" altLang="zh-CN" spc="-100" dirty="0">
                <a:latin typeface="Times New Roman" pitchFamily="18" charset="0"/>
                <a:cs typeface="Times New Roman" pitchFamily="18" charset="0"/>
              </a:rPr>
              <a:t>(1, 1, 1)</a:t>
            </a:r>
            <a:r>
              <a:rPr lang="sv-SE" altLang="zh-CN" spc="-100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pc="-1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b="1" i="1" spc="-1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pc="-1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pc="-100" dirty="0">
                <a:latin typeface="+mj-lt"/>
                <a:cs typeface="Times New Roman" pitchFamily="18" charset="0"/>
              </a:rPr>
              <a:t>= </a:t>
            </a:r>
            <a:r>
              <a:rPr lang="en-US" altLang="zh-CN" spc="-100" dirty="0">
                <a:latin typeface="Times New Roman" pitchFamily="18" charset="0"/>
                <a:cs typeface="Times New Roman" pitchFamily="18" charset="0"/>
              </a:rPr>
              <a:t>(2, 3, 2)</a:t>
            </a:r>
            <a:r>
              <a:rPr lang="sv-SE" altLang="zh-CN" spc="-100" baseline="30000" dirty="0">
                <a:cs typeface="Times New Roman" pitchFamily="18" charset="0"/>
              </a:rPr>
              <a:t>T</a:t>
            </a:r>
            <a:r>
              <a:rPr lang="en-US" altLang="zh-CN" spc="-1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b="1" i="1" spc="-1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pc="-1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pc="-100" dirty="0">
                <a:latin typeface="+mj-lt"/>
                <a:cs typeface="Times New Roman" pitchFamily="18" charset="0"/>
              </a:rPr>
              <a:t>= </a:t>
            </a:r>
            <a:r>
              <a:rPr lang="en-US" altLang="zh-CN" spc="-100" dirty="0">
                <a:latin typeface="Times New Roman" pitchFamily="18" charset="0"/>
                <a:cs typeface="Times New Roman" pitchFamily="18" charset="0"/>
              </a:rPr>
              <a:t>(1, 5, 4)</a:t>
            </a:r>
            <a:r>
              <a:rPr lang="sv-SE" altLang="zh-CN" spc="-100" baseline="30000" dirty="0">
                <a:cs typeface="Times New Roman" pitchFamily="18" charset="0"/>
              </a:rPr>
              <a:t>T</a:t>
            </a:r>
            <a:r>
              <a:rPr lang="en-US" altLang="zh-CN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pc="-100" dirty="0">
                <a:latin typeface="Times New Roman" pitchFamily="18" charset="0"/>
                <a:cs typeface="Times New Roman" pitchFamily="18" charset="0"/>
              </a:rPr>
              <a:t>及</a:t>
            </a:r>
            <a:endParaRPr lang="en-US" altLang="zh-CN" spc="-1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zh-CN" altLang="en-US" spc="-100" dirty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spc="-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b="1" i="1" spc="-1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pc="-100" baseline="-25000" dirty="0"/>
              <a:t>1</a:t>
            </a:r>
            <a:r>
              <a:rPr lang="en-US" altLang="zh-CN" spc="-100" dirty="0">
                <a:latin typeface="+mj-lt"/>
                <a:cs typeface="Times New Roman" pitchFamily="18" charset="0"/>
              </a:rPr>
              <a:t>= </a:t>
            </a:r>
            <a:r>
              <a:rPr lang="en-US" altLang="zh-CN" spc="-100" dirty="0">
                <a:latin typeface="Times New Roman" pitchFamily="18" charset="0"/>
                <a:cs typeface="Times New Roman" pitchFamily="18" charset="0"/>
              </a:rPr>
              <a:t>(1, 1, 0)</a:t>
            </a:r>
            <a:r>
              <a:rPr lang="sv-SE" altLang="zh-CN" spc="-100" baseline="30000" dirty="0">
                <a:cs typeface="Times New Roman" pitchFamily="18" charset="0"/>
              </a:rPr>
              <a:t>T</a:t>
            </a:r>
            <a:r>
              <a:rPr lang="en-US" altLang="zh-CN" spc="-1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b="1" i="1" spc="-1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pc="-100" baseline="-25000" dirty="0"/>
              <a:t>2</a:t>
            </a:r>
            <a:r>
              <a:rPr lang="en-US" altLang="zh-CN" spc="-100" dirty="0"/>
              <a:t>= </a:t>
            </a:r>
            <a:r>
              <a:rPr lang="en-US" altLang="zh-CN" spc="-100" dirty="0">
                <a:latin typeface="Times New Roman" pitchFamily="18" charset="0"/>
                <a:cs typeface="Times New Roman" pitchFamily="18" charset="0"/>
              </a:rPr>
              <a:t>(1, 2, 0)</a:t>
            </a:r>
            <a:r>
              <a:rPr lang="sv-SE" altLang="zh-CN" spc="-100" baseline="30000" dirty="0">
                <a:cs typeface="Times New Roman" pitchFamily="18" charset="0"/>
              </a:rPr>
              <a:t>T </a:t>
            </a:r>
            <a:r>
              <a:rPr lang="en-US" altLang="zh-CN" spc="-1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b="1" i="1" spc="-1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pc="-100" baseline="-25000" dirty="0"/>
              <a:t>3</a:t>
            </a:r>
            <a:r>
              <a:rPr lang="en-US" altLang="zh-CN" spc="-100" dirty="0"/>
              <a:t>= </a:t>
            </a:r>
            <a:r>
              <a:rPr lang="en-US" altLang="zh-CN" spc="-100" dirty="0">
                <a:latin typeface="Times New Roman" pitchFamily="18" charset="0"/>
                <a:cs typeface="Times New Roman" pitchFamily="18" charset="0"/>
              </a:rPr>
              <a:t>(1, 2, 1)</a:t>
            </a:r>
            <a:r>
              <a:rPr lang="sv-SE" altLang="zh-CN" spc="-100" baseline="30000" dirty="0">
                <a:cs typeface="Times New Roman" pitchFamily="18" charset="0"/>
              </a:rPr>
              <a:t>T</a:t>
            </a:r>
            <a:r>
              <a:rPr lang="en-US" altLang="zh-CN" spc="-100" dirty="0"/>
              <a:t>. </a:t>
            </a:r>
            <a:endParaRPr lang="en-US" altLang="zh-CN" spc="-100" dirty="0">
              <a:solidFill>
                <a:srgbClr val="0070C0"/>
              </a:solidFill>
            </a:endParaRPr>
          </a:p>
          <a:p>
            <a:pPr marL="514350" indent="-514350" algn="just"/>
            <a:r>
              <a:rPr lang="en-US" altLang="zh-CN" spc="-100" dirty="0"/>
              <a:t>1)  </a:t>
            </a:r>
            <a:r>
              <a:rPr lang="zh-CN" altLang="en-US" spc="-100" dirty="0"/>
              <a:t>求从基</a:t>
            </a:r>
            <a:r>
              <a:rPr lang="en-US" altLang="zh-CN" spc="-100" dirty="0"/>
              <a:t>{</a:t>
            </a:r>
            <a:r>
              <a:rPr lang="en-US" altLang="zh-CN" b="1" i="1" spc="-1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pc="-100" baseline="-25000" dirty="0"/>
              <a:t>1</a:t>
            </a:r>
            <a:r>
              <a:rPr lang="en-US" altLang="zh-CN" spc="-100" dirty="0"/>
              <a:t>, </a:t>
            </a:r>
            <a:r>
              <a:rPr lang="en-US" altLang="zh-CN" b="1" i="1" spc="-1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pc="-100" baseline="-25000" dirty="0"/>
              <a:t>2</a:t>
            </a:r>
            <a:r>
              <a:rPr lang="en-US" altLang="zh-CN" spc="-100" dirty="0"/>
              <a:t>, </a:t>
            </a:r>
            <a:r>
              <a:rPr lang="en-US" altLang="zh-CN" b="1" i="1" spc="-1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pc="-100" baseline="-25000" dirty="0"/>
              <a:t>3</a:t>
            </a:r>
            <a:r>
              <a:rPr lang="en-US" altLang="zh-CN" spc="-100" dirty="0"/>
              <a:t>} </a:t>
            </a:r>
            <a:r>
              <a:rPr lang="zh-CN" altLang="en-US" spc="-100" dirty="0"/>
              <a:t>到基</a:t>
            </a:r>
            <a:r>
              <a:rPr lang="en-US" altLang="zh-CN" spc="-100" dirty="0"/>
              <a:t>{</a:t>
            </a:r>
            <a:r>
              <a:rPr lang="en-US" altLang="zh-CN" b="1" i="1" spc="-1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pc="-100" baseline="-25000" dirty="0"/>
              <a:t>1</a:t>
            </a:r>
            <a:r>
              <a:rPr lang="en-US" altLang="zh-CN" spc="-100" dirty="0"/>
              <a:t>, </a:t>
            </a:r>
            <a:r>
              <a:rPr lang="en-US" altLang="zh-CN" b="1" i="1" spc="-1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pc="-100" baseline="-25000" dirty="0"/>
              <a:t>2</a:t>
            </a:r>
            <a:r>
              <a:rPr lang="en-US" altLang="zh-CN" spc="-100" dirty="0"/>
              <a:t> , </a:t>
            </a:r>
            <a:r>
              <a:rPr lang="en-US" altLang="zh-CN" b="1" i="1" spc="-1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pc="-100" baseline="-25000" dirty="0"/>
              <a:t>3</a:t>
            </a:r>
            <a:r>
              <a:rPr lang="en-US" altLang="zh-CN" spc="-100" dirty="0"/>
              <a:t>}</a:t>
            </a:r>
            <a:r>
              <a:rPr lang="zh-CN" altLang="en-US" spc="-100" dirty="0"/>
              <a:t>的过渡矩阵</a:t>
            </a:r>
            <a:r>
              <a:rPr lang="en-US" altLang="zh-CN" i="1" spc="-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pc="-100" dirty="0"/>
              <a:t>.</a:t>
            </a:r>
          </a:p>
          <a:p>
            <a:pPr marL="514350" indent="-514350" algn="just">
              <a:buAutoNum type="arabicParenR" startAt="2"/>
            </a:pPr>
            <a:r>
              <a:rPr lang="zh-CN" altLang="en-US" spc="-100" dirty="0"/>
              <a:t>求向量 </a:t>
            </a:r>
            <a:r>
              <a:rPr lang="en-US" altLang="zh-CN" b="1" i="1" spc="-100" dirty="0">
                <a:latin typeface="Times New Roman" pitchFamily="18" charset="0"/>
                <a:cs typeface="Times New Roman" pitchFamily="18" charset="0"/>
              </a:rPr>
              <a:t>w </a:t>
            </a:r>
            <a:r>
              <a:rPr lang="en-US" altLang="zh-CN" spc="-1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b="1" i="1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pc="-100" dirty="0">
                <a:cs typeface="Times New Roman" pitchFamily="18" charset="0"/>
              </a:rPr>
              <a:t>(4, 2, 1)</a:t>
            </a:r>
            <a:r>
              <a:rPr lang="sv-SE" altLang="zh-CN" spc="-100" baseline="30000" dirty="0">
                <a:cs typeface="Times New Roman" pitchFamily="18" charset="0"/>
              </a:rPr>
              <a:t>T</a:t>
            </a:r>
            <a:r>
              <a:rPr lang="zh-CN" altLang="en-US" spc="-100" dirty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zh-CN" altLang="en-US" spc="-100" dirty="0">
                <a:cs typeface="Times New Roman" pitchFamily="18" charset="0"/>
              </a:rPr>
              <a:t>两组</a:t>
            </a:r>
            <a:r>
              <a:rPr lang="zh-CN" altLang="en-US" spc="-100" dirty="0">
                <a:latin typeface="Times New Roman" pitchFamily="18" charset="0"/>
                <a:cs typeface="Times New Roman" pitchFamily="18" charset="0"/>
              </a:rPr>
              <a:t>基</a:t>
            </a:r>
            <a:r>
              <a:rPr lang="zh-CN" altLang="en-US" spc="-100" dirty="0"/>
              <a:t>下的坐标，并指出它们之间的关系</a:t>
            </a:r>
            <a:r>
              <a:rPr lang="en-US" altLang="zh-CN" spc="-100" dirty="0"/>
              <a:t>. </a:t>
            </a:r>
          </a:p>
          <a:p>
            <a:pPr marL="514350" indent="-514350" algn="just">
              <a:buAutoNum type="arabicParenR" startAt="2"/>
            </a:pPr>
            <a:r>
              <a:rPr lang="zh-CN" altLang="en-US" spc="-100" dirty="0"/>
              <a:t>给定 </a:t>
            </a:r>
            <a:r>
              <a:rPr lang="en-US" altLang="zh-CN" spc="-100" dirty="0"/>
              <a:t> </a:t>
            </a:r>
            <a:r>
              <a:rPr lang="en-US" altLang="zh-CN" b="1" i="1" spc="-100" dirty="0">
                <a:cs typeface="Times New Roman" pitchFamily="18" charset="0"/>
              </a:rPr>
              <a:t>x </a:t>
            </a:r>
            <a:r>
              <a:rPr lang="en-US" altLang="zh-CN" spc="-100" dirty="0"/>
              <a:t>=3</a:t>
            </a:r>
            <a:r>
              <a:rPr lang="en-US" altLang="zh-CN" b="1" i="1" spc="-100" dirty="0">
                <a:cs typeface="Times New Roman" pitchFamily="18" charset="0"/>
              </a:rPr>
              <a:t>v</a:t>
            </a:r>
            <a:r>
              <a:rPr lang="en-US" altLang="zh-CN" spc="-100" baseline="-25000" dirty="0"/>
              <a:t>1</a:t>
            </a:r>
            <a:r>
              <a:rPr lang="en-US" altLang="zh-CN" spc="-100" dirty="0"/>
              <a:t>+2</a:t>
            </a:r>
            <a:r>
              <a:rPr lang="en-US" altLang="zh-CN" b="1" i="1" spc="-100" dirty="0">
                <a:cs typeface="Times New Roman" pitchFamily="18" charset="0"/>
              </a:rPr>
              <a:t>v</a:t>
            </a:r>
            <a:r>
              <a:rPr lang="en-US" altLang="zh-CN" spc="-100" baseline="-25000" dirty="0"/>
              <a:t>2</a:t>
            </a:r>
            <a:r>
              <a:rPr lang="en-US" altLang="zh-CN" spc="-100" dirty="0"/>
              <a:t>−</a:t>
            </a:r>
            <a:r>
              <a:rPr lang="en-US" altLang="zh-CN" b="1" i="1" spc="-100" dirty="0">
                <a:cs typeface="Times New Roman" pitchFamily="18" charset="0"/>
              </a:rPr>
              <a:t>v</a:t>
            </a:r>
            <a:r>
              <a:rPr lang="en-US" altLang="zh-CN" spc="-100" baseline="-25000" dirty="0"/>
              <a:t>3</a:t>
            </a:r>
            <a:r>
              <a:rPr lang="en-US" altLang="zh-CN" spc="-100" dirty="0">
                <a:cs typeface="Times New Roman" pitchFamily="18" charset="0"/>
              </a:rPr>
              <a:t>, </a:t>
            </a:r>
            <a:r>
              <a:rPr lang="zh-CN" altLang="en-US" spc="-100" dirty="0"/>
              <a:t>求向量 </a:t>
            </a:r>
            <a:r>
              <a:rPr lang="en-US" altLang="zh-CN" b="1" i="1" spc="-100" dirty="0">
                <a:cs typeface="Times New Roman" pitchFamily="18" charset="0"/>
              </a:rPr>
              <a:t>x </a:t>
            </a:r>
            <a:r>
              <a:rPr lang="zh-CN" altLang="en-US" spc="-100" dirty="0">
                <a:cs typeface="Times New Roman" pitchFamily="18" charset="0"/>
              </a:rPr>
              <a:t>在基</a:t>
            </a:r>
            <a:r>
              <a:rPr lang="en-US" altLang="zh-CN" spc="-100" dirty="0"/>
              <a:t>{</a:t>
            </a:r>
            <a:r>
              <a:rPr lang="en-US" altLang="zh-CN" b="1" i="1" spc="-100" dirty="0">
                <a:cs typeface="Times New Roman" pitchFamily="18" charset="0"/>
              </a:rPr>
              <a:t>u</a:t>
            </a:r>
            <a:r>
              <a:rPr lang="en-US" altLang="zh-CN" spc="-100" baseline="-25000" dirty="0"/>
              <a:t>1</a:t>
            </a:r>
            <a:r>
              <a:rPr lang="en-US" altLang="zh-CN" spc="-100" dirty="0"/>
              <a:t>, </a:t>
            </a:r>
            <a:r>
              <a:rPr lang="en-US" altLang="zh-CN" b="1" i="1" spc="-100" dirty="0">
                <a:cs typeface="Times New Roman" pitchFamily="18" charset="0"/>
              </a:rPr>
              <a:t>u</a:t>
            </a:r>
            <a:r>
              <a:rPr lang="en-US" altLang="zh-CN" spc="-100" baseline="-25000" dirty="0"/>
              <a:t>2</a:t>
            </a:r>
            <a:r>
              <a:rPr lang="en-US" altLang="zh-CN" spc="-100" dirty="0"/>
              <a:t> , </a:t>
            </a:r>
            <a:r>
              <a:rPr lang="en-US" altLang="zh-CN" b="1" i="1" spc="-100" dirty="0">
                <a:cs typeface="Times New Roman" pitchFamily="18" charset="0"/>
              </a:rPr>
              <a:t>u</a:t>
            </a:r>
            <a:r>
              <a:rPr lang="en-US" altLang="zh-CN" spc="-100" baseline="-25000" dirty="0"/>
              <a:t>3</a:t>
            </a:r>
            <a:r>
              <a:rPr lang="en-US" altLang="zh-CN" spc="-100" dirty="0"/>
              <a:t>}</a:t>
            </a:r>
          </a:p>
          <a:p>
            <a:pPr marL="514350" indent="-514350" algn="just"/>
            <a:r>
              <a:rPr lang="en-US" altLang="zh-CN" spc="-100" dirty="0"/>
              <a:t>      </a:t>
            </a:r>
            <a:r>
              <a:rPr lang="zh-CN" altLang="en-US" spc="-100" dirty="0"/>
              <a:t>下的坐标</a:t>
            </a:r>
            <a:r>
              <a:rPr lang="en-US" altLang="zh-CN" spc="-100" dirty="0"/>
              <a:t>. </a:t>
            </a:r>
          </a:p>
          <a:p>
            <a:pPr marL="514350" indent="-514350" algn="just">
              <a:buAutoNum type="arabicParenR" startAt="2"/>
            </a:pPr>
            <a:endParaRPr lang="en-US" altLang="zh-CN" sz="3200" spc="-100" dirty="0"/>
          </a:p>
        </p:txBody>
      </p:sp>
      <p:sp>
        <p:nvSpPr>
          <p:cNvPr id="3" name="矩形 2"/>
          <p:cNvSpPr/>
          <p:nvPr/>
        </p:nvSpPr>
        <p:spPr>
          <a:xfrm>
            <a:off x="839416" y="764704"/>
            <a:ext cx="10438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pc="-100" dirty="0"/>
              <a:t>例   </a:t>
            </a:r>
            <a:r>
              <a:rPr lang="en-US" altLang="zh-CN" sz="3200" spc="-100" dirty="0"/>
              <a:t>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719736" y="4008545"/>
            <a:ext cx="81369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+mj-lt"/>
              </a:rPr>
              <a:t>令</a:t>
            </a:r>
            <a:r>
              <a:rPr kumimoji="1" lang="en-US" altLang="zh-CN" dirty="0">
                <a:latin typeface="Times" pitchFamily="2" charset="0"/>
              </a:rPr>
              <a:t>U=(</a:t>
            </a:r>
            <a:r>
              <a:rPr lang="en-US" altLang="zh-CN" b="1" i="1" spc="-100" dirty="0">
                <a:latin typeface="Times" pitchFamily="2" charset="0"/>
                <a:cs typeface="Times New Roman" pitchFamily="18" charset="0"/>
              </a:rPr>
              <a:t>u</a:t>
            </a:r>
            <a:r>
              <a:rPr lang="en-US" altLang="zh-CN" spc="-100" baseline="-25000" dirty="0">
                <a:latin typeface="Times" pitchFamily="2" charset="0"/>
              </a:rPr>
              <a:t>1</a:t>
            </a:r>
            <a:r>
              <a:rPr lang="en-US" altLang="zh-CN" spc="-100" dirty="0">
                <a:latin typeface="Times" pitchFamily="2" charset="0"/>
              </a:rPr>
              <a:t>, </a:t>
            </a:r>
            <a:r>
              <a:rPr lang="en-US" altLang="zh-CN" b="1" i="1" spc="-100" dirty="0">
                <a:latin typeface="Times" pitchFamily="2" charset="0"/>
                <a:cs typeface="Times New Roman" pitchFamily="18" charset="0"/>
              </a:rPr>
              <a:t>u</a:t>
            </a:r>
            <a:r>
              <a:rPr lang="en-US" altLang="zh-CN" spc="-100" baseline="-25000" dirty="0">
                <a:latin typeface="Times" pitchFamily="2" charset="0"/>
              </a:rPr>
              <a:t>2</a:t>
            </a:r>
            <a:r>
              <a:rPr lang="en-US" altLang="zh-CN" spc="-100" dirty="0">
                <a:latin typeface="Times" pitchFamily="2" charset="0"/>
              </a:rPr>
              <a:t> , </a:t>
            </a:r>
            <a:r>
              <a:rPr lang="en-US" altLang="zh-CN" b="1" i="1" spc="-100" dirty="0">
                <a:latin typeface="Times" pitchFamily="2" charset="0"/>
                <a:cs typeface="Times New Roman" pitchFamily="18" charset="0"/>
              </a:rPr>
              <a:t>u</a:t>
            </a:r>
            <a:r>
              <a:rPr lang="en-US" altLang="zh-CN" spc="-100" baseline="-25000" dirty="0">
                <a:latin typeface="Times" pitchFamily="2" charset="0"/>
              </a:rPr>
              <a:t>3</a:t>
            </a:r>
            <a:r>
              <a:rPr kumimoji="1" lang="en-US" altLang="zh-CN" dirty="0">
                <a:latin typeface="Times" pitchFamily="2" charset="0"/>
              </a:rPr>
              <a:t>)</a:t>
            </a:r>
            <a:r>
              <a:rPr kumimoji="1" lang="zh-CN" altLang="en-US" dirty="0">
                <a:latin typeface="+mj-lt"/>
              </a:rPr>
              <a:t>，</a:t>
            </a:r>
            <a:r>
              <a:rPr kumimoji="1" lang="en-US" altLang="zh-CN" dirty="0">
                <a:latin typeface="Times" pitchFamily="2" charset="0"/>
              </a:rPr>
              <a:t>V= (</a:t>
            </a:r>
            <a:r>
              <a:rPr lang="en-US" altLang="zh-CN" b="1" i="1" spc="-100" dirty="0">
                <a:latin typeface="Times" pitchFamily="2" charset="0"/>
                <a:cs typeface="Times New Roman" pitchFamily="18" charset="0"/>
              </a:rPr>
              <a:t>v</a:t>
            </a:r>
            <a:r>
              <a:rPr lang="en-US" altLang="zh-CN" spc="-100" baseline="-25000" dirty="0">
                <a:latin typeface="Times" pitchFamily="2" charset="0"/>
              </a:rPr>
              <a:t>1</a:t>
            </a:r>
            <a:r>
              <a:rPr lang="en-US" altLang="zh-CN" spc="-100" dirty="0">
                <a:latin typeface="Times" pitchFamily="2" charset="0"/>
              </a:rPr>
              <a:t>, </a:t>
            </a:r>
            <a:r>
              <a:rPr lang="en-US" altLang="zh-CN" b="1" i="1" spc="-100" dirty="0">
                <a:latin typeface="Times" pitchFamily="2" charset="0"/>
                <a:cs typeface="Times New Roman" pitchFamily="18" charset="0"/>
              </a:rPr>
              <a:t>v</a:t>
            </a:r>
            <a:r>
              <a:rPr lang="en-US" altLang="zh-CN" spc="-100" baseline="-25000" dirty="0">
                <a:latin typeface="Times" pitchFamily="2" charset="0"/>
              </a:rPr>
              <a:t>2</a:t>
            </a:r>
            <a:r>
              <a:rPr lang="en-US" altLang="zh-CN" spc="-100" dirty="0">
                <a:latin typeface="Times" pitchFamily="2" charset="0"/>
              </a:rPr>
              <a:t>, </a:t>
            </a:r>
            <a:r>
              <a:rPr lang="en-US" altLang="zh-CN" b="1" i="1" spc="-100" dirty="0">
                <a:latin typeface="Times" pitchFamily="2" charset="0"/>
                <a:cs typeface="Times New Roman" pitchFamily="18" charset="0"/>
              </a:rPr>
              <a:t>v</a:t>
            </a:r>
            <a:r>
              <a:rPr lang="en-US" altLang="zh-CN" spc="-100" baseline="-25000" dirty="0">
                <a:latin typeface="Times" pitchFamily="2" charset="0"/>
              </a:rPr>
              <a:t>3</a:t>
            </a:r>
            <a:r>
              <a:rPr kumimoji="1" lang="en-US" altLang="zh-CN" dirty="0">
                <a:latin typeface="Times" pitchFamily="2" charset="0"/>
              </a:rPr>
              <a:t>)</a:t>
            </a:r>
            <a:r>
              <a:rPr kumimoji="1" lang="zh-CN" altLang="en-US" dirty="0">
                <a:latin typeface="+mj-lt"/>
              </a:rPr>
              <a:t>， </a:t>
            </a:r>
            <a:endParaRPr kumimoji="1" lang="en-US" altLang="zh-CN" dirty="0">
              <a:latin typeface="+mj-lt"/>
            </a:endParaRPr>
          </a:p>
          <a:p>
            <a:r>
              <a:rPr lang="en-US" altLang="zh-CN" b="1" i="1" spc="-100" dirty="0">
                <a:latin typeface="Times" pitchFamily="2" charset="0"/>
                <a:cs typeface="Times New Roman" pitchFamily="18" charset="0"/>
              </a:rPr>
              <a:t>w </a:t>
            </a:r>
            <a:r>
              <a:rPr lang="zh-CN" altLang="en-US" spc="-100" dirty="0">
                <a:latin typeface="+mj-lt"/>
                <a:cs typeface="Times New Roman" pitchFamily="18" charset="0"/>
              </a:rPr>
              <a:t>在</a:t>
            </a:r>
            <a:r>
              <a:rPr lang="en-US" altLang="zh-CN" spc="-100" dirty="0">
                <a:latin typeface="Times" pitchFamily="2" charset="0"/>
              </a:rPr>
              <a:t>{</a:t>
            </a:r>
            <a:r>
              <a:rPr lang="en-US" altLang="zh-CN" b="1" i="1" spc="-100" dirty="0">
                <a:latin typeface="Times" pitchFamily="2" charset="0"/>
                <a:cs typeface="Times New Roman" pitchFamily="18" charset="0"/>
              </a:rPr>
              <a:t>v</a:t>
            </a:r>
            <a:r>
              <a:rPr lang="en-US" altLang="zh-CN" spc="-100" baseline="-25000" dirty="0">
                <a:latin typeface="Times" pitchFamily="2" charset="0"/>
              </a:rPr>
              <a:t>1</a:t>
            </a:r>
            <a:r>
              <a:rPr lang="en-US" altLang="zh-CN" spc="-100" dirty="0">
                <a:latin typeface="Times" pitchFamily="2" charset="0"/>
              </a:rPr>
              <a:t>, </a:t>
            </a:r>
            <a:r>
              <a:rPr lang="en-US" altLang="zh-CN" b="1" i="1" spc="-100" dirty="0">
                <a:latin typeface="Times" pitchFamily="2" charset="0"/>
                <a:cs typeface="Times New Roman" pitchFamily="18" charset="0"/>
              </a:rPr>
              <a:t>v</a:t>
            </a:r>
            <a:r>
              <a:rPr lang="en-US" altLang="zh-CN" spc="-100" baseline="-25000" dirty="0">
                <a:latin typeface="Times" pitchFamily="2" charset="0"/>
              </a:rPr>
              <a:t>2</a:t>
            </a:r>
            <a:r>
              <a:rPr lang="en-US" altLang="zh-CN" spc="-100" dirty="0">
                <a:latin typeface="Times" pitchFamily="2" charset="0"/>
              </a:rPr>
              <a:t>, </a:t>
            </a:r>
            <a:r>
              <a:rPr lang="en-US" altLang="zh-CN" b="1" i="1" spc="-100" dirty="0">
                <a:latin typeface="Times" pitchFamily="2" charset="0"/>
                <a:cs typeface="Times New Roman" pitchFamily="18" charset="0"/>
              </a:rPr>
              <a:t>v</a:t>
            </a:r>
            <a:r>
              <a:rPr lang="en-US" altLang="zh-CN" spc="-100" baseline="-25000" dirty="0">
                <a:latin typeface="Times" pitchFamily="2" charset="0"/>
              </a:rPr>
              <a:t>3</a:t>
            </a:r>
            <a:r>
              <a:rPr lang="en-US" altLang="zh-CN" spc="-100" dirty="0">
                <a:latin typeface="Times" pitchFamily="2" charset="0"/>
              </a:rPr>
              <a:t>} </a:t>
            </a:r>
            <a:r>
              <a:rPr lang="zh-CN" altLang="en-US" spc="-100" dirty="0">
                <a:latin typeface="+mj-lt"/>
              </a:rPr>
              <a:t>下的坐标为</a:t>
            </a:r>
            <a:r>
              <a:rPr lang="en-US" altLang="zh-CN" b="1" i="1" spc="-100" dirty="0" err="1">
                <a:latin typeface="Times" pitchFamily="2" charset="0"/>
              </a:rPr>
              <a:t>x</a:t>
            </a:r>
            <a:r>
              <a:rPr lang="en-US" altLang="zh-CN" spc="-100" baseline="-25000" dirty="0" err="1">
                <a:latin typeface="Times" pitchFamily="2" charset="0"/>
              </a:rPr>
              <a:t>V</a:t>
            </a:r>
            <a:r>
              <a:rPr lang="en-US" altLang="zh-CN" spc="-100" dirty="0">
                <a:latin typeface="Times" pitchFamily="2" charset="0"/>
                <a:cs typeface="Times New Roman" pitchFamily="18" charset="0"/>
              </a:rPr>
              <a:t>= (1, 2, </a:t>
            </a:r>
            <a:r>
              <a:rPr lang="en-US" altLang="zh-CN" kern="0" dirty="0">
                <a:solidFill>
                  <a:srgbClr val="000000"/>
                </a:solidFill>
                <a:latin typeface="Times" pitchFamily="2" charset="0"/>
                <a:cs typeface="Times New Roman" panose="02020603050405020304" pitchFamily="18" charset="0"/>
                <a:sym typeface="Symbol"/>
              </a:rPr>
              <a:t>1</a:t>
            </a:r>
            <a:r>
              <a:rPr lang="en-US" altLang="zh-CN" spc="-100" dirty="0">
                <a:latin typeface="Times" pitchFamily="2" charset="0"/>
                <a:cs typeface="Times New Roman" pitchFamily="18" charset="0"/>
              </a:rPr>
              <a:t>)</a:t>
            </a:r>
            <a:r>
              <a:rPr lang="sv-SE" altLang="zh-CN" i="1" spc="-100" baseline="30000" dirty="0">
                <a:latin typeface="Times" pitchFamily="2" charset="0"/>
                <a:cs typeface="Times New Roman" pitchFamily="18" charset="0"/>
              </a:rPr>
              <a:t>T</a:t>
            </a:r>
            <a:r>
              <a:rPr lang="zh-CN" altLang="en-US" spc="-100" dirty="0">
                <a:latin typeface="+mj-lt"/>
                <a:cs typeface="Times New Roman" pitchFamily="18" charset="0"/>
              </a:rPr>
              <a:t>，在</a:t>
            </a:r>
            <a:r>
              <a:rPr lang="en-US" altLang="zh-CN" spc="-100" dirty="0">
                <a:latin typeface="Times" pitchFamily="2" charset="0"/>
              </a:rPr>
              <a:t>{</a:t>
            </a:r>
            <a:r>
              <a:rPr lang="en-US" altLang="zh-CN" b="1" i="1" spc="-100" dirty="0">
                <a:latin typeface="Times" pitchFamily="2" charset="0"/>
                <a:cs typeface="Times New Roman" pitchFamily="18" charset="0"/>
              </a:rPr>
              <a:t>u</a:t>
            </a:r>
            <a:r>
              <a:rPr lang="en-US" altLang="zh-CN" spc="-100" baseline="-25000" dirty="0">
                <a:latin typeface="Times" pitchFamily="2" charset="0"/>
              </a:rPr>
              <a:t>1</a:t>
            </a:r>
            <a:r>
              <a:rPr lang="en-US" altLang="zh-CN" spc="-100" dirty="0">
                <a:latin typeface="Times" pitchFamily="2" charset="0"/>
              </a:rPr>
              <a:t>, </a:t>
            </a:r>
            <a:r>
              <a:rPr lang="en-US" altLang="zh-CN" b="1" i="1" spc="-100" dirty="0">
                <a:latin typeface="Times" pitchFamily="2" charset="0"/>
                <a:cs typeface="Times New Roman" pitchFamily="18" charset="0"/>
              </a:rPr>
              <a:t>u</a:t>
            </a:r>
            <a:r>
              <a:rPr lang="en-US" altLang="zh-CN" spc="-100" baseline="-25000" dirty="0">
                <a:latin typeface="Times" pitchFamily="2" charset="0"/>
              </a:rPr>
              <a:t>2</a:t>
            </a:r>
            <a:r>
              <a:rPr lang="en-US" altLang="zh-CN" spc="-100" dirty="0">
                <a:latin typeface="Times" pitchFamily="2" charset="0"/>
              </a:rPr>
              <a:t> , </a:t>
            </a:r>
            <a:r>
              <a:rPr lang="en-US" altLang="zh-CN" b="1" i="1" spc="-100" dirty="0">
                <a:latin typeface="Times" pitchFamily="2" charset="0"/>
                <a:cs typeface="Times New Roman" pitchFamily="18" charset="0"/>
              </a:rPr>
              <a:t>u</a:t>
            </a:r>
            <a:r>
              <a:rPr lang="en-US" altLang="zh-CN" spc="-100" baseline="-25000" dirty="0">
                <a:latin typeface="Times" pitchFamily="2" charset="0"/>
              </a:rPr>
              <a:t>3</a:t>
            </a:r>
            <a:r>
              <a:rPr lang="en-US" altLang="zh-CN" spc="-100" dirty="0">
                <a:latin typeface="Times" pitchFamily="2" charset="0"/>
              </a:rPr>
              <a:t>}</a:t>
            </a:r>
            <a:r>
              <a:rPr lang="zh-CN" altLang="en-US" spc="-100" dirty="0">
                <a:latin typeface="+mj-lt"/>
              </a:rPr>
              <a:t>下的坐标为</a:t>
            </a:r>
            <a:r>
              <a:rPr lang="en-US" altLang="zh-CN" b="1" i="1" spc="-100" dirty="0" err="1">
                <a:latin typeface="Times" pitchFamily="2" charset="0"/>
              </a:rPr>
              <a:t>x</a:t>
            </a:r>
            <a:r>
              <a:rPr lang="en-US" altLang="zh-CN" spc="-100" baseline="-25000" dirty="0" err="1">
                <a:latin typeface="Times" pitchFamily="2" charset="0"/>
              </a:rPr>
              <a:t>U</a:t>
            </a:r>
            <a:r>
              <a:rPr lang="en-US" altLang="zh-CN" spc="-100" dirty="0">
                <a:latin typeface="Times" pitchFamily="2" charset="0"/>
                <a:cs typeface="Times New Roman" pitchFamily="18" charset="0"/>
              </a:rPr>
              <a:t>=(6, </a:t>
            </a:r>
            <a:r>
              <a:rPr lang="en-US" altLang="zh-CN" kern="0" dirty="0">
                <a:solidFill>
                  <a:srgbClr val="000000"/>
                </a:solidFill>
                <a:latin typeface="Times" pitchFamily="2" charset="0"/>
                <a:cs typeface="Times New Roman" panose="02020603050405020304" pitchFamily="18" charset="0"/>
                <a:sym typeface="Symbol"/>
              </a:rPr>
              <a:t>3, 1</a:t>
            </a:r>
            <a:r>
              <a:rPr lang="en-US" altLang="zh-CN" spc="-100" dirty="0">
                <a:latin typeface="Times" pitchFamily="2" charset="0"/>
                <a:cs typeface="Times New Roman" pitchFamily="18" charset="0"/>
              </a:rPr>
              <a:t>)</a:t>
            </a:r>
            <a:r>
              <a:rPr lang="sv-SE" altLang="zh-CN" i="1" spc="-100" baseline="30000" dirty="0">
                <a:latin typeface="Times" pitchFamily="2" charset="0"/>
                <a:cs typeface="Times New Roman" pitchFamily="18" charset="0"/>
              </a:rPr>
              <a:t>T</a:t>
            </a:r>
            <a:r>
              <a:rPr lang="sv-SE" altLang="zh-CN" spc="-100" baseline="30000" dirty="0">
                <a:latin typeface="Times" pitchFamily="2" charset="0"/>
                <a:cs typeface="Times New Roman" pitchFamily="18" charset="0"/>
              </a:rPr>
              <a:t> </a:t>
            </a:r>
            <a:r>
              <a:rPr lang="sv-SE" altLang="zh-CN" spc="-100" dirty="0">
                <a:latin typeface="+mj-lt"/>
                <a:cs typeface="Times New Roman" pitchFamily="18" charset="0"/>
              </a:rPr>
              <a:t>.</a:t>
            </a:r>
          </a:p>
          <a:p>
            <a:r>
              <a:rPr lang="zh-CN" altLang="en-US" spc="-100" dirty="0">
                <a:latin typeface="+mj-lt"/>
              </a:rPr>
              <a:t>它们之间的关系是 </a:t>
            </a:r>
            <a:r>
              <a:rPr lang="en-US" altLang="zh-CN" b="1" i="1" spc="-100" dirty="0" err="1">
                <a:latin typeface="Times" pitchFamily="2" charset="0"/>
              </a:rPr>
              <a:t>x</a:t>
            </a:r>
            <a:r>
              <a:rPr lang="en-US" altLang="zh-CN" spc="-100" baseline="-25000" dirty="0" err="1">
                <a:latin typeface="Times" pitchFamily="2" charset="0"/>
              </a:rPr>
              <a:t>V</a:t>
            </a:r>
            <a:r>
              <a:rPr lang="en-US" altLang="zh-CN" spc="-100" dirty="0">
                <a:latin typeface="Times" pitchFamily="2" charset="0"/>
                <a:cs typeface="Times New Roman" pitchFamily="18" charset="0"/>
              </a:rPr>
              <a:t> =V</a:t>
            </a:r>
            <a:r>
              <a:rPr lang="zh-CN" altLang="en-US" spc="-100" dirty="0">
                <a:latin typeface="Times" pitchFamily="2" charset="0"/>
                <a:cs typeface="Times New Roman" pitchFamily="18" charset="0"/>
              </a:rPr>
              <a:t> </a:t>
            </a:r>
            <a:r>
              <a:rPr lang="en-US" altLang="zh-CN" spc="-100" baseline="30000" dirty="0">
                <a:latin typeface="Times" pitchFamily="2" charset="0"/>
                <a:cs typeface="Times New Roman" pitchFamily="18" charset="0"/>
              </a:rPr>
              <a:t>-1</a:t>
            </a:r>
            <a:r>
              <a:rPr kumimoji="1" lang="en-US" altLang="zh-CN" dirty="0">
                <a:latin typeface="Times" pitchFamily="2" charset="0"/>
              </a:rPr>
              <a:t>U</a:t>
            </a:r>
            <a:r>
              <a:rPr lang="en-US" altLang="zh-CN" b="1" i="1" spc="-100" dirty="0">
                <a:latin typeface="Times" pitchFamily="2" charset="0"/>
              </a:rPr>
              <a:t>x</a:t>
            </a:r>
            <a:r>
              <a:rPr lang="en-US" altLang="zh-CN" spc="-100" baseline="-25000" dirty="0">
                <a:latin typeface="Times" pitchFamily="2" charset="0"/>
              </a:rPr>
              <a:t>U</a:t>
            </a:r>
            <a:r>
              <a:rPr lang="en-US" altLang="zh-CN" spc="-100" dirty="0">
                <a:latin typeface="+mj-lt"/>
              </a:rPr>
              <a:t>.</a:t>
            </a:r>
            <a:endParaRPr lang="sv-SE" altLang="zh-CN" spc="-100" dirty="0">
              <a:latin typeface="+mj-lt"/>
              <a:cs typeface="Times New Roman" pitchFamily="18" charset="0"/>
            </a:endParaRPr>
          </a:p>
        </p:txBody>
      </p:sp>
      <p:sp>
        <p:nvSpPr>
          <p:cNvPr id="8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8" y="4231540"/>
            <a:ext cx="2088232" cy="1512168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1559496" y="4149080"/>
            <a:ext cx="19442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1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3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1559496" y="4726885"/>
            <a:ext cx="19442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1  1    0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3392" y="4725144"/>
            <a:ext cx="8210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spc="-100" dirty="0">
                <a:cs typeface="Times New Roman" pitchFamily="18" charset="0"/>
              </a:rPr>
              <a:t>S = </a:t>
            </a:r>
            <a:endParaRPr lang="zh-CN" altLang="en-US" sz="3200" dirty="0"/>
          </a:p>
        </p:txBody>
      </p:sp>
      <p:sp>
        <p:nvSpPr>
          <p:cNvPr id="12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1559496" y="5239652"/>
            <a:ext cx="19442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1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2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4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3BE24A4-B43F-4F49-9F2D-ADAC1F39182B}"/>
              </a:ext>
            </a:extLst>
          </p:cNvPr>
          <p:cNvSpPr/>
          <p:nvPr/>
        </p:nvSpPr>
        <p:spPr>
          <a:xfrm>
            <a:off x="3359696" y="6053759"/>
            <a:ext cx="46085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(3, 2,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1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sv-SE" altLang="zh-CN" sz="3200" i="1" spc="-100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sv-SE" altLang="zh-CN" sz="3200" spc="-100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= (8,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5, 3)</a:t>
            </a:r>
            <a:r>
              <a:rPr lang="sv-SE" altLang="zh-CN" sz="3200" i="1" spc="-100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sv-SE" altLang="zh-CN" sz="3200" spc="-100" baseline="30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3392" y="251937"/>
            <a:ext cx="67505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pc="-100" dirty="0"/>
              <a:t>例   </a:t>
            </a:r>
            <a:r>
              <a:rPr lang="en-US" altLang="zh-CN" sz="3200" spc="-100" dirty="0"/>
              <a:t>5     </a:t>
            </a:r>
            <a:r>
              <a:rPr lang="zh-CN" altLang="en-US" sz="3200" spc="-100" dirty="0"/>
              <a:t>坐标变换在几何图形中的作用</a:t>
            </a:r>
            <a:r>
              <a:rPr lang="en-US" altLang="zh-CN" sz="3200" spc="-100" dirty="0"/>
              <a:t>.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816080" y="2852936"/>
            <a:ext cx="22788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pc="-100" dirty="0">
                <a:latin typeface="Times New Roman" pitchFamily="18" charset="0"/>
                <a:cs typeface="Times New Roman" pitchFamily="18" charset="0"/>
              </a:rPr>
              <a:t>标准基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pt-BR" altLang="zh-CN" sz="2800" b="1" i="1" spc="-1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pt-BR" altLang="zh-CN" sz="2800" spc="-120" baseline="-25000" dirty="0">
                <a:solidFill>
                  <a:srgbClr val="FF0000"/>
                </a:solidFill>
              </a:rPr>
              <a:t>1</a:t>
            </a:r>
            <a:r>
              <a:rPr lang="en-US" altLang="zh-CN" sz="2800" spc="-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pt-BR" altLang="zh-CN" sz="2800" b="1" i="1" spc="-1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pt-BR" altLang="zh-CN" sz="2800" spc="-120" baseline="-25000" dirty="0">
                <a:solidFill>
                  <a:srgbClr val="FF0000"/>
                </a:solidFill>
              </a:rPr>
              <a:t>2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} </a:t>
            </a:r>
            <a:endParaRPr lang="zh-CN" altLang="en-US" sz="2800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6768075" y="2204864"/>
            <a:ext cx="3840427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8592277" y="836712"/>
            <a:ext cx="0" cy="208823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072331" y="2132857"/>
            <a:ext cx="4780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3200" b="1" i="1" spc="-12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pt-BR" altLang="zh-CN" sz="3200" spc="-120" baseline="-25000" dirty="0">
                <a:solidFill>
                  <a:prstClr val="black"/>
                </a:solidFill>
              </a:rPr>
              <a:t>1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016213" y="1124745"/>
            <a:ext cx="4780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3200" b="1" i="1" spc="-12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pt-BR" altLang="zh-CN" sz="3200" spc="-120" baseline="-25000" dirty="0">
                <a:solidFill>
                  <a:prstClr val="black"/>
                </a:solidFill>
              </a:rPr>
              <a:t>2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8568275" y="2204864"/>
            <a:ext cx="105611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8592277" y="1340768"/>
            <a:ext cx="11179" cy="8724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688289" y="620688"/>
            <a:ext cx="3279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800" i="1" spc="-12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zh-CN" altLang="en-US" sz="2800" dirty="0"/>
          </a:p>
        </p:txBody>
      </p:sp>
      <p:sp>
        <p:nvSpPr>
          <p:cNvPr id="22" name="矩形 21"/>
          <p:cNvSpPr/>
          <p:nvPr/>
        </p:nvSpPr>
        <p:spPr>
          <a:xfrm>
            <a:off x="10416480" y="2132856"/>
            <a:ext cx="3279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800" i="1" spc="-12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sz="2800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6940868" y="5128250"/>
            <a:ext cx="3840427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8765071" y="3760098"/>
            <a:ext cx="0" cy="2088232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8765071" y="5128250"/>
            <a:ext cx="85932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 flipV="1">
            <a:off x="8760296" y="4264154"/>
            <a:ext cx="15955" cy="8724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8861082" y="3544074"/>
            <a:ext cx="3520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3200" b="1" i="1" spc="-12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0781296" y="5128251"/>
            <a:ext cx="3744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3200" b="1" i="1" spc="-12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dirty="0"/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8765071" y="4509120"/>
            <a:ext cx="571289" cy="61913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 flipV="1">
            <a:off x="8184232" y="4581128"/>
            <a:ext cx="603196" cy="56389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7516932" y="4034006"/>
            <a:ext cx="2323484" cy="2275314"/>
          </a:xfrm>
          <a:prstGeom prst="line">
            <a:avLst/>
          </a:prstGeom>
          <a:ln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10205232" y="4120139"/>
            <a:ext cx="4616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3200" b="1" i="1" spc="-12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altLang="zh-CN" sz="3200" b="1" i="1" spc="-120" dirty="0">
                <a:solidFill>
                  <a:prstClr val="black"/>
                </a:solidFill>
                <a:latin typeface="Segoe UI Semibold" pitchFamily="34" charset="0"/>
                <a:cs typeface="Segoe UI Semibold" pitchFamily="34" charset="0"/>
              </a:rPr>
              <a:t>’</a:t>
            </a:r>
            <a:endParaRPr lang="zh-CN" altLang="en-US" dirty="0"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324911" y="4336163"/>
            <a:ext cx="4392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3200" b="1" i="1" spc="-12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pt-BR" altLang="zh-CN" sz="3200" b="1" i="1" spc="-120" dirty="0">
                <a:solidFill>
                  <a:prstClr val="black"/>
                </a:solidFill>
                <a:latin typeface="Segoe UI Semibold" pitchFamily="34" charset="0"/>
                <a:cs typeface="Segoe UI Semibold" pitchFamily="34" charset="0"/>
              </a:rPr>
              <a:t>’</a:t>
            </a:r>
            <a:endParaRPr lang="zh-CN" altLang="en-US" dirty="0">
              <a:latin typeface="Segoe UI Semibold" pitchFamily="34" charset="0"/>
              <a:cs typeface="Segoe UI Semibold" pitchFamily="34" charset="0"/>
            </a:endParaRPr>
          </a:p>
        </p:txBody>
      </p:sp>
      <p:cxnSp>
        <p:nvCxnSpPr>
          <p:cNvPr id="45" name="直接连接符 44"/>
          <p:cNvCxnSpPr/>
          <p:nvPr/>
        </p:nvCxnSpPr>
        <p:spPr>
          <a:xfrm flipH="1" flipV="1">
            <a:off x="7536161" y="4005064"/>
            <a:ext cx="2232247" cy="2088232"/>
          </a:xfrm>
          <a:prstGeom prst="line">
            <a:avLst/>
          </a:prstGeom>
          <a:ln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 rot="18968468">
            <a:off x="7510618" y="4597077"/>
            <a:ext cx="2542367" cy="9662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8592277" y="836712"/>
            <a:ext cx="888099" cy="1368152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9480376" y="836712"/>
            <a:ext cx="0" cy="1368152"/>
          </a:xfrm>
          <a:prstGeom prst="line">
            <a:avLst/>
          </a:prstGeom>
          <a:ln>
            <a:solidFill>
              <a:srgbClr val="C0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8592277" y="836712"/>
            <a:ext cx="888099" cy="0"/>
          </a:xfrm>
          <a:prstGeom prst="line">
            <a:avLst/>
          </a:prstGeom>
          <a:ln>
            <a:solidFill>
              <a:srgbClr val="C0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H="1" flipV="1">
            <a:off x="7968208" y="1628800"/>
            <a:ext cx="624072" cy="57606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8592277" y="1556792"/>
            <a:ext cx="672075" cy="6564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9120336" y="1484785"/>
            <a:ext cx="5004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3200" i="1" spc="-12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pt-BR" altLang="zh-CN" sz="3200" spc="-120" baseline="-25000" dirty="0">
                <a:solidFill>
                  <a:prstClr val="black"/>
                </a:solidFill>
              </a:rPr>
              <a:t>1</a:t>
            </a:r>
            <a:endParaRPr lang="zh-CN" altLang="en-US" sz="3200" dirty="0"/>
          </a:p>
        </p:txBody>
      </p:sp>
      <p:cxnSp>
        <p:nvCxnSpPr>
          <p:cNvPr id="62" name="直接连接符 61"/>
          <p:cNvCxnSpPr/>
          <p:nvPr/>
        </p:nvCxnSpPr>
        <p:spPr>
          <a:xfrm flipH="1">
            <a:off x="8256240" y="908720"/>
            <a:ext cx="1152128" cy="1080120"/>
          </a:xfrm>
          <a:prstGeom prst="line">
            <a:avLst/>
          </a:prstGeom>
          <a:ln>
            <a:solidFill>
              <a:srgbClr val="00FFFF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9480376" y="908720"/>
            <a:ext cx="288032" cy="360040"/>
          </a:xfrm>
          <a:prstGeom prst="line">
            <a:avLst/>
          </a:prstGeom>
          <a:ln>
            <a:solidFill>
              <a:srgbClr val="00FFFF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9120336" y="980728"/>
            <a:ext cx="744083" cy="720080"/>
          </a:xfrm>
          <a:prstGeom prst="line">
            <a:avLst/>
          </a:prstGeom>
          <a:ln>
            <a:solidFill>
              <a:schemeClr val="tx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15414" y="5445225"/>
            <a:ext cx="30572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已知平面曲线方程</a:t>
            </a:r>
            <a:endParaRPr lang="en-US" altLang="zh-CN" sz="2800" dirty="0"/>
          </a:p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3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>
                <a:sym typeface="Symbol"/>
              </a:rPr>
              <a:t>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  <a:sym typeface="Symbol"/>
              </a:rPr>
              <a:t>xy+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=1.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395742" y="1196753"/>
            <a:ext cx="5004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3200" i="1" spc="-12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pt-BR" altLang="zh-CN" sz="3200" spc="-120" baseline="-25000" dirty="0">
                <a:solidFill>
                  <a:prstClr val="black"/>
                </a:solidFill>
              </a:rPr>
              <a:t>2</a:t>
            </a:r>
            <a:endParaRPr lang="zh-CN" altLang="en-US" sz="3200" dirty="0"/>
          </a:p>
        </p:txBody>
      </p:sp>
      <p:sp>
        <p:nvSpPr>
          <p:cNvPr id="91" name="双括号 90"/>
          <p:cNvSpPr/>
          <p:nvPr/>
        </p:nvSpPr>
        <p:spPr>
          <a:xfrm>
            <a:off x="9984432" y="674693"/>
            <a:ext cx="432048" cy="72008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10032438" y="530678"/>
            <a:ext cx="32797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800" i="1" spc="-12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r>
              <a:rPr lang="pt-BR" altLang="zh-CN" sz="2800" i="1" spc="-12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zh-CN" altLang="en-US" sz="2800" dirty="0"/>
          </a:p>
        </p:txBody>
      </p:sp>
      <p:sp>
        <p:nvSpPr>
          <p:cNvPr id="93" name="双括号 92"/>
          <p:cNvSpPr/>
          <p:nvPr/>
        </p:nvSpPr>
        <p:spPr>
          <a:xfrm>
            <a:off x="1991544" y="1052736"/>
            <a:ext cx="360040" cy="72008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2023609" y="908721"/>
            <a:ext cx="32797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800" i="1" spc="-12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r>
              <a:rPr lang="pt-BR" altLang="zh-CN" sz="2800" i="1" spc="-12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zh-CN" altLang="en-US" sz="2800" dirty="0"/>
          </a:p>
        </p:txBody>
      </p:sp>
      <p:sp>
        <p:nvSpPr>
          <p:cNvPr id="95" name="TextBox 94"/>
          <p:cNvSpPr txBox="1"/>
          <p:nvPr/>
        </p:nvSpPr>
        <p:spPr>
          <a:xfrm>
            <a:off x="2351585" y="1124744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altLang="zh-CN" sz="2800" b="1" i="1" spc="-12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pt-BR" altLang="zh-CN" sz="2800" spc="-120" baseline="-25000" dirty="0">
                <a:solidFill>
                  <a:prstClr val="black"/>
                </a:solidFill>
              </a:rPr>
              <a:t>1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pt-BR" altLang="zh-CN" sz="2800" b="1" i="1" spc="-12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pt-BR" altLang="zh-CN" sz="2800" spc="-120" baseline="-25000" dirty="0">
                <a:solidFill>
                  <a:prstClr val="black"/>
                </a:solidFill>
              </a:rPr>
              <a:t>2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双括号 95"/>
          <p:cNvSpPr/>
          <p:nvPr/>
        </p:nvSpPr>
        <p:spPr>
          <a:xfrm>
            <a:off x="1991544" y="2060847"/>
            <a:ext cx="360040" cy="72008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1991545" y="1916832"/>
            <a:ext cx="32797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800" i="1" spc="-12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r>
              <a:rPr lang="pt-BR" altLang="zh-CN" sz="2800" i="1" spc="-12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zh-CN" altLang="en-US" sz="2800" dirty="0"/>
          </a:p>
        </p:txBody>
      </p:sp>
      <p:sp>
        <p:nvSpPr>
          <p:cNvPr id="98" name="TextBox 97"/>
          <p:cNvSpPr txBox="1"/>
          <p:nvPr/>
        </p:nvSpPr>
        <p:spPr>
          <a:xfrm>
            <a:off x="2351585" y="2132855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pt-BR" altLang="zh-CN" sz="2800" b="1" i="1" spc="-12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pt-BR" altLang="zh-CN" sz="2800" spc="-120" baseline="-25000" dirty="0">
                <a:solidFill>
                  <a:prstClr val="black"/>
                </a:solidFill>
              </a:rPr>
              <a:t>1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pt-BR" altLang="zh-CN" sz="2800" b="1" i="1" spc="-12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pt-BR" altLang="zh-CN" sz="2800" spc="-120" baseline="-25000" dirty="0">
                <a:solidFill>
                  <a:prstClr val="black"/>
                </a:solidFill>
              </a:rPr>
              <a:t>2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943539" y="3859888"/>
            <a:ext cx="70339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800" i="1" spc="-12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 = </a:t>
            </a:r>
          </a:p>
          <a:p>
            <a:endParaRPr lang="pt-BR" altLang="zh-CN" sz="2800" i="1" spc="-12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pt-BR" altLang="zh-CN" sz="2800" i="1" spc="-12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y =</a:t>
            </a:r>
            <a:endParaRPr lang="zh-CN" altLang="en-US" sz="2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2351585" y="2870939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pt-BR" altLang="zh-CN" sz="2800" b="1" i="1" spc="-12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pt-BR" altLang="zh-CN" sz="2800" spc="-12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pt-BR" altLang="zh-CN" sz="2800" b="1" i="1" spc="-12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pt-BR" altLang="zh-CN" sz="2800" spc="-12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双括号 102"/>
          <p:cNvSpPr/>
          <p:nvPr/>
        </p:nvSpPr>
        <p:spPr>
          <a:xfrm>
            <a:off x="3791743" y="2798931"/>
            <a:ext cx="504057" cy="72008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3845299" y="2654916"/>
            <a:ext cx="49051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800" i="1" spc="-12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endParaRPr lang="pt-BR" altLang="zh-CN" sz="2800" i="1" spc="-12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pt-BR" altLang="zh-CN" sz="2800" i="1" spc="-12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endParaRPr lang="zh-CN" altLang="en-US" sz="2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423592" y="457996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ym typeface="Symbol"/>
              </a:rPr>
              <a:t></a:t>
            </a:r>
            <a:endParaRPr lang="zh-CN" altLang="en-US" sz="2800" dirty="0"/>
          </a:p>
        </p:txBody>
      </p:sp>
      <p:cxnSp>
        <p:nvCxnSpPr>
          <p:cNvPr id="107" name="直接连接符 106"/>
          <p:cNvCxnSpPr/>
          <p:nvPr/>
        </p:nvCxnSpPr>
        <p:spPr>
          <a:xfrm>
            <a:off x="2663619" y="4651975"/>
            <a:ext cx="2935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2711624" y="457996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621163" y="494000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423592" y="364386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ym typeface="Symbol"/>
              </a:rPr>
              <a:t></a:t>
            </a:r>
            <a:endParaRPr lang="zh-CN" altLang="en-US" sz="2800" dirty="0"/>
          </a:p>
        </p:txBody>
      </p:sp>
      <p:cxnSp>
        <p:nvCxnSpPr>
          <p:cNvPr id="122" name="直接连接符 121"/>
          <p:cNvCxnSpPr/>
          <p:nvPr/>
        </p:nvCxnSpPr>
        <p:spPr>
          <a:xfrm>
            <a:off x="2663619" y="3715871"/>
            <a:ext cx="2935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711624" y="364386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621163" y="405674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5" name="直接连接符 124"/>
          <p:cNvCxnSpPr/>
          <p:nvPr/>
        </p:nvCxnSpPr>
        <p:spPr>
          <a:xfrm>
            <a:off x="2615614" y="4147919"/>
            <a:ext cx="336037" cy="1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3023659" y="3859888"/>
            <a:ext cx="161133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800" i="1" spc="-12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      </a:t>
            </a:r>
            <a:r>
              <a:rPr lang="pt-BR" altLang="zh-CN" sz="2800" i="1" spc="-12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pt-BR" altLang="zh-CN" sz="2800" i="1" spc="-12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pt-BR" altLang="zh-CN" sz="2800" i="1" spc="-12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pt-BR" altLang="zh-CN" sz="2800" i="1" spc="-12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pt-BR" altLang="zh-CN" sz="2800" i="1" spc="-12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+      </a:t>
            </a:r>
            <a:r>
              <a:rPr lang="pt-BR" altLang="zh-CN" sz="2800" i="1" spc="-12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pt-BR" altLang="zh-CN" sz="2800" i="1" spc="-12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pt-BR" altLang="zh-CN" sz="2800" i="1" spc="-12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3498163" y="364386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ym typeface="Symbol"/>
              </a:rPr>
              <a:t></a:t>
            </a:r>
            <a:endParaRPr lang="zh-CN" altLang="en-US" sz="2800" dirty="0"/>
          </a:p>
        </p:txBody>
      </p:sp>
      <p:cxnSp>
        <p:nvCxnSpPr>
          <p:cNvPr id="129" name="直接连接符 128"/>
          <p:cNvCxnSpPr/>
          <p:nvPr/>
        </p:nvCxnSpPr>
        <p:spPr>
          <a:xfrm>
            <a:off x="3738190" y="3715871"/>
            <a:ext cx="2935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3786195" y="364386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695734" y="405674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2" name="直接连接符 131"/>
          <p:cNvCxnSpPr/>
          <p:nvPr/>
        </p:nvCxnSpPr>
        <p:spPr>
          <a:xfrm>
            <a:off x="3690184" y="4147919"/>
            <a:ext cx="341587" cy="1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3503712" y="456080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ym typeface="Symbol"/>
              </a:rPr>
              <a:t></a:t>
            </a:r>
            <a:endParaRPr lang="zh-CN" altLang="en-US" sz="2800" dirty="0"/>
          </a:p>
        </p:txBody>
      </p:sp>
      <p:cxnSp>
        <p:nvCxnSpPr>
          <p:cNvPr id="139" name="直接连接符 138"/>
          <p:cNvCxnSpPr/>
          <p:nvPr/>
        </p:nvCxnSpPr>
        <p:spPr>
          <a:xfrm>
            <a:off x="3743739" y="4632811"/>
            <a:ext cx="2935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3791744" y="456080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701283" y="492084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2" name="直接连接符 141"/>
          <p:cNvCxnSpPr/>
          <p:nvPr/>
        </p:nvCxnSpPr>
        <p:spPr>
          <a:xfrm>
            <a:off x="3695734" y="5012015"/>
            <a:ext cx="408045" cy="1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左大括号 142"/>
          <p:cNvSpPr/>
          <p:nvPr/>
        </p:nvSpPr>
        <p:spPr>
          <a:xfrm>
            <a:off x="1559496" y="4075911"/>
            <a:ext cx="384043" cy="1008112"/>
          </a:xfrm>
          <a:prstGeom prst="leftBrace">
            <a:avLst>
              <a:gd name="adj1" fmla="val 1949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右箭头 143"/>
          <p:cNvSpPr/>
          <p:nvPr/>
        </p:nvSpPr>
        <p:spPr>
          <a:xfrm>
            <a:off x="3791744" y="6021288"/>
            <a:ext cx="768085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4799856" y="5877272"/>
            <a:ext cx="22297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altLang="zh-CN" sz="2800" i="1" spc="-12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altLang="zh-CN" sz="28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pt-BR" altLang="zh-CN" sz="2800" i="1" spc="-12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altLang="zh-CN" sz="28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=1.</a:t>
            </a:r>
            <a:endParaRPr lang="zh-CN" altLang="en-US" sz="2800" dirty="0"/>
          </a:p>
        </p:txBody>
      </p:sp>
      <p:cxnSp>
        <p:nvCxnSpPr>
          <p:cNvPr id="80" name="直接连接符 79"/>
          <p:cNvCxnSpPr/>
          <p:nvPr/>
        </p:nvCxnSpPr>
        <p:spPr>
          <a:xfrm>
            <a:off x="2615614" y="5013176"/>
            <a:ext cx="336037" cy="1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8832304" y="2852936"/>
            <a:ext cx="20159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pc="-100" dirty="0">
                <a:latin typeface="Times New Roman" pitchFamily="18" charset="0"/>
                <a:cs typeface="Times New Roman" pitchFamily="18" charset="0"/>
              </a:rPr>
              <a:t>与基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pt-BR" altLang="zh-CN" sz="2800" b="1" i="1" spc="-12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pt-BR" altLang="zh-CN" sz="2800" spc="-120" baseline="-25000" dirty="0">
                <a:solidFill>
                  <a:srgbClr val="0070C0"/>
                </a:solidFill>
              </a:rPr>
              <a:t>1</a:t>
            </a:r>
            <a:r>
              <a:rPr lang="en-US" altLang="zh-CN" sz="2800" spc="-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pt-BR" altLang="zh-CN" sz="2800" b="1" i="1" spc="-12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u</a:t>
            </a:r>
            <a:r>
              <a:rPr lang="pt-BR" altLang="zh-CN" sz="2800" spc="-120" baseline="-25000" dirty="0">
                <a:solidFill>
                  <a:srgbClr val="0070C0"/>
                </a:solidFill>
              </a:rPr>
              <a:t>2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} 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  <p:bldP spid="20" grpId="0"/>
      <p:bldP spid="22" grpId="0"/>
      <p:bldP spid="30" grpId="0"/>
      <p:bldP spid="31" grpId="0"/>
      <p:bldP spid="43" grpId="0"/>
      <p:bldP spid="44" grpId="0"/>
      <p:bldP spid="50" grpId="0" animBg="1"/>
      <p:bldP spid="58" grpId="0"/>
      <p:bldP spid="88" grpId="0"/>
      <p:bldP spid="89" grpId="0"/>
      <p:bldP spid="91" grpId="0" animBg="1"/>
      <p:bldP spid="92" grpId="0"/>
      <p:bldP spid="93" grpId="0" animBg="1"/>
      <p:bldP spid="94" grpId="0"/>
      <p:bldP spid="95" grpId="0"/>
      <p:bldP spid="96" grpId="0" animBg="1"/>
      <p:bldP spid="97" grpId="0"/>
      <p:bldP spid="98" grpId="0"/>
      <p:bldP spid="100" grpId="0"/>
      <p:bldP spid="102" grpId="0"/>
      <p:bldP spid="103" grpId="0" animBg="1"/>
      <p:bldP spid="104" grpId="0"/>
      <p:bldP spid="105" grpId="0"/>
      <p:bldP spid="108" grpId="0"/>
      <p:bldP spid="111" grpId="0"/>
      <p:bldP spid="121" grpId="0"/>
      <p:bldP spid="123" grpId="0"/>
      <p:bldP spid="124" grpId="0"/>
      <p:bldP spid="127" grpId="0"/>
      <p:bldP spid="128" grpId="0"/>
      <p:bldP spid="130" grpId="0"/>
      <p:bldP spid="131" grpId="0"/>
      <p:bldP spid="138" grpId="0"/>
      <p:bldP spid="140" grpId="0"/>
      <p:bldP spid="141" grpId="0"/>
      <p:bldP spid="143" grpId="0" animBg="1"/>
      <p:bldP spid="144" grpId="0" animBg="1"/>
      <p:bldP spid="145" grpId="0"/>
      <p:bldP spid="81" grpId="0"/>
    </p:bldLst>
  </p:timing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{B197050F-D3A8-9148-BF27-FFEBD471DAA6}tf10001072</Template>
  <TotalTime>23498</TotalTime>
  <Pages>0</Pages>
  <Words>1288</Words>
  <Characters>0</Characters>
  <Application>Microsoft Macintosh PowerPoint</Application>
  <DocSecurity>0</DocSecurity>
  <PresentationFormat>宽屏</PresentationFormat>
  <Lines>0</Lines>
  <Paragraphs>122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华文楷体</vt:lpstr>
      <vt:lpstr>宋体</vt:lpstr>
      <vt:lpstr>KaiTi</vt:lpstr>
      <vt:lpstr>Segoe UI Semibold</vt:lpstr>
      <vt:lpstr>Franklin Gothic Book</vt:lpstr>
      <vt:lpstr>Symbol</vt:lpstr>
      <vt:lpstr>Times</vt:lpstr>
      <vt:lpstr>Times New Roman</vt:lpstr>
      <vt:lpstr>Wingdings</vt:lpstr>
      <vt:lpstr>裁剪</vt:lpstr>
      <vt:lpstr>§3.5    基变换</vt:lpstr>
      <vt:lpstr>1. 坐标</vt:lpstr>
      <vt:lpstr>PowerPoint 演示文稿</vt:lpstr>
      <vt:lpstr>PowerPoint 演示文稿</vt:lpstr>
      <vt:lpstr>2. 基变换公式</vt:lpstr>
      <vt:lpstr>PowerPoint 演示文稿</vt:lpstr>
      <vt:lpstr>3. 坐标变换公式</vt:lpstr>
      <vt:lpstr>PowerPoint 演示文稿</vt:lpstr>
      <vt:lpstr>PowerPoint 演示文稿</vt:lpstr>
      <vt:lpstr>PowerPoint 演示文稿</vt:lpstr>
    </vt:vector>
  </TitlesOfParts>
  <Company>ptu</Company>
  <LinksUpToDate>false</LinksUpToDate>
  <CharactersWithSpaces>0</CharactersWithSpaces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lzx</dc:creator>
  <cp:lastModifiedBy>Microsoft Office 用户</cp:lastModifiedBy>
  <cp:revision>180</cp:revision>
  <cp:lastPrinted>2021-11-03T13:46:32Z</cp:lastPrinted>
  <dcterms:created xsi:type="dcterms:W3CDTF">2004-02-13T15:49:42Z</dcterms:created>
  <dcterms:modified xsi:type="dcterms:W3CDTF">2021-11-03T13:55:16Z</dcterms:modified>
</cp:coreProperties>
</file>