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4" r:id="rId1"/>
  </p:sldMasterIdLst>
  <p:notesMasterIdLst>
    <p:notesMasterId r:id="rId14"/>
  </p:notesMasterIdLst>
  <p:sldIdLst>
    <p:sldId id="716" r:id="rId2"/>
    <p:sldId id="763" r:id="rId3"/>
    <p:sldId id="720" r:id="rId4"/>
    <p:sldId id="765" r:id="rId5"/>
    <p:sldId id="767" r:id="rId6"/>
    <p:sldId id="766" r:id="rId7"/>
    <p:sldId id="768" r:id="rId8"/>
    <p:sldId id="764" r:id="rId9"/>
    <p:sldId id="723" r:id="rId10"/>
    <p:sldId id="733" r:id="rId11"/>
    <p:sldId id="761" r:id="rId12"/>
    <p:sldId id="760" r:id="rId13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CC0000"/>
    <a:srgbClr val="00956F"/>
    <a:srgbClr val="000000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902" autoAdjust="0"/>
    <p:restoredTop sz="94554" autoAdjust="0"/>
  </p:normalViewPr>
  <p:slideViewPr>
    <p:cSldViewPr>
      <p:cViewPr varScale="1">
        <p:scale>
          <a:sx n="90" d="100"/>
          <a:sy n="90" d="100"/>
        </p:scale>
        <p:origin x="1136" y="19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C8104EFD-2957-4840-BD9A-46F938D8444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3823F26D-1392-8C42-AC1B-2F16E01E0AA6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1748" name="Rectangle 4">
            <a:extLst>
              <a:ext uri="{FF2B5EF4-FFF2-40B4-BE49-F238E27FC236}">
                <a16:creationId xmlns:a16="http://schemas.microsoft.com/office/drawing/2014/main" id="{C2FEF91B-DB5D-5A4A-8969-51DAE8BC57AF}"/>
              </a:ext>
            </a:extLst>
          </p:cNvPr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6A91F4BF-AA45-644E-A5F8-5242B5D38839}"/>
              </a:ext>
            </a:extLst>
          </p:cNvPr>
          <p:cNvSpPr>
            <a:spLocks noGrp="1" noRot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458A396E-864A-6E48-864E-95BB604BAE3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5" name="Rectangle 7">
            <a:extLst>
              <a:ext uri="{FF2B5EF4-FFF2-40B4-BE49-F238E27FC236}">
                <a16:creationId xmlns:a16="http://schemas.microsoft.com/office/drawing/2014/main" id="{AAC335FC-CA16-8B45-B868-3B41C2E7B35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1A79C9D-2BBA-B949-9956-5CFB937A74D9}" type="slidenum">
              <a:rPr lang="zh-CN" altLang="zh-CN"/>
              <a:pPr/>
              <a:t>‹#›</a:t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1D0504-3BA9-431A-918C-61B93D4F8AFA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1D0504-3BA9-431A-918C-61B93D4F8AFA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1D0504-3BA9-431A-918C-61B93D4F8AFA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zh-CN" altLang="zh-CN"/>
              <a:t>§1</a:t>
            </a:r>
            <a:r>
              <a:rPr lang="zh-CN"/>
              <a:t>　集合　映射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68BFAC7-207C-4D4A-A72B-32901100034B}" type="slidenum">
              <a:rPr lang="zh-CN" altLang="zh-CN" smtClean="0"/>
              <a:pPr/>
              <a:t>‹#›</a:t>
            </a:fld>
            <a:endParaRPr lang="zh-CN" altLang="zh-CN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43764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zh-CN"/>
              <a:t>§1</a:t>
            </a:r>
            <a:r>
              <a:rPr lang="zh-CN"/>
              <a:t>　集合　映射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475BA-D25E-E343-92F7-C7DE668A6AD5}" type="slidenum">
              <a:rPr lang="zh-CN" altLang="zh-CN" smtClean="0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301913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zh-CN"/>
              <a:t>§1</a:t>
            </a:r>
            <a:r>
              <a:rPr lang="zh-CN"/>
              <a:t>　集合　映射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5F4F6-6493-9B40-B4CE-62EEBC60423C}" type="slidenum">
              <a:rPr lang="zh-CN" altLang="zh-CN" smtClean="0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83567693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zh-CN"/>
              <a:t>§1</a:t>
            </a:r>
            <a:r>
              <a:rPr lang="zh-CN"/>
              <a:t>　集合　映射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3C29E-B982-5844-9066-482AAE44CDC4}" type="slidenum">
              <a:rPr lang="zh-CN" altLang="zh-CN" smtClean="0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102254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zh-CN" altLang="zh-CN"/>
              <a:t>§1</a:t>
            </a:r>
            <a:r>
              <a:rPr lang="zh-CN"/>
              <a:t>　集合　映射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D23FCE-E1BC-9F43-874D-BA1902B84841}" type="slidenum">
              <a:rPr lang="zh-CN" altLang="zh-CN" smtClean="0"/>
              <a:pPr/>
              <a:t>‹#›</a:t>
            </a:fld>
            <a:endParaRPr lang="zh-CN" altLang="zh-CN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5806896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zh-CN"/>
              <a:t>§1</a:t>
            </a:r>
            <a:r>
              <a:rPr lang="zh-CN"/>
              <a:t>　集合　映射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CC263-316F-F649-8C94-DB3B689645FC}" type="slidenum">
              <a:rPr lang="zh-CN" altLang="zh-CN" smtClean="0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909381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zh-CN"/>
              <a:t>§1</a:t>
            </a:r>
            <a:r>
              <a:rPr lang="zh-CN"/>
              <a:t>　集合　映射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6F6D8-0AF1-254C-9A8B-85429EAF1861}" type="slidenum">
              <a:rPr lang="zh-CN" altLang="zh-CN" smtClean="0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968612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zh-CN"/>
              <a:t>§1</a:t>
            </a:r>
            <a:r>
              <a:rPr lang="zh-CN"/>
              <a:t>　集合　映射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45F73-77F0-654F-8544-710876950FD3}" type="slidenum">
              <a:rPr lang="zh-CN" altLang="zh-CN" smtClean="0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301757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zh-CN"/>
              <a:t>§1</a:t>
            </a:r>
            <a:r>
              <a:rPr lang="zh-CN"/>
              <a:t>　集合　映射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7CE78-3B9F-1A4E-AA4A-175BAFB1F458}" type="slidenum">
              <a:rPr lang="zh-CN" altLang="zh-CN" smtClean="0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321711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zh-CN" altLang="zh-CN"/>
              <a:t>§1</a:t>
            </a:r>
            <a:r>
              <a:rPr lang="zh-CN"/>
              <a:t>　集合　映射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8F955D9-A2CF-8341-827F-C81D7F5BB26F}" type="slidenum">
              <a:rPr lang="zh-CN" altLang="zh-CN" smtClean="0"/>
              <a:pPr/>
              <a:t>‹#›</a:t>
            </a:fld>
            <a:endParaRPr lang="zh-CN" altLang="zh-CN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58353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zh-CN" altLang="zh-CN"/>
              <a:t>§1</a:t>
            </a:r>
            <a:r>
              <a:rPr lang="zh-CN"/>
              <a:t>　集合　映射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EE6527C-2C0F-F84B-94CF-F77FC0568DD8}" type="slidenum">
              <a:rPr lang="zh-CN" altLang="zh-CN" smtClean="0"/>
              <a:pPr/>
              <a:t>‹#›</a:t>
            </a:fld>
            <a:endParaRPr lang="zh-CN" altLang="zh-CN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69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zh-CN" altLang="zh-CN"/>
              <a:t>§1</a:t>
            </a:r>
            <a:r>
              <a:rPr lang="zh-CN"/>
              <a:t>　集合　映射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11D5F4F6-6493-9B40-B4CE-62EEBC60423C}" type="slidenum">
              <a:rPr lang="zh-CN" altLang="zh-CN" smtClean="0"/>
              <a:pPr/>
              <a:t>‹#›</a:t>
            </a:fld>
            <a:endParaRPr lang="zh-CN" altLang="zh-CN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5293649A-7451-A64D-8893-C028E0F601E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496300" y="6308725"/>
            <a:ext cx="89746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sz="2800"/>
          </a:p>
        </p:txBody>
      </p:sp>
      <p:sp>
        <p:nvSpPr>
          <p:cNvPr id="10" name="Rectangle 8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5A5CFD10-53E8-B145-8DC7-678BBD9DD2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719733" y="6299200"/>
            <a:ext cx="89746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sz="2800"/>
          </a:p>
        </p:txBody>
      </p:sp>
      <p:sp>
        <p:nvSpPr>
          <p:cNvPr id="11" name="Rectangle 9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0C128181-0B9A-4C4C-A9D4-DBF2BA00FF1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0938933" y="6299200"/>
            <a:ext cx="89746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sz="2800"/>
          </a:p>
        </p:txBody>
      </p:sp>
    </p:spTree>
    <p:extLst>
      <p:ext uri="{BB962C8B-B14F-4D97-AF65-F5344CB8AC3E}">
        <p14:creationId xmlns:p14="http://schemas.microsoft.com/office/powerpoint/2010/main" val="945017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5" r:id="rId1"/>
    <p:sldLayoutId id="2147483796" r:id="rId2"/>
    <p:sldLayoutId id="2147483797" r:id="rId3"/>
    <p:sldLayoutId id="2147483798" r:id="rId4"/>
    <p:sldLayoutId id="2147483799" r:id="rId5"/>
    <p:sldLayoutId id="2147483800" r:id="rId6"/>
    <p:sldLayoutId id="2147483801" r:id="rId7"/>
    <p:sldLayoutId id="2147483802" r:id="rId8"/>
    <p:sldLayoutId id="2147483803" r:id="rId9"/>
    <p:sldLayoutId id="2147483804" r:id="rId10"/>
    <p:sldLayoutId id="2147483805" r:id="rId11"/>
  </p:sldLayoutIdLst>
  <p:hf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71464" y="2204864"/>
            <a:ext cx="9560027" cy="829363"/>
          </a:xfrm>
        </p:spPr>
        <p:txBody>
          <a:bodyPr>
            <a:noAutofit/>
          </a:bodyPr>
          <a:lstStyle/>
          <a:p>
            <a:r>
              <a:rPr lang="en-US" altLang="zh-CN" sz="6000" dirty="0"/>
              <a:t>4.2  </a:t>
            </a:r>
            <a:r>
              <a:rPr lang="zh-CN" altLang="en-US" sz="6000" dirty="0"/>
              <a:t>线性变换的矩阵表示</a:t>
            </a:r>
          </a:p>
        </p:txBody>
      </p:sp>
      <p:sp>
        <p:nvSpPr>
          <p:cNvPr id="3" name="矩形 2"/>
          <p:cNvSpPr/>
          <p:nvPr/>
        </p:nvSpPr>
        <p:spPr>
          <a:xfrm>
            <a:off x="3647728" y="3580274"/>
            <a:ext cx="41344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线性变换的标准表示矩阵</a:t>
            </a:r>
          </a:p>
        </p:txBody>
      </p:sp>
      <p:sp>
        <p:nvSpPr>
          <p:cNvPr id="4" name="矩形 3"/>
          <p:cNvSpPr/>
          <p:nvPr/>
        </p:nvSpPr>
        <p:spPr>
          <a:xfrm>
            <a:off x="3672597" y="4201924"/>
            <a:ext cx="52116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线性变换在一般基下的表示矩阵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3C29E-B982-5844-9066-482AAE44CDC4}" type="slidenum">
              <a:rPr lang="zh-CN" altLang="zh-CN" smtClean="0"/>
              <a:pPr/>
              <a:t>10</a:t>
            </a:fld>
            <a:endParaRPr lang="zh-CN" altLang="zh-CN"/>
          </a:p>
        </p:txBody>
      </p:sp>
      <p:sp>
        <p:nvSpPr>
          <p:cNvPr id="5" name="矩形 4"/>
          <p:cNvSpPr/>
          <p:nvPr/>
        </p:nvSpPr>
        <p:spPr>
          <a:xfrm>
            <a:off x="695400" y="836712"/>
            <a:ext cx="10763325" cy="2332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b="1" dirty="0">
                <a:solidFill>
                  <a:srgbClr val="0000FF"/>
                </a:solidFill>
              </a:rPr>
              <a:t>定理</a:t>
            </a:r>
            <a:r>
              <a:rPr lang="en-US" altLang="zh-CN" b="1" dirty="0">
                <a:solidFill>
                  <a:srgbClr val="0000FF"/>
                </a:solidFill>
              </a:rPr>
              <a:t>3  </a:t>
            </a:r>
            <a:r>
              <a:rPr lang="zh-CN" altLang="en-US" dirty="0">
                <a:solidFill>
                  <a:schemeClr val="tx2"/>
                </a:solidFill>
              </a:rPr>
              <a:t>设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是从 </a:t>
            </a:r>
            <a:r>
              <a:rPr lang="en-US" altLang="zh-CN" dirty="0" err="1">
                <a:ln>
                  <a:solidFill>
                    <a:schemeClr val="tx1"/>
                  </a:solidFill>
                </a:ln>
                <a:noFill/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i="1" baseline="30000" dirty="0" err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i="1" baseline="30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dirty="0"/>
              <a:t>到 </a:t>
            </a:r>
            <a:r>
              <a:rPr lang="en-US" altLang="zh-CN" dirty="0" err="1">
                <a:ln>
                  <a:solidFill>
                    <a:schemeClr val="tx1"/>
                  </a:solidFill>
                </a:ln>
                <a:noFill/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i="1" baseline="30000" dirty="0" err="1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CN" i="1" baseline="30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dirty="0"/>
              <a:t>的线性变换，令</a:t>
            </a:r>
            <a:r>
              <a:rPr lang="en-US" altLang="zh-CN" i="1" dirty="0"/>
              <a:t>A</a:t>
            </a:r>
            <a:r>
              <a:rPr lang="zh-CN" altLang="en-US" dirty="0"/>
              <a:t>是</a:t>
            </a:r>
            <a:r>
              <a:rPr lang="en-US" altLang="zh-CN" i="1" dirty="0"/>
              <a:t>L</a:t>
            </a:r>
            <a:r>
              <a:rPr lang="zh-CN" altLang="en-US" dirty="0"/>
              <a:t>在基</a:t>
            </a:r>
            <a:r>
              <a:rPr lang="en-US" altLang="zh-CN" dirty="0"/>
              <a:t>{</a:t>
            </a:r>
            <a:r>
              <a:rPr lang="en-US" altLang="zh-CN" b="1" dirty="0"/>
              <a:t>v</a:t>
            </a:r>
            <a:r>
              <a:rPr lang="en-US" altLang="zh-CN" baseline="-25000" dirty="0"/>
              <a:t>1</a:t>
            </a:r>
            <a:r>
              <a:rPr lang="en-US" altLang="zh-CN" dirty="0"/>
              <a:t>,</a:t>
            </a:r>
            <a:r>
              <a:rPr lang="en-US" altLang="zh-CN" b="1" dirty="0"/>
              <a:t> v</a:t>
            </a:r>
            <a:r>
              <a:rPr lang="en-US" altLang="zh-CN" baseline="-25000" dirty="0"/>
              <a:t>2</a:t>
            </a:r>
            <a:r>
              <a:rPr lang="en-US" altLang="zh-CN" dirty="0"/>
              <a:t>,…,</a:t>
            </a:r>
            <a:r>
              <a:rPr lang="en-US" altLang="zh-CN" b="1" dirty="0"/>
              <a:t> </a:t>
            </a:r>
            <a:r>
              <a:rPr lang="en-US" altLang="zh-CN" b="1" dirty="0" err="1"/>
              <a:t>v</a:t>
            </a:r>
            <a:r>
              <a:rPr lang="en-US" altLang="zh-CN" i="1" baseline="-25000" dirty="0" err="1"/>
              <a:t>n</a:t>
            </a:r>
            <a:r>
              <a:rPr lang="en-US" altLang="zh-CN" dirty="0"/>
              <a:t> }</a:t>
            </a:r>
            <a:r>
              <a:rPr lang="zh-CN" altLang="en-US" dirty="0"/>
              <a:t>和</a:t>
            </a:r>
            <a:r>
              <a:rPr lang="en-US" altLang="zh-CN" dirty="0"/>
              <a:t>{</a:t>
            </a:r>
            <a:r>
              <a:rPr lang="en-US" altLang="zh-CN" b="1" dirty="0"/>
              <a:t>w</a:t>
            </a:r>
            <a:r>
              <a:rPr lang="en-US" altLang="zh-CN" baseline="-25000" dirty="0"/>
              <a:t>1</a:t>
            </a:r>
            <a:r>
              <a:rPr lang="en-US" altLang="zh-CN" dirty="0"/>
              <a:t>,</a:t>
            </a:r>
            <a:r>
              <a:rPr lang="en-US" altLang="zh-CN" b="1" dirty="0"/>
              <a:t> w</a:t>
            </a:r>
            <a:r>
              <a:rPr lang="en-US" altLang="zh-CN" baseline="-25000" dirty="0"/>
              <a:t>2</a:t>
            </a:r>
            <a:r>
              <a:rPr lang="en-US" altLang="zh-CN" dirty="0"/>
              <a:t>,…,</a:t>
            </a:r>
            <a:r>
              <a:rPr lang="en-US" altLang="zh-CN" b="1" dirty="0"/>
              <a:t> w</a:t>
            </a:r>
            <a:r>
              <a:rPr lang="en-US" altLang="zh-CN" i="1" baseline="-25000" dirty="0"/>
              <a:t>m</a:t>
            </a:r>
            <a:r>
              <a:rPr lang="en-US" altLang="zh-CN" dirty="0"/>
              <a:t>}</a:t>
            </a:r>
            <a:r>
              <a:rPr lang="zh-CN" altLang="en-US" dirty="0"/>
              <a:t>下的表示矩阵</a:t>
            </a:r>
            <a:r>
              <a:rPr lang="en-US" altLang="zh-CN" dirty="0"/>
              <a:t>. </a:t>
            </a:r>
            <a:r>
              <a:rPr lang="zh-CN" altLang="en-US" dirty="0"/>
              <a:t>若记 </a:t>
            </a:r>
            <a:r>
              <a:rPr lang="en-US" altLang="zh-CN" b="1" dirty="0" err="1">
                <a:cs typeface="Times New Roman" pitchFamily="18" charset="0"/>
              </a:rPr>
              <a:t>v</a:t>
            </a:r>
            <a:r>
              <a:rPr lang="en-US" altLang="zh-CN" dirty="0" err="1">
                <a:cs typeface="Times New Roman" pitchFamily="18" charset="0"/>
                <a:sym typeface="Symbol"/>
              </a:rPr>
              <a:t></a:t>
            </a:r>
            <a:r>
              <a:rPr lang="en-US" altLang="zh-CN" dirty="0" err="1">
                <a:ln>
                  <a:solidFill>
                    <a:schemeClr val="tx1"/>
                  </a:solidFill>
                </a:ln>
                <a:noFill/>
                <a:cs typeface="Times New Roman" pitchFamily="18" charset="0"/>
              </a:rPr>
              <a:t>R</a:t>
            </a:r>
            <a:r>
              <a:rPr lang="en-US" altLang="zh-CN" i="1" baseline="30000" dirty="0" err="1">
                <a:cs typeface="Times New Roman" pitchFamily="18" charset="0"/>
              </a:rPr>
              <a:t>n</a:t>
            </a:r>
            <a:r>
              <a:rPr lang="zh-CN" altLang="en-US" dirty="0"/>
              <a:t>在基</a:t>
            </a:r>
            <a:r>
              <a:rPr lang="en-US" altLang="zh-CN" dirty="0"/>
              <a:t>{</a:t>
            </a:r>
            <a:r>
              <a:rPr lang="en-US" altLang="zh-CN" b="1" dirty="0"/>
              <a:t>v</a:t>
            </a:r>
            <a:r>
              <a:rPr lang="en-US" altLang="zh-CN" baseline="-25000" dirty="0"/>
              <a:t>1</a:t>
            </a:r>
            <a:r>
              <a:rPr lang="en-US" altLang="zh-CN" dirty="0"/>
              <a:t>,</a:t>
            </a:r>
            <a:r>
              <a:rPr lang="en-US" altLang="zh-CN" b="1" dirty="0"/>
              <a:t> v</a:t>
            </a:r>
            <a:r>
              <a:rPr lang="en-US" altLang="zh-CN" baseline="-25000" dirty="0"/>
              <a:t>2</a:t>
            </a:r>
            <a:r>
              <a:rPr lang="en-US" altLang="zh-CN" dirty="0"/>
              <a:t>,…,</a:t>
            </a:r>
            <a:r>
              <a:rPr lang="en-US" altLang="zh-CN" b="1" dirty="0"/>
              <a:t> </a:t>
            </a:r>
            <a:r>
              <a:rPr lang="en-US" altLang="zh-CN" b="1" dirty="0" err="1"/>
              <a:t>v</a:t>
            </a:r>
            <a:r>
              <a:rPr lang="en-US" altLang="zh-CN" i="1" baseline="-25000" dirty="0" err="1"/>
              <a:t>n</a:t>
            </a:r>
            <a:r>
              <a:rPr lang="en-US" altLang="zh-CN" dirty="0"/>
              <a:t> }</a:t>
            </a:r>
            <a:r>
              <a:rPr lang="zh-CN" altLang="en-US" dirty="0">
                <a:cs typeface="Times New Roman" pitchFamily="18" charset="0"/>
              </a:rPr>
              <a:t>下的坐标为 </a:t>
            </a:r>
            <a:r>
              <a:rPr lang="en-US" altLang="zh-CN" b="1" i="1" dirty="0">
                <a:cs typeface="Times New Roman" pitchFamily="18" charset="0"/>
              </a:rPr>
              <a:t>x</a:t>
            </a:r>
            <a:r>
              <a:rPr lang="zh-CN" altLang="en-US" dirty="0">
                <a:cs typeface="Times New Roman" pitchFamily="18" charset="0"/>
              </a:rPr>
              <a:t>，</a:t>
            </a:r>
            <a:r>
              <a:rPr lang="zh-CN" altLang="en-US" dirty="0"/>
              <a:t>记 </a:t>
            </a:r>
            <a:r>
              <a:rPr lang="en-US" altLang="zh-CN" i="1" dirty="0">
                <a:cs typeface="Times New Roman" pitchFamily="18" charset="0"/>
              </a:rPr>
              <a:t>L</a:t>
            </a:r>
            <a:r>
              <a:rPr lang="en-US" altLang="zh-CN" dirty="0">
                <a:cs typeface="Times New Roman" pitchFamily="18" charset="0"/>
              </a:rPr>
              <a:t>(</a:t>
            </a:r>
            <a:r>
              <a:rPr lang="en-US" altLang="zh-CN" b="1" dirty="0">
                <a:cs typeface="Times New Roman" pitchFamily="18" charset="0"/>
              </a:rPr>
              <a:t>v</a:t>
            </a:r>
            <a:r>
              <a:rPr lang="en-US" altLang="zh-CN" dirty="0">
                <a:cs typeface="Times New Roman" pitchFamily="18" charset="0"/>
              </a:rPr>
              <a:t>)</a:t>
            </a:r>
            <a:r>
              <a:rPr lang="en-US" altLang="zh-CN" dirty="0">
                <a:cs typeface="Times New Roman" pitchFamily="18" charset="0"/>
                <a:sym typeface="Symbol"/>
              </a:rPr>
              <a:t></a:t>
            </a:r>
            <a:r>
              <a:rPr lang="en-US" altLang="zh-CN" dirty="0" err="1">
                <a:ln>
                  <a:solidFill>
                    <a:schemeClr val="tx1"/>
                  </a:solidFill>
                </a:ln>
                <a:noFill/>
                <a:cs typeface="Times New Roman" pitchFamily="18" charset="0"/>
              </a:rPr>
              <a:t>R</a:t>
            </a:r>
            <a:r>
              <a:rPr lang="en-US" altLang="zh-CN" i="1" baseline="30000" dirty="0" err="1">
                <a:cs typeface="Times New Roman" pitchFamily="18" charset="0"/>
              </a:rPr>
              <a:t>m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在相应的有序基</a:t>
            </a:r>
            <a:r>
              <a:rPr lang="en-US" altLang="zh-CN" dirty="0"/>
              <a:t>{</a:t>
            </a:r>
            <a:r>
              <a:rPr lang="en-US" altLang="zh-CN" b="1" dirty="0"/>
              <a:t>w</a:t>
            </a:r>
            <a:r>
              <a:rPr lang="en-US" altLang="zh-CN" baseline="-25000" dirty="0"/>
              <a:t>1</a:t>
            </a:r>
            <a:r>
              <a:rPr lang="en-US" altLang="zh-CN" dirty="0"/>
              <a:t>,</a:t>
            </a:r>
            <a:r>
              <a:rPr lang="en-US" altLang="zh-CN" b="1" dirty="0"/>
              <a:t> w</a:t>
            </a:r>
            <a:r>
              <a:rPr lang="en-US" altLang="zh-CN" baseline="-25000" dirty="0"/>
              <a:t>2</a:t>
            </a:r>
            <a:r>
              <a:rPr lang="en-US" altLang="zh-CN" dirty="0"/>
              <a:t>,…,</a:t>
            </a:r>
            <a:r>
              <a:rPr lang="en-US" altLang="zh-CN" b="1" dirty="0"/>
              <a:t> w</a:t>
            </a:r>
            <a:r>
              <a:rPr lang="en-US" altLang="zh-CN" i="1" baseline="-25000" dirty="0"/>
              <a:t>m</a:t>
            </a:r>
            <a:r>
              <a:rPr lang="en-US" altLang="zh-CN" dirty="0"/>
              <a:t>}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下的坐标为</a:t>
            </a:r>
            <a:r>
              <a:rPr lang="zh-CN" altLang="en-US" dirty="0">
                <a:cs typeface="Times New Roman" pitchFamily="18" charset="0"/>
              </a:rPr>
              <a:t> </a:t>
            </a:r>
            <a:r>
              <a:rPr lang="en-US" altLang="zh-CN" b="1" i="1" dirty="0">
                <a:cs typeface="Times New Roman" pitchFamily="18" charset="0"/>
              </a:rPr>
              <a:t>y</a:t>
            </a:r>
            <a:r>
              <a:rPr lang="zh-CN" altLang="en-US" dirty="0">
                <a:cs typeface="Times New Roman" pitchFamily="18" charset="0"/>
              </a:rPr>
              <a:t>，</a:t>
            </a:r>
            <a:r>
              <a:rPr lang="zh-CN" altLang="en-US" dirty="0"/>
              <a:t>则</a:t>
            </a: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30000"/>
              </a:lnSpc>
            </a:pPr>
            <a:r>
              <a:rPr lang="en-US" altLang="zh-CN" i="1" dirty="0">
                <a:cs typeface="Times New Roman" pitchFamily="18" charset="0"/>
              </a:rPr>
              <a:t>                                                </a:t>
            </a:r>
            <a:r>
              <a:rPr lang="zh-CN" altLang="en-US" dirty="0">
                <a:cs typeface="Times New Roman" pitchFamily="18" charset="0"/>
              </a:rPr>
              <a:t> </a:t>
            </a:r>
            <a:r>
              <a:rPr lang="en-US" altLang="zh-CN" b="1" i="1" dirty="0">
                <a:cs typeface="Times New Roman" pitchFamily="18" charset="0"/>
              </a:rPr>
              <a:t>y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/>
              <a:t>=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b="1" i="1" dirty="0">
                <a:latin typeface="Times New Roman" pitchFamily="18" charset="0"/>
                <a:cs typeface="Times New Roman" pitchFamily="18" charset="0"/>
              </a:rPr>
              <a:t>x</a:t>
            </a:r>
            <a:endParaRPr lang="en-US" altLang="zh-CN" i="1" dirty="0"/>
          </a:p>
        </p:txBody>
      </p:sp>
      <p:sp>
        <p:nvSpPr>
          <p:cNvPr id="8" name="圆角矩形 7"/>
          <p:cNvSpPr/>
          <p:nvPr/>
        </p:nvSpPr>
        <p:spPr>
          <a:xfrm>
            <a:off x="479376" y="692696"/>
            <a:ext cx="11377264" cy="2664296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FA59DE0-8E01-5B45-90DB-20A794331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3C29E-B982-5844-9066-482AAE44CDC4}" type="slidenum">
              <a:rPr lang="zh-CN" altLang="zh-CN" smtClean="0"/>
              <a:pPr/>
              <a:t>11</a:t>
            </a:fld>
            <a:endParaRPr lang="zh-CN" altLang="zh-CN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DAE345A-EC08-F941-8436-1768014983E8}"/>
              </a:ext>
            </a:extLst>
          </p:cNvPr>
          <p:cNvSpPr/>
          <p:nvPr/>
        </p:nvSpPr>
        <p:spPr>
          <a:xfrm>
            <a:off x="839416" y="980728"/>
            <a:ext cx="943304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练习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：设</a:t>
            </a:r>
            <a:r>
              <a:rPr lang="en-US" altLang="zh-CN" dirty="0">
                <a:ln>
                  <a:solidFill>
                    <a:schemeClr val="tx1"/>
                  </a:solidFill>
                </a:ln>
                <a:noFill/>
                <a:cs typeface="Times New Roman" pitchFamily="18" charset="0"/>
              </a:rPr>
              <a:t>R</a:t>
            </a:r>
            <a:r>
              <a:rPr lang="en-US" altLang="zh-CN" baseline="30000" dirty="0">
                <a:cs typeface="Times New Roman" pitchFamily="18" charset="0"/>
              </a:rPr>
              <a:t>3</a:t>
            </a:r>
            <a:r>
              <a:rPr lang="zh-CN" altLang="en-US" dirty="0">
                <a:cs typeface="Times New Roman" pitchFamily="18" charset="0"/>
              </a:rPr>
              <a:t>上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线性</a:t>
            </a:r>
            <a:r>
              <a:rPr lang="zh-CN" altLang="en-US" dirty="0">
                <a:cs typeface="Times New Roman" pitchFamily="18" charset="0"/>
              </a:rPr>
              <a:t>算子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zh-CN" dirty="0"/>
              <a:t> </a:t>
            </a:r>
            <a:r>
              <a:rPr lang="zh-CN" altLang="en-US" dirty="0"/>
              <a:t>的标准表示矩阵为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=   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                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.  </a:t>
            </a:r>
          </a:p>
          <a:p>
            <a:pPr algn="just"/>
            <a:endParaRPr lang="en-US" altLang="zh-CN" dirty="0"/>
          </a:p>
          <a:p>
            <a:pPr algn="just"/>
            <a:r>
              <a:rPr lang="zh-CN" altLang="en-US" dirty="0"/>
              <a:t>求 </a:t>
            </a:r>
            <a:r>
              <a:rPr lang="en-US" altLang="zh-CN" i="1" dirty="0">
                <a:cs typeface="Times New Roman" pitchFamily="18" charset="0"/>
              </a:rPr>
              <a:t>L </a:t>
            </a:r>
            <a:r>
              <a:rPr lang="zh-CN" altLang="en-US" dirty="0">
                <a:cs typeface="Times New Roman" pitchFamily="18" charset="0"/>
              </a:rPr>
              <a:t>相应于有序基</a:t>
            </a:r>
            <a:r>
              <a:rPr lang="en-US" altLang="zh-CN" dirty="0"/>
              <a:t>{</a:t>
            </a:r>
            <a:r>
              <a:rPr lang="en-US" altLang="zh-CN" b="1" dirty="0">
                <a:cs typeface="Times New Roman" pitchFamily="18" charset="0"/>
              </a:rPr>
              <a:t>e</a:t>
            </a:r>
            <a:r>
              <a:rPr lang="en-US" altLang="zh-CN" b="1" baseline="-25000" dirty="0"/>
              <a:t>1</a:t>
            </a:r>
            <a:r>
              <a:rPr lang="en-US" altLang="zh-CN" b="1" i="1" dirty="0"/>
              <a:t>+</a:t>
            </a:r>
            <a:r>
              <a:rPr lang="en-US" altLang="zh-CN" b="1" dirty="0">
                <a:cs typeface="Times New Roman" pitchFamily="18" charset="0"/>
              </a:rPr>
              <a:t>e</a:t>
            </a:r>
            <a:r>
              <a:rPr lang="en-US" altLang="zh-CN" b="1" baseline="-25000" dirty="0"/>
              <a:t>2</a:t>
            </a:r>
            <a:r>
              <a:rPr lang="en-US" altLang="zh-CN" b="1" dirty="0"/>
              <a:t>,</a:t>
            </a:r>
            <a:r>
              <a:rPr lang="en-US" altLang="zh-CN" b="1" i="1" dirty="0"/>
              <a:t> 2</a:t>
            </a:r>
            <a:r>
              <a:rPr lang="en-US" altLang="zh-CN" b="1" dirty="0">
                <a:cs typeface="Times New Roman" pitchFamily="18" charset="0"/>
              </a:rPr>
              <a:t>e</a:t>
            </a:r>
            <a:r>
              <a:rPr lang="en-US" altLang="zh-CN" b="1" baseline="-25000" dirty="0"/>
              <a:t>2</a:t>
            </a:r>
            <a:r>
              <a:rPr lang="en-US" altLang="zh-CN" b="1" dirty="0"/>
              <a:t>,</a:t>
            </a:r>
            <a:r>
              <a:rPr lang="zh-CN" altLang="en-US" b="1" dirty="0"/>
              <a:t> </a:t>
            </a:r>
            <a:r>
              <a:rPr lang="en-US" altLang="zh-CN" b="1" dirty="0">
                <a:cs typeface="Times New Roman" pitchFamily="18" charset="0"/>
              </a:rPr>
              <a:t>e</a:t>
            </a:r>
            <a:r>
              <a:rPr lang="en-US" altLang="zh-CN" b="1" baseline="-25000" dirty="0"/>
              <a:t>2</a:t>
            </a:r>
            <a:r>
              <a:rPr lang="en-US" altLang="zh-CN" b="1" dirty="0"/>
              <a:t>-</a:t>
            </a:r>
            <a:r>
              <a:rPr lang="en-US" altLang="zh-CN" b="1" dirty="0">
                <a:cs typeface="Times New Roman" pitchFamily="18" charset="0"/>
              </a:rPr>
              <a:t>e</a:t>
            </a:r>
            <a:r>
              <a:rPr lang="en-US" altLang="zh-CN" b="1" baseline="-25000" dirty="0"/>
              <a:t>3</a:t>
            </a:r>
            <a:r>
              <a:rPr lang="en-US" altLang="zh-CN" b="1" dirty="0"/>
              <a:t>}</a:t>
            </a:r>
            <a:r>
              <a:rPr lang="zh-CN" altLang="en-US" dirty="0"/>
              <a:t>下的表示矩阵</a:t>
            </a:r>
            <a:r>
              <a:rPr lang="en-US" altLang="zh-CN" i="1" dirty="0">
                <a:cs typeface="Times New Roman" pitchFamily="18" charset="0"/>
              </a:rPr>
              <a:t>.</a:t>
            </a:r>
            <a:r>
              <a:rPr lang="zh-CN" altLang="en-US" dirty="0"/>
              <a:t>   </a:t>
            </a:r>
          </a:p>
        </p:txBody>
      </p:sp>
      <p:sp>
        <p:nvSpPr>
          <p:cNvPr id="6" name="双括号 14">
            <a:extLst>
              <a:ext uri="{FF2B5EF4-FFF2-40B4-BE49-F238E27FC236}">
                <a16:creationId xmlns:a16="http://schemas.microsoft.com/office/drawing/2014/main" id="{36442DDE-4AB3-8848-B3B9-C35562275AC7}"/>
              </a:ext>
            </a:extLst>
          </p:cNvPr>
          <p:cNvSpPr/>
          <p:nvPr/>
        </p:nvSpPr>
        <p:spPr>
          <a:xfrm>
            <a:off x="8256240" y="620688"/>
            <a:ext cx="1584176" cy="1224136"/>
          </a:xfrm>
          <a:prstGeom prst="bracketPair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TextBox 15">
            <a:extLst>
              <a:ext uri="{FF2B5EF4-FFF2-40B4-BE49-F238E27FC236}">
                <a16:creationId xmlns:a16="http://schemas.microsoft.com/office/drawing/2014/main" id="{18C960F7-7CBB-C741-8397-7FCC1259B9DD}"/>
              </a:ext>
            </a:extLst>
          </p:cNvPr>
          <p:cNvSpPr txBox="1"/>
          <p:nvPr/>
        </p:nvSpPr>
        <p:spPr>
          <a:xfrm>
            <a:off x="8391932" y="548680"/>
            <a:ext cx="36420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</a:p>
          <a:p>
            <a:r>
              <a:rPr lang="en-US" altLang="zh-CN" dirty="0"/>
              <a:t>1</a:t>
            </a:r>
          </a:p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8" name="TextBox 16">
            <a:extLst>
              <a:ext uri="{FF2B5EF4-FFF2-40B4-BE49-F238E27FC236}">
                <a16:creationId xmlns:a16="http://schemas.microsoft.com/office/drawing/2014/main" id="{914C5796-5DB3-5C4D-84C6-6DD369040B5B}"/>
              </a:ext>
            </a:extLst>
          </p:cNvPr>
          <p:cNvSpPr txBox="1"/>
          <p:nvPr/>
        </p:nvSpPr>
        <p:spPr>
          <a:xfrm>
            <a:off x="8828142" y="548680"/>
            <a:ext cx="48442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 </a:t>
            </a:r>
            <a:r>
              <a:rPr lang="en-US" altLang="zh-CN" dirty="0"/>
              <a:t>2</a:t>
            </a:r>
          </a:p>
          <a:p>
            <a:r>
              <a:rPr lang="en-US" altLang="zh-CN" dirty="0">
                <a:sym typeface="Symbol"/>
              </a:rPr>
              <a:t>-1</a:t>
            </a:r>
          </a:p>
          <a:p>
            <a:r>
              <a:rPr lang="zh-CN" altLang="en-US" dirty="0">
                <a:sym typeface="Symbol"/>
              </a:rPr>
              <a:t> </a:t>
            </a:r>
            <a:r>
              <a:rPr lang="en-US" altLang="zh-CN" dirty="0">
                <a:sym typeface="Symbol"/>
              </a:rPr>
              <a:t>1</a:t>
            </a:r>
            <a:endParaRPr lang="zh-CN" altLang="en-US" dirty="0"/>
          </a:p>
        </p:txBody>
      </p:sp>
      <p:sp>
        <p:nvSpPr>
          <p:cNvPr id="9" name="TextBox 17">
            <a:extLst>
              <a:ext uri="{FF2B5EF4-FFF2-40B4-BE49-F238E27FC236}">
                <a16:creationId xmlns:a16="http://schemas.microsoft.com/office/drawing/2014/main" id="{FF311D4A-5CDB-AF4E-B1C9-6DDEAD4F874E}"/>
              </a:ext>
            </a:extLst>
          </p:cNvPr>
          <p:cNvSpPr txBox="1"/>
          <p:nvPr/>
        </p:nvSpPr>
        <p:spPr>
          <a:xfrm>
            <a:off x="9408368" y="548680"/>
            <a:ext cx="36420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</a:p>
          <a:p>
            <a:r>
              <a:rPr lang="en-US" altLang="zh-CN" dirty="0">
                <a:sym typeface="Symbol"/>
              </a:rPr>
              <a:t>1</a:t>
            </a:r>
          </a:p>
          <a:p>
            <a:r>
              <a:rPr lang="en-US" altLang="zh-CN" dirty="0">
                <a:sym typeface="Symbol"/>
              </a:rPr>
              <a:t>2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767408" y="2780928"/>
            <a:ext cx="835292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练习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：设线性变换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zh-CN" dirty="0"/>
              <a:t> : </a:t>
            </a:r>
            <a:r>
              <a:rPr lang="en-US" altLang="zh-CN" dirty="0">
                <a:ln>
                  <a:solidFill>
                    <a:schemeClr val="tx1"/>
                  </a:solidFill>
                </a:ln>
                <a:noFill/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baseline="30000" dirty="0">
                <a:latin typeface="Times New Roman" pitchFamily="18" charset="0"/>
                <a:cs typeface="Times New Roman" pitchFamily="18" charset="0"/>
              </a:rPr>
              <a:t>3 </a:t>
            </a:r>
            <a:r>
              <a:rPr lang="en-US" altLang="zh-CN" dirty="0">
                <a:sym typeface="Symbol"/>
              </a:rPr>
              <a:t></a:t>
            </a:r>
            <a:r>
              <a:rPr lang="en-US" altLang="zh-CN" dirty="0"/>
              <a:t> </a:t>
            </a:r>
            <a:r>
              <a:rPr lang="en-US" altLang="zh-CN" dirty="0">
                <a:ln>
                  <a:solidFill>
                    <a:schemeClr val="tx1"/>
                  </a:solidFill>
                </a:ln>
                <a:noFill/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baseline="30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zh-CN" altLang="en-US" dirty="0"/>
              <a:t>定义如下：</a:t>
            </a:r>
            <a:endParaRPr lang="en-US" altLang="zh-CN" dirty="0"/>
          </a:p>
          <a:p>
            <a:pPr algn="ctr"/>
            <a:r>
              <a:rPr lang="en-US" altLang="zh-CN" dirty="0"/>
              <a:t>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b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altLang="zh-CN" dirty="0">
                <a:latin typeface="+mj-lt"/>
                <a:cs typeface="Times New Roman" pitchFamily="18" charset="0"/>
              </a:rPr>
              <a:t>=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altLang="zh-CN" b="1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b="1" baseline="-25000" dirty="0"/>
              <a:t>1</a:t>
            </a:r>
            <a:r>
              <a:rPr lang="en-US" altLang="zh-CN" b="1" dirty="0">
                <a:latin typeface="+mj-ea"/>
                <a:ea typeface="+mj-ea"/>
              </a:rPr>
              <a:t>-</a:t>
            </a:r>
            <a:r>
              <a:rPr lang="en-US" altLang="zh-CN" b="1" i="1" dirty="0"/>
              <a:t> </a:t>
            </a:r>
            <a:r>
              <a:rPr lang="en-US" altLang="zh-CN" b="1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b="1" baseline="-25000" dirty="0"/>
              <a:t>2</a:t>
            </a:r>
            <a:r>
              <a:rPr lang="en-US" altLang="zh-CN" b="1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b="1" dirty="0"/>
              <a:t> </a:t>
            </a:r>
            <a:r>
              <a:rPr lang="en-US" altLang="zh-CN" b="1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b="1" baseline="-25000" dirty="0"/>
              <a:t>1</a:t>
            </a:r>
            <a:r>
              <a:rPr lang="en-US" altLang="zh-CN" b="1" dirty="0">
                <a:latin typeface="+mj-ea"/>
                <a:ea typeface="+mj-ea"/>
              </a:rPr>
              <a:t>+2</a:t>
            </a:r>
            <a:r>
              <a:rPr lang="en-US" altLang="zh-CN" b="1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b="1" baseline="-25000" dirty="0"/>
              <a:t>3</a:t>
            </a:r>
            <a:r>
              <a:rPr lang="en-US" altLang="zh-CN" b="1" i="1" dirty="0">
                <a:latin typeface="Times New Roman" pitchFamily="18" charset="0"/>
                <a:cs typeface="Times New Roman" pitchFamily="18" charset="0"/>
              </a:rPr>
              <a:t>, x</a:t>
            </a:r>
            <a:r>
              <a:rPr lang="en-US" altLang="zh-CN" b="1" baseline="-25000" dirty="0"/>
              <a:t>2</a:t>
            </a:r>
            <a:r>
              <a:rPr lang="en-US" altLang="zh-CN" b="1" i="1" dirty="0">
                <a:latin typeface="Times New Roman" pitchFamily="18" charset="0"/>
                <a:cs typeface="Times New Roman" pitchFamily="18" charset="0"/>
              </a:rPr>
              <a:t>+x</a:t>
            </a:r>
            <a:r>
              <a:rPr lang="en-US" altLang="zh-CN" b="1" baseline="-25000" dirty="0"/>
              <a:t>3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baseline="300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i="1" baseline="30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  (1) </a:t>
            </a:r>
            <a:r>
              <a:rPr lang="zh-CN" altLang="en-US" dirty="0"/>
              <a:t>求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的标准表示矩阵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A. </a:t>
            </a:r>
            <a:endParaRPr lang="en-US" altLang="zh-CN" dirty="0"/>
          </a:p>
          <a:p>
            <a:pPr algn="just"/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  (2) </a:t>
            </a:r>
            <a:r>
              <a:rPr lang="zh-CN" altLang="en-US" dirty="0"/>
              <a:t>求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在有序基</a:t>
            </a:r>
            <a:r>
              <a:rPr lang="en-US" altLang="zh-CN" dirty="0"/>
              <a:t> {</a:t>
            </a:r>
            <a:r>
              <a:rPr lang="en-US" altLang="zh-CN" b="1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CN" b="1" baseline="-25000" dirty="0"/>
              <a:t>1</a:t>
            </a:r>
            <a:r>
              <a:rPr lang="en-US" altLang="zh-CN" b="1" dirty="0">
                <a:latin typeface="Times New Roman" pitchFamily="18" charset="0"/>
                <a:cs typeface="Times New Roman" pitchFamily="18" charset="0"/>
              </a:rPr>
              <a:t>+e</a:t>
            </a:r>
            <a:r>
              <a:rPr lang="en-US" altLang="zh-CN" b="1" baseline="-25000" dirty="0"/>
              <a:t>2 </a:t>
            </a:r>
            <a:r>
              <a:rPr lang="en-US" altLang="zh-CN" b="1" dirty="0">
                <a:latin typeface="Times New Roman" pitchFamily="18" charset="0"/>
                <a:cs typeface="Times New Roman" pitchFamily="18" charset="0"/>
              </a:rPr>
              <a:t>,e</a:t>
            </a:r>
            <a:r>
              <a:rPr lang="en-US" altLang="zh-CN" b="1" baseline="-25000" dirty="0"/>
              <a:t>2</a:t>
            </a:r>
            <a:r>
              <a:rPr lang="en-US" altLang="zh-CN" b="1" dirty="0">
                <a:latin typeface="Times New Roman" pitchFamily="18" charset="0"/>
                <a:cs typeface="Times New Roman" pitchFamily="18" charset="0"/>
              </a:rPr>
              <a:t>, e</a:t>
            </a:r>
            <a:r>
              <a:rPr lang="en-US" altLang="zh-CN" b="1" baseline="-25000" dirty="0"/>
              <a:t>3</a:t>
            </a:r>
            <a:r>
              <a:rPr lang="en-US" altLang="zh-CN" dirty="0"/>
              <a:t>}</a:t>
            </a:r>
            <a:r>
              <a:rPr lang="zh-CN" altLang="en-US" dirty="0"/>
              <a:t>下的表示矩阵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B 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85218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/>
      <p:bldP spid="8" grpId="0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5064EA4-8158-4946-823F-237DD2B99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3C29E-B982-5844-9066-482AAE44CDC4}" type="slidenum">
              <a:rPr lang="zh-CN" altLang="zh-CN" smtClean="0"/>
              <a:pPr/>
              <a:t>12</a:t>
            </a:fld>
            <a:endParaRPr lang="zh-CN" altLang="zh-CN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E7BC742-B2A4-2B47-8853-0C08800124E6}"/>
              </a:ext>
            </a:extLst>
          </p:cNvPr>
          <p:cNvSpPr txBox="1"/>
          <p:nvPr/>
        </p:nvSpPr>
        <p:spPr>
          <a:xfrm>
            <a:off x="1919536" y="44624"/>
            <a:ext cx="5473743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4800" b="1" dirty="0">
                <a:solidFill>
                  <a:srgbClr val="0070C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作业：</a:t>
            </a:r>
            <a:endParaRPr kumimoji="1" lang="en-US" altLang="zh-CN" sz="2800" dirty="0"/>
          </a:p>
          <a:p>
            <a:pPr marL="457200" indent="-457200">
              <a:lnSpc>
                <a:spcPct val="150000"/>
              </a:lnSpc>
              <a:buSzPct val="50000"/>
              <a:buFont typeface="Wingdings" pitchFamily="2" charset="2"/>
              <a:buChar char="l"/>
            </a:pPr>
            <a:r>
              <a:rPr kumimoji="1" lang="en-US" altLang="zh-CN" sz="3200" b="1" dirty="0">
                <a:solidFill>
                  <a:srgbClr val="00206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4.2</a:t>
            </a:r>
            <a:r>
              <a:rPr kumimoji="1" lang="zh-CN" altLang="en-US" sz="3200" b="1" dirty="0">
                <a:solidFill>
                  <a:srgbClr val="00206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节练习</a:t>
            </a:r>
            <a:r>
              <a:rPr kumimoji="1" lang="en-US" altLang="zh-CN" sz="3200" b="1" dirty="0">
                <a:solidFill>
                  <a:srgbClr val="00206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:</a:t>
            </a:r>
            <a:r>
              <a:rPr kumimoji="1" lang="zh-CN" altLang="en-US" sz="3200" dirty="0"/>
              <a:t>  </a:t>
            </a:r>
            <a:r>
              <a:rPr kumimoji="1" lang="en-US" altLang="zh-CN" sz="3200" dirty="0"/>
              <a:t>3.</a:t>
            </a:r>
            <a:r>
              <a:rPr kumimoji="1" lang="zh-CN" altLang="en-US" sz="3200" dirty="0"/>
              <a:t>  </a:t>
            </a:r>
            <a:r>
              <a:rPr kumimoji="1" lang="en-US" altLang="zh-CN" sz="3200" dirty="0"/>
              <a:t>6.</a:t>
            </a:r>
            <a:r>
              <a:rPr kumimoji="1" lang="zh-CN" altLang="en-US" sz="3200" dirty="0"/>
              <a:t>  </a:t>
            </a:r>
            <a:r>
              <a:rPr kumimoji="1" lang="en-US" altLang="zh-CN" sz="3200" dirty="0"/>
              <a:t>7.</a:t>
            </a:r>
          </a:p>
          <a:p>
            <a:pPr marL="457200" indent="-457200">
              <a:lnSpc>
                <a:spcPct val="150000"/>
              </a:lnSpc>
              <a:buSzPct val="50000"/>
              <a:buFont typeface="Wingdings" pitchFamily="2" charset="2"/>
              <a:buChar char="l"/>
            </a:pPr>
            <a:r>
              <a:rPr kumimoji="1" lang="en-US" altLang="zh-CN" sz="3200" b="1" dirty="0">
                <a:solidFill>
                  <a:srgbClr val="00206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4.3</a:t>
            </a:r>
            <a:r>
              <a:rPr kumimoji="1" lang="zh-CN" altLang="en-US" sz="3200" b="1" dirty="0">
                <a:solidFill>
                  <a:srgbClr val="00206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节练习</a:t>
            </a:r>
            <a:r>
              <a:rPr kumimoji="1" lang="en-US" altLang="zh-CN" sz="3200" b="1" dirty="0">
                <a:solidFill>
                  <a:srgbClr val="00206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:</a:t>
            </a:r>
            <a:r>
              <a:rPr kumimoji="1" lang="zh-CN" altLang="en-US" sz="3200" dirty="0"/>
              <a:t>  </a:t>
            </a:r>
            <a:r>
              <a:rPr kumimoji="1" lang="en-US" altLang="zh-CN" sz="3200" dirty="0"/>
              <a:t>1.(a)(b)</a:t>
            </a:r>
            <a:r>
              <a:rPr kumimoji="1" lang="zh-CN" altLang="en-US" sz="3200" dirty="0"/>
              <a:t>  </a:t>
            </a:r>
            <a:r>
              <a:rPr kumimoji="1" lang="en-US" altLang="zh-CN" sz="3200" dirty="0"/>
              <a:t> 2.</a:t>
            </a:r>
            <a:r>
              <a:rPr kumimoji="1" lang="zh-CN" altLang="en-US" sz="3200" dirty="0"/>
              <a:t>  </a:t>
            </a:r>
            <a:r>
              <a:rPr kumimoji="1" lang="en-US" altLang="zh-CN" sz="3200" dirty="0"/>
              <a:t>11.</a:t>
            </a:r>
          </a:p>
          <a:p>
            <a:pPr marL="457200" indent="-457200">
              <a:lnSpc>
                <a:spcPct val="150000"/>
              </a:lnSpc>
              <a:buSzPct val="50000"/>
              <a:buFont typeface="Wingdings" pitchFamily="2" charset="2"/>
              <a:buChar char="l"/>
            </a:pPr>
            <a:r>
              <a:rPr lang="zh-CN" altLang="en-US" sz="3200" b="1" dirty="0">
                <a:solidFill>
                  <a:srgbClr val="00206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课后练习</a:t>
            </a:r>
            <a:r>
              <a:rPr lang="en-US" altLang="zh-CN" sz="3200" b="1" dirty="0">
                <a:solidFill>
                  <a:srgbClr val="00206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:</a:t>
            </a:r>
            <a:endParaRPr kumimoji="1" lang="en-US" altLang="zh-CN" sz="3200" dirty="0"/>
          </a:p>
          <a:p>
            <a:pPr>
              <a:buSzPct val="50000"/>
            </a:pPr>
            <a:endParaRPr kumimoji="1" lang="en-US" altLang="zh-CN" sz="32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EC2202F-9DB9-5249-AF15-C906A38F52C7}"/>
              </a:ext>
            </a:extLst>
          </p:cNvPr>
          <p:cNvSpPr txBox="1"/>
          <p:nvPr/>
        </p:nvSpPr>
        <p:spPr>
          <a:xfrm>
            <a:off x="1055440" y="3140968"/>
            <a:ext cx="9131026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设三维向量空间的线性变换</a:t>
            </a:r>
            <a:r>
              <a:rPr kumimoji="1" lang="en-US" altLang="zh-CN" dirty="0">
                <a:latin typeface="KaiTi" panose="02010609060101010101" pitchFamily="49" charset="-122"/>
                <a:ea typeface="KaiTi" panose="02010609060101010101" pitchFamily="49" charset="-122"/>
              </a:rPr>
              <a:t>L</a:t>
            </a:r>
            <a:r>
              <a:rPr kumimoji="1" lang="zh-CN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关于基</a:t>
            </a:r>
            <a:r>
              <a:rPr kumimoji="1" lang="en-US" altLang="zh-CN" dirty="0">
                <a:latin typeface="Times" pitchFamily="2" charset="0"/>
                <a:ea typeface="KaiTi" panose="02010609060101010101" pitchFamily="49" charset="-122"/>
              </a:rPr>
              <a:t>{</a:t>
            </a:r>
            <a:r>
              <a:rPr lang="en-US" altLang="zh-CN" b="1" dirty="0">
                <a:cs typeface="Times New Roman" pitchFamily="18" charset="0"/>
              </a:rPr>
              <a:t>u</a:t>
            </a:r>
            <a:r>
              <a:rPr lang="en-US" altLang="zh-CN" baseline="-25000" dirty="0"/>
              <a:t>1</a:t>
            </a:r>
            <a:r>
              <a:rPr lang="en-US" altLang="zh-CN" dirty="0"/>
              <a:t>, </a:t>
            </a:r>
            <a:r>
              <a:rPr lang="en-US" altLang="zh-CN" b="1" dirty="0">
                <a:cs typeface="Times New Roman" pitchFamily="18" charset="0"/>
              </a:rPr>
              <a:t>u</a:t>
            </a:r>
            <a:r>
              <a:rPr lang="en-US" altLang="zh-CN" baseline="-25000" dirty="0"/>
              <a:t>2</a:t>
            </a:r>
            <a:r>
              <a:rPr lang="en-US" altLang="zh-CN" dirty="0"/>
              <a:t>, </a:t>
            </a:r>
            <a:r>
              <a:rPr lang="en-US" altLang="zh-CN" b="1" dirty="0">
                <a:cs typeface="Times New Roman" pitchFamily="18" charset="0"/>
              </a:rPr>
              <a:t>u</a:t>
            </a:r>
            <a:r>
              <a:rPr lang="en-US" altLang="zh-CN" baseline="-25000" dirty="0">
                <a:cs typeface="Times New Roman" pitchFamily="18" charset="0"/>
              </a:rPr>
              <a:t>3</a:t>
            </a:r>
            <a:r>
              <a:rPr kumimoji="1" lang="en-US" altLang="zh-CN" dirty="0">
                <a:latin typeface="Times" pitchFamily="2" charset="0"/>
                <a:ea typeface="KaiTi" panose="02010609060101010101" pitchFamily="49" charset="-122"/>
              </a:rPr>
              <a:t>}</a:t>
            </a:r>
            <a:r>
              <a:rPr kumimoji="1" lang="zh-CN" altLang="en-US" dirty="0">
                <a:latin typeface="Times" pitchFamily="2" charset="0"/>
                <a:ea typeface="KaiTi" panose="02010609060101010101" pitchFamily="49" charset="-122"/>
              </a:rPr>
              <a:t>的矩阵是</a:t>
            </a:r>
            <a:endParaRPr kumimoji="1" lang="en-US" altLang="zh-CN" dirty="0">
              <a:latin typeface="Times" pitchFamily="2" charset="0"/>
              <a:ea typeface="KaiTi" panose="02010609060101010101" pitchFamily="49" charset="-122"/>
            </a:endParaRPr>
          </a:p>
          <a:p>
            <a:endParaRPr kumimoji="1" lang="en-US" altLang="zh-CN" dirty="0">
              <a:latin typeface="Times" pitchFamily="2" charset="0"/>
              <a:ea typeface="KaiTi" panose="02010609060101010101" pitchFamily="49" charset="-122"/>
            </a:endParaRPr>
          </a:p>
          <a:p>
            <a:r>
              <a:rPr kumimoji="1" lang="zh-CN" altLang="en-US" dirty="0">
                <a:latin typeface="Times" pitchFamily="2" charset="0"/>
                <a:ea typeface="KaiTi" panose="02010609060101010101" pitchFamily="49" charset="-122"/>
              </a:rPr>
              <a:t>求</a:t>
            </a:r>
            <a:r>
              <a:rPr kumimoji="1" lang="en-US" altLang="zh-CN" dirty="0">
                <a:latin typeface="Times" pitchFamily="2" charset="0"/>
                <a:ea typeface="KaiTi" panose="02010609060101010101" pitchFamily="49" charset="-122"/>
              </a:rPr>
              <a:t>L</a:t>
            </a:r>
            <a:r>
              <a:rPr kumimoji="1" lang="zh-CN" altLang="en-US" dirty="0">
                <a:latin typeface="Times" pitchFamily="2" charset="0"/>
                <a:ea typeface="KaiTi" panose="02010609060101010101" pitchFamily="49" charset="-122"/>
              </a:rPr>
              <a:t>关于基</a:t>
            </a:r>
            <a:endParaRPr kumimoji="1" lang="en-US" altLang="zh-CN" dirty="0">
              <a:latin typeface="Times" pitchFamily="2" charset="0"/>
              <a:ea typeface="KaiTi" panose="02010609060101010101" pitchFamily="49" charset="-122"/>
            </a:endParaRPr>
          </a:p>
          <a:p>
            <a:endParaRPr kumimoji="1" lang="en-US" altLang="zh-CN" dirty="0">
              <a:latin typeface="Times" pitchFamily="2" charset="0"/>
              <a:ea typeface="KaiTi" panose="02010609060101010101" pitchFamily="49" charset="-122"/>
            </a:endParaRPr>
          </a:p>
          <a:p>
            <a:endParaRPr kumimoji="1" lang="en-US" altLang="zh-CN" dirty="0">
              <a:latin typeface="Times" pitchFamily="2" charset="0"/>
              <a:ea typeface="KaiTi" panose="02010609060101010101" pitchFamily="49" charset="-122"/>
            </a:endParaRPr>
          </a:p>
          <a:p>
            <a:endParaRPr kumimoji="1" lang="en-US" altLang="zh-CN" dirty="0">
              <a:latin typeface="Times" pitchFamily="2" charset="0"/>
              <a:ea typeface="KaiTi" panose="02010609060101010101" pitchFamily="49" charset="-122"/>
            </a:endParaRPr>
          </a:p>
          <a:p>
            <a:r>
              <a:rPr kumimoji="1" lang="zh-CN" altLang="en-US" dirty="0">
                <a:latin typeface="Times" pitchFamily="2" charset="0"/>
                <a:ea typeface="KaiTi" panose="02010609060101010101" pitchFamily="49" charset="-122"/>
              </a:rPr>
              <a:t>的矩阵</a:t>
            </a:r>
            <a:r>
              <a:rPr kumimoji="1" lang="en-US" altLang="zh-CN" dirty="0">
                <a:latin typeface="Times" pitchFamily="2" charset="0"/>
                <a:ea typeface="KaiTi" panose="02010609060101010101" pitchFamily="49" charset="-122"/>
              </a:rPr>
              <a:t>. </a:t>
            </a:r>
            <a:r>
              <a:rPr kumimoji="1" lang="zh-CN" altLang="en-US" dirty="0">
                <a:latin typeface="Times" pitchFamily="2" charset="0"/>
                <a:ea typeface="KaiTi" panose="02010609060101010101" pitchFamily="49" charset="-122"/>
              </a:rPr>
              <a:t>设</a:t>
            </a:r>
            <a:r>
              <a:rPr lang="en-US" altLang="zh-CN" b="1" dirty="0">
                <a:cs typeface="Times New Roman" pitchFamily="18" charset="0"/>
              </a:rPr>
              <a:t>w</a:t>
            </a:r>
            <a:r>
              <a:rPr lang="en-US" altLang="zh-CN" dirty="0"/>
              <a:t>=</a:t>
            </a:r>
            <a:r>
              <a:rPr lang="en-US" altLang="zh-CN" baseline="-25000" dirty="0"/>
              <a:t> </a:t>
            </a:r>
            <a:r>
              <a:rPr lang="en-US" altLang="zh-CN" dirty="0"/>
              <a:t>2</a:t>
            </a:r>
            <a:r>
              <a:rPr lang="en-US" altLang="zh-CN" b="1" dirty="0">
                <a:cs typeface="Times New Roman" pitchFamily="18" charset="0"/>
              </a:rPr>
              <a:t>u</a:t>
            </a:r>
            <a:r>
              <a:rPr lang="en-US" altLang="zh-CN" baseline="-25000" dirty="0"/>
              <a:t>1</a:t>
            </a:r>
            <a:r>
              <a:rPr lang="en-US" altLang="zh-CN" dirty="0"/>
              <a:t>+</a:t>
            </a:r>
            <a:r>
              <a:rPr lang="en-US" altLang="zh-CN" b="1" dirty="0">
                <a:cs typeface="Times New Roman" pitchFamily="18" charset="0"/>
              </a:rPr>
              <a:t>u</a:t>
            </a:r>
            <a:r>
              <a:rPr lang="en-US" altLang="zh-CN" baseline="-25000" dirty="0"/>
              <a:t>2</a:t>
            </a:r>
            <a:r>
              <a:rPr lang="en-US" altLang="zh-CN" dirty="0"/>
              <a:t>-</a:t>
            </a:r>
            <a:r>
              <a:rPr lang="en-US" altLang="zh-CN" b="1" dirty="0">
                <a:cs typeface="Times New Roman" pitchFamily="18" charset="0"/>
              </a:rPr>
              <a:t>u</a:t>
            </a:r>
            <a:r>
              <a:rPr lang="en-US" altLang="zh-CN" baseline="-25000" dirty="0">
                <a:cs typeface="Times New Roman" pitchFamily="18" charset="0"/>
              </a:rPr>
              <a:t>3 </a:t>
            </a:r>
            <a:r>
              <a:rPr lang="zh-CN" altLang="en-US" dirty="0">
                <a:cs typeface="Times New Roman" pitchFamily="18" charset="0"/>
              </a:rPr>
              <a:t>，</a:t>
            </a:r>
            <a:r>
              <a:rPr lang="zh-CN" altLang="en-US" dirty="0">
                <a:latin typeface="KaiTi" panose="02010609060101010101" pitchFamily="49" charset="-122"/>
                <a:ea typeface="KaiTi" panose="02010609060101010101" pitchFamily="49" charset="-122"/>
                <a:cs typeface="Times New Roman" pitchFamily="18" charset="0"/>
              </a:rPr>
              <a:t>求</a:t>
            </a:r>
            <a:r>
              <a:rPr kumimoji="1" lang="en-US" altLang="zh-CN" dirty="0">
                <a:latin typeface="Times" pitchFamily="2" charset="0"/>
                <a:ea typeface="KaiTi" panose="02010609060101010101" pitchFamily="49" charset="-122"/>
              </a:rPr>
              <a:t>L(</a:t>
            </a:r>
            <a:r>
              <a:rPr lang="en-US" altLang="zh-CN" b="1" dirty="0">
                <a:cs typeface="Times New Roman" pitchFamily="18" charset="0"/>
              </a:rPr>
              <a:t>w</a:t>
            </a:r>
            <a:r>
              <a:rPr kumimoji="1" lang="en-US" altLang="zh-CN" dirty="0">
                <a:latin typeface="Times" pitchFamily="2" charset="0"/>
                <a:ea typeface="KaiTi" panose="02010609060101010101" pitchFamily="49" charset="-122"/>
              </a:rPr>
              <a:t>)</a:t>
            </a:r>
            <a:r>
              <a:rPr kumimoji="1" lang="zh-CN" altLang="en-US" dirty="0">
                <a:latin typeface="Times" pitchFamily="2" charset="0"/>
                <a:ea typeface="KaiTi" panose="02010609060101010101" pitchFamily="49" charset="-122"/>
              </a:rPr>
              <a:t>关于基</a:t>
            </a:r>
            <a:r>
              <a:rPr kumimoji="1" lang="en-US" altLang="zh-CN" dirty="0">
                <a:latin typeface="Times" pitchFamily="2" charset="0"/>
                <a:ea typeface="KaiTi" panose="02010609060101010101" pitchFamily="49" charset="-122"/>
              </a:rPr>
              <a:t>{</a:t>
            </a:r>
            <a:r>
              <a:rPr kumimoji="1" lang="en-US" altLang="zh-CN" b="1" dirty="0">
                <a:latin typeface="Times" pitchFamily="2" charset="0"/>
                <a:ea typeface="KaiTi" panose="02010609060101010101" pitchFamily="49" charset="-122"/>
                <a:cs typeface="Times New Roman" pitchFamily="18" charset="0"/>
              </a:rPr>
              <a:t>v</a:t>
            </a:r>
            <a:r>
              <a:rPr lang="en-US" altLang="zh-CN" baseline="-25000" dirty="0"/>
              <a:t>1</a:t>
            </a:r>
            <a:r>
              <a:rPr lang="en-US" altLang="zh-CN" dirty="0"/>
              <a:t>, </a:t>
            </a:r>
            <a:r>
              <a:rPr lang="en-US" altLang="zh-CN" b="1" dirty="0">
                <a:cs typeface="Times New Roman" pitchFamily="18" charset="0"/>
              </a:rPr>
              <a:t>v</a:t>
            </a:r>
            <a:r>
              <a:rPr lang="en-US" altLang="zh-CN" baseline="-25000" dirty="0"/>
              <a:t>2</a:t>
            </a:r>
            <a:r>
              <a:rPr lang="en-US" altLang="zh-CN" dirty="0"/>
              <a:t>, </a:t>
            </a:r>
            <a:r>
              <a:rPr lang="en-US" altLang="zh-CN" b="1" dirty="0">
                <a:cs typeface="Times New Roman" pitchFamily="18" charset="0"/>
              </a:rPr>
              <a:t>v</a:t>
            </a:r>
            <a:r>
              <a:rPr lang="en-US" altLang="zh-CN" baseline="-25000" dirty="0">
                <a:cs typeface="Times New Roman" pitchFamily="18" charset="0"/>
              </a:rPr>
              <a:t>3</a:t>
            </a:r>
            <a:r>
              <a:rPr kumimoji="1" lang="en-US" altLang="zh-CN" dirty="0">
                <a:latin typeface="Times" pitchFamily="2" charset="0"/>
                <a:ea typeface="KaiTi" panose="02010609060101010101" pitchFamily="49" charset="-122"/>
              </a:rPr>
              <a:t>}</a:t>
            </a:r>
            <a:r>
              <a:rPr kumimoji="1" lang="zh-CN" altLang="en-US" dirty="0">
                <a:latin typeface="Times" pitchFamily="2" charset="0"/>
                <a:ea typeface="KaiTi" panose="02010609060101010101" pitchFamily="49" charset="-122"/>
              </a:rPr>
              <a:t>的坐标</a:t>
            </a:r>
            <a:r>
              <a:rPr kumimoji="1" lang="en-US" altLang="zh-CN" dirty="0">
                <a:latin typeface="Times" pitchFamily="2" charset="0"/>
                <a:ea typeface="KaiTi" panose="02010609060101010101" pitchFamily="49" charset="-122"/>
              </a:rPr>
              <a:t>.</a:t>
            </a:r>
            <a:endParaRPr kumimoji="1" lang="zh-CN" altLang="en-US" dirty="0">
              <a:latin typeface="Times" pitchFamily="2" charset="0"/>
            </a:endParaRPr>
          </a:p>
        </p:txBody>
      </p:sp>
      <p:sp>
        <p:nvSpPr>
          <p:cNvPr id="6" name="双括号 9">
            <a:extLst>
              <a:ext uri="{FF2B5EF4-FFF2-40B4-BE49-F238E27FC236}">
                <a16:creationId xmlns:a16="http://schemas.microsoft.com/office/drawing/2014/main" id="{5DE80E62-0EB2-D34F-88A7-C7F207096424}"/>
              </a:ext>
            </a:extLst>
          </p:cNvPr>
          <p:cNvSpPr/>
          <p:nvPr/>
        </p:nvSpPr>
        <p:spPr>
          <a:xfrm>
            <a:off x="9768408" y="2709644"/>
            <a:ext cx="1872208" cy="1312987"/>
          </a:xfrm>
          <a:prstGeom prst="bracketPair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TextBox 10">
            <a:extLst>
              <a:ext uri="{FF2B5EF4-FFF2-40B4-BE49-F238E27FC236}">
                <a16:creationId xmlns:a16="http://schemas.microsoft.com/office/drawing/2014/main" id="{3F65B686-02D9-B94E-8FDD-B81B4D30B7FD}"/>
              </a:ext>
            </a:extLst>
          </p:cNvPr>
          <p:cNvSpPr txBox="1"/>
          <p:nvPr/>
        </p:nvSpPr>
        <p:spPr>
          <a:xfrm>
            <a:off x="9836254" y="2708920"/>
            <a:ext cx="54373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15</a:t>
            </a:r>
          </a:p>
          <a:p>
            <a:r>
              <a:rPr lang="en-US" altLang="zh-CN" dirty="0"/>
              <a:t>20</a:t>
            </a:r>
          </a:p>
          <a:p>
            <a:r>
              <a:rPr lang="zh-CN" altLang="en-US" dirty="0"/>
              <a:t> </a:t>
            </a:r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8" name="TextBox 11">
            <a:extLst>
              <a:ext uri="{FF2B5EF4-FFF2-40B4-BE49-F238E27FC236}">
                <a16:creationId xmlns:a16="http://schemas.microsoft.com/office/drawing/2014/main" id="{58E49191-61D2-FA47-9E1B-BC451012A60D}"/>
              </a:ext>
            </a:extLst>
          </p:cNvPr>
          <p:cNvSpPr txBox="1"/>
          <p:nvPr/>
        </p:nvSpPr>
        <p:spPr>
          <a:xfrm>
            <a:off x="10412318" y="2708920"/>
            <a:ext cx="66396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-11</a:t>
            </a:r>
          </a:p>
          <a:p>
            <a:r>
              <a:rPr lang="en-US" altLang="zh-CN" dirty="0">
                <a:sym typeface="Symbol"/>
              </a:rPr>
              <a:t>-15</a:t>
            </a:r>
          </a:p>
          <a:p>
            <a:r>
              <a:rPr lang="zh-CN" altLang="en-US" dirty="0">
                <a:sym typeface="Symbol"/>
              </a:rPr>
              <a:t> </a:t>
            </a:r>
            <a:r>
              <a:rPr lang="en-US" altLang="zh-CN" dirty="0">
                <a:sym typeface="Symbol"/>
              </a:rPr>
              <a:t>-7</a:t>
            </a:r>
            <a:endParaRPr lang="zh-CN" altLang="en-US" dirty="0"/>
          </a:p>
        </p:txBody>
      </p:sp>
      <p:sp>
        <p:nvSpPr>
          <p:cNvPr id="9" name="TextBox 12">
            <a:extLst>
              <a:ext uri="{FF2B5EF4-FFF2-40B4-BE49-F238E27FC236}">
                <a16:creationId xmlns:a16="http://schemas.microsoft.com/office/drawing/2014/main" id="{B6F63807-AF47-C54B-AA50-8921AAC171C6}"/>
              </a:ext>
            </a:extLst>
          </p:cNvPr>
          <p:cNvSpPr txBox="1"/>
          <p:nvPr/>
        </p:nvSpPr>
        <p:spPr>
          <a:xfrm>
            <a:off x="11134479" y="2709644"/>
            <a:ext cx="57190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5</a:t>
            </a:r>
          </a:p>
          <a:p>
            <a:r>
              <a:rPr lang="en-US" altLang="zh-CN" dirty="0">
                <a:sym typeface="Symbol"/>
              </a:rPr>
              <a:t>8</a:t>
            </a:r>
          </a:p>
          <a:p>
            <a:r>
              <a:rPr lang="en-US" altLang="zh-CN" dirty="0">
                <a:sym typeface="Symbol"/>
              </a:rPr>
              <a:t>6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9150F76-08F6-1F42-8A68-967BB757F888}"/>
              </a:ext>
            </a:extLst>
          </p:cNvPr>
          <p:cNvSpPr txBox="1"/>
          <p:nvPr/>
        </p:nvSpPr>
        <p:spPr>
          <a:xfrm>
            <a:off x="4596360" y="4093915"/>
            <a:ext cx="2678938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cs typeface="Times New Roman" pitchFamily="18" charset="0"/>
              </a:rPr>
              <a:t>v</a:t>
            </a:r>
            <a:r>
              <a:rPr lang="en-US" altLang="zh-CN" baseline="-25000" dirty="0"/>
              <a:t>1</a:t>
            </a:r>
            <a:r>
              <a:rPr lang="en-US" altLang="zh-CN" dirty="0"/>
              <a:t>=</a:t>
            </a:r>
            <a:r>
              <a:rPr lang="en-US" altLang="zh-CN" baseline="-25000" dirty="0"/>
              <a:t> </a:t>
            </a:r>
            <a:r>
              <a:rPr lang="en-US" altLang="zh-CN" dirty="0"/>
              <a:t>2</a:t>
            </a:r>
            <a:r>
              <a:rPr lang="en-US" altLang="zh-CN" b="1" dirty="0">
                <a:cs typeface="Times New Roman" pitchFamily="18" charset="0"/>
              </a:rPr>
              <a:t>u</a:t>
            </a:r>
            <a:r>
              <a:rPr lang="en-US" altLang="zh-CN" baseline="-25000" dirty="0"/>
              <a:t>1</a:t>
            </a:r>
            <a:r>
              <a:rPr lang="en-US" altLang="zh-CN" dirty="0"/>
              <a:t>+3</a:t>
            </a:r>
            <a:r>
              <a:rPr lang="en-US" altLang="zh-CN" b="1" dirty="0">
                <a:cs typeface="Times New Roman" pitchFamily="18" charset="0"/>
              </a:rPr>
              <a:t>u</a:t>
            </a:r>
            <a:r>
              <a:rPr lang="en-US" altLang="zh-CN" baseline="-25000" dirty="0"/>
              <a:t>2</a:t>
            </a:r>
            <a:r>
              <a:rPr lang="en-US" altLang="zh-CN" dirty="0"/>
              <a:t>+</a:t>
            </a:r>
            <a:r>
              <a:rPr lang="en-US" altLang="zh-CN" b="1" dirty="0">
                <a:cs typeface="Times New Roman" pitchFamily="18" charset="0"/>
              </a:rPr>
              <a:t>u</a:t>
            </a:r>
            <a:r>
              <a:rPr lang="en-US" altLang="zh-CN" baseline="-25000" dirty="0">
                <a:cs typeface="Times New Roman" pitchFamily="18" charset="0"/>
              </a:rPr>
              <a:t>3 </a:t>
            </a:r>
            <a:r>
              <a:rPr lang="en-US" altLang="zh-CN" dirty="0">
                <a:cs typeface="Times New Roman" pitchFamily="18" charset="0"/>
              </a:rPr>
              <a:t>,</a:t>
            </a:r>
          </a:p>
          <a:p>
            <a:r>
              <a:rPr lang="en-US" altLang="zh-CN" b="1" dirty="0">
                <a:cs typeface="Times New Roman" pitchFamily="18" charset="0"/>
              </a:rPr>
              <a:t>v</a:t>
            </a:r>
            <a:r>
              <a:rPr lang="en-US" altLang="zh-CN" baseline="-25000" dirty="0"/>
              <a:t>2</a:t>
            </a:r>
            <a:r>
              <a:rPr lang="en-US" altLang="zh-CN" dirty="0"/>
              <a:t>= 3</a:t>
            </a:r>
            <a:r>
              <a:rPr lang="en-US" altLang="zh-CN" b="1" dirty="0">
                <a:cs typeface="Times New Roman" pitchFamily="18" charset="0"/>
              </a:rPr>
              <a:t>u</a:t>
            </a:r>
            <a:r>
              <a:rPr lang="en-US" altLang="zh-CN" baseline="-25000" dirty="0"/>
              <a:t>1</a:t>
            </a:r>
            <a:r>
              <a:rPr lang="en-US" altLang="zh-CN" dirty="0"/>
              <a:t>+4</a:t>
            </a:r>
            <a:r>
              <a:rPr lang="en-US" altLang="zh-CN" b="1" dirty="0">
                <a:cs typeface="Times New Roman" pitchFamily="18" charset="0"/>
              </a:rPr>
              <a:t>u</a:t>
            </a:r>
            <a:r>
              <a:rPr lang="en-US" altLang="zh-CN" baseline="-25000" dirty="0"/>
              <a:t>2</a:t>
            </a:r>
            <a:r>
              <a:rPr lang="en-US" altLang="zh-CN" dirty="0"/>
              <a:t>+</a:t>
            </a:r>
            <a:r>
              <a:rPr lang="en-US" altLang="zh-CN" b="1" dirty="0">
                <a:cs typeface="Times New Roman" pitchFamily="18" charset="0"/>
              </a:rPr>
              <a:t>u</a:t>
            </a:r>
            <a:r>
              <a:rPr lang="en-US" altLang="zh-CN" baseline="-25000" dirty="0">
                <a:cs typeface="Times New Roman" pitchFamily="18" charset="0"/>
              </a:rPr>
              <a:t>3 </a:t>
            </a:r>
            <a:r>
              <a:rPr lang="en-US" altLang="zh-CN" dirty="0">
                <a:cs typeface="Times New Roman" pitchFamily="18" charset="0"/>
              </a:rPr>
              <a:t>,</a:t>
            </a:r>
          </a:p>
          <a:p>
            <a:r>
              <a:rPr lang="en-US" altLang="zh-CN" b="1" dirty="0">
                <a:cs typeface="Times New Roman" pitchFamily="18" charset="0"/>
              </a:rPr>
              <a:t>v</a:t>
            </a:r>
            <a:r>
              <a:rPr lang="en-US" altLang="zh-CN" baseline="-25000" dirty="0"/>
              <a:t>3</a:t>
            </a:r>
            <a:r>
              <a:rPr lang="en-US" altLang="zh-CN" dirty="0"/>
              <a:t>=</a:t>
            </a:r>
            <a:r>
              <a:rPr lang="en-US" altLang="zh-CN" baseline="-25000" dirty="0"/>
              <a:t>  </a:t>
            </a:r>
            <a:r>
              <a:rPr lang="en-US" altLang="zh-CN" b="1" dirty="0">
                <a:cs typeface="Times New Roman" pitchFamily="18" charset="0"/>
              </a:rPr>
              <a:t>u</a:t>
            </a:r>
            <a:r>
              <a:rPr lang="en-US" altLang="zh-CN" baseline="-25000" dirty="0"/>
              <a:t>1</a:t>
            </a:r>
            <a:r>
              <a:rPr lang="en-US" altLang="zh-CN" dirty="0"/>
              <a:t>+2</a:t>
            </a:r>
            <a:r>
              <a:rPr lang="en-US" altLang="zh-CN" b="1" dirty="0">
                <a:cs typeface="Times New Roman" pitchFamily="18" charset="0"/>
              </a:rPr>
              <a:t>u</a:t>
            </a:r>
            <a:r>
              <a:rPr lang="en-US" altLang="zh-CN" baseline="-25000" dirty="0"/>
              <a:t>2</a:t>
            </a:r>
            <a:r>
              <a:rPr lang="en-US" altLang="zh-CN" dirty="0"/>
              <a:t>+2</a:t>
            </a:r>
            <a:r>
              <a:rPr lang="en-US" altLang="zh-CN" b="1" dirty="0">
                <a:cs typeface="Times New Roman" pitchFamily="18" charset="0"/>
              </a:rPr>
              <a:t>u</a:t>
            </a:r>
            <a:r>
              <a:rPr lang="en-US" altLang="zh-CN" baseline="-25000" dirty="0">
                <a:cs typeface="Times New Roman" pitchFamily="18" charset="0"/>
              </a:rPr>
              <a:t>3 .</a:t>
            </a:r>
            <a:endParaRPr lang="en-US" altLang="zh-CN" dirty="0">
              <a:cs typeface="Times New Roman" pitchFamily="18" charset="0"/>
            </a:endParaRP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999203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370745" y="476672"/>
            <a:ext cx="81708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设线性算子 </a:t>
            </a:r>
            <a:r>
              <a:rPr lang="en-US" altLang="zh-CN" i="1" dirty="0"/>
              <a:t>L</a:t>
            </a:r>
            <a:r>
              <a:rPr lang="en-US" altLang="zh-CN" dirty="0"/>
              <a:t>: </a:t>
            </a:r>
            <a:r>
              <a:rPr lang="en-US" altLang="zh-CN" i="1" dirty="0" err="1"/>
              <a:t>R</a:t>
            </a:r>
            <a:r>
              <a:rPr lang="en-US" altLang="zh-CN" i="1" baseline="30000" dirty="0" err="1"/>
              <a:t>n</a:t>
            </a:r>
            <a:r>
              <a:rPr lang="en-US" altLang="zh-CN" dirty="0" err="1">
                <a:sym typeface="Symbol"/>
              </a:rPr>
              <a:t></a:t>
            </a:r>
            <a:r>
              <a:rPr lang="en-US" altLang="zh-CN" i="1" dirty="0" err="1"/>
              <a:t>R</a:t>
            </a:r>
            <a:r>
              <a:rPr lang="en-US" altLang="zh-CN" i="1" baseline="30000" dirty="0" err="1"/>
              <a:t>n</a:t>
            </a:r>
            <a:r>
              <a:rPr lang="zh-CN" altLang="en-US" dirty="0"/>
              <a:t> </a:t>
            </a:r>
            <a:r>
              <a:rPr lang="en-US" altLang="zh-CN" dirty="0"/>
              <a:t>, </a:t>
            </a:r>
            <a:r>
              <a:rPr lang="zh-CN" altLang="en-US" dirty="0"/>
              <a:t>取</a:t>
            </a:r>
            <a:r>
              <a:rPr lang="en-US" altLang="zh-CN" i="1" dirty="0" err="1"/>
              <a:t>R</a:t>
            </a:r>
            <a:r>
              <a:rPr lang="en-US" altLang="zh-CN" i="1" baseline="30000" dirty="0" err="1"/>
              <a:t>n</a:t>
            </a:r>
            <a:r>
              <a:rPr lang="en-US" altLang="zh-CN" i="1" dirty="0"/>
              <a:t> </a:t>
            </a:r>
            <a:r>
              <a:rPr lang="zh-CN" altLang="en-US" dirty="0"/>
              <a:t>的标准基</a:t>
            </a:r>
            <a:r>
              <a:rPr lang="en-US" altLang="zh-CN" dirty="0"/>
              <a:t>{</a:t>
            </a:r>
            <a:r>
              <a:rPr lang="en-US" altLang="zh-CN" b="1" i="1" dirty="0"/>
              <a:t>e</a:t>
            </a:r>
            <a:r>
              <a:rPr lang="en-US" altLang="zh-CN" baseline="-25000" dirty="0"/>
              <a:t>1</a:t>
            </a:r>
            <a:r>
              <a:rPr lang="en-US" altLang="zh-CN" b="1" dirty="0"/>
              <a:t>,</a:t>
            </a:r>
            <a:r>
              <a:rPr lang="en-US" altLang="zh-CN" b="1" i="1" dirty="0"/>
              <a:t> e</a:t>
            </a:r>
            <a:r>
              <a:rPr lang="en-US" altLang="zh-CN" baseline="-25000" dirty="0"/>
              <a:t>2</a:t>
            </a:r>
            <a:r>
              <a:rPr lang="en-US" altLang="zh-CN" dirty="0"/>
              <a:t> ,…,</a:t>
            </a:r>
            <a:r>
              <a:rPr lang="en-US" altLang="zh-CN" i="1" dirty="0"/>
              <a:t> </a:t>
            </a:r>
            <a:r>
              <a:rPr lang="en-US" altLang="zh-CN" b="1" i="1" dirty="0"/>
              <a:t>e</a:t>
            </a:r>
            <a:r>
              <a:rPr lang="en-US" altLang="zh-CN" i="1" baseline="-25000" dirty="0"/>
              <a:t>n</a:t>
            </a:r>
            <a:r>
              <a:rPr lang="en-US" altLang="zh-CN" dirty="0"/>
              <a:t>},</a:t>
            </a:r>
            <a:endParaRPr lang="zh-CN" altLang="en-US" baseline="30000" dirty="0"/>
          </a:p>
        </p:txBody>
      </p:sp>
      <p:sp>
        <p:nvSpPr>
          <p:cNvPr id="6" name="TextBox 5"/>
          <p:cNvSpPr txBox="1"/>
          <p:nvPr/>
        </p:nvSpPr>
        <p:spPr>
          <a:xfrm>
            <a:off x="983432" y="1124744"/>
            <a:ext cx="68788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则对任意的</a:t>
            </a:r>
            <a:r>
              <a:rPr lang="en-US" altLang="zh-CN" b="1" dirty="0" err="1"/>
              <a:t>x</a:t>
            </a:r>
            <a:r>
              <a:rPr lang="en-US" altLang="zh-CN" dirty="0" err="1">
                <a:sym typeface="Symbol"/>
              </a:rPr>
              <a:t></a:t>
            </a:r>
            <a:r>
              <a:rPr lang="en-US" altLang="zh-CN" i="1" dirty="0" err="1"/>
              <a:t>R</a:t>
            </a:r>
            <a:r>
              <a:rPr lang="en-US" altLang="zh-CN" i="1" baseline="30000" dirty="0" err="1"/>
              <a:t>n</a:t>
            </a:r>
            <a:r>
              <a:rPr lang="zh-CN" altLang="en-US" dirty="0"/>
              <a:t> </a:t>
            </a:r>
            <a:r>
              <a:rPr lang="en-US" altLang="zh-CN" dirty="0"/>
              <a:t>, </a:t>
            </a:r>
            <a:r>
              <a:rPr lang="zh-CN" altLang="en-US" dirty="0"/>
              <a:t> 有</a:t>
            </a:r>
            <a:r>
              <a:rPr lang="en-US" altLang="zh-CN" b="1" dirty="0"/>
              <a:t>x</a:t>
            </a:r>
            <a:r>
              <a:rPr lang="en-US" altLang="zh-CN" b="1" i="1" dirty="0"/>
              <a:t> = </a:t>
            </a:r>
            <a:r>
              <a:rPr lang="en-US" altLang="zh-CN" i="1" dirty="0"/>
              <a:t>x</a:t>
            </a:r>
            <a:r>
              <a:rPr lang="en-US" altLang="zh-CN" baseline="-25000" dirty="0"/>
              <a:t>1</a:t>
            </a:r>
            <a:r>
              <a:rPr lang="en-US" altLang="zh-CN" b="1" i="1" dirty="0">
                <a:solidFill>
                  <a:srgbClr val="000000"/>
                </a:solidFill>
              </a:rPr>
              <a:t>e</a:t>
            </a:r>
            <a:r>
              <a:rPr lang="en-US" altLang="zh-CN" baseline="-25000" dirty="0">
                <a:solidFill>
                  <a:srgbClr val="000000"/>
                </a:solidFill>
              </a:rPr>
              <a:t>1</a:t>
            </a:r>
            <a:r>
              <a:rPr lang="en-US" altLang="zh-CN" b="1" dirty="0">
                <a:solidFill>
                  <a:srgbClr val="000000"/>
                </a:solidFill>
              </a:rPr>
              <a:t>+</a:t>
            </a:r>
            <a:r>
              <a:rPr lang="en-US" altLang="zh-CN" i="1" dirty="0"/>
              <a:t>x</a:t>
            </a:r>
            <a:r>
              <a:rPr lang="en-US" altLang="zh-CN" baseline="-25000" dirty="0"/>
              <a:t>2</a:t>
            </a:r>
            <a:r>
              <a:rPr lang="en-US" altLang="zh-CN" b="1" i="1" dirty="0">
                <a:solidFill>
                  <a:srgbClr val="000000"/>
                </a:solidFill>
              </a:rPr>
              <a:t>e</a:t>
            </a:r>
            <a:r>
              <a:rPr lang="en-US" altLang="zh-CN" baseline="-25000" dirty="0">
                <a:solidFill>
                  <a:srgbClr val="000000"/>
                </a:solidFill>
              </a:rPr>
              <a:t>2</a:t>
            </a:r>
            <a:r>
              <a:rPr lang="en-US" altLang="zh-CN" b="1" dirty="0">
                <a:solidFill>
                  <a:srgbClr val="000000"/>
                </a:solidFill>
              </a:rPr>
              <a:t>+…+</a:t>
            </a:r>
            <a:r>
              <a:rPr lang="en-US" altLang="zh-CN" i="1" dirty="0" err="1"/>
              <a:t>x</a:t>
            </a:r>
            <a:r>
              <a:rPr lang="en-US" altLang="zh-CN" baseline="-25000" dirty="0" err="1"/>
              <a:t>n</a:t>
            </a:r>
            <a:r>
              <a:rPr lang="en-US" altLang="zh-CN" b="1" i="1" dirty="0" err="1">
                <a:solidFill>
                  <a:srgbClr val="000000"/>
                </a:solidFill>
              </a:rPr>
              <a:t>e</a:t>
            </a:r>
            <a:r>
              <a:rPr lang="en-US" altLang="zh-CN" i="1" baseline="-25000" dirty="0" err="1">
                <a:solidFill>
                  <a:srgbClr val="000000"/>
                </a:solidFill>
              </a:rPr>
              <a:t>n</a:t>
            </a:r>
            <a:endParaRPr lang="zh-CN" altLang="en-US" baseline="30000" dirty="0"/>
          </a:p>
        </p:txBody>
      </p:sp>
      <p:sp>
        <p:nvSpPr>
          <p:cNvPr id="7" name="矩形 6"/>
          <p:cNvSpPr/>
          <p:nvPr/>
        </p:nvSpPr>
        <p:spPr>
          <a:xfrm>
            <a:off x="5179071" y="1772816"/>
            <a:ext cx="42546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i="1" dirty="0"/>
              <a:t>x</a:t>
            </a:r>
            <a:r>
              <a:rPr lang="en-US" altLang="zh-CN" baseline="-25000" dirty="0"/>
              <a:t>1</a:t>
            </a:r>
            <a:r>
              <a:rPr lang="en-US" altLang="zh-CN" i="1" dirty="0">
                <a:solidFill>
                  <a:srgbClr val="000000"/>
                </a:solidFill>
              </a:rPr>
              <a:t>L</a:t>
            </a:r>
            <a:r>
              <a:rPr lang="en-US" altLang="zh-CN" dirty="0">
                <a:solidFill>
                  <a:srgbClr val="000000"/>
                </a:solidFill>
              </a:rPr>
              <a:t>(</a:t>
            </a:r>
            <a:r>
              <a:rPr lang="en-US" altLang="zh-CN" b="1" i="1" dirty="0">
                <a:solidFill>
                  <a:srgbClr val="000000"/>
                </a:solidFill>
              </a:rPr>
              <a:t>e</a:t>
            </a:r>
            <a:r>
              <a:rPr lang="en-US" altLang="zh-CN" b="1" baseline="-25000" dirty="0">
                <a:solidFill>
                  <a:srgbClr val="000000"/>
                </a:solidFill>
              </a:rPr>
              <a:t>1</a:t>
            </a:r>
            <a:r>
              <a:rPr lang="en-US" altLang="zh-CN" dirty="0">
                <a:solidFill>
                  <a:srgbClr val="000000"/>
                </a:solidFill>
              </a:rPr>
              <a:t>)+</a:t>
            </a:r>
            <a:r>
              <a:rPr lang="en-US" altLang="zh-CN" i="1" dirty="0"/>
              <a:t>x</a:t>
            </a:r>
            <a:r>
              <a:rPr lang="en-US" altLang="zh-CN" baseline="-25000" dirty="0"/>
              <a:t>2</a:t>
            </a:r>
            <a:r>
              <a:rPr lang="en-US" altLang="zh-CN" i="1" dirty="0">
                <a:solidFill>
                  <a:srgbClr val="000000"/>
                </a:solidFill>
              </a:rPr>
              <a:t>L</a:t>
            </a:r>
            <a:r>
              <a:rPr lang="en-US" altLang="zh-CN" dirty="0">
                <a:solidFill>
                  <a:srgbClr val="000000"/>
                </a:solidFill>
              </a:rPr>
              <a:t>(</a:t>
            </a:r>
            <a:r>
              <a:rPr lang="en-US" altLang="zh-CN" b="1" i="1" dirty="0">
                <a:solidFill>
                  <a:srgbClr val="000000"/>
                </a:solidFill>
              </a:rPr>
              <a:t>e</a:t>
            </a:r>
            <a:r>
              <a:rPr lang="en-US" altLang="zh-CN" b="1" baseline="-25000" dirty="0">
                <a:solidFill>
                  <a:srgbClr val="000000"/>
                </a:solidFill>
              </a:rPr>
              <a:t>2</a:t>
            </a:r>
            <a:r>
              <a:rPr lang="en-US" altLang="zh-CN" dirty="0">
                <a:solidFill>
                  <a:srgbClr val="000000"/>
                </a:solidFill>
              </a:rPr>
              <a:t>)</a:t>
            </a:r>
            <a:r>
              <a:rPr lang="en-US" altLang="zh-CN" b="1" i="1" dirty="0">
                <a:solidFill>
                  <a:srgbClr val="000000"/>
                </a:solidFill>
              </a:rPr>
              <a:t> +</a:t>
            </a:r>
            <a:r>
              <a:rPr lang="en-US" altLang="zh-CN" b="1" dirty="0">
                <a:solidFill>
                  <a:srgbClr val="000000"/>
                </a:solidFill>
              </a:rPr>
              <a:t>…+</a:t>
            </a:r>
            <a:r>
              <a:rPr lang="en-US" altLang="zh-CN" i="1" dirty="0" err="1"/>
              <a:t>x</a:t>
            </a:r>
            <a:r>
              <a:rPr lang="en-US" altLang="zh-CN" i="1" baseline="-25000" dirty="0" err="1"/>
              <a:t>n</a:t>
            </a:r>
            <a:r>
              <a:rPr lang="en-US" altLang="zh-CN" i="1" dirty="0" err="1">
                <a:solidFill>
                  <a:srgbClr val="000000"/>
                </a:solidFill>
              </a:rPr>
              <a:t>L</a:t>
            </a:r>
            <a:r>
              <a:rPr lang="en-US" altLang="zh-CN" dirty="0">
                <a:solidFill>
                  <a:srgbClr val="000000"/>
                </a:solidFill>
              </a:rPr>
              <a:t>(</a:t>
            </a:r>
            <a:r>
              <a:rPr lang="en-US" altLang="zh-CN" b="1" i="1" dirty="0">
                <a:solidFill>
                  <a:srgbClr val="000000"/>
                </a:solidFill>
              </a:rPr>
              <a:t>e</a:t>
            </a:r>
            <a:r>
              <a:rPr lang="en-US" altLang="zh-CN" i="1" baseline="-25000" dirty="0">
                <a:solidFill>
                  <a:srgbClr val="000000"/>
                </a:solidFill>
              </a:rPr>
              <a:t>n</a:t>
            </a:r>
            <a:r>
              <a:rPr lang="en-US" altLang="zh-CN" dirty="0">
                <a:solidFill>
                  <a:srgbClr val="000000"/>
                </a:solidFill>
              </a:rPr>
              <a:t>)</a:t>
            </a:r>
            <a:endParaRPr lang="zh-CN" altLang="en-US" baseline="30000" dirty="0">
              <a:solidFill>
                <a:srgbClr val="0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644021" y="1800404"/>
            <a:ext cx="1720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ym typeface="Symbol"/>
              </a:rPr>
              <a:t>  </a:t>
            </a:r>
            <a:r>
              <a:rPr lang="en-US" altLang="zh-CN" i="1" dirty="0"/>
              <a:t>L</a:t>
            </a:r>
            <a:r>
              <a:rPr lang="en-US" altLang="zh-CN" dirty="0"/>
              <a:t>(</a:t>
            </a:r>
            <a:r>
              <a:rPr lang="en-US" altLang="zh-CN" b="1" dirty="0"/>
              <a:t>x</a:t>
            </a:r>
            <a:r>
              <a:rPr lang="en-US" altLang="zh-CN" dirty="0"/>
              <a:t>) =</a:t>
            </a:r>
            <a:r>
              <a:rPr lang="zh-CN" altLang="en-US" dirty="0">
                <a:sym typeface="Symbol"/>
              </a:rPr>
              <a:t> 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1919536" y="2492896"/>
            <a:ext cx="731482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i="1" dirty="0">
                <a:solidFill>
                  <a:srgbClr val="000000"/>
                </a:solidFill>
              </a:rPr>
              <a:t>L</a:t>
            </a:r>
            <a:r>
              <a:rPr lang="en-US" altLang="zh-CN" dirty="0">
                <a:solidFill>
                  <a:srgbClr val="000000"/>
                </a:solidFill>
              </a:rPr>
              <a:t>(</a:t>
            </a:r>
            <a:r>
              <a:rPr lang="en-US" altLang="zh-CN" b="1" i="1" dirty="0">
                <a:solidFill>
                  <a:srgbClr val="000000"/>
                </a:solidFill>
              </a:rPr>
              <a:t>e</a:t>
            </a:r>
            <a:r>
              <a:rPr lang="en-US" altLang="zh-CN" baseline="-25000" dirty="0">
                <a:solidFill>
                  <a:srgbClr val="000000"/>
                </a:solidFill>
              </a:rPr>
              <a:t>1</a:t>
            </a:r>
            <a:r>
              <a:rPr lang="en-US" altLang="zh-CN" dirty="0">
                <a:solidFill>
                  <a:srgbClr val="000000"/>
                </a:solidFill>
              </a:rPr>
              <a:t>),  </a:t>
            </a:r>
            <a:r>
              <a:rPr lang="en-US" altLang="zh-CN" i="1" dirty="0">
                <a:solidFill>
                  <a:srgbClr val="000000"/>
                </a:solidFill>
              </a:rPr>
              <a:t>L</a:t>
            </a:r>
            <a:r>
              <a:rPr lang="en-US" altLang="zh-CN" dirty="0">
                <a:solidFill>
                  <a:srgbClr val="000000"/>
                </a:solidFill>
              </a:rPr>
              <a:t>(</a:t>
            </a:r>
            <a:r>
              <a:rPr lang="en-US" altLang="zh-CN" b="1" i="1" dirty="0">
                <a:solidFill>
                  <a:srgbClr val="000000"/>
                </a:solidFill>
              </a:rPr>
              <a:t>e</a:t>
            </a:r>
            <a:r>
              <a:rPr lang="en-US" altLang="zh-CN" baseline="-25000" dirty="0">
                <a:solidFill>
                  <a:srgbClr val="000000"/>
                </a:solidFill>
              </a:rPr>
              <a:t>2</a:t>
            </a:r>
            <a:r>
              <a:rPr lang="en-US" altLang="zh-CN" dirty="0">
                <a:solidFill>
                  <a:srgbClr val="000000"/>
                </a:solidFill>
              </a:rPr>
              <a:t>)</a:t>
            </a:r>
            <a:r>
              <a:rPr lang="en-US" altLang="zh-CN" b="1" i="1" dirty="0">
                <a:solidFill>
                  <a:srgbClr val="000000"/>
                </a:solidFill>
              </a:rPr>
              <a:t> , </a:t>
            </a:r>
            <a:r>
              <a:rPr lang="en-US" altLang="zh-CN" b="1" dirty="0">
                <a:solidFill>
                  <a:srgbClr val="000000"/>
                </a:solidFill>
              </a:rPr>
              <a:t>…, </a:t>
            </a:r>
            <a:r>
              <a:rPr lang="en-US" altLang="zh-CN" i="1" dirty="0">
                <a:solidFill>
                  <a:srgbClr val="000000"/>
                </a:solidFill>
              </a:rPr>
              <a:t>L</a:t>
            </a:r>
            <a:r>
              <a:rPr lang="en-US" altLang="zh-CN" dirty="0">
                <a:solidFill>
                  <a:srgbClr val="000000"/>
                </a:solidFill>
              </a:rPr>
              <a:t>(</a:t>
            </a:r>
            <a:r>
              <a:rPr lang="en-US" altLang="zh-CN" b="1" i="1" dirty="0">
                <a:solidFill>
                  <a:srgbClr val="000000"/>
                </a:solidFill>
              </a:rPr>
              <a:t>e</a:t>
            </a:r>
            <a:r>
              <a:rPr lang="en-US" altLang="zh-CN" i="1" baseline="-25000" dirty="0">
                <a:solidFill>
                  <a:srgbClr val="000000"/>
                </a:solidFill>
              </a:rPr>
              <a:t>n</a:t>
            </a:r>
            <a:r>
              <a:rPr lang="en-US" altLang="zh-CN" dirty="0">
                <a:solidFill>
                  <a:srgbClr val="000000"/>
                </a:solidFill>
              </a:rPr>
              <a:t>) </a:t>
            </a:r>
            <a:r>
              <a:rPr lang="zh-CN" altLang="en-US" dirty="0">
                <a:solidFill>
                  <a:srgbClr val="000000"/>
                </a:solidFill>
              </a:rPr>
              <a:t>唯一确定了该线性算子</a:t>
            </a:r>
            <a:r>
              <a:rPr lang="en-US" altLang="zh-CN" i="1" dirty="0">
                <a:solidFill>
                  <a:srgbClr val="000000"/>
                </a:solidFill>
              </a:rPr>
              <a:t>L</a:t>
            </a:r>
            <a:endParaRPr lang="zh-CN" altLang="en-US" i="1" baseline="30000" dirty="0">
              <a:solidFill>
                <a:srgbClr val="00000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919536" y="2492896"/>
            <a:ext cx="7272808" cy="64807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1919536" y="3340149"/>
            <a:ext cx="9361040" cy="13031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dirty="0"/>
              <a:t>  设</a:t>
            </a:r>
            <a:r>
              <a:rPr lang="en-US" altLang="zh-CN" dirty="0">
                <a:solidFill>
                  <a:srgbClr val="0000FF"/>
                </a:solidFill>
              </a:rPr>
              <a:t> </a:t>
            </a:r>
            <a:r>
              <a:rPr lang="en-US" altLang="zh-CN" i="1" spc="-100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zh-CN" spc="-100" dirty="0">
                <a:latin typeface="Times New Roman" pitchFamily="18" charset="0"/>
                <a:cs typeface="Times New Roman" pitchFamily="18" charset="0"/>
              </a:rPr>
              <a:t> :</a:t>
            </a:r>
            <a:r>
              <a:rPr lang="en-US" altLang="zh-CN" dirty="0">
                <a:ln>
                  <a:solidFill>
                    <a:prstClr val="black"/>
                  </a:solidFill>
                </a:ln>
                <a:noFill/>
                <a:latin typeface="Times New Roman" pitchFamily="18" charset="0"/>
                <a:cs typeface="Times New Roman" pitchFamily="18" charset="0"/>
              </a:rPr>
              <a:t> R</a:t>
            </a:r>
            <a:r>
              <a:rPr lang="en-US" altLang="zh-CN" baseline="30000" dirty="0">
                <a:solidFill>
                  <a:prstClr val="black"/>
                </a:solidFill>
              </a:rPr>
              <a:t>2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</a:t>
            </a:r>
            <a:r>
              <a:rPr lang="en-US" altLang="zh-CN" dirty="0">
                <a:ln>
                  <a:solidFill>
                    <a:prstClr val="black"/>
                  </a:solidFill>
                </a:ln>
                <a:noFill/>
                <a:latin typeface="Times New Roman" pitchFamily="18" charset="0"/>
                <a:cs typeface="Times New Roman" pitchFamily="18" charset="0"/>
              </a:rPr>
              <a:t> R</a:t>
            </a:r>
            <a:r>
              <a:rPr lang="en-US" altLang="zh-CN" baseline="30000" dirty="0">
                <a:solidFill>
                  <a:prstClr val="black"/>
                </a:solidFill>
              </a:rPr>
              <a:t>2 </a:t>
            </a:r>
            <a:r>
              <a:rPr lang="zh-CN" altLang="en-US" dirty="0"/>
              <a:t>是线性算子</a:t>
            </a:r>
            <a:r>
              <a:rPr lang="en-US" altLang="zh-CN" dirty="0"/>
              <a:t>.  </a:t>
            </a:r>
            <a:r>
              <a:rPr lang="zh-CN" altLang="en-US" dirty="0"/>
              <a:t>若</a:t>
            </a:r>
            <a:r>
              <a:rPr lang="zh-CN" altLang="en-US" spc="-100" dirty="0">
                <a:latin typeface="Times New Roman" pitchFamily="18" charset="0"/>
                <a:cs typeface="Times New Roman" pitchFamily="18" charset="0"/>
              </a:rPr>
              <a:t>已知  </a:t>
            </a:r>
            <a:r>
              <a:rPr lang="en-US" altLang="zh-CN" i="1" spc="-100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(1,0)</a:t>
            </a:r>
            <a:r>
              <a:rPr lang="en-US" altLang="zh-CN" baseline="300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altLang="zh-CN" dirty="0">
                <a:solidFill>
                  <a:prstClr val="black"/>
                </a:solidFill>
                <a:latin typeface="+mj-lt"/>
                <a:cs typeface="Times New Roman" pitchFamily="18" charset="0"/>
              </a:rPr>
              <a:t>=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  <a:sym typeface="Symbol"/>
              </a:rPr>
              <a:t>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2,3)</a:t>
            </a:r>
            <a:r>
              <a:rPr lang="en-US" altLang="zh-CN" baseline="30000" dirty="0">
                <a:latin typeface="Times New Roman" pitchFamily="18" charset="0"/>
                <a:cs typeface="Times New Roman" pitchFamily="18" charset="0"/>
              </a:rPr>
              <a:t>T </a:t>
            </a:r>
            <a:r>
              <a:rPr lang="zh-CN" altLang="en-US" spc="-100" dirty="0">
                <a:latin typeface="Times New Roman" pitchFamily="18" charset="0"/>
                <a:cs typeface="Times New Roman" pitchFamily="18" charset="0"/>
              </a:rPr>
              <a:t>及      </a:t>
            </a:r>
            <a:endParaRPr lang="en-US" altLang="zh-CN" spc="-1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i="1" spc="-100" dirty="0">
                <a:cs typeface="Times New Roman" pitchFamily="18" charset="0"/>
              </a:rPr>
              <a:t>  </a:t>
            </a:r>
            <a:r>
              <a:rPr lang="en-US" altLang="zh-CN" i="1" spc="-100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(0,1)</a:t>
            </a:r>
            <a:r>
              <a:rPr lang="en-US" altLang="zh-CN" baseline="300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altLang="zh-CN" dirty="0">
                <a:solidFill>
                  <a:prstClr val="black"/>
                </a:solidFill>
                <a:latin typeface="+mj-lt"/>
                <a:cs typeface="Times New Roman" pitchFamily="18" charset="0"/>
              </a:rPr>
              <a:t>=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(5,2)</a:t>
            </a:r>
            <a:r>
              <a:rPr lang="en-US" altLang="zh-CN" baseline="300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dirty="0"/>
              <a:t>.   </a:t>
            </a:r>
            <a:r>
              <a:rPr lang="zh-CN" altLang="en-US" dirty="0"/>
              <a:t>求</a:t>
            </a:r>
            <a:r>
              <a:rPr lang="en-US" altLang="zh-CN" dirty="0"/>
              <a:t> </a:t>
            </a:r>
            <a:r>
              <a:rPr lang="en-US" altLang="zh-CN" i="1" spc="-100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(7,5)</a:t>
            </a:r>
            <a:r>
              <a:rPr lang="en-US" altLang="zh-CN" baseline="300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zh-CN" altLang="en-US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的值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1847528" y="3284984"/>
            <a:ext cx="9433048" cy="14401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623392" y="3501008"/>
            <a:ext cx="9941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0070C0"/>
                </a:solidFill>
                <a:cs typeface="Times New Roman" pitchFamily="18" charset="0"/>
              </a:rPr>
              <a:t>例  </a:t>
            </a:r>
            <a:r>
              <a:rPr lang="en-US" altLang="zh-CN" b="1" dirty="0">
                <a:solidFill>
                  <a:srgbClr val="0070C0"/>
                </a:solidFill>
                <a:cs typeface="Times New Roman" pitchFamily="18" charset="0"/>
              </a:rPr>
              <a:t>1 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023659" y="4949878"/>
            <a:ext cx="234070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(7,5)</a:t>
            </a:r>
            <a:r>
              <a:rPr lang="en-US" altLang="zh-CN" baseline="30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7</a:t>
            </a: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CN" baseline="-25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zh-CN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CN" baseline="-25000" dirty="0">
                <a:solidFill>
                  <a:prstClr val="black"/>
                </a:solidFill>
                <a:cs typeface="Times New Roman" pitchFamily="18" charset="0"/>
              </a:rPr>
              <a:t>2</a:t>
            </a:r>
            <a:endParaRPr lang="zh-CN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911424" y="4941168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解：    因为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231904" y="4932458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,  </a:t>
            </a:r>
            <a:r>
              <a:rPr lang="zh-CN" altLang="en-US" dirty="0"/>
              <a:t>所以</a:t>
            </a:r>
          </a:p>
        </p:txBody>
      </p:sp>
      <p:sp>
        <p:nvSpPr>
          <p:cNvPr id="19" name="矩形 18"/>
          <p:cNvSpPr/>
          <p:nvPr/>
        </p:nvSpPr>
        <p:spPr>
          <a:xfrm>
            <a:off x="2063552" y="5589240"/>
            <a:ext cx="500649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i="1" spc="-1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((7,5)</a:t>
            </a:r>
            <a:r>
              <a:rPr lang="en-US" altLang="zh-CN" baseline="30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) =</a:t>
            </a:r>
            <a:r>
              <a:rPr lang="en-US" altLang="zh-CN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7</a:t>
            </a:r>
            <a:r>
              <a:rPr lang="en-US" altLang="zh-CN" i="1" spc="-100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(1,0)</a:t>
            </a:r>
            <a:r>
              <a:rPr lang="en-US" altLang="zh-CN" baseline="300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dirty="0">
                <a:solidFill>
                  <a:prstClr val="black"/>
                </a:solidFill>
                <a:latin typeface="+mj-lt"/>
                <a:cs typeface="Times New Roman" pitchFamily="18" charset="0"/>
              </a:rPr>
              <a:t>+</a:t>
            </a:r>
            <a:r>
              <a:rPr lang="en-US" altLang="zh-CN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i="1" spc="-100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(0,1)</a:t>
            </a:r>
            <a:r>
              <a:rPr lang="en-US" altLang="zh-CN" baseline="300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6744072" y="5589240"/>
            <a:ext cx="17615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i="1" spc="-100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(11, 31)</a:t>
            </a:r>
            <a:r>
              <a:rPr lang="en-US" altLang="zh-CN" baseline="30000" dirty="0">
                <a:latin typeface="Times New Roman" pitchFamily="18" charset="0"/>
                <a:cs typeface="Times New Roman" pitchFamily="18" charset="0"/>
              </a:rPr>
              <a:t>T</a:t>
            </a:r>
            <a:endParaRPr lang="zh-CN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8328248" y="5589240"/>
            <a:ext cx="244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/>
              <a:t>= </a:t>
            </a:r>
            <a:r>
              <a:rPr lang="en-US" altLang="zh-CN" dirty="0"/>
              <a:t>(</a:t>
            </a:r>
            <a:r>
              <a:rPr lang="en-US" altLang="zh-CN" i="1" dirty="0">
                <a:solidFill>
                  <a:srgbClr val="000000"/>
                </a:solidFill>
              </a:rPr>
              <a:t>L</a:t>
            </a:r>
            <a:r>
              <a:rPr lang="en-US" altLang="zh-CN" dirty="0">
                <a:solidFill>
                  <a:srgbClr val="000000"/>
                </a:solidFill>
              </a:rPr>
              <a:t>(</a:t>
            </a:r>
            <a:r>
              <a:rPr lang="en-US" altLang="zh-CN" b="1" i="1" dirty="0">
                <a:solidFill>
                  <a:srgbClr val="000000"/>
                </a:solidFill>
              </a:rPr>
              <a:t>e</a:t>
            </a:r>
            <a:r>
              <a:rPr lang="en-US" altLang="zh-CN" b="1" baseline="-25000" dirty="0">
                <a:solidFill>
                  <a:srgbClr val="000000"/>
                </a:solidFill>
              </a:rPr>
              <a:t>1</a:t>
            </a:r>
            <a:r>
              <a:rPr lang="en-US" altLang="zh-CN" dirty="0">
                <a:solidFill>
                  <a:srgbClr val="000000"/>
                </a:solidFill>
              </a:rPr>
              <a:t>), </a:t>
            </a:r>
            <a:r>
              <a:rPr lang="en-US" altLang="zh-CN" i="1" dirty="0">
                <a:solidFill>
                  <a:srgbClr val="000000"/>
                </a:solidFill>
              </a:rPr>
              <a:t>L</a:t>
            </a:r>
            <a:r>
              <a:rPr lang="en-US" altLang="zh-CN" dirty="0">
                <a:solidFill>
                  <a:srgbClr val="000000"/>
                </a:solidFill>
              </a:rPr>
              <a:t>(</a:t>
            </a:r>
            <a:r>
              <a:rPr lang="en-US" altLang="zh-CN" b="1" i="1" dirty="0">
                <a:solidFill>
                  <a:srgbClr val="000000"/>
                </a:solidFill>
              </a:rPr>
              <a:t>e</a:t>
            </a:r>
            <a:r>
              <a:rPr lang="en-US" altLang="zh-CN" b="1" baseline="-25000" dirty="0">
                <a:solidFill>
                  <a:srgbClr val="000000"/>
                </a:solidFill>
              </a:rPr>
              <a:t>2</a:t>
            </a:r>
            <a:r>
              <a:rPr lang="en-US" altLang="zh-CN" dirty="0">
                <a:solidFill>
                  <a:srgbClr val="000000"/>
                </a:solidFill>
              </a:rPr>
              <a:t>)</a:t>
            </a:r>
            <a:r>
              <a:rPr lang="en-US" altLang="zh-CN" dirty="0"/>
              <a:t>)</a:t>
            </a:r>
            <a:r>
              <a:rPr lang="en-US" altLang="zh-CN" dirty="0">
                <a:solidFill>
                  <a:prstClr val="black"/>
                </a:solidFill>
                <a:cs typeface="Times New Roman" pitchFamily="18" charset="0"/>
              </a:rPr>
              <a:t> </a:t>
            </a:r>
            <a:r>
              <a:rPr lang="en-US" altLang="zh-CN" i="1" dirty="0">
                <a:solidFill>
                  <a:srgbClr val="000000"/>
                </a:solidFill>
              </a:rPr>
              <a:t> </a:t>
            </a:r>
            <a:endParaRPr lang="zh-CN" altLang="en-US" dirty="0"/>
          </a:p>
        </p:txBody>
      </p:sp>
      <p:sp>
        <p:nvSpPr>
          <p:cNvPr id="23" name="双括号 22"/>
          <p:cNvSpPr/>
          <p:nvPr/>
        </p:nvSpPr>
        <p:spPr>
          <a:xfrm>
            <a:off x="10632504" y="5427221"/>
            <a:ext cx="360040" cy="864096"/>
          </a:xfrm>
          <a:prstGeom prst="bracketPair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10628342" y="5355213"/>
            <a:ext cx="36420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7</a:t>
            </a:r>
          </a:p>
          <a:p>
            <a:r>
              <a:rPr lang="en-US" altLang="zh-CN" dirty="0"/>
              <a:t>5</a:t>
            </a:r>
            <a:endParaRPr lang="zh-CN" altLang="en-US" dirty="0"/>
          </a:p>
        </p:txBody>
      </p:sp>
      <p:cxnSp>
        <p:nvCxnSpPr>
          <p:cNvPr id="26" name="直接连接符 25"/>
          <p:cNvCxnSpPr/>
          <p:nvPr/>
        </p:nvCxnSpPr>
        <p:spPr>
          <a:xfrm>
            <a:off x="3791744" y="6165304"/>
            <a:ext cx="29523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下弧形箭头 27"/>
          <p:cNvSpPr/>
          <p:nvPr/>
        </p:nvSpPr>
        <p:spPr>
          <a:xfrm>
            <a:off x="5303912" y="6165304"/>
            <a:ext cx="3888432" cy="432048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9" grpId="0"/>
      <p:bldP spid="11" grpId="0"/>
      <p:bldP spid="12" grpId="0" animBg="1"/>
      <p:bldP spid="13" grpId="0"/>
      <p:bldP spid="14" grpId="0" animBg="1"/>
      <p:bldP spid="15" grpId="0"/>
      <p:bldP spid="16" grpId="0"/>
      <p:bldP spid="17" grpId="0"/>
      <p:bldP spid="18" grpId="0"/>
      <p:bldP spid="19" grpId="0"/>
      <p:bldP spid="20" grpId="0"/>
      <p:bldP spid="21" grpId="0"/>
      <p:bldP spid="23" grpId="0" animBg="1"/>
      <p:bldP spid="24" grpId="0"/>
      <p:bldP spid="2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55085" y="747861"/>
            <a:ext cx="1039749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例  </a:t>
            </a:r>
            <a:r>
              <a:rPr lang="en-US" altLang="zh-CN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         </a:t>
            </a:r>
            <a:r>
              <a:rPr lang="zh-CN" altLang="en-US" dirty="0"/>
              <a:t>设</a:t>
            </a:r>
            <a:r>
              <a:rPr lang="en-US" altLang="zh-CN" dirty="0">
                <a:solidFill>
                  <a:srgbClr val="0000FF"/>
                </a:solidFill>
              </a:rPr>
              <a:t> </a:t>
            </a:r>
            <a:r>
              <a:rPr lang="en-US" altLang="zh-CN" i="1" spc="-100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zh-CN" spc="-100" dirty="0">
                <a:latin typeface="Times New Roman" pitchFamily="18" charset="0"/>
                <a:cs typeface="Times New Roman" pitchFamily="18" charset="0"/>
              </a:rPr>
              <a:t> :</a:t>
            </a:r>
            <a:r>
              <a:rPr lang="en-US" altLang="zh-CN" dirty="0">
                <a:ln>
                  <a:solidFill>
                    <a:prstClr val="black"/>
                  </a:solidFill>
                </a:ln>
                <a:noFill/>
                <a:latin typeface="Times New Roman" pitchFamily="18" charset="0"/>
                <a:cs typeface="Times New Roman" pitchFamily="18" charset="0"/>
              </a:rPr>
              <a:t> R</a:t>
            </a:r>
            <a:r>
              <a:rPr lang="en-US" altLang="zh-CN" baseline="30000" dirty="0">
                <a:solidFill>
                  <a:prstClr val="black"/>
                </a:solidFill>
              </a:rPr>
              <a:t>2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</a:t>
            </a:r>
            <a:r>
              <a:rPr lang="en-US" altLang="zh-CN" dirty="0">
                <a:ln>
                  <a:solidFill>
                    <a:prstClr val="black"/>
                  </a:solidFill>
                </a:ln>
                <a:noFill/>
                <a:latin typeface="Times New Roman" pitchFamily="18" charset="0"/>
                <a:cs typeface="Times New Roman" pitchFamily="18" charset="0"/>
              </a:rPr>
              <a:t> R</a:t>
            </a:r>
            <a:r>
              <a:rPr lang="en-US" altLang="zh-CN" baseline="30000" dirty="0">
                <a:solidFill>
                  <a:prstClr val="black"/>
                </a:solidFill>
              </a:rPr>
              <a:t>2</a:t>
            </a:r>
            <a:r>
              <a:rPr lang="en-US" altLang="zh-CN" dirty="0">
                <a:solidFill>
                  <a:prstClr val="black"/>
                </a:solidFill>
              </a:rPr>
              <a:t> </a:t>
            </a:r>
            <a:r>
              <a:rPr lang="zh-CN" altLang="en-US" dirty="0"/>
              <a:t>是线性算子</a:t>
            </a:r>
            <a:r>
              <a:rPr lang="en-US" altLang="zh-CN" dirty="0"/>
              <a:t>.  </a:t>
            </a:r>
          </a:p>
          <a:p>
            <a:pPr algn="just">
              <a:lnSpc>
                <a:spcPct val="150000"/>
              </a:lnSpc>
            </a:pPr>
            <a:r>
              <a:rPr lang="zh-CN" altLang="en-US" dirty="0"/>
              <a:t>             若</a:t>
            </a:r>
            <a:r>
              <a:rPr lang="zh-CN" altLang="en-US" spc="-100" dirty="0">
                <a:latin typeface="Times New Roman" pitchFamily="18" charset="0"/>
                <a:cs typeface="Times New Roman" pitchFamily="18" charset="0"/>
              </a:rPr>
              <a:t>已知  </a:t>
            </a:r>
            <a:r>
              <a:rPr lang="en-US" altLang="zh-CN" i="1" spc="-100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(1, 2)</a:t>
            </a:r>
            <a:r>
              <a:rPr lang="en-US" altLang="zh-CN" baseline="300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altLang="zh-CN" dirty="0">
                <a:solidFill>
                  <a:prstClr val="black"/>
                </a:solidFill>
                <a:latin typeface="+mj-lt"/>
                <a:cs typeface="Times New Roman" pitchFamily="18" charset="0"/>
              </a:rPr>
              <a:t>=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(2,1)</a:t>
            </a:r>
            <a:r>
              <a:rPr lang="en-US" altLang="zh-CN" baseline="30000" dirty="0">
                <a:latin typeface="Times New Roman" pitchFamily="18" charset="0"/>
                <a:cs typeface="Times New Roman" pitchFamily="18" charset="0"/>
              </a:rPr>
              <a:t>T </a:t>
            </a:r>
            <a:r>
              <a:rPr lang="zh-CN" altLang="en-US" spc="-100" dirty="0">
                <a:latin typeface="Times New Roman" pitchFamily="18" charset="0"/>
                <a:cs typeface="Times New Roman" pitchFamily="18" charset="0"/>
              </a:rPr>
              <a:t>及 </a:t>
            </a:r>
            <a:r>
              <a:rPr lang="en-US" altLang="zh-CN" i="1" spc="-100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(1, 1)</a:t>
            </a:r>
            <a:r>
              <a:rPr lang="en-US" altLang="zh-CN" baseline="300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altLang="zh-CN" dirty="0">
                <a:solidFill>
                  <a:prstClr val="black"/>
                </a:solidFill>
                <a:latin typeface="+mj-lt"/>
                <a:cs typeface="Times New Roman" pitchFamily="18" charset="0"/>
              </a:rPr>
              <a:t>=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(2,2)</a:t>
            </a:r>
            <a:r>
              <a:rPr lang="en-US" altLang="zh-CN" baseline="300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dirty="0"/>
              <a:t>. </a:t>
            </a:r>
            <a:r>
              <a:rPr lang="zh-CN" altLang="en-US" dirty="0"/>
              <a:t>求</a:t>
            </a:r>
            <a:r>
              <a:rPr lang="en-US" altLang="zh-CN" dirty="0"/>
              <a:t>  </a:t>
            </a:r>
            <a:r>
              <a:rPr lang="en-US" altLang="zh-CN" i="1" spc="-100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(2,1)</a:t>
            </a:r>
            <a:r>
              <a:rPr lang="en-US" altLang="zh-CN" baseline="300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).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055440" y="2204864"/>
            <a:ext cx="1065718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b="1" dirty="0">
                <a:solidFill>
                  <a:srgbClr val="0070C0"/>
                </a:solidFill>
              </a:rPr>
              <a:t>思路 </a:t>
            </a:r>
            <a:r>
              <a:rPr lang="zh-CN" altLang="en-US" dirty="0">
                <a:solidFill>
                  <a:srgbClr val="0070C0"/>
                </a:solidFill>
              </a:rPr>
              <a:t>    </a:t>
            </a:r>
            <a:r>
              <a:rPr lang="zh-CN" altLang="en-US" dirty="0"/>
              <a:t>设</a:t>
            </a:r>
            <a:r>
              <a:rPr lang="en-US" altLang="zh-CN" dirty="0"/>
              <a:t> </a:t>
            </a:r>
            <a:r>
              <a:rPr lang="en-US" altLang="zh-CN" b="1" spc="-100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pc="-1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= (1, 2)</a:t>
            </a:r>
            <a:r>
              <a:rPr lang="en-US" altLang="zh-CN" baseline="300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dirty="0"/>
              <a:t> </a:t>
            </a:r>
            <a:r>
              <a:rPr lang="zh-CN" altLang="en-US" dirty="0"/>
              <a:t>，</a:t>
            </a:r>
            <a:r>
              <a:rPr lang="en-US" altLang="zh-CN" b="1" spc="-100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pc="-1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= (1, 1)</a:t>
            </a:r>
            <a:r>
              <a:rPr lang="en-US" altLang="zh-CN" baseline="300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dirty="0"/>
              <a:t> </a:t>
            </a:r>
            <a:r>
              <a:rPr lang="zh-CN" altLang="en-US" dirty="0"/>
              <a:t>，恰好是定义空间</a:t>
            </a:r>
            <a:r>
              <a:rPr lang="en-US" altLang="zh-CN" dirty="0">
                <a:ln>
                  <a:solidFill>
                    <a:prstClr val="black"/>
                  </a:solidFill>
                </a:ln>
                <a:noFill/>
                <a:cs typeface="Times New Roman" pitchFamily="18" charset="0"/>
              </a:rPr>
              <a:t>R</a:t>
            </a:r>
            <a:r>
              <a:rPr lang="en-US" altLang="zh-CN" baseline="30000" dirty="0">
                <a:solidFill>
                  <a:prstClr val="black"/>
                </a:solidFill>
              </a:rPr>
              <a:t>2</a:t>
            </a:r>
            <a:r>
              <a:rPr lang="zh-CN" altLang="en-US" dirty="0"/>
              <a:t>的一组基，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2351584" y="3212976"/>
            <a:ext cx="50405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cs typeface="Times New Roman" pitchFamily="18" charset="0"/>
              </a:rPr>
              <a:t>(2,1)</a:t>
            </a:r>
            <a:r>
              <a:rPr lang="en-US" altLang="zh-CN" baseline="30000" dirty="0">
                <a:cs typeface="Times New Roman" pitchFamily="18" charset="0"/>
              </a:rPr>
              <a:t>T </a:t>
            </a:r>
            <a:r>
              <a:rPr lang="en-US" altLang="zh-CN" dirty="0">
                <a:cs typeface="Times New Roman" pitchFamily="18" charset="0"/>
              </a:rPr>
              <a:t>= (</a:t>
            </a:r>
            <a:r>
              <a:rPr lang="en-US" altLang="zh-CN" dirty="0">
                <a:cs typeface="Times New Roman" pitchFamily="18" charset="0"/>
                <a:sym typeface="Symbol"/>
              </a:rPr>
              <a:t>1</a:t>
            </a:r>
            <a:r>
              <a:rPr lang="en-US" altLang="zh-CN" dirty="0">
                <a:cs typeface="Times New Roman" pitchFamily="18" charset="0"/>
              </a:rPr>
              <a:t>)</a:t>
            </a:r>
            <a:r>
              <a:rPr lang="en-US" altLang="zh-CN" b="1" spc="-100" dirty="0">
                <a:cs typeface="Times New Roman" pitchFamily="18" charset="0"/>
              </a:rPr>
              <a:t> v</a:t>
            </a:r>
            <a:r>
              <a:rPr lang="en-US" altLang="zh-CN" spc="-100" baseline="-25000" dirty="0">
                <a:cs typeface="Times New Roman" pitchFamily="18" charset="0"/>
              </a:rPr>
              <a:t>1 </a:t>
            </a:r>
            <a:r>
              <a:rPr lang="en-US" altLang="zh-CN" dirty="0">
                <a:cs typeface="Times New Roman" pitchFamily="18" charset="0"/>
              </a:rPr>
              <a:t>+3</a:t>
            </a:r>
            <a:r>
              <a:rPr lang="en-US" altLang="zh-CN" b="1" spc="-100" dirty="0">
                <a:cs typeface="Times New Roman" pitchFamily="18" charset="0"/>
              </a:rPr>
              <a:t>v</a:t>
            </a:r>
            <a:r>
              <a:rPr lang="en-US" altLang="zh-CN" spc="-100" baseline="-25000" dirty="0">
                <a:cs typeface="Times New Roman" pitchFamily="18" charset="0"/>
              </a:rPr>
              <a:t>2 </a:t>
            </a:r>
            <a:r>
              <a:rPr lang="en-US" altLang="zh-CN" dirty="0">
                <a:solidFill>
                  <a:srgbClr val="000000"/>
                </a:solidFill>
                <a:cs typeface="Times New Roman" pitchFamily="18" charset="0"/>
              </a:rPr>
              <a:t>= </a:t>
            </a:r>
            <a:r>
              <a:rPr lang="en-US" altLang="zh-CN" dirty="0">
                <a:solidFill>
                  <a:srgbClr val="0000FF"/>
                </a:solidFill>
                <a:cs typeface="Times New Roman" pitchFamily="18" charset="0"/>
              </a:rPr>
              <a:t>(</a:t>
            </a:r>
            <a:r>
              <a:rPr lang="en-US" altLang="zh-CN" b="1" spc="-100" dirty="0">
                <a:cs typeface="Times New Roman" pitchFamily="18" charset="0"/>
              </a:rPr>
              <a:t>v</a:t>
            </a:r>
            <a:r>
              <a:rPr lang="en-US" altLang="zh-CN" spc="-100" baseline="-25000" dirty="0">
                <a:cs typeface="Times New Roman" pitchFamily="18" charset="0"/>
              </a:rPr>
              <a:t>1 </a:t>
            </a:r>
            <a:r>
              <a:rPr lang="en-US" altLang="zh-CN" dirty="0">
                <a:cs typeface="Times New Roman" pitchFamily="18" charset="0"/>
              </a:rPr>
              <a:t>,</a:t>
            </a:r>
            <a:r>
              <a:rPr lang="en-US" altLang="zh-CN" b="1" spc="-100" dirty="0">
                <a:cs typeface="Times New Roman" pitchFamily="18" charset="0"/>
              </a:rPr>
              <a:t> v</a:t>
            </a:r>
            <a:r>
              <a:rPr lang="en-US" altLang="zh-CN" spc="-100" baseline="-25000" dirty="0">
                <a:cs typeface="Times New Roman" pitchFamily="18" charset="0"/>
              </a:rPr>
              <a:t>2</a:t>
            </a:r>
            <a:r>
              <a:rPr lang="en-US" altLang="zh-CN" dirty="0">
                <a:solidFill>
                  <a:srgbClr val="0000FF"/>
                </a:solidFill>
                <a:cs typeface="Times New Roman" pitchFamily="18" charset="0"/>
              </a:rPr>
              <a:t>)</a:t>
            </a:r>
            <a:r>
              <a:rPr lang="en-US" altLang="zh-CN" spc="-100" baseline="-25000" dirty="0">
                <a:cs typeface="Times New Roman" pitchFamily="18" charset="0"/>
              </a:rPr>
              <a:t> </a:t>
            </a:r>
            <a:endParaRPr lang="zh-CN" altLang="en-US" dirty="0"/>
          </a:p>
        </p:txBody>
      </p:sp>
      <p:sp>
        <p:nvSpPr>
          <p:cNvPr id="18" name="双括号 17"/>
          <p:cNvSpPr/>
          <p:nvPr/>
        </p:nvSpPr>
        <p:spPr>
          <a:xfrm>
            <a:off x="6744072" y="3088124"/>
            <a:ext cx="576064" cy="792088"/>
          </a:xfrm>
          <a:prstGeom prst="bracketPair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6744072" y="3016116"/>
            <a:ext cx="561372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  <a:cs typeface="Times New Roman" pitchFamily="18" charset="0"/>
                <a:sym typeface="Symbol"/>
              </a:rPr>
              <a:t>1</a:t>
            </a:r>
          </a:p>
          <a:p>
            <a:r>
              <a:rPr lang="en-US" altLang="zh-CN" dirty="0">
                <a:solidFill>
                  <a:srgbClr val="C00000"/>
                </a:solidFill>
                <a:cs typeface="Times New Roman" pitchFamily="18" charset="0"/>
                <a:sym typeface="Symbol"/>
              </a:rPr>
              <a:t>  3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847528" y="4606355"/>
            <a:ext cx="245772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∴  </a:t>
            </a:r>
            <a:r>
              <a:rPr lang="en-US" altLang="zh-CN" i="1" spc="-100" dirty="0">
                <a:cs typeface="Times New Roman" pitchFamily="18" charset="0"/>
              </a:rPr>
              <a:t>L</a:t>
            </a:r>
            <a:r>
              <a:rPr lang="en-US" altLang="zh-CN" dirty="0">
                <a:solidFill>
                  <a:prstClr val="black"/>
                </a:solidFill>
                <a:cs typeface="Times New Roman" pitchFamily="18" charset="0"/>
              </a:rPr>
              <a:t>(</a:t>
            </a:r>
            <a:r>
              <a:rPr lang="en-US" altLang="zh-CN" dirty="0">
                <a:cs typeface="Times New Roman" pitchFamily="18" charset="0"/>
              </a:rPr>
              <a:t>(2,1)</a:t>
            </a:r>
            <a:r>
              <a:rPr lang="en-US" altLang="zh-CN" baseline="30000" dirty="0">
                <a:cs typeface="Times New Roman" pitchFamily="18" charset="0"/>
              </a:rPr>
              <a:t>T</a:t>
            </a:r>
            <a:r>
              <a:rPr lang="en-US" altLang="zh-CN" dirty="0">
                <a:solidFill>
                  <a:prstClr val="black"/>
                </a:solidFill>
                <a:cs typeface="Times New Roman" pitchFamily="18" charset="0"/>
              </a:rPr>
              <a:t>) =</a:t>
            </a:r>
            <a:r>
              <a:rPr lang="zh-CN" altLang="en-US" dirty="0"/>
              <a:t>  </a:t>
            </a:r>
          </a:p>
        </p:txBody>
      </p:sp>
      <p:sp>
        <p:nvSpPr>
          <p:cNvPr id="23" name="矩形 22"/>
          <p:cNvSpPr/>
          <p:nvPr/>
        </p:nvSpPr>
        <p:spPr>
          <a:xfrm>
            <a:off x="4079776" y="4587191"/>
            <a:ext cx="206017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</a:rPr>
              <a:t>(</a:t>
            </a:r>
            <a:r>
              <a:rPr lang="en-US" altLang="zh-CN" i="1" spc="-100" dirty="0">
                <a:cs typeface="Times New Roman" pitchFamily="18" charset="0"/>
              </a:rPr>
              <a:t>L</a:t>
            </a:r>
            <a:r>
              <a:rPr lang="en-US" altLang="zh-CN" dirty="0">
                <a:solidFill>
                  <a:prstClr val="black"/>
                </a:solidFill>
                <a:cs typeface="Times New Roman" pitchFamily="18" charset="0"/>
              </a:rPr>
              <a:t>(</a:t>
            </a:r>
            <a:r>
              <a:rPr lang="en-US" altLang="zh-CN" b="1" dirty="0">
                <a:solidFill>
                  <a:prstClr val="black"/>
                </a:solidFill>
                <a:cs typeface="Times New Roman" pitchFamily="18" charset="0"/>
              </a:rPr>
              <a:t>v</a:t>
            </a:r>
            <a:r>
              <a:rPr lang="en-US" altLang="zh-CN" baseline="-25000" dirty="0">
                <a:solidFill>
                  <a:prstClr val="black"/>
                </a:solidFill>
                <a:cs typeface="Times New Roman" pitchFamily="18" charset="0"/>
              </a:rPr>
              <a:t>1</a:t>
            </a:r>
            <a:r>
              <a:rPr lang="en-US" altLang="zh-CN" dirty="0">
                <a:solidFill>
                  <a:prstClr val="black"/>
                </a:solidFill>
                <a:cs typeface="Times New Roman" pitchFamily="18" charset="0"/>
              </a:rPr>
              <a:t>), </a:t>
            </a:r>
            <a:r>
              <a:rPr lang="en-US" altLang="zh-CN" i="1" spc="-100" dirty="0">
                <a:cs typeface="Times New Roman" pitchFamily="18" charset="0"/>
              </a:rPr>
              <a:t>L</a:t>
            </a:r>
            <a:r>
              <a:rPr lang="en-US" altLang="zh-CN" dirty="0">
                <a:solidFill>
                  <a:prstClr val="black"/>
                </a:solidFill>
                <a:cs typeface="Times New Roman" pitchFamily="18" charset="0"/>
              </a:rPr>
              <a:t>(</a:t>
            </a:r>
            <a:r>
              <a:rPr lang="en-US" altLang="zh-CN" b="1" dirty="0">
                <a:solidFill>
                  <a:prstClr val="black"/>
                </a:solidFill>
                <a:cs typeface="Times New Roman" pitchFamily="18" charset="0"/>
              </a:rPr>
              <a:t>v</a:t>
            </a:r>
            <a:r>
              <a:rPr lang="en-US" altLang="zh-CN" baseline="-25000" dirty="0">
                <a:solidFill>
                  <a:prstClr val="black"/>
                </a:solidFill>
                <a:cs typeface="Times New Roman" pitchFamily="18" charset="0"/>
              </a:rPr>
              <a:t>2</a:t>
            </a:r>
            <a:r>
              <a:rPr lang="en-US" altLang="zh-CN" dirty="0">
                <a:solidFill>
                  <a:prstClr val="black"/>
                </a:solidFill>
                <a:cs typeface="Times New Roman" pitchFamily="18" charset="0"/>
              </a:rPr>
              <a:t>)</a:t>
            </a:r>
            <a:r>
              <a:rPr lang="en-US" altLang="zh-CN" dirty="0">
                <a:solidFill>
                  <a:srgbClr val="0000FF"/>
                </a:solidFill>
                <a:cs typeface="Times New Roman" pitchFamily="18" charset="0"/>
              </a:rPr>
              <a:t>)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24" name="双括号 23"/>
          <p:cNvSpPr/>
          <p:nvPr/>
        </p:nvSpPr>
        <p:spPr>
          <a:xfrm>
            <a:off x="6096000" y="4462339"/>
            <a:ext cx="576064" cy="792088"/>
          </a:xfrm>
          <a:prstGeom prst="bracketPair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6110692" y="4390331"/>
            <a:ext cx="561372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  <a:cs typeface="Times New Roman" pitchFamily="18" charset="0"/>
                <a:sym typeface="Symbol"/>
              </a:rPr>
              <a:t>1</a:t>
            </a:r>
          </a:p>
          <a:p>
            <a:r>
              <a:rPr lang="en-US" altLang="zh-CN" dirty="0">
                <a:solidFill>
                  <a:srgbClr val="C00000"/>
                </a:solidFill>
                <a:cs typeface="Times New Roman" pitchFamily="18" charset="0"/>
                <a:sym typeface="Symbol"/>
              </a:rPr>
              <a:t>  3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717468" y="4606355"/>
            <a:ext cx="38664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  <a:cs typeface="Times New Roman" pitchFamily="18" charset="0"/>
              </a:rPr>
              <a:t>=</a:t>
            </a:r>
            <a:endParaRPr lang="zh-CN" altLang="en-US" dirty="0"/>
          </a:p>
        </p:txBody>
      </p:sp>
      <p:sp>
        <p:nvSpPr>
          <p:cNvPr id="31" name="双括号 30"/>
          <p:cNvSpPr/>
          <p:nvPr/>
        </p:nvSpPr>
        <p:spPr>
          <a:xfrm>
            <a:off x="7248128" y="4445496"/>
            <a:ext cx="1008112" cy="927720"/>
          </a:xfrm>
          <a:prstGeom prst="bracketPair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1127448" y="3212976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0000FF"/>
                </a:solidFill>
              </a:rPr>
              <a:t>解：</a:t>
            </a:r>
          </a:p>
        </p:txBody>
      </p:sp>
      <p:sp>
        <p:nvSpPr>
          <p:cNvPr id="21" name="矩形 20"/>
          <p:cNvSpPr/>
          <p:nvPr/>
        </p:nvSpPr>
        <p:spPr>
          <a:xfrm>
            <a:off x="7392144" y="4437112"/>
            <a:ext cx="364202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cs typeface="Times New Roman" pitchFamily="18" charset="0"/>
              </a:rPr>
              <a:t>2</a:t>
            </a:r>
          </a:p>
          <a:p>
            <a:r>
              <a:rPr lang="en-US" altLang="zh-CN" dirty="0">
                <a:solidFill>
                  <a:srgbClr val="000000"/>
                </a:solidFill>
                <a:cs typeface="Times New Roman" pitchFamily="18" charset="0"/>
              </a:rPr>
              <a:t>1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7824192" y="4437112"/>
            <a:ext cx="364202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cs typeface="Times New Roman" pitchFamily="18" charset="0"/>
              </a:rPr>
              <a:t>2</a:t>
            </a:r>
          </a:p>
          <a:p>
            <a:r>
              <a:rPr lang="en-US" altLang="zh-CN" dirty="0">
                <a:cs typeface="Times New Roman" pitchFamily="18" charset="0"/>
              </a:rPr>
              <a:t>2</a:t>
            </a:r>
            <a:endParaRPr lang="zh-CN" altLang="en-US" dirty="0"/>
          </a:p>
        </p:txBody>
      </p:sp>
      <p:sp>
        <p:nvSpPr>
          <p:cNvPr id="29" name="双括号 28"/>
          <p:cNvSpPr/>
          <p:nvPr/>
        </p:nvSpPr>
        <p:spPr>
          <a:xfrm>
            <a:off x="8385564" y="4491117"/>
            <a:ext cx="576064" cy="792088"/>
          </a:xfrm>
          <a:prstGeom prst="bracketPair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8400256" y="4419109"/>
            <a:ext cx="561372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  <a:cs typeface="Times New Roman" pitchFamily="18" charset="0"/>
                <a:sym typeface="Symbol"/>
              </a:rPr>
              <a:t>1</a:t>
            </a:r>
          </a:p>
          <a:p>
            <a:r>
              <a:rPr lang="en-US" altLang="zh-CN" dirty="0">
                <a:solidFill>
                  <a:srgbClr val="C00000"/>
                </a:solidFill>
                <a:cs typeface="Times New Roman" pitchFamily="18" charset="0"/>
                <a:sym typeface="Symbol"/>
              </a:rPr>
              <a:t>  3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9048328" y="4653136"/>
            <a:ext cx="38664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  <a:cs typeface="Times New Roman" pitchFamily="18" charset="0"/>
              </a:rPr>
              <a:t>=</a:t>
            </a:r>
            <a:endParaRPr lang="zh-CN" altLang="en-US" dirty="0"/>
          </a:p>
        </p:txBody>
      </p:sp>
      <p:sp>
        <p:nvSpPr>
          <p:cNvPr id="37" name="双括号 36"/>
          <p:cNvSpPr/>
          <p:nvPr/>
        </p:nvSpPr>
        <p:spPr>
          <a:xfrm>
            <a:off x="9578988" y="4492277"/>
            <a:ext cx="621468" cy="927720"/>
          </a:xfrm>
          <a:prstGeom prst="bracketPair">
            <a:avLst/>
          </a:prstGeom>
          <a:noFill/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9723004" y="4483893"/>
            <a:ext cx="364202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cs typeface="Times New Roman" pitchFamily="18" charset="0"/>
              </a:rPr>
              <a:t>4</a:t>
            </a:r>
          </a:p>
          <a:p>
            <a:r>
              <a:rPr lang="en-US" altLang="zh-CN" dirty="0">
                <a:solidFill>
                  <a:srgbClr val="000000"/>
                </a:solidFill>
                <a:cs typeface="Times New Roman" pitchFamily="18" charset="0"/>
              </a:rPr>
              <a:t>5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2063552" y="764704"/>
            <a:ext cx="9361040" cy="15121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272807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8" grpId="0" animBg="1"/>
      <p:bldP spid="20" grpId="0"/>
      <p:bldP spid="22" grpId="0"/>
      <p:bldP spid="23" grpId="0"/>
      <p:bldP spid="24" grpId="0" animBg="1"/>
      <p:bldP spid="25" grpId="0"/>
      <p:bldP spid="27" grpId="0"/>
      <p:bldP spid="31" grpId="0" animBg="1"/>
      <p:bldP spid="19" grpId="0"/>
      <p:bldP spid="21" grpId="0"/>
      <p:bldP spid="26" grpId="0"/>
      <p:bldP spid="29" grpId="0" animBg="1"/>
      <p:bldP spid="30" grpId="0"/>
      <p:bldP spid="37" grpId="0" animBg="1"/>
      <p:bldP spid="38" grpId="0"/>
      <p:bldP spid="2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370745" y="476672"/>
            <a:ext cx="79367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设线性算子 </a:t>
            </a:r>
            <a:r>
              <a:rPr lang="en-US" altLang="zh-CN" i="1" dirty="0"/>
              <a:t>L</a:t>
            </a:r>
            <a:r>
              <a:rPr lang="en-US" altLang="zh-CN" dirty="0"/>
              <a:t>: </a:t>
            </a:r>
            <a:r>
              <a:rPr lang="en-US" altLang="zh-CN" i="1" dirty="0" err="1"/>
              <a:t>R</a:t>
            </a:r>
            <a:r>
              <a:rPr lang="en-US" altLang="zh-CN" i="1" baseline="30000" dirty="0" err="1"/>
              <a:t>n</a:t>
            </a:r>
            <a:r>
              <a:rPr lang="en-US" altLang="zh-CN" dirty="0" err="1">
                <a:sym typeface="Symbol"/>
              </a:rPr>
              <a:t></a:t>
            </a:r>
            <a:r>
              <a:rPr lang="en-US" altLang="zh-CN" i="1" dirty="0" err="1"/>
              <a:t>R</a:t>
            </a:r>
            <a:r>
              <a:rPr lang="en-US" altLang="zh-CN" i="1" baseline="30000" dirty="0" err="1"/>
              <a:t>n</a:t>
            </a:r>
            <a:r>
              <a:rPr lang="zh-CN" altLang="en-US" dirty="0"/>
              <a:t> </a:t>
            </a:r>
            <a:r>
              <a:rPr lang="en-US" altLang="zh-CN" dirty="0"/>
              <a:t>, </a:t>
            </a:r>
            <a:r>
              <a:rPr lang="zh-CN" altLang="en-US" dirty="0"/>
              <a:t>取定</a:t>
            </a:r>
            <a:r>
              <a:rPr lang="en-US" altLang="zh-CN" i="1" dirty="0" err="1"/>
              <a:t>R</a:t>
            </a:r>
            <a:r>
              <a:rPr lang="en-US" altLang="zh-CN" i="1" baseline="30000" dirty="0" err="1"/>
              <a:t>n</a:t>
            </a:r>
            <a:r>
              <a:rPr lang="en-US" altLang="zh-CN" i="1" dirty="0"/>
              <a:t> </a:t>
            </a:r>
            <a:r>
              <a:rPr lang="zh-CN" altLang="en-US" dirty="0"/>
              <a:t>的基</a:t>
            </a:r>
            <a:r>
              <a:rPr lang="en-US" altLang="zh-CN" dirty="0"/>
              <a:t>{</a:t>
            </a:r>
            <a:r>
              <a:rPr lang="en-US" altLang="zh-CN" b="1" i="1" dirty="0"/>
              <a:t>u</a:t>
            </a:r>
            <a:r>
              <a:rPr lang="en-US" altLang="zh-CN" b="1" baseline="-25000" dirty="0"/>
              <a:t>1</a:t>
            </a:r>
            <a:r>
              <a:rPr lang="en-US" altLang="zh-CN" b="1" dirty="0"/>
              <a:t>,</a:t>
            </a:r>
            <a:r>
              <a:rPr lang="en-US" altLang="zh-CN" b="1" i="1" dirty="0"/>
              <a:t> u</a:t>
            </a:r>
            <a:r>
              <a:rPr lang="en-US" altLang="zh-CN" b="1" baseline="-25000" dirty="0"/>
              <a:t>2</a:t>
            </a:r>
            <a:r>
              <a:rPr lang="en-US" altLang="zh-CN" b="1" dirty="0"/>
              <a:t> ,…,</a:t>
            </a:r>
            <a:r>
              <a:rPr lang="en-US" altLang="zh-CN" b="1" i="1" dirty="0"/>
              <a:t> u</a:t>
            </a:r>
            <a:r>
              <a:rPr lang="en-US" altLang="zh-CN" b="1" i="1" baseline="-25000" dirty="0"/>
              <a:t>n</a:t>
            </a:r>
            <a:r>
              <a:rPr lang="en-US" altLang="zh-CN" dirty="0"/>
              <a:t>},</a:t>
            </a:r>
            <a:endParaRPr lang="zh-CN" altLang="en-US" baseline="30000" dirty="0"/>
          </a:p>
        </p:txBody>
      </p:sp>
      <p:sp>
        <p:nvSpPr>
          <p:cNvPr id="10" name="矩形 9"/>
          <p:cNvSpPr/>
          <p:nvPr/>
        </p:nvSpPr>
        <p:spPr>
          <a:xfrm>
            <a:off x="2279576" y="1105580"/>
            <a:ext cx="74398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i="1" dirty="0">
                <a:solidFill>
                  <a:srgbClr val="000000"/>
                </a:solidFill>
              </a:rPr>
              <a:t>L</a:t>
            </a:r>
            <a:r>
              <a:rPr lang="en-US" altLang="zh-CN" dirty="0">
                <a:solidFill>
                  <a:srgbClr val="000000"/>
                </a:solidFill>
              </a:rPr>
              <a:t>(</a:t>
            </a:r>
            <a:r>
              <a:rPr lang="en-US" altLang="zh-CN" b="1" i="1" dirty="0">
                <a:solidFill>
                  <a:srgbClr val="000000"/>
                </a:solidFill>
              </a:rPr>
              <a:t>u</a:t>
            </a:r>
            <a:r>
              <a:rPr lang="en-US" altLang="zh-CN" b="1" baseline="-25000" dirty="0">
                <a:solidFill>
                  <a:srgbClr val="000000"/>
                </a:solidFill>
              </a:rPr>
              <a:t>1</a:t>
            </a:r>
            <a:r>
              <a:rPr lang="en-US" altLang="zh-CN" dirty="0">
                <a:solidFill>
                  <a:srgbClr val="000000"/>
                </a:solidFill>
              </a:rPr>
              <a:t>),  </a:t>
            </a:r>
            <a:r>
              <a:rPr lang="en-US" altLang="zh-CN" i="1" dirty="0">
                <a:solidFill>
                  <a:srgbClr val="000000"/>
                </a:solidFill>
              </a:rPr>
              <a:t>L</a:t>
            </a:r>
            <a:r>
              <a:rPr lang="en-US" altLang="zh-CN" dirty="0">
                <a:solidFill>
                  <a:srgbClr val="000000"/>
                </a:solidFill>
              </a:rPr>
              <a:t>(</a:t>
            </a:r>
            <a:r>
              <a:rPr lang="en-US" altLang="zh-CN" b="1" i="1" dirty="0">
                <a:solidFill>
                  <a:srgbClr val="000000"/>
                </a:solidFill>
              </a:rPr>
              <a:t>u</a:t>
            </a:r>
            <a:r>
              <a:rPr lang="en-US" altLang="zh-CN" b="1" baseline="-25000" dirty="0">
                <a:solidFill>
                  <a:srgbClr val="000000"/>
                </a:solidFill>
              </a:rPr>
              <a:t>2</a:t>
            </a:r>
            <a:r>
              <a:rPr lang="en-US" altLang="zh-CN" dirty="0">
                <a:solidFill>
                  <a:srgbClr val="000000"/>
                </a:solidFill>
              </a:rPr>
              <a:t>)</a:t>
            </a:r>
            <a:r>
              <a:rPr lang="en-US" altLang="zh-CN" b="1" i="1" dirty="0">
                <a:solidFill>
                  <a:srgbClr val="000000"/>
                </a:solidFill>
              </a:rPr>
              <a:t> , </a:t>
            </a:r>
            <a:r>
              <a:rPr lang="en-US" altLang="zh-CN" b="1" dirty="0">
                <a:solidFill>
                  <a:srgbClr val="000000"/>
                </a:solidFill>
              </a:rPr>
              <a:t>…, </a:t>
            </a:r>
            <a:r>
              <a:rPr lang="en-US" altLang="zh-CN" i="1" dirty="0">
                <a:solidFill>
                  <a:srgbClr val="000000"/>
                </a:solidFill>
              </a:rPr>
              <a:t>L</a:t>
            </a:r>
            <a:r>
              <a:rPr lang="en-US" altLang="zh-CN" dirty="0">
                <a:solidFill>
                  <a:srgbClr val="000000"/>
                </a:solidFill>
              </a:rPr>
              <a:t>(</a:t>
            </a:r>
            <a:r>
              <a:rPr lang="en-US" altLang="zh-CN" b="1" i="1" dirty="0">
                <a:solidFill>
                  <a:srgbClr val="000000"/>
                </a:solidFill>
              </a:rPr>
              <a:t>u</a:t>
            </a:r>
            <a:r>
              <a:rPr lang="en-US" altLang="zh-CN" b="1" i="1" baseline="-25000" dirty="0">
                <a:solidFill>
                  <a:srgbClr val="000000"/>
                </a:solidFill>
              </a:rPr>
              <a:t>n</a:t>
            </a:r>
            <a:r>
              <a:rPr lang="en-US" altLang="zh-CN" dirty="0">
                <a:solidFill>
                  <a:srgbClr val="000000"/>
                </a:solidFill>
              </a:rPr>
              <a:t>) </a:t>
            </a:r>
            <a:r>
              <a:rPr lang="zh-CN" altLang="en-US" dirty="0">
                <a:solidFill>
                  <a:srgbClr val="000000"/>
                </a:solidFill>
              </a:rPr>
              <a:t>唯一确定了该线性变换</a:t>
            </a:r>
            <a:r>
              <a:rPr lang="en-US" altLang="zh-CN" i="1" dirty="0">
                <a:solidFill>
                  <a:srgbClr val="000000"/>
                </a:solidFill>
              </a:rPr>
              <a:t>L</a:t>
            </a:r>
            <a:endParaRPr lang="zh-CN" altLang="en-US" i="1" baseline="30000" dirty="0">
              <a:solidFill>
                <a:srgbClr val="00000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279576" y="1052736"/>
            <a:ext cx="7488832" cy="64807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1348983" y="1844824"/>
            <a:ext cx="41136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如何刻画这</a:t>
            </a:r>
            <a:r>
              <a:rPr lang="en-US" altLang="zh-CN" i="1" dirty="0"/>
              <a:t>n</a:t>
            </a:r>
            <a:r>
              <a:rPr lang="zh-CN" altLang="en-US" dirty="0"/>
              <a:t>个向量呢 </a:t>
            </a:r>
            <a:r>
              <a:rPr lang="en-US" altLang="zh-CN" dirty="0"/>
              <a:t>?   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1631504" y="2492896"/>
            <a:ext cx="39745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i="1" dirty="0">
                <a:solidFill>
                  <a:srgbClr val="000000"/>
                </a:solidFill>
              </a:rPr>
              <a:t>L</a:t>
            </a:r>
            <a:r>
              <a:rPr lang="en-US" altLang="zh-CN" sz="2400" dirty="0">
                <a:solidFill>
                  <a:srgbClr val="000000"/>
                </a:solidFill>
              </a:rPr>
              <a:t>(</a:t>
            </a:r>
            <a:r>
              <a:rPr lang="en-US" altLang="zh-CN" sz="2400" b="1" i="1" dirty="0">
                <a:solidFill>
                  <a:srgbClr val="000000"/>
                </a:solidFill>
              </a:rPr>
              <a:t>u</a:t>
            </a:r>
            <a:r>
              <a:rPr lang="en-US" altLang="zh-CN" sz="2400" b="1" baseline="-25000" dirty="0">
                <a:solidFill>
                  <a:srgbClr val="000000"/>
                </a:solidFill>
              </a:rPr>
              <a:t>1</a:t>
            </a:r>
            <a:r>
              <a:rPr lang="en-US" altLang="zh-CN" sz="2400" dirty="0">
                <a:solidFill>
                  <a:srgbClr val="000000"/>
                </a:solidFill>
              </a:rPr>
              <a:t>) = </a:t>
            </a:r>
            <a:r>
              <a:rPr lang="en-US" altLang="zh-CN" sz="2400" i="1" dirty="0">
                <a:solidFill>
                  <a:srgbClr val="0000FF"/>
                </a:solidFill>
              </a:rPr>
              <a:t>a</a:t>
            </a:r>
            <a:r>
              <a:rPr lang="en-US" altLang="zh-CN" sz="2400" baseline="-25000" dirty="0">
                <a:solidFill>
                  <a:srgbClr val="0000FF"/>
                </a:solidFill>
              </a:rPr>
              <a:t>11</a:t>
            </a:r>
            <a:r>
              <a:rPr lang="en-US" altLang="zh-CN" sz="2400" b="1" i="1" dirty="0"/>
              <a:t>u</a:t>
            </a:r>
            <a:r>
              <a:rPr lang="en-US" altLang="zh-CN" sz="2400" b="1" baseline="-25000" dirty="0"/>
              <a:t>1</a:t>
            </a:r>
            <a:r>
              <a:rPr lang="en-US" altLang="zh-CN" sz="2400" b="1" dirty="0"/>
              <a:t>+</a:t>
            </a:r>
            <a:r>
              <a:rPr lang="en-US" altLang="zh-CN" sz="2400" i="1" dirty="0">
                <a:solidFill>
                  <a:srgbClr val="0000FF"/>
                </a:solidFill>
              </a:rPr>
              <a:t>a</a:t>
            </a:r>
            <a:r>
              <a:rPr lang="en-US" altLang="zh-CN" sz="2400" baseline="-25000" dirty="0">
                <a:solidFill>
                  <a:srgbClr val="0000FF"/>
                </a:solidFill>
              </a:rPr>
              <a:t>21</a:t>
            </a:r>
            <a:r>
              <a:rPr lang="en-US" altLang="zh-CN" sz="2400" b="1" i="1" dirty="0"/>
              <a:t>u</a:t>
            </a:r>
            <a:r>
              <a:rPr lang="en-US" altLang="zh-CN" sz="2400" b="1" baseline="-25000" dirty="0"/>
              <a:t>2</a:t>
            </a:r>
            <a:r>
              <a:rPr lang="en-US" altLang="zh-CN" sz="2400" b="1" dirty="0"/>
              <a:t> +…</a:t>
            </a:r>
            <a:r>
              <a:rPr lang="en-US" altLang="zh-CN" sz="2400" b="1" i="1" dirty="0"/>
              <a:t>+</a:t>
            </a:r>
            <a:r>
              <a:rPr lang="en-US" altLang="zh-CN" sz="2400" i="1" dirty="0">
                <a:solidFill>
                  <a:srgbClr val="0000FF"/>
                </a:solidFill>
              </a:rPr>
              <a:t>a</a:t>
            </a:r>
            <a:r>
              <a:rPr lang="en-US" altLang="zh-CN" sz="2400" i="1" baseline="-25000" dirty="0">
                <a:solidFill>
                  <a:srgbClr val="0000FF"/>
                </a:solidFill>
              </a:rPr>
              <a:t>n</a:t>
            </a:r>
            <a:r>
              <a:rPr lang="en-US" altLang="zh-CN" sz="2400" baseline="-25000" dirty="0">
                <a:solidFill>
                  <a:srgbClr val="0000FF"/>
                </a:solidFill>
              </a:rPr>
              <a:t>1</a:t>
            </a:r>
            <a:r>
              <a:rPr lang="en-US" altLang="zh-CN" sz="2400" b="1" i="1" dirty="0"/>
              <a:t>u</a:t>
            </a:r>
            <a:r>
              <a:rPr lang="en-US" altLang="zh-CN" sz="2400" b="1" i="1" baseline="-25000" dirty="0"/>
              <a:t>n</a:t>
            </a:r>
            <a:endParaRPr lang="zh-CN" altLang="en-US" sz="2400" dirty="0"/>
          </a:p>
        </p:txBody>
      </p:sp>
      <p:sp>
        <p:nvSpPr>
          <p:cNvPr id="26" name="矩形 25"/>
          <p:cNvSpPr/>
          <p:nvPr/>
        </p:nvSpPr>
        <p:spPr>
          <a:xfrm>
            <a:off x="5256584" y="1826821"/>
            <a:ext cx="693541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--- </a:t>
            </a:r>
            <a:r>
              <a:rPr lang="en-US" altLang="zh-CN" i="1" dirty="0">
                <a:solidFill>
                  <a:srgbClr val="000000"/>
                </a:solidFill>
              </a:rPr>
              <a:t>L</a:t>
            </a:r>
            <a:r>
              <a:rPr lang="en-US" altLang="zh-CN" dirty="0">
                <a:solidFill>
                  <a:srgbClr val="000000"/>
                </a:solidFill>
              </a:rPr>
              <a:t>(</a:t>
            </a:r>
            <a:r>
              <a:rPr lang="en-US" altLang="zh-CN" b="1" i="1" dirty="0">
                <a:solidFill>
                  <a:srgbClr val="000000"/>
                </a:solidFill>
              </a:rPr>
              <a:t>u</a:t>
            </a:r>
            <a:r>
              <a:rPr lang="en-US" altLang="zh-CN" b="1" baseline="-25000" dirty="0">
                <a:solidFill>
                  <a:srgbClr val="000000"/>
                </a:solidFill>
              </a:rPr>
              <a:t>1</a:t>
            </a:r>
            <a:r>
              <a:rPr lang="en-US" altLang="zh-CN" dirty="0">
                <a:solidFill>
                  <a:srgbClr val="000000"/>
                </a:solidFill>
              </a:rPr>
              <a:t>),  </a:t>
            </a:r>
            <a:r>
              <a:rPr lang="en-US" altLang="zh-CN" i="1" dirty="0">
                <a:solidFill>
                  <a:srgbClr val="000000"/>
                </a:solidFill>
              </a:rPr>
              <a:t>L</a:t>
            </a:r>
            <a:r>
              <a:rPr lang="en-US" altLang="zh-CN" dirty="0">
                <a:solidFill>
                  <a:srgbClr val="000000"/>
                </a:solidFill>
              </a:rPr>
              <a:t>(</a:t>
            </a:r>
            <a:r>
              <a:rPr lang="en-US" altLang="zh-CN" b="1" i="1" dirty="0">
                <a:solidFill>
                  <a:srgbClr val="000000"/>
                </a:solidFill>
              </a:rPr>
              <a:t>u</a:t>
            </a:r>
            <a:r>
              <a:rPr lang="en-US" altLang="zh-CN" b="1" baseline="-25000" dirty="0">
                <a:solidFill>
                  <a:srgbClr val="000000"/>
                </a:solidFill>
              </a:rPr>
              <a:t>2</a:t>
            </a:r>
            <a:r>
              <a:rPr lang="en-US" altLang="zh-CN" dirty="0">
                <a:solidFill>
                  <a:srgbClr val="000000"/>
                </a:solidFill>
              </a:rPr>
              <a:t>)</a:t>
            </a:r>
            <a:r>
              <a:rPr lang="en-US" altLang="zh-CN" b="1" i="1" dirty="0">
                <a:solidFill>
                  <a:srgbClr val="000000"/>
                </a:solidFill>
              </a:rPr>
              <a:t> , </a:t>
            </a:r>
            <a:r>
              <a:rPr lang="en-US" altLang="zh-CN" b="1" dirty="0">
                <a:solidFill>
                  <a:srgbClr val="000000"/>
                </a:solidFill>
              </a:rPr>
              <a:t>…, </a:t>
            </a:r>
            <a:r>
              <a:rPr lang="en-US" altLang="zh-CN" i="1" dirty="0">
                <a:solidFill>
                  <a:srgbClr val="000000"/>
                </a:solidFill>
              </a:rPr>
              <a:t>L</a:t>
            </a:r>
            <a:r>
              <a:rPr lang="en-US" altLang="zh-CN" dirty="0">
                <a:solidFill>
                  <a:srgbClr val="000000"/>
                </a:solidFill>
              </a:rPr>
              <a:t>(</a:t>
            </a:r>
            <a:r>
              <a:rPr lang="en-US" altLang="zh-CN" b="1" i="1" dirty="0">
                <a:solidFill>
                  <a:srgbClr val="000000"/>
                </a:solidFill>
              </a:rPr>
              <a:t>u</a:t>
            </a:r>
            <a:r>
              <a:rPr lang="en-US" altLang="zh-CN" b="1" i="1" baseline="-25000" dirty="0">
                <a:solidFill>
                  <a:srgbClr val="000000"/>
                </a:solidFill>
              </a:rPr>
              <a:t>n</a:t>
            </a:r>
            <a:r>
              <a:rPr lang="en-US" altLang="zh-CN" dirty="0">
                <a:solidFill>
                  <a:srgbClr val="000000"/>
                </a:solidFill>
              </a:rPr>
              <a:t>) </a:t>
            </a:r>
            <a:r>
              <a:rPr lang="zh-CN" altLang="en-US" dirty="0">
                <a:solidFill>
                  <a:srgbClr val="000000"/>
                </a:solidFill>
              </a:rPr>
              <a:t>在基下表示唯一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1643018" y="3039343"/>
            <a:ext cx="430896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i="1" dirty="0">
                <a:solidFill>
                  <a:srgbClr val="000000"/>
                </a:solidFill>
              </a:rPr>
              <a:t>L</a:t>
            </a:r>
            <a:r>
              <a:rPr lang="en-US" altLang="zh-CN" sz="2400" dirty="0">
                <a:solidFill>
                  <a:srgbClr val="000000"/>
                </a:solidFill>
              </a:rPr>
              <a:t>(</a:t>
            </a:r>
            <a:r>
              <a:rPr lang="en-US" altLang="zh-CN" sz="2400" b="1" i="1" dirty="0">
                <a:solidFill>
                  <a:srgbClr val="000000"/>
                </a:solidFill>
              </a:rPr>
              <a:t>u</a:t>
            </a:r>
            <a:r>
              <a:rPr lang="en-US" altLang="zh-CN" sz="2400" b="1" baseline="-25000" dirty="0">
                <a:solidFill>
                  <a:srgbClr val="000000"/>
                </a:solidFill>
              </a:rPr>
              <a:t>2</a:t>
            </a:r>
            <a:r>
              <a:rPr lang="en-US" altLang="zh-CN" sz="2400" dirty="0">
                <a:solidFill>
                  <a:srgbClr val="000000"/>
                </a:solidFill>
              </a:rPr>
              <a:t>)</a:t>
            </a:r>
            <a:r>
              <a:rPr lang="en-US" altLang="zh-CN" sz="2400" b="1" i="1" dirty="0">
                <a:solidFill>
                  <a:srgbClr val="000000"/>
                </a:solidFill>
              </a:rPr>
              <a:t> = </a:t>
            </a:r>
            <a:r>
              <a:rPr lang="en-US" altLang="zh-CN" sz="2400" i="1" dirty="0">
                <a:solidFill>
                  <a:srgbClr val="0000FF"/>
                </a:solidFill>
              </a:rPr>
              <a:t>a</a:t>
            </a:r>
            <a:r>
              <a:rPr lang="en-US" altLang="zh-CN" sz="2400" baseline="-25000" dirty="0">
                <a:solidFill>
                  <a:srgbClr val="0000FF"/>
                </a:solidFill>
              </a:rPr>
              <a:t>12</a:t>
            </a:r>
            <a:r>
              <a:rPr lang="en-US" altLang="zh-CN" sz="2400" b="1" i="1" dirty="0"/>
              <a:t>u</a:t>
            </a:r>
            <a:r>
              <a:rPr lang="en-US" altLang="zh-CN" sz="2400" b="1" baseline="-25000" dirty="0"/>
              <a:t>1</a:t>
            </a:r>
            <a:r>
              <a:rPr lang="en-US" altLang="zh-CN" sz="2400" b="1" dirty="0"/>
              <a:t>+</a:t>
            </a:r>
            <a:r>
              <a:rPr lang="en-US" altLang="zh-CN" sz="2400" i="1" dirty="0">
                <a:solidFill>
                  <a:srgbClr val="0000FF"/>
                </a:solidFill>
              </a:rPr>
              <a:t>a</a:t>
            </a:r>
            <a:r>
              <a:rPr lang="en-US" altLang="zh-CN" sz="2400" baseline="-25000" dirty="0">
                <a:solidFill>
                  <a:srgbClr val="0000FF"/>
                </a:solidFill>
              </a:rPr>
              <a:t>22</a:t>
            </a:r>
            <a:r>
              <a:rPr lang="en-US" altLang="zh-CN" sz="2400" b="1" i="1" dirty="0"/>
              <a:t>u</a:t>
            </a:r>
            <a:r>
              <a:rPr lang="en-US" altLang="zh-CN" sz="2400" b="1" baseline="-25000" dirty="0"/>
              <a:t>2</a:t>
            </a:r>
            <a:r>
              <a:rPr lang="en-US" altLang="zh-CN" sz="2400" b="1" dirty="0"/>
              <a:t> +…</a:t>
            </a:r>
            <a:r>
              <a:rPr lang="en-US" altLang="zh-CN" sz="2400" b="1" i="1" dirty="0"/>
              <a:t>+</a:t>
            </a:r>
            <a:r>
              <a:rPr lang="en-US" altLang="zh-CN" sz="2400" i="1" dirty="0">
                <a:solidFill>
                  <a:srgbClr val="0000FF"/>
                </a:solidFill>
              </a:rPr>
              <a:t>a</a:t>
            </a:r>
            <a:r>
              <a:rPr lang="en-US" altLang="zh-CN" sz="2400" i="1" baseline="-25000" dirty="0">
                <a:solidFill>
                  <a:srgbClr val="0000FF"/>
                </a:solidFill>
              </a:rPr>
              <a:t>n</a:t>
            </a:r>
            <a:r>
              <a:rPr lang="en-US" altLang="zh-CN" sz="2400" baseline="-25000" dirty="0">
                <a:solidFill>
                  <a:srgbClr val="0000FF"/>
                </a:solidFill>
              </a:rPr>
              <a:t>2</a:t>
            </a:r>
            <a:r>
              <a:rPr lang="en-US" altLang="zh-CN" sz="2400" b="1" i="1" dirty="0"/>
              <a:t>u</a:t>
            </a:r>
            <a:r>
              <a:rPr lang="en-US" altLang="zh-CN" sz="2400" b="1" i="1" baseline="-25000" dirty="0"/>
              <a:t>n</a:t>
            </a:r>
            <a:endParaRPr lang="zh-CN" altLang="en-US" sz="2400" dirty="0"/>
          </a:p>
          <a:p>
            <a:r>
              <a:rPr lang="en-US" altLang="zh-CN" sz="2400" b="1" dirty="0">
                <a:solidFill>
                  <a:srgbClr val="000000"/>
                </a:solidFill>
              </a:rPr>
              <a:t>…</a:t>
            </a:r>
            <a:endParaRPr lang="zh-CN" altLang="en-US" sz="2400" dirty="0"/>
          </a:p>
        </p:txBody>
      </p:sp>
      <p:sp>
        <p:nvSpPr>
          <p:cNvPr id="28" name="矩形 27"/>
          <p:cNvSpPr/>
          <p:nvPr/>
        </p:nvSpPr>
        <p:spPr>
          <a:xfrm>
            <a:off x="1631504" y="3861048"/>
            <a:ext cx="40703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i="1" dirty="0">
                <a:solidFill>
                  <a:srgbClr val="000000"/>
                </a:solidFill>
              </a:rPr>
              <a:t>L</a:t>
            </a:r>
            <a:r>
              <a:rPr lang="en-US" altLang="zh-CN" sz="2400" dirty="0">
                <a:solidFill>
                  <a:srgbClr val="000000"/>
                </a:solidFill>
              </a:rPr>
              <a:t>(</a:t>
            </a:r>
            <a:r>
              <a:rPr lang="en-US" altLang="zh-CN" sz="2400" b="1" i="1" dirty="0">
                <a:solidFill>
                  <a:srgbClr val="000000"/>
                </a:solidFill>
              </a:rPr>
              <a:t>u</a:t>
            </a:r>
            <a:r>
              <a:rPr lang="en-US" altLang="zh-CN" sz="2400" b="1" i="1" baseline="-25000" dirty="0">
                <a:solidFill>
                  <a:srgbClr val="000000"/>
                </a:solidFill>
              </a:rPr>
              <a:t>n</a:t>
            </a:r>
            <a:r>
              <a:rPr lang="en-US" altLang="zh-CN" sz="2400" dirty="0">
                <a:solidFill>
                  <a:srgbClr val="000000"/>
                </a:solidFill>
              </a:rPr>
              <a:t>) =</a:t>
            </a:r>
            <a:r>
              <a:rPr lang="en-US" altLang="zh-CN" sz="2400" i="1" dirty="0">
                <a:solidFill>
                  <a:srgbClr val="0000FF"/>
                </a:solidFill>
              </a:rPr>
              <a:t> a</a:t>
            </a:r>
            <a:r>
              <a:rPr lang="en-US" altLang="zh-CN" sz="2400" baseline="-25000" dirty="0">
                <a:solidFill>
                  <a:srgbClr val="0000FF"/>
                </a:solidFill>
              </a:rPr>
              <a:t>1</a:t>
            </a:r>
            <a:r>
              <a:rPr lang="en-US" altLang="zh-CN" sz="2400" i="1" baseline="-25000" dirty="0">
                <a:solidFill>
                  <a:srgbClr val="0000FF"/>
                </a:solidFill>
              </a:rPr>
              <a:t>n</a:t>
            </a:r>
            <a:r>
              <a:rPr lang="en-US" altLang="zh-CN" sz="2400" b="1" i="1" dirty="0"/>
              <a:t>u</a:t>
            </a:r>
            <a:r>
              <a:rPr lang="en-US" altLang="zh-CN" sz="2400" b="1" baseline="-25000" dirty="0"/>
              <a:t>1</a:t>
            </a:r>
            <a:r>
              <a:rPr lang="en-US" altLang="zh-CN" sz="2400" b="1" dirty="0"/>
              <a:t>+</a:t>
            </a:r>
            <a:r>
              <a:rPr lang="en-US" altLang="zh-CN" sz="2400" i="1" dirty="0">
                <a:solidFill>
                  <a:srgbClr val="0000FF"/>
                </a:solidFill>
              </a:rPr>
              <a:t>a</a:t>
            </a:r>
            <a:r>
              <a:rPr lang="en-US" altLang="zh-CN" sz="2400" baseline="-25000" dirty="0">
                <a:solidFill>
                  <a:srgbClr val="0000FF"/>
                </a:solidFill>
              </a:rPr>
              <a:t>2</a:t>
            </a:r>
            <a:r>
              <a:rPr lang="en-US" altLang="zh-CN" sz="2400" i="1" baseline="-25000" dirty="0">
                <a:solidFill>
                  <a:srgbClr val="0000FF"/>
                </a:solidFill>
              </a:rPr>
              <a:t>n</a:t>
            </a:r>
            <a:r>
              <a:rPr lang="en-US" altLang="zh-CN" sz="2400" b="1" i="1" dirty="0"/>
              <a:t>u</a:t>
            </a:r>
            <a:r>
              <a:rPr lang="en-US" altLang="zh-CN" sz="2400" b="1" baseline="-25000" dirty="0"/>
              <a:t>2</a:t>
            </a:r>
            <a:r>
              <a:rPr lang="en-US" altLang="zh-CN" sz="2400" b="1" dirty="0"/>
              <a:t> +…</a:t>
            </a:r>
            <a:r>
              <a:rPr lang="en-US" altLang="zh-CN" sz="2400" b="1" i="1" dirty="0"/>
              <a:t>+</a:t>
            </a:r>
            <a:r>
              <a:rPr lang="en-US" altLang="zh-CN" sz="2400" i="1" dirty="0" err="1">
                <a:solidFill>
                  <a:srgbClr val="0000FF"/>
                </a:solidFill>
              </a:rPr>
              <a:t>a</a:t>
            </a:r>
            <a:r>
              <a:rPr lang="en-US" altLang="zh-CN" sz="2400" i="1" baseline="-25000" dirty="0" err="1">
                <a:solidFill>
                  <a:srgbClr val="0000FF"/>
                </a:solidFill>
              </a:rPr>
              <a:t>nn</a:t>
            </a:r>
            <a:r>
              <a:rPr lang="en-US" altLang="zh-CN" sz="2400" b="1" i="1" dirty="0" err="1"/>
              <a:t>u</a:t>
            </a:r>
            <a:r>
              <a:rPr lang="en-US" altLang="zh-CN" sz="2400" b="1" i="1" baseline="-25000" dirty="0" err="1"/>
              <a:t>n</a:t>
            </a:r>
            <a:r>
              <a:rPr lang="en-US" altLang="zh-CN" sz="2400" dirty="0">
                <a:solidFill>
                  <a:srgbClr val="000000"/>
                </a:solidFill>
              </a:rPr>
              <a:t> </a:t>
            </a:r>
            <a:endParaRPr lang="zh-CN" altLang="en-US" sz="2400" dirty="0"/>
          </a:p>
        </p:txBody>
      </p:sp>
      <p:sp>
        <p:nvSpPr>
          <p:cNvPr id="29" name="矩形 28"/>
          <p:cNvSpPr/>
          <p:nvPr/>
        </p:nvSpPr>
        <p:spPr>
          <a:xfrm>
            <a:off x="5952791" y="2996952"/>
            <a:ext cx="53893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dirty="0">
                <a:solidFill>
                  <a:srgbClr val="000000"/>
                </a:solidFill>
                <a:sym typeface="Symbol"/>
              </a:rPr>
              <a:t>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600056" y="2996952"/>
            <a:ext cx="532859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</a:rPr>
              <a:t>(</a:t>
            </a:r>
            <a:r>
              <a:rPr lang="en-US" altLang="zh-CN" i="1" dirty="0">
                <a:solidFill>
                  <a:srgbClr val="000000"/>
                </a:solidFill>
              </a:rPr>
              <a:t>L</a:t>
            </a:r>
            <a:r>
              <a:rPr lang="en-US" altLang="zh-CN" dirty="0">
                <a:solidFill>
                  <a:srgbClr val="000000"/>
                </a:solidFill>
              </a:rPr>
              <a:t>(</a:t>
            </a:r>
            <a:r>
              <a:rPr lang="en-US" altLang="zh-CN" b="1" i="1" dirty="0">
                <a:solidFill>
                  <a:srgbClr val="000000"/>
                </a:solidFill>
              </a:rPr>
              <a:t>u</a:t>
            </a:r>
            <a:r>
              <a:rPr lang="en-US" altLang="zh-CN" b="1" baseline="-25000" dirty="0">
                <a:solidFill>
                  <a:srgbClr val="000000"/>
                </a:solidFill>
              </a:rPr>
              <a:t>1</a:t>
            </a:r>
            <a:r>
              <a:rPr lang="en-US" altLang="zh-CN" dirty="0">
                <a:solidFill>
                  <a:srgbClr val="000000"/>
                </a:solidFill>
              </a:rPr>
              <a:t>),  </a:t>
            </a:r>
            <a:r>
              <a:rPr lang="en-US" altLang="zh-CN" i="1" dirty="0">
                <a:solidFill>
                  <a:srgbClr val="000000"/>
                </a:solidFill>
              </a:rPr>
              <a:t>L</a:t>
            </a:r>
            <a:r>
              <a:rPr lang="en-US" altLang="zh-CN" dirty="0">
                <a:solidFill>
                  <a:srgbClr val="000000"/>
                </a:solidFill>
              </a:rPr>
              <a:t>(</a:t>
            </a:r>
            <a:r>
              <a:rPr lang="en-US" altLang="zh-CN" b="1" i="1" dirty="0">
                <a:solidFill>
                  <a:srgbClr val="000000"/>
                </a:solidFill>
              </a:rPr>
              <a:t>u</a:t>
            </a:r>
            <a:r>
              <a:rPr lang="en-US" altLang="zh-CN" b="1" baseline="-25000" dirty="0">
                <a:solidFill>
                  <a:srgbClr val="000000"/>
                </a:solidFill>
              </a:rPr>
              <a:t>2</a:t>
            </a:r>
            <a:r>
              <a:rPr lang="en-US" altLang="zh-CN" dirty="0">
                <a:solidFill>
                  <a:srgbClr val="000000"/>
                </a:solidFill>
              </a:rPr>
              <a:t>)</a:t>
            </a:r>
            <a:r>
              <a:rPr lang="en-US" altLang="zh-CN" b="1" i="1" dirty="0">
                <a:solidFill>
                  <a:srgbClr val="000000"/>
                </a:solidFill>
              </a:rPr>
              <a:t> , </a:t>
            </a:r>
            <a:r>
              <a:rPr lang="en-US" altLang="zh-CN" b="1" dirty="0">
                <a:solidFill>
                  <a:srgbClr val="000000"/>
                </a:solidFill>
              </a:rPr>
              <a:t>…, </a:t>
            </a:r>
            <a:r>
              <a:rPr lang="en-US" altLang="zh-CN" i="1" dirty="0">
                <a:solidFill>
                  <a:srgbClr val="000000"/>
                </a:solidFill>
              </a:rPr>
              <a:t>L</a:t>
            </a:r>
            <a:r>
              <a:rPr lang="en-US" altLang="zh-CN" dirty="0">
                <a:solidFill>
                  <a:srgbClr val="000000"/>
                </a:solidFill>
              </a:rPr>
              <a:t>(</a:t>
            </a:r>
            <a:r>
              <a:rPr lang="en-US" altLang="zh-CN" b="1" i="1" dirty="0">
                <a:solidFill>
                  <a:srgbClr val="000000"/>
                </a:solidFill>
              </a:rPr>
              <a:t>u</a:t>
            </a:r>
            <a:r>
              <a:rPr lang="en-US" altLang="zh-CN" b="1" i="1" baseline="-25000" dirty="0">
                <a:solidFill>
                  <a:srgbClr val="000000"/>
                </a:solidFill>
              </a:rPr>
              <a:t>n</a:t>
            </a:r>
            <a:r>
              <a:rPr lang="en-US" altLang="zh-CN" dirty="0">
                <a:solidFill>
                  <a:srgbClr val="000000"/>
                </a:solidFill>
              </a:rPr>
              <a:t>) )        </a:t>
            </a:r>
          </a:p>
          <a:p>
            <a:r>
              <a:rPr lang="en-US" altLang="zh-CN" dirty="0">
                <a:solidFill>
                  <a:srgbClr val="000000"/>
                </a:solidFill>
              </a:rPr>
              <a:t>                     = (</a:t>
            </a:r>
            <a:r>
              <a:rPr lang="en-US" altLang="zh-CN" b="1" i="1" dirty="0"/>
              <a:t>u</a:t>
            </a:r>
            <a:r>
              <a:rPr lang="en-US" altLang="zh-CN" b="1" baseline="-25000" dirty="0"/>
              <a:t>1</a:t>
            </a:r>
            <a:r>
              <a:rPr lang="en-US" altLang="zh-CN" b="1" dirty="0"/>
              <a:t>,</a:t>
            </a:r>
            <a:r>
              <a:rPr lang="en-US" altLang="zh-CN" b="1" i="1" dirty="0"/>
              <a:t> u</a:t>
            </a:r>
            <a:r>
              <a:rPr lang="en-US" altLang="zh-CN" b="1" baseline="-25000" dirty="0"/>
              <a:t>2</a:t>
            </a:r>
            <a:r>
              <a:rPr lang="en-US" altLang="zh-CN" b="1" dirty="0"/>
              <a:t> ,…,</a:t>
            </a:r>
            <a:r>
              <a:rPr lang="en-US" altLang="zh-CN" b="1" i="1" dirty="0"/>
              <a:t> u</a:t>
            </a:r>
            <a:r>
              <a:rPr lang="en-US" altLang="zh-CN" b="1" i="1" baseline="-25000" dirty="0"/>
              <a:t>n</a:t>
            </a:r>
            <a:r>
              <a:rPr lang="en-US" altLang="zh-CN" dirty="0">
                <a:solidFill>
                  <a:srgbClr val="000000"/>
                </a:solidFill>
              </a:rPr>
              <a:t>) </a:t>
            </a:r>
            <a:r>
              <a:rPr lang="en-US" altLang="zh-CN" i="1" dirty="0">
                <a:solidFill>
                  <a:srgbClr val="C00000"/>
                </a:solidFill>
              </a:rPr>
              <a:t>A</a:t>
            </a:r>
            <a:endParaRPr lang="zh-CN" altLang="en-US" i="1" dirty="0">
              <a:solidFill>
                <a:srgbClr val="C00000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7868897" y="4797152"/>
            <a:ext cx="8193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i="1" dirty="0">
                <a:solidFill>
                  <a:srgbClr val="C00000"/>
                </a:solidFill>
              </a:rPr>
              <a:t>A = </a:t>
            </a:r>
            <a:endParaRPr lang="zh-CN" altLang="en-US" i="1" dirty="0">
              <a:solidFill>
                <a:srgbClr val="C00000"/>
              </a:solidFill>
            </a:endParaRPr>
          </a:p>
        </p:txBody>
      </p:sp>
      <p:sp>
        <p:nvSpPr>
          <p:cNvPr id="32" name="双括号 31"/>
          <p:cNvSpPr/>
          <p:nvPr/>
        </p:nvSpPr>
        <p:spPr>
          <a:xfrm>
            <a:off x="8616280" y="4221088"/>
            <a:ext cx="2376264" cy="1800200"/>
          </a:xfrm>
          <a:prstGeom prst="bracketPair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8758958" y="4235604"/>
            <a:ext cx="604653" cy="1815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i="1" dirty="0">
                <a:solidFill>
                  <a:srgbClr val="0000FF"/>
                </a:solidFill>
              </a:rPr>
              <a:t>a</a:t>
            </a:r>
            <a:r>
              <a:rPr lang="en-US" altLang="zh-CN" baseline="-25000" dirty="0">
                <a:solidFill>
                  <a:srgbClr val="0000FF"/>
                </a:solidFill>
              </a:rPr>
              <a:t>11</a:t>
            </a:r>
          </a:p>
          <a:p>
            <a:r>
              <a:rPr lang="en-US" altLang="zh-CN" i="1" dirty="0">
                <a:solidFill>
                  <a:srgbClr val="0000FF"/>
                </a:solidFill>
              </a:rPr>
              <a:t>a</a:t>
            </a:r>
            <a:r>
              <a:rPr lang="en-US" altLang="zh-CN" baseline="-25000" dirty="0">
                <a:solidFill>
                  <a:srgbClr val="0000FF"/>
                </a:solidFill>
              </a:rPr>
              <a:t>21</a:t>
            </a:r>
          </a:p>
          <a:p>
            <a:r>
              <a:rPr lang="en-US" altLang="zh-CN" b="1" dirty="0"/>
              <a:t>…</a:t>
            </a:r>
            <a:endParaRPr lang="en-US" altLang="zh-CN" b="1" i="1" dirty="0"/>
          </a:p>
          <a:p>
            <a:r>
              <a:rPr lang="en-US" altLang="zh-CN" i="1" dirty="0">
                <a:solidFill>
                  <a:srgbClr val="0000FF"/>
                </a:solidFill>
              </a:rPr>
              <a:t>a</a:t>
            </a:r>
            <a:r>
              <a:rPr lang="en-US" altLang="zh-CN" i="1" baseline="-25000" dirty="0">
                <a:solidFill>
                  <a:srgbClr val="0000FF"/>
                </a:solidFill>
              </a:rPr>
              <a:t>n</a:t>
            </a:r>
            <a:r>
              <a:rPr lang="en-US" altLang="zh-CN" baseline="-25000" dirty="0">
                <a:solidFill>
                  <a:srgbClr val="0000FF"/>
                </a:solidFill>
              </a:rPr>
              <a:t>1</a:t>
            </a: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9264352" y="4221088"/>
            <a:ext cx="604653" cy="1815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i="1" dirty="0">
                <a:solidFill>
                  <a:srgbClr val="0000FF"/>
                </a:solidFill>
              </a:rPr>
              <a:t>a</a:t>
            </a:r>
            <a:r>
              <a:rPr lang="en-US" altLang="zh-CN" baseline="-25000" dirty="0">
                <a:solidFill>
                  <a:srgbClr val="0000FF"/>
                </a:solidFill>
              </a:rPr>
              <a:t>12</a:t>
            </a:r>
          </a:p>
          <a:p>
            <a:r>
              <a:rPr lang="en-US" altLang="zh-CN" i="1" dirty="0">
                <a:solidFill>
                  <a:srgbClr val="0000FF"/>
                </a:solidFill>
              </a:rPr>
              <a:t>a</a:t>
            </a:r>
            <a:r>
              <a:rPr lang="en-US" altLang="zh-CN" baseline="-25000" dirty="0">
                <a:solidFill>
                  <a:srgbClr val="0000FF"/>
                </a:solidFill>
              </a:rPr>
              <a:t>22</a:t>
            </a:r>
          </a:p>
          <a:p>
            <a:r>
              <a:rPr lang="en-US" altLang="zh-CN" b="1" dirty="0"/>
              <a:t>…</a:t>
            </a:r>
            <a:endParaRPr lang="en-US" altLang="zh-CN" b="1" i="1" dirty="0"/>
          </a:p>
          <a:p>
            <a:r>
              <a:rPr lang="en-US" altLang="zh-CN" i="1" dirty="0">
                <a:solidFill>
                  <a:srgbClr val="0000FF"/>
                </a:solidFill>
              </a:rPr>
              <a:t>a</a:t>
            </a:r>
            <a:r>
              <a:rPr lang="en-US" altLang="zh-CN" i="1" baseline="-25000" dirty="0">
                <a:solidFill>
                  <a:srgbClr val="0000FF"/>
                </a:solidFill>
              </a:rPr>
              <a:t>n</a:t>
            </a:r>
            <a:r>
              <a:rPr lang="en-US" altLang="zh-CN" baseline="-25000" dirty="0">
                <a:solidFill>
                  <a:srgbClr val="0000FF"/>
                </a:solidFill>
              </a:rPr>
              <a:t>2</a:t>
            </a:r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10232781" y="4221088"/>
            <a:ext cx="604653" cy="1815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i="1" dirty="0">
                <a:solidFill>
                  <a:srgbClr val="0000FF"/>
                </a:solidFill>
              </a:rPr>
              <a:t>a</a:t>
            </a:r>
            <a:r>
              <a:rPr lang="en-US" altLang="zh-CN" baseline="-25000" dirty="0">
                <a:solidFill>
                  <a:srgbClr val="0000FF"/>
                </a:solidFill>
              </a:rPr>
              <a:t>1</a:t>
            </a:r>
            <a:r>
              <a:rPr lang="en-US" altLang="zh-CN" i="1" baseline="-25000" dirty="0">
                <a:solidFill>
                  <a:srgbClr val="0000FF"/>
                </a:solidFill>
              </a:rPr>
              <a:t>n</a:t>
            </a:r>
          </a:p>
          <a:p>
            <a:r>
              <a:rPr lang="en-US" altLang="zh-CN" i="1" dirty="0">
                <a:solidFill>
                  <a:srgbClr val="0000FF"/>
                </a:solidFill>
              </a:rPr>
              <a:t>a</a:t>
            </a:r>
            <a:r>
              <a:rPr lang="en-US" altLang="zh-CN" baseline="-25000" dirty="0">
                <a:solidFill>
                  <a:srgbClr val="0000FF"/>
                </a:solidFill>
              </a:rPr>
              <a:t>2</a:t>
            </a:r>
            <a:r>
              <a:rPr lang="en-US" altLang="zh-CN" i="1" baseline="-25000" dirty="0">
                <a:solidFill>
                  <a:srgbClr val="0000FF"/>
                </a:solidFill>
              </a:rPr>
              <a:t>n</a:t>
            </a:r>
          </a:p>
          <a:p>
            <a:r>
              <a:rPr lang="en-US" altLang="zh-CN" b="1" dirty="0"/>
              <a:t>…</a:t>
            </a:r>
            <a:endParaRPr lang="en-US" altLang="zh-CN" b="1" i="1" dirty="0"/>
          </a:p>
          <a:p>
            <a:r>
              <a:rPr lang="en-US" altLang="zh-CN" i="1" dirty="0" err="1">
                <a:solidFill>
                  <a:srgbClr val="0000FF"/>
                </a:solidFill>
              </a:rPr>
              <a:t>a</a:t>
            </a:r>
            <a:r>
              <a:rPr lang="en-US" altLang="zh-CN" i="1" baseline="-25000" dirty="0" err="1">
                <a:solidFill>
                  <a:srgbClr val="0000FF"/>
                </a:solidFill>
              </a:rPr>
              <a:t>nn</a:t>
            </a:r>
            <a:endParaRPr lang="zh-CN" altLang="en-US" i="1" dirty="0"/>
          </a:p>
        </p:txBody>
      </p:sp>
      <p:sp>
        <p:nvSpPr>
          <p:cNvPr id="36" name="矩形 35"/>
          <p:cNvSpPr/>
          <p:nvPr/>
        </p:nvSpPr>
        <p:spPr>
          <a:xfrm>
            <a:off x="9866838" y="4221088"/>
            <a:ext cx="274434" cy="1815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i="1" dirty="0">
                <a:solidFill>
                  <a:srgbClr val="0000FF"/>
                </a:solidFill>
              </a:rPr>
              <a:t>.</a:t>
            </a:r>
          </a:p>
          <a:p>
            <a:r>
              <a:rPr lang="en-US" altLang="zh-CN" i="1" dirty="0">
                <a:solidFill>
                  <a:srgbClr val="0000FF"/>
                </a:solidFill>
              </a:rPr>
              <a:t>.</a:t>
            </a:r>
          </a:p>
          <a:p>
            <a:r>
              <a:rPr lang="en-US" altLang="zh-CN" i="1" dirty="0">
                <a:solidFill>
                  <a:srgbClr val="0000FF"/>
                </a:solidFill>
              </a:rPr>
              <a:t>.</a:t>
            </a:r>
          </a:p>
          <a:p>
            <a:r>
              <a:rPr lang="en-US" altLang="zh-CN" i="1" dirty="0">
                <a:solidFill>
                  <a:srgbClr val="0000FF"/>
                </a:solidFill>
              </a:rPr>
              <a:t>.</a:t>
            </a:r>
            <a:endParaRPr lang="zh-CN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6816080" y="4797152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其中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767408" y="4653136"/>
            <a:ext cx="528381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定义   </a:t>
            </a:r>
            <a:r>
              <a:rPr lang="zh-CN" altLang="en-US" dirty="0"/>
              <a:t>  称矩阵</a:t>
            </a:r>
            <a:r>
              <a:rPr lang="en-US" altLang="zh-CN" i="1" dirty="0"/>
              <a:t>A</a:t>
            </a:r>
            <a:r>
              <a:rPr lang="en-US" altLang="zh-CN" dirty="0"/>
              <a:t> </a:t>
            </a:r>
            <a:r>
              <a:rPr lang="zh-CN" altLang="en-US" dirty="0"/>
              <a:t>是线性算子</a:t>
            </a:r>
            <a:r>
              <a:rPr lang="en-US" altLang="zh-CN" i="1" dirty="0"/>
              <a:t>L</a:t>
            </a:r>
            <a:r>
              <a:rPr lang="zh-CN" altLang="en-US" dirty="0"/>
              <a:t>在</a:t>
            </a:r>
            <a:endParaRPr lang="en-US" altLang="zh-CN" dirty="0"/>
          </a:p>
          <a:p>
            <a:r>
              <a:rPr lang="zh-CN" altLang="en-US" dirty="0"/>
              <a:t>基</a:t>
            </a:r>
            <a:r>
              <a:rPr lang="en-US" altLang="zh-CN" dirty="0"/>
              <a:t>{</a:t>
            </a:r>
            <a:r>
              <a:rPr lang="en-US" altLang="zh-CN" b="1" i="1" dirty="0"/>
              <a:t>u</a:t>
            </a:r>
            <a:r>
              <a:rPr lang="en-US" altLang="zh-CN" b="1" baseline="-25000" dirty="0"/>
              <a:t>1</a:t>
            </a:r>
            <a:r>
              <a:rPr lang="en-US" altLang="zh-CN" b="1" dirty="0"/>
              <a:t>,</a:t>
            </a:r>
            <a:r>
              <a:rPr lang="en-US" altLang="zh-CN" b="1" i="1" dirty="0"/>
              <a:t> u</a:t>
            </a:r>
            <a:r>
              <a:rPr lang="en-US" altLang="zh-CN" b="1" baseline="-25000" dirty="0"/>
              <a:t>2</a:t>
            </a:r>
            <a:r>
              <a:rPr lang="en-US" altLang="zh-CN" b="1" dirty="0"/>
              <a:t> ,…,</a:t>
            </a:r>
            <a:r>
              <a:rPr lang="en-US" altLang="zh-CN" b="1" i="1" dirty="0"/>
              <a:t> u</a:t>
            </a:r>
            <a:r>
              <a:rPr lang="en-US" altLang="zh-CN" b="1" i="1" baseline="-25000" dirty="0"/>
              <a:t>n</a:t>
            </a:r>
            <a:r>
              <a:rPr lang="en-US" altLang="zh-CN" dirty="0"/>
              <a:t>}</a:t>
            </a:r>
            <a:r>
              <a:rPr lang="zh-CN" altLang="en-US" dirty="0"/>
              <a:t>下的</a:t>
            </a:r>
            <a:r>
              <a:rPr lang="zh-CN" altLang="en-US" b="1" dirty="0">
                <a:solidFill>
                  <a:srgbClr val="C00000"/>
                </a:solidFill>
              </a:rPr>
              <a:t>表示矩阵。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11" grpId="0" animBg="1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 animBg="1"/>
      <p:bldP spid="33" grpId="0"/>
      <p:bldP spid="34" grpId="0"/>
      <p:bldP spid="35" grpId="0"/>
      <p:bldP spid="36" grpId="0"/>
      <p:bldP spid="37" grpId="0"/>
      <p:bldP spid="3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3C29E-B982-5844-9066-482AAE44CDC4}" type="slidenum">
              <a:rPr lang="zh-CN" altLang="zh-CN" smtClean="0"/>
              <a:pPr/>
              <a:t>5</a:t>
            </a:fld>
            <a:endParaRPr lang="zh-CN" altLang="zh-CN"/>
          </a:p>
        </p:txBody>
      </p:sp>
      <p:sp>
        <p:nvSpPr>
          <p:cNvPr id="5" name="矩形 4"/>
          <p:cNvSpPr/>
          <p:nvPr/>
        </p:nvSpPr>
        <p:spPr>
          <a:xfrm>
            <a:off x="1055441" y="756568"/>
            <a:ext cx="8352927" cy="2332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b="1" dirty="0">
                <a:solidFill>
                  <a:srgbClr val="0000FF"/>
                </a:solidFill>
              </a:rPr>
              <a:t>例  </a:t>
            </a:r>
            <a:r>
              <a:rPr lang="en-US" altLang="zh-CN" b="1" dirty="0">
                <a:solidFill>
                  <a:srgbClr val="0000FF"/>
                </a:solidFill>
                <a:cs typeface="Times New Roman" pitchFamily="18" charset="0"/>
              </a:rPr>
              <a:t>3</a:t>
            </a:r>
            <a:r>
              <a:rPr lang="en-US" altLang="zh-CN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        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设线性变换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 L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b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altLang="zh-CN" dirty="0">
                <a:latin typeface="+mj-lt"/>
                <a:cs typeface="Times New Roman" pitchFamily="18" charset="0"/>
              </a:rPr>
              <a:t>=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dirty="0">
                <a:cs typeface="Times New Roman" pitchFamily="18" charset="0"/>
              </a:rPr>
              <a:t>−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baseline="-25000" dirty="0">
                <a:cs typeface="Times New Roman" pitchFamily="18" charset="0"/>
              </a:rPr>
              <a:t>2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baseline="300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altLang="zh-CN" dirty="0">
                <a:ln>
                  <a:solidFill>
                    <a:schemeClr val="tx1"/>
                  </a:solidFill>
                </a:ln>
                <a:noFill/>
                <a:latin typeface="Times New Roman" pitchFamily="18" charset="0"/>
                <a:cs typeface="Times New Roman" pitchFamily="18" charset="0"/>
              </a:rPr>
              <a:t> R</a:t>
            </a:r>
            <a:r>
              <a:rPr lang="en-US" altLang="zh-CN" baseline="30000" dirty="0"/>
              <a:t>2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  <a:sym typeface="Symbol"/>
              </a:rPr>
              <a:t></a:t>
            </a:r>
            <a:r>
              <a:rPr lang="en-US" altLang="zh-CN" dirty="0">
                <a:ln>
                  <a:solidFill>
                    <a:schemeClr val="tx1"/>
                  </a:solidFill>
                </a:ln>
                <a:noFill/>
                <a:latin typeface="Times New Roman" pitchFamily="18" charset="0"/>
                <a:cs typeface="Times New Roman" pitchFamily="18" charset="0"/>
              </a:rPr>
              <a:t> R</a:t>
            </a:r>
            <a:r>
              <a:rPr lang="en-US" altLang="zh-CN" baseline="30000" dirty="0"/>
              <a:t>2</a:t>
            </a:r>
            <a:r>
              <a:rPr lang="en-US" altLang="zh-CN" dirty="0"/>
              <a:t> . </a:t>
            </a:r>
          </a:p>
          <a:p>
            <a:pPr>
              <a:lnSpc>
                <a:spcPct val="130000"/>
              </a:lnSpc>
            </a:pPr>
            <a:r>
              <a:rPr lang="zh-CN" altLang="en-US" dirty="0"/>
              <a:t>              </a:t>
            </a:r>
            <a:r>
              <a:rPr lang="en-US" altLang="zh-CN" dirty="0"/>
              <a:t>(1) </a:t>
            </a:r>
            <a:r>
              <a:rPr lang="zh-CN" altLang="en-US" dirty="0"/>
              <a:t>求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zh-CN" altLang="en-US" dirty="0">
                <a:cs typeface="Times New Roman" pitchFamily="18" charset="0"/>
              </a:rPr>
              <a:t>在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标准基</a:t>
            </a:r>
            <a:r>
              <a:rPr lang="en-US" altLang="zh-CN" dirty="0">
                <a:cs typeface="Times New Roman" pitchFamily="18" charset="0"/>
              </a:rPr>
              <a:t>{e</a:t>
            </a:r>
            <a:r>
              <a:rPr lang="en-US" altLang="zh-CN" baseline="-25000" dirty="0">
                <a:cs typeface="Times New Roman" pitchFamily="18" charset="0"/>
              </a:rPr>
              <a:t>1</a:t>
            </a:r>
            <a:r>
              <a:rPr lang="en-US" altLang="zh-CN" dirty="0">
                <a:cs typeface="Times New Roman" pitchFamily="18" charset="0"/>
              </a:rPr>
              <a:t>,e</a:t>
            </a:r>
            <a:r>
              <a:rPr lang="en-US" altLang="zh-CN" baseline="-25000" dirty="0">
                <a:cs typeface="Times New Roman" pitchFamily="18" charset="0"/>
              </a:rPr>
              <a:t>2</a:t>
            </a:r>
            <a:r>
              <a:rPr lang="en-US" altLang="zh-CN" dirty="0">
                <a:cs typeface="Times New Roman" pitchFamily="18" charset="0"/>
              </a:rPr>
              <a:t>}</a:t>
            </a:r>
            <a:r>
              <a:rPr lang="zh-CN" altLang="en-US" dirty="0">
                <a:cs typeface="Times New Roman" pitchFamily="18" charset="0"/>
              </a:rPr>
              <a:t>下的表示矩阵</a:t>
            </a:r>
            <a:r>
              <a:rPr lang="en-US" altLang="zh-CN" i="1" dirty="0">
                <a:cs typeface="Times New Roman" pitchFamily="18" charset="0"/>
              </a:rPr>
              <a:t>A</a:t>
            </a:r>
            <a:r>
              <a:rPr lang="en-US" altLang="zh-CN" dirty="0"/>
              <a:t> . </a:t>
            </a:r>
          </a:p>
          <a:p>
            <a:pPr>
              <a:lnSpc>
                <a:spcPct val="130000"/>
              </a:lnSpc>
            </a:pPr>
            <a:r>
              <a:rPr lang="en-US" altLang="zh-CN" dirty="0"/>
              <a:t>              (2) </a:t>
            </a:r>
            <a:r>
              <a:rPr lang="zh-CN" altLang="en-US" dirty="0"/>
              <a:t>求 </a:t>
            </a:r>
            <a:r>
              <a:rPr lang="en-US" altLang="zh-CN" i="1" dirty="0">
                <a:cs typeface="Times New Roman" pitchFamily="18" charset="0"/>
              </a:rPr>
              <a:t>L</a:t>
            </a:r>
            <a:r>
              <a:rPr lang="zh-CN" altLang="en-US" dirty="0">
                <a:cs typeface="Times New Roman" pitchFamily="18" charset="0"/>
              </a:rPr>
              <a:t>在基</a:t>
            </a:r>
            <a:r>
              <a:rPr lang="en-US" altLang="zh-CN" dirty="0">
                <a:cs typeface="Times New Roman" pitchFamily="18" charset="0"/>
              </a:rPr>
              <a:t>{u</a:t>
            </a:r>
            <a:r>
              <a:rPr lang="en-US" altLang="zh-CN" baseline="-25000" dirty="0">
                <a:cs typeface="Times New Roman" pitchFamily="18" charset="0"/>
              </a:rPr>
              <a:t>1</a:t>
            </a:r>
            <a:r>
              <a:rPr lang="en-US" altLang="zh-CN" dirty="0">
                <a:cs typeface="Times New Roman" pitchFamily="18" charset="0"/>
              </a:rPr>
              <a:t>,u</a:t>
            </a:r>
            <a:r>
              <a:rPr lang="en-US" altLang="zh-CN" baseline="-25000" dirty="0">
                <a:cs typeface="Times New Roman" pitchFamily="18" charset="0"/>
              </a:rPr>
              <a:t>2</a:t>
            </a:r>
            <a:r>
              <a:rPr lang="en-US" altLang="zh-CN" dirty="0">
                <a:cs typeface="Times New Roman" pitchFamily="18" charset="0"/>
              </a:rPr>
              <a:t>}</a:t>
            </a:r>
            <a:r>
              <a:rPr lang="zh-CN" altLang="en-US" dirty="0">
                <a:cs typeface="Times New Roman" pitchFamily="18" charset="0"/>
              </a:rPr>
              <a:t>下的表示矩阵</a:t>
            </a:r>
            <a:r>
              <a:rPr lang="en-US" altLang="zh-CN" i="1" dirty="0">
                <a:cs typeface="Times New Roman" pitchFamily="18" charset="0"/>
              </a:rPr>
              <a:t>B, </a:t>
            </a:r>
            <a:r>
              <a:rPr lang="zh-CN" altLang="en-US" dirty="0">
                <a:cs typeface="Times New Roman" pitchFamily="18" charset="0"/>
              </a:rPr>
              <a:t>其中</a:t>
            </a:r>
            <a:endParaRPr lang="en-US" altLang="zh-CN" dirty="0">
              <a:cs typeface="Times New Roman" pitchFamily="18" charset="0"/>
            </a:endParaRPr>
          </a:p>
          <a:p>
            <a:pPr>
              <a:lnSpc>
                <a:spcPct val="130000"/>
              </a:lnSpc>
            </a:pPr>
            <a:r>
              <a:rPr lang="en-US" altLang="zh-CN" dirty="0">
                <a:cs typeface="Times New Roman" pitchFamily="18" charset="0"/>
              </a:rPr>
              <a:t>                         u</a:t>
            </a:r>
            <a:r>
              <a:rPr lang="en-US" altLang="zh-CN" baseline="-25000" dirty="0">
                <a:cs typeface="Times New Roman" pitchFamily="18" charset="0"/>
              </a:rPr>
              <a:t>1</a:t>
            </a:r>
            <a:r>
              <a:rPr lang="en-US" altLang="zh-CN" dirty="0">
                <a:cs typeface="Times New Roman" pitchFamily="18" charset="0"/>
              </a:rPr>
              <a:t>= (1,1)</a:t>
            </a:r>
            <a:r>
              <a:rPr lang="en-US" altLang="zh-CN" baseline="30000" dirty="0">
                <a:cs typeface="Times New Roman" pitchFamily="18" charset="0"/>
              </a:rPr>
              <a:t>T          </a:t>
            </a:r>
            <a:r>
              <a:rPr lang="en-US" altLang="zh-CN" dirty="0">
                <a:cs typeface="Times New Roman" pitchFamily="18" charset="0"/>
              </a:rPr>
              <a:t>u</a:t>
            </a:r>
            <a:r>
              <a:rPr lang="en-US" altLang="zh-CN" baseline="-25000" dirty="0">
                <a:cs typeface="Times New Roman" pitchFamily="18" charset="0"/>
              </a:rPr>
              <a:t>2</a:t>
            </a:r>
            <a:r>
              <a:rPr lang="en-US" altLang="zh-CN" dirty="0"/>
              <a:t> = </a:t>
            </a:r>
            <a:r>
              <a:rPr lang="en-US" altLang="zh-CN" dirty="0">
                <a:cs typeface="Times New Roman" pitchFamily="18" charset="0"/>
              </a:rPr>
              <a:t>(1,2)</a:t>
            </a:r>
            <a:r>
              <a:rPr lang="en-US" altLang="zh-CN" baseline="30000" dirty="0">
                <a:cs typeface="Times New Roman" pitchFamily="18" charset="0"/>
              </a:rPr>
              <a:t>T </a:t>
            </a:r>
            <a:endParaRPr lang="en-US" altLang="zh-CN" dirty="0"/>
          </a:p>
        </p:txBody>
      </p:sp>
      <p:sp>
        <p:nvSpPr>
          <p:cNvPr id="8" name="矩形 7"/>
          <p:cNvSpPr/>
          <p:nvPr/>
        </p:nvSpPr>
        <p:spPr>
          <a:xfrm>
            <a:off x="2135560" y="692696"/>
            <a:ext cx="7776864" cy="23042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695400" y="620688"/>
            <a:ext cx="10763325" cy="17727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b="1" dirty="0">
                <a:solidFill>
                  <a:srgbClr val="0000FF"/>
                </a:solidFill>
              </a:rPr>
              <a:t>定理</a:t>
            </a:r>
            <a:r>
              <a:rPr lang="en-US" altLang="zh-CN" b="1" dirty="0">
                <a:solidFill>
                  <a:srgbClr val="0000FF"/>
                </a:solidFill>
              </a:rPr>
              <a:t>1  </a:t>
            </a:r>
            <a:r>
              <a:rPr lang="zh-CN" altLang="en-US" dirty="0">
                <a:solidFill>
                  <a:schemeClr val="tx2"/>
                </a:solidFill>
              </a:rPr>
              <a:t>设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L 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是从 </a:t>
            </a:r>
            <a:r>
              <a:rPr lang="en-US" altLang="zh-CN" dirty="0" err="1">
                <a:ln>
                  <a:solidFill>
                    <a:schemeClr val="tx1"/>
                  </a:solidFill>
                </a:ln>
                <a:noFill/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i="1" baseline="30000" dirty="0" err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i="1" baseline="30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dirty="0"/>
              <a:t>到 </a:t>
            </a:r>
            <a:r>
              <a:rPr lang="en-US" altLang="zh-CN" dirty="0" err="1">
                <a:ln>
                  <a:solidFill>
                    <a:schemeClr val="tx1"/>
                  </a:solidFill>
                </a:ln>
                <a:noFill/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i="1" baseline="30000" dirty="0" err="1">
                <a:cs typeface="Times New Roman" pitchFamily="18" charset="0"/>
              </a:rPr>
              <a:t>n</a:t>
            </a:r>
            <a:r>
              <a:rPr lang="en-US" altLang="zh-CN" i="1" baseline="30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dirty="0"/>
              <a:t>的线性算子，取</a:t>
            </a:r>
            <a:r>
              <a:rPr lang="en-US" altLang="zh-CN" dirty="0" err="1">
                <a:ln>
                  <a:solidFill>
                    <a:schemeClr val="tx1"/>
                  </a:solidFill>
                </a:ln>
                <a:noFill/>
                <a:cs typeface="Times New Roman" pitchFamily="18" charset="0"/>
              </a:rPr>
              <a:t>R</a:t>
            </a:r>
            <a:r>
              <a:rPr lang="en-US" altLang="zh-CN" i="1" baseline="30000" dirty="0" err="1">
                <a:cs typeface="Times New Roman" pitchFamily="18" charset="0"/>
              </a:rPr>
              <a:t>n</a:t>
            </a:r>
            <a:r>
              <a:rPr lang="zh-CN" altLang="en-US" dirty="0"/>
              <a:t>的一组基</a:t>
            </a:r>
            <a:r>
              <a:rPr lang="en-US" altLang="zh-CN" dirty="0"/>
              <a:t>{</a:t>
            </a:r>
            <a:r>
              <a:rPr lang="en-US" altLang="zh-CN" b="1" i="1" dirty="0"/>
              <a:t>u</a:t>
            </a:r>
            <a:r>
              <a:rPr lang="en-US" altLang="zh-CN" b="1" baseline="-25000" dirty="0"/>
              <a:t>1</a:t>
            </a:r>
            <a:r>
              <a:rPr lang="en-US" altLang="zh-CN" b="1" dirty="0"/>
              <a:t>,</a:t>
            </a:r>
            <a:r>
              <a:rPr lang="en-US" altLang="zh-CN" b="1" i="1" dirty="0"/>
              <a:t> u</a:t>
            </a:r>
            <a:r>
              <a:rPr lang="en-US" altLang="zh-CN" b="1" baseline="-25000" dirty="0"/>
              <a:t>2</a:t>
            </a:r>
            <a:r>
              <a:rPr lang="en-US" altLang="zh-CN" b="1" dirty="0"/>
              <a:t> ,…,</a:t>
            </a:r>
            <a:r>
              <a:rPr lang="en-US" altLang="zh-CN" b="1" i="1" dirty="0"/>
              <a:t> u</a:t>
            </a:r>
            <a:r>
              <a:rPr lang="en-US" altLang="zh-CN" b="1" i="1" baseline="-25000" dirty="0"/>
              <a:t>n</a:t>
            </a:r>
            <a:r>
              <a:rPr lang="en-US" altLang="zh-CN" dirty="0"/>
              <a:t>}.</a:t>
            </a:r>
            <a:r>
              <a:rPr lang="zh-CN" altLang="en-US" dirty="0"/>
              <a:t>并记 </a:t>
            </a:r>
            <a:r>
              <a:rPr lang="en-US" altLang="zh-CN" i="1" dirty="0">
                <a:solidFill>
                  <a:srgbClr val="C00000"/>
                </a:solidFill>
              </a:rPr>
              <a:t>A</a:t>
            </a:r>
            <a:r>
              <a:rPr lang="zh-CN" altLang="en-US" dirty="0"/>
              <a:t>是</a:t>
            </a:r>
            <a:r>
              <a:rPr lang="en-US" altLang="zh-CN" i="1" dirty="0"/>
              <a:t>L</a:t>
            </a:r>
            <a:r>
              <a:rPr lang="zh-CN" altLang="en-US" dirty="0"/>
              <a:t>在该基下的表示矩阵。设原像</a:t>
            </a:r>
            <a:r>
              <a:rPr lang="en-US" altLang="zh-CN" dirty="0"/>
              <a:t>u</a:t>
            </a:r>
            <a:r>
              <a:rPr lang="zh-CN" altLang="en-US" dirty="0"/>
              <a:t>在该基下的坐标为</a:t>
            </a:r>
            <a:r>
              <a:rPr lang="en-US" altLang="zh-CN" i="1" dirty="0"/>
              <a:t>x , </a:t>
            </a:r>
            <a:r>
              <a:rPr lang="zh-CN" altLang="en-US" dirty="0"/>
              <a:t>像</a:t>
            </a:r>
            <a:r>
              <a:rPr lang="en-US" altLang="zh-CN" i="1" dirty="0"/>
              <a:t>L</a:t>
            </a:r>
            <a:r>
              <a:rPr lang="en-US" altLang="zh-CN" dirty="0"/>
              <a:t>(u)</a:t>
            </a:r>
          </a:p>
          <a:p>
            <a:pPr algn="just">
              <a:lnSpc>
                <a:spcPct val="130000"/>
              </a:lnSpc>
            </a:pPr>
            <a:r>
              <a:rPr lang="zh-CN" altLang="en-US" dirty="0"/>
              <a:t>在该基下的坐标为</a:t>
            </a:r>
            <a:r>
              <a:rPr lang="en-US" altLang="zh-CN" i="1" dirty="0"/>
              <a:t> y,  </a:t>
            </a:r>
            <a:r>
              <a:rPr lang="zh-CN" altLang="en-US" dirty="0"/>
              <a:t>则有</a:t>
            </a: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479376" y="476672"/>
            <a:ext cx="11377264" cy="2016224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780918" y="1770492"/>
            <a:ext cx="12961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i="1" dirty="0">
                <a:solidFill>
                  <a:srgbClr val="000000"/>
                </a:solidFill>
              </a:rPr>
              <a:t>y</a:t>
            </a:r>
            <a:r>
              <a:rPr lang="en-US" altLang="zh-CN" dirty="0">
                <a:solidFill>
                  <a:srgbClr val="000000"/>
                </a:solidFill>
              </a:rPr>
              <a:t> = </a:t>
            </a:r>
            <a:r>
              <a:rPr lang="en-US" altLang="zh-CN" i="1" dirty="0">
                <a:solidFill>
                  <a:srgbClr val="C00000"/>
                </a:solidFill>
              </a:rPr>
              <a:t>A</a:t>
            </a:r>
            <a:r>
              <a:rPr lang="en-US" altLang="zh-CN" i="1" dirty="0"/>
              <a:t>x</a:t>
            </a:r>
            <a:endParaRPr lang="zh-CN" altLang="en-US" i="1" dirty="0"/>
          </a:p>
        </p:txBody>
      </p:sp>
      <p:sp>
        <p:nvSpPr>
          <p:cNvPr id="8" name="矩形 7"/>
          <p:cNvSpPr/>
          <p:nvPr/>
        </p:nvSpPr>
        <p:spPr>
          <a:xfrm>
            <a:off x="1127448" y="2708920"/>
            <a:ext cx="648072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</a:rPr>
              <a:t>特别地，若取的标准基</a:t>
            </a:r>
            <a:r>
              <a:rPr lang="en-US" altLang="zh-CN" dirty="0">
                <a:solidFill>
                  <a:srgbClr val="000000"/>
                </a:solidFill>
              </a:rPr>
              <a:t>{</a:t>
            </a:r>
            <a:r>
              <a:rPr lang="en-US" altLang="zh-CN" b="1" i="1" dirty="0"/>
              <a:t>e</a:t>
            </a:r>
            <a:r>
              <a:rPr lang="en-US" altLang="zh-CN" b="1" baseline="-25000" dirty="0"/>
              <a:t>1</a:t>
            </a:r>
            <a:r>
              <a:rPr lang="en-US" altLang="zh-CN" b="1" dirty="0"/>
              <a:t>,</a:t>
            </a:r>
            <a:r>
              <a:rPr lang="en-US" altLang="zh-CN" b="1" i="1" dirty="0"/>
              <a:t> e</a:t>
            </a:r>
            <a:r>
              <a:rPr lang="en-US" altLang="zh-CN" b="1" baseline="-25000" dirty="0"/>
              <a:t>2</a:t>
            </a:r>
            <a:r>
              <a:rPr lang="en-US" altLang="zh-CN" b="1" dirty="0"/>
              <a:t> ,…,</a:t>
            </a:r>
            <a:r>
              <a:rPr lang="en-US" altLang="zh-CN" b="1" i="1" dirty="0"/>
              <a:t> e</a:t>
            </a:r>
            <a:r>
              <a:rPr lang="en-US" altLang="zh-CN" b="1" i="1" baseline="-25000" dirty="0"/>
              <a:t>n</a:t>
            </a:r>
            <a:r>
              <a:rPr lang="en-US" altLang="zh-CN" dirty="0">
                <a:solidFill>
                  <a:srgbClr val="000000"/>
                </a:solidFill>
              </a:rPr>
              <a:t>}, </a:t>
            </a:r>
            <a:r>
              <a:rPr lang="zh-CN" altLang="en-US" dirty="0">
                <a:solidFill>
                  <a:srgbClr val="000000"/>
                </a:solidFill>
              </a:rPr>
              <a:t>则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7464152" y="2708920"/>
            <a:ext cx="158569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i="1" dirty="0">
                <a:solidFill>
                  <a:srgbClr val="000000"/>
                </a:solidFill>
              </a:rPr>
              <a:t>L</a:t>
            </a:r>
            <a:r>
              <a:rPr lang="en-US" altLang="zh-CN" dirty="0">
                <a:solidFill>
                  <a:srgbClr val="000000"/>
                </a:solidFill>
              </a:rPr>
              <a:t>(</a:t>
            </a:r>
            <a:r>
              <a:rPr lang="en-US" altLang="zh-CN" i="1" dirty="0">
                <a:solidFill>
                  <a:srgbClr val="000000"/>
                </a:solidFill>
              </a:rPr>
              <a:t>u</a:t>
            </a:r>
            <a:r>
              <a:rPr lang="en-US" altLang="zh-CN" dirty="0">
                <a:solidFill>
                  <a:srgbClr val="000000"/>
                </a:solidFill>
              </a:rPr>
              <a:t>) = </a:t>
            </a:r>
            <a:r>
              <a:rPr lang="en-US" altLang="zh-CN" i="1" dirty="0">
                <a:solidFill>
                  <a:srgbClr val="C00000"/>
                </a:solidFill>
              </a:rPr>
              <a:t>A</a:t>
            </a:r>
            <a:r>
              <a:rPr lang="en-US" altLang="zh-CN" i="1" dirty="0">
                <a:solidFill>
                  <a:srgbClr val="000000"/>
                </a:solidFill>
              </a:rPr>
              <a:t>u</a:t>
            </a:r>
            <a:endParaRPr lang="zh-CN" altLang="en-US" i="1" dirty="0">
              <a:solidFill>
                <a:srgbClr val="0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63752" y="3356992"/>
            <a:ext cx="63914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------</a:t>
            </a:r>
            <a:r>
              <a:rPr lang="zh-CN" altLang="en-US" dirty="0"/>
              <a:t>称此时的表示矩阵为</a:t>
            </a:r>
            <a:r>
              <a:rPr lang="zh-CN" altLang="en-US" b="1" dirty="0">
                <a:solidFill>
                  <a:srgbClr val="C00000"/>
                </a:solidFill>
              </a:rPr>
              <a:t>标准表示矩阵</a:t>
            </a:r>
            <a:r>
              <a:rPr lang="en-US" altLang="zh-CN" b="1" dirty="0">
                <a:solidFill>
                  <a:srgbClr val="C00000"/>
                </a:solidFill>
              </a:rPr>
              <a:t>.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67408" y="4221088"/>
            <a:ext cx="10763325" cy="1212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b="1" dirty="0">
                <a:solidFill>
                  <a:srgbClr val="0000FF"/>
                </a:solidFill>
              </a:rPr>
              <a:t>定理</a:t>
            </a:r>
            <a:r>
              <a:rPr lang="en-US" altLang="zh-CN" b="1" dirty="0">
                <a:solidFill>
                  <a:srgbClr val="0000FF"/>
                </a:solidFill>
              </a:rPr>
              <a:t>2  </a:t>
            </a:r>
            <a:r>
              <a:rPr lang="zh-CN" altLang="en-US" dirty="0">
                <a:solidFill>
                  <a:schemeClr val="tx2"/>
                </a:solidFill>
              </a:rPr>
              <a:t>设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L 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是从 </a:t>
            </a:r>
            <a:r>
              <a:rPr lang="en-US" altLang="zh-CN" dirty="0" err="1">
                <a:ln>
                  <a:solidFill>
                    <a:schemeClr val="tx1"/>
                  </a:solidFill>
                </a:ln>
                <a:noFill/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i="1" baseline="30000" dirty="0" err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i="1" baseline="30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dirty="0"/>
              <a:t>到 </a:t>
            </a:r>
            <a:r>
              <a:rPr lang="en-US" altLang="zh-CN" dirty="0" err="1">
                <a:ln>
                  <a:solidFill>
                    <a:schemeClr val="tx1"/>
                  </a:solidFill>
                </a:ln>
                <a:noFill/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i="1" baseline="30000" dirty="0" err="1">
                <a:cs typeface="Times New Roman" pitchFamily="18" charset="0"/>
              </a:rPr>
              <a:t>n</a:t>
            </a:r>
            <a:r>
              <a:rPr lang="en-US" altLang="zh-CN" i="1" baseline="30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dirty="0"/>
              <a:t>的线性算子，令</a:t>
            </a:r>
            <a:r>
              <a:rPr lang="en-US" altLang="zh-CN" i="1" dirty="0">
                <a:solidFill>
                  <a:srgbClr val="C00000"/>
                </a:solidFill>
              </a:rPr>
              <a:t>A</a:t>
            </a:r>
            <a:r>
              <a:rPr lang="zh-CN" altLang="en-US" dirty="0"/>
              <a:t>和</a:t>
            </a:r>
            <a:r>
              <a:rPr lang="en-US" altLang="zh-CN" i="1" dirty="0">
                <a:solidFill>
                  <a:srgbClr val="0070C0"/>
                </a:solidFill>
              </a:rPr>
              <a:t>B</a:t>
            </a:r>
            <a:r>
              <a:rPr lang="zh-CN" altLang="en-US" dirty="0"/>
              <a:t>分别为 </a:t>
            </a:r>
            <a:r>
              <a:rPr lang="en-US" altLang="zh-CN" i="1" dirty="0"/>
              <a:t>L</a:t>
            </a:r>
            <a:r>
              <a:rPr lang="zh-CN" altLang="en-US" dirty="0"/>
              <a:t>在两组基</a:t>
            </a:r>
            <a:endParaRPr lang="en-US" altLang="zh-CN" dirty="0"/>
          </a:p>
          <a:p>
            <a:pPr algn="just">
              <a:lnSpc>
                <a:spcPct val="130000"/>
              </a:lnSpc>
            </a:pPr>
            <a:r>
              <a:rPr lang="en-US" altLang="zh-CN" dirty="0"/>
              <a:t>{</a:t>
            </a:r>
            <a:r>
              <a:rPr lang="en-US" altLang="zh-CN" b="1" i="1" dirty="0"/>
              <a:t>u</a:t>
            </a:r>
            <a:r>
              <a:rPr lang="en-US" altLang="zh-CN" b="1" baseline="-25000" dirty="0"/>
              <a:t>1</a:t>
            </a:r>
            <a:r>
              <a:rPr lang="en-US" altLang="zh-CN" b="1" dirty="0"/>
              <a:t>,</a:t>
            </a:r>
            <a:r>
              <a:rPr lang="en-US" altLang="zh-CN" b="1" i="1" dirty="0"/>
              <a:t> u</a:t>
            </a:r>
            <a:r>
              <a:rPr lang="en-US" altLang="zh-CN" b="1" baseline="-25000" dirty="0"/>
              <a:t>2</a:t>
            </a:r>
            <a:r>
              <a:rPr lang="en-US" altLang="zh-CN" b="1" dirty="0"/>
              <a:t> ,…,</a:t>
            </a:r>
            <a:r>
              <a:rPr lang="en-US" altLang="zh-CN" b="1" i="1" dirty="0"/>
              <a:t> u</a:t>
            </a:r>
            <a:r>
              <a:rPr lang="en-US" altLang="zh-CN" b="1" i="1" baseline="-25000" dirty="0"/>
              <a:t>n</a:t>
            </a:r>
            <a:r>
              <a:rPr lang="en-US" altLang="zh-CN" dirty="0"/>
              <a:t>}</a:t>
            </a:r>
            <a:r>
              <a:rPr lang="zh-CN" altLang="en-US" dirty="0"/>
              <a:t>和 </a:t>
            </a:r>
            <a:r>
              <a:rPr lang="en-US" altLang="zh-CN" dirty="0"/>
              <a:t>{</a:t>
            </a:r>
            <a:r>
              <a:rPr lang="en-US" altLang="zh-CN" b="1" i="1" dirty="0"/>
              <a:t>w</a:t>
            </a:r>
            <a:r>
              <a:rPr lang="en-US" altLang="zh-CN" b="1" baseline="-25000" dirty="0"/>
              <a:t>1</a:t>
            </a:r>
            <a:r>
              <a:rPr lang="en-US" altLang="zh-CN" b="1" dirty="0"/>
              <a:t>,</a:t>
            </a:r>
            <a:r>
              <a:rPr lang="en-US" altLang="zh-CN" b="1" i="1" dirty="0"/>
              <a:t> w</a:t>
            </a:r>
            <a:r>
              <a:rPr lang="en-US" altLang="zh-CN" b="1" baseline="-25000" dirty="0"/>
              <a:t>2</a:t>
            </a:r>
            <a:r>
              <a:rPr lang="en-US" altLang="zh-CN" b="1" dirty="0"/>
              <a:t> ,…,</a:t>
            </a:r>
            <a:r>
              <a:rPr lang="en-US" altLang="zh-CN" b="1" i="1" dirty="0"/>
              <a:t> </a:t>
            </a:r>
            <a:r>
              <a:rPr lang="en-US" altLang="zh-CN" b="1" i="1" dirty="0" err="1"/>
              <a:t>w</a:t>
            </a:r>
            <a:r>
              <a:rPr lang="en-US" altLang="zh-CN" b="1" i="1" baseline="-25000" dirty="0" err="1"/>
              <a:t>n</a:t>
            </a:r>
            <a:r>
              <a:rPr lang="en-US" altLang="zh-CN" dirty="0"/>
              <a:t>}</a:t>
            </a:r>
            <a:r>
              <a:rPr lang="zh-CN" altLang="en-US" dirty="0"/>
              <a:t>下的表示矩阵，则</a:t>
            </a: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551384" y="4077072"/>
            <a:ext cx="11377264" cy="2448272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5231904" y="5445224"/>
            <a:ext cx="194421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i="1" dirty="0">
                <a:solidFill>
                  <a:srgbClr val="0070C0"/>
                </a:solidFill>
              </a:rPr>
              <a:t>B</a:t>
            </a:r>
            <a:r>
              <a:rPr lang="en-US" altLang="zh-CN" dirty="0">
                <a:solidFill>
                  <a:srgbClr val="000000"/>
                </a:solidFill>
              </a:rPr>
              <a:t> = </a:t>
            </a:r>
            <a:r>
              <a:rPr lang="en-US" altLang="zh-CN" i="1" dirty="0">
                <a:solidFill>
                  <a:srgbClr val="000000"/>
                </a:solidFill>
              </a:rPr>
              <a:t>S</a:t>
            </a:r>
            <a:r>
              <a:rPr lang="en-US" altLang="zh-CN" i="1" dirty="0">
                <a:solidFill>
                  <a:srgbClr val="C00000"/>
                </a:solidFill>
              </a:rPr>
              <a:t>A</a:t>
            </a:r>
            <a:r>
              <a:rPr lang="en-US" altLang="zh-CN" i="1" dirty="0"/>
              <a:t>S</a:t>
            </a:r>
            <a:r>
              <a:rPr lang="en-US" altLang="zh-CN" i="1" baseline="30000" dirty="0">
                <a:sym typeface="Symbol"/>
              </a:rPr>
              <a:t></a:t>
            </a:r>
            <a:r>
              <a:rPr lang="en-US" altLang="zh-CN" baseline="30000" dirty="0">
                <a:sym typeface="Symbol"/>
              </a:rPr>
              <a:t>1</a:t>
            </a:r>
            <a:endParaRPr lang="zh-CN" altLang="en-US" baseline="30000" dirty="0"/>
          </a:p>
        </p:txBody>
      </p:sp>
      <p:sp>
        <p:nvSpPr>
          <p:cNvPr id="14" name="TextBox 13"/>
          <p:cNvSpPr txBox="1"/>
          <p:nvPr/>
        </p:nvSpPr>
        <p:spPr>
          <a:xfrm>
            <a:off x="839416" y="5877272"/>
            <a:ext cx="94949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其中 </a:t>
            </a:r>
            <a:r>
              <a:rPr lang="en-US" altLang="zh-CN" i="1" dirty="0"/>
              <a:t>S</a:t>
            </a:r>
            <a:r>
              <a:rPr lang="en-US" altLang="zh-CN" dirty="0"/>
              <a:t> </a:t>
            </a:r>
            <a:r>
              <a:rPr lang="zh-CN" altLang="en-US" dirty="0"/>
              <a:t>是由基</a:t>
            </a:r>
            <a:r>
              <a:rPr lang="en-US" altLang="zh-CN" dirty="0"/>
              <a:t>{</a:t>
            </a:r>
            <a:r>
              <a:rPr lang="en-US" altLang="zh-CN" b="1" i="1" dirty="0"/>
              <a:t>u</a:t>
            </a:r>
            <a:r>
              <a:rPr lang="en-US" altLang="zh-CN" b="1" baseline="-25000" dirty="0"/>
              <a:t>1</a:t>
            </a:r>
            <a:r>
              <a:rPr lang="en-US" altLang="zh-CN" b="1" dirty="0"/>
              <a:t>,</a:t>
            </a:r>
            <a:r>
              <a:rPr lang="en-US" altLang="zh-CN" b="1" i="1" dirty="0"/>
              <a:t> u</a:t>
            </a:r>
            <a:r>
              <a:rPr lang="en-US" altLang="zh-CN" b="1" baseline="-25000" dirty="0"/>
              <a:t>2</a:t>
            </a:r>
            <a:r>
              <a:rPr lang="en-US" altLang="zh-CN" b="1" dirty="0"/>
              <a:t> ,…,</a:t>
            </a:r>
            <a:r>
              <a:rPr lang="en-US" altLang="zh-CN" b="1" i="1" dirty="0"/>
              <a:t> u</a:t>
            </a:r>
            <a:r>
              <a:rPr lang="en-US" altLang="zh-CN" b="1" i="1" baseline="-25000" dirty="0"/>
              <a:t>n</a:t>
            </a:r>
            <a:r>
              <a:rPr lang="en-US" altLang="zh-CN" dirty="0"/>
              <a:t>}</a:t>
            </a:r>
            <a:r>
              <a:rPr lang="zh-CN" altLang="en-US" dirty="0"/>
              <a:t>到基</a:t>
            </a:r>
            <a:r>
              <a:rPr lang="en-US" altLang="zh-CN" dirty="0"/>
              <a:t>{</a:t>
            </a:r>
            <a:r>
              <a:rPr lang="en-US" altLang="zh-CN" b="1" i="1" dirty="0"/>
              <a:t>w</a:t>
            </a:r>
            <a:r>
              <a:rPr lang="en-US" altLang="zh-CN" b="1" baseline="-25000" dirty="0"/>
              <a:t>1</a:t>
            </a:r>
            <a:r>
              <a:rPr lang="en-US" altLang="zh-CN" b="1" dirty="0"/>
              <a:t>,</a:t>
            </a:r>
            <a:r>
              <a:rPr lang="en-US" altLang="zh-CN" b="1" i="1" dirty="0"/>
              <a:t> w</a:t>
            </a:r>
            <a:r>
              <a:rPr lang="en-US" altLang="zh-CN" b="1" baseline="-25000" dirty="0"/>
              <a:t>2</a:t>
            </a:r>
            <a:r>
              <a:rPr lang="en-US" altLang="zh-CN" b="1" dirty="0"/>
              <a:t> ,…,</a:t>
            </a:r>
            <a:r>
              <a:rPr lang="en-US" altLang="zh-CN" b="1" i="1" dirty="0"/>
              <a:t> </a:t>
            </a:r>
            <a:r>
              <a:rPr lang="en-US" altLang="zh-CN" b="1" i="1" dirty="0" err="1"/>
              <a:t>w</a:t>
            </a:r>
            <a:r>
              <a:rPr lang="en-US" altLang="zh-CN" b="1" i="1" baseline="-25000" dirty="0" err="1"/>
              <a:t>n</a:t>
            </a:r>
            <a:r>
              <a:rPr lang="en-US" altLang="zh-CN" dirty="0"/>
              <a:t>}</a:t>
            </a:r>
            <a:r>
              <a:rPr lang="zh-CN" altLang="en-US" dirty="0"/>
              <a:t>的过渡矩阵</a:t>
            </a:r>
            <a:r>
              <a:rPr lang="en-US" altLang="zh-CN" dirty="0"/>
              <a:t>.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 animBg="1"/>
      <p:bldP spid="13" grpId="0"/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904312" y="6093296"/>
            <a:ext cx="2540000" cy="457200"/>
          </a:xfrm>
        </p:spPr>
        <p:txBody>
          <a:bodyPr/>
          <a:lstStyle/>
          <a:p>
            <a:fld id="{F9E3C29E-B982-5844-9066-482AAE44CDC4}" type="slidenum">
              <a:rPr lang="zh-CN" altLang="zh-CN" smtClean="0"/>
              <a:pPr/>
              <a:t>7</a:t>
            </a:fld>
            <a:endParaRPr lang="zh-CN" altLang="zh-CN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DAE345A-EC08-F941-8436-1768014983E8}"/>
              </a:ext>
            </a:extLst>
          </p:cNvPr>
          <p:cNvSpPr/>
          <p:nvPr/>
        </p:nvSpPr>
        <p:spPr>
          <a:xfrm>
            <a:off x="839416" y="980728"/>
            <a:ext cx="943304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例 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：  设</a:t>
            </a:r>
            <a:r>
              <a:rPr lang="en-US" altLang="zh-CN" dirty="0">
                <a:ln>
                  <a:solidFill>
                    <a:schemeClr val="tx1"/>
                  </a:solidFill>
                </a:ln>
                <a:noFill/>
                <a:cs typeface="Times New Roman" pitchFamily="18" charset="0"/>
              </a:rPr>
              <a:t>R</a:t>
            </a:r>
            <a:r>
              <a:rPr lang="en-US" altLang="zh-CN" baseline="30000" dirty="0">
                <a:cs typeface="Times New Roman" pitchFamily="18" charset="0"/>
              </a:rPr>
              <a:t>3</a:t>
            </a:r>
            <a:r>
              <a:rPr lang="zh-CN" altLang="en-US" dirty="0">
                <a:cs typeface="Times New Roman" pitchFamily="18" charset="0"/>
              </a:rPr>
              <a:t>上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线性</a:t>
            </a:r>
            <a:r>
              <a:rPr lang="zh-CN" altLang="en-US" dirty="0">
                <a:cs typeface="Times New Roman" pitchFamily="18" charset="0"/>
              </a:rPr>
              <a:t>算子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zh-CN" dirty="0"/>
              <a:t> </a:t>
            </a:r>
            <a:r>
              <a:rPr lang="zh-CN" altLang="en-US" dirty="0"/>
              <a:t>的标准表示矩阵为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=   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                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.  </a:t>
            </a:r>
          </a:p>
          <a:p>
            <a:pPr algn="just"/>
            <a:endParaRPr lang="en-US" altLang="zh-CN" dirty="0"/>
          </a:p>
          <a:p>
            <a:pPr algn="just"/>
            <a:r>
              <a:rPr lang="zh-CN" altLang="en-US" dirty="0"/>
              <a:t>                   求 </a:t>
            </a:r>
            <a:r>
              <a:rPr lang="en-US" altLang="zh-CN" i="1" dirty="0">
                <a:cs typeface="Times New Roman" pitchFamily="18" charset="0"/>
              </a:rPr>
              <a:t>L </a:t>
            </a:r>
            <a:r>
              <a:rPr lang="zh-CN" altLang="en-US" dirty="0">
                <a:cs typeface="Times New Roman" pitchFamily="18" charset="0"/>
              </a:rPr>
              <a:t>相应于有序基</a:t>
            </a:r>
            <a:r>
              <a:rPr lang="en-US" altLang="zh-CN" dirty="0"/>
              <a:t>{</a:t>
            </a:r>
            <a:r>
              <a:rPr lang="en-US" altLang="zh-CN" b="1" dirty="0">
                <a:cs typeface="Times New Roman" pitchFamily="18" charset="0"/>
              </a:rPr>
              <a:t>e</a:t>
            </a:r>
            <a:r>
              <a:rPr lang="en-US" altLang="zh-CN" b="1" baseline="-25000" dirty="0"/>
              <a:t>1</a:t>
            </a:r>
            <a:r>
              <a:rPr lang="en-US" altLang="zh-CN" b="1" i="1" dirty="0"/>
              <a:t>+</a:t>
            </a:r>
            <a:r>
              <a:rPr lang="en-US" altLang="zh-CN" b="1" dirty="0">
                <a:cs typeface="Times New Roman" pitchFamily="18" charset="0"/>
              </a:rPr>
              <a:t>e</a:t>
            </a:r>
            <a:r>
              <a:rPr lang="en-US" altLang="zh-CN" b="1" baseline="-25000" dirty="0"/>
              <a:t>2</a:t>
            </a:r>
            <a:r>
              <a:rPr lang="en-US" altLang="zh-CN" b="1" dirty="0"/>
              <a:t>,</a:t>
            </a:r>
            <a:r>
              <a:rPr lang="en-US" altLang="zh-CN" b="1" i="1" dirty="0"/>
              <a:t> 2</a:t>
            </a:r>
            <a:r>
              <a:rPr lang="en-US" altLang="zh-CN" b="1" dirty="0">
                <a:cs typeface="Times New Roman" pitchFamily="18" charset="0"/>
              </a:rPr>
              <a:t>e</a:t>
            </a:r>
            <a:r>
              <a:rPr lang="en-US" altLang="zh-CN" b="1" baseline="-25000" dirty="0"/>
              <a:t>2</a:t>
            </a:r>
            <a:r>
              <a:rPr lang="en-US" altLang="zh-CN" b="1" dirty="0"/>
              <a:t>,</a:t>
            </a:r>
            <a:r>
              <a:rPr lang="zh-CN" altLang="en-US" b="1" dirty="0"/>
              <a:t> </a:t>
            </a:r>
            <a:r>
              <a:rPr lang="en-US" altLang="zh-CN" b="1" dirty="0">
                <a:cs typeface="Times New Roman" pitchFamily="18" charset="0"/>
              </a:rPr>
              <a:t>e</a:t>
            </a:r>
            <a:r>
              <a:rPr lang="en-US" altLang="zh-CN" b="1" baseline="-25000" dirty="0"/>
              <a:t>2</a:t>
            </a:r>
            <a:r>
              <a:rPr lang="en-US" altLang="zh-CN" b="1" dirty="0"/>
              <a:t>-</a:t>
            </a:r>
            <a:r>
              <a:rPr lang="en-US" altLang="zh-CN" b="1" dirty="0">
                <a:cs typeface="Times New Roman" pitchFamily="18" charset="0"/>
              </a:rPr>
              <a:t>e</a:t>
            </a:r>
            <a:r>
              <a:rPr lang="en-US" altLang="zh-CN" b="1" baseline="-25000" dirty="0"/>
              <a:t>3</a:t>
            </a:r>
            <a:r>
              <a:rPr lang="en-US" altLang="zh-CN" b="1" dirty="0"/>
              <a:t>}</a:t>
            </a:r>
            <a:r>
              <a:rPr lang="zh-CN" altLang="en-US" dirty="0"/>
              <a:t>下的表示矩阵</a:t>
            </a:r>
            <a:r>
              <a:rPr lang="en-US" altLang="zh-CN" i="1" dirty="0">
                <a:cs typeface="Times New Roman" pitchFamily="18" charset="0"/>
              </a:rPr>
              <a:t>.</a:t>
            </a:r>
            <a:r>
              <a:rPr lang="zh-CN" altLang="en-US" dirty="0"/>
              <a:t>   </a:t>
            </a:r>
          </a:p>
        </p:txBody>
      </p:sp>
      <p:sp>
        <p:nvSpPr>
          <p:cNvPr id="6" name="双括号 14">
            <a:extLst>
              <a:ext uri="{FF2B5EF4-FFF2-40B4-BE49-F238E27FC236}">
                <a16:creationId xmlns:a16="http://schemas.microsoft.com/office/drawing/2014/main" id="{36442DDE-4AB3-8848-B3B9-C35562275AC7}"/>
              </a:ext>
            </a:extLst>
          </p:cNvPr>
          <p:cNvSpPr/>
          <p:nvPr/>
        </p:nvSpPr>
        <p:spPr>
          <a:xfrm>
            <a:off x="8544272" y="620688"/>
            <a:ext cx="1584176" cy="1224136"/>
          </a:xfrm>
          <a:prstGeom prst="bracketPair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TextBox 15">
            <a:extLst>
              <a:ext uri="{FF2B5EF4-FFF2-40B4-BE49-F238E27FC236}">
                <a16:creationId xmlns:a16="http://schemas.microsoft.com/office/drawing/2014/main" id="{18C960F7-7CBB-C741-8397-7FCC1259B9DD}"/>
              </a:ext>
            </a:extLst>
          </p:cNvPr>
          <p:cNvSpPr txBox="1"/>
          <p:nvPr/>
        </p:nvSpPr>
        <p:spPr>
          <a:xfrm>
            <a:off x="8679964" y="548680"/>
            <a:ext cx="36420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</a:p>
          <a:p>
            <a:r>
              <a:rPr lang="en-US" altLang="zh-CN" dirty="0"/>
              <a:t>1</a:t>
            </a:r>
          </a:p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8" name="TextBox 16">
            <a:extLst>
              <a:ext uri="{FF2B5EF4-FFF2-40B4-BE49-F238E27FC236}">
                <a16:creationId xmlns:a16="http://schemas.microsoft.com/office/drawing/2014/main" id="{914C5796-5DB3-5C4D-84C6-6DD369040B5B}"/>
              </a:ext>
            </a:extLst>
          </p:cNvPr>
          <p:cNvSpPr txBox="1"/>
          <p:nvPr/>
        </p:nvSpPr>
        <p:spPr>
          <a:xfrm>
            <a:off x="9116174" y="548680"/>
            <a:ext cx="48442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 </a:t>
            </a:r>
            <a:r>
              <a:rPr lang="en-US" altLang="zh-CN" dirty="0"/>
              <a:t>2</a:t>
            </a:r>
          </a:p>
          <a:p>
            <a:r>
              <a:rPr lang="en-US" altLang="zh-CN" dirty="0">
                <a:sym typeface="Symbol"/>
              </a:rPr>
              <a:t>-1</a:t>
            </a:r>
          </a:p>
          <a:p>
            <a:r>
              <a:rPr lang="zh-CN" altLang="en-US" dirty="0">
                <a:sym typeface="Symbol"/>
              </a:rPr>
              <a:t> </a:t>
            </a:r>
            <a:r>
              <a:rPr lang="en-US" altLang="zh-CN" dirty="0">
                <a:sym typeface="Symbol"/>
              </a:rPr>
              <a:t>1</a:t>
            </a:r>
            <a:endParaRPr lang="zh-CN" altLang="en-US" dirty="0"/>
          </a:p>
        </p:txBody>
      </p:sp>
      <p:sp>
        <p:nvSpPr>
          <p:cNvPr id="9" name="TextBox 17">
            <a:extLst>
              <a:ext uri="{FF2B5EF4-FFF2-40B4-BE49-F238E27FC236}">
                <a16:creationId xmlns:a16="http://schemas.microsoft.com/office/drawing/2014/main" id="{FF311D4A-5CDB-AF4E-B1C9-6DDEAD4F874E}"/>
              </a:ext>
            </a:extLst>
          </p:cNvPr>
          <p:cNvSpPr txBox="1"/>
          <p:nvPr/>
        </p:nvSpPr>
        <p:spPr>
          <a:xfrm>
            <a:off x="9696400" y="548680"/>
            <a:ext cx="36420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</a:p>
          <a:p>
            <a:r>
              <a:rPr lang="en-US" altLang="zh-CN" dirty="0">
                <a:sym typeface="Symbol"/>
              </a:rPr>
              <a:t>1</a:t>
            </a:r>
          </a:p>
          <a:p>
            <a:r>
              <a:rPr lang="en-US" altLang="zh-CN" dirty="0">
                <a:sym typeface="Symbol"/>
              </a:rPr>
              <a:t>2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911424" y="2852936"/>
            <a:ext cx="835292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练习：设线性变换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zh-CN" dirty="0"/>
              <a:t> : </a:t>
            </a:r>
            <a:r>
              <a:rPr lang="en-US" altLang="zh-CN" dirty="0">
                <a:ln>
                  <a:solidFill>
                    <a:schemeClr val="tx1"/>
                  </a:solidFill>
                </a:ln>
                <a:noFill/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baseline="30000" dirty="0">
                <a:latin typeface="Times New Roman" pitchFamily="18" charset="0"/>
                <a:cs typeface="Times New Roman" pitchFamily="18" charset="0"/>
              </a:rPr>
              <a:t>3 </a:t>
            </a:r>
            <a:r>
              <a:rPr lang="en-US" altLang="zh-CN" dirty="0">
                <a:sym typeface="Symbol"/>
              </a:rPr>
              <a:t></a:t>
            </a:r>
            <a:r>
              <a:rPr lang="en-US" altLang="zh-CN" dirty="0"/>
              <a:t> </a:t>
            </a:r>
            <a:r>
              <a:rPr lang="en-US" altLang="zh-CN" dirty="0">
                <a:ln>
                  <a:solidFill>
                    <a:schemeClr val="tx1"/>
                  </a:solidFill>
                </a:ln>
                <a:noFill/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baseline="30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zh-CN" altLang="en-US" dirty="0"/>
              <a:t>定义如下：</a:t>
            </a:r>
            <a:endParaRPr lang="en-US" altLang="zh-CN" dirty="0"/>
          </a:p>
          <a:p>
            <a:pPr algn="ctr"/>
            <a:r>
              <a:rPr lang="en-US" altLang="zh-CN" dirty="0"/>
              <a:t>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b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altLang="zh-CN" dirty="0">
                <a:latin typeface="+mj-lt"/>
                <a:cs typeface="Times New Roman" pitchFamily="18" charset="0"/>
              </a:rPr>
              <a:t>=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altLang="zh-CN" b="1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b="1" baseline="-25000" dirty="0"/>
              <a:t>1</a:t>
            </a:r>
            <a:r>
              <a:rPr lang="en-US" altLang="zh-CN" b="1" dirty="0">
                <a:latin typeface="+mj-ea"/>
                <a:ea typeface="+mj-ea"/>
              </a:rPr>
              <a:t>-</a:t>
            </a:r>
            <a:r>
              <a:rPr lang="en-US" altLang="zh-CN" b="1" i="1" dirty="0"/>
              <a:t> </a:t>
            </a:r>
            <a:r>
              <a:rPr lang="en-US" altLang="zh-CN" b="1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b="1" baseline="-25000" dirty="0"/>
              <a:t>2</a:t>
            </a:r>
            <a:r>
              <a:rPr lang="en-US" altLang="zh-CN" b="1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b="1" dirty="0"/>
              <a:t> </a:t>
            </a:r>
            <a:r>
              <a:rPr lang="en-US" altLang="zh-CN" b="1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b="1" baseline="-25000" dirty="0"/>
              <a:t>1</a:t>
            </a:r>
            <a:r>
              <a:rPr lang="en-US" altLang="zh-CN" b="1" dirty="0">
                <a:latin typeface="+mj-ea"/>
                <a:ea typeface="+mj-ea"/>
              </a:rPr>
              <a:t>+2</a:t>
            </a:r>
            <a:r>
              <a:rPr lang="en-US" altLang="zh-CN" b="1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b="1" baseline="-25000" dirty="0"/>
              <a:t>3</a:t>
            </a:r>
            <a:r>
              <a:rPr lang="en-US" altLang="zh-CN" b="1" i="1" dirty="0">
                <a:latin typeface="Times New Roman" pitchFamily="18" charset="0"/>
                <a:cs typeface="Times New Roman" pitchFamily="18" charset="0"/>
              </a:rPr>
              <a:t>, x</a:t>
            </a:r>
            <a:r>
              <a:rPr lang="en-US" altLang="zh-CN" b="1" baseline="-25000" dirty="0"/>
              <a:t>2</a:t>
            </a:r>
            <a:r>
              <a:rPr lang="en-US" altLang="zh-CN" b="1" i="1" dirty="0">
                <a:latin typeface="Times New Roman" pitchFamily="18" charset="0"/>
                <a:cs typeface="Times New Roman" pitchFamily="18" charset="0"/>
              </a:rPr>
              <a:t>+x</a:t>
            </a:r>
            <a:r>
              <a:rPr lang="en-US" altLang="zh-CN" b="1" baseline="-25000" dirty="0"/>
              <a:t>3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baseline="300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i="1" baseline="30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  (1) </a:t>
            </a:r>
            <a:r>
              <a:rPr lang="zh-CN" altLang="en-US" dirty="0"/>
              <a:t>求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的标准表示矩阵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A. </a:t>
            </a:r>
            <a:endParaRPr lang="en-US" altLang="zh-CN" dirty="0"/>
          </a:p>
          <a:p>
            <a:pPr algn="just"/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  (2) </a:t>
            </a:r>
            <a:r>
              <a:rPr lang="zh-CN" altLang="en-US" dirty="0"/>
              <a:t>求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在有序基</a:t>
            </a:r>
            <a:r>
              <a:rPr lang="en-US" altLang="zh-CN" dirty="0"/>
              <a:t> {</a:t>
            </a:r>
            <a:r>
              <a:rPr lang="en-US" altLang="zh-CN" b="1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CN" b="1" baseline="-25000" dirty="0"/>
              <a:t>1</a:t>
            </a:r>
            <a:r>
              <a:rPr lang="en-US" altLang="zh-CN" b="1" dirty="0">
                <a:latin typeface="Times New Roman" pitchFamily="18" charset="0"/>
                <a:cs typeface="Times New Roman" pitchFamily="18" charset="0"/>
              </a:rPr>
              <a:t>+e</a:t>
            </a:r>
            <a:r>
              <a:rPr lang="en-US" altLang="zh-CN" b="1" baseline="-25000" dirty="0"/>
              <a:t>2 </a:t>
            </a:r>
            <a:r>
              <a:rPr lang="en-US" altLang="zh-CN" b="1" dirty="0">
                <a:latin typeface="Times New Roman" pitchFamily="18" charset="0"/>
                <a:cs typeface="Times New Roman" pitchFamily="18" charset="0"/>
              </a:rPr>
              <a:t>,e</a:t>
            </a:r>
            <a:r>
              <a:rPr lang="en-US" altLang="zh-CN" b="1" baseline="-25000" dirty="0"/>
              <a:t>2</a:t>
            </a:r>
            <a:r>
              <a:rPr lang="en-US" altLang="zh-CN" b="1" dirty="0">
                <a:latin typeface="Times New Roman" pitchFamily="18" charset="0"/>
                <a:cs typeface="Times New Roman" pitchFamily="18" charset="0"/>
              </a:rPr>
              <a:t>, e</a:t>
            </a:r>
            <a:r>
              <a:rPr lang="en-US" altLang="zh-CN" b="1" baseline="-25000" dirty="0"/>
              <a:t>3</a:t>
            </a:r>
            <a:r>
              <a:rPr lang="en-US" altLang="zh-CN" dirty="0"/>
              <a:t>}</a:t>
            </a:r>
            <a:r>
              <a:rPr lang="zh-CN" altLang="en-US" dirty="0"/>
              <a:t>下的表示矩阵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B .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1991544" y="476672"/>
            <a:ext cx="8856984" cy="20162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/>
      <p:bldP spid="8" grpId="0"/>
      <p:bldP spid="9" grpId="0"/>
      <p:bldP spid="10" grpId="0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3C29E-B982-5844-9066-482AAE44CDC4}" type="slidenum">
              <a:rPr lang="zh-CN" altLang="zh-CN" smtClean="0"/>
              <a:pPr/>
              <a:t>8</a:t>
            </a:fld>
            <a:endParaRPr lang="zh-CN" altLang="zh-CN"/>
          </a:p>
        </p:txBody>
      </p:sp>
      <p:sp>
        <p:nvSpPr>
          <p:cNvPr id="5" name="TextBox 4"/>
          <p:cNvSpPr txBox="1"/>
          <p:nvPr/>
        </p:nvSpPr>
        <p:spPr>
          <a:xfrm>
            <a:off x="850355" y="332656"/>
            <a:ext cx="108622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一般地，设线性变换 </a:t>
            </a:r>
            <a:r>
              <a:rPr lang="en-US" altLang="zh-CN" i="1" dirty="0"/>
              <a:t>L</a:t>
            </a:r>
            <a:r>
              <a:rPr lang="en-US" altLang="zh-CN" dirty="0"/>
              <a:t>: </a:t>
            </a:r>
            <a:r>
              <a:rPr lang="en-US" altLang="zh-CN" i="1" dirty="0" err="1"/>
              <a:t>R</a:t>
            </a:r>
            <a:r>
              <a:rPr lang="en-US" altLang="zh-CN" i="1" baseline="30000" dirty="0" err="1"/>
              <a:t>n</a:t>
            </a:r>
            <a:r>
              <a:rPr lang="en-US" altLang="zh-CN" dirty="0" err="1">
                <a:sym typeface="Symbol"/>
              </a:rPr>
              <a:t></a:t>
            </a:r>
            <a:r>
              <a:rPr lang="en-US" altLang="zh-CN" i="1" dirty="0" err="1"/>
              <a:t>R</a:t>
            </a:r>
            <a:r>
              <a:rPr lang="en-US" altLang="zh-CN" i="1" baseline="30000" dirty="0" err="1"/>
              <a:t>m</a:t>
            </a:r>
            <a:r>
              <a:rPr lang="zh-CN" altLang="en-US" dirty="0"/>
              <a:t> </a:t>
            </a:r>
            <a:r>
              <a:rPr lang="en-US" altLang="zh-CN" dirty="0"/>
              <a:t>, </a:t>
            </a:r>
            <a:r>
              <a:rPr lang="zh-CN" altLang="en-US" dirty="0"/>
              <a:t>给定原像空间</a:t>
            </a:r>
            <a:r>
              <a:rPr lang="en-US" altLang="zh-CN" i="1" dirty="0" err="1"/>
              <a:t>R</a:t>
            </a:r>
            <a:r>
              <a:rPr lang="en-US" altLang="zh-CN" i="1" baseline="30000" dirty="0" err="1"/>
              <a:t>n</a:t>
            </a:r>
            <a:r>
              <a:rPr lang="en-US" altLang="zh-CN" i="1" dirty="0"/>
              <a:t> </a:t>
            </a:r>
            <a:r>
              <a:rPr lang="zh-CN" altLang="en-US" dirty="0"/>
              <a:t>的基</a:t>
            </a:r>
            <a:r>
              <a:rPr lang="en-US" altLang="zh-CN" dirty="0"/>
              <a:t>{</a:t>
            </a:r>
            <a:r>
              <a:rPr lang="en-US" altLang="zh-CN" b="1" i="1" dirty="0"/>
              <a:t>u</a:t>
            </a:r>
            <a:r>
              <a:rPr lang="en-US" altLang="zh-CN" b="1" baseline="-25000" dirty="0"/>
              <a:t>1</a:t>
            </a:r>
            <a:r>
              <a:rPr lang="en-US" altLang="zh-CN" b="1" dirty="0"/>
              <a:t>,</a:t>
            </a:r>
            <a:r>
              <a:rPr lang="en-US" altLang="zh-CN" b="1" i="1" dirty="0"/>
              <a:t> u</a:t>
            </a:r>
            <a:r>
              <a:rPr lang="en-US" altLang="zh-CN" b="1" baseline="-25000" dirty="0"/>
              <a:t>2</a:t>
            </a:r>
            <a:r>
              <a:rPr lang="en-US" altLang="zh-CN" b="1" dirty="0"/>
              <a:t> ,…,</a:t>
            </a:r>
            <a:r>
              <a:rPr lang="en-US" altLang="zh-CN" b="1" i="1" dirty="0"/>
              <a:t> u</a:t>
            </a:r>
            <a:r>
              <a:rPr lang="en-US" altLang="zh-CN" b="1" i="1" baseline="-25000" dirty="0"/>
              <a:t>n</a:t>
            </a:r>
            <a:r>
              <a:rPr lang="en-US" altLang="zh-CN" dirty="0"/>
              <a:t>},</a:t>
            </a:r>
            <a:endParaRPr lang="zh-CN" altLang="en-US" baseline="30000" dirty="0"/>
          </a:p>
        </p:txBody>
      </p:sp>
      <p:sp>
        <p:nvSpPr>
          <p:cNvPr id="9" name="矩形 8"/>
          <p:cNvSpPr/>
          <p:nvPr/>
        </p:nvSpPr>
        <p:spPr>
          <a:xfrm>
            <a:off x="1988587" y="1052736"/>
            <a:ext cx="78518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i="1" dirty="0">
                <a:solidFill>
                  <a:srgbClr val="000000"/>
                </a:solidFill>
              </a:rPr>
              <a:t>L</a:t>
            </a:r>
            <a:r>
              <a:rPr lang="en-US" altLang="zh-CN" dirty="0">
                <a:solidFill>
                  <a:srgbClr val="000000"/>
                </a:solidFill>
              </a:rPr>
              <a:t>(</a:t>
            </a:r>
            <a:r>
              <a:rPr lang="en-US" altLang="zh-CN" b="1" i="1" dirty="0">
                <a:solidFill>
                  <a:srgbClr val="000000"/>
                </a:solidFill>
              </a:rPr>
              <a:t>u</a:t>
            </a:r>
            <a:r>
              <a:rPr lang="en-US" altLang="zh-CN" b="1" baseline="-25000" dirty="0">
                <a:solidFill>
                  <a:srgbClr val="000000"/>
                </a:solidFill>
              </a:rPr>
              <a:t>1</a:t>
            </a:r>
            <a:r>
              <a:rPr lang="en-US" altLang="zh-CN" dirty="0">
                <a:solidFill>
                  <a:srgbClr val="000000"/>
                </a:solidFill>
              </a:rPr>
              <a:t>),  </a:t>
            </a:r>
            <a:r>
              <a:rPr lang="en-US" altLang="zh-CN" i="1" dirty="0">
                <a:solidFill>
                  <a:srgbClr val="000000"/>
                </a:solidFill>
              </a:rPr>
              <a:t>L</a:t>
            </a:r>
            <a:r>
              <a:rPr lang="en-US" altLang="zh-CN" dirty="0">
                <a:solidFill>
                  <a:srgbClr val="000000"/>
                </a:solidFill>
              </a:rPr>
              <a:t>(</a:t>
            </a:r>
            <a:r>
              <a:rPr lang="en-US" altLang="zh-CN" b="1" i="1" dirty="0">
                <a:solidFill>
                  <a:srgbClr val="000000"/>
                </a:solidFill>
              </a:rPr>
              <a:t>u</a:t>
            </a:r>
            <a:r>
              <a:rPr lang="en-US" altLang="zh-CN" b="1" baseline="-25000" dirty="0">
                <a:solidFill>
                  <a:srgbClr val="000000"/>
                </a:solidFill>
              </a:rPr>
              <a:t>2</a:t>
            </a:r>
            <a:r>
              <a:rPr lang="en-US" altLang="zh-CN" dirty="0">
                <a:solidFill>
                  <a:srgbClr val="000000"/>
                </a:solidFill>
              </a:rPr>
              <a:t>)</a:t>
            </a:r>
            <a:r>
              <a:rPr lang="en-US" altLang="zh-CN" b="1" i="1" dirty="0">
                <a:solidFill>
                  <a:srgbClr val="000000"/>
                </a:solidFill>
              </a:rPr>
              <a:t> , </a:t>
            </a:r>
            <a:r>
              <a:rPr lang="en-US" altLang="zh-CN" b="1" dirty="0">
                <a:solidFill>
                  <a:srgbClr val="000000"/>
                </a:solidFill>
              </a:rPr>
              <a:t>…, </a:t>
            </a:r>
            <a:r>
              <a:rPr lang="en-US" altLang="zh-CN" i="1" dirty="0">
                <a:solidFill>
                  <a:srgbClr val="000000"/>
                </a:solidFill>
              </a:rPr>
              <a:t>L</a:t>
            </a:r>
            <a:r>
              <a:rPr lang="en-US" altLang="zh-CN" dirty="0">
                <a:solidFill>
                  <a:srgbClr val="000000"/>
                </a:solidFill>
              </a:rPr>
              <a:t>(</a:t>
            </a:r>
            <a:r>
              <a:rPr lang="en-US" altLang="zh-CN" b="1" i="1" dirty="0">
                <a:solidFill>
                  <a:srgbClr val="000000"/>
                </a:solidFill>
              </a:rPr>
              <a:t>u</a:t>
            </a:r>
            <a:r>
              <a:rPr lang="en-US" altLang="zh-CN" b="1" i="1" baseline="-25000" dirty="0">
                <a:solidFill>
                  <a:srgbClr val="000000"/>
                </a:solidFill>
              </a:rPr>
              <a:t>n</a:t>
            </a:r>
            <a:r>
              <a:rPr lang="en-US" altLang="zh-CN" dirty="0">
                <a:solidFill>
                  <a:srgbClr val="000000"/>
                </a:solidFill>
              </a:rPr>
              <a:t>) </a:t>
            </a:r>
            <a:r>
              <a:rPr lang="zh-CN" altLang="en-US" dirty="0">
                <a:solidFill>
                  <a:srgbClr val="000000"/>
                </a:solidFill>
              </a:rPr>
              <a:t>也唯一确定了该线性变换</a:t>
            </a:r>
            <a:r>
              <a:rPr lang="en-US" altLang="zh-CN" i="1" dirty="0">
                <a:solidFill>
                  <a:srgbClr val="000000"/>
                </a:solidFill>
              </a:rPr>
              <a:t>L</a:t>
            </a:r>
            <a:endParaRPr lang="zh-CN" altLang="en-US" i="1" baseline="30000" dirty="0">
              <a:solidFill>
                <a:srgbClr val="000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844571" y="980728"/>
            <a:ext cx="7920880" cy="64807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4583832" y="3284984"/>
            <a:ext cx="4818948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i="1" dirty="0">
                <a:solidFill>
                  <a:srgbClr val="000000"/>
                </a:solidFill>
              </a:rPr>
              <a:t>L</a:t>
            </a:r>
            <a:r>
              <a:rPr lang="en-US" altLang="zh-CN" dirty="0">
                <a:solidFill>
                  <a:srgbClr val="000000"/>
                </a:solidFill>
              </a:rPr>
              <a:t>(</a:t>
            </a:r>
            <a:r>
              <a:rPr lang="en-US" altLang="zh-CN" b="1" i="1" dirty="0">
                <a:solidFill>
                  <a:srgbClr val="000000"/>
                </a:solidFill>
              </a:rPr>
              <a:t>u</a:t>
            </a:r>
            <a:r>
              <a:rPr lang="en-US" altLang="zh-CN" b="1" baseline="-25000" dirty="0">
                <a:solidFill>
                  <a:srgbClr val="000000"/>
                </a:solidFill>
              </a:rPr>
              <a:t>1</a:t>
            </a:r>
            <a:r>
              <a:rPr lang="en-US" altLang="zh-CN" dirty="0">
                <a:solidFill>
                  <a:srgbClr val="000000"/>
                </a:solidFill>
              </a:rPr>
              <a:t>) = (</a:t>
            </a:r>
            <a:r>
              <a:rPr lang="en-US" altLang="zh-CN" b="1" i="1" dirty="0"/>
              <a:t>w</a:t>
            </a:r>
            <a:r>
              <a:rPr lang="en-US" altLang="zh-CN" b="1" baseline="-25000" dirty="0"/>
              <a:t>1</a:t>
            </a:r>
            <a:r>
              <a:rPr lang="en-US" altLang="zh-CN" b="1" dirty="0"/>
              <a:t>,</a:t>
            </a:r>
            <a:r>
              <a:rPr lang="en-US" altLang="zh-CN" b="1" i="1" dirty="0"/>
              <a:t> w</a:t>
            </a:r>
            <a:r>
              <a:rPr lang="en-US" altLang="zh-CN" b="1" baseline="-25000" dirty="0"/>
              <a:t>2</a:t>
            </a:r>
            <a:r>
              <a:rPr lang="en-US" altLang="zh-CN" b="1" dirty="0"/>
              <a:t> ,…,</a:t>
            </a:r>
            <a:r>
              <a:rPr lang="en-US" altLang="zh-CN" b="1" i="1" dirty="0"/>
              <a:t> w</a:t>
            </a:r>
            <a:r>
              <a:rPr lang="en-US" altLang="zh-CN" b="1" i="1" baseline="-25000" dirty="0"/>
              <a:t>m</a:t>
            </a:r>
            <a:r>
              <a:rPr lang="en-US" altLang="zh-CN" dirty="0">
                <a:solidFill>
                  <a:srgbClr val="000000"/>
                </a:solidFill>
              </a:rPr>
              <a:t>) </a:t>
            </a:r>
            <a:r>
              <a:rPr lang="en-US" altLang="zh-CN" b="1" i="1" dirty="0">
                <a:solidFill>
                  <a:srgbClr val="C00000"/>
                </a:solidFill>
              </a:rPr>
              <a:t>a</a:t>
            </a:r>
            <a:r>
              <a:rPr lang="en-US" altLang="zh-CN" baseline="-25000" dirty="0">
                <a:solidFill>
                  <a:srgbClr val="C00000"/>
                </a:solidFill>
              </a:rPr>
              <a:t>1</a:t>
            </a:r>
            <a:r>
              <a:rPr lang="en-US" altLang="zh-CN" dirty="0">
                <a:solidFill>
                  <a:srgbClr val="000000"/>
                </a:solidFill>
              </a:rPr>
              <a:t> ;</a:t>
            </a:r>
          </a:p>
          <a:p>
            <a:r>
              <a:rPr lang="en-US" altLang="zh-CN" i="1" dirty="0">
                <a:solidFill>
                  <a:srgbClr val="000000"/>
                </a:solidFill>
              </a:rPr>
              <a:t>L</a:t>
            </a:r>
            <a:r>
              <a:rPr lang="en-US" altLang="zh-CN" dirty="0">
                <a:solidFill>
                  <a:srgbClr val="000000"/>
                </a:solidFill>
              </a:rPr>
              <a:t>(</a:t>
            </a:r>
            <a:r>
              <a:rPr lang="en-US" altLang="zh-CN" b="1" i="1" dirty="0">
                <a:solidFill>
                  <a:srgbClr val="000000"/>
                </a:solidFill>
              </a:rPr>
              <a:t>u</a:t>
            </a:r>
            <a:r>
              <a:rPr lang="en-US" altLang="zh-CN" b="1" baseline="-25000" dirty="0">
                <a:solidFill>
                  <a:srgbClr val="000000"/>
                </a:solidFill>
              </a:rPr>
              <a:t>2</a:t>
            </a:r>
            <a:r>
              <a:rPr lang="en-US" altLang="zh-CN" dirty="0">
                <a:solidFill>
                  <a:srgbClr val="000000"/>
                </a:solidFill>
              </a:rPr>
              <a:t>)</a:t>
            </a:r>
            <a:r>
              <a:rPr lang="en-US" altLang="zh-CN" b="1" i="1" dirty="0">
                <a:solidFill>
                  <a:srgbClr val="000000"/>
                </a:solidFill>
              </a:rPr>
              <a:t> =</a:t>
            </a:r>
            <a:r>
              <a:rPr lang="en-US" altLang="zh-CN" dirty="0">
                <a:solidFill>
                  <a:srgbClr val="000000"/>
                </a:solidFill>
              </a:rPr>
              <a:t> (</a:t>
            </a:r>
            <a:r>
              <a:rPr lang="en-US" altLang="zh-CN" b="1" i="1" dirty="0"/>
              <a:t>w</a:t>
            </a:r>
            <a:r>
              <a:rPr lang="en-US" altLang="zh-CN" b="1" baseline="-25000" dirty="0"/>
              <a:t>1</a:t>
            </a:r>
            <a:r>
              <a:rPr lang="en-US" altLang="zh-CN" b="1" dirty="0"/>
              <a:t>,</a:t>
            </a:r>
            <a:r>
              <a:rPr lang="en-US" altLang="zh-CN" b="1" i="1" dirty="0"/>
              <a:t> w</a:t>
            </a:r>
            <a:r>
              <a:rPr lang="en-US" altLang="zh-CN" b="1" baseline="-25000" dirty="0"/>
              <a:t>2</a:t>
            </a:r>
            <a:r>
              <a:rPr lang="en-US" altLang="zh-CN" b="1" dirty="0"/>
              <a:t> ,…,</a:t>
            </a:r>
            <a:r>
              <a:rPr lang="en-US" altLang="zh-CN" b="1" i="1" dirty="0"/>
              <a:t> w</a:t>
            </a:r>
            <a:r>
              <a:rPr lang="en-US" altLang="zh-CN" b="1" i="1" baseline="-25000" dirty="0"/>
              <a:t>m</a:t>
            </a:r>
            <a:r>
              <a:rPr lang="en-US" altLang="zh-CN" dirty="0">
                <a:solidFill>
                  <a:srgbClr val="000000"/>
                </a:solidFill>
              </a:rPr>
              <a:t>) </a:t>
            </a:r>
            <a:r>
              <a:rPr lang="en-US" altLang="zh-CN" b="1" i="1" dirty="0">
                <a:solidFill>
                  <a:srgbClr val="C00000"/>
                </a:solidFill>
              </a:rPr>
              <a:t>a</a:t>
            </a:r>
            <a:r>
              <a:rPr lang="en-US" altLang="zh-CN" baseline="-25000" dirty="0">
                <a:solidFill>
                  <a:srgbClr val="C00000"/>
                </a:solidFill>
              </a:rPr>
              <a:t>2</a:t>
            </a:r>
            <a:r>
              <a:rPr lang="en-US" altLang="zh-CN" dirty="0">
                <a:solidFill>
                  <a:srgbClr val="000000"/>
                </a:solidFill>
              </a:rPr>
              <a:t> ; </a:t>
            </a:r>
            <a:r>
              <a:rPr lang="en-US" altLang="zh-CN" b="1" dirty="0">
                <a:solidFill>
                  <a:srgbClr val="000000"/>
                </a:solidFill>
              </a:rPr>
              <a:t>…, </a:t>
            </a:r>
          </a:p>
          <a:p>
            <a:r>
              <a:rPr lang="en-US" altLang="zh-CN" i="1" dirty="0">
                <a:solidFill>
                  <a:srgbClr val="000000"/>
                </a:solidFill>
              </a:rPr>
              <a:t>L</a:t>
            </a:r>
            <a:r>
              <a:rPr lang="en-US" altLang="zh-CN" dirty="0">
                <a:solidFill>
                  <a:srgbClr val="000000"/>
                </a:solidFill>
              </a:rPr>
              <a:t>(</a:t>
            </a:r>
            <a:r>
              <a:rPr lang="en-US" altLang="zh-CN" b="1" i="1" dirty="0">
                <a:solidFill>
                  <a:srgbClr val="000000"/>
                </a:solidFill>
              </a:rPr>
              <a:t>u</a:t>
            </a:r>
            <a:r>
              <a:rPr lang="en-US" altLang="zh-CN" b="1" i="1" baseline="-25000" dirty="0">
                <a:solidFill>
                  <a:srgbClr val="000000"/>
                </a:solidFill>
              </a:rPr>
              <a:t>n</a:t>
            </a:r>
            <a:r>
              <a:rPr lang="en-US" altLang="zh-CN" dirty="0">
                <a:solidFill>
                  <a:srgbClr val="000000"/>
                </a:solidFill>
              </a:rPr>
              <a:t>) =</a:t>
            </a:r>
            <a:r>
              <a:rPr lang="en-US" altLang="zh-CN" i="1" dirty="0">
                <a:solidFill>
                  <a:srgbClr val="000000"/>
                </a:solidFill>
              </a:rPr>
              <a:t> </a:t>
            </a:r>
            <a:r>
              <a:rPr lang="en-US" altLang="zh-CN" dirty="0">
                <a:solidFill>
                  <a:srgbClr val="000000"/>
                </a:solidFill>
              </a:rPr>
              <a:t>(</a:t>
            </a:r>
            <a:r>
              <a:rPr lang="en-US" altLang="zh-CN" b="1" i="1" dirty="0"/>
              <a:t>w</a:t>
            </a:r>
            <a:r>
              <a:rPr lang="en-US" altLang="zh-CN" b="1" baseline="-25000" dirty="0"/>
              <a:t>1</a:t>
            </a:r>
            <a:r>
              <a:rPr lang="en-US" altLang="zh-CN" b="1" dirty="0"/>
              <a:t>,</a:t>
            </a:r>
            <a:r>
              <a:rPr lang="en-US" altLang="zh-CN" b="1" i="1" dirty="0"/>
              <a:t> w</a:t>
            </a:r>
            <a:r>
              <a:rPr lang="en-US" altLang="zh-CN" b="1" baseline="-25000" dirty="0"/>
              <a:t>2</a:t>
            </a:r>
            <a:r>
              <a:rPr lang="en-US" altLang="zh-CN" b="1" dirty="0"/>
              <a:t> ,…,</a:t>
            </a:r>
            <a:r>
              <a:rPr lang="en-US" altLang="zh-CN" b="1" i="1" dirty="0"/>
              <a:t> w</a:t>
            </a:r>
            <a:r>
              <a:rPr lang="en-US" altLang="zh-CN" b="1" i="1" baseline="-25000" dirty="0"/>
              <a:t>m</a:t>
            </a:r>
            <a:r>
              <a:rPr lang="en-US" altLang="zh-CN" dirty="0">
                <a:solidFill>
                  <a:srgbClr val="000000"/>
                </a:solidFill>
              </a:rPr>
              <a:t>) </a:t>
            </a:r>
            <a:r>
              <a:rPr lang="en-US" altLang="zh-CN" b="1" i="1" dirty="0">
                <a:solidFill>
                  <a:srgbClr val="C00000"/>
                </a:solidFill>
              </a:rPr>
              <a:t>a</a:t>
            </a:r>
            <a:r>
              <a:rPr lang="en-US" altLang="zh-CN" i="1" baseline="-25000" dirty="0">
                <a:solidFill>
                  <a:srgbClr val="C00000"/>
                </a:solidFill>
              </a:rPr>
              <a:t>n</a:t>
            </a:r>
            <a:r>
              <a:rPr lang="en-US" altLang="zh-CN" dirty="0">
                <a:solidFill>
                  <a:srgbClr val="000000"/>
                </a:solidFill>
              </a:rPr>
              <a:t> .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983432" y="2492896"/>
            <a:ext cx="70936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若取像空间</a:t>
            </a:r>
            <a:r>
              <a:rPr lang="en-US" altLang="zh-CN" i="1" dirty="0" err="1"/>
              <a:t>R</a:t>
            </a:r>
            <a:r>
              <a:rPr lang="en-US" altLang="zh-CN" i="1" baseline="30000" dirty="0" err="1"/>
              <a:t>m</a:t>
            </a:r>
            <a:r>
              <a:rPr lang="zh-CN" altLang="en-US" dirty="0"/>
              <a:t>的一组基为 </a:t>
            </a:r>
            <a:r>
              <a:rPr lang="en-US" altLang="zh-CN" dirty="0"/>
              <a:t>{</a:t>
            </a:r>
            <a:r>
              <a:rPr lang="en-US" altLang="zh-CN" b="1" i="1" dirty="0"/>
              <a:t>w</a:t>
            </a:r>
            <a:r>
              <a:rPr lang="en-US" altLang="zh-CN" b="1" baseline="-25000" dirty="0"/>
              <a:t>1</a:t>
            </a:r>
            <a:r>
              <a:rPr lang="en-US" altLang="zh-CN" b="1" dirty="0"/>
              <a:t>,</a:t>
            </a:r>
            <a:r>
              <a:rPr lang="en-US" altLang="zh-CN" b="1" i="1" dirty="0"/>
              <a:t> w</a:t>
            </a:r>
            <a:r>
              <a:rPr lang="en-US" altLang="zh-CN" b="1" baseline="-25000" dirty="0"/>
              <a:t>2</a:t>
            </a:r>
            <a:r>
              <a:rPr lang="en-US" altLang="zh-CN" b="1" dirty="0"/>
              <a:t> ,…,</a:t>
            </a:r>
            <a:r>
              <a:rPr lang="en-US" altLang="zh-CN" b="1" i="1" dirty="0"/>
              <a:t> w</a:t>
            </a:r>
            <a:r>
              <a:rPr lang="en-US" altLang="zh-CN" b="1" i="1" baseline="-25000" dirty="0"/>
              <a:t>m</a:t>
            </a:r>
            <a:r>
              <a:rPr lang="en-US" altLang="zh-CN" dirty="0"/>
              <a:t>},</a:t>
            </a:r>
            <a:r>
              <a:rPr lang="zh-CN" altLang="en-US" dirty="0"/>
              <a:t>则</a:t>
            </a:r>
          </a:p>
        </p:txBody>
      </p:sp>
      <p:sp>
        <p:nvSpPr>
          <p:cNvPr id="14" name="矩形 13"/>
          <p:cNvSpPr/>
          <p:nvPr/>
        </p:nvSpPr>
        <p:spPr>
          <a:xfrm>
            <a:off x="2063552" y="4705980"/>
            <a:ext cx="61206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Font typeface="Symbol"/>
              <a:buChar char="Þ"/>
            </a:pPr>
            <a:r>
              <a:rPr lang="en-US" altLang="zh-CN" i="1" dirty="0">
                <a:solidFill>
                  <a:srgbClr val="000000"/>
                </a:solidFill>
              </a:rPr>
              <a:t> L</a:t>
            </a:r>
            <a:r>
              <a:rPr lang="en-US" altLang="zh-CN" dirty="0">
                <a:solidFill>
                  <a:srgbClr val="000000"/>
                </a:solidFill>
              </a:rPr>
              <a:t>(</a:t>
            </a:r>
            <a:r>
              <a:rPr lang="en-US" altLang="zh-CN" b="1" i="1" dirty="0">
                <a:solidFill>
                  <a:srgbClr val="000000"/>
                </a:solidFill>
              </a:rPr>
              <a:t>u</a:t>
            </a:r>
            <a:r>
              <a:rPr lang="en-US" altLang="zh-CN" dirty="0">
                <a:solidFill>
                  <a:srgbClr val="000000"/>
                </a:solidFill>
              </a:rPr>
              <a:t>) = (</a:t>
            </a:r>
            <a:r>
              <a:rPr lang="en-US" altLang="zh-CN" b="1" i="1" dirty="0"/>
              <a:t>w</a:t>
            </a:r>
            <a:r>
              <a:rPr lang="en-US" altLang="zh-CN" b="1" baseline="-25000" dirty="0"/>
              <a:t>1</a:t>
            </a:r>
            <a:r>
              <a:rPr lang="en-US" altLang="zh-CN" b="1" dirty="0"/>
              <a:t>,</a:t>
            </a:r>
            <a:r>
              <a:rPr lang="en-US" altLang="zh-CN" b="1" i="1" dirty="0"/>
              <a:t> w</a:t>
            </a:r>
            <a:r>
              <a:rPr lang="en-US" altLang="zh-CN" b="1" baseline="-25000" dirty="0"/>
              <a:t>2</a:t>
            </a:r>
            <a:r>
              <a:rPr lang="en-US" altLang="zh-CN" b="1" dirty="0"/>
              <a:t> ,…,</a:t>
            </a:r>
            <a:r>
              <a:rPr lang="en-US" altLang="zh-CN" b="1" i="1" dirty="0"/>
              <a:t> w</a:t>
            </a:r>
            <a:r>
              <a:rPr lang="en-US" altLang="zh-CN" b="1" i="1" baseline="-25000" dirty="0"/>
              <a:t>m</a:t>
            </a:r>
            <a:r>
              <a:rPr lang="en-US" altLang="zh-CN" dirty="0">
                <a:solidFill>
                  <a:srgbClr val="000000"/>
                </a:solidFill>
              </a:rPr>
              <a:t>) </a:t>
            </a:r>
            <a:r>
              <a:rPr lang="en-US" altLang="zh-CN" dirty="0">
                <a:solidFill>
                  <a:srgbClr val="000000"/>
                </a:solidFill>
                <a:sym typeface="Symbol"/>
              </a:rPr>
              <a:t>(</a:t>
            </a:r>
            <a:r>
              <a:rPr lang="en-US" altLang="zh-CN" b="1" i="1" dirty="0">
                <a:solidFill>
                  <a:srgbClr val="C00000"/>
                </a:solidFill>
              </a:rPr>
              <a:t>a</a:t>
            </a:r>
            <a:r>
              <a:rPr lang="en-US" altLang="zh-CN" baseline="-25000" dirty="0">
                <a:solidFill>
                  <a:srgbClr val="C00000"/>
                </a:solidFill>
              </a:rPr>
              <a:t>1</a:t>
            </a:r>
            <a:r>
              <a:rPr lang="en-US" altLang="zh-CN" dirty="0">
                <a:solidFill>
                  <a:srgbClr val="000000"/>
                </a:solidFill>
              </a:rPr>
              <a:t>, </a:t>
            </a:r>
            <a:r>
              <a:rPr lang="en-US" altLang="zh-CN" b="1" i="1" dirty="0">
                <a:solidFill>
                  <a:srgbClr val="C00000"/>
                </a:solidFill>
              </a:rPr>
              <a:t>a</a:t>
            </a:r>
            <a:r>
              <a:rPr lang="en-US" altLang="zh-CN" baseline="-25000" dirty="0">
                <a:solidFill>
                  <a:srgbClr val="C00000"/>
                </a:solidFill>
              </a:rPr>
              <a:t>2</a:t>
            </a:r>
            <a:r>
              <a:rPr lang="en-US" altLang="zh-CN" dirty="0">
                <a:solidFill>
                  <a:srgbClr val="000000"/>
                </a:solidFill>
              </a:rPr>
              <a:t>,…,</a:t>
            </a:r>
            <a:r>
              <a:rPr lang="en-US" altLang="zh-CN" b="1" i="1" dirty="0">
                <a:solidFill>
                  <a:srgbClr val="C00000"/>
                </a:solidFill>
              </a:rPr>
              <a:t> a</a:t>
            </a:r>
            <a:r>
              <a:rPr lang="en-US" altLang="zh-CN" i="1" baseline="-25000" dirty="0">
                <a:solidFill>
                  <a:srgbClr val="C00000"/>
                </a:solidFill>
              </a:rPr>
              <a:t>n</a:t>
            </a:r>
            <a:r>
              <a:rPr lang="en-US" altLang="zh-CN" dirty="0">
                <a:solidFill>
                  <a:srgbClr val="000000"/>
                </a:solidFill>
                <a:sym typeface="Symbol"/>
              </a:rPr>
              <a:t>)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39416" y="1753652"/>
            <a:ext cx="41136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如何刻画这</a:t>
            </a:r>
            <a:r>
              <a:rPr lang="en-US" altLang="zh-CN" i="1" dirty="0"/>
              <a:t>n</a:t>
            </a:r>
            <a:r>
              <a:rPr lang="zh-CN" altLang="en-US" dirty="0"/>
              <a:t>个向量呢 </a:t>
            </a:r>
            <a:r>
              <a:rPr lang="en-US" altLang="zh-CN" dirty="0"/>
              <a:t>?   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4747017" y="1735649"/>
            <a:ext cx="693541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--- </a:t>
            </a:r>
            <a:r>
              <a:rPr lang="en-US" altLang="zh-CN" i="1" dirty="0">
                <a:solidFill>
                  <a:srgbClr val="000000"/>
                </a:solidFill>
              </a:rPr>
              <a:t>L</a:t>
            </a:r>
            <a:r>
              <a:rPr lang="en-US" altLang="zh-CN" dirty="0">
                <a:solidFill>
                  <a:srgbClr val="000000"/>
                </a:solidFill>
              </a:rPr>
              <a:t>(</a:t>
            </a:r>
            <a:r>
              <a:rPr lang="en-US" altLang="zh-CN" b="1" i="1" dirty="0">
                <a:solidFill>
                  <a:srgbClr val="000000"/>
                </a:solidFill>
              </a:rPr>
              <a:t>u</a:t>
            </a:r>
            <a:r>
              <a:rPr lang="en-US" altLang="zh-CN" b="1" baseline="-25000" dirty="0">
                <a:solidFill>
                  <a:srgbClr val="000000"/>
                </a:solidFill>
              </a:rPr>
              <a:t>1</a:t>
            </a:r>
            <a:r>
              <a:rPr lang="en-US" altLang="zh-CN" dirty="0">
                <a:solidFill>
                  <a:srgbClr val="000000"/>
                </a:solidFill>
              </a:rPr>
              <a:t>),  </a:t>
            </a:r>
            <a:r>
              <a:rPr lang="en-US" altLang="zh-CN" i="1" dirty="0">
                <a:solidFill>
                  <a:srgbClr val="000000"/>
                </a:solidFill>
              </a:rPr>
              <a:t>L</a:t>
            </a:r>
            <a:r>
              <a:rPr lang="en-US" altLang="zh-CN" dirty="0">
                <a:solidFill>
                  <a:srgbClr val="000000"/>
                </a:solidFill>
              </a:rPr>
              <a:t>(</a:t>
            </a:r>
            <a:r>
              <a:rPr lang="en-US" altLang="zh-CN" b="1" i="1" dirty="0">
                <a:solidFill>
                  <a:srgbClr val="000000"/>
                </a:solidFill>
              </a:rPr>
              <a:t>u</a:t>
            </a:r>
            <a:r>
              <a:rPr lang="en-US" altLang="zh-CN" b="1" baseline="-25000" dirty="0">
                <a:solidFill>
                  <a:srgbClr val="000000"/>
                </a:solidFill>
              </a:rPr>
              <a:t>2</a:t>
            </a:r>
            <a:r>
              <a:rPr lang="en-US" altLang="zh-CN" dirty="0">
                <a:solidFill>
                  <a:srgbClr val="000000"/>
                </a:solidFill>
              </a:rPr>
              <a:t>)</a:t>
            </a:r>
            <a:r>
              <a:rPr lang="en-US" altLang="zh-CN" b="1" i="1" dirty="0">
                <a:solidFill>
                  <a:srgbClr val="000000"/>
                </a:solidFill>
              </a:rPr>
              <a:t> , </a:t>
            </a:r>
            <a:r>
              <a:rPr lang="en-US" altLang="zh-CN" b="1" dirty="0">
                <a:solidFill>
                  <a:srgbClr val="000000"/>
                </a:solidFill>
              </a:rPr>
              <a:t>…, </a:t>
            </a:r>
            <a:r>
              <a:rPr lang="en-US" altLang="zh-CN" i="1" dirty="0">
                <a:solidFill>
                  <a:srgbClr val="000000"/>
                </a:solidFill>
              </a:rPr>
              <a:t>L</a:t>
            </a:r>
            <a:r>
              <a:rPr lang="en-US" altLang="zh-CN" dirty="0">
                <a:solidFill>
                  <a:srgbClr val="000000"/>
                </a:solidFill>
              </a:rPr>
              <a:t>(</a:t>
            </a:r>
            <a:r>
              <a:rPr lang="en-US" altLang="zh-CN" b="1" i="1" dirty="0">
                <a:solidFill>
                  <a:srgbClr val="000000"/>
                </a:solidFill>
              </a:rPr>
              <a:t>u</a:t>
            </a:r>
            <a:r>
              <a:rPr lang="en-US" altLang="zh-CN" b="1" i="1" baseline="-25000" dirty="0">
                <a:solidFill>
                  <a:srgbClr val="000000"/>
                </a:solidFill>
              </a:rPr>
              <a:t>n</a:t>
            </a:r>
            <a:r>
              <a:rPr lang="en-US" altLang="zh-CN" dirty="0">
                <a:solidFill>
                  <a:srgbClr val="000000"/>
                </a:solidFill>
              </a:rPr>
              <a:t>) </a:t>
            </a:r>
            <a:r>
              <a:rPr lang="zh-CN" altLang="en-US" dirty="0">
                <a:solidFill>
                  <a:srgbClr val="000000"/>
                </a:solidFill>
              </a:rPr>
              <a:t>在基下表示唯一</a:t>
            </a:r>
            <a:r>
              <a:rPr lang="en-US" altLang="zh-CN" dirty="0">
                <a:solidFill>
                  <a:srgbClr val="000000"/>
                </a:solidFill>
              </a:rPr>
              <a:t>.</a:t>
            </a:r>
            <a:endParaRPr lang="zh-CN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623392" y="5373216"/>
            <a:ext cx="103691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定义   </a:t>
            </a:r>
            <a:r>
              <a:rPr lang="zh-CN" altLang="en-US" dirty="0"/>
              <a:t>  称矩阵</a:t>
            </a:r>
            <a:r>
              <a:rPr lang="en-US" altLang="zh-CN" i="1" dirty="0"/>
              <a:t>A</a:t>
            </a:r>
            <a:r>
              <a:rPr lang="en-US" altLang="zh-CN" dirty="0"/>
              <a:t> = </a:t>
            </a:r>
            <a:r>
              <a:rPr lang="en-US" altLang="zh-CN" dirty="0">
                <a:solidFill>
                  <a:srgbClr val="000000"/>
                </a:solidFill>
                <a:sym typeface="Symbol"/>
              </a:rPr>
              <a:t>(</a:t>
            </a:r>
            <a:r>
              <a:rPr lang="en-US" altLang="zh-CN" b="1" i="1" dirty="0">
                <a:solidFill>
                  <a:srgbClr val="C00000"/>
                </a:solidFill>
              </a:rPr>
              <a:t>a</a:t>
            </a:r>
            <a:r>
              <a:rPr lang="en-US" altLang="zh-CN" baseline="-25000" dirty="0">
                <a:solidFill>
                  <a:srgbClr val="C00000"/>
                </a:solidFill>
              </a:rPr>
              <a:t>1</a:t>
            </a:r>
            <a:r>
              <a:rPr lang="en-US" altLang="zh-CN" dirty="0">
                <a:solidFill>
                  <a:srgbClr val="000000"/>
                </a:solidFill>
              </a:rPr>
              <a:t>, </a:t>
            </a:r>
            <a:r>
              <a:rPr lang="en-US" altLang="zh-CN" b="1" i="1" dirty="0">
                <a:solidFill>
                  <a:srgbClr val="C00000"/>
                </a:solidFill>
              </a:rPr>
              <a:t>a</a:t>
            </a:r>
            <a:r>
              <a:rPr lang="en-US" altLang="zh-CN" baseline="-25000" dirty="0">
                <a:solidFill>
                  <a:srgbClr val="C00000"/>
                </a:solidFill>
              </a:rPr>
              <a:t>2</a:t>
            </a:r>
            <a:r>
              <a:rPr lang="en-US" altLang="zh-CN" dirty="0">
                <a:solidFill>
                  <a:srgbClr val="000000"/>
                </a:solidFill>
              </a:rPr>
              <a:t>,…,</a:t>
            </a:r>
            <a:r>
              <a:rPr lang="en-US" altLang="zh-CN" b="1" i="1" dirty="0">
                <a:solidFill>
                  <a:srgbClr val="C00000"/>
                </a:solidFill>
              </a:rPr>
              <a:t> a</a:t>
            </a:r>
            <a:r>
              <a:rPr lang="en-US" altLang="zh-CN" i="1" baseline="-25000" dirty="0">
                <a:solidFill>
                  <a:srgbClr val="C00000"/>
                </a:solidFill>
              </a:rPr>
              <a:t>n</a:t>
            </a:r>
            <a:r>
              <a:rPr lang="en-US" altLang="zh-CN" dirty="0">
                <a:solidFill>
                  <a:srgbClr val="000000"/>
                </a:solidFill>
                <a:sym typeface="Symbol"/>
              </a:rPr>
              <a:t>) </a:t>
            </a:r>
            <a:r>
              <a:rPr lang="zh-CN" altLang="en-US" dirty="0"/>
              <a:t>是线性算子</a:t>
            </a:r>
            <a:r>
              <a:rPr lang="en-US" altLang="zh-CN" i="1" dirty="0"/>
              <a:t>L</a:t>
            </a:r>
            <a:r>
              <a:rPr lang="zh-CN" altLang="en-US" dirty="0"/>
              <a:t>在基</a:t>
            </a:r>
            <a:r>
              <a:rPr lang="en-US" altLang="zh-CN" dirty="0"/>
              <a:t>{</a:t>
            </a:r>
            <a:r>
              <a:rPr lang="en-US" altLang="zh-CN" b="1" i="1" dirty="0"/>
              <a:t>u</a:t>
            </a:r>
            <a:r>
              <a:rPr lang="en-US" altLang="zh-CN" b="1" baseline="-25000" dirty="0"/>
              <a:t>1</a:t>
            </a:r>
            <a:r>
              <a:rPr lang="en-US" altLang="zh-CN" b="1" dirty="0"/>
              <a:t>,</a:t>
            </a:r>
            <a:r>
              <a:rPr lang="en-US" altLang="zh-CN" b="1" i="1" dirty="0"/>
              <a:t> u</a:t>
            </a:r>
            <a:r>
              <a:rPr lang="en-US" altLang="zh-CN" b="1" baseline="-25000" dirty="0"/>
              <a:t>2</a:t>
            </a:r>
            <a:r>
              <a:rPr lang="en-US" altLang="zh-CN" b="1" dirty="0"/>
              <a:t> ,…,</a:t>
            </a:r>
            <a:r>
              <a:rPr lang="en-US" altLang="zh-CN" b="1" i="1" dirty="0"/>
              <a:t> u</a:t>
            </a:r>
            <a:r>
              <a:rPr lang="en-US" altLang="zh-CN" b="1" i="1" baseline="-25000" dirty="0"/>
              <a:t>n</a:t>
            </a:r>
            <a:r>
              <a:rPr lang="en-US" altLang="zh-CN" dirty="0"/>
              <a:t>}</a:t>
            </a:r>
            <a:r>
              <a:rPr lang="zh-CN" altLang="en-US" dirty="0"/>
              <a:t>和</a:t>
            </a:r>
            <a:endParaRPr lang="en-US" altLang="zh-CN" dirty="0"/>
          </a:p>
          <a:p>
            <a:r>
              <a:rPr lang="en-US" altLang="zh-CN" dirty="0"/>
              <a:t>             {</a:t>
            </a:r>
            <a:r>
              <a:rPr lang="en-US" altLang="zh-CN" b="1" i="1" dirty="0"/>
              <a:t>w</a:t>
            </a:r>
            <a:r>
              <a:rPr lang="en-US" altLang="zh-CN" b="1" baseline="-25000" dirty="0"/>
              <a:t>1</a:t>
            </a:r>
            <a:r>
              <a:rPr lang="en-US" altLang="zh-CN" b="1" dirty="0"/>
              <a:t>,</a:t>
            </a:r>
            <a:r>
              <a:rPr lang="en-US" altLang="zh-CN" b="1" i="1" dirty="0"/>
              <a:t> w</a:t>
            </a:r>
            <a:r>
              <a:rPr lang="en-US" altLang="zh-CN" b="1" baseline="-25000" dirty="0"/>
              <a:t>2</a:t>
            </a:r>
            <a:r>
              <a:rPr lang="en-US" altLang="zh-CN" b="1" dirty="0"/>
              <a:t> ,…,</a:t>
            </a:r>
            <a:r>
              <a:rPr lang="en-US" altLang="zh-CN" b="1" i="1" dirty="0"/>
              <a:t> w</a:t>
            </a:r>
            <a:r>
              <a:rPr lang="en-US" altLang="zh-CN" b="1" i="1" baseline="-25000" dirty="0"/>
              <a:t>m</a:t>
            </a:r>
            <a:r>
              <a:rPr lang="en-US" altLang="zh-CN" dirty="0"/>
              <a:t>}</a:t>
            </a:r>
            <a:r>
              <a:rPr lang="zh-CN" altLang="en-US" dirty="0"/>
              <a:t>下的</a:t>
            </a:r>
            <a:r>
              <a:rPr lang="zh-CN" altLang="en-US" b="1" dirty="0">
                <a:solidFill>
                  <a:srgbClr val="C00000"/>
                </a:solidFill>
              </a:rPr>
              <a:t>表示矩阵。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  <p:bldP spid="10" grpId="0" animBg="1"/>
      <p:bldP spid="11" grpId="0"/>
      <p:bldP spid="12" grpId="0"/>
      <p:bldP spid="14" grpId="0"/>
      <p:bldP spid="20" grpId="0"/>
      <p:bldP spid="21" grpId="0"/>
      <p:bldP spid="2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65003" y="551582"/>
            <a:ext cx="7275213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b="1" dirty="0">
                <a:solidFill>
                  <a:srgbClr val="0000FF"/>
                </a:solidFill>
              </a:rPr>
              <a:t>例 </a:t>
            </a:r>
            <a:r>
              <a:rPr lang="en-US" altLang="zh-CN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4   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设线性变换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zh-CN" dirty="0"/>
              <a:t> : </a:t>
            </a:r>
            <a:r>
              <a:rPr lang="en-US" altLang="zh-CN" dirty="0">
                <a:ln>
                  <a:solidFill>
                    <a:schemeClr val="tx1"/>
                  </a:solidFill>
                </a:ln>
                <a:noFill/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baseline="30000" dirty="0">
                <a:latin typeface="Times New Roman" pitchFamily="18" charset="0"/>
                <a:cs typeface="Times New Roman" pitchFamily="18" charset="0"/>
              </a:rPr>
              <a:t>3 </a:t>
            </a:r>
            <a:r>
              <a:rPr lang="en-US" altLang="zh-CN" dirty="0">
                <a:sym typeface="Symbol"/>
              </a:rPr>
              <a:t></a:t>
            </a:r>
            <a:r>
              <a:rPr lang="en-US" altLang="zh-CN" dirty="0"/>
              <a:t> </a:t>
            </a:r>
            <a:r>
              <a:rPr lang="en-US" altLang="zh-CN" dirty="0">
                <a:ln>
                  <a:solidFill>
                    <a:schemeClr val="tx1"/>
                  </a:solidFill>
                </a:ln>
                <a:noFill/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baseline="30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dirty="0"/>
              <a:t>定义如下：</a:t>
            </a:r>
            <a:endParaRPr lang="en-US" altLang="zh-CN" dirty="0"/>
          </a:p>
          <a:p>
            <a:pPr algn="ctr"/>
            <a:r>
              <a:rPr lang="en-US" altLang="zh-CN" dirty="0"/>
              <a:t>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b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altLang="zh-CN" dirty="0">
                <a:latin typeface="+mj-lt"/>
                <a:cs typeface="Times New Roman" pitchFamily="18" charset="0"/>
              </a:rPr>
              <a:t>=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baseline="-25000" dirty="0">
                <a:latin typeface="Times New Roman" pitchFamily="18" charset="0"/>
                <a:cs typeface="Times New Roman" pitchFamily="18" charset="0"/>
              </a:rPr>
              <a:t>1 </a:t>
            </a:r>
            <a:r>
              <a:rPr lang="en-US" altLang="zh-CN" b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+ (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baseline="-25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altLang="zh-CN" b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just"/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其中</a:t>
            </a:r>
            <a:r>
              <a:rPr lang="en-US" altLang="zh-CN" i="1" dirty="0"/>
              <a:t> </a:t>
            </a:r>
            <a:r>
              <a:rPr lang="en-US" altLang="zh-CN" b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=(</a:t>
            </a: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baseline="-25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baseline="-25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baseline="-25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baseline="300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dirty="0">
                <a:sym typeface="Symbol"/>
              </a:rPr>
              <a:t></a:t>
            </a:r>
            <a:r>
              <a:rPr lang="en-US" altLang="zh-CN" dirty="0">
                <a:ln>
                  <a:solidFill>
                    <a:schemeClr val="tx1"/>
                  </a:solidFill>
                </a:ln>
                <a:noFill/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baseline="30000" dirty="0"/>
              <a:t>3</a:t>
            </a:r>
            <a:r>
              <a:rPr lang="zh-CN" altLang="en-US" dirty="0"/>
              <a:t>，</a:t>
            </a:r>
            <a:r>
              <a:rPr lang="en-US" altLang="zh-CN" b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=(1,1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baseline="300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dirty="0"/>
              <a:t>, </a:t>
            </a:r>
            <a:r>
              <a:rPr lang="en-US" altLang="zh-CN" b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=(-1,1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baseline="300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dirty="0"/>
              <a:t>. </a:t>
            </a:r>
          </a:p>
          <a:p>
            <a:pPr algn="just"/>
            <a:r>
              <a:rPr lang="zh-CN" altLang="en-US" dirty="0"/>
              <a:t>求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L 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相应于有序基</a:t>
            </a:r>
            <a:r>
              <a:rPr lang="en-US" altLang="zh-CN" dirty="0"/>
              <a:t>{</a:t>
            </a:r>
            <a:r>
              <a:rPr lang="en-US" altLang="zh-CN" b="1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CN" b="1" baseline="-25000" dirty="0"/>
              <a:t>1</a:t>
            </a:r>
            <a:r>
              <a:rPr lang="en-US" altLang="zh-CN" b="1" dirty="0"/>
              <a:t>,</a:t>
            </a:r>
            <a:r>
              <a:rPr lang="en-US" altLang="zh-CN" b="1" i="1" dirty="0"/>
              <a:t> </a:t>
            </a:r>
            <a:r>
              <a:rPr lang="en-US" altLang="zh-CN" b="1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CN" b="1" baseline="-25000" dirty="0"/>
              <a:t>2</a:t>
            </a:r>
            <a:r>
              <a:rPr lang="en-US" altLang="zh-CN" b="1" dirty="0"/>
              <a:t>,</a:t>
            </a:r>
            <a:r>
              <a:rPr lang="en-US" altLang="zh-CN" b="1" i="1" dirty="0"/>
              <a:t> </a:t>
            </a:r>
            <a:r>
              <a:rPr lang="en-US" altLang="zh-CN" b="1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CN" b="1" baseline="-25000" dirty="0"/>
              <a:t>3</a:t>
            </a:r>
            <a:r>
              <a:rPr lang="en-US" altLang="zh-CN" b="1" dirty="0"/>
              <a:t>}</a:t>
            </a:r>
            <a:r>
              <a:rPr lang="zh-CN" altLang="en-US" dirty="0"/>
              <a:t>和</a:t>
            </a:r>
            <a:r>
              <a:rPr lang="en-US" altLang="zh-CN" dirty="0"/>
              <a:t>{</a:t>
            </a:r>
            <a:r>
              <a:rPr lang="en-US" altLang="zh-CN" b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b="1" baseline="-25000" dirty="0"/>
              <a:t>1</a:t>
            </a:r>
            <a:r>
              <a:rPr lang="en-US" altLang="zh-CN" b="1" i="1" dirty="0"/>
              <a:t>, </a:t>
            </a:r>
            <a:r>
              <a:rPr lang="en-US" altLang="zh-CN" b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b="1" baseline="-25000" dirty="0"/>
              <a:t>2</a:t>
            </a:r>
            <a:r>
              <a:rPr lang="en-US" altLang="zh-CN" dirty="0"/>
              <a:t>}</a:t>
            </a:r>
            <a:r>
              <a:rPr lang="zh-CN" altLang="en-US" dirty="0"/>
              <a:t>的</a:t>
            </a:r>
            <a:endParaRPr lang="en-US" altLang="zh-CN" dirty="0"/>
          </a:p>
          <a:p>
            <a:pPr algn="just"/>
            <a:r>
              <a:rPr lang="zh-CN" altLang="en-US" dirty="0"/>
              <a:t>表示矩阵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A .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51384" y="2996952"/>
            <a:ext cx="741682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pc="-100" dirty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注：</a:t>
            </a:r>
            <a:r>
              <a:rPr lang="en-US" altLang="zh-CN" i="1" spc="-1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pc="-100" dirty="0"/>
              <a:t> </a:t>
            </a:r>
            <a:r>
              <a:rPr lang="zh-CN" altLang="en-US" spc="-100" dirty="0"/>
              <a:t>的列向量分别是向量 </a:t>
            </a:r>
            <a:r>
              <a:rPr lang="en-US" altLang="zh-CN" i="1" spc="-100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zh-CN" spc="-1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b="1" spc="-1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CN" spc="-1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pc="-100" dirty="0">
                <a:latin typeface="Times New Roman" pitchFamily="18" charset="0"/>
                <a:cs typeface="Times New Roman" pitchFamily="18" charset="0"/>
              </a:rPr>
              <a:t>),</a:t>
            </a:r>
            <a:r>
              <a:rPr lang="en-US" altLang="zh-CN" i="1" spc="-100" dirty="0">
                <a:latin typeface="Times New Roman" pitchFamily="18" charset="0"/>
                <a:cs typeface="Times New Roman" pitchFamily="18" charset="0"/>
              </a:rPr>
              <a:t> L</a:t>
            </a:r>
            <a:r>
              <a:rPr lang="en-US" altLang="zh-CN" spc="-1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b="1" spc="-1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CN" spc="-1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pc="-100" dirty="0">
                <a:latin typeface="Times New Roman" pitchFamily="18" charset="0"/>
                <a:cs typeface="Times New Roman" pitchFamily="18" charset="0"/>
              </a:rPr>
              <a:t>), </a:t>
            </a:r>
            <a:r>
              <a:rPr lang="en-US" altLang="zh-CN" i="1" spc="-100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zh-CN" spc="-1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b="1" spc="-1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CN" i="1" spc="-100" baseline="-25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pc="-1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pc="-100" dirty="0"/>
              <a:t>在基 </a:t>
            </a:r>
            <a:endParaRPr lang="en-US" altLang="zh-CN" spc="-100" dirty="0"/>
          </a:p>
          <a:p>
            <a:r>
              <a:rPr lang="zh-CN" altLang="en-US" spc="-100" dirty="0"/>
              <a:t>                      </a:t>
            </a:r>
            <a:r>
              <a:rPr lang="en-US" altLang="zh-CN" b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b="1" baseline="-25000" dirty="0"/>
              <a:t>1</a:t>
            </a:r>
            <a:r>
              <a:rPr lang="en-US" altLang="zh-CN" b="1" i="1" dirty="0"/>
              <a:t>, </a:t>
            </a:r>
            <a:r>
              <a:rPr lang="en-US" altLang="zh-CN" b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b="1" baseline="-25000" dirty="0"/>
              <a:t>2</a:t>
            </a:r>
            <a:r>
              <a:rPr lang="zh-CN" altLang="en-US" spc="-100" dirty="0"/>
              <a:t>下的坐标</a:t>
            </a:r>
            <a:r>
              <a:rPr lang="en-US" altLang="zh-CN" spc="-100" dirty="0"/>
              <a:t>. </a:t>
            </a:r>
            <a:endParaRPr lang="zh-CN" altLang="en-US" spc="-100" dirty="0"/>
          </a:p>
        </p:txBody>
      </p:sp>
      <p:sp>
        <p:nvSpPr>
          <p:cNvPr id="6" name="矩形 5"/>
          <p:cNvSpPr/>
          <p:nvPr/>
        </p:nvSpPr>
        <p:spPr>
          <a:xfrm>
            <a:off x="8760296" y="548680"/>
            <a:ext cx="278430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dirty="0"/>
              <a:t>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b="1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CN" b="1" baseline="-25000" dirty="0"/>
              <a:t>1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)=1</a:t>
            </a:r>
            <a:r>
              <a:rPr lang="en-US" altLang="zh-CN" b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+0</a:t>
            </a:r>
            <a:r>
              <a:rPr lang="en-US" altLang="zh-CN" b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baseline="-25000" dirty="0">
                <a:latin typeface="Times New Roman" pitchFamily="18" charset="0"/>
                <a:cs typeface="Times New Roman" pitchFamily="18" charset="0"/>
              </a:rPr>
              <a:t>2 </a:t>
            </a:r>
            <a:r>
              <a:rPr lang="en-US" altLang="zh-CN" b="1" dirty="0"/>
              <a:t>,</a:t>
            </a:r>
            <a:r>
              <a:rPr lang="en-US" altLang="zh-CN" b="1" i="1" dirty="0"/>
              <a:t> </a:t>
            </a:r>
          </a:p>
          <a:p>
            <a:pPr algn="just"/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 L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b="1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CN" b="1" baseline="-25000" dirty="0"/>
              <a:t>2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)=0</a:t>
            </a:r>
            <a:r>
              <a:rPr lang="en-US" altLang="zh-CN" b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+1</a:t>
            </a:r>
            <a:r>
              <a:rPr lang="en-US" altLang="zh-CN" b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baseline="-25000" dirty="0">
                <a:latin typeface="Times New Roman" pitchFamily="18" charset="0"/>
                <a:cs typeface="Times New Roman" pitchFamily="18" charset="0"/>
              </a:rPr>
              <a:t>2 </a:t>
            </a:r>
            <a:r>
              <a:rPr lang="en-US" altLang="zh-CN" b="1" dirty="0"/>
              <a:t>,</a:t>
            </a:r>
            <a:r>
              <a:rPr lang="en-US" altLang="zh-CN" b="1" i="1" dirty="0"/>
              <a:t> </a:t>
            </a:r>
          </a:p>
          <a:p>
            <a:pPr algn="just"/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 L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b="1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CN" b="1" baseline="-25000" dirty="0"/>
              <a:t>3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)=0</a:t>
            </a:r>
            <a:r>
              <a:rPr lang="en-US" altLang="zh-CN" b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+1</a:t>
            </a:r>
            <a:r>
              <a:rPr lang="en-US" altLang="zh-CN" b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baseline="-25000" dirty="0">
                <a:latin typeface="Times New Roman" pitchFamily="18" charset="0"/>
                <a:cs typeface="Times New Roman" pitchFamily="18" charset="0"/>
              </a:rPr>
              <a:t>2 </a:t>
            </a:r>
            <a:r>
              <a:rPr lang="en-US" altLang="zh-CN" b="1" i="1" dirty="0"/>
              <a:t>.</a:t>
            </a:r>
            <a:endParaRPr lang="zh-CN" altLang="en-US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8328248" y="548680"/>
            <a:ext cx="0" cy="25922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760296" y="2348880"/>
            <a:ext cx="12350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∴ </a:t>
            </a:r>
            <a:r>
              <a:rPr lang="en-US" altLang="zh-CN" i="1" dirty="0"/>
              <a:t>A</a:t>
            </a:r>
            <a:r>
              <a:rPr lang="en-US" altLang="zh-CN" dirty="0"/>
              <a:t> = </a:t>
            </a:r>
            <a:endParaRPr lang="zh-CN" altLang="en-US" dirty="0"/>
          </a:p>
        </p:txBody>
      </p:sp>
      <p:sp>
        <p:nvSpPr>
          <p:cNvPr id="10" name="双括号 9"/>
          <p:cNvSpPr/>
          <p:nvPr/>
        </p:nvSpPr>
        <p:spPr>
          <a:xfrm>
            <a:off x="9916586" y="2204864"/>
            <a:ext cx="1584176" cy="792088"/>
          </a:xfrm>
          <a:prstGeom prst="bracketPair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0056440" y="2132856"/>
            <a:ext cx="36420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</a:p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0560496" y="2132856"/>
            <a:ext cx="36420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</a:p>
          <a:p>
            <a:r>
              <a:rPr lang="en-US" altLang="zh-CN" dirty="0">
                <a:sym typeface="Symbol"/>
              </a:rPr>
              <a:t>1</a:t>
            </a:r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1068714" y="2132856"/>
            <a:ext cx="36420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</a:p>
          <a:p>
            <a:r>
              <a:rPr lang="en-US" altLang="zh-CN" dirty="0">
                <a:sym typeface="Symbol"/>
              </a:rPr>
              <a:t>1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839416" y="4134559"/>
            <a:ext cx="10369152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b="1" dirty="0">
                <a:solidFill>
                  <a:srgbClr val="0000FF"/>
                </a:solidFill>
              </a:rPr>
              <a:t>例 </a:t>
            </a:r>
            <a:r>
              <a:rPr lang="en-US" altLang="zh-CN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5   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设线性变换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zh-CN" dirty="0"/>
              <a:t> : </a:t>
            </a:r>
            <a:r>
              <a:rPr lang="en-US" altLang="zh-CN" dirty="0">
                <a:ln>
                  <a:solidFill>
                    <a:schemeClr val="tx1"/>
                  </a:solidFill>
                </a:ln>
                <a:noFill/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baseline="30000" dirty="0">
                <a:latin typeface="Times New Roman" pitchFamily="18" charset="0"/>
                <a:cs typeface="Times New Roman" pitchFamily="18" charset="0"/>
              </a:rPr>
              <a:t>3 </a:t>
            </a:r>
            <a:r>
              <a:rPr lang="en-US" altLang="zh-CN" dirty="0">
                <a:sym typeface="Symbol"/>
              </a:rPr>
              <a:t></a:t>
            </a:r>
            <a:r>
              <a:rPr lang="en-US" altLang="zh-CN" dirty="0"/>
              <a:t> </a:t>
            </a:r>
            <a:r>
              <a:rPr lang="en-US" altLang="zh-CN" dirty="0">
                <a:ln>
                  <a:solidFill>
                    <a:schemeClr val="tx1"/>
                  </a:solidFill>
                </a:ln>
                <a:noFill/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baseline="30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dirty="0"/>
              <a:t>定义如下：</a:t>
            </a:r>
            <a:endParaRPr lang="en-US" altLang="zh-CN" dirty="0"/>
          </a:p>
          <a:p>
            <a:pPr algn="ctr"/>
            <a:r>
              <a:rPr lang="en-US" altLang="zh-CN" dirty="0"/>
              <a:t> </a:t>
            </a:r>
            <a:endParaRPr lang="en-US" altLang="zh-CN" i="1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     其中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=   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                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.  </a:t>
            </a:r>
            <a:r>
              <a:rPr lang="zh-CN" altLang="en-US" dirty="0"/>
              <a:t>求 </a:t>
            </a:r>
            <a:r>
              <a:rPr lang="en-US" altLang="zh-CN" i="1" dirty="0">
                <a:cs typeface="Times New Roman" pitchFamily="18" charset="0"/>
              </a:rPr>
              <a:t>L </a:t>
            </a:r>
            <a:r>
              <a:rPr lang="zh-CN" altLang="en-US" dirty="0">
                <a:cs typeface="Times New Roman" pitchFamily="18" charset="0"/>
              </a:rPr>
              <a:t>相应于有序基</a:t>
            </a:r>
            <a:r>
              <a:rPr lang="en-US" altLang="zh-CN" dirty="0"/>
              <a:t>{</a:t>
            </a:r>
            <a:r>
              <a:rPr lang="en-US" altLang="zh-CN" b="1" dirty="0">
                <a:cs typeface="Times New Roman" pitchFamily="18" charset="0"/>
              </a:rPr>
              <a:t>e</a:t>
            </a:r>
            <a:r>
              <a:rPr lang="en-US" altLang="zh-CN" b="1" baseline="-25000" dirty="0"/>
              <a:t>1</a:t>
            </a:r>
            <a:r>
              <a:rPr lang="en-US" altLang="zh-CN" b="1" dirty="0"/>
              <a:t>,</a:t>
            </a:r>
            <a:r>
              <a:rPr lang="en-US" altLang="zh-CN" b="1" i="1" dirty="0"/>
              <a:t> </a:t>
            </a:r>
            <a:r>
              <a:rPr lang="en-US" altLang="zh-CN" b="1" dirty="0">
                <a:cs typeface="Times New Roman" pitchFamily="18" charset="0"/>
              </a:rPr>
              <a:t>e</a:t>
            </a:r>
            <a:r>
              <a:rPr lang="en-US" altLang="zh-CN" b="1" baseline="-25000" dirty="0"/>
              <a:t>2</a:t>
            </a:r>
            <a:r>
              <a:rPr lang="en-US" altLang="zh-CN" b="1" dirty="0"/>
              <a:t>,</a:t>
            </a:r>
            <a:r>
              <a:rPr lang="en-US" altLang="zh-CN" b="1" i="1" dirty="0"/>
              <a:t> </a:t>
            </a:r>
            <a:r>
              <a:rPr lang="en-US" altLang="zh-CN" b="1" dirty="0">
                <a:cs typeface="Times New Roman" pitchFamily="18" charset="0"/>
              </a:rPr>
              <a:t>e</a:t>
            </a:r>
            <a:r>
              <a:rPr lang="en-US" altLang="zh-CN" b="1" baseline="-25000" dirty="0"/>
              <a:t>3</a:t>
            </a:r>
            <a:r>
              <a:rPr lang="en-US" altLang="zh-CN" b="1" dirty="0"/>
              <a:t>}</a:t>
            </a:r>
            <a:r>
              <a:rPr lang="zh-CN" altLang="en-US" dirty="0"/>
              <a:t>和</a:t>
            </a:r>
            <a:r>
              <a:rPr lang="en-US" altLang="zh-CN" dirty="0"/>
              <a:t>{</a:t>
            </a:r>
            <a:r>
              <a:rPr lang="en-US" altLang="zh-CN" b="1" dirty="0">
                <a:cs typeface="Times New Roman" pitchFamily="18" charset="0"/>
              </a:rPr>
              <a:t>e</a:t>
            </a:r>
            <a:r>
              <a:rPr lang="en-US" altLang="zh-CN" b="1" baseline="-25000" dirty="0"/>
              <a:t>2 </a:t>
            </a:r>
            <a:r>
              <a:rPr lang="en-US" altLang="zh-CN" b="1" i="1" dirty="0"/>
              <a:t>, </a:t>
            </a:r>
            <a:r>
              <a:rPr lang="en-US" altLang="zh-CN" b="1" dirty="0"/>
              <a:t>2</a:t>
            </a:r>
            <a:r>
              <a:rPr lang="en-US" altLang="zh-CN" b="1" dirty="0">
                <a:cs typeface="Times New Roman" pitchFamily="18" charset="0"/>
              </a:rPr>
              <a:t>e</a:t>
            </a:r>
            <a:r>
              <a:rPr lang="en-US" altLang="zh-CN" b="1" baseline="-25000" dirty="0"/>
              <a:t>1</a:t>
            </a:r>
            <a:r>
              <a:rPr lang="en-US" altLang="zh-CN" dirty="0"/>
              <a:t>}</a:t>
            </a:r>
            <a:r>
              <a:rPr lang="zh-CN" altLang="en-US" dirty="0"/>
              <a:t>的</a:t>
            </a:r>
            <a:endParaRPr lang="en-US" altLang="zh-CN" dirty="0"/>
          </a:p>
          <a:p>
            <a:pPr algn="just"/>
            <a:r>
              <a:rPr lang="en-US" altLang="zh-CN" dirty="0"/>
              <a:t>     </a:t>
            </a:r>
          </a:p>
          <a:p>
            <a:pPr algn="just"/>
            <a:r>
              <a:rPr lang="en-US" altLang="zh-CN" dirty="0"/>
              <a:t>     </a:t>
            </a:r>
            <a:r>
              <a:rPr lang="zh-CN" altLang="en-US" dirty="0"/>
              <a:t>表示矩阵 </a:t>
            </a:r>
            <a:r>
              <a:rPr lang="en-US" altLang="zh-CN" i="1" dirty="0">
                <a:cs typeface="Times New Roman" pitchFamily="18" charset="0"/>
              </a:rPr>
              <a:t>B.</a:t>
            </a:r>
            <a:r>
              <a:rPr lang="zh-CN" altLang="en-US" dirty="0"/>
              <a:t>   </a:t>
            </a:r>
          </a:p>
        </p:txBody>
      </p:sp>
      <p:sp>
        <p:nvSpPr>
          <p:cNvPr id="15" name="双括号 14"/>
          <p:cNvSpPr/>
          <p:nvPr/>
        </p:nvSpPr>
        <p:spPr>
          <a:xfrm>
            <a:off x="2783632" y="4854639"/>
            <a:ext cx="1584176" cy="792088"/>
          </a:xfrm>
          <a:prstGeom prst="bracketPair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923486" y="4782631"/>
            <a:ext cx="36420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</a:p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427542" y="4782631"/>
            <a:ext cx="36420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</a:p>
          <a:p>
            <a:r>
              <a:rPr lang="en-US" altLang="zh-CN" dirty="0">
                <a:sym typeface="Symbol"/>
              </a:rPr>
              <a:t>1</a:t>
            </a:r>
            <a:endParaRPr lang="zh-CN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935760" y="4782631"/>
            <a:ext cx="36420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</a:p>
          <a:p>
            <a:r>
              <a:rPr lang="en-US" altLang="zh-CN" dirty="0">
                <a:sym typeface="Symbol"/>
              </a:rPr>
              <a:t>1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6960096" y="4134559"/>
            <a:ext cx="167545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i="1" dirty="0">
                <a:cs typeface="Times New Roman" pitchFamily="18" charset="0"/>
              </a:rPr>
              <a:t>L</a:t>
            </a:r>
            <a:r>
              <a:rPr lang="en-US" altLang="zh-CN" dirty="0">
                <a:cs typeface="Times New Roman" pitchFamily="18" charset="0"/>
              </a:rPr>
              <a:t>(</a:t>
            </a:r>
            <a:r>
              <a:rPr lang="en-US" altLang="zh-CN" b="1" dirty="0">
                <a:cs typeface="Times New Roman" pitchFamily="18" charset="0"/>
              </a:rPr>
              <a:t>x</a:t>
            </a:r>
            <a:r>
              <a:rPr lang="en-US" altLang="zh-CN" dirty="0">
                <a:cs typeface="Times New Roman" pitchFamily="18" charset="0"/>
              </a:rPr>
              <a:t>) = </a:t>
            </a:r>
            <a:r>
              <a:rPr lang="en-US" altLang="zh-CN" i="1" dirty="0">
                <a:cs typeface="Times New Roman" pitchFamily="18" charset="0"/>
              </a:rPr>
              <a:t>A</a:t>
            </a:r>
            <a:r>
              <a:rPr lang="en-US" altLang="zh-CN" b="1" dirty="0">
                <a:cs typeface="Times New Roman" pitchFamily="18" charset="0"/>
              </a:rPr>
              <a:t>x</a:t>
            </a:r>
            <a:r>
              <a:rPr lang="en-US" altLang="zh-CN" i="1" dirty="0">
                <a:cs typeface="Times New Roman" pitchFamily="18" charset="0"/>
              </a:rPr>
              <a:t> 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9" grpId="0"/>
      <p:bldP spid="10" grpId="0" animBg="1"/>
      <p:bldP spid="11" grpId="0"/>
      <p:bldP spid="12" grpId="0"/>
      <p:bldP spid="13" grpId="0"/>
      <p:bldP spid="14" grpId="0"/>
      <p:bldP spid="15" grpId="0" animBg="1"/>
      <p:bldP spid="16" grpId="0"/>
      <p:bldP spid="17" grpId="0"/>
      <p:bldP spid="18" grpId="0"/>
      <p:bldP spid="19" grpId="0"/>
    </p:bldLst>
  </p:timing>
</p:sld>
</file>

<file path=ppt/theme/theme1.xml><?xml version="1.0" encoding="utf-8"?>
<a:theme xmlns:a="http://schemas.openxmlformats.org/drawingml/2006/main" name="裁剪">
  <a:themeElements>
    <a:clrScheme name="裁剪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裁剪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裁剪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{B197050F-D3A8-9148-BF27-FFEBD471DAA6}tf10001072</Template>
  <TotalTime>23658</TotalTime>
  <Pages>0</Pages>
  <Words>1605</Words>
  <Characters>0</Characters>
  <Application>Microsoft Macintosh PowerPoint</Application>
  <DocSecurity>0</DocSecurity>
  <PresentationFormat>宽屏</PresentationFormat>
  <Lines>0</Lines>
  <Paragraphs>191</Paragraphs>
  <Slides>12</Slides>
  <Notes>3</Notes>
  <HiddenSlides>5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1" baseType="lpstr">
      <vt:lpstr>华文楷体</vt:lpstr>
      <vt:lpstr>宋体</vt:lpstr>
      <vt:lpstr>KaiTi</vt:lpstr>
      <vt:lpstr>Franklin Gothic Book</vt:lpstr>
      <vt:lpstr>Symbol</vt:lpstr>
      <vt:lpstr>Times</vt:lpstr>
      <vt:lpstr>Times New Roman</vt:lpstr>
      <vt:lpstr>Wingdings</vt:lpstr>
      <vt:lpstr>裁剪</vt:lpstr>
      <vt:lpstr>4.2  线性变换的矩阵表示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ptu</Company>
  <LinksUpToDate>false</LinksUpToDate>
  <CharactersWithSpaces>0</CharactersWithSpaces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lzx</dc:creator>
  <cp:lastModifiedBy>Microsoft Office 用户</cp:lastModifiedBy>
  <cp:revision>176</cp:revision>
  <cp:lastPrinted>1899-12-30T00:00:00Z</cp:lastPrinted>
  <dcterms:created xsi:type="dcterms:W3CDTF">2004-02-13T15:49:42Z</dcterms:created>
  <dcterms:modified xsi:type="dcterms:W3CDTF">2021-12-22T14:21:35Z</dcterms:modified>
</cp:coreProperties>
</file>