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2"/>
  </p:notesMasterIdLst>
  <p:sldIdLst>
    <p:sldId id="705" r:id="rId2"/>
    <p:sldId id="706" r:id="rId3"/>
    <p:sldId id="728" r:id="rId4"/>
    <p:sldId id="709" r:id="rId5"/>
    <p:sldId id="729" r:id="rId6"/>
    <p:sldId id="761" r:id="rId7"/>
    <p:sldId id="712" r:id="rId8"/>
    <p:sldId id="713" r:id="rId9"/>
    <p:sldId id="715" r:id="rId10"/>
    <p:sldId id="716" r:id="rId11"/>
    <p:sldId id="717" r:id="rId12"/>
    <p:sldId id="719" r:id="rId13"/>
    <p:sldId id="720" r:id="rId14"/>
    <p:sldId id="721" r:id="rId15"/>
    <p:sldId id="722" r:id="rId16"/>
    <p:sldId id="723" r:id="rId17"/>
    <p:sldId id="730" r:id="rId18"/>
    <p:sldId id="725" r:id="rId19"/>
    <p:sldId id="726" r:id="rId20"/>
    <p:sldId id="760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554" autoAdjust="0"/>
  </p:normalViewPr>
  <p:slideViewPr>
    <p:cSldViewPr>
      <p:cViewPr varScale="1">
        <p:scale>
          <a:sx n="90" d="100"/>
          <a:sy n="90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C94-79A1-411B-BCDA-DBD135DABA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C94-79A1-411B-BCDA-DBD135DABA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7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C94-79A1-411B-BCDA-DBD135DABA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C94-79A1-411B-BCDA-DBD135DABA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845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770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6676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75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336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567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74720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67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16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5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ED95ED-B861-294F-8100-683447734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ECEC74-AD1B-D142-8DC9-1022F0F2FC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6D783A-F89C-414E-905C-5F85A1DF32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605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0827" y="1864577"/>
            <a:ext cx="6525749" cy="83563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第五章   </a:t>
            </a:r>
            <a:r>
              <a:rPr lang="en-US" altLang="zh-CN" b="1" dirty="0"/>
              <a:t> </a:t>
            </a:r>
            <a:r>
              <a:rPr lang="zh-CN" altLang="en-US" b="1" dirty="0"/>
              <a:t>正交性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9155" y="3861048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err="1">
                <a:latin typeface="+mj-ea"/>
                <a:ea typeface="+mj-ea"/>
              </a:rPr>
              <a:t>R</a:t>
            </a:r>
            <a:r>
              <a:rPr lang="en-US" altLang="zh-CN" sz="3200" baseline="30000" dirty="0" err="1">
                <a:latin typeface="+mj-ea"/>
                <a:ea typeface="+mj-ea"/>
              </a:rPr>
              <a:t>n</a:t>
            </a:r>
            <a:r>
              <a:rPr lang="zh-CN" altLang="en-US" sz="3200" dirty="0">
                <a:latin typeface="+mj-ea"/>
                <a:ea typeface="+mj-ea"/>
              </a:rPr>
              <a:t>欧氏空间及其子空间的</a:t>
            </a:r>
            <a:endParaRPr lang="en-US" altLang="zh-CN" sz="3200" dirty="0">
              <a:latin typeface="+mj-ea"/>
              <a:ea typeface="+mj-ea"/>
            </a:endParaRPr>
          </a:p>
          <a:p>
            <a:pPr algn="ctr"/>
            <a:r>
              <a:rPr lang="zh-CN" altLang="en-US" sz="3200" dirty="0">
                <a:latin typeface="+mj-ea"/>
                <a:ea typeface="+mj-ea"/>
              </a:rPr>
              <a:t>正交基和标准正交基的构造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9893" y="314096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向量的正交与投影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11424" y="47667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pc="-100" dirty="0">
                <a:latin typeface="Kaiti SC" panose="02010600040101010101" pitchFamily="2" charset="-122"/>
                <a:ea typeface="Kaiti SC" panose="02010600040101010101" pitchFamily="2" charset="-122"/>
              </a:rPr>
              <a:t>一般地</a:t>
            </a:r>
            <a:r>
              <a:rPr lang="en-US" altLang="zh-CN" spc="-100" dirty="0">
                <a:latin typeface="Kaiti SC" panose="02010600040101010101" pitchFamily="2" charset="-122"/>
                <a:ea typeface="Kaiti SC" panose="02010600040101010101" pitchFamily="2" charset="-122"/>
              </a:rPr>
              <a:t>,  </a:t>
            </a:r>
            <a:r>
              <a:rPr lang="en-US" altLang="zh-CN" spc="-100" dirty="0"/>
              <a:t>{</a:t>
            </a:r>
            <a:r>
              <a:rPr lang="en-US" altLang="zh-CN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,…, </a:t>
            </a:r>
            <a:r>
              <a:rPr lang="en-US" altLang="zh-CN" b="1" i="1" spc="-100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i="1" spc="-100" baseline="-25000" dirty="0" err="1"/>
              <a:t>m</a:t>
            </a:r>
            <a:r>
              <a:rPr lang="en-US" altLang="zh-CN" spc="-100" dirty="0"/>
              <a:t>}</a:t>
            </a:r>
            <a:r>
              <a:rPr lang="zh-CN" altLang="en-US" spc="-100" dirty="0"/>
              <a:t> </a:t>
            </a:r>
            <a:r>
              <a:rPr lang="zh-CN" altLang="en-US" spc="-100" dirty="0">
                <a:latin typeface="Kaiti SC" panose="02010600040101010101" pitchFamily="2" charset="-122"/>
                <a:ea typeface="Kaiti SC" panose="02010600040101010101" pitchFamily="2" charset="-122"/>
              </a:rPr>
              <a:t>为</a:t>
            </a:r>
            <a:r>
              <a:rPr lang="en-US" altLang="zh-CN" b="1" i="1" spc="-100" dirty="0">
                <a:latin typeface="Times" pitchFamily="2" charset="0"/>
                <a:ea typeface="Kaiti SC" panose="02010600040101010101" pitchFamily="2" charset="-122"/>
                <a:cs typeface="Times New Roman" pitchFamily="18" charset="0"/>
              </a:rPr>
              <a:t>V</a:t>
            </a:r>
            <a:r>
              <a:rPr lang="en-US" altLang="zh-CN" spc="-100" dirty="0">
                <a:latin typeface="Times" pitchFamily="2" charset="0"/>
                <a:ea typeface="Kaiti SC" panose="02010600040101010101" pitchFamily="2" charset="-122"/>
              </a:rPr>
              <a:t> </a:t>
            </a:r>
            <a:r>
              <a:rPr lang="zh-CN" altLang="en-US" spc="-100" dirty="0">
                <a:latin typeface="Kaiti SC" panose="02010600040101010101" pitchFamily="2" charset="-122"/>
                <a:ea typeface="Kaiti SC" panose="02010600040101010101" pitchFamily="2" charset="-122"/>
              </a:rPr>
              <a:t>的一组</a:t>
            </a:r>
            <a:r>
              <a:rPr lang="zh-CN" altLang="en-US" b="1" spc="-100" dirty="0">
                <a:solidFill>
                  <a:schemeClr val="accent6">
                    <a:lumMod val="5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规范</a:t>
            </a:r>
            <a:r>
              <a:rPr lang="zh-CN" altLang="en-US" b="1" spc="-100" dirty="0">
                <a:solidFill>
                  <a:schemeClr val="accent6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正交基</a:t>
            </a:r>
            <a:endParaRPr lang="zh-CN" altLang="en-US" spc="-100" dirty="0">
              <a:solidFill>
                <a:schemeClr val="accent6">
                  <a:lumMod val="75000"/>
                </a:schemeClr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3071663" y="1844823"/>
            <a:ext cx="1224136" cy="288032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58124" y="1052736"/>
            <a:ext cx="4115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spc="-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zh-CN" spc="-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altLang="zh-CN" b="1" i="1" spc="-1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zh-CN" spc="-100" dirty="0">
                <a:solidFill>
                  <a:schemeClr val="accent6">
                    <a:lumMod val="50000"/>
                  </a:schemeClr>
                </a:solidFill>
              </a:rPr>
              <a:t>,…, </a:t>
            </a:r>
            <a:r>
              <a:rPr lang="en-US" altLang="zh-CN" b="1" i="1" spc="-100" dirty="0" err="1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zh-CN" spc="-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pc="-1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都是单位向量</a:t>
            </a:r>
            <a:r>
              <a:rPr lang="en-US" altLang="zh-CN" spc="-1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r>
              <a:rPr lang="zh-CN" altLang="en-US" spc="-1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7888" y="1637511"/>
            <a:ext cx="4126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spc="-1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pc="-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CN" b="1" i="1" spc="-1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CN" spc="-100" dirty="0">
                <a:solidFill>
                  <a:schemeClr val="accent6">
                    <a:lumMod val="75000"/>
                  </a:schemeClr>
                </a:solidFill>
              </a:rPr>
              <a:t>,…, </a:t>
            </a:r>
            <a:r>
              <a:rPr lang="en-US" altLang="zh-CN" b="1" i="1" spc="-1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altLang="zh-CN" spc="-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pc="-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两两相互正交</a:t>
            </a:r>
            <a:r>
              <a:rPr lang="en-US" altLang="zh-CN" spc="-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pc="-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7888" y="2213575"/>
            <a:ext cx="170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b="1" i="1" spc="-100" dirty="0" err="1">
                <a:solidFill>
                  <a:schemeClr val="accent6">
                    <a:lumMod val="75000"/>
                  </a:schemeClr>
                </a:solidFill>
                <a:latin typeface="Times" pitchFamily="2" charset="0"/>
                <a:ea typeface="Kaiti SC" panose="02010600040101010101" pitchFamily="2" charset="-122"/>
                <a:cs typeface="Times New Roman" pitchFamily="18" charset="0"/>
              </a:rPr>
              <a:t>V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m.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631837" y="1349478"/>
            <a:ext cx="426288" cy="1296144"/>
          </a:xfrm>
          <a:prstGeom prst="leftBrace">
            <a:avLst>
              <a:gd name="adj1" fmla="val 1669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70661" y="3679575"/>
            <a:ext cx="290015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(P223  5.5.2-5.5.4)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2140" y="5102024"/>
            <a:ext cx="537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-25000" dirty="0" err="1">
                <a:cs typeface="Times New Roman" pitchFamily="18" charset="0"/>
              </a:rPr>
              <a:t>i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 = 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>
                <a:cs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-25000" dirty="0" err="1">
                <a:cs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52140" y="2995499"/>
            <a:ext cx="7704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 {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,…, </a:t>
            </a:r>
            <a:r>
              <a:rPr lang="en-US" altLang="zh-CN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spc="-100" baseline="-25000" dirty="0" err="1"/>
              <a:t>n</a:t>
            </a:r>
            <a:r>
              <a:rPr lang="en-US" altLang="zh-CN" dirty="0"/>
              <a:t>} </a:t>
            </a:r>
            <a:r>
              <a:rPr lang="zh-CN" altLang="en-US" dirty="0"/>
              <a:t>是向量空间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dirty="0"/>
              <a:t>的一组规范正交基</a:t>
            </a:r>
            <a:r>
              <a:rPr lang="en-US" altLang="zh-CN" dirty="0"/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2140" y="367957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u=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 err="1">
                <a:cs typeface="Times New Roman" pitchFamily="18" charset="0"/>
              </a:rPr>
              <a:t>i</a:t>
            </a:r>
            <a:r>
              <a:rPr lang="en-US" altLang="zh-CN" i="1" dirty="0" err="1"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cs typeface="Times New Roman" pitchFamily="18" charset="0"/>
              </a:rPr>
              <a:t>i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  <a:endParaRPr lang="en-US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2652140" y="5840397"/>
            <a:ext cx="472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特别地，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(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71234" y="4363651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(1)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.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1940" y="2996952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定 理 </a:t>
            </a:r>
            <a:r>
              <a:rPr lang="en-US" altLang="zh-CN" b="1" dirty="0">
                <a:solidFill>
                  <a:srgbClr val="002060"/>
                </a:solidFill>
              </a:rPr>
              <a:t>3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75420" y="2789639"/>
            <a:ext cx="10513168" cy="38164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340438" y="583255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ym typeface="Symbol"/>
              </a:rPr>
              <a:t></a:t>
            </a:r>
            <a:endParaRPr lang="zh-CN" altLang="en-US" sz="36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663952" y="5877272"/>
            <a:ext cx="936104" cy="0"/>
          </a:xfrm>
          <a:prstGeom prst="line">
            <a:avLst/>
          </a:prstGeom>
          <a:ln w="889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/>
      <p:bldP spid="14" grpId="0" animBg="1"/>
      <p:bldP spid="24" grpId="0" animBg="1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9440" y="2772218"/>
            <a:ext cx="6024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rgbClr val="002060"/>
                </a:solidFill>
              </a:rPr>
              <a:t>定 理 </a:t>
            </a:r>
            <a:r>
              <a:rPr lang="en-US" altLang="zh-CN" sz="3200" b="1" spc="-100" dirty="0">
                <a:solidFill>
                  <a:srgbClr val="002060"/>
                </a:solidFill>
              </a:rPr>
              <a:t>4    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pc="-100" dirty="0"/>
              <a:t> </a:t>
            </a:r>
            <a:r>
              <a:rPr lang="zh-CN" altLang="en-US" spc="-100" dirty="0"/>
              <a:t>是正交矩阵  </a:t>
            </a:r>
            <a:r>
              <a:rPr lang="zh-CN" altLang="en-US" spc="-100" dirty="0">
                <a:sym typeface="Symbol"/>
              </a:rPr>
              <a:t></a:t>
            </a:r>
            <a:r>
              <a:rPr lang="zh-CN" altLang="en-US" spc="-100" dirty="0"/>
              <a:t>  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pc="-100" baseline="30000" dirty="0"/>
              <a:t>T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pc="-100" dirty="0"/>
              <a:t> =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I.</a:t>
            </a:r>
            <a:endParaRPr lang="zh-CN" altLang="en-US" i="1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83432" y="2708920"/>
            <a:ext cx="6288698" cy="13681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983432" y="4365104"/>
            <a:ext cx="7344816" cy="13681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95147" y="4428402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-100" dirty="0">
                <a:solidFill>
                  <a:srgbClr val="002060"/>
                </a:solidFill>
              </a:rPr>
              <a:t>命 题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5640" y="4437112"/>
            <a:ext cx="546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>
                <a:solidFill>
                  <a:prstClr val="black"/>
                </a:solidFill>
              </a:rPr>
              <a:t>正交矩阵的转置、逆仍是正交矩阵</a:t>
            </a:r>
            <a:r>
              <a:rPr lang="en-US" altLang="zh-CN" spc="-100" dirty="0">
                <a:solidFill>
                  <a:prstClr val="black"/>
                </a:solidFill>
              </a:rPr>
              <a:t>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27648" y="5085185"/>
            <a:ext cx="5109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>
                <a:solidFill>
                  <a:prstClr val="black"/>
                </a:solidFill>
              </a:rPr>
              <a:t>两个正交矩阵的乘积是正交矩阵</a:t>
            </a:r>
            <a:r>
              <a:rPr lang="en-US" altLang="zh-CN" spc="-100" dirty="0">
                <a:solidFill>
                  <a:prstClr val="black"/>
                </a:solidFill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16280" y="3645024"/>
            <a:ext cx="29546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-100" dirty="0">
                <a:solidFill>
                  <a:srgbClr val="002060"/>
                </a:solidFill>
              </a:rPr>
              <a:t>思考</a:t>
            </a:r>
            <a:r>
              <a:rPr lang="zh-CN" altLang="en-US" spc="-100" dirty="0">
                <a:solidFill>
                  <a:prstClr val="black"/>
                </a:solidFill>
              </a:rPr>
              <a:t>：</a:t>
            </a:r>
            <a:endParaRPr lang="en-US" altLang="zh-CN" spc="-100" dirty="0">
              <a:solidFill>
                <a:prstClr val="black"/>
              </a:solidFill>
            </a:endParaRPr>
          </a:p>
          <a:p>
            <a:r>
              <a:rPr lang="zh-CN" altLang="en-US" spc="-100" dirty="0">
                <a:solidFill>
                  <a:prstClr val="black"/>
                </a:solidFill>
              </a:rPr>
              <a:t>两个正交矩阵的和</a:t>
            </a:r>
            <a:endParaRPr lang="en-US" altLang="zh-CN" spc="-100" dirty="0">
              <a:solidFill>
                <a:prstClr val="black"/>
              </a:solidFill>
            </a:endParaRPr>
          </a:p>
          <a:p>
            <a:r>
              <a:rPr lang="zh-CN" altLang="en-US" spc="-100" dirty="0">
                <a:solidFill>
                  <a:prstClr val="black"/>
                </a:solidFill>
              </a:rPr>
              <a:t>仍是正交矩阵吗？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61279" y="3429000"/>
            <a:ext cx="2075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>
                <a:solidFill>
                  <a:srgbClr val="000000"/>
                </a:solidFill>
                <a:sym typeface="Symbol"/>
              </a:rPr>
              <a:t>   </a:t>
            </a:r>
            <a:r>
              <a:rPr lang="en-US" altLang="zh-CN" i="1" spc="-100" dirty="0">
                <a:cs typeface="Times New Roman" pitchFamily="18" charset="0"/>
              </a:rPr>
              <a:t>Q</a:t>
            </a:r>
            <a:r>
              <a:rPr lang="zh-CN" altLang="en-US" i="1" spc="-100" dirty="0">
                <a:cs typeface="Times New Roman" pitchFamily="18" charset="0"/>
              </a:rPr>
              <a:t> </a:t>
            </a:r>
            <a:r>
              <a:rPr lang="en-US" altLang="zh-CN" i="1" spc="-100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pc="-100" baseline="30000" dirty="0">
                <a:cs typeface="Times New Roman" pitchFamily="18" charset="0"/>
                <a:sym typeface="Symbol"/>
              </a:rPr>
              <a:t>1</a:t>
            </a:r>
            <a:r>
              <a:rPr lang="en-US" altLang="zh-CN" i="1" spc="-100" baseline="30000" dirty="0">
                <a:cs typeface="Times New Roman" pitchFamily="18" charset="0"/>
              </a:rPr>
              <a:t> </a:t>
            </a:r>
            <a:r>
              <a:rPr lang="en-US" altLang="zh-CN" i="1" spc="-100" dirty="0">
                <a:cs typeface="Times New Roman" pitchFamily="18" charset="0"/>
              </a:rPr>
              <a:t>= Q</a:t>
            </a:r>
            <a:r>
              <a:rPr lang="en-US" altLang="zh-CN" spc="-100" baseline="30000" dirty="0"/>
              <a:t>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11424" y="476672"/>
            <a:ext cx="92890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spc="-100" dirty="0"/>
              <a:t>定  义    </a:t>
            </a:r>
            <a:r>
              <a:rPr lang="zh-CN" altLang="en-US" spc="-100" dirty="0"/>
              <a:t>若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pc="-100" dirty="0"/>
              <a:t>阶方阵</a:t>
            </a:r>
            <a:r>
              <a:rPr lang="en-US" altLang="zh-CN" spc="-100" dirty="0"/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pc="-100" dirty="0"/>
              <a:t> </a:t>
            </a:r>
            <a:r>
              <a:rPr lang="zh-CN" altLang="en-US" spc="-100" dirty="0"/>
              <a:t>的列向量构成了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zh-CN" altLang="en-US" spc="-100" dirty="0"/>
              <a:t>的一组规范正交基，</a:t>
            </a:r>
            <a:endParaRPr lang="en-US" altLang="zh-CN" spc="-100" dirty="0"/>
          </a:p>
          <a:p>
            <a:pPr algn="just"/>
            <a:r>
              <a:rPr lang="en-US" altLang="zh-CN" spc="-100" dirty="0"/>
              <a:t>               </a:t>
            </a:r>
            <a:r>
              <a:rPr lang="zh-CN" altLang="en-US" spc="-100" dirty="0"/>
              <a:t>  则称</a:t>
            </a:r>
            <a:r>
              <a:rPr lang="en-US" altLang="zh-CN" spc="-100" dirty="0"/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pc="-100" dirty="0"/>
              <a:t> </a:t>
            </a:r>
            <a:r>
              <a:rPr lang="zh-CN" altLang="en-US" spc="-100" dirty="0"/>
              <a:t>为</a:t>
            </a:r>
            <a:r>
              <a:rPr lang="zh-CN" altLang="en-US" b="1" spc="-100" dirty="0">
                <a:solidFill>
                  <a:srgbClr val="C00000"/>
                </a:solidFill>
              </a:rPr>
              <a:t>正交矩阵</a:t>
            </a:r>
            <a:r>
              <a:rPr lang="en-US" altLang="zh-CN" spc="-100" dirty="0">
                <a:solidFill>
                  <a:srgbClr val="C00000"/>
                </a:solidFill>
              </a:rPr>
              <a:t>.</a:t>
            </a:r>
            <a:endParaRPr lang="zh-CN" altLang="en-US" spc="-1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634" y="1700808"/>
            <a:ext cx="683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若记</a:t>
            </a:r>
            <a:r>
              <a:rPr lang="en-US" altLang="zh-CN" i="1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= (</a:t>
            </a:r>
            <a:r>
              <a:rPr lang="en-US" altLang="zh-CN" b="1" i="1" dirty="0"/>
              <a:t>q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q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q</a:t>
            </a:r>
            <a:r>
              <a:rPr lang="en-US" altLang="zh-CN" b="1" i="1" baseline="-25000" dirty="0" err="1"/>
              <a:t>n</a:t>
            </a:r>
            <a:r>
              <a:rPr lang="en-US" altLang="zh-CN" dirty="0"/>
              <a:t>),  </a:t>
            </a:r>
            <a:r>
              <a:rPr lang="zh-CN" altLang="en-US" dirty="0"/>
              <a:t>则 </a:t>
            </a:r>
            <a:r>
              <a:rPr lang="en-US" altLang="zh-CN" dirty="0"/>
              <a:t>Q </a:t>
            </a:r>
            <a:r>
              <a:rPr lang="zh-CN" altLang="en-US" dirty="0"/>
              <a:t>是正交矩阵 </a:t>
            </a:r>
            <a:r>
              <a:rPr lang="zh-CN" altLang="en-US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638888" y="1700808"/>
            <a:ext cx="1088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= q</a:t>
            </a:r>
            <a:r>
              <a:rPr lang="en-US" altLang="zh-CN" b="1" i="1" baseline="-25000" dirty="0"/>
              <a:t>i  </a:t>
            </a:r>
            <a:r>
              <a:rPr lang="en-US" altLang="zh-CN" b="1" i="1" dirty="0" err="1"/>
              <a:t>q</a:t>
            </a:r>
            <a:r>
              <a:rPr lang="en-US" altLang="zh-CN" b="1" i="1" baseline="-25000" dirty="0" err="1"/>
              <a:t>j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11136560" y="1660738"/>
            <a:ext cx="14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7608168" y="170080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sym typeface="Symbol"/>
              </a:rPr>
              <a:t></a:t>
            </a:r>
            <a:r>
              <a:rPr lang="en-US" altLang="zh-CN" b="1" i="1" dirty="0" err="1">
                <a:solidFill>
                  <a:srgbClr val="000000"/>
                </a:solidFill>
              </a:rPr>
              <a:t>q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sym typeface="Symbol"/>
              </a:rPr>
              <a:t>, </a:t>
            </a:r>
            <a:r>
              <a:rPr lang="en-US" altLang="zh-CN" b="1" i="1" dirty="0" err="1">
                <a:solidFill>
                  <a:srgbClr val="000000"/>
                </a:solidFill>
              </a:rPr>
              <a:t>q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sym typeface="Symbol"/>
              </a:rPr>
              <a:t> = </a:t>
            </a:r>
            <a:endParaRPr lang="zh-CN" altLang="en-US" i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9264352" y="141277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 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j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64352" y="198884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0, 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j.</a:t>
            </a:r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>
            <a:off x="8976320" y="1556792"/>
            <a:ext cx="288032" cy="864096"/>
          </a:xfrm>
          <a:prstGeom prst="leftBrace">
            <a:avLst>
              <a:gd name="adj1" fmla="val 306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835A6B-6B74-A74C-A154-D4D8960EACDB}"/>
              </a:ext>
            </a:extLst>
          </p:cNvPr>
          <p:cNvSpPr txBox="1"/>
          <p:nvPr/>
        </p:nvSpPr>
        <p:spPr>
          <a:xfrm>
            <a:off x="939263" y="6024746"/>
            <a:ext cx="840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2060"/>
                </a:solidFill>
              </a:rPr>
              <a:t>性质</a:t>
            </a:r>
            <a:r>
              <a:rPr kumimoji="1" lang="zh-CN" altLang="en-US" dirty="0"/>
              <a:t>：</a:t>
            </a:r>
            <a:r>
              <a:rPr kumimoji="1" lang="en-US" altLang="zh-CN" dirty="0"/>
              <a:t>| </a:t>
            </a:r>
            <a:r>
              <a:rPr kumimoji="1" lang="en-US" altLang="zh-CN" dirty="0" err="1"/>
              <a:t>det</a:t>
            </a:r>
            <a:r>
              <a:rPr kumimoji="1" lang="en-US" altLang="zh-CN" dirty="0"/>
              <a:t>(Q) | = 1;   </a:t>
            </a:r>
            <a:r>
              <a:rPr lang="en-US" altLang="zh-CN" b="1" dirty="0">
                <a:sym typeface="Symbol"/>
              </a:rPr>
              <a:t>|| </a:t>
            </a:r>
            <a:r>
              <a:rPr lang="en-US" altLang="zh-CN" dirty="0" err="1">
                <a:sym typeface="Symbol"/>
              </a:rPr>
              <a:t>Q</a:t>
            </a:r>
            <a:r>
              <a:rPr lang="en-US" altLang="zh-CN" b="1" i="1" dirty="0" err="1"/>
              <a:t>x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|| </a:t>
            </a:r>
            <a:r>
              <a:rPr lang="en-US" altLang="zh-CN" dirty="0">
                <a:sym typeface="Symbol"/>
              </a:rPr>
              <a:t>=</a:t>
            </a:r>
            <a:r>
              <a:rPr lang="en-US" altLang="zh-CN" b="1" dirty="0">
                <a:sym typeface="Symbol"/>
              </a:rPr>
              <a:t> || </a:t>
            </a:r>
            <a:r>
              <a:rPr lang="en-US" altLang="zh-CN" b="1" i="1" dirty="0"/>
              <a:t>x </a:t>
            </a:r>
            <a:r>
              <a:rPr lang="en-US" altLang="zh-CN" b="1" dirty="0">
                <a:sym typeface="Symbol"/>
              </a:rPr>
              <a:t>||</a:t>
            </a:r>
            <a:r>
              <a:rPr lang="en-US" altLang="zh-CN" dirty="0">
                <a:sym typeface="Symbol"/>
              </a:rPr>
              <a:t>;   </a:t>
            </a:r>
            <a:r>
              <a:rPr lang="zh-CN" altLang="en-US" dirty="0">
                <a:sym typeface="Symbol"/>
              </a:rPr>
              <a:t></a:t>
            </a:r>
            <a:r>
              <a:rPr lang="en-US" altLang="zh-CN" dirty="0" err="1">
                <a:sym typeface="Symbol"/>
              </a:rPr>
              <a:t>Q</a:t>
            </a:r>
            <a:r>
              <a:rPr lang="en-US" altLang="zh-CN" b="1" i="1" dirty="0" err="1">
                <a:sym typeface="Symbol"/>
              </a:rPr>
              <a:t>x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err="1">
                <a:sym typeface="Symbol"/>
              </a:rPr>
              <a:t>Q</a:t>
            </a:r>
            <a:r>
              <a:rPr lang="en-US" altLang="zh-CN" b="1" i="1" dirty="0" err="1">
                <a:sym typeface="Symbol"/>
              </a:rPr>
              <a:t>y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r>
              <a:rPr lang="en-US" altLang="zh-CN" dirty="0">
                <a:sym typeface="Symbol"/>
              </a:rPr>
              <a:t> = </a:t>
            </a:r>
            <a:r>
              <a:rPr lang="zh-CN" altLang="en-US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</a:t>
            </a:r>
            <a:r>
              <a:rPr lang="en-US" altLang="zh-CN" dirty="0">
                <a:sym typeface="Symbol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6" grpId="0" animBg="1"/>
      <p:bldP spid="17" grpId="0"/>
      <p:bldP spid="18" grpId="0"/>
      <p:bldP spid="19" grpId="0"/>
      <p:bldP spid="15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03512" y="836712"/>
            <a:ext cx="10081120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1411" y="9087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  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95534" y="1052737"/>
            <a:ext cx="984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 </a:t>
            </a:r>
            <a:r>
              <a:rPr lang="en-US" altLang="zh-CN" i="1" dirty="0">
                <a:cs typeface="Times New Roman" pitchFamily="18" charset="0"/>
              </a:rPr>
              <a:t>Q </a:t>
            </a:r>
            <a:r>
              <a:rPr lang="en-US" altLang="zh-CN" dirty="0">
                <a:cs typeface="Times New Roman" pitchFamily="18" charset="0"/>
              </a:rPr>
              <a:t>= (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i="1" dirty="0">
                <a:cs typeface="Times New Roman" pitchFamily="18" charset="0"/>
              </a:rPr>
              <a:t> q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i="1" dirty="0">
                <a:cs typeface="Times New Roman" pitchFamily="18" charset="0"/>
              </a:rPr>
              <a:t> q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, 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4</a:t>
            </a:r>
            <a:r>
              <a:rPr lang="en-US" altLang="zh-CN" dirty="0">
                <a:cs typeface="Times New Roman" pitchFamily="18" charset="0"/>
              </a:rPr>
              <a:t>), </a:t>
            </a:r>
            <a:r>
              <a:rPr lang="zh-CN" altLang="en-US" dirty="0"/>
              <a:t>其中 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/>
              <a:t>=      (1,1,1,1)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r>
              <a:rPr lang="en-US" altLang="zh-CN" i="1" dirty="0">
                <a:cs typeface="Times New Roman" pitchFamily="18" charset="0"/>
              </a:rPr>
              <a:t> q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/>
              <a:t>=      (1,1,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1,</a:t>
            </a:r>
            <a:r>
              <a:rPr lang="en-US" altLang="zh-CN" dirty="0">
                <a:sym typeface="Symbol"/>
              </a:rPr>
              <a:t> 1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7226" y="3284984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是正交矩阵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7542" y="4509120"/>
            <a:ext cx="537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CN" dirty="0"/>
              <a:t> </a:t>
            </a: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/>
              <a:t>=2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+3q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4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dirty="0"/>
              <a:t>  ||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/>
              <a:t>|| </a:t>
            </a:r>
            <a:r>
              <a:rPr lang="en-US" altLang="zh-CN" dirty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3539" y="3861048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dirty="0"/>
              <a:t>求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在基 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i="1" dirty="0">
                <a:cs typeface="Times New Roman" pitchFamily="18" charset="0"/>
              </a:rPr>
              <a:t> q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i="1" dirty="0">
                <a:cs typeface="Times New Roman" pitchFamily="18" charset="0"/>
              </a:rPr>
              <a:t> q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, 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4</a:t>
            </a:r>
            <a:r>
              <a:rPr lang="zh-CN" altLang="en-US" dirty="0"/>
              <a:t> 下的坐标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16347" y="90872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9216347" y="131115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16347" y="12687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45545" y="90872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645545" y="131115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45545" y="12687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087555" y="1844824"/>
            <a:ext cx="3424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lang="en-US" altLang="zh-CN" dirty="0"/>
              <a:t>=      (1,</a:t>
            </a:r>
            <a:r>
              <a:rPr lang="en-US" altLang="zh-CN" dirty="0">
                <a:sym typeface="Symbol"/>
              </a:rPr>
              <a:t> </a:t>
            </a:r>
            <a:r>
              <a:rPr lang="en-US" altLang="zh-CN" dirty="0"/>
              <a:t>1,</a:t>
            </a:r>
            <a:r>
              <a:rPr lang="en-US" altLang="zh-CN" dirty="0">
                <a:sym typeface="Symbol"/>
              </a:rPr>
              <a:t> </a:t>
            </a:r>
            <a:r>
              <a:rPr lang="en-US" altLang="zh-CN" dirty="0"/>
              <a:t>1,1)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r>
              <a:rPr lang="en-US" altLang="zh-CN" i="1" dirty="0"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29121" y="170080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829121" y="210323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29121" y="2060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288084" y="1844824"/>
            <a:ext cx="3424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4</a:t>
            </a:r>
            <a:r>
              <a:rPr lang="en-US" altLang="zh-CN" dirty="0"/>
              <a:t>=      (1,</a:t>
            </a:r>
            <a:r>
              <a:rPr lang="en-US" altLang="zh-CN" dirty="0">
                <a:sym typeface="Symbol"/>
              </a:rPr>
              <a:t> </a:t>
            </a:r>
            <a:r>
              <a:rPr lang="en-US" altLang="zh-CN" dirty="0"/>
              <a:t>1,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1,</a:t>
            </a:r>
            <a:r>
              <a:rPr lang="en-US" altLang="zh-CN" dirty="0">
                <a:sym typeface="Symbol"/>
              </a:rPr>
              <a:t> </a:t>
            </a:r>
            <a:r>
              <a:rPr lang="en-US" altLang="zh-CN" dirty="0"/>
              <a:t>1)</a:t>
            </a:r>
            <a:r>
              <a:rPr lang="en-US" altLang="zh-CN" baseline="30000" dirty="0"/>
              <a:t>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29650" y="170080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6029650" y="210323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29650" y="2060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2015547" y="2564904"/>
            <a:ext cx="2999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又设 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 = (0,0,1,1)</a:t>
            </a:r>
            <a:r>
              <a:rPr lang="en-US" altLang="zh-CN" baseline="30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zh-CN" altLang="en-US" baseline="300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1268761"/>
            <a:ext cx="1118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由定义</a:t>
            </a:r>
            <a:r>
              <a:rPr lang="en-US" altLang="zh-CN" dirty="0"/>
              <a:t>,  </a:t>
            </a:r>
            <a:r>
              <a:rPr lang="zh-CN" altLang="en-US" dirty="0"/>
              <a:t>只要将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的一组正交基单位化即可得到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的一组规范正交基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3432" y="2852936"/>
            <a:ext cx="376841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正交基</a:t>
            </a:r>
            <a:endParaRPr lang="en-US" altLang="zh-CN" sz="3200" dirty="0"/>
          </a:p>
          <a:p>
            <a:pPr algn="ctr"/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b="1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/>
              <a:t>n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152118" y="2852936"/>
            <a:ext cx="4105497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规范正交基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cs typeface="Times New Roman" pitchFamily="18" charset="0"/>
              </a:rPr>
              <a:t>u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b="1" i="1" dirty="0">
                <a:cs typeface="Times New Roman" pitchFamily="18" charset="0"/>
              </a:rPr>
              <a:t>u</a:t>
            </a:r>
            <a:r>
              <a:rPr lang="en-US" altLang="zh-CN" sz="3200" i="1" baseline="-25000" dirty="0"/>
              <a:t>n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cxnSp>
        <p:nvCxnSpPr>
          <p:cNvPr id="7" name="直接箭头连接符 6"/>
          <p:cNvCxnSpPr>
            <a:cxnSpLocks/>
            <a:stCxn id="5" idx="3"/>
            <a:endCxn id="6" idx="1"/>
          </p:cNvCxnSpPr>
          <p:nvPr/>
        </p:nvCxnSpPr>
        <p:spPr>
          <a:xfrm>
            <a:off x="4751851" y="3391545"/>
            <a:ext cx="24002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39883" y="278092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单位化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19242" y="377859"/>
            <a:ext cx="5112568" cy="785794"/>
          </a:xfrm>
        </p:spPr>
        <p:txBody>
          <a:bodyPr>
            <a:normAutofit/>
          </a:bodyPr>
          <a:lstStyle/>
          <a:p>
            <a:r>
              <a:rPr lang="en-US" altLang="zh-CN" sz="4000" b="1" spc="-100" dirty="0">
                <a:solidFill>
                  <a:schemeClr val="tx1"/>
                </a:solidFill>
              </a:rPr>
              <a:t>5.</a:t>
            </a:r>
            <a:r>
              <a:rPr lang="zh-CN" altLang="en-US" sz="4000" b="1" spc="-100" dirty="0">
                <a:solidFill>
                  <a:schemeClr val="tx1"/>
                </a:solidFill>
              </a:rPr>
              <a:t> 规范正交基的构造</a:t>
            </a:r>
          </a:p>
        </p:txBody>
      </p:sp>
      <p:sp>
        <p:nvSpPr>
          <p:cNvPr id="10" name="矩形 9"/>
          <p:cNvSpPr/>
          <p:nvPr/>
        </p:nvSpPr>
        <p:spPr>
          <a:xfrm>
            <a:off x="1514324" y="4452501"/>
            <a:ext cx="63818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dirty="0"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3200" dirty="0">
                <a:solidFill>
                  <a:srgbClr val="000000"/>
                </a:solidFill>
              </a:rPr>
              <a:t>=          , </a:t>
            </a:r>
            <a:r>
              <a:rPr lang="zh-CN" altLang="en-US" sz="3200" dirty="0">
                <a:solidFill>
                  <a:srgbClr val="000000"/>
                </a:solidFill>
              </a:rPr>
              <a:t>     </a:t>
            </a:r>
            <a:r>
              <a:rPr lang="en-US" altLang="zh-CN" sz="3200" b="1" i="1" dirty="0"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2 </a:t>
            </a:r>
            <a:r>
              <a:rPr lang="en-US" altLang="zh-CN" sz="3200" dirty="0">
                <a:solidFill>
                  <a:srgbClr val="000000"/>
                </a:solidFill>
              </a:rPr>
              <a:t>=            ,  . . . , 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b="1" i="1" dirty="0">
                <a:cs typeface="Times New Roman" pitchFamily="18" charset="0"/>
              </a:rPr>
              <a:t>u</a:t>
            </a:r>
            <a:r>
              <a:rPr lang="en-US" altLang="zh-CN" sz="3200" i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3200" i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=</a:t>
            </a:r>
            <a:endParaRPr lang="zh-CN" altLang="en-US" sz="3200" dirty="0"/>
          </a:p>
          <a:p>
            <a:pPr lvl="0" algn="ctr"/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5600" y="4140369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2351584" y="4725144"/>
            <a:ext cx="730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87621" y="4698722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71864" y="4140369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4751851" y="4733333"/>
            <a:ext cx="7286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06765" y="472514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982645" y="4140369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0000"/>
                </a:solidFill>
              </a:rPr>
              <a:t>n</a:t>
            </a:r>
            <a:endParaRPr lang="zh-CN" altLang="en-US" i="1" dirty="0"/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7824192" y="4725144"/>
            <a:ext cx="741163" cy="8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2184" y="472514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r>
              <a:rPr lang="en-US" altLang="zh-CN" sz="3200" b="1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10" grpId="0"/>
      <p:bldP spid="11" grpId="0"/>
      <p:bldP spid="14" grpId="0"/>
      <p:bldP spid="15" grpId="0"/>
      <p:bldP spid="17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3432" y="476672"/>
            <a:ext cx="523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如何得到</a:t>
            </a:r>
            <a:r>
              <a:rPr lang="en-US" altLang="zh-CN" sz="3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的正交基呢？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435" y="1484784"/>
            <a:ext cx="10849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途径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1: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从已知的正交集开始，通过一个一个的添加，最终扩充成为一组正交基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3212976"/>
            <a:ext cx="95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途径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2: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从已知得到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的一组基，将它改造成正交基</a:t>
            </a:r>
            <a:r>
              <a:rPr lang="en-US" altLang="zh-CN" sz="3200" dirty="0"/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1851" y="3861049"/>
            <a:ext cx="5232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------ </a:t>
            </a:r>
            <a:r>
              <a:rPr lang="en-US" altLang="zh-CN" sz="3200" b="1" dirty="0">
                <a:solidFill>
                  <a:srgbClr val="C00000"/>
                </a:solidFill>
              </a:rPr>
              <a:t>Gram-Schmidt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正交化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456" y="620689"/>
            <a:ext cx="67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先考虑将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中一般基</a:t>
            </a:r>
            <a:r>
              <a:rPr lang="en-US" altLang="zh-CN" dirty="0"/>
              <a:t>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, y</a:t>
            </a:r>
            <a:r>
              <a:rPr lang="en-US" altLang="zh-CN" dirty="0"/>
              <a:t>}</a:t>
            </a:r>
            <a:r>
              <a:rPr lang="zh-CN" altLang="en-US" dirty="0"/>
              <a:t>改造为正交基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46090" y="2568004"/>
            <a:ext cx="22082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1730683" y="1828763"/>
            <a:ext cx="1542984" cy="77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1746090" y="2568005"/>
            <a:ext cx="1525690" cy="519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 flipV="1">
            <a:off x="3258258" y="1818402"/>
            <a:ext cx="0" cy="78250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 flipV="1">
            <a:off x="3287688" y="1799238"/>
            <a:ext cx="0" cy="798982"/>
          </a:xfrm>
          <a:prstGeom prst="straightConnector1">
            <a:avLst/>
          </a:prstGeom>
          <a:ln w="50800">
            <a:solidFill>
              <a:srgbClr val="7030A0"/>
            </a:solidFill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 flipH="1" flipV="1">
            <a:off x="2968151" y="2219034"/>
            <a:ext cx="67207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442" y="1537628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/>
              <a:t>x</a:t>
            </a:r>
            <a:r>
              <a:rPr lang="en-US" altLang="zh-CN" i="1" dirty="0"/>
              <a:t> 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/>
              <a:t>y</a:t>
            </a:r>
            <a:r>
              <a:rPr lang="en-US" altLang="zh-CN" i="1" dirty="0">
                <a:sym typeface="Symbol"/>
              </a:rPr>
              <a:t></a:t>
            </a:r>
            <a:r>
              <a:rPr lang="en-US" altLang="zh-CN" b="1" i="1" dirty="0">
                <a:sym typeface="Symbol"/>
              </a:rPr>
              <a:t> p</a:t>
            </a:r>
            <a:r>
              <a:rPr lang="en-US" altLang="zh-CN" i="1" dirty="0">
                <a:sym typeface="Symbol"/>
              </a:rPr>
              <a:t>,</a:t>
            </a:r>
            <a:r>
              <a:rPr lang="zh-CN" altLang="en-US" dirty="0"/>
              <a:t>则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27506" y="3140969"/>
            <a:ext cx="7303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向量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称为向量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在向量</a:t>
            </a:r>
            <a:r>
              <a:rPr lang="en-US" altLang="zh-CN" i="1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投影向量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06777" y="509117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称为向量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在向量</a:t>
            </a:r>
            <a:r>
              <a:rPr lang="en-US" altLang="zh-CN" i="1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zh-CN" altLang="en-US" b="1" dirty="0">
                <a:solidFill>
                  <a:srgbClr val="CC0000"/>
                </a:solidFill>
                <a:cs typeface="Times New Roman" pitchFamily="18" charset="0"/>
              </a:rPr>
              <a:t>标量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投影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871863" y="3789040"/>
            <a:ext cx="100811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26210" y="256490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C0000"/>
                </a:solidFill>
              </a:rPr>
              <a:t>p</a:t>
            </a:r>
            <a:endParaRPr lang="zh-CN" altLang="en-US" b="1" i="1" dirty="0">
              <a:solidFill>
                <a:srgbClr val="CC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4202" y="134076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i="1" dirty="0">
                <a:solidFill>
                  <a:srgbClr val="000000"/>
                </a:solidFill>
              </a:rPr>
              <a:t>y</a:t>
            </a:r>
            <a:endParaRPr lang="zh-CN" altLang="en-US" b="1" i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4322" y="24928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endParaRPr lang="zh-CN" altLang="en-US" b="1" i="1" dirty="0"/>
          </a:p>
        </p:txBody>
      </p:sp>
      <p:sp>
        <p:nvSpPr>
          <p:cNvPr id="31" name="矩形 30"/>
          <p:cNvSpPr/>
          <p:nvPr/>
        </p:nvSpPr>
        <p:spPr>
          <a:xfrm>
            <a:off x="3474282" y="1700808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i="1" dirty="0">
                <a:solidFill>
                  <a:srgbClr val="7030A0"/>
                </a:solidFill>
              </a:rPr>
              <a:t>y</a:t>
            </a:r>
            <a:r>
              <a:rPr lang="en-US" altLang="zh-CN" b="1" i="1" dirty="0">
                <a:solidFill>
                  <a:srgbClr val="7030A0"/>
                </a:solidFill>
                <a:sym typeface="Symbol"/>
              </a:rPr>
              <a:t></a:t>
            </a:r>
            <a:r>
              <a:rPr lang="zh-CN" altLang="en-US" b="1" i="1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  <a:sym typeface="Symbol"/>
              </a:rPr>
              <a:t>p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14442" y="2185700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{</a:t>
            </a:r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i="1" dirty="0"/>
              <a:t> 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就是正交基 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41702" y="4074587"/>
            <a:ext cx="2132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sym typeface="Symbol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sym typeface="Symbol"/>
              </a:rPr>
              <a:t> =             </a:t>
            </a:r>
            <a:r>
              <a:rPr lang="en-US" altLang="zh-CN" b="1" i="1" dirty="0">
                <a:solidFill>
                  <a:srgbClr val="000000"/>
                </a:solidFill>
                <a:sym typeface="Symbol"/>
              </a:rPr>
              <a:t>x</a:t>
            </a:r>
            <a:r>
              <a:rPr lang="en-US" altLang="zh-CN" i="1" dirty="0">
                <a:solidFill>
                  <a:srgbClr val="000000"/>
                </a:solidFill>
                <a:sym typeface="Symbol"/>
              </a:rPr>
              <a:t> 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43671" y="3789040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43671" y="4293096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3215679" y="436510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1823" y="4096236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             </a:t>
            </a:r>
            <a:r>
              <a:rPr lang="en-US" altLang="zh-CN" b="1" i="1" dirty="0"/>
              <a:t>u</a:t>
            </a:r>
            <a:endParaRPr lang="zh-CN" alt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99855" y="3789040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83216" y="4293096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||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||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71863" y="436510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68007" y="4077072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其中 </a:t>
            </a:r>
            <a:r>
              <a:rPr lang="en-US" altLang="zh-CN" b="1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b="1" i="1" dirty="0"/>
              <a:t>x </a:t>
            </a:r>
            <a:r>
              <a:rPr lang="zh-CN" altLang="en-US" dirty="0"/>
              <a:t>的单位向量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B68A3E-C55B-0042-8F07-AE379B72E333}"/>
              </a:ext>
            </a:extLst>
          </p:cNvPr>
          <p:cNvGrpSpPr/>
          <p:nvPr/>
        </p:nvGrpSpPr>
        <p:grpSpPr>
          <a:xfrm>
            <a:off x="8298818" y="1484784"/>
            <a:ext cx="3240360" cy="1512168"/>
            <a:chOff x="8298818" y="1484784"/>
            <a:chExt cx="3240360" cy="1512168"/>
          </a:xfrm>
        </p:grpSpPr>
        <p:sp>
          <p:nvSpPr>
            <p:cNvPr id="46" name="矩形 45"/>
            <p:cNvSpPr/>
            <p:nvPr/>
          </p:nvSpPr>
          <p:spPr>
            <a:xfrm>
              <a:off x="8298818" y="1484784"/>
              <a:ext cx="3240360" cy="1512168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v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514842" y="1628800"/>
              <a:ext cx="120097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v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b="1" i="1" dirty="0">
                  <a:cs typeface="Times New Roman" pitchFamily="18" charset="0"/>
                </a:rPr>
                <a:t>x</a:t>
              </a:r>
              <a:r>
                <a:rPr lang="en-US" altLang="zh-CN" i="1" dirty="0"/>
                <a:t>  </a:t>
              </a:r>
            </a:p>
            <a:p>
              <a:r>
                <a:rPr lang="en-US" altLang="zh-CN" b="1" i="1" dirty="0"/>
                <a:t>v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b="1" i="1" dirty="0"/>
                <a:t>y</a:t>
              </a:r>
              <a:r>
                <a:rPr lang="en-US" altLang="zh-CN" i="1" dirty="0">
                  <a:sym typeface="Symbol"/>
                </a:rPr>
                <a:t> </a:t>
              </a:r>
              <a:endParaRPr lang="zh-CN" alt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66970" y="1844824"/>
              <a:ext cx="1218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 </a:t>
              </a:r>
              <a:r>
                <a:rPr lang="en-US" altLang="zh-CN" b="1" i="1" dirty="0">
                  <a:sym typeface="Symbol"/>
                </a:rPr>
                <a:t>y</a:t>
              </a:r>
              <a:r>
                <a:rPr lang="en-US" altLang="zh-CN" dirty="0">
                  <a:sym typeface="Symbol"/>
                </a:rPr>
                <a:t>, </a:t>
              </a:r>
              <a:r>
                <a:rPr lang="en-US" altLang="zh-CN" b="1" i="1" dirty="0"/>
                <a:t>v</a:t>
              </a:r>
              <a:r>
                <a:rPr lang="en-US" altLang="zh-CN" baseline="-25000" dirty="0"/>
                <a:t>1</a:t>
              </a:r>
              <a:r>
                <a:rPr lang="en-US" altLang="zh-CN" i="1" dirty="0">
                  <a:sym typeface="Symbol"/>
                </a:rPr>
                <a:t> </a:t>
              </a:r>
              <a:r>
                <a:rPr lang="zh-CN" altLang="en-US" dirty="0">
                  <a:sym typeface="Symbol"/>
                </a:rPr>
                <a:t>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666970" y="2276872"/>
              <a:ext cx="1159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</a:t>
              </a:r>
              <a:r>
                <a:rPr lang="en-US" altLang="zh-CN" b="1" i="1" dirty="0"/>
                <a:t>v</a:t>
              </a:r>
              <a:r>
                <a:rPr lang="en-US" altLang="zh-CN" baseline="-25000" dirty="0"/>
                <a:t>1</a:t>
              </a:r>
              <a:r>
                <a:rPr lang="en-US" altLang="zh-CN" dirty="0">
                  <a:sym typeface="Symbol"/>
                </a:rPr>
                <a:t>, </a:t>
              </a:r>
              <a:r>
                <a:rPr lang="en-US" altLang="zh-CN" b="1" i="1" dirty="0"/>
                <a:t>v</a:t>
              </a:r>
              <a:r>
                <a:rPr lang="en-US" altLang="zh-CN" baseline="-25000" dirty="0"/>
                <a:t>1</a:t>
              </a:r>
              <a:r>
                <a:rPr lang="zh-CN" altLang="en-US" dirty="0">
                  <a:sym typeface="Symbol"/>
                </a:rPr>
                <a:t></a:t>
              </a:r>
              <a:endParaRPr lang="zh-CN" altLang="en-US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9738978" y="2348880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C4652D1-E6E4-46F4-95B3-1C51DBC83902}"/>
                </a:ext>
              </a:extLst>
            </p:cNvPr>
            <p:cNvSpPr/>
            <p:nvPr/>
          </p:nvSpPr>
          <p:spPr>
            <a:xfrm>
              <a:off x="10916146" y="2108012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</a:rPr>
                <a:t>1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07" grpId="0"/>
      <p:bldP spid="112" grpId="0"/>
      <p:bldP spid="114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476672"/>
            <a:ext cx="673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再看将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/>
              <a:t>3</a:t>
            </a:r>
            <a:r>
              <a:rPr lang="zh-CN" altLang="en-US" dirty="0"/>
              <a:t>中一般基</a:t>
            </a:r>
            <a:r>
              <a:rPr lang="en-US" altLang="zh-CN" dirty="0"/>
              <a:t>{</a:t>
            </a:r>
            <a:r>
              <a:rPr lang="en-US" altLang="zh-CN" b="1" i="1" dirty="0"/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cs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/>
              <a:t>}</a:t>
            </a:r>
            <a:r>
              <a:rPr lang="zh-CN" altLang="en-US" dirty="0"/>
              <a:t>改造为正交基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1199456" y="3212976"/>
            <a:ext cx="6480719" cy="2232248"/>
          </a:xfrm>
          <a:prstGeom prst="parallelogram">
            <a:avLst>
              <a:gd name="adj" fmla="val 67636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51583" y="4689643"/>
            <a:ext cx="343287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51584" y="3501008"/>
            <a:ext cx="2976331" cy="1198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2374975" y="1457530"/>
            <a:ext cx="2016225" cy="3213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2356202" y="4689643"/>
            <a:ext cx="2039728" cy="0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</p:cNvCxnSpPr>
          <p:nvPr/>
        </p:nvCxnSpPr>
        <p:spPr>
          <a:xfrm flipV="1">
            <a:off x="4361968" y="3501008"/>
            <a:ext cx="918043" cy="1197714"/>
          </a:xfrm>
          <a:prstGeom prst="straightConnector1">
            <a:avLst/>
          </a:prstGeom>
          <a:ln w="38100">
            <a:solidFill>
              <a:srgbClr val="CC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14763" y="4437112"/>
            <a:ext cx="429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4729317" y="4437112"/>
            <a:ext cx="214556" cy="261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67809" y="1463694"/>
            <a:ext cx="28121" cy="210932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4325090" y="1472724"/>
            <a:ext cx="28121" cy="210932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 flipV="1">
            <a:off x="2351582" y="3573017"/>
            <a:ext cx="2088234" cy="1131231"/>
          </a:xfrm>
          <a:prstGeom prst="straightConnector1">
            <a:avLst/>
          </a:prstGeom>
          <a:ln w="28575">
            <a:solidFill>
              <a:srgbClr val="080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48128" y="364502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</a:t>
            </a:r>
            <a:r>
              <a:rPr lang="en-US" altLang="zh-CN" dirty="0"/>
              <a:t>{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i="1" dirty="0"/>
              <a:t> 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就是正交基 </a:t>
            </a:r>
            <a:r>
              <a:rPr lang="en-US" altLang="zh-CN" dirty="0"/>
              <a:t>.</a:t>
            </a:r>
            <a:r>
              <a:rPr lang="zh-CN" altLang="en-US" dirty="0"/>
              <a:t>                         </a:t>
            </a:r>
          </a:p>
        </p:txBody>
      </p:sp>
      <p:sp>
        <p:nvSpPr>
          <p:cNvPr id="30" name="矩形 29"/>
          <p:cNvSpPr/>
          <p:nvPr/>
        </p:nvSpPr>
        <p:spPr>
          <a:xfrm>
            <a:off x="5879976" y="4437112"/>
            <a:ext cx="453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647728" y="1249596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z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4799856" y="306896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6672064" y="1412776"/>
            <a:ext cx="2430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/>
              <a:t>x</a:t>
            </a:r>
            <a:r>
              <a:rPr lang="en-US" altLang="zh-CN" i="1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/>
              <a:t>y</a:t>
            </a:r>
            <a:r>
              <a:rPr lang="en-US" altLang="zh-CN" i="1" dirty="0">
                <a:sym typeface="Symbol"/>
              </a:rPr>
              <a:t></a:t>
            </a:r>
            <a:r>
              <a:rPr lang="en-US" altLang="zh-CN" b="1" i="1" dirty="0">
                <a:sym typeface="Symbol"/>
              </a:rPr>
              <a:t> p</a:t>
            </a:r>
            <a:r>
              <a:rPr lang="en-US" altLang="zh-CN" baseline="-25000" dirty="0">
                <a:sym typeface="Symbol"/>
              </a:rPr>
              <a:t>1</a:t>
            </a:r>
            <a:endParaRPr lang="zh-CN" altLang="en-US" baseline="-25000" dirty="0"/>
          </a:p>
        </p:txBody>
      </p:sp>
      <p:sp>
        <p:nvSpPr>
          <p:cNvPr id="34" name="矩形 33"/>
          <p:cNvSpPr/>
          <p:nvPr/>
        </p:nvSpPr>
        <p:spPr>
          <a:xfrm>
            <a:off x="5375920" y="3284984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8008" y="2060848"/>
            <a:ext cx="462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且有 </a:t>
            </a:r>
            <a:r>
              <a:rPr lang="en-US" altLang="zh-CN" dirty="0"/>
              <a:t>span(</a:t>
            </a:r>
            <a:r>
              <a:rPr lang="en-US" altLang="zh-CN" b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) = span(</a:t>
            </a:r>
            <a:r>
              <a:rPr lang="en-US" altLang="zh-CN" b="1" i="1" dirty="0"/>
              <a:t>x</a:t>
            </a:r>
            <a:r>
              <a:rPr lang="en-US" altLang="zh-CN" dirty="0"/>
              <a:t>, </a:t>
            </a:r>
            <a:r>
              <a:rPr lang="en-US" altLang="zh-CN" b="1" i="1" dirty="0"/>
              <a:t>y</a:t>
            </a:r>
            <a:r>
              <a:rPr lang="en-US" altLang="zh-CN" dirty="0"/>
              <a:t>).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504349" y="34568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q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4327593" y="1772816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7030A0"/>
                </a:solidFill>
              </a:rPr>
              <a:t>v</a:t>
            </a:r>
            <a:r>
              <a:rPr lang="en-US" altLang="zh-CN" baseline="-25000" dirty="0">
                <a:solidFill>
                  <a:srgbClr val="7030A0"/>
                </a:solidFill>
              </a:rPr>
              <a:t>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28248" y="2833772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7030A0"/>
                </a:solidFill>
              </a:rPr>
              <a:t>v</a:t>
            </a:r>
            <a:r>
              <a:rPr lang="en-US" altLang="zh-CN" baseline="-25000" dirty="0">
                <a:solidFill>
                  <a:srgbClr val="7030A0"/>
                </a:solidFill>
              </a:rPr>
              <a:t>3 </a:t>
            </a:r>
            <a:r>
              <a:rPr lang="en-US" altLang="zh-CN" b="1" dirty="0">
                <a:solidFill>
                  <a:srgbClr val="7030A0"/>
                </a:solidFill>
              </a:rPr>
              <a:t>= </a:t>
            </a:r>
            <a:r>
              <a:rPr lang="en-US" altLang="zh-CN" b="1" i="1" dirty="0">
                <a:solidFill>
                  <a:srgbClr val="7030A0"/>
                </a:solidFill>
              </a:rPr>
              <a:t>z</a:t>
            </a:r>
            <a:r>
              <a:rPr lang="en-US" altLang="zh-CN" i="1" dirty="0">
                <a:solidFill>
                  <a:srgbClr val="7030A0"/>
                </a:solidFill>
                <a:sym typeface="Symbol"/>
              </a:rPr>
              <a:t></a:t>
            </a:r>
            <a:r>
              <a:rPr lang="en-US" altLang="zh-CN" b="1" i="1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</a:rPr>
              <a:t>q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8088" y="4725144"/>
            <a:ext cx="4423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类似，我们称 </a:t>
            </a:r>
            <a:r>
              <a:rPr lang="en-US" altLang="zh-CN" b="1" i="1" dirty="0"/>
              <a:t>q</a:t>
            </a:r>
            <a:r>
              <a:rPr lang="en-US" altLang="zh-CN" baseline="-25000" dirty="0">
                <a:sym typeface="Symbol"/>
              </a:rPr>
              <a:t> </a:t>
            </a:r>
            <a:r>
              <a:rPr lang="zh-CN" altLang="en-US" dirty="0"/>
              <a:t>为 </a:t>
            </a:r>
            <a:r>
              <a:rPr lang="en-US" altLang="zh-CN" b="1" i="1" dirty="0">
                <a:cs typeface="Times New Roman" pitchFamily="18" charset="0"/>
              </a:rPr>
              <a:t>z</a:t>
            </a:r>
            <a:r>
              <a:rPr lang="en-US" altLang="zh-CN" i="1" dirty="0">
                <a:cs typeface="Times New Roman" pitchFamily="18" charset="0"/>
              </a:rPr>
              <a:t> </a:t>
            </a:r>
            <a:r>
              <a:rPr lang="zh-CN" altLang="en-US" dirty="0">
                <a:cs typeface="Times New Roman" pitchFamily="18" charset="0"/>
              </a:rPr>
              <a:t>在空间</a:t>
            </a:r>
            <a:endParaRPr lang="en-US" altLang="zh-CN" dirty="0">
              <a:cs typeface="Times New Roman" pitchFamily="18" charset="0"/>
            </a:endParaRPr>
          </a:p>
          <a:p>
            <a:r>
              <a:rPr lang="en-US" altLang="zh-CN" dirty="0"/>
              <a:t>span(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上的投影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021AB1-5015-C04C-B907-FA8613FF025C}"/>
              </a:ext>
            </a:extLst>
          </p:cNvPr>
          <p:cNvSpPr/>
          <p:nvPr/>
        </p:nvSpPr>
        <p:spPr>
          <a:xfrm>
            <a:off x="5829324" y="4770730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15E098-D34E-C34B-A83E-914F2482DD25}"/>
              </a:ext>
            </a:extLst>
          </p:cNvPr>
          <p:cNvSpPr/>
          <p:nvPr/>
        </p:nvSpPr>
        <p:spPr>
          <a:xfrm>
            <a:off x="3869436" y="4548458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C0000"/>
                </a:solidFill>
              </a:rPr>
              <a:t>p</a:t>
            </a:r>
            <a:r>
              <a:rPr lang="en-US" altLang="zh-CN" baseline="-25000" dirty="0">
                <a:solidFill>
                  <a:srgbClr val="CC0000"/>
                </a:solidFill>
              </a:rPr>
              <a:t>1</a:t>
            </a:r>
            <a:endParaRPr lang="zh-CN" altLang="en-US" baseline="-25000" dirty="0">
              <a:solidFill>
                <a:srgbClr val="CC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5E7323-254F-374C-9CAE-EAE8D694C8B0}"/>
              </a:ext>
            </a:extLst>
          </p:cNvPr>
          <p:cNvSpPr txBox="1"/>
          <p:nvPr/>
        </p:nvSpPr>
        <p:spPr>
          <a:xfrm>
            <a:off x="6686550" y="477202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17</a:t>
            </a:fld>
            <a:endParaRPr lang="zh-CN" altLang="zh-CN"/>
          </a:p>
        </p:txBody>
      </p:sp>
      <p:sp>
        <p:nvSpPr>
          <p:cNvPr id="27" name="平行四边形 26"/>
          <p:cNvSpPr/>
          <p:nvPr/>
        </p:nvSpPr>
        <p:spPr>
          <a:xfrm>
            <a:off x="793370" y="3633131"/>
            <a:ext cx="5662670" cy="2244141"/>
          </a:xfrm>
          <a:prstGeom prst="parallelogram">
            <a:avLst>
              <a:gd name="adj" fmla="val 67636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>
          <a:xfrm>
            <a:off x="2171640" y="5272226"/>
            <a:ext cx="26353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 flipV="1">
            <a:off x="2199397" y="3900770"/>
            <a:ext cx="2453133" cy="1400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2207568" y="2140788"/>
            <a:ext cx="1496806" cy="311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</p:cNvCxnSpPr>
          <p:nvPr/>
        </p:nvCxnSpPr>
        <p:spPr>
          <a:xfrm flipV="1">
            <a:off x="2171640" y="5284535"/>
            <a:ext cx="1522134" cy="1097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 flipV="1">
            <a:off x="3714695" y="3859946"/>
            <a:ext cx="956832" cy="1443108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51584" y="5040272"/>
            <a:ext cx="3218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529400" y="5040272"/>
            <a:ext cx="144016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47491"/>
              </p:ext>
            </p:extLst>
          </p:nvPr>
        </p:nvGraphicFramePr>
        <p:xfrm>
          <a:off x="3071664" y="5256296"/>
          <a:ext cx="378485" cy="47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0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5256296"/>
                        <a:ext cx="378485" cy="4790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>
            <a:cxnSpLocks/>
          </p:cNvCxnSpPr>
          <p:nvPr/>
        </p:nvCxnSpPr>
        <p:spPr>
          <a:xfrm flipV="1">
            <a:off x="3700124" y="2121624"/>
            <a:ext cx="1653" cy="20822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2199397" y="4176176"/>
            <a:ext cx="1520339" cy="1110771"/>
          </a:xfrm>
          <a:prstGeom prst="straightConnector1">
            <a:avLst/>
          </a:prstGeom>
          <a:ln w="28575">
            <a:solidFill>
              <a:srgbClr val="080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86810"/>
              </p:ext>
            </p:extLst>
          </p:nvPr>
        </p:nvGraphicFramePr>
        <p:xfrm>
          <a:off x="2927649" y="4248184"/>
          <a:ext cx="309486" cy="3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1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4248184"/>
                        <a:ext cx="309486" cy="3965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>
            <a:cxnSpLocks/>
          </p:cNvCxnSpPr>
          <p:nvPr/>
        </p:nvCxnSpPr>
        <p:spPr>
          <a:xfrm>
            <a:off x="2926963" y="4168627"/>
            <a:ext cx="792773" cy="7549"/>
          </a:xfrm>
          <a:prstGeom prst="line">
            <a:avLst/>
          </a:prstGeom>
          <a:ln w="28575">
            <a:solidFill>
              <a:srgbClr val="080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076657" y="4247722"/>
            <a:ext cx="584448" cy="1008112"/>
          </a:xfrm>
          <a:prstGeom prst="line">
            <a:avLst/>
          </a:prstGeom>
          <a:ln w="28575">
            <a:solidFill>
              <a:srgbClr val="080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 flipV="1">
            <a:off x="2207568" y="5301339"/>
            <a:ext cx="914567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</p:cNvCxnSpPr>
          <p:nvPr/>
        </p:nvCxnSpPr>
        <p:spPr>
          <a:xfrm flipV="1">
            <a:off x="2211364" y="4168627"/>
            <a:ext cx="715599" cy="11216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 flipH="1">
            <a:off x="3131453" y="2211360"/>
            <a:ext cx="518131" cy="30685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cxnSpLocks/>
          </p:cNvCxnSpPr>
          <p:nvPr/>
        </p:nvCxnSpPr>
        <p:spPr>
          <a:xfrm flipH="1">
            <a:off x="2965535" y="2114366"/>
            <a:ext cx="720079" cy="20162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88458" y="349629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y</a:t>
            </a:r>
            <a:endParaRPr lang="zh-CN" altLang="en-US" b="1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53152" y="52423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x</a:t>
            </a:r>
            <a:endParaRPr lang="zh-CN" altLang="en-US" b="1" i="1" dirty="0"/>
          </a:p>
        </p:txBody>
      </p:sp>
      <p:cxnSp>
        <p:nvCxnSpPr>
          <p:cNvPr id="56" name="直接连接符 55"/>
          <p:cNvCxnSpPr>
            <a:cxnSpLocks/>
          </p:cNvCxnSpPr>
          <p:nvPr/>
        </p:nvCxnSpPr>
        <p:spPr>
          <a:xfrm>
            <a:off x="3143672" y="5085184"/>
            <a:ext cx="302908" cy="0"/>
          </a:xfrm>
          <a:prstGeom prst="line">
            <a:avLst/>
          </a:prstGeom>
          <a:ln w="12700">
            <a:solidFill>
              <a:srgbClr val="080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cxnSpLocks/>
          </p:cNvCxnSpPr>
          <p:nvPr/>
        </p:nvCxnSpPr>
        <p:spPr>
          <a:xfrm flipH="1">
            <a:off x="3330170" y="5083137"/>
            <a:ext cx="126380" cy="203810"/>
          </a:xfrm>
          <a:prstGeom prst="line">
            <a:avLst/>
          </a:prstGeom>
          <a:ln>
            <a:solidFill>
              <a:srgbClr val="080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192252" y="4373036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2012" y="4248184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63752" y="2519992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07288" y="3823394"/>
            <a:ext cx="496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i="1" dirty="0">
                <a:solidFill>
                  <a:schemeClr val="accent1"/>
                </a:solidFill>
              </a:rPr>
              <a:t>p</a:t>
            </a:r>
            <a:r>
              <a:rPr lang="en-US" altLang="zh-CN" baseline="-25000" dirty="0">
                <a:solidFill>
                  <a:schemeClr val="accent1"/>
                </a:solidFill>
              </a:rPr>
              <a:t>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0651" y="499422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C0000"/>
                </a:solidFill>
              </a:rPr>
              <a:t>v</a:t>
            </a:r>
            <a:r>
              <a:rPr lang="en-US" altLang="zh-CN" baseline="-25000" dirty="0">
                <a:solidFill>
                  <a:srgbClr val="CC0000"/>
                </a:solidFill>
              </a:rPr>
              <a:t>1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96685" y="150515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ym typeface="Symbol"/>
              </a:rPr>
              <a:t>q</a:t>
            </a:r>
            <a:r>
              <a:rPr lang="en-US" altLang="zh-CN" i="1" dirty="0">
                <a:sym typeface="Symbol"/>
              </a:rPr>
              <a:t> = </a:t>
            </a:r>
            <a:r>
              <a:rPr lang="en-US" altLang="zh-CN" b="1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+ </a:t>
            </a:r>
            <a:r>
              <a:rPr lang="en-US" altLang="zh-CN" b="1" i="1" dirty="0"/>
              <a:t>p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39616" y="5328304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srgbClr val="C00000"/>
                </a:solidFill>
              </a:rPr>
              <a:t>p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1424" y="58415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向量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b="1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 span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上的投影向量 </a:t>
            </a:r>
            <a:r>
              <a:rPr lang="en-US" altLang="zh-CN" b="1" i="1" dirty="0"/>
              <a:t>q</a:t>
            </a:r>
          </a:p>
        </p:txBody>
      </p:sp>
      <p:sp>
        <p:nvSpPr>
          <p:cNvPr id="67" name="矩形 66"/>
          <p:cNvSpPr/>
          <p:nvPr/>
        </p:nvSpPr>
        <p:spPr>
          <a:xfrm>
            <a:off x="6672064" y="1537628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sym typeface="Symbol"/>
              </a:rPr>
              <a:t>=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4112" y="1321604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</a:rPr>
              <a:t>v</a:t>
            </a:r>
            <a:r>
              <a:rPr lang="en-US" altLang="zh-CN" baseline="-25000" dirty="0">
                <a:solidFill>
                  <a:srgbClr val="CC0000"/>
                </a:solidFill>
              </a:rPr>
              <a:t>1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01327" y="1757618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olidFill>
                  <a:srgbClr val="CC0000"/>
                </a:solidFill>
              </a:rPr>
              <a:t>v</a:t>
            </a:r>
            <a:r>
              <a:rPr lang="en-US" altLang="zh-CN" baseline="-25000" dirty="0">
                <a:solidFill>
                  <a:srgbClr val="CC0000"/>
                </a:solidFill>
              </a:rPr>
              <a:t>1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b="1" i="1" dirty="0">
                <a:solidFill>
                  <a:srgbClr val="CC0000"/>
                </a:solidFill>
              </a:rPr>
              <a:t>v</a:t>
            </a:r>
            <a:r>
              <a:rPr lang="en-US" altLang="zh-CN" baseline="-25000" dirty="0">
                <a:solidFill>
                  <a:srgbClr val="CC0000"/>
                </a:solidFill>
              </a:rPr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7090442" y="179923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909718" y="1321604"/>
            <a:ext cx="119936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</a:t>
            </a:r>
            <a:r>
              <a:rPr lang="zh-CN" altLang="en-US" b="1" dirty="0">
                <a:sym typeface="Symbol"/>
              </a:rPr>
              <a:t> 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909718" y="1774865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</a:t>
            </a:r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zh-CN" altLang="en-US" dirty="0">
                <a:sym typeface="Symbol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8944414" y="1800373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21952" y="15291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143672" y="1871920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sym typeface="Symbol"/>
              </a:rPr>
              <a:t>z</a:t>
            </a:r>
            <a:endParaRPr lang="zh-CN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744072" y="270892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于是得到正交基</a:t>
            </a:r>
            <a:r>
              <a:rPr lang="en-US" altLang="zh-CN" dirty="0"/>
              <a:t>{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i="1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：  </a:t>
            </a:r>
          </a:p>
        </p:txBody>
      </p:sp>
      <p:sp>
        <p:nvSpPr>
          <p:cNvPr id="84" name="矩形 83"/>
          <p:cNvSpPr/>
          <p:nvPr/>
        </p:nvSpPr>
        <p:spPr>
          <a:xfrm>
            <a:off x="7032104" y="3445984"/>
            <a:ext cx="1290738" cy="1079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/>
              <a:t>x</a:t>
            </a:r>
            <a:r>
              <a:rPr lang="en-US" altLang="zh-CN" i="1" dirty="0"/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/>
              <a:t>y</a:t>
            </a:r>
            <a:r>
              <a:rPr lang="zh-CN" altLang="en-US" i="1" dirty="0"/>
              <a:t> </a:t>
            </a:r>
            <a:r>
              <a:rPr lang="en-US" altLang="zh-CN" i="1" dirty="0">
                <a:sym typeface="Symbol"/>
              </a:rPr>
              <a:t> </a:t>
            </a:r>
            <a:endParaRPr lang="zh-CN" altLang="en-US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8240070" y="3754462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239110" y="4274606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8256240" y="427768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2104" y="5066020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z</a:t>
            </a:r>
            <a:r>
              <a:rPr lang="en-US" altLang="zh-CN" i="1" dirty="0">
                <a:sym typeface="Symbol"/>
              </a:rPr>
              <a:t>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10251" y="4797826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112224" y="5282044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8112224" y="534007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45822" y="4812990"/>
            <a:ext cx="119936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845822" y="528204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9917830" y="53540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508226" y="506602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ym typeface="Symbol"/>
              </a:rPr>
              <a:t>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C9FDB9-2091-4826-B14F-2A6D0F107BEF}"/>
              </a:ext>
            </a:extLst>
          </p:cNvPr>
          <p:cNvSpPr/>
          <p:nvPr/>
        </p:nvSpPr>
        <p:spPr>
          <a:xfrm>
            <a:off x="8191224" y="1513255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C0000"/>
                </a:solidFill>
              </a:rPr>
              <a:t>v</a:t>
            </a:r>
            <a:r>
              <a:rPr lang="en-US" altLang="zh-CN" baseline="-25000" dirty="0">
                <a:solidFill>
                  <a:srgbClr val="CC0000"/>
                </a:solidFill>
              </a:rPr>
              <a:t>1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BAF136-942A-4D77-BF98-C9C7C4247A93}"/>
              </a:ext>
            </a:extLst>
          </p:cNvPr>
          <p:cNvSpPr/>
          <p:nvPr/>
        </p:nvSpPr>
        <p:spPr>
          <a:xfrm>
            <a:off x="10071254" y="1505154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AC8570-DF44-4A81-8094-3A3C4BB469A9}"/>
              </a:ext>
            </a:extLst>
          </p:cNvPr>
          <p:cNvSpPr/>
          <p:nvPr/>
        </p:nvSpPr>
        <p:spPr>
          <a:xfrm>
            <a:off x="9404438" y="4002740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50ED3BA-AB0F-413F-B43F-9D4AC5A47F28}"/>
              </a:ext>
            </a:extLst>
          </p:cNvPr>
          <p:cNvSpPr/>
          <p:nvPr/>
        </p:nvSpPr>
        <p:spPr>
          <a:xfrm>
            <a:off x="11097726" y="5044737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6BFA28D-A313-41C5-85FD-2CDD940EF85F}"/>
              </a:ext>
            </a:extLst>
          </p:cNvPr>
          <p:cNvSpPr/>
          <p:nvPr/>
        </p:nvSpPr>
        <p:spPr>
          <a:xfrm>
            <a:off x="9220947" y="5030335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12253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8" grpId="0"/>
      <p:bldP spid="59" grpId="1"/>
      <p:bldP spid="60" grpId="0"/>
      <p:bldP spid="61" grpId="0"/>
      <p:bldP spid="63" grpId="0"/>
      <p:bldP spid="65" grpId="0"/>
      <p:bldP spid="67" grpId="0"/>
      <p:bldP spid="68" grpId="0"/>
      <p:bldP spid="69" grpId="0"/>
      <p:bldP spid="75" grpId="0"/>
      <p:bldP spid="76" grpId="0"/>
      <p:bldP spid="78" grpId="0"/>
      <p:bldP spid="83" grpId="0"/>
      <p:bldP spid="84" grpId="0"/>
      <p:bldP spid="85" grpId="0"/>
      <p:bldP spid="86" grpId="0"/>
      <p:bldP spid="89" grpId="0"/>
      <p:bldP spid="90" grpId="0"/>
      <p:bldP spid="91" grpId="0"/>
      <p:bldP spid="93" grpId="0"/>
      <p:bldP spid="94" grpId="0"/>
      <p:bldP spid="96" grpId="0"/>
      <p:bldP spid="2" grpId="0"/>
      <p:bldP spid="3" grpId="0"/>
      <p:bldP spid="64" grpId="0"/>
      <p:bldP spid="71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945" y="260648"/>
            <a:ext cx="5112568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002060"/>
                </a:solidFill>
              </a:rPr>
              <a:t>Gram-Schmidt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zh-CN" altLang="en-US" sz="3200" b="1" dirty="0">
                <a:solidFill>
                  <a:srgbClr val="002060"/>
                </a:solidFill>
              </a:rPr>
              <a:t>正交化过程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1159966" y="980729"/>
            <a:ext cx="5330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{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/>
              <a:t>2</a:t>
            </a:r>
            <a:r>
              <a:rPr lang="en-US" altLang="zh-CN" i="1" dirty="0"/>
              <a:t>, . . . , 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是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的一般基</a:t>
            </a:r>
            <a:r>
              <a:rPr lang="en-US" altLang="zh-CN" dirty="0"/>
              <a:t>. </a:t>
            </a:r>
          </a:p>
        </p:txBody>
      </p:sp>
      <p:sp>
        <p:nvSpPr>
          <p:cNvPr id="19" name="矩形 18"/>
          <p:cNvSpPr/>
          <p:nvPr/>
        </p:nvSpPr>
        <p:spPr>
          <a:xfrm>
            <a:off x="9439147" y="162880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单位化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9205515" y="2044679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2201" y="162880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正交化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4893" y="3099601"/>
            <a:ext cx="67710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+mn-ea"/>
                <a:ea typeface="+mn-ea"/>
              </a:rPr>
              <a:t>正交基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88148" y="2452185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规范正交基</a:t>
            </a:r>
          </a:p>
        </p:txBody>
      </p:sp>
      <p:sp>
        <p:nvSpPr>
          <p:cNvPr id="17" name="矩形 16"/>
          <p:cNvSpPr/>
          <p:nvPr/>
        </p:nvSpPr>
        <p:spPr>
          <a:xfrm>
            <a:off x="1487488" y="2276872"/>
            <a:ext cx="13420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  </a:t>
            </a:r>
          </a:p>
          <a:p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/>
              <a:t>2</a:t>
            </a:r>
            <a:r>
              <a:rPr lang="en-US" altLang="zh-CN" i="1" dirty="0">
                <a:sym typeface="Symbol"/>
              </a:rPr>
              <a:t> </a:t>
            </a:r>
            <a:endParaRPr lang="zh-CN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56593" y="2507413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99270" y="2924944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2771278" y="29969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87488" y="3769876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i="1" dirty="0">
                <a:sym typeface="Symbol"/>
              </a:rPr>
              <a:t>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52463" y="3568792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93864" y="3985900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2765872" y="405790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9904" y="3570097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73760" y="3985900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545768" y="405790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46587" y="37626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ym typeface="Symbol"/>
              </a:rPr>
              <a:t>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59496" y="5013176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/>
              <a:t>v</a:t>
            </a:r>
            <a:r>
              <a:rPr lang="en-US" altLang="zh-CN" i="1" baseline="-25000" dirty="0" err="1"/>
              <a:t>n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b="1" i="1" dirty="0" err="1">
                <a:cs typeface="Times New Roman" pitchFamily="18" charset="0"/>
              </a:rPr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dirty="0">
                <a:sym typeface="Symbol"/>
              </a:rPr>
              <a:t>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39230" y="4813992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 err="1">
                <a:cs typeface="Times New Roman" pitchFamily="18" charset="0"/>
              </a:rPr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65872" y="5229200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2837880" y="530120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87762" y="4813397"/>
            <a:ext cx="126989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 err="1">
                <a:cs typeface="Times New Roman" pitchFamily="18" charset="0"/>
              </a:rPr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07235" y="5243504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619275" y="530120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17480" y="50088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ym typeface="Symbol"/>
              </a:rPr>
              <a:t>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1621244" y="44473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60300" y="4813397"/>
            <a:ext cx="15215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 err="1">
                <a:cs typeface="Times New Roman" pitchFamily="18" charset="0"/>
              </a:rPr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i="1" baseline="-25000" dirty="0"/>
              <a:t>n</a:t>
            </a:r>
            <a:r>
              <a:rPr lang="en-US" altLang="zh-CN" i="1" baseline="-25000" dirty="0">
                <a:sym typeface="Symbol"/>
              </a:rPr>
              <a:t>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35885" y="522920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 </a:t>
            </a:r>
            <a:r>
              <a:rPr lang="en-US" altLang="zh-CN" b="1" i="1" dirty="0"/>
              <a:t>v</a:t>
            </a:r>
            <a:r>
              <a:rPr lang="en-US" altLang="zh-CN" i="1" baseline="-25000" dirty="0"/>
              <a:t>n</a:t>
            </a:r>
            <a:r>
              <a:rPr lang="en-US" altLang="zh-CN" i="1" baseline="-25000" dirty="0">
                <a:sym typeface="Symbol"/>
              </a:rPr>
              <a:t>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b="1" i="1" dirty="0"/>
              <a:t>v</a:t>
            </a:r>
            <a:r>
              <a:rPr lang="en-US" altLang="zh-CN" i="1" baseline="-25000" dirty="0"/>
              <a:t>n</a:t>
            </a:r>
            <a:r>
              <a:rPr lang="en-US" altLang="zh-CN" i="1" baseline="-25000" dirty="0">
                <a:sym typeface="Symbol"/>
              </a:rPr>
              <a:t>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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7007893" y="5301208"/>
            <a:ext cx="15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6101" y="5039598"/>
            <a:ext cx="147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ym typeface="Symbol"/>
              </a:rPr>
              <a:t> …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401839" y="2348880"/>
            <a:ext cx="766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en-US" altLang="zh-CN" baseline="-25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343250" y="2151162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0297476" y="263691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193927" y="2636912"/>
            <a:ext cx="777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36701" y="3140968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0264693" y="3664188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186156" y="3664188"/>
            <a:ext cx="777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r>
              <a:rPr lang="en-US" altLang="zh-CN" b="1" i="1" dirty="0"/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0292180" y="4686816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/>
              <a:t>v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n</a:t>
            </a:r>
            <a:endParaRPr lang="zh-CN" altLang="en-US" i="1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10220172" y="521003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0115390" y="5210036"/>
            <a:ext cx="777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r>
              <a:rPr lang="en-US" altLang="zh-CN" b="1" i="1" dirty="0" err="1"/>
              <a:t>v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||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401839" y="3429000"/>
            <a:ext cx="856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en-US" altLang="zh-CN" baseline="-25000" dirty="0">
                <a:solidFill>
                  <a:srgbClr val="000000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9401839" y="4941168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en-US" altLang="zh-CN" i="1" baseline="-25000" dirty="0">
                <a:solidFill>
                  <a:srgbClr val="000000"/>
                </a:solidFill>
              </a:rPr>
              <a:t>n</a:t>
            </a:r>
            <a:r>
              <a:rPr lang="zh-CN" altLang="en-US" i="1" baseline="-25000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9463588" y="43033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253969" y="5977904"/>
            <a:ext cx="668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Times New Roman" pitchFamily="18" charset="0"/>
              </a:rPr>
              <a:t>Span(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. . . , </a:t>
            </a:r>
            <a:r>
              <a:rPr lang="en-US" altLang="zh-CN" b="1" i="1" dirty="0" err="1">
                <a:cs typeface="Times New Roman" pitchFamily="18" charset="0"/>
              </a:rPr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b="1" dirty="0">
                <a:cs typeface="Times New Roman" pitchFamily="18" charset="0"/>
              </a:rPr>
              <a:t>) = Span(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. . . , </a:t>
            </a:r>
            <a:r>
              <a:rPr lang="en-US" altLang="zh-CN" b="1" i="1" dirty="0" err="1"/>
              <a:t>v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b="1" dirty="0">
                <a:cs typeface="Times New Roman" pitchFamily="18" charset="0"/>
              </a:rPr>
              <a:t>)</a:t>
            </a:r>
            <a:endParaRPr lang="zh-CN" altLang="en-US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61B146-2277-4636-B867-18290E55C995}"/>
              </a:ext>
            </a:extLst>
          </p:cNvPr>
          <p:cNvSpPr/>
          <p:nvPr/>
        </p:nvSpPr>
        <p:spPr>
          <a:xfrm>
            <a:off x="5719907" y="3769876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9E33C7-8A9B-4C74-AE64-F9B5587DE697}"/>
              </a:ext>
            </a:extLst>
          </p:cNvPr>
          <p:cNvSpPr/>
          <p:nvPr/>
        </p:nvSpPr>
        <p:spPr>
          <a:xfrm>
            <a:off x="3879239" y="2686798"/>
            <a:ext cx="481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E03B25-9BD0-4288-95C3-D0A4A244CB59}"/>
              </a:ext>
            </a:extLst>
          </p:cNvPr>
          <p:cNvSpPr/>
          <p:nvPr/>
        </p:nvSpPr>
        <p:spPr>
          <a:xfrm>
            <a:off x="3879239" y="3761321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ACA86DB-B9B3-47F3-B126-AF0150460D5D}"/>
              </a:ext>
            </a:extLst>
          </p:cNvPr>
          <p:cNvSpPr/>
          <p:nvPr/>
        </p:nvSpPr>
        <p:spPr>
          <a:xfrm>
            <a:off x="3969094" y="4981894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3725217-0A88-44B7-889F-0313DBAD7D1E}"/>
              </a:ext>
            </a:extLst>
          </p:cNvPr>
          <p:cNvSpPr/>
          <p:nvPr/>
        </p:nvSpPr>
        <p:spPr>
          <a:xfrm>
            <a:off x="5719506" y="5004243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071B09-C717-48F3-8889-D439B0192604}"/>
              </a:ext>
            </a:extLst>
          </p:cNvPr>
          <p:cNvSpPr/>
          <p:nvPr/>
        </p:nvSpPr>
        <p:spPr>
          <a:xfrm>
            <a:off x="8511575" y="4998230"/>
            <a:ext cx="715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v</a:t>
            </a:r>
            <a:r>
              <a:rPr lang="en-US" altLang="zh-CN" i="1" baseline="-25000" dirty="0"/>
              <a:t>n</a:t>
            </a:r>
            <a:r>
              <a:rPr lang="en-US" altLang="zh-CN" i="1" baseline="-25000" dirty="0">
                <a:sym typeface="Symbol"/>
              </a:rPr>
              <a:t></a:t>
            </a:r>
            <a:r>
              <a:rPr lang="en-US" altLang="zh-CN" baseline="-25000" dirty="0">
                <a:sym typeface="Symbol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9" grpId="0"/>
      <p:bldP spid="27" grpId="0"/>
      <p:bldP spid="29" grpId="0"/>
      <p:bldP spid="30" grpId="0"/>
      <p:bldP spid="17" grpId="0"/>
      <p:bldP spid="20" grpId="0"/>
      <p:bldP spid="21" grpId="0"/>
      <p:bldP spid="24" grpId="0"/>
      <p:bldP spid="25" grpId="0"/>
      <p:bldP spid="26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50" grpId="0"/>
      <p:bldP spid="51" grpId="0"/>
      <p:bldP spid="53" grpId="0"/>
      <p:bldP spid="54" grpId="0"/>
      <p:bldP spid="56" grpId="0"/>
      <p:bldP spid="57" grpId="0"/>
      <p:bldP spid="59" grpId="0"/>
      <p:bldP spid="61" grpId="0"/>
      <p:bldP spid="62" grpId="0"/>
      <p:bldP spid="63" grpId="0"/>
      <p:bldP spid="64" grpId="0"/>
      <p:bldP spid="3" grpId="0"/>
      <p:bldP spid="5" grpId="0"/>
      <p:bldP spid="60" grpId="0"/>
      <p:bldP spid="65" grpId="0"/>
      <p:bldP spid="66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919536" y="908719"/>
            <a:ext cx="9001000" cy="227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10203" y="1052736"/>
            <a:ext cx="8666318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dirty="0"/>
              <a:t>= span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/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aseline="-25000" dirty="0"/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</a:rPr>
              <a:t>2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baseline="-25000" dirty="0">
                <a:solidFill>
                  <a:prstClr val="black"/>
                </a:solidFill>
              </a:rPr>
              <a:t>3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</a:rPr>
              <a:t>4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的一组规范正交基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(1,−1, 1,−1)</a:t>
            </a:r>
            <a:r>
              <a:rPr lang="en-US" altLang="zh-CN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(1, 1, 3,−1)</a:t>
            </a:r>
            <a:r>
              <a:rPr lang="en-US" altLang="zh-CN" spc="-100" baseline="30000" dirty="0"/>
              <a:t> T</a:t>
            </a:r>
            <a:r>
              <a:rPr lang="en-US" altLang="zh-CN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(2,0, 4,−2)</a:t>
            </a:r>
            <a:r>
              <a:rPr lang="en-US" altLang="zh-CN" spc="-100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dirty="0"/>
              <a:t>, </a:t>
            </a:r>
          </a:p>
          <a:p>
            <a:pPr>
              <a:lnSpc>
                <a:spcPct val="150000"/>
              </a:lnSpc>
            </a:pPr>
            <a:r>
              <a:rPr lang="zh-CN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/>
              <a:t>4</a:t>
            </a:r>
            <a:r>
              <a:rPr lang="en-US" altLang="zh-CN" dirty="0"/>
              <a:t> 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(3, 7, 1, 3)</a:t>
            </a:r>
            <a:r>
              <a:rPr lang="en-US" altLang="zh-CN" spc="-100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dirty="0"/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984" y="3725452"/>
            <a:ext cx="65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 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/>
              <a:t>=      (1,1,1,1)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r>
              <a:rPr lang="en-US" altLang="zh-CN" i="1" dirty="0">
                <a:cs typeface="Times New Roman" pitchFamily="18" charset="0"/>
              </a:rPr>
              <a:t> q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/>
              <a:t>=      (1,1,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1,</a:t>
            </a:r>
            <a:r>
              <a:rPr lang="en-US" altLang="zh-CN" dirty="0">
                <a:sym typeface="Symbol"/>
              </a:rPr>
              <a:t> 1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7625" y="4633972"/>
            <a:ext cx="7455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用两种方法将它们扩充成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/>
              <a:t>4</a:t>
            </a:r>
            <a:r>
              <a:rPr lang="zh-CN" altLang="en-US" dirty="0"/>
              <a:t>的一组规范正交基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400" y="90872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   </a:t>
            </a:r>
            <a:r>
              <a:rPr lang="en-US" altLang="zh-CN" dirty="0">
                <a:solidFill>
                  <a:prstClr val="black"/>
                </a:solidFill>
              </a:rPr>
              <a:t>5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69838" y="1527906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6302" y="37158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练 习：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3090" y="3510047"/>
            <a:ext cx="33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855914" y="398386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5914" y="39414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851" y="3510047"/>
            <a:ext cx="33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285112" y="398386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83526" y="39414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7" grpId="0"/>
      <p:bldP spid="8" grpId="0"/>
      <p:bldP spid="9" grpId="0"/>
      <p:bldP spid="16" grpId="0"/>
      <p:bldP spid="10" grpId="0"/>
      <p:bldP spid="12" grpId="0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223" y="325980"/>
            <a:ext cx="4752528" cy="11967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spc="-100" dirty="0">
                <a:solidFill>
                  <a:srgbClr val="002060"/>
                </a:solidFill>
              </a:rPr>
              <a:t>1.   </a:t>
            </a:r>
            <a:r>
              <a:rPr lang="en-US" altLang="zh-CN" sz="3600" b="1" spc="-100" dirty="0" err="1">
                <a:solidFill>
                  <a:srgbClr val="002060"/>
                </a:solidFill>
                <a:latin typeface="Times" pitchFamily="2" charset="0"/>
              </a:rPr>
              <a:t>R</a:t>
            </a:r>
            <a:r>
              <a:rPr lang="en-US" altLang="zh-CN" sz="3600" b="1" i="1" spc="-100" baseline="30000" dirty="0" err="1">
                <a:solidFill>
                  <a:srgbClr val="002060"/>
                </a:solidFill>
                <a:latin typeface="Times" pitchFamily="2" charset="0"/>
              </a:rPr>
              <a:t>n</a:t>
            </a:r>
            <a:r>
              <a:rPr lang="en-US" altLang="zh-CN" sz="3600" b="1" spc="-100" baseline="30000" dirty="0">
                <a:solidFill>
                  <a:srgbClr val="002060"/>
                </a:solidFill>
                <a:latin typeface="Times" pitchFamily="2" charset="0"/>
              </a:rPr>
              <a:t>  </a:t>
            </a:r>
            <a:r>
              <a:rPr lang="zh-CN" altLang="en-US" sz="3600" b="1" spc="-100" dirty="0">
                <a:solidFill>
                  <a:srgbClr val="002060"/>
                </a:solidFill>
              </a:rPr>
              <a:t>向量的标量积</a:t>
            </a:r>
          </a:p>
        </p:txBody>
      </p:sp>
      <p:sp>
        <p:nvSpPr>
          <p:cNvPr id="19" name="矩形 18"/>
          <p:cNvSpPr/>
          <p:nvPr/>
        </p:nvSpPr>
        <p:spPr>
          <a:xfrm>
            <a:off x="3323497" y="2361655"/>
            <a:ext cx="5879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b="1" spc="-100" dirty="0"/>
              <a:t>  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spc="-1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altLang="zh-CN" spc="-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altLang="zh-CN" spc="-100" dirty="0">
                <a:latin typeface="Times New Roman" pitchFamily="18" charset="0"/>
                <a:cs typeface="Times New Roman" pitchFamily="18" charset="0"/>
              </a:rPr>
              <a:t> + · · · +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i="1" spc="-100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i="1" spc="-1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" altLang="zh-CN" spc="-100" baseline="-25000" dirty="0"/>
              <a:t> </a:t>
            </a:r>
            <a:endParaRPr lang="en-US" altLang="zh-CN" spc="-1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3283" y="136225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定  义     </a:t>
            </a:r>
            <a:r>
              <a:rPr lang="zh-CN" altLang="en-US" dirty="0"/>
              <a:t>设 </a:t>
            </a:r>
            <a:r>
              <a:rPr lang="en-US" altLang="zh-CN" b="1" i="1" dirty="0"/>
              <a:t>x</a:t>
            </a:r>
            <a:r>
              <a:rPr lang="en-US" altLang="zh-CN" i="1" dirty="0"/>
              <a:t>=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r>
              <a:rPr lang="en-US" altLang="zh-CN" i="1" dirty="0"/>
              <a:t>  </a:t>
            </a:r>
            <a:r>
              <a:rPr lang="en-US" altLang="zh-CN" b="1" i="1" dirty="0"/>
              <a:t>y</a:t>
            </a:r>
            <a:r>
              <a:rPr lang="en-US" altLang="zh-CN" i="1" dirty="0"/>
              <a:t> = 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 T </a:t>
            </a:r>
            <a:r>
              <a:rPr lang="en-US" altLang="zh-CN" dirty="0">
                <a:sym typeface="Symbol"/>
              </a:rPr>
              <a:t></a:t>
            </a:r>
            <a:r>
              <a:rPr lang="en-US" altLang="zh-CN" b="1" dirty="0" err="1">
                <a:sym typeface="Symbol"/>
              </a:rPr>
              <a:t>R</a:t>
            </a:r>
            <a:r>
              <a:rPr lang="en-US" altLang="zh-CN" i="1" baseline="30000" dirty="0" err="1">
                <a:sym typeface="Symbol"/>
              </a:rPr>
              <a:t>n</a:t>
            </a:r>
            <a:endParaRPr lang="zh-CN" altLang="en-US" i="1" baseline="30000" dirty="0"/>
          </a:p>
          <a:p>
            <a:r>
              <a:rPr lang="zh-CN" altLang="en-US" dirty="0"/>
              <a:t>  </a:t>
            </a:r>
            <a:r>
              <a:rPr lang="en-US" altLang="zh-CN" dirty="0"/>
              <a:t>                                                     </a:t>
            </a:r>
            <a:endParaRPr lang="zh-CN" altLang="en-US" baseline="30000" dirty="0"/>
          </a:p>
        </p:txBody>
      </p:sp>
      <p:sp>
        <p:nvSpPr>
          <p:cNvPr id="28" name="矩形 27"/>
          <p:cNvSpPr/>
          <p:nvPr/>
        </p:nvSpPr>
        <p:spPr>
          <a:xfrm>
            <a:off x="1499294" y="2168857"/>
            <a:ext cx="29434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/>
              <a:t>称数</a:t>
            </a:r>
            <a:endParaRPr lang="en-US" altLang="zh-CN" spc="-100" dirty="0"/>
          </a:p>
          <a:p>
            <a:endParaRPr lang="en-US" altLang="zh-CN" spc="-100" dirty="0"/>
          </a:p>
          <a:p>
            <a:r>
              <a:rPr lang="zh-CN" altLang="en-US" spc="-100" dirty="0"/>
              <a:t>为 </a:t>
            </a:r>
            <a:r>
              <a:rPr lang="es-ES" altLang="zh-CN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pc="-100" dirty="0"/>
              <a:t>和</a:t>
            </a:r>
            <a:r>
              <a:rPr lang="en-US" altLang="zh-CN" spc="-100" dirty="0"/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pc="-100" dirty="0"/>
              <a:t> </a:t>
            </a:r>
            <a:r>
              <a:rPr lang="zh-CN" altLang="en-US" spc="-100" dirty="0"/>
              <a:t>的</a:t>
            </a:r>
            <a:r>
              <a:rPr lang="zh-CN" altLang="en-US" b="1" spc="-100" dirty="0">
                <a:solidFill>
                  <a:srgbClr val="C00000"/>
                </a:solidFill>
              </a:rPr>
              <a:t>标量积</a:t>
            </a:r>
            <a:r>
              <a:rPr lang="en-US" altLang="zh-CN" b="1" spc="-100" dirty="0">
                <a:solidFill>
                  <a:srgbClr val="C00000"/>
                </a:solidFill>
              </a:rPr>
              <a:t>.</a:t>
            </a:r>
            <a:endParaRPr lang="en-US" altLang="zh-CN" spc="-1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7899" y="237036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 </a:t>
            </a:r>
            <a:r>
              <a:rPr lang="en-US" altLang="zh-CN" b="1" i="1" dirty="0" err="1"/>
              <a:t>x</a:t>
            </a:r>
            <a:r>
              <a:rPr lang="en-US" altLang="zh-CN" baseline="30000" dirty="0" err="1"/>
              <a:t>T</a:t>
            </a:r>
            <a:r>
              <a:rPr lang="en-US" altLang="zh-CN" b="1" i="1" dirty="0" err="1"/>
              <a:t>y</a:t>
            </a:r>
            <a:endParaRPr lang="zh-CN" altLang="en-US" b="1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15480" y="3625860"/>
            <a:ext cx="898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 </a:t>
            </a:r>
            <a:r>
              <a:rPr lang="en-US" altLang="zh-CN" b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, </a:t>
            </a:r>
            <a:r>
              <a:rPr lang="en-US" altLang="zh-CN" b="1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中向量有几何性质：如长度、夹角和距离等等</a:t>
            </a:r>
            <a:r>
              <a:rPr lang="en-US" altLang="zh-CN" dirty="0"/>
              <a:t>.</a:t>
            </a:r>
            <a:endParaRPr lang="zh-CN" altLang="en-US" b="1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1127448" y="42739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 </a:t>
            </a:r>
            <a:r>
              <a:rPr lang="en-US" altLang="zh-CN" spc="-100" dirty="0"/>
              <a:t>|| </a:t>
            </a:r>
            <a:r>
              <a:rPr lang="en-US" altLang="zh-CN" b="1" i="1" dirty="0"/>
              <a:t>x</a:t>
            </a:r>
            <a:r>
              <a:rPr lang="en-US" altLang="zh-CN" spc="-100" dirty="0"/>
              <a:t> || 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en-US" altLang="zh-CN" b="1" i="1" dirty="0"/>
              <a:t>=</a:t>
            </a:r>
            <a:r>
              <a:rPr lang="en-US" altLang="zh-CN" b="1" dirty="0"/>
              <a:t> </a:t>
            </a:r>
            <a:r>
              <a:rPr lang="en-US" altLang="zh-CN" b="1" i="1" dirty="0" err="1"/>
              <a:t>x</a:t>
            </a:r>
            <a:r>
              <a:rPr lang="en-US" altLang="zh-CN" baseline="30000" dirty="0" err="1"/>
              <a:t>T</a:t>
            </a:r>
            <a:r>
              <a:rPr lang="en-US" altLang="zh-CN" b="1" i="1" dirty="0" err="1"/>
              <a:t>x</a:t>
            </a:r>
            <a:r>
              <a:rPr lang="en-US" altLang="zh-CN" b="1" i="1" dirty="0"/>
              <a:t> = </a:t>
            </a:r>
            <a:r>
              <a:rPr lang="es-ES" altLang="zh-CN" i="1" spc="-100" dirty="0">
                <a:cs typeface="Times New Roman" pitchFamily="18" charset="0"/>
              </a:rPr>
              <a:t>x</a:t>
            </a:r>
            <a:r>
              <a:rPr lang="es-ES" altLang="zh-CN" spc="-100" baseline="-25000" dirty="0"/>
              <a:t>1</a:t>
            </a:r>
            <a:r>
              <a:rPr lang="en-US" altLang="zh-CN" baseline="30000" dirty="0"/>
              <a:t>2 </a:t>
            </a:r>
            <a:r>
              <a:rPr lang="en-US" altLang="zh-CN" dirty="0"/>
              <a:t>+</a:t>
            </a:r>
            <a:r>
              <a:rPr lang="es-ES" altLang="zh-CN" i="1" spc="-100" dirty="0">
                <a:cs typeface="Times New Roman" pitchFamily="18" charset="0"/>
              </a:rPr>
              <a:t> x</a:t>
            </a:r>
            <a:r>
              <a:rPr lang="es-ES" altLang="zh-CN" spc="-100" baseline="-25000" dirty="0"/>
              <a:t>2</a:t>
            </a:r>
            <a:r>
              <a:rPr lang="en-US" altLang="zh-CN" baseline="30000" dirty="0"/>
              <a:t>2 </a:t>
            </a:r>
            <a:r>
              <a:rPr lang="es-ES" altLang="zh-CN" i="1" spc="-100" dirty="0">
                <a:cs typeface="Times New Roman" pitchFamily="18" charset="0"/>
              </a:rPr>
              <a:t>+ x</a:t>
            </a:r>
            <a:r>
              <a:rPr lang="es-ES" altLang="zh-CN" spc="-100" baseline="-25000" dirty="0"/>
              <a:t>3</a:t>
            </a:r>
            <a:r>
              <a:rPr lang="en-US" altLang="zh-CN" baseline="30000" dirty="0"/>
              <a:t>2 </a:t>
            </a:r>
            <a:r>
              <a:rPr lang="zh-CN" altLang="en-US" baseline="30000" dirty="0"/>
              <a:t>  </a:t>
            </a:r>
            <a:r>
              <a:rPr lang="en-US" altLang="zh-CN" dirty="0"/>
              <a:t> </a:t>
            </a:r>
            <a:r>
              <a:rPr lang="zh-CN" altLang="en-US" dirty="0"/>
              <a:t>其中</a:t>
            </a:r>
            <a:r>
              <a:rPr lang="en-US" altLang="zh-CN" b="1" dirty="0"/>
              <a:t>  </a:t>
            </a:r>
            <a:r>
              <a:rPr lang="en-US" altLang="zh-CN" b="1" i="1" dirty="0"/>
              <a:t>x</a:t>
            </a:r>
            <a:r>
              <a:rPr lang="en-US" altLang="zh-CN" b="1" dirty="0"/>
              <a:t> = </a:t>
            </a:r>
            <a:r>
              <a:rPr lang="en-US" altLang="zh-CN" dirty="0"/>
              <a:t>(</a:t>
            </a:r>
            <a:r>
              <a:rPr lang="es-ES" altLang="zh-CN" i="1" spc="-100" dirty="0">
                <a:cs typeface="Times New Roman" pitchFamily="18" charset="0"/>
              </a:rPr>
              <a:t>x</a:t>
            </a:r>
            <a:r>
              <a:rPr lang="es-ES" altLang="zh-CN" spc="-100" baseline="-25000" dirty="0"/>
              <a:t>1</a:t>
            </a:r>
            <a:r>
              <a:rPr lang="en-US" altLang="zh-CN" dirty="0"/>
              <a:t>,</a:t>
            </a:r>
            <a:r>
              <a:rPr lang="es-ES" altLang="zh-CN" i="1" spc="-100" dirty="0">
                <a:cs typeface="Times New Roman" pitchFamily="18" charset="0"/>
              </a:rPr>
              <a:t>  x</a:t>
            </a:r>
            <a:r>
              <a:rPr lang="es-ES" altLang="zh-CN" spc="-100" baseline="-25000" dirty="0"/>
              <a:t>2</a:t>
            </a:r>
            <a:r>
              <a:rPr lang="en-US" altLang="zh-CN" baseline="30000" dirty="0"/>
              <a:t> </a:t>
            </a:r>
            <a:r>
              <a:rPr lang="es-ES" altLang="zh-CN" i="1" spc="-100" dirty="0">
                <a:cs typeface="Times New Roman" pitchFamily="18" charset="0"/>
              </a:rPr>
              <a:t>, x</a:t>
            </a:r>
            <a:r>
              <a:rPr lang="es-ES" altLang="zh-CN" spc="-100" baseline="-25000" dirty="0"/>
              <a:t>3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zh-CN" altLang="en-US" dirty="0"/>
              <a:t>  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27448" y="499401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   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 </a:t>
            </a:r>
            <a:r>
              <a:rPr lang="zh-CN" altLang="en-US" dirty="0"/>
              <a:t>与 </a:t>
            </a:r>
            <a:r>
              <a:rPr lang="en-US" altLang="zh-CN" b="1" i="1" dirty="0"/>
              <a:t>y </a:t>
            </a:r>
            <a:r>
              <a:rPr lang="zh-CN" altLang="en-US" dirty="0"/>
              <a:t>之间的距离</a:t>
            </a:r>
            <a:r>
              <a:rPr lang="en-US" altLang="zh-CN" b="1" dirty="0"/>
              <a:t> </a:t>
            </a:r>
            <a:r>
              <a:rPr lang="en-US" altLang="zh-CN" spc="-100" dirty="0"/>
              <a:t>|| </a:t>
            </a:r>
            <a:r>
              <a:rPr lang="en-US" altLang="zh-CN" b="1" i="1" dirty="0"/>
              <a:t>x </a:t>
            </a:r>
            <a:r>
              <a:rPr lang="en-US" altLang="zh-CN" b="1" i="1" dirty="0">
                <a:sym typeface="Symbol"/>
              </a:rPr>
              <a:t> y</a:t>
            </a:r>
            <a:r>
              <a:rPr lang="en-US" altLang="zh-CN" spc="-100" dirty="0"/>
              <a:t> ||</a:t>
            </a:r>
            <a:r>
              <a:rPr lang="en-US" altLang="zh-CN" b="1" dirty="0"/>
              <a:t> 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7448" y="571409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   </a:t>
            </a:r>
            <a:r>
              <a:rPr lang="en-US" altLang="zh-CN" b="1" i="1" dirty="0" err="1"/>
              <a:t>x</a:t>
            </a:r>
            <a:r>
              <a:rPr lang="en-US" altLang="zh-CN" baseline="30000" dirty="0" err="1"/>
              <a:t>T</a:t>
            </a:r>
            <a:r>
              <a:rPr lang="en-US" altLang="zh-CN" b="1" dirty="0"/>
              <a:t> </a:t>
            </a:r>
            <a:r>
              <a:rPr lang="en-US" altLang="zh-CN" b="1" i="1" dirty="0"/>
              <a:t>y </a:t>
            </a:r>
            <a:r>
              <a:rPr lang="en-US" altLang="zh-CN" b="1" dirty="0"/>
              <a:t>= </a:t>
            </a:r>
            <a:r>
              <a:rPr lang="en-US" altLang="zh-CN" spc="-100" dirty="0"/>
              <a:t>|| </a:t>
            </a:r>
            <a:r>
              <a:rPr lang="en-US" altLang="zh-CN" b="1" i="1" dirty="0"/>
              <a:t>x</a:t>
            </a:r>
            <a:r>
              <a:rPr lang="en-US" altLang="zh-CN" spc="-100" dirty="0"/>
              <a:t> || || </a:t>
            </a:r>
            <a:r>
              <a:rPr lang="en-US" altLang="zh-CN" b="1" i="1" dirty="0"/>
              <a:t>y</a:t>
            </a:r>
            <a:r>
              <a:rPr lang="en-US" altLang="zh-CN" spc="-100" dirty="0"/>
              <a:t> ||</a:t>
            </a:r>
            <a:r>
              <a:rPr lang="en-US" altLang="zh-CN" b="1" dirty="0"/>
              <a:t> </a:t>
            </a:r>
            <a:r>
              <a:rPr lang="en-US" altLang="zh-CN" dirty="0"/>
              <a:t>cos</a:t>
            </a:r>
            <a:r>
              <a:rPr lang="en-US" altLang="zh-CN" i="1" dirty="0">
                <a:sym typeface="Symbol"/>
              </a:rPr>
              <a:t></a:t>
            </a:r>
            <a:r>
              <a:rPr lang="en-US" altLang="zh-CN" dirty="0"/>
              <a:t>,</a:t>
            </a:r>
            <a:r>
              <a:rPr lang="en-US" altLang="zh-CN" b="1" dirty="0"/>
              <a:t>   </a:t>
            </a:r>
            <a:r>
              <a:rPr lang="zh-CN" altLang="en-US" dirty="0"/>
              <a:t>其中</a:t>
            </a:r>
            <a:r>
              <a:rPr lang="en-US" altLang="zh-CN" i="1" dirty="0">
                <a:sym typeface="Symbol"/>
              </a:rPr>
              <a:t></a:t>
            </a:r>
            <a:r>
              <a:rPr lang="zh-CN" altLang="en-US" dirty="0">
                <a:sym typeface="Symbol"/>
              </a:rPr>
              <a:t>是 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 </a:t>
            </a:r>
            <a:r>
              <a:rPr lang="zh-CN" altLang="en-US" dirty="0"/>
              <a:t>和 </a:t>
            </a:r>
            <a:r>
              <a:rPr lang="en-US" altLang="zh-CN" b="1" i="1" dirty="0"/>
              <a:t>y </a:t>
            </a:r>
            <a:r>
              <a:rPr lang="zh-CN" altLang="en-US" dirty="0"/>
              <a:t>的夹角</a:t>
            </a:r>
            <a:r>
              <a:rPr lang="en-US" altLang="zh-CN" dirty="0"/>
              <a:t> </a:t>
            </a:r>
            <a:r>
              <a:rPr lang="en-US" altLang="zh-CN" b="1" i="1" dirty="0"/>
              <a:t>.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840416" y="4797152"/>
            <a:ext cx="23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推广至 </a:t>
            </a:r>
            <a:r>
              <a:rPr lang="en-US" altLang="zh-CN" b="1" dirty="0"/>
              <a:t>R</a:t>
            </a:r>
            <a:r>
              <a:rPr lang="en-US" altLang="zh-CN" i="1" baseline="30000" dirty="0"/>
              <a:t>n</a:t>
            </a:r>
            <a:endParaRPr lang="zh-CN" altLang="en-US" i="1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9840416" y="4705980"/>
            <a:ext cx="1728192" cy="72008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8" grpId="0"/>
      <p:bldP spid="21" grpId="0"/>
      <p:bldP spid="35" grpId="0"/>
      <p:bldP spid="37" grpId="0"/>
      <p:bldP spid="38" grpId="0"/>
      <p:bldP spid="39" grpId="0"/>
      <p:bldP spid="40" grpId="0"/>
      <p:bldP spid="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64EA4-8158-4946-823F-237DD2B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20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BC742-B2A4-2B47-8853-0C08800124E6}"/>
              </a:ext>
            </a:extLst>
          </p:cNvPr>
          <p:cNvSpPr txBox="1"/>
          <p:nvPr/>
        </p:nvSpPr>
        <p:spPr>
          <a:xfrm>
            <a:off x="1919536" y="44624"/>
            <a:ext cx="394050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5.1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2.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5.4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1.  2.</a:t>
            </a:r>
            <a:r>
              <a:rPr kumimoji="1" lang="zh-CN" altLang="en-US" sz="3200" dirty="0"/>
              <a:t>  </a:t>
            </a:r>
            <a:endParaRPr kumimoji="1" lang="en-US" altLang="zh-CN" sz="32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5.6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8.  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kumimoji="1" lang="en-US" altLang="zh-CN" sz="3200" dirty="0"/>
          </a:p>
          <a:p>
            <a:pPr>
              <a:buSzPct val="50000"/>
            </a:pPr>
            <a:endParaRPr kumimoji="1"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C2202F-9DB9-5249-AF15-C906A38F52C7}"/>
              </a:ext>
            </a:extLst>
          </p:cNvPr>
          <p:cNvSpPr txBox="1"/>
          <p:nvPr/>
        </p:nvSpPr>
        <p:spPr>
          <a:xfrm>
            <a:off x="1775520" y="3861048"/>
            <a:ext cx="88024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在欧氏空间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cs typeface="Times New Roman" pitchFamily="18" charset="0"/>
              </a:rPr>
              <a:t>R</a:t>
            </a:r>
            <a:r>
              <a:rPr lang="en-US" altLang="zh-CN" baseline="30000" dirty="0"/>
              <a:t>4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里找出两个单位向量，使它们同时与向量</a:t>
            </a:r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pPr algn="ctr"/>
            <a:r>
              <a:rPr kumimoji="1" lang="en-US" altLang="zh-CN" b="1" i="1" dirty="0">
                <a:latin typeface="Times" pitchFamily="2" charset="0"/>
                <a:ea typeface="KaiTi" panose="02010609060101010101" pitchFamily="49" charset="-122"/>
              </a:rPr>
              <a:t>a 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= (2, 1, -4, 0),</a:t>
            </a:r>
          </a:p>
          <a:p>
            <a:pPr algn="ctr"/>
            <a:r>
              <a:rPr kumimoji="1" lang="en-US" altLang="zh-CN" b="1" i="1" dirty="0">
                <a:latin typeface="Times" pitchFamily="2" charset="0"/>
                <a:ea typeface="KaiTi" panose="02010609060101010101" pitchFamily="49" charset="-122"/>
              </a:rPr>
              <a:t> b 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= (-1, -1, 2, 2),</a:t>
            </a:r>
          </a:p>
          <a:p>
            <a:pPr algn="ctr"/>
            <a:r>
              <a:rPr kumimoji="1" lang="en-US" altLang="zh-CN" b="1" i="1" dirty="0">
                <a:latin typeface="Times" pitchFamily="2" charset="0"/>
                <a:ea typeface="KaiTi" panose="02010609060101010101" pitchFamily="49" charset="-122"/>
              </a:rPr>
              <a:t>c 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= (3, 2, 5, 4),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  </a:t>
            </a:r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中每一个正交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.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3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964018" y="579785"/>
            <a:ext cx="7704856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-100" dirty="0"/>
              <a:t>定 义</a:t>
            </a:r>
            <a:r>
              <a:rPr lang="en-US" altLang="zh-CN" b="1" spc="-100" dirty="0"/>
              <a:t>.      </a:t>
            </a:r>
            <a:r>
              <a:rPr lang="en-US" altLang="zh-CN" b="1" spc="-100" dirty="0" err="1"/>
              <a:t>R</a:t>
            </a:r>
            <a:r>
              <a:rPr lang="en-US" altLang="zh-CN" i="1" spc="-100" baseline="30000" dirty="0" err="1"/>
              <a:t>n</a:t>
            </a:r>
            <a:r>
              <a:rPr lang="en-US" altLang="zh-CN" i="1" spc="-100" baseline="30000" dirty="0"/>
              <a:t> </a:t>
            </a:r>
            <a:r>
              <a:rPr lang="zh-CN" altLang="en-US" spc="-100" dirty="0"/>
              <a:t>中向量 </a:t>
            </a:r>
            <a:r>
              <a:rPr lang="en-US" altLang="zh-CN" b="1" i="1" dirty="0"/>
              <a:t>x</a:t>
            </a:r>
            <a:r>
              <a:rPr lang="en-US" altLang="zh-CN" i="1" dirty="0"/>
              <a:t>=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T </a:t>
            </a:r>
            <a:r>
              <a:rPr lang="zh-CN" altLang="en-US" spc="-100" dirty="0"/>
              <a:t>的长度定义为</a:t>
            </a:r>
            <a:endParaRPr lang="en-US" altLang="zh-CN" spc="-100" dirty="0"/>
          </a:p>
        </p:txBody>
      </p:sp>
      <p:sp>
        <p:nvSpPr>
          <p:cNvPr id="9" name="矩形 8"/>
          <p:cNvSpPr/>
          <p:nvPr/>
        </p:nvSpPr>
        <p:spPr>
          <a:xfrm>
            <a:off x="1127448" y="2060848"/>
            <a:ext cx="3881191" cy="59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-100" dirty="0"/>
              <a:t>由此便有了距离 </a:t>
            </a:r>
            <a:r>
              <a:rPr lang="en-US" altLang="zh-CN" spc="-100" dirty="0"/>
              <a:t>|| </a:t>
            </a:r>
            <a:r>
              <a:rPr lang="en-US" altLang="zh-CN" b="1" i="1" spc="-100" dirty="0"/>
              <a:t>x </a:t>
            </a:r>
            <a:r>
              <a:rPr lang="en-US" altLang="zh-CN" i="1" spc="-100" dirty="0">
                <a:sym typeface="Symbol"/>
              </a:rPr>
              <a:t> </a:t>
            </a:r>
            <a:r>
              <a:rPr lang="en-US" altLang="zh-CN" b="1" i="1" spc="-100" dirty="0">
                <a:sym typeface="Symbol"/>
              </a:rPr>
              <a:t> y </a:t>
            </a:r>
            <a:r>
              <a:rPr lang="en-US" altLang="zh-CN" spc="-100" dirty="0"/>
              <a:t>||.</a:t>
            </a:r>
            <a:endParaRPr lang="zh-CN" altLang="en-US" spc="-100" dirty="0"/>
          </a:p>
        </p:txBody>
      </p:sp>
      <p:sp>
        <p:nvSpPr>
          <p:cNvPr id="10" name="TextBox 9"/>
          <p:cNvSpPr txBox="1"/>
          <p:nvPr/>
        </p:nvSpPr>
        <p:spPr>
          <a:xfrm>
            <a:off x="1055291" y="417979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定 理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1  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8834" y="4149080"/>
            <a:ext cx="271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|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x</a:t>
            </a:r>
            <a:r>
              <a:rPr lang="en-US" altLang="zh-CN" baseline="30000" dirty="0" err="1"/>
              <a:t>T</a:t>
            </a:r>
            <a:r>
              <a:rPr lang="en-US" altLang="zh-CN" b="1" i="1" dirty="0" err="1"/>
              <a:t>y</a:t>
            </a:r>
            <a:r>
              <a:rPr lang="en-US" altLang="zh-CN" b="1" i="1" dirty="0"/>
              <a:t> </a:t>
            </a:r>
            <a:r>
              <a:rPr lang="en-US" altLang="zh-CN" b="1" dirty="0"/>
              <a:t>| </a:t>
            </a:r>
            <a:r>
              <a:rPr lang="en-US" altLang="zh-CN" b="1" dirty="0">
                <a:sym typeface="Symbol"/>
              </a:rPr>
              <a:t> ||</a:t>
            </a:r>
            <a:r>
              <a:rPr lang="en-US" altLang="zh-CN" b="1" i="1" dirty="0"/>
              <a:t>x</a:t>
            </a:r>
            <a:r>
              <a:rPr lang="en-US" altLang="zh-CN" b="1" dirty="0">
                <a:sym typeface="Symbol"/>
              </a:rPr>
              <a:t>|| </a:t>
            </a:r>
            <a:r>
              <a:rPr lang="en-US" altLang="zh-CN" dirty="0">
                <a:sym typeface="Symbol"/>
              </a:rPr>
              <a:t> </a:t>
            </a:r>
            <a:r>
              <a:rPr lang="en-US" altLang="zh-CN" b="1" dirty="0">
                <a:sym typeface="Symbol"/>
              </a:rPr>
              <a:t>||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b="1" dirty="0">
                <a:sym typeface="Symbol"/>
              </a:rPr>
              <a:t>||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2049" y="4144136"/>
            <a:ext cx="3267241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7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none" rtlCol="0">
            <a:spAutoFit/>
          </a:bodyPr>
          <a:lstStyle/>
          <a:p>
            <a:r>
              <a:rPr lang="zh-CN" altLang="en-US" dirty="0"/>
              <a:t>柯西</a:t>
            </a:r>
            <a:r>
              <a:rPr lang="en-US" altLang="zh-CN" dirty="0"/>
              <a:t>-</a:t>
            </a:r>
            <a:r>
              <a:rPr lang="zh-CN" altLang="en-US" dirty="0"/>
              <a:t>施瓦兹不等式</a:t>
            </a:r>
          </a:p>
        </p:txBody>
      </p:sp>
      <p:sp>
        <p:nvSpPr>
          <p:cNvPr id="13" name="矩形 12"/>
          <p:cNvSpPr/>
          <p:nvPr/>
        </p:nvSpPr>
        <p:spPr>
          <a:xfrm>
            <a:off x="962220" y="3028275"/>
            <a:ext cx="640871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-100" dirty="0"/>
              <a:t>定 义 </a:t>
            </a:r>
            <a:r>
              <a:rPr lang="en-US" altLang="zh-CN" b="1" spc="-100" dirty="0">
                <a:solidFill>
                  <a:srgbClr val="0808B8"/>
                </a:solidFill>
              </a:rPr>
              <a:t>     </a:t>
            </a:r>
            <a:r>
              <a:rPr lang="zh-CN" altLang="en-US" dirty="0">
                <a:sym typeface="Symbol"/>
              </a:rPr>
              <a:t>向量</a:t>
            </a:r>
            <a:r>
              <a:rPr lang="en-US" altLang="zh-CN" b="1" spc="-100" dirty="0">
                <a:solidFill>
                  <a:srgbClr val="FF0000"/>
                </a:solidFill>
              </a:rPr>
              <a:t> </a:t>
            </a:r>
            <a:r>
              <a:rPr lang="es-ES" altLang="zh-CN" b="1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spc="-100" dirty="0"/>
              <a:t> </a:t>
            </a:r>
            <a:r>
              <a:rPr lang="zh-CN" altLang="en-US" spc="-100" dirty="0"/>
              <a:t>和</a:t>
            </a:r>
            <a:r>
              <a:rPr lang="en-US" altLang="zh-CN" spc="-100" dirty="0"/>
              <a:t> </a:t>
            </a:r>
            <a:r>
              <a:rPr lang="en-US" altLang="zh-CN" b="1" i="1" spc="-100" dirty="0"/>
              <a:t>y</a:t>
            </a:r>
            <a:r>
              <a:rPr lang="en-US" altLang="zh-CN" spc="-100" dirty="0"/>
              <a:t>  </a:t>
            </a:r>
            <a:r>
              <a:rPr lang="zh-CN" altLang="en-US" spc="-100" dirty="0"/>
              <a:t>之间的</a:t>
            </a:r>
            <a:r>
              <a:rPr lang="zh-CN" altLang="en-US" b="1" spc="-100" dirty="0">
                <a:solidFill>
                  <a:srgbClr val="C00000"/>
                </a:solidFill>
              </a:rPr>
              <a:t>夹角</a:t>
            </a:r>
            <a:r>
              <a:rPr lang="zh-CN" altLang="en-US" spc="-100" dirty="0"/>
              <a:t>定义为</a:t>
            </a:r>
            <a:endParaRPr lang="en-US" altLang="zh-CN" spc="-100" dirty="0"/>
          </a:p>
        </p:txBody>
      </p:sp>
      <p:sp>
        <p:nvSpPr>
          <p:cNvPr id="14" name="矩形 13"/>
          <p:cNvSpPr/>
          <p:nvPr/>
        </p:nvSpPr>
        <p:spPr>
          <a:xfrm>
            <a:off x="6798356" y="3072947"/>
            <a:ext cx="1904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sym typeface="Symbol"/>
              </a:rPr>
              <a:t>  = </a:t>
            </a:r>
            <a:r>
              <a:rPr lang="en-US" altLang="zh-CN" dirty="0" err="1">
                <a:solidFill>
                  <a:srgbClr val="000000"/>
                </a:solidFill>
                <a:sym typeface="Symbol"/>
              </a:rPr>
              <a:t>arccos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 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8561364" y="3356992"/>
            <a:ext cx="13681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755410" y="2830833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b="1" i="1" dirty="0" err="1">
                <a:solidFill>
                  <a:srgbClr val="000000"/>
                </a:solidFill>
              </a:rPr>
              <a:t>y</a:t>
            </a:r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508934" y="3356992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||</a:t>
            </a:r>
            <a:r>
              <a:rPr lang="en-US" altLang="zh-CN" b="1" i="1" dirty="0"/>
              <a:t>x</a:t>
            </a:r>
            <a:r>
              <a:rPr lang="en-US" altLang="zh-CN" b="1" dirty="0">
                <a:sym typeface="Symbol"/>
              </a:rPr>
              <a:t>||  ||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b="1" dirty="0">
                <a:sym typeface="Symbol"/>
              </a:rPr>
              <a:t>||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5440" y="5512818"/>
            <a:ext cx="4176464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-100" dirty="0">
                <a:solidFill>
                  <a:schemeClr val="accent5">
                    <a:lumMod val="50000"/>
                  </a:schemeClr>
                </a:solidFill>
              </a:rPr>
              <a:t>定 理 </a:t>
            </a:r>
            <a:r>
              <a:rPr lang="en-US" altLang="zh-CN" b="1" spc="-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zh-CN" b="1" spc="-100" dirty="0">
                <a:solidFill>
                  <a:srgbClr val="0808B8"/>
                </a:solidFill>
              </a:rPr>
              <a:t>    </a:t>
            </a:r>
            <a:r>
              <a:rPr lang="es-ES" altLang="zh-CN" b="1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spc="-100" dirty="0"/>
              <a:t> </a:t>
            </a:r>
            <a:r>
              <a:rPr lang="en-US" altLang="zh-CN" spc="-100" dirty="0">
                <a:sym typeface="Symbol"/>
              </a:rPr>
              <a:t></a:t>
            </a:r>
            <a:r>
              <a:rPr lang="en-US" altLang="zh-CN" spc="-100" dirty="0"/>
              <a:t> </a:t>
            </a:r>
            <a:r>
              <a:rPr lang="en-US" altLang="zh-CN" b="1" i="1" spc="-100" dirty="0"/>
              <a:t>y</a:t>
            </a:r>
            <a:r>
              <a:rPr lang="en-US" altLang="zh-CN" spc="-100" dirty="0"/>
              <a:t>  </a:t>
            </a:r>
            <a:r>
              <a:rPr lang="en-US" altLang="zh-CN" spc="-100" dirty="0">
                <a:sym typeface="Symbol"/>
              </a:rPr>
              <a:t>  </a:t>
            </a:r>
            <a:r>
              <a:rPr lang="en-US" altLang="zh-CN" b="1" i="1" dirty="0" err="1"/>
              <a:t>x</a:t>
            </a:r>
            <a:r>
              <a:rPr lang="en-US" altLang="zh-CN" b="1" baseline="30000" dirty="0" err="1"/>
              <a:t>T</a:t>
            </a:r>
            <a:r>
              <a:rPr lang="en-US" altLang="zh-CN" b="1" dirty="0"/>
              <a:t> </a:t>
            </a:r>
            <a:r>
              <a:rPr lang="en-US" altLang="zh-CN" b="1" i="1" dirty="0"/>
              <a:t>y = </a:t>
            </a:r>
            <a:r>
              <a:rPr lang="en-US" altLang="zh-CN" dirty="0"/>
              <a:t>0 </a:t>
            </a:r>
            <a:r>
              <a:rPr lang="en-US" altLang="zh-CN" spc="-100" dirty="0">
                <a:sym typeface="Symbol"/>
              </a:rPr>
              <a:t>   </a:t>
            </a:r>
            <a:endParaRPr lang="en-US" altLang="zh-CN" spc="-1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8920" y="5581811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100" dirty="0">
                <a:cs typeface="Times New Roman" pitchFamily="18" charset="0"/>
              </a:rPr>
              <a:t>称 </a:t>
            </a:r>
            <a:r>
              <a:rPr lang="es-ES" altLang="zh-CN" b="1" i="1" spc="-100" dirty="0">
                <a:cs typeface="Times New Roman" pitchFamily="18" charset="0"/>
              </a:rPr>
              <a:t>x</a:t>
            </a:r>
            <a:r>
              <a:rPr lang="es-ES" altLang="zh-CN" spc="-100" dirty="0"/>
              <a:t> </a:t>
            </a:r>
            <a:r>
              <a:rPr lang="zh-CN" altLang="en-US" spc="-100" dirty="0">
                <a:sym typeface="Symbol"/>
              </a:rPr>
              <a:t>和</a:t>
            </a:r>
            <a:r>
              <a:rPr lang="en-US" altLang="zh-CN" spc="-100" dirty="0">
                <a:sym typeface="Symbol"/>
              </a:rPr>
              <a:t> </a:t>
            </a:r>
            <a:r>
              <a:rPr lang="en-US" altLang="zh-CN" b="1" i="1" spc="-100" dirty="0"/>
              <a:t>y</a:t>
            </a:r>
            <a:r>
              <a:rPr lang="en-US" altLang="zh-CN" spc="-100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正交</a:t>
            </a:r>
            <a:r>
              <a:rPr lang="en-US" altLang="zh-CN" b="1" spc="-100" dirty="0">
                <a:solidFill>
                  <a:srgbClr val="FF0000"/>
                </a:solidFill>
              </a:rPr>
              <a:t> </a:t>
            </a:r>
            <a:r>
              <a:rPr lang="en-US" altLang="zh-CN" spc="-100" dirty="0">
                <a:solidFill>
                  <a:srgbClr val="C00000"/>
                </a:solidFill>
              </a:rPr>
              <a:t>.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7589" y="468974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推广至更一般</a:t>
            </a:r>
            <a:endParaRPr lang="en-US" altLang="zh-CN" dirty="0"/>
          </a:p>
          <a:p>
            <a:r>
              <a:rPr lang="zh-CN" altLang="en-US" dirty="0"/>
              <a:t>向量空间</a:t>
            </a:r>
            <a:r>
              <a:rPr lang="en-US" altLang="zh-CN" dirty="0"/>
              <a:t> </a:t>
            </a:r>
            <a:r>
              <a:rPr lang="en-US" altLang="zh-CN" b="1" i="1" dirty="0"/>
              <a:t>V</a:t>
            </a:r>
            <a:endParaRPr lang="zh-CN" altLang="en-US" b="1" i="1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9298249" y="4557426"/>
            <a:ext cx="2408441" cy="12187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55640" y="1412776"/>
            <a:ext cx="5116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   </a:t>
            </a:r>
            <a:r>
              <a:rPr lang="en-US" altLang="zh-CN" dirty="0"/>
              <a:t>||</a:t>
            </a:r>
            <a:r>
              <a:rPr lang="en-US" altLang="zh-CN" b="1" i="1" dirty="0"/>
              <a:t>x</a:t>
            </a:r>
            <a:r>
              <a:rPr lang="en-US" altLang="zh-CN" dirty="0"/>
              <a:t>|| </a:t>
            </a:r>
            <a:r>
              <a:rPr lang="en-US" altLang="zh-CN" i="1" dirty="0"/>
              <a:t>=</a:t>
            </a:r>
            <a:r>
              <a:rPr lang="en-US" altLang="zh-CN" dirty="0"/>
              <a:t> (</a:t>
            </a:r>
            <a:r>
              <a:rPr lang="en-US" altLang="zh-CN" b="1" i="1" dirty="0" err="1"/>
              <a:t>x</a:t>
            </a:r>
            <a:r>
              <a:rPr lang="en-US" altLang="zh-CN" baseline="30000" dirty="0" err="1"/>
              <a:t>T</a:t>
            </a:r>
            <a:r>
              <a:rPr lang="en-US" altLang="zh-CN" b="1" i="1" dirty="0" err="1"/>
              <a:t>x</a:t>
            </a:r>
            <a:r>
              <a:rPr lang="en-US" altLang="zh-CN" dirty="0"/>
              <a:t>)</a:t>
            </a:r>
            <a:r>
              <a:rPr lang="en-US" altLang="zh-CN" baseline="30000" dirty="0"/>
              <a:t>1/2</a:t>
            </a:r>
            <a:r>
              <a:rPr lang="en-US" altLang="zh-CN" i="1" dirty="0"/>
              <a:t> = </a:t>
            </a:r>
            <a:r>
              <a:rPr lang="en-US" altLang="zh-CN" dirty="0"/>
              <a:t>(</a:t>
            </a:r>
            <a:r>
              <a:rPr lang="es-ES" altLang="zh-CN" i="1" spc="-100" dirty="0">
                <a:cs typeface="Times New Roman" pitchFamily="18" charset="0"/>
              </a:rPr>
              <a:t>x</a:t>
            </a:r>
            <a:r>
              <a:rPr lang="es-ES" altLang="zh-CN" spc="-100" baseline="-25000" dirty="0"/>
              <a:t>1</a:t>
            </a:r>
            <a:r>
              <a:rPr lang="en-US" altLang="zh-CN" baseline="30000" dirty="0"/>
              <a:t>2 </a:t>
            </a:r>
            <a:r>
              <a:rPr lang="en-US" altLang="zh-CN" dirty="0"/>
              <a:t>+</a:t>
            </a:r>
            <a:r>
              <a:rPr lang="es-ES" altLang="zh-CN" i="1" spc="-100" dirty="0">
                <a:cs typeface="Times New Roman" pitchFamily="18" charset="0"/>
              </a:rPr>
              <a:t> ...</a:t>
            </a:r>
            <a:r>
              <a:rPr lang="en-US" altLang="zh-CN" baseline="30000" dirty="0"/>
              <a:t> </a:t>
            </a:r>
            <a:r>
              <a:rPr lang="es-ES" altLang="zh-CN" i="1" spc="-100" dirty="0">
                <a:cs typeface="Times New Roman" pitchFamily="18" charset="0"/>
              </a:rPr>
              <a:t>+ </a:t>
            </a:r>
            <a:r>
              <a:rPr lang="es-ES" altLang="zh-CN" i="1" spc="-100" dirty="0" err="1">
                <a:cs typeface="Times New Roman" pitchFamily="18" charset="0"/>
              </a:rPr>
              <a:t>x</a:t>
            </a:r>
            <a:r>
              <a:rPr lang="es-ES" altLang="zh-CN" i="1" spc="-100" baseline="-25000" dirty="0" err="1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1/2 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911275" y="4059286"/>
            <a:ext cx="4536504" cy="720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00256" y="1268760"/>
            <a:ext cx="3275256" cy="1212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-100" dirty="0"/>
              <a:t>注：长度为 </a:t>
            </a:r>
            <a:r>
              <a:rPr lang="en-US" altLang="zh-CN" spc="-100" dirty="0"/>
              <a:t>1 </a:t>
            </a:r>
            <a:r>
              <a:rPr lang="zh-CN" altLang="en-US" spc="-100" dirty="0"/>
              <a:t>的向量</a:t>
            </a:r>
            <a:endParaRPr lang="en-US" altLang="zh-CN" spc="-100" dirty="0"/>
          </a:p>
          <a:p>
            <a:pPr>
              <a:lnSpc>
                <a:spcPct val="130000"/>
              </a:lnSpc>
            </a:pPr>
            <a:r>
              <a:rPr lang="zh-CN" altLang="en-US" spc="-100" dirty="0"/>
              <a:t>称为</a:t>
            </a:r>
            <a:r>
              <a:rPr lang="zh-CN" altLang="en-US" spc="-100" dirty="0">
                <a:solidFill>
                  <a:srgbClr val="C00000"/>
                </a:solidFill>
              </a:rPr>
              <a:t>单位向量</a:t>
            </a:r>
            <a:r>
              <a:rPr lang="en-US" altLang="zh-CN" spc="-100" dirty="0">
                <a:solidFill>
                  <a:srgbClr val="C00000"/>
                </a:solidFill>
              </a:rPr>
              <a:t>.</a:t>
            </a:r>
            <a:endParaRPr lang="zh-CN" altLang="en-US" spc="-100" dirty="0"/>
          </a:p>
        </p:txBody>
      </p:sp>
      <p:sp>
        <p:nvSpPr>
          <p:cNvPr id="25" name="圆角矩形 24"/>
          <p:cNvSpPr/>
          <p:nvPr/>
        </p:nvSpPr>
        <p:spPr>
          <a:xfrm>
            <a:off x="911424" y="5445224"/>
            <a:ext cx="4320480" cy="7920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8E4227-6242-2A45-B030-E36D4BA6C1B7}"/>
              </a:ext>
            </a:extLst>
          </p:cNvPr>
          <p:cNvSpPr txBox="1"/>
          <p:nvPr/>
        </p:nvSpPr>
        <p:spPr>
          <a:xfrm>
            <a:off x="8143875" y="131445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 animBg="1"/>
      <p:bldP spid="23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154417"/>
            <a:ext cx="381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</a:rPr>
              <a:t>内积</a:t>
            </a: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(P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j-lt"/>
              </a:rPr>
              <a:t>213</a:t>
            </a:r>
            <a:r>
              <a:rPr lang="zh-CN" altLang="en-US" sz="2400" b="1" baseline="-25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5.4</a:t>
            </a:r>
            <a:r>
              <a:rPr lang="zh-CN" altLang="en-US" sz="2400" b="1" dirty="0">
                <a:solidFill>
                  <a:srgbClr val="0070C0"/>
                </a:solidFill>
                <a:latin typeface="+mj-lt"/>
              </a:rPr>
              <a:t> 内积空间</a:t>
            </a: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)</a:t>
            </a:r>
            <a:endParaRPr lang="zh-CN" alt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414" y="980728"/>
            <a:ext cx="10561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  义    </a:t>
            </a:r>
            <a:r>
              <a:rPr lang="en-US" altLang="zh-CN" b="1" dirty="0"/>
              <a:t> </a:t>
            </a:r>
            <a:r>
              <a:rPr lang="zh-CN" altLang="en-US" dirty="0"/>
              <a:t>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向量空间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上定义一种运算，在这种运算下，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中任意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cs typeface="Times New Roman" pitchFamily="18" charset="0"/>
              </a:rPr>
              <a:t>      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一对向量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，都对应一个实数，记作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，若还满足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矩形 11"/>
          <p:cNvSpPr/>
          <p:nvPr/>
        </p:nvSpPr>
        <p:spPr>
          <a:xfrm>
            <a:off x="2106927" y="1844824"/>
            <a:ext cx="5828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对任意的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/>
              <a:t> ∈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及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s, t </a:t>
            </a:r>
            <a:r>
              <a:rPr lang="en-US" altLang="zh-CN" dirty="0"/>
              <a:t>∈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，成立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20492" y="4201924"/>
            <a:ext cx="5016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则称这种运算为</a:t>
            </a:r>
            <a:r>
              <a:rPr lang="zh-CN" altLang="en-US" b="1" dirty="0">
                <a:solidFill>
                  <a:srgbClr val="C00000"/>
                </a:solidFill>
              </a:rPr>
              <a:t>内积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91544" y="4922004"/>
            <a:ext cx="7560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定义了内积的向量空间又称为</a:t>
            </a:r>
            <a:r>
              <a:rPr lang="zh-CN" altLang="en-US" b="1" dirty="0">
                <a:solidFill>
                  <a:srgbClr val="C00000"/>
                </a:solidFill>
              </a:rPr>
              <a:t>内积空间</a:t>
            </a:r>
            <a:r>
              <a:rPr lang="en-US" altLang="zh-CN" dirty="0">
                <a:solidFill>
                  <a:srgbClr val="C00000"/>
                </a:solidFill>
              </a:rPr>
              <a:t>(Euclid).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6927" y="2435210"/>
            <a:ext cx="618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 </a:t>
            </a:r>
            <a:r>
              <a:rPr lang="en-US" altLang="zh-CN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i="1" dirty="0">
                <a:cs typeface="Times New Roman" pitchFamily="18" charset="0"/>
              </a:rPr>
              <a:t> 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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/>
              </a:rPr>
              <a:t> 0 </a:t>
            </a:r>
            <a:r>
              <a:rPr lang="en-US" altLang="zh-CN" dirty="0">
                <a:sym typeface="Symbol"/>
              </a:rPr>
              <a:t>,  </a:t>
            </a:r>
            <a:r>
              <a:rPr lang="zh-CN" altLang="en-US" dirty="0">
                <a:sym typeface="Symbol"/>
              </a:rPr>
              <a:t>取等号当且仅当 </a:t>
            </a:r>
            <a:r>
              <a:rPr lang="en-US" altLang="zh-CN" b="1" i="1" dirty="0"/>
              <a:t>x = </a:t>
            </a:r>
            <a:r>
              <a:rPr lang="en-US" altLang="zh-CN" b="1" dirty="0"/>
              <a:t>0 .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06927" y="303897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 </a:t>
            </a:r>
            <a:r>
              <a:rPr lang="en-US" altLang="zh-CN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i="1" dirty="0">
                <a:cs typeface="Times New Roman" pitchFamily="18" charset="0"/>
              </a:rPr>
              <a:t>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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i="1" dirty="0">
                <a:sym typeface="Symbol"/>
              </a:rPr>
              <a:t>= </a:t>
            </a:r>
            <a:r>
              <a:rPr lang="en-US" altLang="zh-CN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i="1" dirty="0">
                <a:cs typeface="Times New Roman" pitchFamily="18" charset="0"/>
              </a:rPr>
              <a:t> 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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27" y="3602766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 </a:t>
            </a:r>
            <a:r>
              <a:rPr lang="en-US" altLang="zh-CN" dirty="0">
                <a:sym typeface="Symbol"/>
              </a:rPr>
              <a:t></a:t>
            </a:r>
            <a:r>
              <a:rPr lang="en-US" altLang="zh-CN" i="1" dirty="0">
                <a:sym typeface="Symbol"/>
              </a:rPr>
              <a:t>s</a:t>
            </a:r>
            <a:r>
              <a:rPr lang="en-US" altLang="zh-CN" b="1" i="1" dirty="0">
                <a:sym typeface="Symbol"/>
              </a:rPr>
              <a:t> x + </a:t>
            </a:r>
            <a:r>
              <a:rPr lang="en-US" altLang="zh-CN" i="1" dirty="0">
                <a:sym typeface="Symbol"/>
              </a:rPr>
              <a:t>t 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i="1" dirty="0">
                <a:cs typeface="Times New Roman" pitchFamily="18" charset="0"/>
              </a:rPr>
              <a:t>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 </a:t>
            </a:r>
            <a:r>
              <a:rPr lang="en-US" altLang="zh-CN" i="1" dirty="0">
                <a:sym typeface="Symbol"/>
              </a:rPr>
              <a:t>= s </a:t>
            </a:r>
            <a:r>
              <a:rPr lang="en-US" altLang="zh-CN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x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i="1" dirty="0">
                <a:cs typeface="Times New Roman" pitchFamily="18" charset="0"/>
              </a:rPr>
              <a:t>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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i="1" dirty="0">
                <a:sym typeface="Symbol"/>
              </a:rPr>
              <a:t>+</a:t>
            </a:r>
            <a:r>
              <a:rPr lang="en-US" altLang="zh-CN" i="1" dirty="0">
                <a:sym typeface="Symbol"/>
              </a:rPr>
              <a:t> t </a:t>
            </a:r>
            <a:r>
              <a:rPr lang="en-US" altLang="zh-CN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i="1" dirty="0">
                <a:cs typeface="Times New Roman" pitchFamily="18" charset="0"/>
              </a:rPr>
              <a:t> 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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39551" y="6146140"/>
            <a:ext cx="679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有了范数的线性空间</a:t>
            </a:r>
            <a:r>
              <a:rPr lang="en-US" altLang="zh-CN" i="1" dirty="0">
                <a:cs typeface="Times New Roman" pitchFamily="18" charset="0"/>
              </a:rPr>
              <a:t>V </a:t>
            </a:r>
            <a:r>
              <a:rPr lang="zh-CN" altLang="en-US" dirty="0"/>
              <a:t>称为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赋范线性空间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9551" y="5518973"/>
            <a:ext cx="72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称非负数               为向量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范数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记作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3712" y="551897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ym typeface="Symbol"/>
              </a:rPr>
              <a:t></a:t>
            </a:r>
            <a:endParaRPr lang="zh-CN" altLang="en-US" sz="36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863752" y="5590981"/>
            <a:ext cx="7920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791744" y="5518973"/>
            <a:ext cx="10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</a:t>
            </a:r>
            <a:r>
              <a:rPr lang="en-US" altLang="zh-CN" b="1" i="1" dirty="0">
                <a:sym typeface="Symbol"/>
              </a:rPr>
              <a:t>x, x</a:t>
            </a:r>
            <a:r>
              <a:rPr lang="en-US" altLang="zh-CN" b="1" dirty="0">
                <a:sym typeface="Symbol"/>
              </a:rPr>
              <a:t>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5" grpId="0"/>
      <p:bldP spid="13" grpId="0"/>
      <p:bldP spid="16" grpId="0"/>
      <p:bldP spid="18" grpId="0"/>
      <p:bldP spid="22" grpId="0"/>
      <p:bldP spid="23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剪去对角的矩形 24"/>
          <p:cNvSpPr/>
          <p:nvPr/>
        </p:nvSpPr>
        <p:spPr>
          <a:xfrm>
            <a:off x="7555737" y="3284984"/>
            <a:ext cx="4029475" cy="1800200"/>
          </a:xfrm>
          <a:prstGeom prst="snip2Diag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48328" y="6165304"/>
            <a:ext cx="2540000" cy="457200"/>
          </a:xfrm>
        </p:spPr>
        <p:txBody>
          <a:bodyPr/>
          <a:lstStyle/>
          <a:p>
            <a:fld id="{F9E3C29E-B982-5844-9066-482AAE44CDC4}" type="slidenum">
              <a:rPr lang="zh-CN" altLang="zh-CN" smtClean="0"/>
              <a:pPr/>
              <a:t>5</a:t>
            </a:fld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942" y="692695"/>
            <a:ext cx="4248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Cauchy-Schwarz inequality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0" y="6926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808B8"/>
                </a:solidFill>
              </a:rPr>
              <a:t>定理</a:t>
            </a:r>
            <a:r>
              <a:rPr lang="en-US" altLang="zh-CN" b="1" dirty="0">
                <a:solidFill>
                  <a:srgbClr val="0808B8"/>
                </a:solidFill>
              </a:rPr>
              <a:t> 1  </a:t>
            </a:r>
            <a:endParaRPr lang="zh-CN" altLang="en-US" b="1" dirty="0">
              <a:solidFill>
                <a:srgbClr val="0808B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9285" y="1446456"/>
            <a:ext cx="501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|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</a:t>
            </a:r>
            <a:r>
              <a:rPr lang="en-US" altLang="zh-CN" b="1" i="1" dirty="0"/>
              <a:t>x,</a:t>
            </a:r>
            <a:r>
              <a:rPr lang="en-US" altLang="zh-CN" b="1" dirty="0"/>
              <a:t> </a:t>
            </a:r>
            <a:r>
              <a:rPr lang="en-US" altLang="zh-CN" b="1" i="1" dirty="0"/>
              <a:t>y</a:t>
            </a:r>
            <a:r>
              <a:rPr lang="en-US" altLang="zh-CN" b="1" dirty="0">
                <a:sym typeface="Symbol"/>
              </a:rPr>
              <a:t></a:t>
            </a:r>
            <a:r>
              <a:rPr lang="en-US" altLang="zh-CN" b="1" i="1" dirty="0"/>
              <a:t> </a:t>
            </a:r>
            <a:r>
              <a:rPr lang="en-US" altLang="zh-CN" b="1" dirty="0"/>
              <a:t>| </a:t>
            </a:r>
            <a:r>
              <a:rPr lang="en-US" altLang="zh-CN" b="1" dirty="0">
                <a:sym typeface="Symbol"/>
              </a:rPr>
              <a:t> ||</a:t>
            </a:r>
            <a:r>
              <a:rPr lang="en-US" altLang="zh-CN" b="1" i="1" dirty="0"/>
              <a:t>x</a:t>
            </a:r>
            <a:r>
              <a:rPr lang="en-US" altLang="zh-CN" b="1" dirty="0">
                <a:sym typeface="Symbol"/>
              </a:rPr>
              <a:t>||  ||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b="1" dirty="0">
                <a:sym typeface="Symbol"/>
              </a:rPr>
              <a:t>||</a:t>
            </a:r>
            <a:r>
              <a:rPr lang="zh-CN" altLang="en-US" b="1" dirty="0">
                <a:sym typeface="Symbol"/>
              </a:rPr>
              <a:t>，</a:t>
            </a:r>
            <a:r>
              <a:rPr lang="en-US" altLang="zh-CN" b="1" dirty="0">
                <a:sym typeface="Symbol"/>
              </a:rPr>
              <a:t>  </a:t>
            </a:r>
            <a:r>
              <a:rPr lang="en-US" altLang="zh-CN" dirty="0">
                <a:sym typeface="Symbol"/>
              </a:rPr>
              <a:t></a:t>
            </a:r>
            <a:r>
              <a:rPr lang="en-US" altLang="zh-CN" b="1" i="1" dirty="0">
                <a:sym typeface="Symbol"/>
              </a:rPr>
              <a:t>x, y </a:t>
            </a:r>
            <a:r>
              <a:rPr lang="en-US" altLang="zh-CN" b="1" dirty="0">
                <a:sym typeface="Symbol"/>
              </a:rPr>
              <a:t></a:t>
            </a:r>
            <a:r>
              <a:rPr lang="en-US" altLang="zh-CN" b="1" i="1" dirty="0">
                <a:sym typeface="Symbol"/>
              </a:rPr>
              <a:t> V.</a:t>
            </a:r>
            <a:endParaRPr lang="zh-CN" altLang="en-US" b="1" i="1" dirty="0"/>
          </a:p>
        </p:txBody>
      </p:sp>
      <p:sp>
        <p:nvSpPr>
          <p:cNvPr id="10" name="矩形 9"/>
          <p:cNvSpPr/>
          <p:nvPr/>
        </p:nvSpPr>
        <p:spPr>
          <a:xfrm>
            <a:off x="1055440" y="2160488"/>
            <a:ext cx="8496944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-100" dirty="0">
                <a:solidFill>
                  <a:srgbClr val="0808B8"/>
                </a:solidFill>
              </a:rPr>
              <a:t>定义</a:t>
            </a:r>
            <a:r>
              <a:rPr lang="en-US" altLang="zh-CN" b="1" spc="-100" dirty="0">
                <a:solidFill>
                  <a:srgbClr val="0808B8"/>
                </a:solidFill>
              </a:rPr>
              <a:t>.  </a:t>
            </a:r>
            <a:r>
              <a:rPr lang="zh-CN" altLang="en-US" spc="-100" dirty="0">
                <a:solidFill>
                  <a:srgbClr val="0808B8"/>
                </a:solidFill>
              </a:rPr>
              <a:t>内积空间</a:t>
            </a:r>
            <a:r>
              <a:rPr lang="en-US" altLang="zh-CN" b="1" i="1" dirty="0">
                <a:sym typeface="Symbol"/>
              </a:rPr>
              <a:t>V </a:t>
            </a:r>
            <a:r>
              <a:rPr lang="zh-CN" altLang="en-US" dirty="0">
                <a:sym typeface="Symbol"/>
              </a:rPr>
              <a:t>中向量</a:t>
            </a:r>
            <a:r>
              <a:rPr lang="en-US" altLang="zh-CN" b="1" spc="-100" dirty="0">
                <a:solidFill>
                  <a:srgbClr val="FF0000"/>
                </a:solidFill>
              </a:rPr>
              <a:t> </a:t>
            </a:r>
            <a:r>
              <a:rPr lang="es-ES" altLang="zh-CN" b="1" i="1" spc="-100" dirty="0">
                <a:cs typeface="Times New Roman" pitchFamily="18" charset="0"/>
              </a:rPr>
              <a:t>x</a:t>
            </a:r>
            <a:r>
              <a:rPr lang="es-ES" altLang="zh-CN" spc="-100" dirty="0"/>
              <a:t> </a:t>
            </a:r>
            <a:r>
              <a:rPr lang="zh-CN" altLang="en-US" spc="-100" dirty="0"/>
              <a:t>和</a:t>
            </a:r>
            <a:r>
              <a:rPr lang="en-US" altLang="zh-CN" spc="-100" dirty="0"/>
              <a:t> </a:t>
            </a:r>
            <a:r>
              <a:rPr lang="en-US" altLang="zh-CN" b="1" i="1" spc="-100" dirty="0"/>
              <a:t>y</a:t>
            </a:r>
            <a:r>
              <a:rPr lang="en-US" altLang="zh-CN" spc="-100" dirty="0"/>
              <a:t>  </a:t>
            </a:r>
            <a:r>
              <a:rPr lang="zh-CN" altLang="en-US" spc="-100" dirty="0"/>
              <a:t>之间的</a:t>
            </a:r>
            <a:r>
              <a:rPr lang="zh-CN" altLang="en-US" b="1" spc="-100" dirty="0">
                <a:solidFill>
                  <a:srgbClr val="C00000"/>
                </a:solidFill>
              </a:rPr>
              <a:t>夹角</a:t>
            </a:r>
            <a:r>
              <a:rPr lang="en-US" altLang="zh-CN" b="1" i="1" dirty="0">
                <a:sym typeface="Symbol"/>
              </a:rPr>
              <a:t> </a:t>
            </a:r>
            <a:r>
              <a:rPr lang="zh-CN" altLang="en-US" spc="-100" dirty="0"/>
              <a:t>定义为</a:t>
            </a:r>
            <a:endParaRPr lang="en-US" altLang="zh-CN" spc="-100" dirty="0"/>
          </a:p>
        </p:txBody>
      </p:sp>
      <p:sp>
        <p:nvSpPr>
          <p:cNvPr id="11" name="矩形 10"/>
          <p:cNvSpPr/>
          <p:nvPr/>
        </p:nvSpPr>
        <p:spPr>
          <a:xfrm>
            <a:off x="3431704" y="3174648"/>
            <a:ext cx="1994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sym typeface="Symbol"/>
              </a:rPr>
              <a:t>  = </a:t>
            </a:r>
            <a:r>
              <a:rPr lang="en-US" altLang="zh-CN" b="1" dirty="0" err="1">
                <a:solidFill>
                  <a:srgbClr val="000000"/>
                </a:solidFill>
                <a:sym typeface="Symbol"/>
              </a:rPr>
              <a:t>arccos</a:t>
            </a:r>
            <a:r>
              <a:rPr lang="en-US" altLang="zh-CN" b="1" i="1" dirty="0">
                <a:solidFill>
                  <a:srgbClr val="000000"/>
                </a:solidFill>
                <a:sym typeface="Symbol"/>
              </a:rPr>
              <a:t> 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303912" y="3409836"/>
            <a:ext cx="13681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51482" y="3409836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||</a:t>
            </a:r>
            <a:r>
              <a:rPr lang="en-US" altLang="zh-CN" b="1" i="1" dirty="0"/>
              <a:t>x</a:t>
            </a:r>
            <a:r>
              <a:rPr lang="en-US" altLang="zh-CN" b="1" dirty="0">
                <a:sym typeface="Symbol"/>
              </a:rPr>
              <a:t>||  ||</a:t>
            </a:r>
            <a:r>
              <a:rPr lang="en-US" altLang="zh-CN" b="1" i="1" dirty="0">
                <a:sym typeface="Symbol"/>
              </a:rPr>
              <a:t>y</a:t>
            </a:r>
            <a:r>
              <a:rPr lang="en-US" altLang="zh-CN" b="1" dirty="0">
                <a:sym typeface="Symbol"/>
              </a:rPr>
              <a:t>||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52919" y="3897398"/>
            <a:ext cx="1452811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-100" dirty="0">
                <a:solidFill>
                  <a:srgbClr val="0808B8"/>
                </a:solidFill>
              </a:rPr>
              <a:t>定理</a:t>
            </a:r>
            <a:r>
              <a:rPr lang="en-US" altLang="zh-CN" b="1" spc="-100" dirty="0">
                <a:solidFill>
                  <a:srgbClr val="0808B8"/>
                </a:solidFill>
              </a:rPr>
              <a:t> 2</a:t>
            </a:r>
            <a:endParaRPr lang="en-US" altLang="zh-CN" spc="-1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7783" y="396639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b="1" i="1" spc="-100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s-E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spc="-100" dirty="0">
                <a:solidFill>
                  <a:srgbClr val="000000"/>
                </a:solidFill>
                <a:sym typeface="Symbol"/>
              </a:rPr>
              <a:t></a:t>
            </a:r>
            <a:r>
              <a:rPr lang="en-U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b="1" i="1" spc="-100" dirty="0">
                <a:solidFill>
                  <a:srgbClr val="000000"/>
                </a:solidFill>
              </a:rPr>
              <a:t>y  </a:t>
            </a:r>
            <a:r>
              <a:rPr lang="en-US" altLang="zh-CN" spc="-100" dirty="0">
                <a:sym typeface="Symbol"/>
              </a:rPr>
              <a:t>  </a:t>
            </a:r>
            <a:r>
              <a:rPr lang="en-US" altLang="zh-CN" b="1" dirty="0">
                <a:sym typeface="Symbol"/>
              </a:rPr>
              <a:t></a:t>
            </a:r>
            <a:r>
              <a:rPr lang="en-US" altLang="zh-CN" b="1" i="1" dirty="0"/>
              <a:t>x,</a:t>
            </a:r>
            <a:r>
              <a:rPr lang="en-US" altLang="zh-CN" b="1" dirty="0"/>
              <a:t> </a:t>
            </a:r>
            <a:r>
              <a:rPr lang="en-US" altLang="zh-CN" b="1" i="1" dirty="0"/>
              <a:t>y</a:t>
            </a:r>
            <a:r>
              <a:rPr lang="en-US" altLang="zh-CN" b="1" dirty="0">
                <a:sym typeface="Symbol"/>
              </a:rPr>
              <a:t></a:t>
            </a:r>
            <a:r>
              <a:rPr lang="en-US" altLang="zh-CN" b="1" i="1" dirty="0"/>
              <a:t> = </a:t>
            </a:r>
            <a:r>
              <a:rPr lang="en-US" altLang="zh-CN" b="1" dirty="0"/>
              <a:t>0 .</a:t>
            </a:r>
            <a:r>
              <a:rPr lang="en-US" altLang="zh-CN" b="1" spc="-100" dirty="0">
                <a:solidFill>
                  <a:srgbClr val="FF0000"/>
                </a:solidFill>
              </a:rPr>
              <a:t> </a:t>
            </a:r>
            <a:r>
              <a:rPr lang="en-US" altLang="zh-CN" spc="-1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26591" y="2842980"/>
            <a:ext cx="102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sym typeface="Symbol"/>
              </a:rPr>
              <a:t></a:t>
            </a:r>
            <a:r>
              <a:rPr lang="en-US" altLang="zh-CN" b="1" i="1" dirty="0">
                <a:solidFill>
                  <a:srgbClr val="000000"/>
                </a:solidFill>
              </a:rPr>
              <a:t>x,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sym typeface="Symbol"/>
              </a:rPr>
              <a:t></a:t>
            </a:r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89750" y="5631959"/>
            <a:ext cx="49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i="1" spc="-100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s-E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spc="-100" dirty="0">
                <a:solidFill>
                  <a:srgbClr val="000000"/>
                </a:solidFill>
                <a:sym typeface="Symbol"/>
              </a:rPr>
              <a:t></a:t>
            </a:r>
            <a:r>
              <a:rPr lang="en-U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b="1" i="1" spc="-100" dirty="0">
                <a:solidFill>
                  <a:srgbClr val="000000"/>
                </a:solidFill>
              </a:rPr>
              <a:t>y   </a:t>
            </a:r>
            <a:r>
              <a:rPr lang="en-US" altLang="zh-CN" b="1" spc="-100" dirty="0">
                <a:solidFill>
                  <a:srgbClr val="000000"/>
                </a:solidFill>
                <a:sym typeface="Symbol"/>
              </a:rPr>
              <a:t></a:t>
            </a:r>
            <a:r>
              <a:rPr lang="zh-CN" altLang="en-US" b="1" spc="-100" dirty="0">
                <a:solidFill>
                  <a:srgbClr val="000000"/>
                </a:solidFill>
                <a:sym typeface="Symbol"/>
              </a:rPr>
              <a:t>  </a:t>
            </a:r>
            <a:r>
              <a:rPr lang="es-ES" altLang="zh-CN" b="1" i="1" spc="-100" dirty="0">
                <a:solidFill>
                  <a:srgbClr val="000000"/>
                </a:solidFill>
                <a:cs typeface="Times New Roman" pitchFamily="18" charset="0"/>
              </a:rPr>
              <a:t>|| x</a:t>
            </a:r>
            <a:r>
              <a:rPr lang="es-E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spc="-100" dirty="0">
                <a:solidFill>
                  <a:srgbClr val="000000"/>
                </a:solidFill>
                <a:sym typeface="Symbol"/>
              </a:rPr>
              <a:t>+</a:t>
            </a:r>
            <a:r>
              <a:rPr lang="en-U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b="1" i="1" spc="-100" dirty="0">
                <a:solidFill>
                  <a:srgbClr val="000000"/>
                </a:solidFill>
              </a:rPr>
              <a:t>y ||</a:t>
            </a:r>
            <a:r>
              <a:rPr lang="en-US" altLang="zh-CN" b="1" spc="-100" baseline="30000" dirty="0">
                <a:solidFill>
                  <a:srgbClr val="000000"/>
                </a:solidFill>
              </a:rPr>
              <a:t>2</a:t>
            </a:r>
            <a:r>
              <a:rPr lang="en-US" altLang="zh-CN" b="1" i="1" spc="-100" dirty="0">
                <a:solidFill>
                  <a:srgbClr val="000000"/>
                </a:solidFill>
              </a:rPr>
              <a:t> = </a:t>
            </a:r>
            <a:r>
              <a:rPr lang="es-ES" altLang="zh-CN" b="1" i="1" spc="-100" dirty="0">
                <a:solidFill>
                  <a:srgbClr val="000000"/>
                </a:solidFill>
                <a:cs typeface="Times New Roman" pitchFamily="18" charset="0"/>
              </a:rPr>
              <a:t>|| x</a:t>
            </a:r>
            <a:r>
              <a:rPr lang="es-E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b="1" i="1" spc="-100" dirty="0">
                <a:solidFill>
                  <a:srgbClr val="000000"/>
                </a:solidFill>
              </a:rPr>
              <a:t>||</a:t>
            </a:r>
            <a:r>
              <a:rPr lang="en-US" altLang="zh-CN" b="1" spc="-100" baseline="30000" dirty="0">
                <a:solidFill>
                  <a:srgbClr val="000000"/>
                </a:solidFill>
              </a:rPr>
              <a:t>2</a:t>
            </a:r>
            <a:r>
              <a:rPr lang="en-US" altLang="zh-CN" b="1" i="1" spc="-100" dirty="0">
                <a:solidFill>
                  <a:srgbClr val="000000"/>
                </a:solidFill>
              </a:rPr>
              <a:t> </a:t>
            </a:r>
            <a:r>
              <a:rPr lang="en-US" altLang="zh-CN" b="1" spc="-100" dirty="0">
                <a:solidFill>
                  <a:srgbClr val="000000"/>
                </a:solidFill>
                <a:sym typeface="Symbol"/>
              </a:rPr>
              <a:t>+</a:t>
            </a:r>
            <a:r>
              <a:rPr lang="es-ES" altLang="zh-CN" b="1" i="1" spc="-100" dirty="0">
                <a:solidFill>
                  <a:srgbClr val="000000"/>
                </a:solidFill>
                <a:cs typeface="Times New Roman" pitchFamily="18" charset="0"/>
              </a:rPr>
              <a:t> ||</a:t>
            </a:r>
            <a:r>
              <a:rPr lang="en-US" altLang="zh-CN" spc="-100" dirty="0">
                <a:solidFill>
                  <a:srgbClr val="000000"/>
                </a:solidFill>
              </a:rPr>
              <a:t> </a:t>
            </a:r>
            <a:r>
              <a:rPr lang="en-US" altLang="zh-CN" b="1" i="1" spc="-100" dirty="0">
                <a:solidFill>
                  <a:srgbClr val="000000"/>
                </a:solidFill>
              </a:rPr>
              <a:t>y ||</a:t>
            </a:r>
            <a:r>
              <a:rPr lang="en-US" altLang="zh-CN" b="1" spc="-100" baseline="30000" dirty="0">
                <a:solidFill>
                  <a:srgbClr val="000000"/>
                </a:solidFill>
              </a:rPr>
              <a:t>2</a:t>
            </a:r>
            <a:r>
              <a:rPr lang="en-US" altLang="zh-CN" b="1" i="1" spc="-100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94492" y="4890577"/>
            <a:ext cx="460851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spc="-100" dirty="0">
                <a:solidFill>
                  <a:srgbClr val="0808B8"/>
                </a:solidFill>
              </a:rPr>
              <a:t> </a:t>
            </a:r>
            <a:r>
              <a:rPr lang="zh-CN" altLang="en-US" b="1" spc="-100" dirty="0">
                <a:solidFill>
                  <a:srgbClr val="0808B8"/>
                </a:solidFill>
              </a:rPr>
              <a:t>练习：</a:t>
            </a:r>
            <a:r>
              <a:rPr lang="zh-CN" altLang="en-US" b="1" spc="-100" dirty="0"/>
              <a:t>设</a:t>
            </a:r>
            <a:r>
              <a:rPr lang="zh-CN" altLang="en-US" b="1" spc="-100" dirty="0">
                <a:solidFill>
                  <a:srgbClr val="0808B8"/>
                </a:solidFill>
              </a:rPr>
              <a:t> </a:t>
            </a:r>
            <a:r>
              <a:rPr lang="en-US" altLang="zh-CN" b="1" i="1" dirty="0">
                <a:sym typeface="Symbol"/>
              </a:rPr>
              <a:t>x, y </a:t>
            </a:r>
            <a:r>
              <a:rPr lang="en-US" altLang="zh-CN" b="1" dirty="0">
                <a:sym typeface="Symbol"/>
              </a:rPr>
              <a:t></a:t>
            </a:r>
            <a:r>
              <a:rPr lang="en-US" altLang="zh-CN" b="1" i="1" dirty="0"/>
              <a:t>V</a:t>
            </a:r>
            <a:r>
              <a:rPr lang="zh-CN" altLang="en-US" b="1" dirty="0">
                <a:sym typeface="Symbol"/>
              </a:rPr>
              <a:t>， 求证：</a:t>
            </a:r>
            <a:endParaRPr lang="en-US" altLang="zh-CN" spc="-1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6781" y="3501008"/>
            <a:ext cx="4015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勾股定理</a:t>
            </a:r>
            <a:r>
              <a:rPr lang="en-US" altLang="zh-CN" dirty="0"/>
              <a:t>(</a:t>
            </a:r>
            <a:r>
              <a:rPr lang="zh-CN" altLang="en-US" dirty="0"/>
              <a:t>周朝，商高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毕达哥拉斯定理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古希腊，公元前</a:t>
            </a:r>
            <a:r>
              <a:rPr lang="en-US" altLang="zh-CN" dirty="0"/>
              <a:t>6</a:t>
            </a:r>
            <a:r>
              <a:rPr lang="zh-CN" altLang="en-US" dirty="0"/>
              <a:t>世纪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上箭头标注 16"/>
          <p:cNvSpPr/>
          <p:nvPr/>
        </p:nvSpPr>
        <p:spPr>
          <a:xfrm>
            <a:off x="983432" y="5815590"/>
            <a:ext cx="2736304" cy="720080"/>
          </a:xfrm>
          <a:prstGeom prst="upArrowCallou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19537" y="404664"/>
            <a:ext cx="9073007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3525" y="559007"/>
            <a:ext cx="9169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 (1) </a:t>
            </a:r>
            <a:r>
              <a:rPr lang="zh-CN" altLang="en-US" sz="3200" spc="-100" dirty="0"/>
              <a:t>求向量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(1, 0,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1, 1)</a:t>
            </a:r>
            <a:r>
              <a:rPr lang="es-ES" altLang="zh-CN" sz="3200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sz="3200" spc="-100" baseline="30000" dirty="0"/>
              <a:t>T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和</a:t>
            </a:r>
            <a:r>
              <a:rPr lang="en-US" altLang="zh-CN" sz="3200" spc="-100" dirty="0"/>
              <a:t>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 (1, 0, 1,1)</a:t>
            </a:r>
            <a:r>
              <a:rPr lang="es-ES" altLang="zh-CN" sz="3200" spc="-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sz="3200" spc="-100" baseline="30000" dirty="0"/>
              <a:t>T</a:t>
            </a:r>
            <a:r>
              <a:rPr lang="zh-CN" altLang="en-US" sz="3200" spc="-100" dirty="0"/>
              <a:t>的夹角</a:t>
            </a:r>
            <a:r>
              <a:rPr lang="en-US" altLang="zh-CN" sz="3200" spc="-1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9443" y="329531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30000" dirty="0">
                <a:cs typeface="Times New Roman" pitchFamily="18" charset="0"/>
              </a:rPr>
              <a:t>T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中任意向量垂直于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的每一</a:t>
            </a:r>
            <a:r>
              <a:rPr lang="zh-CN" altLang="en-US" dirty="0"/>
              <a:t>列</a:t>
            </a:r>
            <a:r>
              <a:rPr lang="zh-CN" altLang="en-US" sz="2800" dirty="0"/>
              <a:t>向量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015546" y="1342384"/>
            <a:ext cx="66475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求向量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使之同时垂直于</a:t>
            </a:r>
            <a:r>
              <a:rPr lang="en-US" altLang="zh-CN" sz="3200" b="1" i="1" spc="-100" dirty="0">
                <a:cs typeface="Times New Roman" pitchFamily="18" charset="0"/>
              </a:rPr>
              <a:t>v </a:t>
            </a:r>
            <a:r>
              <a:rPr lang="zh-CN" altLang="en-US" sz="3200" spc="-100" dirty="0">
                <a:cs typeface="Times New Roman" pitchFamily="18" charset="0"/>
              </a:rPr>
              <a:t>和</a:t>
            </a:r>
            <a:r>
              <a:rPr lang="en-US" altLang="zh-CN" sz="3200" b="1" i="1" spc="-100" dirty="0">
                <a:cs typeface="Times New Roman" pitchFamily="18" charset="0"/>
              </a:rPr>
              <a:t>w .</a:t>
            </a:r>
            <a:r>
              <a:rPr lang="en-US" altLang="zh-CN" sz="3200" spc="-100" dirty="0"/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85100" y="524166"/>
            <a:ext cx="1043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-100" dirty="0">
                <a:solidFill>
                  <a:srgbClr val="0070C0"/>
                </a:solidFill>
              </a:rPr>
              <a:t>例  </a:t>
            </a:r>
            <a:r>
              <a:rPr lang="en-US" altLang="zh-CN" sz="3200" b="1" spc="-100" dirty="0">
                <a:solidFill>
                  <a:srgbClr val="0070C0"/>
                </a:solidFill>
              </a:rPr>
              <a:t>1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9443" y="2464150"/>
            <a:ext cx="7709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：令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v, 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i="1" dirty="0">
                <a:cs typeface="Times New Roman" pitchFamily="18" charset="0"/>
              </a:rPr>
              <a:t>u</a:t>
            </a:r>
            <a:r>
              <a:rPr lang="en-US" altLang="zh-CN" dirty="0">
                <a:cs typeface="Times New Roman" pitchFamily="18" charset="0"/>
              </a:rPr>
              <a:t>∈ </a:t>
            </a:r>
            <a:r>
              <a:rPr lang="en-US" altLang="zh-CN" i="1" dirty="0">
                <a:cs typeface="Times New Roman" pitchFamily="18" charset="0"/>
              </a:rPr>
              <a:t>N 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i="1" baseline="30000" dirty="0">
                <a:cs typeface="Times New Roman" pitchFamily="18" charset="0"/>
              </a:rPr>
              <a:t>T  </a:t>
            </a:r>
            <a:r>
              <a:rPr lang="en-US" altLang="zh-CN" dirty="0">
                <a:cs typeface="Times New Roman" pitchFamily="18" charset="0"/>
              </a:rPr>
              <a:t>) </a:t>
            </a:r>
            <a:r>
              <a:rPr lang="zh-CN" altLang="en-US" dirty="0">
                <a:cs typeface="Times New Roman" pitchFamily="18" charset="0"/>
              </a:rPr>
              <a:t>同时垂直于</a:t>
            </a:r>
            <a:r>
              <a:rPr lang="en-US" altLang="zh-CN" b="1" i="1" spc="-100" dirty="0">
                <a:cs typeface="Times New Roman" pitchFamily="18" charset="0"/>
              </a:rPr>
              <a:t>v </a:t>
            </a:r>
            <a:r>
              <a:rPr lang="zh-CN" altLang="en-US" spc="-100" dirty="0">
                <a:cs typeface="Times New Roman" pitchFamily="18" charset="0"/>
              </a:rPr>
              <a:t>和</a:t>
            </a:r>
            <a:r>
              <a:rPr lang="en-US" altLang="zh-CN" b="1" i="1" spc="-100" dirty="0">
                <a:cs typeface="Times New Roman" pitchFamily="18" charset="0"/>
              </a:rPr>
              <a:t>w 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1772" y="3908464"/>
                <a:ext cx="9433048" cy="131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70C0"/>
                    </a:solidFill>
                    <a:latin typeface="+mn-lt"/>
                  </a:rPr>
                  <a:t>定义</a:t>
                </a:r>
                <a:r>
                  <a:rPr lang="zh-CN" altLang="en-US" b="1" i="1" dirty="0">
                    <a:latin typeface="+mn-lt"/>
                  </a:rPr>
                  <a:t> </a:t>
                </a:r>
                <a:r>
                  <a:rPr lang="en-US" altLang="zh-CN" i="1" dirty="0">
                    <a:latin typeface="+mn-lt"/>
                  </a:rPr>
                  <a:t>  </a:t>
                </a:r>
                <a:r>
                  <a:rPr lang="zh-CN" altLang="en-US" i="1" dirty="0">
                    <a:latin typeface="+mn-lt"/>
                  </a:rPr>
                  <a:t> </a:t>
                </a:r>
                <a:r>
                  <a:rPr lang="en-US" altLang="zh-CN" sz="2800" i="1" dirty="0">
                    <a:latin typeface="Times" pitchFamily="2" charset="0"/>
                  </a:rPr>
                  <a:t>R</a:t>
                </a:r>
                <a:r>
                  <a:rPr lang="en-US" altLang="zh-CN" sz="2800" i="1" baseline="30000" dirty="0">
                    <a:latin typeface="Times" pitchFamily="2" charset="0"/>
                  </a:rPr>
                  <a:t>n</a:t>
                </a:r>
                <a:r>
                  <a:rPr lang="zh-CN" altLang="en-US" sz="2800" dirty="0">
                    <a:latin typeface="+mn-ea"/>
                  </a:rPr>
                  <a:t>中子空间</a:t>
                </a:r>
                <a:r>
                  <a:rPr lang="en-US" altLang="zh-CN" sz="2800" i="1" dirty="0">
                    <a:latin typeface="Times" pitchFamily="2" charset="0"/>
                  </a:rPr>
                  <a:t>U</a:t>
                </a:r>
                <a:r>
                  <a:rPr lang="zh-CN" altLang="en-US" sz="2800" dirty="0">
                    <a:latin typeface="+mn-ea"/>
                  </a:rPr>
                  <a:t>和</a:t>
                </a:r>
                <a:r>
                  <a:rPr lang="en-US" altLang="zh-CN" sz="2800" i="1" dirty="0">
                    <a:latin typeface="Times" pitchFamily="2" charset="0"/>
                  </a:rPr>
                  <a:t>V</a:t>
                </a:r>
                <a:r>
                  <a:rPr lang="en-US" altLang="zh-CN" sz="2800" i="1" dirty="0">
                    <a:latin typeface="+mj-lt"/>
                  </a:rPr>
                  <a:t> 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+mn-ea"/>
                  </a:rPr>
                  <a:t>正交 </a:t>
                </a:r>
                <a:r>
                  <a:rPr lang="en-US" altLang="zh-CN" b="1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记作 </a:t>
                </a:r>
                <a:r>
                  <a:rPr lang="en-US" altLang="zh-CN" i="1" dirty="0">
                    <a:cs typeface="Times New Roman" pitchFamily="18" charset="0"/>
                  </a:rPr>
                  <a:t>U</a:t>
                </a:r>
                <a:r>
                  <a:rPr lang="en-US" altLang="zh-CN" dirty="0">
                    <a:cs typeface="Times New Roman" pitchFamily="18" charset="0"/>
                    <a:sym typeface="Symbol"/>
                  </a:rPr>
                  <a:t>  </a:t>
                </a:r>
                <a:r>
                  <a:rPr lang="en-US" altLang="zh-CN" i="1" dirty="0">
                    <a:cs typeface="Times New Roman" pitchFamily="18" charset="0"/>
                  </a:rPr>
                  <a:t>V </a:t>
                </a:r>
                <a:r>
                  <a:rPr lang="en-US" altLang="zh-CN" dirty="0">
                    <a:cs typeface="Times New Roman" pitchFamily="18" charset="0"/>
                  </a:rPr>
                  <a:t>)</a:t>
                </a:r>
                <a:r>
                  <a:rPr lang="zh-CN" altLang="en-US" sz="2800" dirty="0">
                    <a:latin typeface="+mn-ea"/>
                  </a:rPr>
                  <a:t>：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+mn-ea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i="1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altLang="zh-CN" sz="2800" dirty="0" err="1">
                    <a:latin typeface="Times New Roman" pitchFamily="18" charset="0"/>
                    <a:cs typeface="Times New Roman" pitchFamily="18" charset="0"/>
                  </a:rPr>
                  <a:t>∈</a:t>
                </a:r>
                <a:r>
                  <a:rPr lang="en-US" altLang="zh-CN" sz="2800" i="1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i="1" dirty="0" err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800" dirty="0" err="1">
                    <a:latin typeface="Times New Roman" pitchFamily="18" charset="0"/>
                    <a:cs typeface="Times New Roman" pitchFamily="18" charset="0"/>
                  </a:rPr>
                  <a:t>∈</a:t>
                </a:r>
                <a:r>
                  <a:rPr lang="en-US" altLang="zh-CN" sz="2800" i="1" dirty="0" err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dirty="0">
                    <a:cs typeface="Times New Roman" pitchFamily="18" charset="0"/>
                  </a:rPr>
                  <a:t>, </a:t>
                </a:r>
                <a:r>
                  <a:rPr lang="zh-CN" altLang="en-US" dirty="0">
                    <a:cs typeface="Times New Roman" pitchFamily="18" charset="0"/>
                  </a:rPr>
                  <a:t> </a:t>
                </a:r>
                <a:r>
                  <a:rPr lang="en-US" altLang="zh-CN" i="1" dirty="0" err="1">
                    <a:cs typeface="Times New Roman" pitchFamily="18" charset="0"/>
                  </a:rPr>
                  <a:t>u</a:t>
                </a:r>
                <a:r>
                  <a:rPr lang="en-US" altLang="zh-CN" dirty="0" err="1">
                    <a:cs typeface="Times New Roman" pitchFamily="18" charset="0"/>
                    <a:sym typeface="Symbol"/>
                  </a:rPr>
                  <a:t></a:t>
                </a:r>
                <a:r>
                  <a:rPr lang="en-US" altLang="zh-CN" i="1" dirty="0" err="1">
                    <a:cs typeface="Times New Roman" pitchFamily="18" charset="0"/>
                  </a:rPr>
                  <a:t>v</a:t>
                </a:r>
                <a:r>
                  <a:rPr lang="en-US" altLang="zh-CN" i="1" dirty="0">
                    <a:cs typeface="Times New Roman" pitchFamily="18" charset="0"/>
                  </a:rPr>
                  <a:t>.</a:t>
                </a:r>
                <a:endParaRPr lang="zh-CN" altLang="en-US" sz="28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2" y="3908464"/>
                <a:ext cx="9433048" cy="1311898"/>
              </a:xfrm>
              <a:prstGeom prst="rect">
                <a:avLst/>
              </a:prstGeom>
              <a:blipFill>
                <a:blip r:embed="rId3"/>
                <a:stretch>
                  <a:fillRect l="-1210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079443" y="5302333"/>
            <a:ext cx="3080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注</a:t>
            </a:r>
            <a:r>
              <a:rPr lang="en-US" altLang="zh-CN" dirty="0">
                <a:cs typeface="Times New Roman" pitchFamily="18" charset="0"/>
              </a:rPr>
              <a:t>3</a:t>
            </a:r>
            <a:r>
              <a:rPr lang="zh-CN" altLang="en-US" dirty="0">
                <a:cs typeface="Times New Roman" pitchFamily="18" charset="0"/>
              </a:rPr>
              <a:t>：</a:t>
            </a:r>
            <a:r>
              <a:rPr lang="en-US" altLang="zh-CN" i="1" dirty="0">
                <a:cs typeface="Times New Roman" pitchFamily="18" charset="0"/>
              </a:rPr>
              <a:t>R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dirty="0">
                <a:cs typeface="Times New Roman" pitchFamily="18" charset="0"/>
              </a:rPr>
              <a:t>) ⊥ 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30000" dirty="0">
                <a:cs typeface="Times New Roman" pitchFamily="18" charset="0"/>
              </a:rPr>
              <a:t>T </a:t>
            </a:r>
            <a:r>
              <a:rPr lang="en-US" altLang="zh-CN" dirty="0"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11954" y="6012450"/>
            <a:ext cx="2558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的列空间</a:t>
            </a:r>
          </a:p>
        </p:txBody>
      </p:sp>
    </p:spTree>
    <p:extLst>
      <p:ext uri="{BB962C8B-B14F-4D97-AF65-F5344CB8AC3E}">
        <p14:creationId xmlns:p14="http://schemas.microsoft.com/office/powerpoint/2010/main" val="256502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20" grpId="0"/>
      <p:bldP spid="26" grpId="0"/>
      <p:bldP spid="2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307" y="188640"/>
            <a:ext cx="8462053" cy="91759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2060"/>
                </a:solidFill>
              </a:rPr>
              <a:t>3.  </a:t>
            </a:r>
            <a:r>
              <a:rPr lang="zh-CN" altLang="en-US" sz="4000" b="1" dirty="0">
                <a:solidFill>
                  <a:srgbClr val="002060"/>
                </a:solidFill>
              </a:rPr>
              <a:t>正交集</a:t>
            </a:r>
            <a:r>
              <a:rPr lang="zh-CN" altLang="en-US" sz="3200" b="1" spc="-100" dirty="0">
                <a:solidFill>
                  <a:srgbClr val="002060"/>
                </a:solidFill>
              </a:rPr>
              <a:t>（</a:t>
            </a:r>
            <a:r>
              <a:rPr lang="en-US" altLang="zh-CN" sz="3200" b="1" spc="-100" dirty="0">
                <a:solidFill>
                  <a:srgbClr val="002060"/>
                </a:solidFill>
              </a:rPr>
              <a:t>P221</a:t>
            </a:r>
            <a:r>
              <a:rPr lang="zh-CN" altLang="en-US" sz="3200" b="1" spc="-100" dirty="0">
                <a:solidFill>
                  <a:srgbClr val="002060"/>
                </a:solidFill>
              </a:rPr>
              <a:t>  </a:t>
            </a:r>
            <a:r>
              <a:rPr lang="en-US" altLang="zh-CN" sz="3200" b="1" spc="-100" dirty="0">
                <a:solidFill>
                  <a:srgbClr val="002060"/>
                </a:solidFill>
              </a:rPr>
              <a:t>5.5</a:t>
            </a:r>
            <a:r>
              <a:rPr lang="zh-CN" altLang="en-US" sz="3200" b="1" spc="-100" dirty="0">
                <a:solidFill>
                  <a:srgbClr val="002060"/>
                </a:solidFill>
              </a:rPr>
              <a:t> 正交集）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685" y="1196752"/>
            <a:ext cx="10397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定  义</a:t>
            </a:r>
            <a:r>
              <a:rPr lang="zh-CN" altLang="en-US" dirty="0"/>
              <a:t>      设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为非零向量</a:t>
            </a:r>
            <a:r>
              <a:rPr lang="en-US" altLang="zh-CN" dirty="0"/>
              <a:t>.  </a:t>
            </a:r>
            <a:r>
              <a:rPr lang="zh-CN" altLang="en-US" dirty="0"/>
              <a:t>若对任意的</a:t>
            </a:r>
            <a:r>
              <a:rPr lang="en-US" altLang="zh-CN" dirty="0"/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err="1">
                <a:sym typeface="Symbol"/>
              </a:rPr>
              <a:t>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/>
              <a:t> , </a:t>
            </a:r>
            <a:r>
              <a:rPr lang="zh-CN" altLang="en-US" dirty="0"/>
              <a:t>有</a:t>
            </a:r>
            <a:r>
              <a:rPr lang="en-US" altLang="zh-CN" b="1" dirty="0">
                <a:sym typeface="Symbol"/>
              </a:rPr>
              <a:t>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b="1" dirty="0">
                <a:sym typeface="Symbol"/>
              </a:rPr>
              <a:t></a:t>
            </a:r>
            <a:r>
              <a:rPr lang="zh-CN" altLang="en-US" b="1" dirty="0">
                <a:sym typeface="Symbol"/>
              </a:rPr>
              <a:t> </a:t>
            </a:r>
            <a:r>
              <a:rPr lang="en-US" altLang="zh-CN" dirty="0"/>
              <a:t>= 0,   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则称向量集合</a:t>
            </a:r>
            <a:r>
              <a:rPr lang="en-US" altLang="zh-CN" dirty="0"/>
              <a:t> 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} 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C00000"/>
                </a:solidFill>
              </a:rPr>
              <a:t>正交集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71464" y="3352209"/>
            <a:ext cx="969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-100" dirty="0">
                <a:solidFill>
                  <a:srgbClr val="002060"/>
                </a:solidFill>
              </a:rPr>
              <a:t>定 理 </a:t>
            </a:r>
            <a:r>
              <a:rPr lang="en-US" altLang="zh-CN" b="1" spc="-100" dirty="0">
                <a:solidFill>
                  <a:srgbClr val="002060"/>
                </a:solidFill>
              </a:rPr>
              <a:t>2.      </a:t>
            </a:r>
            <a:r>
              <a:rPr lang="zh-CN" altLang="en-US" spc="-100" dirty="0"/>
              <a:t>设</a:t>
            </a:r>
            <a:r>
              <a:rPr lang="en-US" altLang="zh-CN" spc="-100" dirty="0">
                <a:solidFill>
                  <a:prstClr val="black"/>
                </a:solidFill>
              </a:rPr>
              <a:t> {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pc="-100" dirty="0">
                <a:solidFill>
                  <a:prstClr val="black"/>
                </a:solidFill>
              </a:rPr>
              <a:t>,…, </a:t>
            </a:r>
            <a:r>
              <a:rPr lang="en-US" altLang="zh-CN" b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pc="-100" dirty="0">
                <a:solidFill>
                  <a:prstClr val="black"/>
                </a:solidFill>
              </a:rPr>
              <a:t>} </a:t>
            </a:r>
            <a:r>
              <a:rPr lang="zh-CN" altLang="en-US" spc="-100" dirty="0">
                <a:solidFill>
                  <a:prstClr val="black"/>
                </a:solidFill>
              </a:rPr>
              <a:t>是正交集，则</a:t>
            </a:r>
            <a:r>
              <a:rPr lang="en-US" altLang="zh-CN" b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,…, </a:t>
            </a:r>
            <a:r>
              <a:rPr lang="en-US" altLang="zh-CN" b="1" spc="-100" dirty="0" err="1"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cs typeface="Times New Roman" pitchFamily="18" charset="0"/>
              </a:rPr>
              <a:t>k</a:t>
            </a:r>
            <a:r>
              <a:rPr lang="en-US" altLang="zh-CN" i="1" spc="-100" baseline="-25000" dirty="0">
                <a:cs typeface="Times New Roman" pitchFamily="18" charset="0"/>
              </a:rPr>
              <a:t> </a:t>
            </a:r>
            <a:r>
              <a:rPr lang="en-US" altLang="zh-CN" spc="-100" dirty="0"/>
              <a:t> </a:t>
            </a:r>
            <a:r>
              <a:rPr lang="zh-CN" altLang="en-US" spc="-100" dirty="0"/>
              <a:t>必线性无关</a:t>
            </a:r>
            <a:r>
              <a:rPr lang="en-US" altLang="zh-CN" spc="-100" dirty="0"/>
              <a:t>.</a:t>
            </a:r>
            <a:r>
              <a:rPr lang="en-US" altLang="zh-CN" spc="-10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10" name="矩形 9"/>
          <p:cNvSpPr/>
          <p:nvPr/>
        </p:nvSpPr>
        <p:spPr>
          <a:xfrm>
            <a:off x="1079443" y="2428298"/>
            <a:ext cx="8472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-100" dirty="0">
                <a:solidFill>
                  <a:prstClr val="black"/>
                </a:solidFill>
              </a:rPr>
              <a:t> </a:t>
            </a:r>
            <a:r>
              <a:rPr lang="zh-CN" altLang="en-US" spc="-100" dirty="0"/>
              <a:t>问题</a:t>
            </a:r>
            <a:r>
              <a:rPr lang="en-US" altLang="zh-CN" spc="-100" dirty="0"/>
              <a:t> 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pc="-100" baseline="30000" dirty="0"/>
              <a:t>3</a:t>
            </a:r>
            <a:r>
              <a:rPr lang="en-US" altLang="zh-CN" spc="-100" dirty="0"/>
              <a:t> </a:t>
            </a:r>
            <a:r>
              <a:rPr lang="zh-CN" altLang="en-US" spc="-100" dirty="0"/>
              <a:t>中的任意正交集中向量个数可能超过</a:t>
            </a:r>
            <a:r>
              <a:rPr lang="en-US" altLang="zh-CN" spc="-100" dirty="0"/>
              <a:t>3</a:t>
            </a:r>
            <a:r>
              <a:rPr lang="zh-CN" altLang="en-US" spc="-100" dirty="0"/>
              <a:t>个吗？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48139" y="3220386"/>
            <a:ext cx="10032437" cy="8640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0685" y="4426948"/>
            <a:ext cx="9505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定  义</a:t>
            </a:r>
            <a:r>
              <a:rPr lang="zh-CN" altLang="en-US" b="1" dirty="0">
                <a:solidFill>
                  <a:srgbClr val="0070C0"/>
                </a:solidFill>
              </a:rPr>
              <a:t>    </a:t>
            </a:r>
            <a:r>
              <a:rPr lang="zh-CN" altLang="en-US" dirty="0"/>
              <a:t>若正交集</a:t>
            </a:r>
            <a:r>
              <a:rPr lang="en-US" altLang="zh-CN" dirty="0"/>
              <a:t>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/>
              <a:t>} </a:t>
            </a:r>
            <a:r>
              <a:rPr lang="zh-CN" altLang="en-US" dirty="0"/>
              <a:t>恰好是向量空间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/>
              <a:t>的一组基，  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则称</a:t>
            </a:r>
            <a:r>
              <a:rPr lang="en-US" altLang="zh-CN" dirty="0"/>
              <a:t>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/>
              <a:t>} </a:t>
            </a:r>
            <a:r>
              <a:rPr lang="zh-CN" altLang="en-US" dirty="0"/>
              <a:t>为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正交基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131" y="5646751"/>
            <a:ext cx="395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试构造一组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/>
              <a:t>3</a:t>
            </a:r>
            <a:r>
              <a:rPr lang="zh-CN" altLang="en-US" dirty="0"/>
              <a:t>的正交基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480" y="5658364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---</a:t>
            </a:r>
            <a:r>
              <a:rPr lang="zh-CN" altLang="en-US" dirty="0"/>
              <a:t>自然基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9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135560" y="332656"/>
            <a:ext cx="804089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03578" y="1052736"/>
            <a:ext cx="5448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(1)  </a:t>
            </a:r>
            <a:r>
              <a:rPr lang="zh-CN" altLang="en-US" spc="-100" dirty="0">
                <a:solidFill>
                  <a:prstClr val="black"/>
                </a:solidFill>
              </a:rPr>
              <a:t>验证 </a:t>
            </a:r>
            <a:r>
              <a:rPr lang="en-US" altLang="zh-CN" spc="-100" dirty="0">
                <a:solidFill>
                  <a:prstClr val="black"/>
                </a:solidFill>
              </a:rPr>
              <a:t>{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pc="-100" dirty="0">
                <a:solidFill>
                  <a:prstClr val="black"/>
                </a:solidFill>
              </a:rPr>
              <a:t>} </a:t>
            </a:r>
            <a:r>
              <a:rPr lang="zh-CN" altLang="en-US" spc="-100" dirty="0">
                <a:solidFill>
                  <a:prstClr val="black"/>
                </a:solidFill>
              </a:rPr>
              <a:t>是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pc="-100" baseline="30000" dirty="0">
                <a:solidFill>
                  <a:prstClr val="black"/>
                </a:solidFill>
              </a:rPr>
              <a:t>3</a:t>
            </a:r>
            <a:r>
              <a:rPr lang="zh-CN" altLang="en-US" spc="-100" dirty="0">
                <a:solidFill>
                  <a:prstClr val="black"/>
                </a:solidFill>
              </a:rPr>
              <a:t>中的正交集</a:t>
            </a:r>
            <a:r>
              <a:rPr lang="en-US" altLang="zh-CN" spc="-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2423592" y="1556792"/>
            <a:ext cx="7056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zh-CN" altLang="en-US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将正交集</a:t>
            </a:r>
            <a:r>
              <a:rPr lang="en-US" altLang="zh-CN" spc="-100" dirty="0">
                <a:solidFill>
                  <a:prstClr val="black"/>
                </a:solidFill>
              </a:rPr>
              <a:t>{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pc="-100" dirty="0">
                <a:solidFill>
                  <a:prstClr val="black"/>
                </a:solidFill>
              </a:rPr>
              <a:t>} </a:t>
            </a:r>
            <a:r>
              <a:rPr lang="zh-CN" altLang="en-US" spc="-100" dirty="0">
                <a:solidFill>
                  <a:prstClr val="black"/>
                </a:solidFill>
              </a:rPr>
              <a:t>扩充成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spc="-100" baseline="30000" dirty="0">
                <a:solidFill>
                  <a:prstClr val="black"/>
                </a:solidFill>
              </a:rPr>
              <a:t>3 </a:t>
            </a:r>
            <a:r>
              <a:rPr lang="zh-CN" altLang="en-US" spc="-100" dirty="0">
                <a:solidFill>
                  <a:prstClr val="black"/>
                </a:solidFill>
              </a:rPr>
              <a:t>的一组正交基</a:t>
            </a:r>
            <a:r>
              <a:rPr lang="en-US" altLang="zh-CN" spc="-100" dirty="0">
                <a:solidFill>
                  <a:prstClr val="black"/>
                </a:solidFill>
              </a:rPr>
              <a:t>.</a:t>
            </a:r>
            <a:r>
              <a:rPr lang="en-US" altLang="zh-CN" spc="-100" dirty="0"/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52328" y="2034426"/>
            <a:ext cx="722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pc="-100" dirty="0"/>
              <a:t>即添加向量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3</a:t>
            </a:r>
            <a:r>
              <a:rPr lang="en-US" altLang="zh-CN" spc="-100" dirty="0"/>
              <a:t> </a:t>
            </a:r>
            <a:r>
              <a:rPr lang="zh-CN" altLang="en-US" spc="-100" dirty="0"/>
              <a:t>使得</a:t>
            </a:r>
            <a:r>
              <a:rPr lang="en-US" altLang="zh-CN" spc="-100" dirty="0">
                <a:solidFill>
                  <a:prstClr val="black"/>
                </a:solidFill>
              </a:rPr>
              <a:t>{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3</a:t>
            </a:r>
            <a:r>
              <a:rPr lang="en-US" altLang="zh-CN" spc="-100" dirty="0"/>
              <a:t>}</a:t>
            </a:r>
            <a:r>
              <a:rPr lang="zh-CN" altLang="en-US" spc="-100" dirty="0"/>
              <a:t>为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spc="-100" baseline="30000" dirty="0">
                <a:solidFill>
                  <a:prstClr val="black"/>
                </a:solidFill>
              </a:rPr>
              <a:t>3</a:t>
            </a:r>
            <a:r>
              <a:rPr lang="zh-CN" altLang="en-US" spc="-100" dirty="0"/>
              <a:t>的正交基</a:t>
            </a:r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069" y="476672"/>
            <a:ext cx="928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100" dirty="0">
                <a:solidFill>
                  <a:srgbClr val="0808B8"/>
                </a:solidFill>
              </a:rPr>
              <a:t>例  </a:t>
            </a:r>
            <a:r>
              <a:rPr lang="en-US" altLang="zh-CN" b="1" spc="-100" dirty="0">
                <a:solidFill>
                  <a:srgbClr val="0808B8"/>
                </a:solidFill>
              </a:rPr>
              <a:t>2 </a:t>
            </a:r>
            <a:endParaRPr lang="zh-CN" altLang="en-US" b="1" dirty="0">
              <a:solidFill>
                <a:srgbClr val="0808B8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79576" y="476672"/>
            <a:ext cx="502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>
                <a:solidFill>
                  <a:prstClr val="black"/>
                </a:solidFill>
              </a:rPr>
              <a:t>给定 </a:t>
            </a:r>
            <a:r>
              <a:rPr lang="en-US" altLang="zh-CN" spc="-100" dirty="0">
                <a:solidFill>
                  <a:prstClr val="black"/>
                </a:solidFill>
              </a:rPr>
              <a:t> </a:t>
            </a:r>
            <a:r>
              <a:rPr lang="en-US" altLang="zh-CN" b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>
                <a:solidFill>
                  <a:prstClr val="black"/>
                </a:solidFill>
              </a:rPr>
              <a:t> =</a:t>
            </a:r>
            <a:r>
              <a:rPr lang="zh-CN" altLang="en-US" spc="-100" dirty="0">
                <a:solidFill>
                  <a:prstClr val="black"/>
                </a:solidFill>
              </a:rPr>
              <a:t> </a:t>
            </a:r>
            <a:r>
              <a:rPr lang="en-US" altLang="zh-CN" spc="-100" dirty="0">
                <a:solidFill>
                  <a:prstClr val="black"/>
                </a:solidFill>
              </a:rPr>
              <a:t>(1,1,2)</a:t>
            </a:r>
            <a:r>
              <a:rPr lang="en-US" altLang="zh-CN" spc="-100" baseline="30000" dirty="0">
                <a:solidFill>
                  <a:prstClr val="black"/>
                </a:solidFill>
              </a:rPr>
              <a:t>T</a:t>
            </a:r>
            <a:r>
              <a:rPr lang="en-US" altLang="zh-CN" spc="-100" dirty="0">
                <a:solidFill>
                  <a:prstClr val="black"/>
                </a:solidFill>
              </a:rPr>
              <a:t> </a:t>
            </a:r>
            <a:r>
              <a:rPr lang="zh-CN" altLang="en-US" spc="-100" dirty="0">
                <a:solidFill>
                  <a:prstClr val="black"/>
                </a:solidFill>
              </a:rPr>
              <a:t>，</a:t>
            </a:r>
            <a:r>
              <a:rPr lang="en-US" altLang="zh-CN" spc="-100" dirty="0">
                <a:solidFill>
                  <a:prstClr val="black"/>
                </a:solidFill>
              </a:rPr>
              <a:t> </a:t>
            </a:r>
            <a:r>
              <a:rPr lang="en-US" altLang="zh-CN" b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>
                <a:solidFill>
                  <a:prstClr val="black"/>
                </a:solidFill>
              </a:rPr>
              <a:t> =</a:t>
            </a:r>
            <a:r>
              <a:rPr lang="zh-CN" altLang="en-US" spc="-100" dirty="0">
                <a:solidFill>
                  <a:prstClr val="black"/>
                </a:solidFill>
              </a:rPr>
              <a:t> </a:t>
            </a:r>
            <a:r>
              <a:rPr lang="en-US" altLang="zh-CN" spc="-100" dirty="0">
                <a:solidFill>
                  <a:prstClr val="black"/>
                </a:solidFill>
              </a:rPr>
              <a:t>(1,1,-1)</a:t>
            </a:r>
            <a:r>
              <a:rPr lang="en-US" altLang="zh-CN" spc="-100" baseline="30000" dirty="0">
                <a:solidFill>
                  <a:prstClr val="black"/>
                </a:solidFill>
              </a:rPr>
              <a:t>T</a:t>
            </a:r>
            <a:r>
              <a:rPr lang="en-US" altLang="zh-CN" spc="-1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4" name="矩形 13"/>
          <p:cNvSpPr/>
          <p:nvPr/>
        </p:nvSpPr>
        <p:spPr>
          <a:xfrm>
            <a:off x="2446916" y="3212976"/>
            <a:ext cx="7825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命  题   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pc="-100" dirty="0"/>
              <a:t> </a:t>
            </a:r>
            <a:r>
              <a:rPr lang="en-US" altLang="zh-CN" spc="-100" dirty="0">
                <a:sym typeface="Symbol"/>
              </a:rPr>
              <a:t> </a:t>
            </a:r>
            <a:r>
              <a:rPr lang="en-US" altLang="zh-CN" spc="-100" dirty="0">
                <a:solidFill>
                  <a:prstClr val="black"/>
                </a:solidFill>
              </a:rPr>
              <a:t>{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pc="-100" dirty="0">
                <a:solidFill>
                  <a:prstClr val="black"/>
                </a:solidFill>
              </a:rPr>
              <a:t>,…, </a:t>
            </a:r>
            <a:r>
              <a:rPr lang="en-US" altLang="zh-CN" b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pc="-100" dirty="0">
                <a:solidFill>
                  <a:prstClr val="black"/>
                </a:solidFill>
              </a:rPr>
              <a:t>}  </a:t>
            </a:r>
            <a:r>
              <a:rPr lang="zh-CN" altLang="en-US" spc="-100" dirty="0">
                <a:solidFill>
                  <a:prstClr val="black"/>
                </a:solidFill>
              </a:rPr>
              <a:t>是</a:t>
            </a:r>
            <a:r>
              <a:rPr lang="en-US" altLang="zh-CN" spc="-100" dirty="0">
                <a:solidFill>
                  <a:prstClr val="black"/>
                </a:solidFill>
              </a:rPr>
              <a:t>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i="1" spc="-100" baseline="30000" dirty="0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zh-CN" altLang="en-US" i="1" spc="-100" baseline="30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pc="-100" dirty="0">
                <a:solidFill>
                  <a:prstClr val="black"/>
                </a:solidFill>
              </a:rPr>
              <a:t>中的</a:t>
            </a:r>
            <a:r>
              <a:rPr lang="zh-CN" altLang="en-US" spc="-100" dirty="0"/>
              <a:t>正交集</a:t>
            </a:r>
            <a:r>
              <a:rPr lang="en-US" altLang="zh-CN" spc="-100" dirty="0">
                <a:solidFill>
                  <a:srgbClr val="0808B8"/>
                </a:solidFill>
              </a:rPr>
              <a:t>, </a:t>
            </a:r>
            <a:r>
              <a:rPr lang="zh-CN" altLang="en-US" spc="-100" dirty="0"/>
              <a:t>且</a:t>
            </a:r>
            <a:r>
              <a:rPr lang="en-US" altLang="zh-CN" spc="-100" dirty="0">
                <a:solidFill>
                  <a:srgbClr val="0808B8"/>
                </a:solidFill>
              </a:rPr>
              <a:t> </a:t>
            </a:r>
            <a:r>
              <a:rPr lang="en-US" altLang="zh-CN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 </a:t>
            </a:r>
            <a:r>
              <a:rPr lang="en-US" altLang="zh-CN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pc="-100" dirty="0">
                <a:solidFill>
                  <a:prstClr val="black"/>
                </a:solidFill>
              </a:rPr>
              <a:t>.</a:t>
            </a:r>
            <a:r>
              <a:rPr lang="en-US" altLang="zh-CN" spc="-100" dirty="0">
                <a:sym typeface="Symbol"/>
              </a:rPr>
              <a:t>       </a:t>
            </a:r>
          </a:p>
        </p:txBody>
      </p:sp>
      <p:sp>
        <p:nvSpPr>
          <p:cNvPr id="15" name="矩形 14"/>
          <p:cNvSpPr/>
          <p:nvPr/>
        </p:nvSpPr>
        <p:spPr>
          <a:xfrm>
            <a:off x="3170794" y="3816915"/>
            <a:ext cx="4149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>
                <a:latin typeface="Times New Roman" pitchFamily="18" charset="0"/>
                <a:cs typeface="Times New Roman" pitchFamily="18" charset="0"/>
                <a:sym typeface="Symbol"/>
              </a:rPr>
              <a:t>若记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pc="-100" dirty="0"/>
              <a:t>=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 . . . , </a:t>
            </a:r>
            <a:r>
              <a:rPr lang="en-US" altLang="zh-CN" b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spc="-170" baseline="-25000" dirty="0" err="1"/>
              <a:t>k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，则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63684" y="4969043"/>
            <a:ext cx="542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(2)   {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b="1" spc="-100" dirty="0">
                <a:solidFill>
                  <a:prstClr val="black"/>
                </a:solidFill>
              </a:rPr>
              <a:t>, </a:t>
            </a:r>
            <a:r>
              <a:rPr lang="en-US" altLang="zh-CN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b="1" spc="-100" dirty="0">
                <a:solidFill>
                  <a:prstClr val="black"/>
                </a:solidFill>
              </a:rPr>
              <a:t>, … ,</a:t>
            </a:r>
            <a:r>
              <a:rPr lang="en-US" altLang="zh-CN" b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spc="-1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spc="-1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b="1" spc="-100" dirty="0">
                <a:solidFill>
                  <a:prstClr val="black"/>
                </a:solidFill>
              </a:rPr>
              <a:t>, </a:t>
            </a:r>
            <a:r>
              <a:rPr lang="en-US" altLang="zh-CN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spc="-100" dirty="0">
                <a:solidFill>
                  <a:prstClr val="black"/>
                </a:solidFill>
                <a:sym typeface="Symbol"/>
              </a:rPr>
              <a:t>}</a:t>
            </a:r>
            <a:r>
              <a:rPr lang="en-US" altLang="zh-CN" b="1" spc="-100" dirty="0">
                <a:solidFill>
                  <a:prstClr val="black"/>
                </a:solidFill>
                <a:sym typeface="Symbol"/>
              </a:rPr>
              <a:t> </a:t>
            </a:r>
            <a:r>
              <a:rPr lang="zh-CN" altLang="en-US" spc="-100" dirty="0">
                <a:solidFill>
                  <a:prstClr val="black"/>
                </a:solidFill>
                <a:sym typeface="Symbol"/>
              </a:rPr>
              <a:t>仍然是正交集</a:t>
            </a:r>
            <a:r>
              <a:rPr lang="en-US" altLang="zh-CN" spc="-100" dirty="0">
                <a:solidFill>
                  <a:prstClr val="black"/>
                </a:solidFill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47124" y="4373815"/>
            <a:ext cx="587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>
                <a:latin typeface="Times New Roman" pitchFamily="18" charset="0"/>
                <a:cs typeface="Times New Roman" pitchFamily="18" charset="0"/>
                <a:sym typeface="Symbol"/>
              </a:rPr>
              <a:t>(1) 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  <a:sym typeface="Symbol"/>
              </a:rPr>
              <a:t>必存在一非零向量</a:t>
            </a:r>
            <a:r>
              <a:rPr lang="en-US" altLang="zh-CN" b="1" spc="-1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  <a:sym typeface="Symbol"/>
              </a:rPr>
              <a:t>使得 </a:t>
            </a:r>
            <a:r>
              <a:rPr lang="en-US" altLang="zh-CN" i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pc="-100" baseline="30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b="1" i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pc="-100" dirty="0">
                <a:solidFill>
                  <a:prstClr val="black"/>
                </a:solidFill>
                <a:sym typeface="Symbol"/>
              </a:rPr>
              <a:t>= 0.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63552" y="5833140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即：</a:t>
            </a:r>
            <a:r>
              <a:rPr lang="en-US" altLang="zh-CN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spc="-1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中任一正交集必能扩充成为一组</a:t>
            </a:r>
            <a:r>
              <a:rPr lang="zh-CN" altLang="en-US" spc="-100" dirty="0">
                <a:solidFill>
                  <a:prstClr val="black"/>
                </a:solidFill>
              </a:rPr>
              <a:t>正交基</a:t>
            </a:r>
            <a:r>
              <a:rPr lang="en-US" altLang="zh-CN" spc="-100" dirty="0">
                <a:solidFill>
                  <a:prstClr val="black"/>
                </a:solidFill>
              </a:rPr>
              <a:t>.</a:t>
            </a:r>
            <a:r>
              <a:rPr lang="en-US" altLang="zh-CN" spc="-100" dirty="0"/>
              <a:t> 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135560" y="3041084"/>
            <a:ext cx="8784976" cy="26201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815" y="188640"/>
            <a:ext cx="8342253" cy="785794"/>
          </a:xfrm>
        </p:spPr>
        <p:txBody>
          <a:bodyPr>
            <a:normAutofit/>
          </a:bodyPr>
          <a:lstStyle/>
          <a:p>
            <a:r>
              <a:rPr lang="en-US" altLang="zh-CN" sz="4000" b="1" spc="-100" dirty="0">
                <a:solidFill>
                  <a:srgbClr val="002060"/>
                </a:solidFill>
              </a:rPr>
              <a:t>4.</a:t>
            </a:r>
            <a:r>
              <a:rPr lang="zh-CN" altLang="en-US" sz="4000" b="1" spc="-100" dirty="0">
                <a:solidFill>
                  <a:srgbClr val="002060"/>
                </a:solidFill>
              </a:rPr>
              <a:t> 规范正交基</a:t>
            </a:r>
          </a:p>
        </p:txBody>
      </p:sp>
      <p:sp>
        <p:nvSpPr>
          <p:cNvPr id="11" name="矩形 10"/>
          <p:cNvSpPr/>
          <p:nvPr/>
        </p:nvSpPr>
        <p:spPr>
          <a:xfrm>
            <a:off x="973816" y="1455871"/>
            <a:ext cx="10666800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spc="-100" dirty="0"/>
              <a:t>定 义     </a:t>
            </a:r>
            <a:r>
              <a:rPr lang="zh-CN" altLang="en-US" spc="-100" dirty="0"/>
              <a:t>若</a:t>
            </a:r>
            <a:r>
              <a:rPr lang="en-US" altLang="zh-CN" i="1" spc="-100" dirty="0"/>
              <a:t>V </a:t>
            </a:r>
            <a:r>
              <a:rPr lang="zh-CN" altLang="en-US" spc="-100" dirty="0"/>
              <a:t>的一组标准正交集</a:t>
            </a:r>
            <a:r>
              <a:rPr lang="en-US" altLang="zh-CN" spc="-100" dirty="0"/>
              <a:t>{</a:t>
            </a:r>
            <a:r>
              <a:rPr lang="en-US" altLang="zh-CN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,…, </a:t>
            </a:r>
            <a:r>
              <a:rPr lang="en-US" altLang="zh-CN" b="1" i="1" spc="-100" dirty="0" err="1">
                <a:cs typeface="Times New Roman" pitchFamily="18" charset="0"/>
              </a:rPr>
              <a:t>v</a:t>
            </a:r>
            <a:r>
              <a:rPr lang="en-US" altLang="zh-CN" i="1" spc="-100" baseline="-25000" dirty="0" err="1"/>
              <a:t>m</a:t>
            </a:r>
            <a:r>
              <a:rPr lang="en-US" altLang="zh-CN" spc="-100" dirty="0"/>
              <a:t>}</a:t>
            </a:r>
            <a:r>
              <a:rPr lang="zh-CN" altLang="en-US" spc="-100" dirty="0"/>
              <a:t>恰好构成 </a:t>
            </a:r>
            <a:r>
              <a:rPr lang="en-US" altLang="zh-CN" i="1" spc="-100" dirty="0"/>
              <a:t>V</a:t>
            </a:r>
            <a:r>
              <a:rPr lang="zh-CN" altLang="en-US" i="1" spc="-100" dirty="0"/>
              <a:t> </a:t>
            </a:r>
            <a:r>
              <a:rPr lang="zh-CN" altLang="en-US" spc="-100" dirty="0"/>
              <a:t>的一组基，</a:t>
            </a:r>
            <a:endParaRPr lang="en-US" altLang="zh-CN" spc="-100" dirty="0"/>
          </a:p>
          <a:p>
            <a:pPr algn="just">
              <a:lnSpc>
                <a:spcPct val="130000"/>
              </a:lnSpc>
            </a:pPr>
            <a:r>
              <a:rPr lang="en-US" altLang="zh-CN" spc="-100" dirty="0"/>
              <a:t>              </a:t>
            </a:r>
            <a:r>
              <a:rPr lang="zh-CN" altLang="en-US" spc="-100" dirty="0"/>
              <a:t>  则称</a:t>
            </a:r>
            <a:r>
              <a:rPr lang="en-US" altLang="zh-CN" spc="-100" dirty="0"/>
              <a:t>{</a:t>
            </a:r>
            <a:r>
              <a:rPr lang="en-US" altLang="zh-CN" b="1" i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1</a:t>
            </a:r>
            <a:r>
              <a:rPr lang="en-US" altLang="zh-CN" spc="-100" dirty="0"/>
              <a:t>, </a:t>
            </a:r>
            <a:r>
              <a:rPr lang="en-US" altLang="zh-CN" b="1" i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/>
              <a:t>2</a:t>
            </a:r>
            <a:r>
              <a:rPr lang="en-US" altLang="zh-CN" spc="-100" dirty="0"/>
              <a:t>, . . . , </a:t>
            </a:r>
            <a:r>
              <a:rPr lang="en-US" altLang="zh-CN" b="1" i="1" spc="-100" dirty="0" err="1">
                <a:cs typeface="Times New Roman" pitchFamily="18" charset="0"/>
              </a:rPr>
              <a:t>v</a:t>
            </a:r>
            <a:r>
              <a:rPr lang="en-US" altLang="zh-CN" i="1" spc="-100" baseline="-25000" dirty="0" err="1"/>
              <a:t>m</a:t>
            </a:r>
            <a:r>
              <a:rPr lang="en-US" altLang="zh-CN" spc="-100" dirty="0"/>
              <a:t> }</a:t>
            </a:r>
            <a:r>
              <a:rPr lang="zh-CN" altLang="en-US" spc="-100" dirty="0"/>
              <a:t>为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dirty="0"/>
              <a:t> </a:t>
            </a:r>
            <a:r>
              <a:rPr lang="zh-CN" altLang="en-US" spc="-100" dirty="0"/>
              <a:t>的一组</a:t>
            </a:r>
            <a:r>
              <a:rPr lang="zh-CN" altLang="en-US" b="1" spc="-100" dirty="0">
                <a:solidFill>
                  <a:srgbClr val="C00000"/>
                </a:solidFill>
              </a:rPr>
              <a:t>规范正交基</a:t>
            </a:r>
            <a:r>
              <a:rPr lang="en-US" altLang="zh-CN" spc="-100" dirty="0">
                <a:solidFill>
                  <a:srgbClr val="C00000"/>
                </a:solidFill>
              </a:rPr>
              <a:t>.</a:t>
            </a:r>
            <a:endParaRPr lang="zh-CN" altLang="en-US" spc="-1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5783" y="937299"/>
            <a:ext cx="11746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spc="-100" dirty="0"/>
              <a:t>定 义     </a:t>
            </a:r>
            <a:r>
              <a:rPr lang="zh-CN" altLang="en-US" spc="-100" dirty="0"/>
              <a:t>由单位向量组成的正交集称为</a:t>
            </a:r>
            <a:r>
              <a:rPr lang="zh-CN" altLang="en-US" b="1" spc="-100" dirty="0">
                <a:solidFill>
                  <a:srgbClr val="C00000"/>
                </a:solidFill>
              </a:rPr>
              <a:t>规范正交集</a:t>
            </a:r>
            <a:r>
              <a:rPr lang="en-US" altLang="zh-CN" b="1" spc="-100" dirty="0">
                <a:solidFill>
                  <a:srgbClr val="C00000"/>
                </a:solidFill>
              </a:rPr>
              <a:t>.</a:t>
            </a:r>
            <a:endParaRPr lang="zh-CN" altLang="en-US" b="1" spc="-1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6251" y="2702528"/>
            <a:ext cx="7609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-100" dirty="0"/>
              <a:t> </a:t>
            </a:r>
            <a:r>
              <a:rPr lang="zh-CN" altLang="en-US" spc="-100" dirty="0"/>
              <a:t>如</a:t>
            </a:r>
            <a:r>
              <a:rPr lang="en-US" altLang="zh-CN" spc="-100" dirty="0"/>
              <a:t> {(1,0)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,</a:t>
            </a:r>
            <a:r>
              <a:rPr lang="zh-CN" altLang="en-US" spc="-100" dirty="0"/>
              <a:t> </a:t>
            </a:r>
            <a:r>
              <a:rPr lang="en-US" altLang="zh-CN" spc="-100" dirty="0"/>
              <a:t>(0,1)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}</a:t>
            </a:r>
            <a:r>
              <a:rPr lang="zh-CN" altLang="en-US" spc="-100" dirty="0"/>
              <a:t>构成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spc="-100" dirty="0"/>
              <a:t> 的标准正交基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spc="-100" dirty="0">
                <a:latin typeface="Times New Roman" pitchFamily="18" charset="0"/>
                <a:cs typeface="Times New Roman" pitchFamily="18" charset="0"/>
              </a:rPr>
              <a:t>自然基 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pc="-100" dirty="0"/>
              <a:t>.</a:t>
            </a:r>
            <a:endParaRPr lang="zh-CN" altLang="en-US" i="1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4628" y="3311767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-100" dirty="0"/>
              <a:t>填空            </a:t>
            </a:r>
            <a:r>
              <a:rPr lang="en-US" altLang="zh-CN" spc="-100" dirty="0"/>
              <a:t>{(1,0)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, (0,1)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}</a:t>
            </a:r>
            <a:r>
              <a:rPr lang="zh-CN" altLang="en-US" spc="-100" dirty="0"/>
              <a:t>是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spc="-100" dirty="0"/>
              <a:t>的 </a:t>
            </a:r>
            <a:r>
              <a:rPr lang="en-US" altLang="zh-CN" spc="-100" dirty="0"/>
              <a:t> (</a:t>
            </a:r>
            <a:r>
              <a:rPr lang="zh-CN" altLang="en-US" spc="-100" dirty="0"/>
              <a:t>  </a:t>
            </a:r>
            <a:r>
              <a:rPr lang="zh-CN" altLang="en-US" b="1" spc="-100" dirty="0">
                <a:solidFill>
                  <a:srgbClr val="C00000"/>
                </a:solidFill>
              </a:rPr>
              <a:t>规范正交基  </a:t>
            </a:r>
            <a:r>
              <a:rPr lang="en-US" altLang="zh-CN" spc="-100" dirty="0"/>
              <a:t>).</a:t>
            </a:r>
            <a:endParaRPr lang="zh-CN" altLang="en-US" i="1" spc="-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56141"/>
              </p:ext>
            </p:extLst>
          </p:nvPr>
        </p:nvGraphicFramePr>
        <p:xfrm>
          <a:off x="2685180" y="3809870"/>
          <a:ext cx="324036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180" y="3809870"/>
                        <a:ext cx="3240361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639616" y="5433679"/>
            <a:ext cx="5882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/>
              <a:t>{(1,0)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, (1,1)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}</a:t>
            </a:r>
            <a:r>
              <a:rPr lang="zh-CN" altLang="en-US" spc="-100" dirty="0"/>
              <a:t>是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spc="-100" dirty="0"/>
              <a:t>的 </a:t>
            </a:r>
            <a:r>
              <a:rPr lang="en-US" altLang="zh-CN" spc="-100" dirty="0"/>
              <a:t> (</a:t>
            </a:r>
            <a:r>
              <a:rPr lang="zh-CN" altLang="en-US" b="1" spc="-100" dirty="0">
                <a:solidFill>
                  <a:srgbClr val="C00000"/>
                </a:solidFill>
              </a:rPr>
              <a:t>                            </a:t>
            </a:r>
            <a:r>
              <a:rPr lang="en-US" altLang="zh-CN" spc="-100" dirty="0"/>
              <a:t>).</a:t>
            </a:r>
            <a:endParaRPr lang="zh-CN" altLang="en-US" i="1" spc="-100" dirty="0"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9616" y="4792865"/>
            <a:ext cx="6079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/>
              <a:t>{(1,1)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, (</a:t>
            </a:r>
            <a:r>
              <a:rPr lang="en-US" altLang="zh-CN" spc="-100" dirty="0">
                <a:sym typeface="Symbol"/>
              </a:rPr>
              <a:t></a:t>
            </a:r>
            <a:r>
              <a:rPr lang="en-US" altLang="zh-CN" spc="-100" dirty="0"/>
              <a:t>1,1)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}</a:t>
            </a:r>
            <a:r>
              <a:rPr lang="zh-CN" altLang="en-US" spc="-100" dirty="0"/>
              <a:t>是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spc="-100" dirty="0"/>
              <a:t>的 </a:t>
            </a:r>
            <a:r>
              <a:rPr lang="en-US" altLang="zh-CN" spc="-100" dirty="0"/>
              <a:t> (                            ).</a:t>
            </a:r>
            <a:endParaRPr lang="zh-CN" altLang="en-US" i="1" spc="-100" dirty="0"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39616" y="6081751"/>
            <a:ext cx="6356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/>
              <a:t>{(1,1)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, (2,2)</a:t>
            </a:r>
            <a:r>
              <a:rPr lang="en-US" altLang="zh-CN" spc="-100" baseline="30000" dirty="0"/>
              <a:t>T</a:t>
            </a:r>
            <a:r>
              <a:rPr lang="en-US" altLang="zh-CN" spc="-100" dirty="0"/>
              <a:t>}</a:t>
            </a:r>
            <a:r>
              <a:rPr lang="zh-CN" altLang="en-US" spc="-100" dirty="0"/>
              <a:t>是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spc="-100" dirty="0"/>
              <a:t>的 </a:t>
            </a:r>
            <a:r>
              <a:rPr lang="en-US" altLang="zh-CN" spc="-100" dirty="0"/>
              <a:t> (</a:t>
            </a:r>
            <a:r>
              <a:rPr lang="zh-CN" altLang="en-US" spc="-100" dirty="0"/>
              <a:t> </a:t>
            </a:r>
            <a:r>
              <a:rPr lang="en-US" altLang="zh-CN" spc="-100" dirty="0"/>
              <a:t>                                 ).</a:t>
            </a:r>
            <a:endParaRPr lang="zh-CN" altLang="en-US" i="1" spc="-100" dirty="0"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07837" y="4091949"/>
            <a:ext cx="3913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/>
              <a:t>是 </a:t>
            </a:r>
            <a:r>
              <a:rPr lang="en-US" altLang="zh-CN" spc="-100" dirty="0">
                <a:solidFill>
                  <a:prstClr val="black"/>
                </a:solidFill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spc="-100" dirty="0"/>
              <a:t>的 </a:t>
            </a:r>
            <a:r>
              <a:rPr lang="en-US" altLang="zh-CN" spc="-100" dirty="0"/>
              <a:t> (                            ).</a:t>
            </a:r>
            <a:endParaRPr lang="zh-CN" altLang="en-US" i="1" spc="-100" dirty="0"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92144" y="4137535"/>
            <a:ext cx="192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100" dirty="0">
                <a:solidFill>
                  <a:srgbClr val="C00000"/>
                </a:solidFill>
              </a:rPr>
              <a:t>规范正交基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456040" y="4857615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100" dirty="0">
                <a:solidFill>
                  <a:srgbClr val="C00000"/>
                </a:solidFill>
              </a:rPr>
              <a:t>正交基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744072" y="5433679"/>
            <a:ext cx="532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100" dirty="0">
                <a:solidFill>
                  <a:srgbClr val="C00000"/>
                </a:solidFill>
              </a:rPr>
              <a:t>基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023992" y="6125888"/>
            <a:ext cx="2850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100" dirty="0">
                <a:solidFill>
                  <a:srgbClr val="C00000"/>
                </a:solidFill>
              </a:rPr>
              <a:t>线性相关向量组  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8" grpId="0"/>
      <p:bldP spid="19" grpId="0"/>
      <p:bldP spid="12" grpId="0"/>
      <p:bldP spid="15" grpId="0"/>
      <p:bldP spid="17" grpId="0"/>
      <p:bldP spid="28" grpId="0"/>
      <p:bldP spid="32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26699</TotalTime>
  <Pages>0</Pages>
  <Words>2495</Words>
  <Characters>0</Characters>
  <Application>Microsoft Macintosh PowerPoint</Application>
  <DocSecurity>0</DocSecurity>
  <PresentationFormat>宽屏</PresentationFormat>
  <Lines>0</Lines>
  <Paragraphs>310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华文楷体</vt:lpstr>
      <vt:lpstr>宋体</vt:lpstr>
      <vt:lpstr>KaiTi</vt:lpstr>
      <vt:lpstr>Kaiti SC</vt:lpstr>
      <vt:lpstr>Cambria Math</vt:lpstr>
      <vt:lpstr>Franklin Gothic Book</vt:lpstr>
      <vt:lpstr>Symbol</vt:lpstr>
      <vt:lpstr>Times</vt:lpstr>
      <vt:lpstr>Times New Roman</vt:lpstr>
      <vt:lpstr>Wingdings</vt:lpstr>
      <vt:lpstr>裁剪</vt:lpstr>
      <vt:lpstr>Equation</vt:lpstr>
      <vt:lpstr>第五章    正交性</vt:lpstr>
      <vt:lpstr>1.   Rn  向量的标量积</vt:lpstr>
      <vt:lpstr>PowerPoint 演示文稿</vt:lpstr>
      <vt:lpstr>PowerPoint 演示文稿</vt:lpstr>
      <vt:lpstr>PowerPoint 演示文稿</vt:lpstr>
      <vt:lpstr>PowerPoint 演示文稿</vt:lpstr>
      <vt:lpstr>3.  正交集（P221  5.5 正交集）</vt:lpstr>
      <vt:lpstr>PowerPoint 演示文稿</vt:lpstr>
      <vt:lpstr>4. 规范正交基</vt:lpstr>
      <vt:lpstr>PowerPoint 演示文稿</vt:lpstr>
      <vt:lpstr>PowerPoint 演示文稿</vt:lpstr>
      <vt:lpstr>PowerPoint 演示文稿</vt:lpstr>
      <vt:lpstr>5. 规范正交基的构造</vt:lpstr>
      <vt:lpstr>PowerPoint 演示文稿</vt:lpstr>
      <vt:lpstr>PowerPoint 演示文稿</vt:lpstr>
      <vt:lpstr>PowerPoint 演示文稿</vt:lpstr>
      <vt:lpstr>PowerPoint 演示文稿</vt:lpstr>
      <vt:lpstr>Gram-Schmidt 正交化过程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298</cp:revision>
  <cp:lastPrinted>2021-11-22T14:18:14Z</cp:lastPrinted>
  <dcterms:created xsi:type="dcterms:W3CDTF">2004-02-13T15:49:42Z</dcterms:created>
  <dcterms:modified xsi:type="dcterms:W3CDTF">2021-12-15T08:08:24Z</dcterms:modified>
</cp:coreProperties>
</file>