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324" r:id="rId2"/>
    <p:sldId id="289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67" r:id="rId13"/>
    <p:sldId id="269" r:id="rId14"/>
    <p:sldId id="288" r:id="rId15"/>
    <p:sldId id="260" r:id="rId16"/>
    <p:sldId id="287" r:id="rId17"/>
    <p:sldId id="263" r:id="rId18"/>
    <p:sldId id="285" r:id="rId19"/>
    <p:sldId id="280" r:id="rId20"/>
    <p:sldId id="300" r:id="rId21"/>
    <p:sldId id="30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008000"/>
    <a:srgbClr val="30B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9" autoAdjust="0"/>
    <p:restoredTop sz="94821" autoAdjust="0"/>
  </p:normalViewPr>
  <p:slideViewPr>
    <p:cSldViewPr>
      <p:cViewPr varScale="1">
        <p:scale>
          <a:sx n="96" d="100"/>
          <a:sy n="96" d="100"/>
        </p:scale>
        <p:origin x="62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26FA1-C947-4F2A-8527-C355F868C48E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E7F25-E612-4367-AE52-2489EAA78E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5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E7F25-E612-4367-AE52-2489EAA78E5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E7F25-E612-4367-AE52-2489EAA78E5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E7F25-E612-4367-AE52-2489EAA78E5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7F25-E612-4367-AE52-2489EAA78E5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2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E7F25-E612-4367-AE52-2489EAA78E5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09450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5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1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6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59212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3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0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3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2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53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123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5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0158" y="1484782"/>
            <a:ext cx="52116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特征值</a:t>
            </a:r>
          </a:p>
          <a:p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6734" y="294743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特征值是什么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----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定义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6734" y="407423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特征值的作用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----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5676726" y="3789040"/>
            <a:ext cx="388779" cy="1368152"/>
          </a:xfrm>
          <a:prstGeom prst="leftBrace">
            <a:avLst>
              <a:gd name="adj1" fmla="val 46978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30684" y="363406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矩阵的对角化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30684" y="457991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化二次型为标准形</a:t>
            </a:r>
          </a:p>
        </p:txBody>
      </p:sp>
    </p:spTree>
    <p:extLst>
      <p:ext uri="{BB962C8B-B14F-4D97-AF65-F5344CB8AC3E}">
        <p14:creationId xmlns:p14="http://schemas.microsoft.com/office/powerpoint/2010/main" val="38450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8384" y="1412777"/>
            <a:ext cx="280958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600" b="1" i="1" spc="-100" dirty="0"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en-US" altLang="zh-CN" sz="3600" i="1" spc="-1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altLang="zh-CN" sz="36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36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600" b="1" spc="-100" dirty="0">
                <a:latin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en-US" altLang="zh-CN" sz="3600" b="1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v ≠</a:t>
            </a:r>
            <a:r>
              <a:rPr lang="zh-CN" altLang="en-US" sz="3600" b="1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左弧形箭头 4"/>
          <p:cNvSpPr/>
          <p:nvPr/>
        </p:nvSpPr>
        <p:spPr>
          <a:xfrm rot="20176749">
            <a:off x="3284191" y="2132093"/>
            <a:ext cx="610350" cy="1407104"/>
          </a:xfrm>
          <a:prstGeom prst="curvedRightArrow">
            <a:avLst>
              <a:gd name="adj1" fmla="val 26390"/>
              <a:gd name="adj2" fmla="val 48130"/>
              <a:gd name="adj3" fmla="val 25000"/>
            </a:avLst>
          </a:prstGeom>
          <a:gradFill>
            <a:gsLst>
              <a:gs pos="0">
                <a:srgbClr val="DDEBCF"/>
              </a:gs>
              <a:gs pos="32000">
                <a:srgbClr val="9CB86E"/>
              </a:gs>
              <a:gs pos="65000">
                <a:schemeClr val="tx2">
                  <a:lumMod val="50000"/>
                  <a:lumOff val="50000"/>
                </a:schemeClr>
              </a:gs>
            </a:gsLst>
            <a:lin ang="5400000" scaled="0"/>
          </a:gra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51784" y="2996953"/>
            <a:ext cx="2336308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600" b="1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i="1" spc="-1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600" i="1" spc="-100" dirty="0">
                <a:sym typeface="Symbol"/>
              </a:rPr>
              <a:t></a:t>
            </a:r>
            <a:r>
              <a:rPr lang="en-US" altLang="zh-CN" sz="3600" b="1" i="1" spc="-1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600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6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600" i="1" spc="-100" dirty="0"/>
              <a:t> </a:t>
            </a:r>
            <a:r>
              <a:rPr lang="en-US" altLang="zh-CN" sz="3600" spc="-100" dirty="0"/>
              <a:t>=</a:t>
            </a:r>
            <a:r>
              <a:rPr lang="zh-CN" altLang="en-US" sz="3600" spc="-100" dirty="0"/>
              <a:t> </a:t>
            </a:r>
            <a:r>
              <a:rPr lang="en-US" altLang="zh-CN" sz="3600" b="1" spc="-1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左弧形箭头 9"/>
          <p:cNvSpPr/>
          <p:nvPr/>
        </p:nvSpPr>
        <p:spPr>
          <a:xfrm rot="20435820">
            <a:off x="4315931" y="3749193"/>
            <a:ext cx="573188" cy="1294634"/>
          </a:xfrm>
          <a:prstGeom prst="curvedRightArrow">
            <a:avLst>
              <a:gd name="adj1" fmla="val 26390"/>
              <a:gd name="adj2" fmla="val 36356"/>
              <a:gd name="adj3" fmla="val 14841"/>
            </a:avLst>
          </a:prstGeom>
          <a:gradFill>
            <a:gsLst>
              <a:gs pos="0">
                <a:schemeClr val="tx2">
                  <a:lumMod val="25000"/>
                  <a:lumOff val="75000"/>
                </a:schemeClr>
              </a:gs>
              <a:gs pos="31000">
                <a:srgbClr val="9CB86E"/>
              </a:gs>
              <a:gs pos="58000">
                <a:schemeClr val="tx2">
                  <a:lumMod val="50000"/>
                  <a:lumOff val="50000"/>
                </a:schemeClr>
              </a:gs>
            </a:gsLst>
            <a:lin ang="5400000" scaled="0"/>
          </a:gra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7888" y="4464645"/>
            <a:ext cx="2496702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spc="-1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altLang="zh-CN" sz="3600" i="1" spc="-100" dirty="0">
                <a:sym typeface="Symbol"/>
              </a:rPr>
              <a:t></a:t>
            </a:r>
            <a:r>
              <a:rPr lang="en-US" altLang="zh-CN" sz="3600" b="1" i="1" spc="-1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600" spc="-100" dirty="0"/>
              <a:t> </a:t>
            </a:r>
            <a:r>
              <a:rPr lang="zh-CN" altLang="en-US" sz="3600" spc="-100" dirty="0"/>
              <a:t>奇异</a:t>
            </a:r>
            <a:endParaRPr lang="zh-CN" altLang="en-US" sz="3600" dirty="0"/>
          </a:p>
        </p:txBody>
      </p:sp>
      <p:sp>
        <p:nvSpPr>
          <p:cNvPr id="12" name="左弧形箭头 11"/>
          <p:cNvSpPr/>
          <p:nvPr/>
        </p:nvSpPr>
        <p:spPr>
          <a:xfrm rot="19864896">
            <a:off x="5147225" y="5226959"/>
            <a:ext cx="474223" cy="1340652"/>
          </a:xfrm>
          <a:prstGeom prst="curvedRightArrow">
            <a:avLst>
              <a:gd name="adj1" fmla="val 31969"/>
              <a:gd name="adj2" fmla="val 53952"/>
              <a:gd name="adj3" fmla="val 19409"/>
            </a:avLst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50000">
                <a:srgbClr val="9CB86E"/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0"/>
          </a:gra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5999" y="5782736"/>
            <a:ext cx="3272412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spc="-100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600" spc="-1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3600" b="1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spc="-1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altLang="zh-CN" sz="3600" i="1" spc="-100" dirty="0">
                <a:sym typeface="Symbol"/>
              </a:rPr>
              <a:t></a:t>
            </a:r>
            <a:r>
              <a:rPr lang="en-US" altLang="zh-CN" sz="3600" b="1" i="1" spc="-1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600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600" spc="-100" dirty="0"/>
              <a:t> </a:t>
            </a:r>
            <a:r>
              <a:rPr lang="en-US" altLang="zh-CN" sz="3600" spc="-100" dirty="0">
                <a:sym typeface="Symbol"/>
              </a:rPr>
              <a:t>=</a:t>
            </a:r>
            <a:r>
              <a:rPr lang="zh-CN" altLang="en-US" sz="3600" spc="-100" dirty="0">
                <a:sym typeface="Symbol"/>
              </a:rPr>
              <a:t> </a:t>
            </a:r>
            <a:r>
              <a:rPr lang="en-US" altLang="zh-CN" sz="3600" b="1" spc="-1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左弧形箭头 16"/>
          <p:cNvSpPr/>
          <p:nvPr/>
        </p:nvSpPr>
        <p:spPr>
          <a:xfrm rot="9424783">
            <a:off x="7939480" y="4625794"/>
            <a:ext cx="373536" cy="1140178"/>
          </a:xfrm>
          <a:prstGeom prst="curvedRightArrow">
            <a:avLst>
              <a:gd name="adj1" fmla="val 26390"/>
              <a:gd name="adj2" fmla="val 48130"/>
              <a:gd name="adj3" fmla="val 25000"/>
            </a:avLst>
          </a:prstGeom>
          <a:gradFill>
            <a:gsLst>
              <a:gs pos="51000">
                <a:schemeClr val="accent2">
                  <a:lumMod val="75000"/>
                </a:schemeClr>
              </a:gs>
              <a:gs pos="100000">
                <a:srgbClr val="FFA800"/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左弧形箭头 17"/>
          <p:cNvSpPr/>
          <p:nvPr/>
        </p:nvSpPr>
        <p:spPr>
          <a:xfrm rot="9424783">
            <a:off x="6948660" y="3215284"/>
            <a:ext cx="434552" cy="1212613"/>
          </a:xfrm>
          <a:prstGeom prst="curvedRightArrow">
            <a:avLst>
              <a:gd name="adj1" fmla="val 26390"/>
              <a:gd name="adj2" fmla="val 48130"/>
              <a:gd name="adj3" fmla="val 25000"/>
            </a:avLst>
          </a:prstGeom>
          <a:gradFill>
            <a:gsLst>
              <a:gs pos="43000">
                <a:schemeClr val="accent2">
                  <a:lumMod val="75000"/>
                </a:schemeClr>
              </a:gs>
              <a:gs pos="100000">
                <a:srgbClr val="FFA800"/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左弧形箭头 18"/>
          <p:cNvSpPr/>
          <p:nvPr/>
        </p:nvSpPr>
        <p:spPr>
          <a:xfrm rot="9424783">
            <a:off x="6118312" y="1844662"/>
            <a:ext cx="376204" cy="1115087"/>
          </a:xfrm>
          <a:prstGeom prst="curvedRightArrow">
            <a:avLst>
              <a:gd name="adj1" fmla="val 26390"/>
              <a:gd name="adj2" fmla="val 48130"/>
              <a:gd name="adj3" fmla="val 25000"/>
            </a:avLst>
          </a:prstGeom>
          <a:gradFill>
            <a:gsLst>
              <a:gs pos="38000">
                <a:schemeClr val="accent2">
                  <a:lumMod val="75000"/>
                </a:schemeClr>
              </a:gs>
              <a:gs pos="100000">
                <a:srgbClr val="FFA800"/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4306" y="545099"/>
            <a:ext cx="6373942" cy="642942"/>
          </a:xfrm>
        </p:spPr>
        <p:txBody>
          <a:bodyPr>
            <a:noAutofit/>
          </a:bodyPr>
          <a:lstStyle/>
          <a:p>
            <a:pPr algn="just"/>
            <a:r>
              <a:rPr lang="en-US" altLang="zh-CN" sz="4000" b="1" spc="-100" dirty="0">
                <a:solidFill>
                  <a:srgbClr val="0070C0"/>
                </a:solidFill>
                <a:latin typeface="Bradley Hand" pitchFamily="2" charset="0"/>
              </a:rPr>
              <a:t>2.  </a:t>
            </a:r>
            <a:r>
              <a:rPr lang="zh-CN" altLang="en-US" sz="4000" b="1" spc="-100" dirty="0">
                <a:solidFill>
                  <a:srgbClr val="0070C0"/>
                </a:solidFill>
                <a:latin typeface="+mj-ea"/>
              </a:rPr>
              <a:t>特征值与特征向量的计算</a:t>
            </a:r>
          </a:p>
        </p:txBody>
      </p:sp>
    </p:spTree>
    <p:extLst>
      <p:ext uri="{BB962C8B-B14F-4D97-AF65-F5344CB8AC3E}">
        <p14:creationId xmlns:p14="http://schemas.microsoft.com/office/powerpoint/2010/main" val="260771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35267" y="371705"/>
            <a:ext cx="8072494" cy="3219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spc="-100" dirty="0">
                <a:solidFill>
                  <a:srgbClr val="0070C0"/>
                </a:solidFill>
              </a:rPr>
              <a:t>定理 </a:t>
            </a:r>
            <a:r>
              <a:rPr lang="en-US" altLang="zh-CN" sz="3200" b="1" spc="-100" dirty="0">
                <a:solidFill>
                  <a:srgbClr val="0070C0"/>
                </a:solidFill>
              </a:rPr>
              <a:t>2 </a:t>
            </a:r>
            <a:r>
              <a:rPr lang="en-US" altLang="zh-CN" sz="3200" b="1" spc="-100" dirty="0"/>
              <a:t>    </a:t>
            </a:r>
            <a:r>
              <a:rPr lang="zh-CN" altLang="en-US" sz="2800" spc="-100" dirty="0"/>
              <a:t>设</a:t>
            </a:r>
            <a:r>
              <a:rPr lang="en-US" altLang="zh-CN" sz="2800" spc="-100" dirty="0"/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是</a:t>
            </a:r>
            <a:r>
              <a:rPr lang="en-US" altLang="zh-CN" sz="2800" spc="-100" dirty="0"/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sz="2800" spc="-100" dirty="0">
                <a:sym typeface="Symbol"/>
              </a:rPr>
              <a:t>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矩阵，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则以下命题等价 </a:t>
            </a:r>
            <a:r>
              <a:rPr lang="en-US" altLang="zh-CN" sz="2800" spc="-100" dirty="0"/>
              <a:t>:</a:t>
            </a:r>
            <a:endParaRPr lang="en-US" altLang="zh-CN" sz="3200" spc="-100" dirty="0"/>
          </a:p>
          <a:p>
            <a:pPr>
              <a:lnSpc>
                <a:spcPct val="120000"/>
              </a:lnSpc>
            </a:pP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i="1" spc="-100" dirty="0" err="1">
                <a:latin typeface="Times New Roman" pitchFamily="18" charset="0"/>
                <a:cs typeface="Times New Roman" pitchFamily="18" charset="0"/>
                <a:sym typeface="Symbol"/>
              </a:rPr>
              <a:t>λ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A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  <a:sym typeface="Symbol"/>
              </a:rPr>
              <a:t>的特征值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altLang="zh-CN" sz="2800" i="1" spc="-100" dirty="0" err="1">
                <a:latin typeface="Times New Roman" pitchFamily="18" charset="0"/>
                <a:cs typeface="Times New Roman" pitchFamily="18" charset="0"/>
                <a:sym typeface="Symbol"/>
              </a:rPr>
              <a:t>λI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spc="-100" dirty="0">
                <a:latin typeface="+mj-lt"/>
                <a:cs typeface="Times New Roman" pitchFamily="18" charset="0"/>
              </a:rPr>
              <a:t>=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有非零解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>
              <a:lnSpc>
                <a:spcPct val="120000"/>
              </a:lnSpc>
            </a:pP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altLang="zh-CN" sz="2800" i="1" spc="-100" dirty="0" err="1">
                <a:latin typeface="Times New Roman" pitchFamily="18" charset="0"/>
                <a:cs typeface="Times New Roman" pitchFamily="18" charset="0"/>
                <a:sym typeface="Symbol"/>
              </a:rPr>
              <a:t>λI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altLang="zh-CN" sz="2800" b="1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≠ </a:t>
            </a:r>
            <a:r>
              <a:rPr lang="en-US" altLang="zh-CN" sz="28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{0}.</a:t>
            </a:r>
            <a:endParaRPr lang="en-US" altLang="zh-CN" sz="2800" spc="-1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</a:pP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  <a:sym typeface="Symbol"/>
              </a:rPr>
              <a:t>）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l-GR" altLang="zh-CN" sz="28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λ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是奇异的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spc="-100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l-GR" altLang="zh-CN" sz="28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λ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sz="2800" spc="-100" dirty="0">
                <a:latin typeface="+mj-lt"/>
                <a:cs typeface="Times New Roman" pitchFamily="18" charset="0"/>
              </a:rPr>
              <a:t> = 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0 .</a:t>
            </a:r>
            <a:endParaRPr lang="zh-CN" altLang="en-US" sz="3200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618810" y="260648"/>
            <a:ext cx="8581646" cy="347380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75520" y="4015954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spc="-100" dirty="0">
                <a:solidFill>
                  <a:srgbClr val="C00000"/>
                </a:solidFill>
              </a:rPr>
              <a:t>定义 </a:t>
            </a:r>
            <a:r>
              <a:rPr lang="en-US" altLang="zh-CN" sz="3200" b="1" spc="-100" dirty="0">
                <a:solidFill>
                  <a:srgbClr val="C00000"/>
                </a:solidFill>
              </a:rPr>
              <a:t>   </a:t>
            </a:r>
            <a:r>
              <a:rPr lang="zh-CN" altLang="en-US" sz="3200" spc="-100" dirty="0">
                <a:solidFill>
                  <a:srgbClr val="C00000"/>
                </a:solidFill>
              </a:rPr>
              <a:t>方程</a:t>
            </a:r>
            <a:r>
              <a:rPr lang="en-US" altLang="zh-CN" sz="3200" spc="-100" dirty="0">
                <a:solidFill>
                  <a:srgbClr val="C00000"/>
                </a:solidFill>
              </a:rPr>
              <a:t> </a:t>
            </a:r>
            <a:r>
              <a:rPr lang="en-US" altLang="zh-CN" sz="3200" spc="-1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200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3200" i="1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A−</a:t>
            </a:r>
            <a:r>
              <a:rPr lang="en-US" altLang="zh-CN" sz="3200" i="1" spc="-1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λI</a:t>
            </a:r>
            <a:r>
              <a:rPr lang="en-US" altLang="zh-CN" sz="3200" i="1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spc="-1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=</a:t>
            </a:r>
            <a:r>
              <a:rPr lang="en-US" altLang="zh-CN" sz="3200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3200" spc="-100" dirty="0">
                <a:solidFill>
                  <a:srgbClr val="C00000"/>
                </a:solidFill>
              </a:rPr>
              <a:t>称为矩阵 </a:t>
            </a:r>
            <a:r>
              <a:rPr lang="en-US" altLang="zh-CN" sz="3200" i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spc="-100" dirty="0">
                <a:solidFill>
                  <a:srgbClr val="C00000"/>
                </a:solidFill>
              </a:rPr>
              <a:t>的</a:t>
            </a:r>
            <a:r>
              <a:rPr lang="zh-CN" altLang="en-US" sz="3200" b="1" spc="-100" dirty="0">
                <a:solidFill>
                  <a:srgbClr val="002060"/>
                </a:solidFill>
              </a:rPr>
              <a:t>特征方程</a:t>
            </a:r>
            <a:r>
              <a:rPr lang="en-US" altLang="zh-CN" sz="3200" b="1" spc="-100" dirty="0">
                <a:solidFill>
                  <a:srgbClr val="002060"/>
                </a:solidFill>
              </a:rPr>
              <a:t> </a:t>
            </a:r>
            <a:r>
              <a:rPr lang="en-US" altLang="zh-CN" sz="3200" spc="-1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2927648" y="4644425"/>
            <a:ext cx="8334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3200" spc="-100" dirty="0">
                <a:solidFill>
                  <a:srgbClr val="C00000"/>
                </a:solidFill>
              </a:rPr>
              <a:t>多项式</a:t>
            </a:r>
            <a:r>
              <a:rPr lang="zh-CN" altLang="en-US" sz="3200" spc="-100" dirty="0">
                <a:solidFill>
                  <a:srgbClr val="FF0000"/>
                </a:solidFill>
              </a:rPr>
              <a:t> </a:t>
            </a:r>
            <a:r>
              <a:rPr lang="en-US" altLang="zh-CN" sz="3200" spc="-100" dirty="0"/>
              <a:t> </a:t>
            </a:r>
            <a:r>
              <a:rPr lang="en-US" altLang="zh-CN" sz="3200" i="1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3200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spc="-100" dirty="0">
                <a:solidFill>
                  <a:srgbClr val="002060"/>
                </a:solidFill>
              </a:rPr>
              <a:t> = </a:t>
            </a:r>
            <a:r>
              <a:rPr lang="en-US" altLang="zh-CN" sz="3200" spc="-1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200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3200" i="1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A−</a:t>
            </a:r>
            <a:r>
              <a:rPr lang="en-US" altLang="zh-CN" sz="3200" i="1" spc="-1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λI</a:t>
            </a:r>
            <a:r>
              <a:rPr lang="en-US" altLang="zh-CN" sz="3200" i="1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spc="-100" dirty="0"/>
              <a:t> </a:t>
            </a:r>
            <a:r>
              <a:rPr lang="zh-CN" altLang="en-US" sz="3200" spc="-100" dirty="0">
                <a:solidFill>
                  <a:srgbClr val="C00000"/>
                </a:solidFill>
              </a:rPr>
              <a:t>称为 </a:t>
            </a:r>
            <a:r>
              <a:rPr lang="en-US" altLang="zh-CN" sz="3200" i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3200" b="1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特征多项式</a:t>
            </a:r>
            <a:r>
              <a:rPr lang="en-US" altLang="zh-CN" sz="3200" b="1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>
                <a:solidFill>
                  <a:srgbClr val="002060"/>
                </a:solidFill>
              </a:rPr>
              <a:t>. </a:t>
            </a:r>
            <a:endParaRPr lang="zh-CN" altLang="en-US" sz="3200" spc="-100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1424" y="5702768"/>
            <a:ext cx="11108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spc="-100" dirty="0"/>
              <a:t>注：在复数范围内，</a:t>
            </a:r>
            <a:r>
              <a:rPr lang="en-US" altLang="zh-CN" sz="32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spc="-100" dirty="0"/>
              <a:t>阶矩阵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的特征值</a:t>
            </a:r>
            <a:r>
              <a:rPr lang="zh-CN" altLang="en-US" sz="3200" spc="-100" dirty="0"/>
              <a:t>（包括重根）恰好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3200" b="1" spc="-1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3200" spc="-100" dirty="0"/>
              <a:t>           </a:t>
            </a:r>
            <a:endParaRPr lang="zh-CN" altLang="en-US" sz="3200" spc="-100" dirty="0"/>
          </a:p>
        </p:txBody>
      </p:sp>
    </p:spTree>
    <p:extLst>
      <p:ext uri="{BB962C8B-B14F-4D97-AF65-F5344CB8AC3E}">
        <p14:creationId xmlns:p14="http://schemas.microsoft.com/office/powerpoint/2010/main" val="34288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47529" y="767607"/>
            <a:ext cx="7180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求矩阵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的特征值与特征空间的步骤：</a:t>
            </a:r>
            <a:endParaRPr lang="en-US" altLang="zh-CN" sz="3200" dirty="0"/>
          </a:p>
        </p:txBody>
      </p:sp>
      <p:sp>
        <p:nvSpPr>
          <p:cNvPr id="13" name="矩形 12"/>
          <p:cNvSpPr/>
          <p:nvPr/>
        </p:nvSpPr>
        <p:spPr>
          <a:xfrm>
            <a:off x="2207569" y="1487686"/>
            <a:ext cx="30572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求出特征多项式</a:t>
            </a:r>
            <a:endParaRPr lang="en-US" altLang="zh-CN" sz="3200" dirty="0"/>
          </a:p>
          <a:p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3200" spc="-100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l-GR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λ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)</a:t>
            </a:r>
            <a:endParaRPr lang="zh-CN" altLang="en-US" sz="3200" dirty="0"/>
          </a:p>
        </p:txBody>
      </p:sp>
      <p:sp>
        <p:nvSpPr>
          <p:cNvPr id="14" name="右箭头 13"/>
          <p:cNvSpPr/>
          <p:nvPr/>
        </p:nvSpPr>
        <p:spPr>
          <a:xfrm>
            <a:off x="5231904" y="1919734"/>
            <a:ext cx="720080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23993" y="1695000"/>
            <a:ext cx="3147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算出所有特征值 </a:t>
            </a:r>
          </a:p>
        </p:txBody>
      </p:sp>
      <p:sp>
        <p:nvSpPr>
          <p:cNvPr id="16" name="右箭头 15"/>
          <p:cNvSpPr/>
          <p:nvPr/>
        </p:nvSpPr>
        <p:spPr>
          <a:xfrm>
            <a:off x="5231904" y="2783830"/>
            <a:ext cx="720080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23993" y="2567807"/>
            <a:ext cx="2826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对每个特征值  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8472264" y="2639814"/>
          <a:ext cx="39604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33" name="Equation" r:id="rId4" imgW="139579" imgH="177646" progId="Equation.DSMT4">
                  <p:embed/>
                </p:oleObj>
              </mc:Choice>
              <mc:Fallback>
                <p:oleObj name="Equation" r:id="rId4" imgW="139579" imgH="177646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264" y="2639814"/>
                        <a:ext cx="396044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6096000" y="3143870"/>
            <a:ext cx="223651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求解方程组</a:t>
            </a:r>
            <a:endParaRPr lang="en-US" altLang="zh-CN" sz="3200" dirty="0"/>
          </a:p>
          <a:p>
            <a:endParaRPr lang="zh-CN" altLang="en-US" sz="3200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168009" y="3719935"/>
          <a:ext cx="24542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34" name="Equation" r:id="rId6" imgW="863225" imgH="203112" progId="Equation.DSMT4">
                  <p:embed/>
                </p:oleObj>
              </mc:Choice>
              <mc:Fallback>
                <p:oleObj name="Equation" r:id="rId6" imgW="863225" imgH="203112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9" y="3719935"/>
                        <a:ext cx="245427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右箭头 20"/>
          <p:cNvSpPr/>
          <p:nvPr/>
        </p:nvSpPr>
        <p:spPr>
          <a:xfrm>
            <a:off x="5231904" y="4512022"/>
            <a:ext cx="720080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68008" y="4295998"/>
            <a:ext cx="332655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得到属于   相应的</a:t>
            </a:r>
            <a:endParaRPr lang="en-US" altLang="zh-CN" sz="3200" dirty="0"/>
          </a:p>
          <a:p>
            <a:r>
              <a:rPr lang="zh-CN" altLang="en-US" sz="3200" dirty="0"/>
              <a:t>特征空间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7824192" y="4368006"/>
          <a:ext cx="39604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35" name="Equation" r:id="rId8" imgW="139579" imgH="177646" progId="Equation.DSMT4">
                  <p:embed/>
                </p:oleObj>
              </mc:Choice>
              <mc:Fallback>
                <p:oleObj name="Equation" r:id="rId8" imgW="139579" imgH="177646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192" y="4368006"/>
                        <a:ext cx="396044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 animBg="1"/>
      <p:bldP spid="17" grpId="0"/>
      <p:bldP spid="19" grpId="0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35560" y="404664"/>
            <a:ext cx="8316416" cy="15698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12589" y="22640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解：</a:t>
            </a:r>
          </a:p>
        </p:txBody>
      </p:sp>
      <p:sp>
        <p:nvSpPr>
          <p:cNvPr id="11" name="矩形 10"/>
          <p:cNvSpPr/>
          <p:nvPr/>
        </p:nvSpPr>
        <p:spPr>
          <a:xfrm>
            <a:off x="3058332" y="3298630"/>
            <a:ext cx="5328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spc="-100" dirty="0">
                <a:latin typeface="Times New Roman" pitchFamily="18" charset="0"/>
                <a:cs typeface="Times New Roman" pitchFamily="18" charset="0"/>
                <a:sym typeface="Symbol"/>
              </a:rPr>
              <a:t>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   A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的特征值有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λ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= 4,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λ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= −3.</a:t>
            </a:r>
            <a:endParaRPr lang="zh-CN" altLang="en-US" sz="3200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71510" y="4221089"/>
            <a:ext cx="3436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对于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λ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= 4 ,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spc="-1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I=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71664" y="5220489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Symbol"/>
              <a:buChar char="\"/>
            </a:pPr>
            <a:r>
              <a:rPr lang="en-US" altLang="zh-CN" sz="3200" spc="-100" dirty="0"/>
              <a:t> </a:t>
            </a:r>
            <a:r>
              <a:rPr lang="zh-CN" altLang="en-US" sz="3200" spc="-100" dirty="0"/>
              <a:t>属于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λ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= 4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的特征空间为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span{ </a:t>
            </a:r>
            <a:r>
              <a:rPr lang="en-US" altLang="zh-CN" sz="3000" spc="-100" dirty="0">
                <a:latin typeface="Times New Roman" pitchFamily="18" charset="0"/>
                <a:cs typeface="Times New Roman" pitchFamily="18" charset="0"/>
              </a:rPr>
              <a:t>(2, 1)</a:t>
            </a:r>
            <a:r>
              <a:rPr lang="en-US" altLang="zh-CN" sz="3000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0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3200" spc="-1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72064" y="5959548"/>
            <a:ext cx="1111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1121730" y="919784"/>
            <a:ext cx="950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例  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" name="矩形 22"/>
          <p:cNvSpPr/>
          <p:nvPr/>
        </p:nvSpPr>
        <p:spPr>
          <a:xfrm>
            <a:off x="2207569" y="976934"/>
            <a:ext cx="8302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求矩阵                       的特征值及相应的特征空间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5" name="矩形 24"/>
          <p:cNvSpPr/>
          <p:nvPr/>
        </p:nvSpPr>
        <p:spPr>
          <a:xfrm>
            <a:off x="3184598" y="6084585"/>
            <a:ext cx="3096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对于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λ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= −3 ,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16847" y="6084585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A+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 =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B0C2CA-3DC2-4344-A2AE-06E9775EEC4F}"/>
              </a:ext>
            </a:extLst>
          </p:cNvPr>
          <p:cNvGrpSpPr/>
          <p:nvPr/>
        </p:nvGrpSpPr>
        <p:grpSpPr>
          <a:xfrm>
            <a:off x="3431704" y="741471"/>
            <a:ext cx="2016224" cy="1569660"/>
            <a:chOff x="9480376" y="1845966"/>
            <a:chExt cx="2016224" cy="156966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A3C8C67-A3CF-7A49-A2ED-BEA125EF8D1D}"/>
                </a:ext>
              </a:extLst>
            </p:cNvPr>
            <p:cNvSpPr/>
            <p:nvPr/>
          </p:nvSpPr>
          <p:spPr>
            <a:xfrm>
              <a:off x="9480376" y="2113692"/>
              <a:ext cx="6512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spc="-100" dirty="0">
                  <a:latin typeface="Times" pitchFamily="2" charset="0"/>
                </a:rPr>
                <a:t>A</a:t>
              </a:r>
              <a:r>
                <a:rPr lang="zh-CN" altLang="en-US" sz="2800" i="1" spc="-100" dirty="0">
                  <a:latin typeface="Times" pitchFamily="2" charset="0"/>
                </a:rPr>
                <a:t> </a:t>
              </a:r>
              <a:r>
                <a:rPr lang="en-US" altLang="zh-CN" sz="2800" spc="-100" dirty="0">
                  <a:latin typeface="Times" pitchFamily="2" charset="0"/>
                </a:rPr>
                <a:t>=</a:t>
              </a:r>
              <a:endParaRPr lang="zh-CN" altLang="en-US" sz="2800" dirty="0"/>
            </a:p>
          </p:txBody>
        </p:sp>
        <p:sp>
          <p:nvSpPr>
            <p:cNvPr id="21" name="双括号 11">
              <a:extLst>
                <a:ext uri="{FF2B5EF4-FFF2-40B4-BE49-F238E27FC236}">
                  <a16:creationId xmlns:a16="http://schemas.microsoft.com/office/drawing/2014/main" id="{AFF17C4A-5A25-BB47-95F9-C423BAC3C28A}"/>
                </a:ext>
              </a:extLst>
            </p:cNvPr>
            <p:cNvSpPr/>
            <p:nvPr/>
          </p:nvSpPr>
          <p:spPr>
            <a:xfrm>
              <a:off x="10084277" y="1903457"/>
              <a:ext cx="1412323" cy="972108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12">
              <a:extLst>
                <a:ext uri="{FF2B5EF4-FFF2-40B4-BE49-F238E27FC236}">
                  <a16:creationId xmlns:a16="http://schemas.microsoft.com/office/drawing/2014/main" id="{298791EF-E148-4247-B2C1-406761AAFC47}"/>
                </a:ext>
              </a:extLst>
            </p:cNvPr>
            <p:cNvSpPr txBox="1"/>
            <p:nvPr/>
          </p:nvSpPr>
          <p:spPr>
            <a:xfrm>
              <a:off x="10272464" y="1850902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</a:rPr>
                <a:t>3</a:t>
              </a:r>
            </a:p>
            <a:p>
              <a:r>
                <a:rPr lang="en-US" altLang="zh-CN" sz="3200" dirty="0">
                  <a:latin typeface="Times" pitchFamily="2" charset="0"/>
                </a:rPr>
                <a:t>3</a:t>
              </a:r>
            </a:p>
          </p:txBody>
        </p:sp>
        <p:sp>
          <p:nvSpPr>
            <p:cNvPr id="28" name="TextBox 13">
              <a:extLst>
                <a:ext uri="{FF2B5EF4-FFF2-40B4-BE49-F238E27FC236}">
                  <a16:creationId xmlns:a16="http://schemas.microsoft.com/office/drawing/2014/main" id="{0AD02901-E5CB-EB4F-954B-14529647AC81}"/>
                </a:ext>
              </a:extLst>
            </p:cNvPr>
            <p:cNvSpPr txBox="1"/>
            <p:nvPr/>
          </p:nvSpPr>
          <p:spPr>
            <a:xfrm>
              <a:off x="10848528" y="1845966"/>
              <a:ext cx="61106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 </a:t>
              </a:r>
              <a:r>
                <a:rPr lang="en-US" altLang="zh-CN" sz="3200" dirty="0">
                  <a:latin typeface="Times" pitchFamily="2" charset="0"/>
                </a:rPr>
                <a:t>2</a:t>
              </a:r>
            </a:p>
            <a:p>
              <a:r>
                <a:rPr lang="en-US" altLang="zh-CN" sz="3200" b="1" spc="-100" dirty="0">
                  <a:latin typeface="Times New Roman" pitchFamily="18" charset="0"/>
                  <a:cs typeface="Times New Roman" pitchFamily="18" charset="0"/>
                </a:rPr>
                <a:t>−</a:t>
              </a:r>
              <a:r>
                <a:rPr lang="en-US" altLang="zh-CN" sz="3200" dirty="0">
                  <a:latin typeface="Times" pitchFamily="2" charset="0"/>
                </a:rPr>
                <a:t>2</a:t>
              </a:r>
            </a:p>
            <a:p>
              <a:endParaRPr lang="zh-CN" altLang="en-US" sz="32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2756A42-0570-8B4A-97BE-494D4CB90FD2}"/>
              </a:ext>
            </a:extLst>
          </p:cNvPr>
          <p:cNvGrpSpPr/>
          <p:nvPr/>
        </p:nvGrpSpPr>
        <p:grpSpPr>
          <a:xfrm>
            <a:off x="6597006" y="3966156"/>
            <a:ext cx="1470212" cy="1569660"/>
            <a:chOff x="9956712" y="3908664"/>
            <a:chExt cx="1470212" cy="1569660"/>
          </a:xfrm>
        </p:grpSpPr>
        <p:sp>
          <p:nvSpPr>
            <p:cNvPr id="32" name="双括号 11">
              <a:extLst>
                <a:ext uri="{FF2B5EF4-FFF2-40B4-BE49-F238E27FC236}">
                  <a16:creationId xmlns:a16="http://schemas.microsoft.com/office/drawing/2014/main" id="{9C402C70-9329-424B-A6E6-21396FDB29C7}"/>
                </a:ext>
              </a:extLst>
            </p:cNvPr>
            <p:cNvSpPr/>
            <p:nvPr/>
          </p:nvSpPr>
          <p:spPr>
            <a:xfrm>
              <a:off x="9956712" y="3966155"/>
              <a:ext cx="1470212" cy="972108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0D666E4F-D445-504F-ABE6-C78D2F233AA2}"/>
                </a:ext>
              </a:extLst>
            </p:cNvPr>
            <p:cNvSpPr txBox="1"/>
            <p:nvPr/>
          </p:nvSpPr>
          <p:spPr>
            <a:xfrm>
              <a:off x="10053081" y="3913600"/>
              <a:ext cx="70083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spc="-100" dirty="0">
                  <a:latin typeface="Times New Roman" pitchFamily="18" charset="0"/>
                  <a:cs typeface="Times New Roman" pitchFamily="18" charset="0"/>
                </a:rPr>
                <a:t>− 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</a:p>
            <a:p>
              <a:r>
                <a:rPr lang="zh-CN" altLang="en-US" sz="3200" dirty="0">
                  <a:latin typeface="Times" pitchFamily="2" charset="0"/>
                </a:rPr>
                <a:t> </a:t>
              </a:r>
              <a:r>
                <a:rPr lang="en-US" altLang="zh-CN" sz="3200" dirty="0">
                  <a:latin typeface="Times" pitchFamily="2" charset="0"/>
                </a:rPr>
                <a:t>3</a:t>
              </a:r>
            </a:p>
          </p:txBody>
        </p:sp>
        <p:sp>
          <p:nvSpPr>
            <p:cNvPr id="34" name="TextBox 13">
              <a:extLst>
                <a:ext uri="{FF2B5EF4-FFF2-40B4-BE49-F238E27FC236}">
                  <a16:creationId xmlns:a16="http://schemas.microsoft.com/office/drawing/2014/main" id="{88224A79-4FAF-D241-AF7A-A4CA5FDDCABE}"/>
                </a:ext>
              </a:extLst>
            </p:cNvPr>
            <p:cNvSpPr txBox="1"/>
            <p:nvPr/>
          </p:nvSpPr>
          <p:spPr>
            <a:xfrm>
              <a:off x="10720963" y="3908664"/>
              <a:ext cx="70083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 </a:t>
              </a:r>
              <a:r>
                <a:rPr lang="en-US" altLang="zh-CN" sz="3200" dirty="0">
                  <a:latin typeface="Times" pitchFamily="2" charset="0"/>
                </a:rPr>
                <a:t>2</a:t>
              </a:r>
            </a:p>
            <a:p>
              <a:r>
                <a:rPr lang="en-US" altLang="zh-CN" sz="3200" b="1" spc="-100" dirty="0">
                  <a:latin typeface="Times New Roman" pitchFamily="18" charset="0"/>
                  <a:cs typeface="Times New Roman" pitchFamily="18" charset="0"/>
                </a:rPr>
                <a:t>− </a:t>
              </a:r>
              <a:r>
                <a:rPr lang="en-US" altLang="zh-CN" sz="3200" dirty="0">
                  <a:latin typeface="Times" pitchFamily="2" charset="0"/>
                </a:rPr>
                <a:t>6</a:t>
              </a:r>
            </a:p>
            <a:p>
              <a:endParaRPr lang="zh-CN" altLang="en-US" sz="3200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4A24668-D4D3-3645-95D4-E584685484BF}"/>
              </a:ext>
            </a:extLst>
          </p:cNvPr>
          <p:cNvGrpSpPr/>
          <p:nvPr/>
        </p:nvGrpSpPr>
        <p:grpSpPr>
          <a:xfrm>
            <a:off x="8572109" y="3933056"/>
            <a:ext cx="1556339" cy="1569660"/>
            <a:chOff x="9956712" y="3908664"/>
            <a:chExt cx="1556339" cy="1569660"/>
          </a:xfrm>
        </p:grpSpPr>
        <p:sp>
          <p:nvSpPr>
            <p:cNvPr id="36" name="双括号 11">
              <a:extLst>
                <a:ext uri="{FF2B5EF4-FFF2-40B4-BE49-F238E27FC236}">
                  <a16:creationId xmlns:a16="http://schemas.microsoft.com/office/drawing/2014/main" id="{22A0B474-265F-3544-AD6A-04B308DDF0F3}"/>
                </a:ext>
              </a:extLst>
            </p:cNvPr>
            <p:cNvSpPr/>
            <p:nvPr/>
          </p:nvSpPr>
          <p:spPr>
            <a:xfrm>
              <a:off x="9956712" y="3966155"/>
              <a:ext cx="1556339" cy="972108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51DF2052-E91A-6443-B0D9-853A906F59CD}"/>
                </a:ext>
              </a:extLst>
            </p:cNvPr>
            <p:cNvSpPr txBox="1"/>
            <p:nvPr/>
          </p:nvSpPr>
          <p:spPr>
            <a:xfrm>
              <a:off x="10144899" y="3913600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</a:rPr>
                <a:t>1</a:t>
              </a:r>
            </a:p>
            <a:p>
              <a:r>
                <a:rPr lang="en-US" altLang="zh-CN" sz="3200" dirty="0">
                  <a:latin typeface="Times" pitchFamily="2" charset="0"/>
                </a:rPr>
                <a:t>0</a:t>
              </a:r>
            </a:p>
          </p:txBody>
        </p:sp>
        <p:sp>
          <p:nvSpPr>
            <p:cNvPr id="38" name="TextBox 13">
              <a:extLst>
                <a:ext uri="{FF2B5EF4-FFF2-40B4-BE49-F238E27FC236}">
                  <a16:creationId xmlns:a16="http://schemas.microsoft.com/office/drawing/2014/main" id="{539FE22B-0969-9B4F-AFAC-92088E6083CC}"/>
                </a:ext>
              </a:extLst>
            </p:cNvPr>
            <p:cNvSpPr txBox="1"/>
            <p:nvPr/>
          </p:nvSpPr>
          <p:spPr>
            <a:xfrm>
              <a:off x="10720963" y="3908664"/>
              <a:ext cx="70083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spc="-100" dirty="0">
                  <a:latin typeface="Times New Roman" pitchFamily="18" charset="0"/>
                  <a:cs typeface="Times New Roman" pitchFamily="18" charset="0"/>
                </a:rPr>
                <a:t>− </a:t>
              </a:r>
              <a:r>
                <a:rPr lang="en-US" altLang="zh-CN" sz="3200" dirty="0">
                  <a:latin typeface="Times" pitchFamily="2" charset="0"/>
                </a:rPr>
                <a:t>2</a:t>
              </a:r>
            </a:p>
            <a:p>
              <a:r>
                <a:rPr lang="zh-CN" altLang="en-US" sz="3200" dirty="0">
                  <a:latin typeface="Times" pitchFamily="2" charset="0"/>
                </a:rPr>
                <a:t> </a:t>
              </a:r>
              <a:r>
                <a:rPr lang="en-US" altLang="zh-CN" sz="3200" dirty="0">
                  <a:latin typeface="Times" pitchFamily="2" charset="0"/>
                </a:rPr>
                <a:t>0</a:t>
              </a:r>
            </a:p>
            <a:p>
              <a:endParaRPr lang="zh-CN" altLang="en-US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7CC449-954D-7C47-8445-4BA49DC900F5}"/>
                  </a:ext>
                </a:extLst>
              </p:cNvPr>
              <p:cNvSpPr txBox="1"/>
              <p:nvPr/>
            </p:nvSpPr>
            <p:spPr>
              <a:xfrm>
                <a:off x="7996045" y="4221088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7CC449-954D-7C47-8445-4BA49DC90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045" y="4221088"/>
                <a:ext cx="61747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3E6FECC-F1E4-F043-B361-BD58D4515354}"/>
                  </a:ext>
                </a:extLst>
              </p:cNvPr>
              <p:cNvSpPr txBox="1"/>
              <p:nvPr/>
            </p:nvSpPr>
            <p:spPr>
              <a:xfrm>
                <a:off x="2676251" y="2321105"/>
                <a:ext cx="819411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000" dirty="0" err="1">
                    <a:latin typeface="Times" pitchFamily="2" charset="0"/>
                  </a:rPr>
                  <a:t>det</a:t>
                </a:r>
                <a:r>
                  <a:rPr kumimoji="1" lang="en-US" altLang="zh-CN" sz="3000" dirty="0">
                    <a:latin typeface="Times" pitchFamily="2" charset="0"/>
                  </a:rPr>
                  <a:t>(</a:t>
                </a:r>
                <a:r>
                  <a:rPr kumimoji="1" lang="en-US" altLang="zh-CN" sz="3000" i="1" dirty="0">
                    <a:latin typeface="Times" pitchFamily="2" charset="0"/>
                  </a:rPr>
                  <a:t>A</a:t>
                </a:r>
                <a:r>
                  <a:rPr lang="en-US" altLang="zh-CN" sz="2800" b="1" spc="-100" dirty="0">
                    <a:latin typeface="Times New Roman" pitchFamily="18" charset="0"/>
                    <a:cs typeface="Times New Roman" pitchFamily="18" charset="0"/>
                  </a:rPr>
                  <a:t> − </a:t>
                </a:r>
                <a14:m>
                  <m:oMath xmlns:m="http://schemas.openxmlformats.org/officeDocument/2006/math">
                    <m:r>
                      <a:rPr kumimoji="1" lang="en-US" altLang="zh-CN" sz="3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en-US" altLang="zh-CN" sz="3000" i="1" dirty="0">
                    <a:latin typeface="Times" pitchFamily="2" charset="0"/>
                  </a:rPr>
                  <a:t>I</a:t>
                </a:r>
                <a:r>
                  <a:rPr kumimoji="1" lang="zh-CN" altLang="en-US" sz="3000" i="1" dirty="0">
                    <a:latin typeface="Times" pitchFamily="2" charset="0"/>
                  </a:rPr>
                  <a:t> </a:t>
                </a:r>
                <a:r>
                  <a:rPr kumimoji="1" lang="en-US" altLang="zh-CN" sz="3000" dirty="0">
                    <a:latin typeface="Times" pitchFamily="2" charset="0"/>
                  </a:rPr>
                  <a:t>)</a:t>
                </a:r>
                <a:r>
                  <a:rPr kumimoji="1" lang="zh-CN" altLang="en-US" sz="3000" dirty="0">
                    <a:latin typeface="Times" pitchFamily="2" charset="0"/>
                  </a:rPr>
                  <a:t> </a:t>
                </a:r>
                <a:r>
                  <a:rPr kumimoji="1" lang="en-US" altLang="zh-CN" sz="3000" dirty="0">
                    <a:latin typeface="Times" pitchFamily="2" charset="0"/>
                  </a:rPr>
                  <a:t>=</a:t>
                </a:r>
                <a:r>
                  <a:rPr kumimoji="1" lang="zh-CN" altLang="en-US" sz="3000" dirty="0">
                    <a:latin typeface="Times" pitchFamily="2" charset="0"/>
                  </a:rPr>
                  <a:t> </a:t>
                </a:r>
                <a:r>
                  <a:rPr kumimoji="1" lang="en-US" altLang="zh-CN" sz="3000" dirty="0">
                    <a:latin typeface="Times" pitchFamily="2" charset="0"/>
                  </a:rPr>
                  <a:t>                       </a:t>
                </a:r>
                <a:r>
                  <a:rPr kumimoji="1" lang="zh-CN" altLang="en-US" sz="3000" dirty="0">
                    <a:latin typeface="Times" pitchFamily="2" charset="0"/>
                  </a:rPr>
                  <a:t>   </a:t>
                </a:r>
                <a:r>
                  <a:rPr kumimoji="1" lang="en-US" altLang="zh-CN" sz="3000" dirty="0">
                    <a:latin typeface="Times" pitchFamily="2" charset="0"/>
                  </a:rPr>
                  <a:t>= (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en-US" altLang="zh-CN" sz="3000" dirty="0">
                    <a:latin typeface="Times" pitchFamily="2" charset="0"/>
                  </a:rPr>
                  <a:t>+3)(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en-US" altLang="zh-CN" sz="2800" b="1" spc="-100" dirty="0"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zh-CN" altLang="en-US" sz="2800" b="1" i="0" spc="-100" dirty="0" smtClean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kumimoji="1" lang="en-US" altLang="zh-CN" sz="3000" dirty="0">
                    <a:latin typeface="Times" pitchFamily="2" charset="0"/>
                  </a:rPr>
                  <a:t>4)</a:t>
                </a:r>
                <a:endParaRPr kumimoji="1" lang="zh-CN" altLang="en-US" sz="3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3E6FECC-F1E4-F043-B361-BD58D4515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251" y="2321105"/>
                <a:ext cx="8194115" cy="553998"/>
              </a:xfrm>
              <a:prstGeom prst="rect">
                <a:avLst/>
              </a:prstGeom>
              <a:blipFill>
                <a:blip r:embed="rId3"/>
                <a:stretch>
                  <a:fillRect l="-1703" t="-11364" b="-3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ine 9">
            <a:extLst>
              <a:ext uri="{FF2B5EF4-FFF2-40B4-BE49-F238E27FC236}">
                <a16:creationId xmlns:a16="http://schemas.microsoft.com/office/drawing/2014/main" id="{D071F0B9-D53E-ED44-B6DE-0303D2E30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7872" y="2031810"/>
            <a:ext cx="0" cy="118806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b="1" kern="0">
              <a:solidFill>
                <a:srgbClr val="000000"/>
              </a:solidFill>
              <a:latin typeface="Times New Roman" panose="02020703060505090304" pitchFamily="18" charset="0"/>
              <a:ea typeface="楷体_GB2312" pitchFamily="1" charset="-122"/>
            </a:endParaRPr>
          </a:p>
        </p:txBody>
      </p:sp>
      <p:sp>
        <p:nvSpPr>
          <p:cNvPr id="40" name="Line 9">
            <a:extLst>
              <a:ext uri="{FF2B5EF4-FFF2-40B4-BE49-F238E27FC236}">
                <a16:creationId xmlns:a16="http://schemas.microsoft.com/office/drawing/2014/main" id="{D54E538C-938D-244B-BE8C-DC366B71B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128" y="2031809"/>
            <a:ext cx="0" cy="118806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b="1" kern="0">
              <a:solidFill>
                <a:srgbClr val="000000"/>
              </a:solidFill>
              <a:latin typeface="Times New Roman" panose="02020703060505090304" pitchFamily="18" charset="0"/>
              <a:ea typeface="楷体_GB2312" pitchFamily="1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9">
                <a:extLst>
                  <a:ext uri="{FF2B5EF4-FFF2-40B4-BE49-F238E27FC236}">
                    <a16:creationId xmlns:a16="http://schemas.microsoft.com/office/drawing/2014/main" id="{F8728AEA-6F1D-EB4D-BB94-F6A69792EFDB}"/>
                  </a:ext>
                </a:extLst>
              </p:cNvPr>
              <p:cNvSpPr txBox="1"/>
              <p:nvPr/>
            </p:nvSpPr>
            <p:spPr>
              <a:xfrm>
                <a:off x="4995566" y="2114617"/>
                <a:ext cx="97682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Times" pitchFamily="2" charset="0"/>
                  </a:rPr>
                  <a:t>3</a:t>
                </a:r>
                <a:r>
                  <a:rPr lang="en-US" altLang="zh-CN" sz="3200" b="1" spc="-100" dirty="0">
                    <a:latin typeface="Times New Roman" pitchFamily="18" charset="0"/>
                    <a:cs typeface="Times New Roman" pitchFamily="18" charset="0"/>
                  </a:rPr>
                  <a:t>−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3200" dirty="0">
                  <a:latin typeface="Times" pitchFamily="2" charset="0"/>
                </a:endParaRPr>
              </a:p>
              <a:p>
                <a:r>
                  <a:rPr lang="en-US" altLang="zh-CN" sz="3200" dirty="0">
                    <a:latin typeface="Times" pitchFamily="2" charset="0"/>
                  </a:rPr>
                  <a:t>  3</a:t>
                </a:r>
                <a:endParaRPr lang="zh-CN" altLang="en-US" sz="32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2" name="TextBox 29">
                <a:extLst>
                  <a:ext uri="{FF2B5EF4-FFF2-40B4-BE49-F238E27FC236}">
                    <a16:creationId xmlns:a16="http://schemas.microsoft.com/office/drawing/2014/main" id="{F8728AEA-6F1D-EB4D-BB94-F6A69792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566" y="2114617"/>
                <a:ext cx="976823" cy="1077218"/>
              </a:xfrm>
              <a:prstGeom prst="rect">
                <a:avLst/>
              </a:prstGeom>
              <a:blipFill>
                <a:blip r:embed="rId4"/>
                <a:stretch>
                  <a:fillRect l="-14103" t="-941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9">
                <a:extLst>
                  <a:ext uri="{FF2B5EF4-FFF2-40B4-BE49-F238E27FC236}">
                    <a16:creationId xmlns:a16="http://schemas.microsoft.com/office/drawing/2014/main" id="{93202EE5-C627-724B-A56F-648084D34F9C}"/>
                  </a:ext>
                </a:extLst>
              </p:cNvPr>
              <p:cNvSpPr txBox="1"/>
              <p:nvPr/>
            </p:nvSpPr>
            <p:spPr>
              <a:xfrm>
                <a:off x="5864461" y="2135758"/>
                <a:ext cx="145673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    </a:t>
                </a:r>
                <a:r>
                  <a:rPr lang="zh-CN" altLang="en-US" sz="3200" dirty="0"/>
                  <a:t>  </a:t>
                </a:r>
                <a:r>
                  <a:rPr lang="en-US" altLang="zh-CN" sz="3200" dirty="0">
                    <a:latin typeface="Times" pitchFamily="2" charset="0"/>
                  </a:rPr>
                  <a:t>2</a:t>
                </a:r>
              </a:p>
              <a:p>
                <a:r>
                  <a:rPr lang="en-US" altLang="zh-CN" sz="3200" dirty="0">
                    <a:latin typeface="Times" pitchFamily="2" charset="0"/>
                  </a:rPr>
                  <a:t> </a:t>
                </a:r>
                <a:r>
                  <a:rPr lang="en-US" altLang="zh-CN" sz="3200" b="1" spc="-100" dirty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en-US" altLang="zh-CN" sz="3200" spc="-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3200" dirty="0">
                    <a:latin typeface="Times" pitchFamily="2" charset="0"/>
                  </a:rPr>
                  <a:t>2</a:t>
                </a:r>
                <a:r>
                  <a:rPr lang="zh-CN" altLang="en-US" sz="3200" spc="-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3200" b="1" spc="-100" dirty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en-US" altLang="zh-CN" sz="3200" spc="-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32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TextBox 29">
                <a:extLst>
                  <a:ext uri="{FF2B5EF4-FFF2-40B4-BE49-F238E27FC236}">
                    <a16:creationId xmlns:a16="http://schemas.microsoft.com/office/drawing/2014/main" id="{93202EE5-C627-724B-A56F-648084D34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61" y="2135758"/>
                <a:ext cx="1456735" cy="1077218"/>
              </a:xfrm>
              <a:prstGeom prst="rect">
                <a:avLst/>
              </a:prstGeom>
              <a:blipFill>
                <a:blip r:embed="rId5"/>
                <a:stretch>
                  <a:fillRect l="-3478" t="-7059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7" grpId="0"/>
      <p:bldP spid="20" grpId="0"/>
      <p:bldP spid="25" grpId="0"/>
      <p:bldP spid="26" grpId="0"/>
      <p:bldP spid="4" grpId="0"/>
      <p:bldP spid="6" grpId="0"/>
      <p:bldP spid="39" grpId="0" animBg="1"/>
      <p:bldP spid="40" grpId="0" animBg="1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5640" y="404664"/>
            <a:ext cx="7632848" cy="2880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75520" y="1118214"/>
            <a:ext cx="108012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3200" spc="-100" dirty="0">
                <a:latin typeface="+mn-ea"/>
                <a:cs typeface="Times New Roman" pitchFamily="18" charset="0"/>
              </a:rPr>
              <a:t>例  </a:t>
            </a:r>
            <a:r>
              <a:rPr lang="en-US" altLang="zh-CN" sz="3200" spc="-100" dirty="0">
                <a:latin typeface="+mn-ea"/>
                <a:cs typeface="Times New Roman" pitchFamily="18" charset="0"/>
              </a:rPr>
              <a:t>4</a:t>
            </a:r>
            <a:endParaRPr lang="zh-CN" altLang="en-US" sz="3200" spc="-100" dirty="0">
              <a:latin typeface="+mn-ea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2362" y="1078286"/>
            <a:ext cx="771014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设                              ，求它的特征值及相应</a:t>
            </a:r>
            <a:endParaRPr lang="en-US" altLang="zh-CN" sz="3200" spc="-100" dirty="0"/>
          </a:p>
          <a:p>
            <a:endParaRPr lang="en-US" altLang="zh-CN" sz="3200" spc="-100" dirty="0"/>
          </a:p>
          <a:p>
            <a:endParaRPr lang="en-US" altLang="zh-CN" sz="3200" spc="-100" dirty="0"/>
          </a:p>
          <a:p>
            <a:r>
              <a:rPr lang="zh-CN" altLang="en-US" sz="3200" spc="-100" dirty="0"/>
              <a:t>的特征向量</a:t>
            </a:r>
            <a:r>
              <a:rPr lang="en-US" altLang="zh-CN" sz="3200" spc="-100" dirty="0"/>
              <a:t>.</a:t>
            </a:r>
            <a:endParaRPr lang="zh-CN" altLang="en-US" sz="3200" spc="-100" dirty="0"/>
          </a:p>
        </p:txBody>
      </p:sp>
      <p:sp>
        <p:nvSpPr>
          <p:cNvPr id="8" name="TextBox 7"/>
          <p:cNvSpPr txBox="1"/>
          <p:nvPr/>
        </p:nvSpPr>
        <p:spPr>
          <a:xfrm>
            <a:off x="1991543" y="3356993"/>
            <a:ext cx="4029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答</a:t>
            </a:r>
            <a:r>
              <a:rPr lang="en-US" altLang="zh-CN" sz="3200" dirty="0"/>
              <a:t>:   </a:t>
            </a:r>
            <a:r>
              <a:rPr lang="zh-CN" altLang="en-US" sz="3200" dirty="0"/>
              <a:t>特征值为  </a:t>
            </a:r>
            <a:r>
              <a:rPr lang="en-US" altLang="zh-CN" sz="3200" spc="-100" dirty="0"/>
              <a:t>                                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919537" y="4788442"/>
            <a:ext cx="71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相应的特征向量为</a:t>
            </a:r>
            <a:r>
              <a:rPr lang="zh-CN" altLang="en-US" sz="3200" i="1" dirty="0"/>
              <a:t>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altLang="zh-CN" sz="3200" spc="-100" dirty="0">
                <a:latin typeface="Times New Roman" pitchFamily="18" charset="0"/>
                <a:cs typeface="Times New Roman" pitchFamily="18" charset="0"/>
              </a:rPr>
              <a:t>(1,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l-GR" altLang="zh-CN" sz="3200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l-GR" altLang="zh-CN" sz="3200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3200" dirty="0"/>
              <a:t> ，其中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dirty="0"/>
              <a:t>≠0</a:t>
            </a:r>
            <a:endParaRPr lang="zh-CN" altLang="en-US" sz="32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999657" y="4005065"/>
          <a:ext cx="25511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60" name="Equation" r:id="rId3" imgW="1002865" imgH="228501" progId="Equation.DSMT4">
                  <p:embed/>
                </p:oleObj>
              </mc:Choice>
              <mc:Fallback>
                <p:oleObj name="Equation" r:id="rId3" imgW="1002865" imgH="228501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7" y="4005065"/>
                        <a:ext cx="2551113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6168009" y="3861048"/>
            <a:ext cx="3829719" cy="7920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787690"/>
              </p:ext>
            </p:extLst>
          </p:nvPr>
        </p:nvGraphicFramePr>
        <p:xfrm>
          <a:off x="6240016" y="4005064"/>
          <a:ext cx="3816424" cy="42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61" name="Equation" r:id="rId5" imgW="1803240" imgH="203040" progId="Equation.DSMT4">
                  <p:embed/>
                </p:oleObj>
              </mc:Choice>
              <mc:Fallback>
                <p:oleObj name="Equation" r:id="rId5" imgW="1803240" imgH="2030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4005064"/>
                        <a:ext cx="3816424" cy="42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0F4728-8A6B-7B4C-9697-0BCDC44D1654}"/>
              </a:ext>
            </a:extLst>
          </p:cNvPr>
          <p:cNvGrpSpPr/>
          <p:nvPr/>
        </p:nvGrpSpPr>
        <p:grpSpPr>
          <a:xfrm>
            <a:off x="3429061" y="624681"/>
            <a:ext cx="2592288" cy="1569660"/>
            <a:chOff x="9480376" y="1579423"/>
            <a:chExt cx="2592288" cy="156966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062DB3-6CF9-8247-B943-E779A7B4DEE3}"/>
                </a:ext>
              </a:extLst>
            </p:cNvPr>
            <p:cNvSpPr/>
            <p:nvPr/>
          </p:nvSpPr>
          <p:spPr>
            <a:xfrm>
              <a:off x="9480376" y="2113692"/>
              <a:ext cx="6206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spc="-100" dirty="0">
                  <a:latin typeface="Times" pitchFamily="2" charset="0"/>
                </a:rPr>
                <a:t>A=</a:t>
              </a:r>
              <a:endParaRPr lang="zh-CN" altLang="en-US" sz="2800" dirty="0"/>
            </a:p>
          </p:txBody>
        </p:sp>
        <p:sp>
          <p:nvSpPr>
            <p:cNvPr id="13" name="双括号 11">
              <a:extLst>
                <a:ext uri="{FF2B5EF4-FFF2-40B4-BE49-F238E27FC236}">
                  <a16:creationId xmlns:a16="http://schemas.microsoft.com/office/drawing/2014/main" id="{6B1EBDDB-E701-6445-A86F-A4AC91E67601}"/>
                </a:ext>
              </a:extLst>
            </p:cNvPr>
            <p:cNvSpPr/>
            <p:nvPr/>
          </p:nvSpPr>
          <p:spPr>
            <a:xfrm>
              <a:off x="10128448" y="1723439"/>
              <a:ext cx="1944216" cy="1296144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67EBA55F-5905-E04F-BC05-F31138E9B78B}"/>
                </a:ext>
              </a:extLst>
            </p:cNvPr>
            <p:cNvSpPr txBox="1"/>
            <p:nvPr/>
          </p:nvSpPr>
          <p:spPr>
            <a:xfrm>
              <a:off x="10386670" y="1579423"/>
              <a:ext cx="41229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0</a:t>
              </a:r>
            </a:p>
            <a:p>
              <a:r>
                <a:rPr lang="en-US" altLang="zh-CN" sz="3200" dirty="0"/>
                <a:t>0</a:t>
              </a:r>
            </a:p>
            <a:p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535CADC6-F622-1842-B281-1073AB540129}"/>
                </a:ext>
              </a:extLst>
            </p:cNvPr>
            <p:cNvSpPr txBox="1"/>
            <p:nvPr/>
          </p:nvSpPr>
          <p:spPr>
            <a:xfrm>
              <a:off x="10890726" y="1579423"/>
              <a:ext cx="41229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1</a:t>
              </a:r>
            </a:p>
            <a:p>
              <a:r>
                <a:rPr lang="en-US" altLang="zh-CN" sz="3200" dirty="0"/>
                <a:t>0</a:t>
              </a:r>
            </a:p>
            <a:p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id="{0A659E35-3399-9343-BEF8-196DE39D6ED5}"/>
                </a:ext>
              </a:extLst>
            </p:cNvPr>
            <p:cNvSpPr txBox="1"/>
            <p:nvPr/>
          </p:nvSpPr>
          <p:spPr>
            <a:xfrm>
              <a:off x="11444348" y="1579423"/>
              <a:ext cx="41229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0</a:t>
              </a:r>
            </a:p>
            <a:p>
              <a:r>
                <a:rPr lang="en-US" altLang="zh-CN" sz="3200" dirty="0"/>
                <a:t>1</a:t>
              </a:r>
            </a:p>
            <a:p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22867F4D-86C0-1049-8B03-38F4B7E63A4A}"/>
              </a:ext>
            </a:extLst>
          </p:cNvPr>
          <p:cNvSpPr/>
          <p:nvPr/>
        </p:nvSpPr>
        <p:spPr>
          <a:xfrm>
            <a:off x="1775520" y="5787843"/>
            <a:ext cx="9145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注记</a:t>
            </a:r>
            <a:r>
              <a:rPr lang="en-US" altLang="zh-CN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三角矩阵的特征值就是主对角线元素。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79576" y="404664"/>
            <a:ext cx="9721080" cy="22235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343472" y="1118214"/>
            <a:ext cx="108012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3200" spc="-100" dirty="0">
                <a:latin typeface="+mn-ea"/>
                <a:cs typeface="Times New Roman" pitchFamily="18" charset="0"/>
              </a:rPr>
              <a:t>例 </a:t>
            </a:r>
            <a:r>
              <a:rPr lang="en-US" altLang="zh-CN" sz="3200" spc="-100" dirty="0">
                <a:latin typeface="+mn-ea"/>
                <a:cs typeface="Times New Roman" pitchFamily="18" charset="0"/>
              </a:rPr>
              <a:t>5</a:t>
            </a:r>
            <a:endParaRPr lang="zh-CN" altLang="en-US" sz="3200" spc="-100" dirty="0">
              <a:latin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46298" y="1078286"/>
            <a:ext cx="9654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设                               ，求它的特征值及相应的特征向量</a:t>
            </a:r>
            <a:r>
              <a:rPr lang="en-US" altLang="zh-CN" sz="3200" spc="-100" dirty="0"/>
              <a:t>.</a:t>
            </a:r>
            <a:endParaRPr lang="zh-CN" altLang="en-US" sz="3200" spc="-100" dirty="0"/>
          </a:p>
        </p:txBody>
      </p:sp>
      <p:sp>
        <p:nvSpPr>
          <p:cNvPr id="10" name="TextBox 9"/>
          <p:cNvSpPr txBox="1"/>
          <p:nvPr/>
        </p:nvSpPr>
        <p:spPr>
          <a:xfrm>
            <a:off x="2275341" y="2924944"/>
            <a:ext cx="3401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答</a:t>
            </a:r>
            <a:r>
              <a:rPr lang="en-US" altLang="zh-CN" sz="3200" dirty="0"/>
              <a:t>:   </a:t>
            </a:r>
            <a:r>
              <a:rPr lang="zh-CN" altLang="en-US" sz="3200" dirty="0"/>
              <a:t>特征值为</a:t>
            </a:r>
            <a:r>
              <a:rPr lang="en-US" altLang="zh-CN" sz="3200" dirty="0"/>
              <a:t>:</a:t>
            </a:r>
            <a:r>
              <a:rPr lang="zh-CN" altLang="en-US" sz="3200" dirty="0"/>
              <a:t>  </a:t>
            </a:r>
            <a:r>
              <a:rPr lang="en-US" altLang="zh-CN" sz="3200" spc="-100" dirty="0"/>
              <a:t>                                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03334" y="4435231"/>
            <a:ext cx="8115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相应的特征向量分别</a:t>
            </a:r>
            <a:r>
              <a:rPr lang="zh-CN" altLang="en-US" sz="3200" dirty="0">
                <a:latin typeface="Times" pitchFamily="2" charset="0"/>
              </a:rPr>
              <a:t>为</a:t>
            </a:r>
            <a:r>
              <a:rPr lang="zh-CN" altLang="en-US" sz="3200" i="1" dirty="0">
                <a:latin typeface="Times" pitchFamily="2" charset="0"/>
              </a:rPr>
              <a:t> </a:t>
            </a:r>
            <a:r>
              <a:rPr lang="en-US" altLang="zh-CN" sz="3200" i="1" dirty="0">
                <a:latin typeface="Times" pitchFamily="2" charset="0"/>
              </a:rPr>
              <a:t>t </a:t>
            </a:r>
            <a:r>
              <a:rPr lang="el-GR" altLang="zh-CN" sz="3200" spc="-100" dirty="0">
                <a:latin typeface="Times" pitchFamily="2" charset="0"/>
                <a:cs typeface="Times New Roman" pitchFamily="18" charset="0"/>
              </a:rPr>
              <a:t>(1, </a:t>
            </a:r>
            <a:r>
              <a:rPr lang="en-US" altLang="zh-CN" sz="3200" spc="-100" dirty="0">
                <a:latin typeface="Times" pitchFamily="2" charset="0"/>
                <a:cs typeface="Times New Roman" pitchFamily="18" charset="0"/>
              </a:rPr>
              <a:t>1</a:t>
            </a:r>
            <a:r>
              <a:rPr lang="el-GR" altLang="zh-CN" sz="3200" spc="-100" dirty="0">
                <a:latin typeface="Times" pitchFamily="2" charset="0"/>
                <a:cs typeface="Times New Roman" pitchFamily="18" charset="0"/>
              </a:rPr>
              <a:t>, </a:t>
            </a:r>
            <a:r>
              <a:rPr lang="en-US" altLang="zh-CN" sz="3200" spc="-100" dirty="0">
                <a:latin typeface="Times" pitchFamily="2" charset="0"/>
                <a:cs typeface="Times New Roman" pitchFamily="18" charset="0"/>
              </a:rPr>
              <a:t>1</a:t>
            </a:r>
            <a:r>
              <a:rPr lang="el-GR" altLang="zh-CN" sz="3200" spc="-100" dirty="0">
                <a:latin typeface="Times" pitchFamily="2" charset="0"/>
                <a:cs typeface="Times New Roman" pitchFamily="18" charset="0"/>
              </a:rPr>
              <a:t>)</a:t>
            </a:r>
            <a:r>
              <a:rPr lang="en-US" altLang="zh-CN" sz="3200" spc="-100" baseline="30000" dirty="0">
                <a:latin typeface="Times" pitchFamily="2" charset="0"/>
                <a:cs typeface="Times New Roman" pitchFamily="18" charset="0"/>
              </a:rPr>
              <a:t>T</a:t>
            </a:r>
            <a:r>
              <a:rPr lang="zh-CN" altLang="en-US" sz="3200" dirty="0">
                <a:latin typeface="Times" pitchFamily="2" charset="0"/>
              </a:rPr>
              <a:t> </a:t>
            </a:r>
            <a:r>
              <a:rPr lang="zh-CN" altLang="en-US" sz="3200" dirty="0"/>
              <a:t>，其中</a:t>
            </a:r>
            <a:r>
              <a:rPr lang="en-US" altLang="zh-CN" sz="3200" i="1" dirty="0">
                <a:latin typeface="Times" pitchFamily="2" charset="0"/>
              </a:rPr>
              <a:t>t</a:t>
            </a:r>
            <a:r>
              <a:rPr lang="en-US" altLang="zh-CN" sz="3200" dirty="0">
                <a:latin typeface="Times" pitchFamily="2" charset="0"/>
              </a:rPr>
              <a:t> ≠ 0.</a:t>
            </a:r>
            <a:endParaRPr lang="zh-CN" altLang="en-US" sz="3200" dirty="0">
              <a:latin typeface="Times" pitchFamily="2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551232" y="4095658"/>
            <a:ext cx="1008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744072" y="4941168"/>
            <a:ext cx="1008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F6D00A3-F9E2-EC45-81A7-46418876AD56}"/>
              </a:ext>
            </a:extLst>
          </p:cNvPr>
          <p:cNvGrpSpPr/>
          <p:nvPr/>
        </p:nvGrpSpPr>
        <p:grpSpPr>
          <a:xfrm>
            <a:off x="2852997" y="624681"/>
            <a:ext cx="2592288" cy="1569660"/>
            <a:chOff x="9480376" y="1579423"/>
            <a:chExt cx="2592288" cy="156966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B186B0-185D-E041-ABFD-AE703B300377}"/>
                </a:ext>
              </a:extLst>
            </p:cNvPr>
            <p:cNvSpPr/>
            <p:nvPr/>
          </p:nvSpPr>
          <p:spPr>
            <a:xfrm>
              <a:off x="9480376" y="2113692"/>
              <a:ext cx="6512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spc="-100" dirty="0">
                  <a:latin typeface="Times" pitchFamily="2" charset="0"/>
                </a:rPr>
                <a:t>A</a:t>
              </a:r>
              <a:r>
                <a:rPr lang="zh-CN" altLang="en-US" sz="2800" i="1" spc="-100" dirty="0">
                  <a:latin typeface="Times" pitchFamily="2" charset="0"/>
                </a:rPr>
                <a:t> </a:t>
              </a:r>
              <a:r>
                <a:rPr lang="en-US" altLang="zh-CN" sz="2800" spc="-100" dirty="0">
                  <a:latin typeface="Times" pitchFamily="2" charset="0"/>
                </a:rPr>
                <a:t>=</a:t>
              </a:r>
              <a:endParaRPr lang="zh-CN" altLang="en-US" sz="2800" dirty="0"/>
            </a:p>
          </p:txBody>
        </p:sp>
        <p:sp>
          <p:nvSpPr>
            <p:cNvPr id="25" name="双括号 11">
              <a:extLst>
                <a:ext uri="{FF2B5EF4-FFF2-40B4-BE49-F238E27FC236}">
                  <a16:creationId xmlns:a16="http://schemas.microsoft.com/office/drawing/2014/main" id="{16B834B1-6039-ED44-BE1B-7622188ED003}"/>
                </a:ext>
              </a:extLst>
            </p:cNvPr>
            <p:cNvSpPr/>
            <p:nvPr/>
          </p:nvSpPr>
          <p:spPr>
            <a:xfrm>
              <a:off x="10128448" y="1723439"/>
              <a:ext cx="1944216" cy="1296144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12">
              <a:extLst>
                <a:ext uri="{FF2B5EF4-FFF2-40B4-BE49-F238E27FC236}">
                  <a16:creationId xmlns:a16="http://schemas.microsoft.com/office/drawing/2014/main" id="{B2E7D4B1-26A5-CE43-AD04-E60D08B4DC26}"/>
                </a:ext>
              </a:extLst>
            </p:cNvPr>
            <p:cNvSpPr txBox="1"/>
            <p:nvPr/>
          </p:nvSpPr>
          <p:spPr>
            <a:xfrm>
              <a:off x="10347115" y="1579423"/>
              <a:ext cx="38985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</a:rPr>
                <a:t>0</a:t>
              </a:r>
            </a:p>
            <a:p>
              <a:r>
                <a:rPr lang="en-US" altLang="zh-CN" sz="3200" dirty="0">
                  <a:latin typeface="Times" pitchFamily="2" charset="0"/>
                </a:rPr>
                <a:t>0</a:t>
              </a:r>
            </a:p>
            <a:p>
              <a:r>
                <a:rPr lang="en-US" altLang="zh-CN" sz="3200" dirty="0">
                  <a:latin typeface="Times" pitchFamily="2" charset="0"/>
                </a:rPr>
                <a:t>1</a:t>
              </a:r>
              <a:endParaRPr lang="zh-CN" altLang="en-US" sz="3200" dirty="0">
                <a:latin typeface="Times" pitchFamily="2" charset="0"/>
              </a:endParaRPr>
            </a:p>
          </p:txBody>
        </p:sp>
        <p:sp>
          <p:nvSpPr>
            <p:cNvPr id="27" name="TextBox 13">
              <a:extLst>
                <a:ext uri="{FF2B5EF4-FFF2-40B4-BE49-F238E27FC236}">
                  <a16:creationId xmlns:a16="http://schemas.microsoft.com/office/drawing/2014/main" id="{31EC36C2-132E-6B46-B7A7-5A46364E2196}"/>
                </a:ext>
              </a:extLst>
            </p:cNvPr>
            <p:cNvSpPr txBox="1"/>
            <p:nvPr/>
          </p:nvSpPr>
          <p:spPr>
            <a:xfrm>
              <a:off x="10923179" y="1579423"/>
              <a:ext cx="38985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</a:rPr>
                <a:t>1</a:t>
              </a:r>
            </a:p>
            <a:p>
              <a:r>
                <a:rPr lang="en-US" altLang="zh-CN" sz="3200" dirty="0">
                  <a:latin typeface="Times" pitchFamily="2" charset="0"/>
                </a:rPr>
                <a:t>0</a:t>
              </a:r>
            </a:p>
            <a:p>
              <a:r>
                <a:rPr lang="en-US" altLang="zh-CN" sz="3200" dirty="0">
                  <a:latin typeface="Times" pitchFamily="2" charset="0"/>
                </a:rPr>
                <a:t>0</a:t>
              </a:r>
              <a:endParaRPr lang="zh-CN" altLang="en-US" sz="3200" dirty="0">
                <a:latin typeface="Times" pitchFamily="2" charset="0"/>
              </a:endParaRPr>
            </a:p>
          </p:txBody>
        </p:sp>
        <p:sp>
          <p:nvSpPr>
            <p:cNvPr id="28" name="TextBox 13">
              <a:extLst>
                <a:ext uri="{FF2B5EF4-FFF2-40B4-BE49-F238E27FC236}">
                  <a16:creationId xmlns:a16="http://schemas.microsoft.com/office/drawing/2014/main" id="{A3E20759-F5CF-5846-BDAB-9064819D4F3E}"/>
                </a:ext>
              </a:extLst>
            </p:cNvPr>
            <p:cNvSpPr txBox="1"/>
            <p:nvPr/>
          </p:nvSpPr>
          <p:spPr>
            <a:xfrm>
              <a:off x="11469433" y="1579423"/>
              <a:ext cx="38985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</a:rPr>
                <a:t>0</a:t>
              </a:r>
            </a:p>
            <a:p>
              <a:r>
                <a:rPr lang="en-US" altLang="zh-CN" sz="3200" dirty="0">
                  <a:latin typeface="Times" pitchFamily="2" charset="0"/>
                </a:rPr>
                <a:t>1</a:t>
              </a:r>
            </a:p>
            <a:p>
              <a:r>
                <a:rPr lang="en-US" altLang="zh-CN" sz="3200" dirty="0">
                  <a:latin typeface="Times" pitchFamily="2" charset="0"/>
                </a:rPr>
                <a:t>0</a:t>
              </a:r>
              <a:endParaRPr lang="zh-CN" altLang="en-US" sz="3200" dirty="0">
                <a:latin typeface="Times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0ABC947-3741-7648-AD16-1917B4A7E1B5}"/>
                  </a:ext>
                </a:extLst>
              </p:cNvPr>
              <p:cNvSpPr txBox="1"/>
              <p:nvPr/>
            </p:nvSpPr>
            <p:spPr>
              <a:xfrm>
                <a:off x="3551232" y="3633993"/>
                <a:ext cx="11787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0ABC947-3741-7648-AD16-1917B4A7E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232" y="3633993"/>
                <a:ext cx="1178784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1F0D38A-C657-F945-AD85-2AE034B2AE90}"/>
                  </a:ext>
                </a:extLst>
              </p:cNvPr>
              <p:cNvSpPr txBox="1"/>
              <p:nvPr/>
            </p:nvSpPr>
            <p:spPr>
              <a:xfrm>
                <a:off x="5152022" y="3362831"/>
                <a:ext cx="5157566" cy="866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1F0D38A-C657-F945-AD85-2AE034B2A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022" y="3362831"/>
                <a:ext cx="5157566" cy="86696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09F72ED-56C2-7B45-88BC-85FCC312C3A7}"/>
                  </a:ext>
                </a:extLst>
              </p:cNvPr>
              <p:cNvSpPr txBox="1"/>
              <p:nvPr/>
            </p:nvSpPr>
            <p:spPr>
              <a:xfrm>
                <a:off x="2191852" y="5119120"/>
                <a:ext cx="4036682" cy="1046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, −</m:t>
                              </m:r>
                              <m:f>
                                <m:f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, 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09F72ED-56C2-7B45-88BC-85FCC312C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852" y="5119120"/>
                <a:ext cx="4036682" cy="10461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ABA3287-CE72-8940-80C9-17AABE1699A4}"/>
                  </a:ext>
                </a:extLst>
              </p:cNvPr>
              <p:cNvSpPr txBox="1"/>
              <p:nvPr/>
            </p:nvSpPr>
            <p:spPr>
              <a:xfrm>
                <a:off x="6667830" y="5119120"/>
                <a:ext cx="4036682" cy="1046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, −</m:t>
                              </m:r>
                              <m:f>
                                <m:f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, 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ABA3287-CE72-8940-80C9-17AABE169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30" y="5119120"/>
                <a:ext cx="4036682" cy="10461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91544" y="908720"/>
            <a:ext cx="7295972" cy="1474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特别地，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1.  </a:t>
            </a:r>
            <a:r>
              <a:rPr lang="zh-CN" altLang="en-US" sz="3200" dirty="0"/>
              <a:t>三角矩阵的特征值就是主对角线元素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991544" y="2459107"/>
            <a:ext cx="6638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2.  </a:t>
            </a:r>
            <a:r>
              <a:rPr lang="zh-CN" altLang="en-US" sz="3200" dirty="0"/>
              <a:t>正交矩阵的</a:t>
            </a:r>
            <a:r>
              <a:rPr lang="en-US" altLang="zh-CN" sz="3200" dirty="0"/>
              <a:t>(</a:t>
            </a:r>
            <a:r>
              <a:rPr lang="zh-CN" altLang="en-US" sz="3200" dirty="0"/>
              <a:t>复</a:t>
            </a:r>
            <a:r>
              <a:rPr lang="en-US" altLang="zh-CN" sz="3200" dirty="0"/>
              <a:t>)</a:t>
            </a:r>
            <a:r>
              <a:rPr lang="zh-CN" altLang="en-US" sz="3200" dirty="0"/>
              <a:t>特征值的模长为</a:t>
            </a:r>
            <a:r>
              <a:rPr lang="en-US" altLang="zh-CN" sz="3200" dirty="0"/>
              <a:t>1.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991544" y="3180734"/>
            <a:ext cx="87849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 startAt="3"/>
            </a:pPr>
            <a:r>
              <a:rPr lang="zh-CN" altLang="en-US" sz="3200" dirty="0"/>
              <a:t>若方阵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的每一行之和都相等且等于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a,</a:t>
            </a:r>
          </a:p>
          <a:p>
            <a:r>
              <a:rPr lang="zh-CN" altLang="en-US" sz="3200" i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3200" dirty="0"/>
              <a:t>则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必是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的特征值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且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(1,1,…,1)</a:t>
            </a:r>
            <a:r>
              <a:rPr lang="en-US" altLang="zh-CN" sz="32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320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是属于特    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    征值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的一个特征向量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baseline="30000" dirty="0"/>
          </a:p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423592" y="3755250"/>
            <a:ext cx="7632848" cy="42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32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44080" y="1304375"/>
            <a:ext cx="73803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srgbClr val="0070C0"/>
                </a:solidFill>
              </a:rPr>
              <a:t>定 理 </a:t>
            </a:r>
            <a:r>
              <a:rPr lang="en-US" altLang="zh-CN" sz="3200" spc="-100" dirty="0">
                <a:solidFill>
                  <a:srgbClr val="0070C0"/>
                </a:solidFill>
              </a:rPr>
              <a:t>3</a:t>
            </a:r>
            <a:r>
              <a:rPr lang="en-US" altLang="zh-CN" sz="3200" spc="-100" dirty="0"/>
              <a:t>     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" pitchFamily="2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3200" i="1" spc="-1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spc="-1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3200" i="1" spc="-1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sz="3200" i="1" spc="-100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3200" i="1" spc="-1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是</a:t>
            </a:r>
            <a:endParaRPr lang="en-US" altLang="zh-CN" sz="3200" spc="-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它的所有特征值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算上重根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则</a:t>
            </a:r>
            <a:endParaRPr lang="en-US" altLang="zh-CN" sz="3200" spc="-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563750"/>
              </p:ext>
            </p:extLst>
          </p:nvPr>
        </p:nvGraphicFramePr>
        <p:xfrm>
          <a:off x="2244080" y="3032567"/>
          <a:ext cx="25987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2" name="Equation" r:id="rId3" imgW="1016000" imgH="431800" progId="Equation.DSMT4">
                  <p:embed/>
                </p:oleObj>
              </mc:Choice>
              <mc:Fallback>
                <p:oleObj name="Equation" r:id="rId3" imgW="1016000" imgH="4318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080" y="3032567"/>
                        <a:ext cx="2598738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871708" y="3248592"/>
            <a:ext cx="46806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/>
              <a:t>----</a:t>
            </a:r>
            <a:r>
              <a:rPr lang="zh-CN" altLang="en-US" sz="3200" spc="-100" dirty="0">
                <a:solidFill>
                  <a:srgbClr val="FF0000"/>
                </a:solidFill>
              </a:rPr>
              <a:t>矩阵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spc="-100" dirty="0">
                <a:solidFill>
                  <a:srgbClr val="FF0000"/>
                </a:solidFill>
              </a:rPr>
              <a:t>的</a:t>
            </a:r>
            <a:r>
              <a:rPr lang="zh-CN" altLang="en-US" sz="3200" b="1" spc="-100" dirty="0">
                <a:solidFill>
                  <a:srgbClr val="002060"/>
                </a:solidFill>
              </a:rPr>
              <a:t>迹</a:t>
            </a:r>
            <a:r>
              <a:rPr lang="en-US" altLang="zh-CN" sz="3200" spc="-100" dirty="0"/>
              <a:t>, </a:t>
            </a:r>
            <a:r>
              <a:rPr lang="zh-CN" altLang="en-US" sz="3200" spc="-100" dirty="0">
                <a:solidFill>
                  <a:srgbClr val="FF0000"/>
                </a:solidFill>
              </a:rPr>
              <a:t>记作 </a:t>
            </a:r>
            <a:r>
              <a:rPr lang="en-US" altLang="zh-CN" sz="3200" spc="-1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CN" sz="3200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3200" i="1" spc="-100" dirty="0">
                <a:solidFill>
                  <a:srgbClr val="002060"/>
                </a:solidFill>
                <a:latin typeface="Times" pitchFamily="2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2" name="矩形 11"/>
          <p:cNvSpPr/>
          <p:nvPr/>
        </p:nvSpPr>
        <p:spPr>
          <a:xfrm>
            <a:off x="2208584" y="245650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(1)   </a:t>
            </a:r>
            <a:r>
              <a:rPr lang="el-GR" altLang="zh-CN" sz="3200" i="1" spc="-1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l-GR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l-GR" altLang="zh-CN" sz="3200" spc="-100" dirty="0">
                <a:latin typeface="Times New Roman" pitchFamily="18" charset="0"/>
                <a:cs typeface="Times New Roman" pitchFamily="18" charset="0"/>
              </a:rPr>
              <a:t> · </a:t>
            </a:r>
            <a:r>
              <a:rPr lang="el-GR" altLang="zh-CN" sz="3200" i="1" spc="-1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l-GR" altLang="zh-CN" sz="3200" spc="-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altLang="zh-CN" sz="3200" spc="-100" dirty="0">
                <a:latin typeface="Times New Roman" pitchFamily="18" charset="0"/>
                <a:cs typeface="Times New Roman" pitchFamily="18" charset="0"/>
              </a:rPr>
              <a:t> · · · </a:t>
            </a:r>
            <a:r>
              <a:rPr lang="el-GR" altLang="zh-CN" sz="3200" i="1" spc="-1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3200" i="1" spc="-1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baseline="-25000" dirty="0"/>
              <a:t> </a:t>
            </a:r>
            <a:r>
              <a:rPr lang="en-US" altLang="zh-CN" sz="3200" spc="-100" dirty="0"/>
              <a:t>= </a:t>
            </a:r>
            <a:r>
              <a:rPr lang="en-US" altLang="zh-CN" sz="3200" spc="-100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3200" i="1" dirty="0">
                <a:latin typeface="Times" pitchFamily="2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16" name="椭圆 15"/>
          <p:cNvSpPr/>
          <p:nvPr/>
        </p:nvSpPr>
        <p:spPr>
          <a:xfrm>
            <a:off x="3734773" y="3071264"/>
            <a:ext cx="1080120" cy="1126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19536" y="1113131"/>
            <a:ext cx="7992888" cy="3168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919536" y="266942"/>
            <a:ext cx="3970784" cy="78579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pc="-100" dirty="0">
                <a:solidFill>
                  <a:srgbClr val="0070C0"/>
                </a:solidFill>
              </a:rPr>
              <a:t>3. </a:t>
            </a:r>
            <a:r>
              <a:rPr lang="zh-CN" altLang="en-US" sz="3600" spc="-100" dirty="0">
                <a:solidFill>
                  <a:srgbClr val="0070C0"/>
                </a:solidFill>
              </a:rPr>
              <a:t>特征值的性质</a:t>
            </a:r>
          </a:p>
        </p:txBody>
      </p:sp>
      <p:sp>
        <p:nvSpPr>
          <p:cNvPr id="15" name="矩形 14"/>
          <p:cNvSpPr/>
          <p:nvPr/>
        </p:nvSpPr>
        <p:spPr>
          <a:xfrm>
            <a:off x="1559496" y="4341878"/>
            <a:ext cx="10081120" cy="149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例如：</a:t>
            </a:r>
            <a:r>
              <a:rPr lang="zh-CN" altLang="en-US" sz="3200" dirty="0">
                <a:latin typeface="Times" pitchFamily="2" charset="0"/>
              </a:rPr>
              <a:t>设</a:t>
            </a:r>
            <a:r>
              <a:rPr lang="en-US" altLang="zh-CN" sz="3200" dirty="0">
                <a:latin typeface="Times" pitchFamily="2" charset="0"/>
              </a:rPr>
              <a:t>A</a:t>
            </a:r>
            <a:r>
              <a:rPr lang="zh-CN" altLang="en-US" sz="3200" dirty="0">
                <a:latin typeface="Times" pitchFamily="2" charset="0"/>
              </a:rPr>
              <a:t>是二阶矩阵，若已知</a:t>
            </a:r>
            <a:r>
              <a:rPr lang="en-US" altLang="zh-CN" sz="3200" dirty="0" err="1">
                <a:latin typeface="Times" pitchFamily="2" charset="0"/>
              </a:rPr>
              <a:t>det</a:t>
            </a:r>
            <a:r>
              <a:rPr lang="en-US" altLang="zh-CN" sz="3200" dirty="0">
                <a:latin typeface="Times" pitchFamily="2" charset="0"/>
              </a:rPr>
              <a:t>(</a:t>
            </a:r>
            <a:r>
              <a:rPr lang="en-US" altLang="zh-CN" sz="3200" i="1" dirty="0">
                <a:latin typeface="Times" pitchFamily="2" charset="0"/>
              </a:rPr>
              <a:t>A</a:t>
            </a:r>
            <a:r>
              <a:rPr lang="en-US" altLang="zh-CN" sz="3200" dirty="0">
                <a:latin typeface="Times" pitchFamily="2" charset="0"/>
              </a:rPr>
              <a:t>) = 3</a:t>
            </a:r>
            <a:r>
              <a:rPr lang="zh-CN" altLang="en-US" sz="3200" dirty="0">
                <a:latin typeface="Times" pitchFamily="2" charset="0"/>
              </a:rPr>
              <a:t>，</a:t>
            </a:r>
            <a:r>
              <a:rPr lang="en-US" altLang="zh-CN" sz="3200" dirty="0" err="1">
                <a:latin typeface="Times" pitchFamily="2" charset="0"/>
              </a:rPr>
              <a:t>tr</a:t>
            </a:r>
            <a:r>
              <a:rPr lang="en-US" altLang="zh-CN" sz="3200" dirty="0">
                <a:latin typeface="Times" pitchFamily="2" charset="0"/>
              </a:rPr>
              <a:t>(</a:t>
            </a:r>
            <a:r>
              <a:rPr lang="en-US" altLang="zh-CN" sz="3200" i="1" dirty="0">
                <a:latin typeface="Times" pitchFamily="2" charset="0"/>
              </a:rPr>
              <a:t>A</a:t>
            </a:r>
            <a:r>
              <a:rPr lang="en-US" altLang="zh-CN" sz="3200" dirty="0">
                <a:latin typeface="Times" pitchFamily="2" charset="0"/>
              </a:rPr>
              <a:t>) = 4</a:t>
            </a:r>
            <a:r>
              <a:rPr lang="zh-CN" altLang="en-US" sz="3200" dirty="0">
                <a:latin typeface="Times" pitchFamily="2" charset="0"/>
              </a:rPr>
              <a:t>，</a:t>
            </a:r>
            <a:endParaRPr lang="en-US" altLang="zh-CN" sz="3200" dirty="0">
              <a:latin typeface="Times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" pitchFamily="2" charset="0"/>
              </a:rPr>
              <a:t>            </a:t>
            </a:r>
            <a:r>
              <a:rPr lang="zh-CN" altLang="en-US" sz="3200" dirty="0">
                <a:latin typeface="Times" pitchFamily="2" charset="0"/>
              </a:rPr>
              <a:t>则</a:t>
            </a:r>
            <a:r>
              <a:rPr lang="en-US" altLang="zh-CN" sz="3200" dirty="0">
                <a:latin typeface="Times" pitchFamily="2" charset="0"/>
              </a:rPr>
              <a:t>A</a:t>
            </a:r>
            <a:r>
              <a:rPr lang="zh-CN" altLang="en-US" sz="3200" dirty="0">
                <a:latin typeface="Times" pitchFamily="2" charset="0"/>
              </a:rPr>
              <a:t>的两个特征值分别是</a:t>
            </a:r>
            <a:r>
              <a:rPr lang="en-US" altLang="zh-CN" sz="3200" dirty="0">
                <a:latin typeface="Times" pitchFamily="2" charset="0"/>
              </a:rPr>
              <a:t> _______.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8168" y="5141868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1, 3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6" grpId="0" animBg="1"/>
      <p:bldP spid="15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1034" y="836420"/>
            <a:ext cx="996761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练 习     设 </a:t>
            </a:r>
            <a:r>
              <a:rPr lang="en-US" altLang="zh-CN" sz="3200" i="1" spc="-100" dirty="0">
                <a:latin typeface="Times" pitchFamily="2" charset="0"/>
              </a:rPr>
              <a:t>A=                        </a:t>
            </a:r>
            <a:r>
              <a:rPr lang="zh-CN" altLang="en-US" sz="3200" spc="-100" dirty="0"/>
              <a:t>有特征值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1, 2, −2</a:t>
            </a:r>
            <a:r>
              <a:rPr lang="en-US" altLang="zh-CN" sz="3200" spc="-100" dirty="0"/>
              <a:t>, </a:t>
            </a:r>
            <a:r>
              <a:rPr lang="zh-CN" altLang="en-US" sz="3200" spc="-100" dirty="0"/>
              <a:t>求</a:t>
            </a:r>
            <a:r>
              <a:rPr lang="en-US" altLang="zh-CN" sz="3200" spc="-100" dirty="0"/>
              <a:t>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3200" spc="-100" dirty="0"/>
              <a:t>和</a:t>
            </a:r>
            <a:r>
              <a:rPr lang="en-US" altLang="zh-CN" sz="3200" spc="-100" dirty="0"/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spc="-100" dirty="0"/>
              <a:t>.</a:t>
            </a:r>
          </a:p>
          <a:p>
            <a:endParaRPr lang="en-US" altLang="zh-CN" sz="3200" i="1" spc="-100" baseline="30000" dirty="0"/>
          </a:p>
        </p:txBody>
      </p:sp>
      <p:sp>
        <p:nvSpPr>
          <p:cNvPr id="6" name="矩形 5"/>
          <p:cNvSpPr/>
          <p:nvPr/>
        </p:nvSpPr>
        <p:spPr>
          <a:xfrm>
            <a:off x="1961034" y="3437306"/>
            <a:ext cx="9289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srgbClr val="0070C0"/>
                </a:solidFill>
              </a:rPr>
              <a:t>定 理 </a:t>
            </a:r>
            <a:r>
              <a:rPr lang="en-US" altLang="zh-CN" sz="3200" spc="-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3200" spc="-100" dirty="0"/>
              <a:t>       </a:t>
            </a:r>
            <a:r>
              <a:rPr lang="zh-CN" altLang="en-US" sz="3200" spc="-100" dirty="0"/>
              <a:t>矩阵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与其转置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i="1" spc="-100" dirty="0"/>
              <a:t> 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有相同的特征值</a:t>
            </a:r>
            <a:r>
              <a:rPr lang="en-US" altLang="zh-CN" sz="3200" spc="-100" dirty="0"/>
              <a:t>.</a:t>
            </a:r>
            <a:endParaRPr lang="en-US" altLang="zh-CN" sz="3200" i="1" spc="-100" dirty="0"/>
          </a:p>
        </p:txBody>
      </p:sp>
      <p:sp>
        <p:nvSpPr>
          <p:cNvPr id="7" name="矩形 6"/>
          <p:cNvSpPr/>
          <p:nvPr/>
        </p:nvSpPr>
        <p:spPr>
          <a:xfrm>
            <a:off x="1991544" y="5211779"/>
            <a:ext cx="3168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与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i="1" spc="-100" dirty="0"/>
              <a:t> 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有相同的</a:t>
            </a:r>
            <a:endParaRPr lang="en-US" altLang="zh-CN" sz="3200" i="1" spc="-100" dirty="0"/>
          </a:p>
        </p:txBody>
      </p:sp>
      <p:sp>
        <p:nvSpPr>
          <p:cNvPr id="8" name="左大括号 7"/>
          <p:cNvSpPr/>
          <p:nvPr/>
        </p:nvSpPr>
        <p:spPr>
          <a:xfrm>
            <a:off x="5087888" y="4500409"/>
            <a:ext cx="432048" cy="2079520"/>
          </a:xfrm>
          <a:prstGeom prst="leftBrace">
            <a:avLst>
              <a:gd name="adj1" fmla="val 78161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19936" y="4322304"/>
            <a:ext cx="1415772" cy="294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/>
              <a:t>秩</a:t>
            </a:r>
            <a:endParaRPr lang="en-US" altLang="zh-CN" sz="3200" dirty="0"/>
          </a:p>
          <a:p>
            <a:pPr>
              <a:lnSpc>
                <a:spcPct val="120000"/>
              </a:lnSpc>
            </a:pPr>
            <a:r>
              <a:rPr lang="zh-CN" altLang="en-US" sz="3200" dirty="0"/>
              <a:t>特征值</a:t>
            </a:r>
          </a:p>
          <a:p>
            <a:pPr>
              <a:lnSpc>
                <a:spcPct val="120000"/>
              </a:lnSpc>
            </a:pPr>
            <a:r>
              <a:rPr lang="zh-CN" altLang="en-US" sz="3200" dirty="0"/>
              <a:t>行列式</a:t>
            </a:r>
          </a:p>
          <a:p>
            <a:pPr>
              <a:lnSpc>
                <a:spcPct val="120000"/>
              </a:lnSpc>
            </a:pPr>
            <a:r>
              <a:rPr lang="zh-CN" altLang="en-US" sz="3200" dirty="0"/>
              <a:t>迹</a:t>
            </a:r>
          </a:p>
          <a:p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1961034" y="2343950"/>
            <a:ext cx="9577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srgbClr val="0070C0"/>
                </a:solidFill>
              </a:rPr>
              <a:t>推 论   </a:t>
            </a:r>
            <a:r>
              <a:rPr lang="zh-CN" altLang="en-US" sz="3200" spc="-100" dirty="0"/>
              <a:t>矩阵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奇异的充要条件是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的一个特征</a:t>
            </a:r>
            <a:r>
              <a:rPr lang="zh-CN" altLang="en-US" sz="3200" spc="-100" dirty="0"/>
              <a:t>值</a:t>
            </a:r>
            <a:r>
              <a:rPr lang="en-US" altLang="zh-CN" sz="3200" spc="-100" dirty="0"/>
              <a:t>.</a:t>
            </a:r>
          </a:p>
        </p:txBody>
      </p:sp>
      <p:sp>
        <p:nvSpPr>
          <p:cNvPr id="14" name="双括号 11">
            <a:extLst>
              <a:ext uri="{FF2B5EF4-FFF2-40B4-BE49-F238E27FC236}">
                <a16:creationId xmlns:a16="http://schemas.microsoft.com/office/drawing/2014/main" id="{F536CC55-88A2-784F-B447-3BAF941713BC}"/>
              </a:ext>
            </a:extLst>
          </p:cNvPr>
          <p:cNvSpPr/>
          <p:nvPr/>
        </p:nvSpPr>
        <p:spPr>
          <a:xfrm>
            <a:off x="4511824" y="491188"/>
            <a:ext cx="1944216" cy="1296144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CF062ABE-3446-F34D-A703-668BE15A5B7C}"/>
              </a:ext>
            </a:extLst>
          </p:cNvPr>
          <p:cNvSpPr txBox="1"/>
          <p:nvPr/>
        </p:nvSpPr>
        <p:spPr>
          <a:xfrm>
            <a:off x="4727848" y="347172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1</a:t>
            </a:r>
          </a:p>
          <a:p>
            <a:r>
              <a:rPr lang="en-US" altLang="zh-CN" sz="3200" i="1" dirty="0">
                <a:latin typeface="Times" pitchFamily="2" charset="0"/>
              </a:rPr>
              <a:t>x</a:t>
            </a:r>
          </a:p>
          <a:p>
            <a:r>
              <a:rPr lang="en-US" altLang="zh-CN" sz="3200" dirty="0">
                <a:latin typeface="Times" pitchFamily="2" charset="0"/>
              </a:rPr>
              <a:t>0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52547221-386E-9143-9965-288D0656D804}"/>
              </a:ext>
            </a:extLst>
          </p:cNvPr>
          <p:cNvSpPr txBox="1"/>
          <p:nvPr/>
        </p:nvSpPr>
        <p:spPr>
          <a:xfrm>
            <a:off x="5303912" y="347172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3</a:t>
            </a:r>
          </a:p>
          <a:p>
            <a:r>
              <a:rPr lang="en-US" altLang="zh-CN" sz="3200" i="1" dirty="0">
                <a:latin typeface="Times" pitchFamily="2" charset="0"/>
              </a:rPr>
              <a:t>y</a:t>
            </a:r>
          </a:p>
          <a:p>
            <a:r>
              <a:rPr lang="en-US" altLang="zh-CN" sz="3200" dirty="0">
                <a:latin typeface="Times" pitchFamily="2" charset="0"/>
              </a:rPr>
              <a:t>0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1B3FE16E-AC5E-EA4C-A795-2DDA047E0693}"/>
              </a:ext>
            </a:extLst>
          </p:cNvPr>
          <p:cNvSpPr txBox="1"/>
          <p:nvPr/>
        </p:nvSpPr>
        <p:spPr>
          <a:xfrm>
            <a:off x="5850166" y="347172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2</a:t>
            </a:r>
          </a:p>
          <a:p>
            <a:r>
              <a:rPr lang="en-US" altLang="zh-CN" sz="3200" dirty="0">
                <a:latin typeface="Times" pitchFamily="2" charset="0"/>
              </a:rPr>
              <a:t>4</a:t>
            </a:r>
          </a:p>
          <a:p>
            <a:r>
              <a:rPr lang="en-US" altLang="zh-CN" sz="3200" dirty="0">
                <a:latin typeface="Times" pitchFamily="2" charset="0"/>
              </a:rPr>
              <a:t>1</a:t>
            </a:r>
            <a:endParaRPr lang="zh-CN" altLang="en-US" sz="3200" dirty="0">
              <a:latin typeface="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 animBg="1"/>
      <p:bldP spid="9" grpId="0"/>
      <p:bldP spid="13" grpId="0"/>
      <p:bldP spid="14" grpId="0" animBg="1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919536" y="908720"/>
            <a:ext cx="8280920" cy="2808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27648" y="980729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 设 </a:t>
            </a:r>
            <a:r>
              <a:rPr lang="en-US" altLang="zh-CN" sz="3200" i="1" spc="-100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CN" altLang="en-US" sz="32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/>
              <a:t>是矩阵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spc="-100" dirty="0"/>
              <a:t> </a:t>
            </a:r>
            <a:r>
              <a:rPr lang="zh-CN" altLang="en-US" sz="3200" spc="-100" dirty="0"/>
              <a:t>的一个特征值</a:t>
            </a:r>
            <a:r>
              <a:rPr lang="en-US" altLang="zh-CN" sz="3200" spc="-100" dirty="0"/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2207568" y="2285584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(2) 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可逆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zh-CN" altLang="en-US" sz="3200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07568" y="2996953"/>
            <a:ext cx="54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(3)  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如果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− 3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A+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3200" spc="-100" dirty="0">
                <a:latin typeface="+mj-lt"/>
                <a:cs typeface="Times New Roman" pitchFamily="18" charset="0"/>
              </a:rPr>
              <a:t>=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O. 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求 </a:t>
            </a:r>
            <a:r>
              <a:rPr lang="en-US" altLang="zh-CN" sz="3200" i="1" spc="-100" dirty="0" err="1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 .</a:t>
            </a:r>
            <a:endParaRPr lang="zh-CN" altLang="en-US" sz="3200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537" y="26064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solidFill>
                  <a:prstClr val="black"/>
                </a:solidFill>
              </a:rPr>
              <a:t>例   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07568" y="1628801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(1) 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求出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, 3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以及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−3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A+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的一个特征值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pc="-100" dirty="0"/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4583833" y="2276873"/>
            <a:ext cx="5404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λ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 0,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且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baseline="30000" dirty="0"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的特征值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3592" y="1700808"/>
            <a:ext cx="7310616" cy="979079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latin typeface="Chalkboard" panose="03050602040202020205" pitchFamily="66" charset="0"/>
              </a:rPr>
              <a:t>§</a:t>
            </a:r>
            <a:r>
              <a:rPr lang="en-US" altLang="zh-CN" sz="4800" dirty="0">
                <a:latin typeface="Chalkboard" panose="03050602040202020205" pitchFamily="66" charset="0"/>
              </a:rPr>
              <a:t>6.1</a:t>
            </a:r>
            <a:r>
              <a:rPr lang="en-US" altLang="zh-CN" sz="4800" b="1" dirty="0"/>
              <a:t> </a:t>
            </a:r>
            <a:r>
              <a:rPr lang="zh-CN" altLang="en-US" sz="4800" b="1" dirty="0"/>
              <a:t>  特征值和特征向量</a:t>
            </a:r>
            <a:endParaRPr lang="zh-CN" altLang="en-US" sz="4800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072748C-BF48-6341-BAD5-BD48C7559357}"/>
              </a:ext>
            </a:extLst>
          </p:cNvPr>
          <p:cNvSpPr txBox="1"/>
          <p:nvPr/>
        </p:nvSpPr>
        <p:spPr>
          <a:xfrm>
            <a:off x="2855640" y="2996952"/>
            <a:ext cx="6647974" cy="1845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Kaiti SC" panose="02010600040101010101" pitchFamily="2" charset="-122"/>
                <a:ea typeface="Kaiti SC" panose="02010600040101010101" pitchFamily="2" charset="-122"/>
              </a:rPr>
              <a:t>一、特征值、特征向量、特征空间的定义</a:t>
            </a:r>
            <a:endParaRPr lang="en-US" altLang="zh-CN"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Kaiti SC" panose="02010600040101010101" pitchFamily="2" charset="-122"/>
                <a:ea typeface="Kaiti SC" panose="02010600040101010101" pitchFamily="2" charset="-122"/>
              </a:rPr>
              <a:t>二、特征值、特征向量、特征空间的计算</a:t>
            </a:r>
            <a:endParaRPr lang="en-US" altLang="zh-CN"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Kaiti SC" panose="02010600040101010101" pitchFamily="2" charset="-122"/>
                <a:ea typeface="Kaiti SC" panose="02010600040101010101" pitchFamily="2" charset="-122"/>
              </a:rPr>
              <a:t>三、特征值的性质</a:t>
            </a:r>
          </a:p>
        </p:txBody>
      </p:sp>
    </p:spTree>
    <p:extLst>
      <p:ext uri="{BB962C8B-B14F-4D97-AF65-F5344CB8AC3E}">
        <p14:creationId xmlns:p14="http://schemas.microsoft.com/office/powerpoint/2010/main" val="3458808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19536" y="1052736"/>
            <a:ext cx="8749480" cy="22322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91544" y="1124744"/>
            <a:ext cx="8496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设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spc="-1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200" spc="-100" dirty="0"/>
              <a:t>矩阵</a:t>
            </a:r>
            <a:r>
              <a:rPr lang="en-US" altLang="zh-CN" sz="3200" spc="-100" dirty="0"/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有特征值</a:t>
            </a:r>
            <a:r>
              <a:rPr lang="en-US" altLang="zh-CN" sz="3200" spc="-100" dirty="0"/>
              <a:t>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−1, 2(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二重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r>
              <a:rPr lang="zh-CN" altLang="en-US" sz="3200" spc="-100" dirty="0"/>
              <a:t>试判别以下矩阵的奇异性</a:t>
            </a:r>
            <a:r>
              <a:rPr lang="en-US" altLang="zh-CN" sz="3200" spc="-100" dirty="0"/>
              <a:t>, </a:t>
            </a:r>
            <a:r>
              <a:rPr lang="zh-CN" altLang="en-US" sz="3200" spc="-100" dirty="0"/>
              <a:t>非奇异的求其行列式：</a:t>
            </a:r>
            <a:r>
              <a:rPr lang="en-US" altLang="zh-CN" sz="3200" spc="-100" dirty="0"/>
              <a:t> </a:t>
            </a:r>
            <a:endParaRPr lang="en-US" altLang="zh-CN" sz="3200" i="1" spc="-100" baseline="30000" dirty="0"/>
          </a:p>
        </p:txBody>
      </p:sp>
      <p:sp>
        <p:nvSpPr>
          <p:cNvPr id="8" name="矩形 7"/>
          <p:cNvSpPr/>
          <p:nvPr/>
        </p:nvSpPr>
        <p:spPr>
          <a:xfrm>
            <a:off x="1991545" y="404665"/>
            <a:ext cx="1027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solidFill>
                  <a:srgbClr val="0070C0"/>
                </a:solidFill>
              </a:rPr>
              <a:t>例  </a:t>
            </a:r>
            <a:r>
              <a:rPr lang="en-US" altLang="zh-CN" sz="3200" spc="-100" dirty="0">
                <a:solidFill>
                  <a:srgbClr val="0070C0"/>
                </a:solidFill>
              </a:rPr>
              <a:t>7</a:t>
            </a:r>
            <a:r>
              <a:rPr lang="en-US" altLang="zh-CN" sz="3200" spc="-100" dirty="0">
                <a:solidFill>
                  <a:prstClr val="black"/>
                </a:solidFill>
              </a:rPr>
              <a:t>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23352" y="2409275"/>
            <a:ext cx="7957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(1) 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(2)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baseline="30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3200" spc="-1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      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(3) 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spc="-1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(4) 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adj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3513" y="36450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思考题：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5520" y="4437113"/>
            <a:ext cx="905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/>
              <a:t>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/>
              <a:t>与其伴随矩阵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adj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的特征值有什么关系？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8249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8" grpId="0"/>
      <p:bldP spid="9" grpId="0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5004C4-8883-1942-A072-83EDB62DA095}"/>
              </a:ext>
            </a:extLst>
          </p:cNvPr>
          <p:cNvSpPr txBox="1"/>
          <p:nvPr/>
        </p:nvSpPr>
        <p:spPr>
          <a:xfrm>
            <a:off x="2351584" y="404664"/>
            <a:ext cx="6768752" cy="416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rgbClr val="0070C0"/>
                </a:solidFill>
              </a:rPr>
              <a:t>作业：</a:t>
            </a:r>
            <a:endParaRPr kumimoji="1" lang="en-US" altLang="zh-CN" sz="4800" b="1" dirty="0">
              <a:solidFill>
                <a:srgbClr val="0070C0"/>
              </a:solidFill>
            </a:endParaRPr>
          </a:p>
          <a:p>
            <a:endParaRPr kumimoji="1" lang="en-US" altLang="zh-CN" sz="2800" dirty="0"/>
          </a:p>
          <a:p>
            <a:pPr>
              <a:lnSpc>
                <a:spcPct val="200000"/>
              </a:lnSpc>
            </a:pPr>
            <a:r>
              <a:rPr kumimoji="1" lang="en-US" altLang="zh-CN" sz="3200" dirty="0"/>
              <a:t>6.1</a:t>
            </a:r>
            <a:r>
              <a:rPr kumimoji="1" lang="zh-CN" altLang="en-US" sz="3200" dirty="0"/>
              <a:t>节练习     </a:t>
            </a:r>
            <a:r>
              <a:rPr kumimoji="1" lang="en-US" altLang="zh-CN" sz="3200" dirty="0"/>
              <a:t>1. (a) (c) (f) (h) (j) (l)</a:t>
            </a:r>
          </a:p>
          <a:p>
            <a:pPr>
              <a:lnSpc>
                <a:spcPct val="200000"/>
              </a:lnSpc>
            </a:pPr>
            <a:r>
              <a:rPr kumimoji="1" lang="en-US" altLang="zh-CN" sz="3200" dirty="0"/>
              <a:t>           </a:t>
            </a:r>
            <a:r>
              <a:rPr kumimoji="1" lang="zh-CN" altLang="en-US" sz="3200" dirty="0"/>
              <a:t>           </a:t>
            </a:r>
            <a:r>
              <a:rPr kumimoji="1" lang="en-US" altLang="zh-CN" sz="3200" dirty="0"/>
              <a:t> 4.   8.   11.  21.</a:t>
            </a:r>
            <a:r>
              <a:rPr kumimoji="1" lang="zh-CN" altLang="en-US" sz="3200" dirty="0"/>
              <a:t>   </a:t>
            </a:r>
            <a:r>
              <a:rPr kumimoji="1" lang="en-US" altLang="zh-CN" sz="3200" dirty="0"/>
              <a:t>33.</a:t>
            </a:r>
          </a:p>
          <a:p>
            <a:pPr>
              <a:lnSpc>
                <a:spcPct val="200000"/>
              </a:lnSpc>
            </a:pPr>
            <a:r>
              <a:rPr kumimoji="1" lang="zh-CN" altLang="en-US" sz="3200" b="1" dirty="0"/>
              <a:t>补充作业：</a:t>
            </a:r>
            <a:endParaRPr kumimoji="1" lang="zh-CN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C290C4-BB47-9746-A918-FC1AE9E9121C}"/>
              </a:ext>
            </a:extLst>
          </p:cNvPr>
          <p:cNvSpPr/>
          <p:nvPr/>
        </p:nvSpPr>
        <p:spPr>
          <a:xfrm>
            <a:off x="3143672" y="4424224"/>
            <a:ext cx="7422110" cy="1792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000" spc="-100" dirty="0"/>
              <a:t>设                              </a:t>
            </a:r>
            <a:r>
              <a:rPr lang="en-US" altLang="zh-CN" sz="3000" spc="-100" dirty="0"/>
              <a:t>  </a:t>
            </a:r>
            <a:r>
              <a:rPr lang="zh-CN" altLang="en-US" sz="3000" spc="-100" dirty="0"/>
              <a:t>，求它在实数域内的特</a:t>
            </a:r>
            <a:endParaRPr lang="en-US" altLang="zh-CN" sz="3000" spc="-100" dirty="0"/>
          </a:p>
          <a:p>
            <a:pPr>
              <a:lnSpc>
                <a:spcPct val="200000"/>
              </a:lnSpc>
            </a:pPr>
            <a:r>
              <a:rPr lang="zh-CN" altLang="en-US" sz="3000" spc="-100" dirty="0"/>
              <a:t>征值及相应的特征向量</a:t>
            </a:r>
            <a:r>
              <a:rPr lang="en-US" altLang="zh-CN" sz="3000" spc="-100" dirty="0"/>
              <a:t>.</a:t>
            </a:r>
            <a:endParaRPr lang="zh-CN" altLang="en-US" sz="3000" spc="-1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87B9B19-E978-1D4B-967A-5F77F3878E0D}"/>
              </a:ext>
            </a:extLst>
          </p:cNvPr>
          <p:cNvGrpSpPr/>
          <p:nvPr/>
        </p:nvGrpSpPr>
        <p:grpSpPr>
          <a:xfrm>
            <a:off x="3578363" y="4225660"/>
            <a:ext cx="2661652" cy="1452431"/>
            <a:chOff x="9480376" y="1579423"/>
            <a:chExt cx="2661652" cy="145243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B6E962-FF9A-F04B-A39F-752314457F36}"/>
                </a:ext>
              </a:extLst>
            </p:cNvPr>
            <p:cNvSpPr/>
            <p:nvPr/>
          </p:nvSpPr>
          <p:spPr>
            <a:xfrm>
              <a:off x="9480376" y="2113692"/>
              <a:ext cx="6512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spc="-100" dirty="0">
                  <a:latin typeface="Times" pitchFamily="2" charset="0"/>
                </a:rPr>
                <a:t>A </a:t>
              </a:r>
              <a:r>
                <a:rPr lang="en-US" altLang="zh-CN" sz="2800" spc="-100" dirty="0">
                  <a:latin typeface="Times" pitchFamily="2" charset="0"/>
                </a:rPr>
                <a:t>=</a:t>
              </a:r>
              <a:endParaRPr lang="zh-CN" altLang="en-US" sz="2800" dirty="0"/>
            </a:p>
          </p:txBody>
        </p:sp>
        <p:sp>
          <p:nvSpPr>
            <p:cNvPr id="7" name="双括号 11">
              <a:extLst>
                <a:ext uri="{FF2B5EF4-FFF2-40B4-BE49-F238E27FC236}">
                  <a16:creationId xmlns:a16="http://schemas.microsoft.com/office/drawing/2014/main" id="{F8ABF47D-F6DA-E44F-88EC-1F3408E48EF9}"/>
                </a:ext>
              </a:extLst>
            </p:cNvPr>
            <p:cNvSpPr/>
            <p:nvPr/>
          </p:nvSpPr>
          <p:spPr>
            <a:xfrm>
              <a:off x="10128447" y="1723439"/>
              <a:ext cx="2013581" cy="1296144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02D9899B-23DA-6845-9833-02B334BB5184}"/>
                </a:ext>
              </a:extLst>
            </p:cNvPr>
            <p:cNvSpPr txBox="1"/>
            <p:nvPr/>
          </p:nvSpPr>
          <p:spPr>
            <a:xfrm>
              <a:off x="10251454" y="1579423"/>
              <a:ext cx="63030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 </a:t>
              </a:r>
              <a:r>
                <a:rPr lang="en-US" altLang="zh-CN" sz="2800" dirty="0">
                  <a:latin typeface="Times" pitchFamily="2" charset="0"/>
                </a:rPr>
                <a:t>4</a:t>
              </a:r>
            </a:p>
            <a:p>
              <a:r>
                <a:rPr lang="en-US" altLang="zh-CN" sz="2800" dirty="0">
                  <a:latin typeface="Times" pitchFamily="2" charset="0"/>
                </a:rPr>
                <a:t> 1</a:t>
              </a:r>
            </a:p>
            <a:p>
              <a:r>
                <a:rPr lang="en-US" altLang="zh-CN" sz="2800" spc="-100" dirty="0">
                  <a:latin typeface="Times New Roman" pitchFamily="18" charset="0"/>
                  <a:cs typeface="Times New Roman" pitchFamily="18" charset="0"/>
                </a:rPr>
                <a:t>− </a:t>
              </a:r>
              <a:r>
                <a:rPr lang="en-US" altLang="zh-CN" sz="2800" dirty="0">
                  <a:latin typeface="Times" pitchFamily="2" charset="0"/>
                </a:rPr>
                <a:t>4</a:t>
              </a:r>
              <a:endParaRPr lang="zh-CN" altLang="en-US" sz="2800" dirty="0">
                <a:latin typeface="Times" pitchFamily="2" charset="0"/>
              </a:endParaRPr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71F93A7A-A9E6-574C-ADC0-085E1866F4BB}"/>
                </a:ext>
              </a:extLst>
            </p:cNvPr>
            <p:cNvSpPr txBox="1"/>
            <p:nvPr/>
          </p:nvSpPr>
          <p:spPr>
            <a:xfrm>
              <a:off x="10827518" y="1646859"/>
              <a:ext cx="63030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spc="-100" dirty="0">
                  <a:latin typeface="Times New Roman" pitchFamily="18" charset="0"/>
                  <a:cs typeface="Times New Roman" pitchFamily="18" charset="0"/>
                </a:rPr>
                <a:t>− </a:t>
              </a:r>
              <a:r>
                <a:rPr lang="en-US" altLang="zh-CN" sz="2800" dirty="0">
                  <a:latin typeface="Times" pitchFamily="2" charset="0"/>
                </a:rPr>
                <a:t>5</a:t>
              </a:r>
            </a:p>
            <a:p>
              <a:r>
                <a:rPr lang="en-US" altLang="zh-CN" sz="2800" spc="-100" dirty="0">
                  <a:latin typeface="Times New Roman" pitchFamily="18" charset="0"/>
                  <a:cs typeface="Times New Roman" pitchFamily="18" charset="0"/>
                </a:rPr>
                <a:t>− </a:t>
              </a:r>
              <a:r>
                <a:rPr lang="en-US" altLang="zh-CN" sz="2800" dirty="0">
                  <a:latin typeface="Times" pitchFamily="2" charset="0"/>
                </a:rPr>
                <a:t>4</a:t>
              </a:r>
            </a:p>
            <a:p>
              <a:r>
                <a:rPr lang="en-US" altLang="zh-CN" sz="2800" dirty="0">
                  <a:latin typeface="Times" pitchFamily="2" charset="0"/>
                </a:rPr>
                <a:t>  0</a:t>
              </a:r>
              <a:endParaRPr lang="zh-CN" altLang="en-US" sz="2800" dirty="0">
                <a:latin typeface="Times" pitchFamily="2" charset="0"/>
              </a:endParaRPr>
            </a:p>
          </p:txBody>
        </p:sp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51A9B367-71B0-3846-AE17-E783F3DFF4D4}"/>
                </a:ext>
              </a:extLst>
            </p:cNvPr>
            <p:cNvSpPr txBox="1"/>
            <p:nvPr/>
          </p:nvSpPr>
          <p:spPr>
            <a:xfrm>
              <a:off x="11577813" y="1646859"/>
              <a:ext cx="36420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" pitchFamily="2" charset="0"/>
                </a:rPr>
                <a:t>7</a:t>
              </a:r>
            </a:p>
            <a:p>
              <a:r>
                <a:rPr lang="en-US" altLang="zh-CN" sz="2800" dirty="0">
                  <a:latin typeface="Times" pitchFamily="2" charset="0"/>
                </a:rPr>
                <a:t>9</a:t>
              </a:r>
            </a:p>
            <a:p>
              <a:r>
                <a:rPr lang="en-US" altLang="zh-CN" sz="2800" dirty="0">
                  <a:latin typeface="Times" pitchFamily="2" charset="0"/>
                </a:rPr>
                <a:t>5</a:t>
              </a:r>
              <a:endParaRPr lang="zh-CN" altLang="en-US" sz="2800" dirty="0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58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4306" y="545099"/>
            <a:ext cx="2197478" cy="642942"/>
          </a:xfrm>
        </p:spPr>
        <p:txBody>
          <a:bodyPr>
            <a:noAutofit/>
          </a:bodyPr>
          <a:lstStyle/>
          <a:p>
            <a:pPr algn="just"/>
            <a:r>
              <a:rPr lang="en-US" altLang="zh-CN" sz="4000" b="1" spc="-100" dirty="0">
                <a:solidFill>
                  <a:srgbClr val="0070C0"/>
                </a:solidFill>
                <a:latin typeface="Bradley Hand" pitchFamily="2" charset="0"/>
                <a:cs typeface="Calibri" panose="020F0502020204030204" pitchFamily="34" charset="0"/>
              </a:rPr>
              <a:t>1</a:t>
            </a:r>
            <a:r>
              <a:rPr lang="en-US" altLang="zh-CN" sz="4000" b="1" spc="-100" dirty="0">
                <a:solidFill>
                  <a:srgbClr val="0070C0"/>
                </a:solidFill>
                <a:latin typeface="Bradley Hand" pitchFamily="2" charset="0"/>
              </a:rPr>
              <a:t>.</a:t>
            </a:r>
            <a:r>
              <a:rPr lang="en-US" altLang="zh-CN" sz="4000" b="1" spc="-100" dirty="0">
                <a:solidFill>
                  <a:srgbClr val="0070C0"/>
                </a:solidFill>
                <a:latin typeface="Times" pitchFamily="2" charset="0"/>
              </a:rPr>
              <a:t>  </a:t>
            </a:r>
            <a:r>
              <a:rPr lang="zh-CN" altLang="en-US" sz="4000" b="1" spc="-100" dirty="0">
                <a:solidFill>
                  <a:srgbClr val="0070C0"/>
                </a:solidFill>
                <a:latin typeface="Times" pitchFamily="2" charset="0"/>
              </a:rPr>
              <a:t>定义</a:t>
            </a:r>
          </a:p>
        </p:txBody>
      </p:sp>
      <p:sp>
        <p:nvSpPr>
          <p:cNvPr id="4" name="矩形 3"/>
          <p:cNvSpPr/>
          <p:nvPr/>
        </p:nvSpPr>
        <p:spPr>
          <a:xfrm>
            <a:off x="1899113" y="1389837"/>
            <a:ext cx="86793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spc="-100" dirty="0"/>
              <a:t>定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义   设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32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dirty="0">
                <a:sym typeface="Symbol"/>
              </a:rPr>
              <a:t>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矩阵，如果存在一个复数</a:t>
            </a:r>
            <a:r>
              <a:rPr lang="en-US" altLang="zh-CN" sz="3200" spc="-100" dirty="0"/>
              <a:t> </a:t>
            </a:r>
            <a:r>
              <a:rPr lang="en-US" altLang="zh-CN" sz="3200" b="1" i="1" spc="-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3200" spc="-100" dirty="0">
                <a:solidFill>
                  <a:srgbClr val="0070C0"/>
                </a:solidFill>
                <a:sym typeface="Symbol"/>
              </a:rPr>
              <a:t></a:t>
            </a:r>
            <a:r>
              <a:rPr lang="en-US" altLang="zh-CN" sz="3200" b="1" i="1" spc="-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sz="3200" spc="-1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/>
              <a:t>以及一</a:t>
            </a:r>
            <a:r>
              <a:rPr lang="zh-CN" altLang="en-US" sz="3200" b="1" spc="-100" dirty="0">
                <a:solidFill>
                  <a:srgbClr val="0070C0"/>
                </a:solidFill>
              </a:rPr>
              <a:t>非零</a:t>
            </a:r>
            <a:r>
              <a:rPr lang="zh-CN" altLang="en-US" sz="3200" b="1" spc="-1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复</a:t>
            </a:r>
            <a:r>
              <a:rPr lang="zh-CN" altLang="en-US" sz="3200" b="1" spc="-1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3200" spc="-100" dirty="0"/>
              <a:t>向量 </a:t>
            </a:r>
            <a:r>
              <a:rPr lang="en-US" altLang="zh-CN" sz="3200" b="1" i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3200" b="1" spc="-1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3200" spc="-100" dirty="0"/>
              <a:t>满足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dirty="0">
                <a:solidFill>
                  <a:srgbClr val="C00000"/>
                </a:solidFill>
              </a:rPr>
              <a:t> </a:t>
            </a:r>
            <a:r>
              <a:rPr lang="en-US" altLang="zh-CN" sz="3200" spc="-100" dirty="0"/>
              <a:t>=</a:t>
            </a:r>
            <a:r>
              <a:rPr lang="en-US" altLang="zh-CN" sz="3200" b="1" i="1" spc="-100" dirty="0">
                <a:solidFill>
                  <a:srgbClr val="0070C0"/>
                </a:solidFill>
                <a:sym typeface="Symbol"/>
              </a:rPr>
              <a:t></a:t>
            </a:r>
            <a:r>
              <a:rPr lang="en-US" altLang="zh-CN" sz="3200" b="1" i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="1" spc="-100" dirty="0"/>
              <a:t> </a:t>
            </a:r>
            <a:r>
              <a:rPr lang="zh-CN" altLang="en-US" sz="3200" b="1" spc="-100" dirty="0"/>
              <a:t>，</a:t>
            </a:r>
            <a:r>
              <a:rPr lang="zh-CN" altLang="en-US" sz="3200" spc="-100" dirty="0"/>
              <a:t>则称</a:t>
            </a:r>
            <a:endParaRPr lang="en-US" altLang="zh-CN" sz="3200" spc="-100" dirty="0"/>
          </a:p>
        </p:txBody>
      </p:sp>
      <p:sp>
        <p:nvSpPr>
          <p:cNvPr id="8" name="矩形 7"/>
          <p:cNvSpPr/>
          <p:nvPr/>
        </p:nvSpPr>
        <p:spPr>
          <a:xfrm>
            <a:off x="1954306" y="2890688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i="1" spc="-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3200" spc="-100" dirty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/>
              <a:t>是矩阵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spc="-100" dirty="0"/>
              <a:t>的一个</a:t>
            </a:r>
            <a:r>
              <a:rPr lang="zh-CN" altLang="en-US" sz="3200" b="1" spc="-100" dirty="0">
                <a:solidFill>
                  <a:srgbClr val="C00000"/>
                </a:solidFill>
              </a:rPr>
              <a:t>特征值</a:t>
            </a:r>
            <a:r>
              <a:rPr lang="zh-CN" altLang="en-US" sz="3200" spc="-100" dirty="0"/>
              <a:t>，向量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3200" spc="-100" dirty="0"/>
              <a:t>称为属于特征值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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的一个</a:t>
            </a:r>
            <a:r>
              <a:rPr lang="zh-CN" altLang="en-US" sz="3200" b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特征向量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。</a:t>
            </a:r>
            <a:endParaRPr lang="en-US" altLang="zh-CN" sz="3200" spc="-100" dirty="0"/>
          </a:p>
        </p:txBody>
      </p:sp>
      <p:sp>
        <p:nvSpPr>
          <p:cNvPr id="16" name="矩形 15"/>
          <p:cNvSpPr/>
          <p:nvPr/>
        </p:nvSpPr>
        <p:spPr>
          <a:xfrm>
            <a:off x="1954306" y="4437112"/>
            <a:ext cx="6552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spc="-100" dirty="0"/>
              <a:t>注意：特征向量一定是非零向量。</a:t>
            </a:r>
            <a:endParaRPr lang="en-US" altLang="zh-CN" sz="3200" spc="-100" dirty="0"/>
          </a:p>
        </p:txBody>
      </p:sp>
    </p:spTree>
    <p:extLst>
      <p:ext uri="{BB962C8B-B14F-4D97-AF65-F5344CB8AC3E}">
        <p14:creationId xmlns:p14="http://schemas.microsoft.com/office/powerpoint/2010/main" val="19517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783632" y="188640"/>
            <a:ext cx="8280920" cy="16548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37420" y="620689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  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783632" y="686435"/>
            <a:ext cx="8178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i="1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               ，向量        和        是特征向量吗？</a:t>
            </a:r>
          </a:p>
        </p:txBody>
      </p:sp>
      <p:sp>
        <p:nvSpPr>
          <p:cNvPr id="18" name="右箭头 17"/>
          <p:cNvSpPr/>
          <p:nvPr/>
        </p:nvSpPr>
        <p:spPr>
          <a:xfrm>
            <a:off x="5001857" y="249793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937960" y="2333238"/>
            <a:ext cx="6090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是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/>
              <a:t>的特征向量，且对应的特征值是</a:t>
            </a:r>
            <a:r>
              <a:rPr lang="en-US" altLang="zh-CN" sz="2800" dirty="0"/>
              <a:t>2.</a:t>
            </a:r>
            <a:endParaRPr lang="zh-CN" alt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86289" y="4758749"/>
            <a:ext cx="7104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注：矩阵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/>
              <a:t> </a:t>
            </a:r>
            <a:r>
              <a:rPr lang="zh-CN" altLang="en-US" sz="2800" dirty="0"/>
              <a:t>的属于特征值 </a:t>
            </a:r>
            <a:r>
              <a:rPr lang="en-US" altLang="zh-CN" sz="2800" dirty="0">
                <a:latin typeface="Times" pitchFamily="2" charset="0"/>
              </a:rPr>
              <a:t>2 </a:t>
            </a:r>
            <a:r>
              <a:rPr lang="zh-CN" altLang="en-US" sz="2800" dirty="0"/>
              <a:t>的特征向量还有 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31" name="右箭头 30"/>
          <p:cNvSpPr/>
          <p:nvPr/>
        </p:nvSpPr>
        <p:spPr>
          <a:xfrm>
            <a:off x="4998066" y="3916256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982535" y="3689737"/>
            <a:ext cx="6090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是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/>
              <a:t>的特征向量，且对应的特征值是</a:t>
            </a:r>
            <a:r>
              <a:rPr lang="en-US" altLang="zh-CN" sz="2800" dirty="0"/>
              <a:t>3.</a:t>
            </a:r>
            <a:endParaRPr lang="zh-CN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1894545" y="5858108"/>
            <a:ext cx="6386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矩阵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/>
              <a:t> </a:t>
            </a:r>
            <a:r>
              <a:rPr lang="zh-CN" altLang="en-US" sz="2800" dirty="0"/>
              <a:t>的属于特征值</a:t>
            </a:r>
            <a:r>
              <a:rPr lang="en-US" altLang="zh-CN" sz="2800" dirty="0">
                <a:latin typeface="Times" pitchFamily="2" charset="0"/>
              </a:rPr>
              <a:t>3</a:t>
            </a:r>
            <a:r>
              <a:rPr lang="zh-CN" altLang="en-US" sz="2800" dirty="0"/>
              <a:t>的特征向量还有 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39" name="双括号 28">
            <a:extLst>
              <a:ext uri="{FF2B5EF4-FFF2-40B4-BE49-F238E27FC236}">
                <a16:creationId xmlns:a16="http://schemas.microsoft.com/office/drawing/2014/main" id="{44528DBA-009A-5640-A4CB-0BF6007A1A2E}"/>
              </a:ext>
            </a:extLst>
          </p:cNvPr>
          <p:cNvSpPr/>
          <p:nvPr/>
        </p:nvSpPr>
        <p:spPr>
          <a:xfrm>
            <a:off x="3822275" y="486757"/>
            <a:ext cx="1152128" cy="936104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29">
            <a:extLst>
              <a:ext uri="{FF2B5EF4-FFF2-40B4-BE49-F238E27FC236}">
                <a16:creationId xmlns:a16="http://schemas.microsoft.com/office/drawing/2014/main" id="{176F29A9-C465-D547-8D7D-FECA325A8F28}"/>
              </a:ext>
            </a:extLst>
          </p:cNvPr>
          <p:cNvSpPr txBox="1"/>
          <p:nvPr/>
        </p:nvSpPr>
        <p:spPr>
          <a:xfrm>
            <a:off x="3966291" y="414749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20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41" name="TextBox 30">
            <a:extLst>
              <a:ext uri="{FF2B5EF4-FFF2-40B4-BE49-F238E27FC236}">
                <a16:creationId xmlns:a16="http://schemas.microsoft.com/office/drawing/2014/main" id="{0C286328-196D-794E-A6FE-0986142BDB33}"/>
              </a:ext>
            </a:extLst>
          </p:cNvPr>
          <p:cNvSpPr txBox="1"/>
          <p:nvPr/>
        </p:nvSpPr>
        <p:spPr>
          <a:xfrm>
            <a:off x="4470347" y="414749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03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42" name="双括号 23">
            <a:extLst>
              <a:ext uri="{FF2B5EF4-FFF2-40B4-BE49-F238E27FC236}">
                <a16:creationId xmlns:a16="http://schemas.microsoft.com/office/drawing/2014/main" id="{E5E5DB7F-82BC-B642-9F38-B2509DCFAA01}"/>
              </a:ext>
            </a:extLst>
          </p:cNvPr>
          <p:cNvSpPr/>
          <p:nvPr/>
        </p:nvSpPr>
        <p:spPr>
          <a:xfrm>
            <a:off x="6312024" y="464240"/>
            <a:ext cx="548631" cy="1041469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29">
            <a:extLst>
              <a:ext uri="{FF2B5EF4-FFF2-40B4-BE49-F238E27FC236}">
                <a16:creationId xmlns:a16="http://schemas.microsoft.com/office/drawing/2014/main" id="{79C96B89-F232-5D4B-B43B-63A642A52036}"/>
              </a:ext>
            </a:extLst>
          </p:cNvPr>
          <p:cNvSpPr txBox="1"/>
          <p:nvPr/>
        </p:nvSpPr>
        <p:spPr>
          <a:xfrm>
            <a:off x="6411630" y="424214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10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44" name="双括号 23">
            <a:extLst>
              <a:ext uri="{FF2B5EF4-FFF2-40B4-BE49-F238E27FC236}">
                <a16:creationId xmlns:a16="http://schemas.microsoft.com/office/drawing/2014/main" id="{4C114450-F1F4-1741-8D83-24EB8DB77162}"/>
              </a:ext>
            </a:extLst>
          </p:cNvPr>
          <p:cNvSpPr/>
          <p:nvPr/>
        </p:nvSpPr>
        <p:spPr>
          <a:xfrm>
            <a:off x="7392144" y="467407"/>
            <a:ext cx="548631" cy="1041469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29">
            <a:extLst>
              <a:ext uri="{FF2B5EF4-FFF2-40B4-BE49-F238E27FC236}">
                <a16:creationId xmlns:a16="http://schemas.microsoft.com/office/drawing/2014/main" id="{E5C5D046-3865-0544-B3E3-BDC0804A733A}"/>
              </a:ext>
            </a:extLst>
          </p:cNvPr>
          <p:cNvSpPr txBox="1"/>
          <p:nvPr/>
        </p:nvSpPr>
        <p:spPr>
          <a:xfrm>
            <a:off x="7467181" y="436919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01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46" name="双括号 28">
            <a:extLst>
              <a:ext uri="{FF2B5EF4-FFF2-40B4-BE49-F238E27FC236}">
                <a16:creationId xmlns:a16="http://schemas.microsoft.com/office/drawing/2014/main" id="{C72971AD-E29D-D14E-96E1-CE612378AC2E}"/>
              </a:ext>
            </a:extLst>
          </p:cNvPr>
          <p:cNvSpPr/>
          <p:nvPr/>
        </p:nvSpPr>
        <p:spPr>
          <a:xfrm>
            <a:off x="983432" y="2135758"/>
            <a:ext cx="1152128" cy="936104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FF22F0FC-508B-834D-9A5E-84B44C3B21A5}"/>
              </a:ext>
            </a:extLst>
          </p:cNvPr>
          <p:cNvSpPr txBox="1"/>
          <p:nvPr/>
        </p:nvSpPr>
        <p:spPr>
          <a:xfrm>
            <a:off x="1127448" y="2063750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20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48" name="TextBox 30">
            <a:extLst>
              <a:ext uri="{FF2B5EF4-FFF2-40B4-BE49-F238E27FC236}">
                <a16:creationId xmlns:a16="http://schemas.microsoft.com/office/drawing/2014/main" id="{17428A21-03DC-DE40-9FCA-38E0B0B74D5A}"/>
              </a:ext>
            </a:extLst>
          </p:cNvPr>
          <p:cNvSpPr txBox="1"/>
          <p:nvPr/>
        </p:nvSpPr>
        <p:spPr>
          <a:xfrm>
            <a:off x="1631504" y="2063750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03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49" name="双括号 23">
            <a:extLst>
              <a:ext uri="{FF2B5EF4-FFF2-40B4-BE49-F238E27FC236}">
                <a16:creationId xmlns:a16="http://schemas.microsoft.com/office/drawing/2014/main" id="{83D1104C-0C28-4646-8FFB-E3DCCD66F68F}"/>
              </a:ext>
            </a:extLst>
          </p:cNvPr>
          <p:cNvSpPr/>
          <p:nvPr/>
        </p:nvSpPr>
        <p:spPr>
          <a:xfrm>
            <a:off x="2207568" y="2135758"/>
            <a:ext cx="548631" cy="940385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29">
            <a:extLst>
              <a:ext uri="{FF2B5EF4-FFF2-40B4-BE49-F238E27FC236}">
                <a16:creationId xmlns:a16="http://schemas.microsoft.com/office/drawing/2014/main" id="{223680F4-70F9-684E-B6E9-A12AA7A9484C}"/>
              </a:ext>
            </a:extLst>
          </p:cNvPr>
          <p:cNvSpPr txBox="1"/>
          <p:nvPr/>
        </p:nvSpPr>
        <p:spPr>
          <a:xfrm>
            <a:off x="2324150" y="2063750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10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D2D4B-8545-5D41-99FA-FB33CCDF9877}"/>
              </a:ext>
            </a:extLst>
          </p:cNvPr>
          <p:cNvSpPr txBox="1"/>
          <p:nvPr/>
        </p:nvSpPr>
        <p:spPr>
          <a:xfrm>
            <a:off x="2756199" y="232971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p:sp>
        <p:nvSpPr>
          <p:cNvPr id="51" name="双括号 23">
            <a:extLst>
              <a:ext uri="{FF2B5EF4-FFF2-40B4-BE49-F238E27FC236}">
                <a16:creationId xmlns:a16="http://schemas.microsoft.com/office/drawing/2014/main" id="{FDB60DAA-5F77-D142-8485-5315EDDAAB48}"/>
              </a:ext>
            </a:extLst>
          </p:cNvPr>
          <p:cNvSpPr/>
          <p:nvPr/>
        </p:nvSpPr>
        <p:spPr>
          <a:xfrm>
            <a:off x="3099783" y="2121095"/>
            <a:ext cx="548631" cy="940385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F8B1B113-4F66-0845-8400-6E2753CDA880}"/>
              </a:ext>
            </a:extLst>
          </p:cNvPr>
          <p:cNvSpPr txBox="1"/>
          <p:nvPr/>
        </p:nvSpPr>
        <p:spPr>
          <a:xfrm>
            <a:off x="3160813" y="2060848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20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F92E612-4F63-4C41-9109-8C2E3F76FB51}"/>
              </a:ext>
            </a:extLst>
          </p:cNvPr>
          <p:cNvSpPr txBox="1"/>
          <p:nvPr/>
        </p:nvSpPr>
        <p:spPr>
          <a:xfrm>
            <a:off x="3596897" y="2348880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>
                <a:latin typeface="Times" pitchFamily="2" charset="0"/>
              </a:rPr>
              <a:t>2</a:t>
            </a:r>
            <a:endParaRPr kumimoji="1" lang="zh-CN" altLang="en-US" sz="2800" dirty="0">
              <a:latin typeface="Times" pitchFamily="2" charset="0"/>
            </a:endParaRPr>
          </a:p>
        </p:txBody>
      </p:sp>
      <p:sp>
        <p:nvSpPr>
          <p:cNvPr id="54" name="双括号 23">
            <a:extLst>
              <a:ext uri="{FF2B5EF4-FFF2-40B4-BE49-F238E27FC236}">
                <a16:creationId xmlns:a16="http://schemas.microsoft.com/office/drawing/2014/main" id="{82BCBF7A-7C76-1F4A-BEEC-76BFB3638614}"/>
              </a:ext>
            </a:extLst>
          </p:cNvPr>
          <p:cNvSpPr/>
          <p:nvPr/>
        </p:nvSpPr>
        <p:spPr>
          <a:xfrm>
            <a:off x="4283450" y="2132856"/>
            <a:ext cx="548631" cy="940385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29">
            <a:extLst>
              <a:ext uri="{FF2B5EF4-FFF2-40B4-BE49-F238E27FC236}">
                <a16:creationId xmlns:a16="http://schemas.microsoft.com/office/drawing/2014/main" id="{0D03782D-3906-D945-9789-DACE18D1456B}"/>
              </a:ext>
            </a:extLst>
          </p:cNvPr>
          <p:cNvSpPr txBox="1"/>
          <p:nvPr/>
        </p:nvSpPr>
        <p:spPr>
          <a:xfrm>
            <a:off x="4400033" y="2060848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10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56" name="双括号 23">
            <a:extLst>
              <a:ext uri="{FF2B5EF4-FFF2-40B4-BE49-F238E27FC236}">
                <a16:creationId xmlns:a16="http://schemas.microsoft.com/office/drawing/2014/main" id="{94E04E08-646C-AB4C-95D6-A02FDF939247}"/>
              </a:ext>
            </a:extLst>
          </p:cNvPr>
          <p:cNvSpPr/>
          <p:nvPr/>
        </p:nvSpPr>
        <p:spPr>
          <a:xfrm>
            <a:off x="5433904" y="2135758"/>
            <a:ext cx="548631" cy="940385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29">
            <a:extLst>
              <a:ext uri="{FF2B5EF4-FFF2-40B4-BE49-F238E27FC236}">
                <a16:creationId xmlns:a16="http://schemas.microsoft.com/office/drawing/2014/main" id="{FF95057E-57CA-0345-9CED-9C5144A7E884}"/>
              </a:ext>
            </a:extLst>
          </p:cNvPr>
          <p:cNvSpPr txBox="1"/>
          <p:nvPr/>
        </p:nvSpPr>
        <p:spPr>
          <a:xfrm>
            <a:off x="5550487" y="2063750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10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58" name="双括号 28">
            <a:extLst>
              <a:ext uri="{FF2B5EF4-FFF2-40B4-BE49-F238E27FC236}">
                <a16:creationId xmlns:a16="http://schemas.microsoft.com/office/drawing/2014/main" id="{347F4396-946C-F941-B3AB-94E1F9863F68}"/>
              </a:ext>
            </a:extLst>
          </p:cNvPr>
          <p:cNvSpPr/>
          <p:nvPr/>
        </p:nvSpPr>
        <p:spPr>
          <a:xfrm>
            <a:off x="999757" y="3503910"/>
            <a:ext cx="1152128" cy="936104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29">
            <a:extLst>
              <a:ext uri="{FF2B5EF4-FFF2-40B4-BE49-F238E27FC236}">
                <a16:creationId xmlns:a16="http://schemas.microsoft.com/office/drawing/2014/main" id="{3F8897E1-F674-2D4F-9217-610A33E02143}"/>
              </a:ext>
            </a:extLst>
          </p:cNvPr>
          <p:cNvSpPr txBox="1"/>
          <p:nvPr/>
        </p:nvSpPr>
        <p:spPr>
          <a:xfrm>
            <a:off x="1143773" y="3431902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20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60" name="TextBox 30">
            <a:extLst>
              <a:ext uri="{FF2B5EF4-FFF2-40B4-BE49-F238E27FC236}">
                <a16:creationId xmlns:a16="http://schemas.microsoft.com/office/drawing/2014/main" id="{2CC03E6E-E6A6-DC49-B352-C95E44E5557F}"/>
              </a:ext>
            </a:extLst>
          </p:cNvPr>
          <p:cNvSpPr txBox="1"/>
          <p:nvPr/>
        </p:nvSpPr>
        <p:spPr>
          <a:xfrm>
            <a:off x="1647829" y="3431902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03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61" name="双括号 23">
            <a:extLst>
              <a:ext uri="{FF2B5EF4-FFF2-40B4-BE49-F238E27FC236}">
                <a16:creationId xmlns:a16="http://schemas.microsoft.com/office/drawing/2014/main" id="{732EF15F-6430-114E-AFA6-64432177CBFB}"/>
              </a:ext>
            </a:extLst>
          </p:cNvPr>
          <p:cNvSpPr/>
          <p:nvPr/>
        </p:nvSpPr>
        <p:spPr>
          <a:xfrm>
            <a:off x="2223893" y="3503910"/>
            <a:ext cx="548631" cy="940385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29">
            <a:extLst>
              <a:ext uri="{FF2B5EF4-FFF2-40B4-BE49-F238E27FC236}">
                <a16:creationId xmlns:a16="http://schemas.microsoft.com/office/drawing/2014/main" id="{77FCD54C-3038-2A4C-A470-BD04E0899647}"/>
              </a:ext>
            </a:extLst>
          </p:cNvPr>
          <p:cNvSpPr txBox="1"/>
          <p:nvPr/>
        </p:nvSpPr>
        <p:spPr>
          <a:xfrm>
            <a:off x="2340475" y="3431902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01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ACDEB35-B6E7-9A46-ACF0-AAB813872A6F}"/>
              </a:ext>
            </a:extLst>
          </p:cNvPr>
          <p:cNvSpPr txBox="1"/>
          <p:nvPr/>
        </p:nvSpPr>
        <p:spPr>
          <a:xfrm>
            <a:off x="2772524" y="369786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=</a:t>
            </a:r>
            <a:endParaRPr kumimoji="1" lang="zh-CN" altLang="en-US" sz="2800" dirty="0"/>
          </a:p>
        </p:txBody>
      </p:sp>
      <p:sp>
        <p:nvSpPr>
          <p:cNvPr id="64" name="双括号 23">
            <a:extLst>
              <a:ext uri="{FF2B5EF4-FFF2-40B4-BE49-F238E27FC236}">
                <a16:creationId xmlns:a16="http://schemas.microsoft.com/office/drawing/2014/main" id="{5940DCDA-7F87-AF46-9A10-B6504C9461AA}"/>
              </a:ext>
            </a:extLst>
          </p:cNvPr>
          <p:cNvSpPr/>
          <p:nvPr/>
        </p:nvSpPr>
        <p:spPr>
          <a:xfrm>
            <a:off x="3143672" y="3501008"/>
            <a:ext cx="548631" cy="940385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29">
            <a:extLst>
              <a:ext uri="{FF2B5EF4-FFF2-40B4-BE49-F238E27FC236}">
                <a16:creationId xmlns:a16="http://schemas.microsoft.com/office/drawing/2014/main" id="{FC04B174-9D6F-6046-9B36-0A603D8BE6ED}"/>
              </a:ext>
            </a:extLst>
          </p:cNvPr>
          <p:cNvSpPr txBox="1"/>
          <p:nvPr/>
        </p:nvSpPr>
        <p:spPr>
          <a:xfrm>
            <a:off x="3260254" y="3429000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03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3A06A1B-B77C-4241-8203-6362440E7DD9}"/>
              </a:ext>
            </a:extLst>
          </p:cNvPr>
          <p:cNvSpPr txBox="1"/>
          <p:nvPr/>
        </p:nvSpPr>
        <p:spPr>
          <a:xfrm>
            <a:off x="3711173" y="3712492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>
                <a:latin typeface="Times" pitchFamily="2" charset="0"/>
              </a:rPr>
              <a:t>3</a:t>
            </a:r>
            <a:endParaRPr kumimoji="1" lang="zh-CN" altLang="en-US" sz="2800" dirty="0">
              <a:latin typeface="Times" pitchFamily="2" charset="0"/>
            </a:endParaRPr>
          </a:p>
        </p:txBody>
      </p:sp>
      <p:sp>
        <p:nvSpPr>
          <p:cNvPr id="67" name="双括号 23">
            <a:extLst>
              <a:ext uri="{FF2B5EF4-FFF2-40B4-BE49-F238E27FC236}">
                <a16:creationId xmlns:a16="http://schemas.microsoft.com/office/drawing/2014/main" id="{4A085934-263E-7843-96BF-A5A8521A057D}"/>
              </a:ext>
            </a:extLst>
          </p:cNvPr>
          <p:cNvSpPr/>
          <p:nvPr/>
        </p:nvSpPr>
        <p:spPr>
          <a:xfrm>
            <a:off x="4283450" y="3501008"/>
            <a:ext cx="516406" cy="940385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29">
            <a:extLst>
              <a:ext uri="{FF2B5EF4-FFF2-40B4-BE49-F238E27FC236}">
                <a16:creationId xmlns:a16="http://schemas.microsoft.com/office/drawing/2014/main" id="{9C25A44C-A243-BA49-8E75-57A7A2AB0629}"/>
              </a:ext>
            </a:extLst>
          </p:cNvPr>
          <p:cNvSpPr txBox="1"/>
          <p:nvPr/>
        </p:nvSpPr>
        <p:spPr>
          <a:xfrm>
            <a:off x="4373639" y="3429000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01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69" name="双括号 23">
            <a:extLst>
              <a:ext uri="{FF2B5EF4-FFF2-40B4-BE49-F238E27FC236}">
                <a16:creationId xmlns:a16="http://schemas.microsoft.com/office/drawing/2014/main" id="{95F64093-4B20-6D48-888E-59BC29EEDB9A}"/>
              </a:ext>
            </a:extLst>
          </p:cNvPr>
          <p:cNvSpPr/>
          <p:nvPr/>
        </p:nvSpPr>
        <p:spPr>
          <a:xfrm>
            <a:off x="5433904" y="3503910"/>
            <a:ext cx="548631" cy="940385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29">
            <a:extLst>
              <a:ext uri="{FF2B5EF4-FFF2-40B4-BE49-F238E27FC236}">
                <a16:creationId xmlns:a16="http://schemas.microsoft.com/office/drawing/2014/main" id="{6BA1A78C-FA62-D140-8202-12B35F5B8288}"/>
              </a:ext>
            </a:extLst>
          </p:cNvPr>
          <p:cNvSpPr txBox="1"/>
          <p:nvPr/>
        </p:nvSpPr>
        <p:spPr>
          <a:xfrm>
            <a:off x="5550486" y="3431902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01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71" name="双括号 23">
            <a:extLst>
              <a:ext uri="{FF2B5EF4-FFF2-40B4-BE49-F238E27FC236}">
                <a16:creationId xmlns:a16="http://schemas.microsoft.com/office/drawing/2014/main" id="{DC03DC64-A5A0-9B48-97C3-5F6FF14D0225}"/>
              </a:ext>
            </a:extLst>
          </p:cNvPr>
          <p:cNvSpPr/>
          <p:nvPr/>
        </p:nvSpPr>
        <p:spPr>
          <a:xfrm>
            <a:off x="8016803" y="5673508"/>
            <a:ext cx="548631" cy="940385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29">
            <a:extLst>
              <a:ext uri="{FF2B5EF4-FFF2-40B4-BE49-F238E27FC236}">
                <a16:creationId xmlns:a16="http://schemas.microsoft.com/office/drawing/2014/main" id="{E75D7642-3CD2-8940-A52C-87C1AF07F3F8}"/>
              </a:ext>
            </a:extLst>
          </p:cNvPr>
          <p:cNvSpPr txBox="1"/>
          <p:nvPr/>
        </p:nvSpPr>
        <p:spPr>
          <a:xfrm>
            <a:off x="8133385" y="5601500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01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26E4F-8F10-C842-8F1B-EBA31AAB5A40}"/>
              </a:ext>
            </a:extLst>
          </p:cNvPr>
          <p:cNvSpPr txBox="1"/>
          <p:nvPr/>
        </p:nvSpPr>
        <p:spPr>
          <a:xfrm>
            <a:off x="7647201" y="5874407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i="1" dirty="0">
                <a:latin typeface="Times" pitchFamily="2" charset="0"/>
              </a:rPr>
              <a:t> s        .</a:t>
            </a:r>
            <a:endParaRPr kumimoji="1" lang="zh-CN" altLang="en-US" sz="2800" i="1" dirty="0">
              <a:latin typeface="Times" pitchFamily="2" charset="0"/>
            </a:endParaRPr>
          </a:p>
        </p:txBody>
      </p:sp>
      <p:sp>
        <p:nvSpPr>
          <p:cNvPr id="73" name="双括号 23">
            <a:extLst>
              <a:ext uri="{FF2B5EF4-FFF2-40B4-BE49-F238E27FC236}">
                <a16:creationId xmlns:a16="http://schemas.microsoft.com/office/drawing/2014/main" id="{AF2E7355-F6B8-C24E-8EF8-D46A7D6CD88D}"/>
              </a:ext>
            </a:extLst>
          </p:cNvPr>
          <p:cNvSpPr/>
          <p:nvPr/>
        </p:nvSpPr>
        <p:spPr>
          <a:xfrm>
            <a:off x="8241349" y="4576847"/>
            <a:ext cx="548631" cy="940385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29">
            <a:extLst>
              <a:ext uri="{FF2B5EF4-FFF2-40B4-BE49-F238E27FC236}">
                <a16:creationId xmlns:a16="http://schemas.microsoft.com/office/drawing/2014/main" id="{DC59CAE6-05FA-AB4A-893B-CF2374BBB555}"/>
              </a:ext>
            </a:extLst>
          </p:cNvPr>
          <p:cNvSpPr txBox="1"/>
          <p:nvPr/>
        </p:nvSpPr>
        <p:spPr>
          <a:xfrm>
            <a:off x="8357931" y="4509120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10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22E5DE5-B462-9644-8AF4-716B62548064}"/>
              </a:ext>
            </a:extLst>
          </p:cNvPr>
          <p:cNvSpPr txBox="1"/>
          <p:nvPr/>
        </p:nvSpPr>
        <p:spPr>
          <a:xfrm>
            <a:off x="7921515" y="4777951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i="1" dirty="0">
                <a:latin typeface="Times" pitchFamily="2" charset="0"/>
              </a:rPr>
              <a:t>k</a:t>
            </a:r>
            <a:r>
              <a:rPr kumimoji="1" lang="zh-CN" altLang="en-US" sz="2800" i="1" dirty="0">
                <a:latin typeface="Times" pitchFamily="2" charset="0"/>
              </a:rPr>
              <a:t> </a:t>
            </a:r>
            <a:r>
              <a:rPr kumimoji="1" lang="en-US" altLang="zh-CN" sz="2800" i="1" dirty="0">
                <a:latin typeface="Times" pitchFamily="2" charset="0"/>
              </a:rPr>
              <a:t> </a:t>
            </a:r>
            <a:r>
              <a:rPr kumimoji="1" lang="zh-CN" altLang="en-US" sz="2800" i="1" dirty="0">
                <a:latin typeface="Times" pitchFamily="2" charset="0"/>
              </a:rPr>
              <a:t>     </a:t>
            </a:r>
            <a:r>
              <a:rPr kumimoji="1" lang="en-US" altLang="zh-CN" sz="2800" i="1" dirty="0">
                <a:latin typeface="Times" pitchFamily="2" charset="0"/>
              </a:rPr>
              <a:t> .</a:t>
            </a:r>
            <a:endParaRPr kumimoji="1" lang="zh-CN" altLang="en-US" sz="2800" i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  <p:bldP spid="25" grpId="0"/>
      <p:bldP spid="31" grpId="0" animBg="1"/>
      <p:bldP spid="33" grpId="0"/>
      <p:bldP spid="35" grpId="0"/>
      <p:bldP spid="46" grpId="0" animBg="1"/>
      <p:bldP spid="47" grpId="0"/>
      <p:bldP spid="48" grpId="0"/>
      <p:bldP spid="49" grpId="0" animBg="1"/>
      <p:bldP spid="50" grpId="0"/>
      <p:bldP spid="3" grpId="0"/>
      <p:bldP spid="51" grpId="0" animBg="1"/>
      <p:bldP spid="52" grpId="0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/>
      <p:bldP spid="61" grpId="0" animBg="1"/>
      <p:bldP spid="62" grpId="0"/>
      <p:bldP spid="63" grpId="0"/>
      <p:bldP spid="64" grpId="0" animBg="1"/>
      <p:bldP spid="65" grpId="0"/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/>
      <p:bldP spid="4" grpId="0"/>
      <p:bldP spid="73" grpId="0" animBg="1"/>
      <p:bldP spid="74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639616" y="5301208"/>
            <a:ext cx="5544616" cy="72008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9502" y="869811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  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783632" y="476672"/>
            <a:ext cx="7632848" cy="1656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47676" y="871332"/>
            <a:ext cx="7010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i="1" dirty="0"/>
              <a:t>A</a:t>
            </a:r>
            <a:r>
              <a:rPr lang="en-US" altLang="zh-CN" sz="2800" dirty="0"/>
              <a:t>=</a:t>
            </a:r>
            <a:r>
              <a:rPr lang="zh-CN" altLang="en-US" sz="2800" dirty="0"/>
              <a:t>             ，以下向量是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/>
              <a:t>的特征向量的有</a:t>
            </a:r>
            <a:endParaRPr lang="en-US" altLang="zh-CN" sz="2800" dirty="0"/>
          </a:p>
          <a:p>
            <a:r>
              <a:rPr lang="en-US" altLang="zh-CN" sz="2800" dirty="0"/>
              <a:t>                                  </a:t>
            </a:r>
            <a:r>
              <a:rPr lang="zh-CN" altLang="en-US" sz="2800" dirty="0"/>
              <a:t>                </a:t>
            </a:r>
            <a:r>
              <a:rPr lang="en-US" altLang="zh-CN" sz="2800" dirty="0"/>
              <a:t> </a:t>
            </a:r>
            <a:r>
              <a:rPr lang="zh-CN" altLang="en-US" sz="2800" dirty="0"/>
              <a:t>      （ </a:t>
            </a:r>
            <a:r>
              <a:rPr lang="en-US" altLang="zh-CN" sz="2800" dirty="0"/>
              <a:t>  </a:t>
            </a:r>
            <a:r>
              <a:rPr lang="zh-CN" altLang="en-US" sz="2800" dirty="0"/>
              <a:t>        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56348" y="1282774"/>
            <a:ext cx="1234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9008" y="4581128"/>
            <a:ext cx="975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注</a:t>
            </a:r>
            <a:r>
              <a:rPr lang="en-US" altLang="zh-CN" sz="2800" dirty="0"/>
              <a:t>:  </a:t>
            </a:r>
            <a:r>
              <a:rPr lang="zh-CN" altLang="en-US" sz="2800" dirty="0"/>
              <a:t>若矩阵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/>
              <a:t>是奇异矩阵</a:t>
            </a:r>
            <a:r>
              <a:rPr lang="en-US" altLang="zh-CN" sz="2800" dirty="0"/>
              <a:t>, </a:t>
            </a:r>
            <a:r>
              <a:rPr lang="zh-CN" altLang="en-US" sz="2800" dirty="0"/>
              <a:t>则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=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zh-CN" altLang="en-US" sz="2800" dirty="0"/>
              <a:t>一定是它的一个特征值</a:t>
            </a:r>
            <a:r>
              <a:rPr lang="en-US" altLang="zh-CN" sz="2800" dirty="0"/>
              <a:t>. 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639616" y="5373216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因为必存在非零向量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dirty="0"/>
              <a:t>, </a:t>
            </a:r>
            <a:r>
              <a:rPr lang="zh-CN" altLang="en-US" sz="2800" dirty="0"/>
              <a:t>使得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Av=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v.   </a:t>
            </a:r>
            <a:endParaRPr lang="zh-CN" altLang="en-US" sz="28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719736" y="342900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032104" y="3429000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8040216" y="3356992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双括号 28">
            <a:extLst>
              <a:ext uri="{FF2B5EF4-FFF2-40B4-BE49-F238E27FC236}">
                <a16:creationId xmlns:a16="http://schemas.microsoft.com/office/drawing/2014/main" id="{F986B450-46D9-0E40-84B9-D179F6732556}"/>
              </a:ext>
            </a:extLst>
          </p:cNvPr>
          <p:cNvSpPr/>
          <p:nvPr/>
        </p:nvSpPr>
        <p:spPr>
          <a:xfrm>
            <a:off x="3822275" y="695598"/>
            <a:ext cx="1152128" cy="936104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D8C4D402-1F69-0F48-BEA8-BB5ECF70E62E}"/>
              </a:ext>
            </a:extLst>
          </p:cNvPr>
          <p:cNvSpPr txBox="1"/>
          <p:nvPr/>
        </p:nvSpPr>
        <p:spPr>
          <a:xfrm>
            <a:off x="3966291" y="623590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AB9DA571-8A10-3C4A-902A-72DC6B37904C}"/>
              </a:ext>
            </a:extLst>
          </p:cNvPr>
          <p:cNvSpPr txBox="1"/>
          <p:nvPr/>
        </p:nvSpPr>
        <p:spPr>
          <a:xfrm>
            <a:off x="4470347" y="623590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30</a:t>
            </a:r>
            <a:endParaRPr lang="zh-CN" altLang="en-US" sz="3200" dirty="0"/>
          </a:p>
        </p:txBody>
      </p:sp>
      <p:sp>
        <p:nvSpPr>
          <p:cNvPr id="26" name="双括号 23">
            <a:extLst>
              <a:ext uri="{FF2B5EF4-FFF2-40B4-BE49-F238E27FC236}">
                <a16:creationId xmlns:a16="http://schemas.microsoft.com/office/drawing/2014/main" id="{4B2EA489-6876-2C49-BC97-0DAD8325FF47}"/>
              </a:ext>
            </a:extLst>
          </p:cNvPr>
          <p:cNvSpPr/>
          <p:nvPr/>
        </p:nvSpPr>
        <p:spPr>
          <a:xfrm>
            <a:off x="3431704" y="2423790"/>
            <a:ext cx="548631" cy="940385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9">
            <a:extLst>
              <a:ext uri="{FF2B5EF4-FFF2-40B4-BE49-F238E27FC236}">
                <a16:creationId xmlns:a16="http://schemas.microsoft.com/office/drawing/2014/main" id="{C0F15EA8-E472-EE48-B705-F8FBBDD5C37E}"/>
              </a:ext>
            </a:extLst>
          </p:cNvPr>
          <p:cNvSpPr txBox="1"/>
          <p:nvPr/>
        </p:nvSpPr>
        <p:spPr>
          <a:xfrm>
            <a:off x="3548286" y="2351782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7D00A1-98AC-BD4F-80EF-7E4E4CCCB042}"/>
              </a:ext>
            </a:extLst>
          </p:cNvPr>
          <p:cNvSpPr txBox="1"/>
          <p:nvPr/>
        </p:nvSpPr>
        <p:spPr>
          <a:xfrm>
            <a:off x="2870332" y="2636912"/>
            <a:ext cx="561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A. </a:t>
            </a:r>
            <a:endParaRPr kumimoji="1" lang="zh-CN" altLang="en-US" sz="2800" dirty="0"/>
          </a:p>
        </p:txBody>
      </p:sp>
      <p:sp>
        <p:nvSpPr>
          <p:cNvPr id="28" name="双括号 23">
            <a:extLst>
              <a:ext uri="{FF2B5EF4-FFF2-40B4-BE49-F238E27FC236}">
                <a16:creationId xmlns:a16="http://schemas.microsoft.com/office/drawing/2014/main" id="{8438009B-85A8-7A40-953D-BCB2FC65B7CF}"/>
              </a:ext>
            </a:extLst>
          </p:cNvPr>
          <p:cNvSpPr/>
          <p:nvPr/>
        </p:nvSpPr>
        <p:spPr>
          <a:xfrm>
            <a:off x="5115321" y="2432174"/>
            <a:ext cx="548631" cy="940385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40BB20D0-D77B-B54D-8E4E-E83A2DF87C14}"/>
              </a:ext>
            </a:extLst>
          </p:cNvPr>
          <p:cNvSpPr txBox="1"/>
          <p:nvPr/>
        </p:nvSpPr>
        <p:spPr>
          <a:xfrm>
            <a:off x="5231903" y="2360166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FA8F42B-331C-4E4E-B178-7FE55B88476C}"/>
              </a:ext>
            </a:extLst>
          </p:cNvPr>
          <p:cNvSpPr txBox="1"/>
          <p:nvPr/>
        </p:nvSpPr>
        <p:spPr>
          <a:xfrm>
            <a:off x="4553949" y="2645296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B. </a:t>
            </a:r>
            <a:endParaRPr kumimoji="1" lang="zh-CN" altLang="en-US" sz="2800" dirty="0"/>
          </a:p>
        </p:txBody>
      </p:sp>
      <p:sp>
        <p:nvSpPr>
          <p:cNvPr id="31" name="双括号 23">
            <a:extLst>
              <a:ext uri="{FF2B5EF4-FFF2-40B4-BE49-F238E27FC236}">
                <a16:creationId xmlns:a16="http://schemas.microsoft.com/office/drawing/2014/main" id="{7166F447-5132-8346-8CDB-A03004832380}"/>
              </a:ext>
            </a:extLst>
          </p:cNvPr>
          <p:cNvSpPr/>
          <p:nvPr/>
        </p:nvSpPr>
        <p:spPr>
          <a:xfrm>
            <a:off x="6915521" y="2423790"/>
            <a:ext cx="663875" cy="940385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29">
            <a:extLst>
              <a:ext uri="{FF2B5EF4-FFF2-40B4-BE49-F238E27FC236}">
                <a16:creationId xmlns:a16="http://schemas.microsoft.com/office/drawing/2014/main" id="{484BDEB5-EC22-B84B-94E3-B047FC52ABF5}"/>
              </a:ext>
            </a:extLst>
          </p:cNvPr>
          <p:cNvSpPr txBox="1"/>
          <p:nvPr/>
        </p:nvSpPr>
        <p:spPr>
          <a:xfrm>
            <a:off x="6974804" y="2351782"/>
            <a:ext cx="633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3</a:t>
            </a:r>
          </a:p>
          <a:p>
            <a:r>
              <a:rPr lang="en-US" altLang="zh-CN" sz="3200" dirty="0"/>
              <a:t>-1</a:t>
            </a:r>
            <a:endParaRPr lang="zh-CN" altLang="en-US" sz="3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AEAF2A-5124-FB47-9862-EF1EBACCFFD0}"/>
              </a:ext>
            </a:extLst>
          </p:cNvPr>
          <p:cNvSpPr txBox="1"/>
          <p:nvPr/>
        </p:nvSpPr>
        <p:spPr>
          <a:xfrm>
            <a:off x="6354149" y="2636912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C. </a:t>
            </a:r>
            <a:endParaRPr kumimoji="1" lang="zh-CN" altLang="en-US" sz="2800" dirty="0"/>
          </a:p>
        </p:txBody>
      </p:sp>
      <p:sp>
        <p:nvSpPr>
          <p:cNvPr id="34" name="双括号 23">
            <a:extLst>
              <a:ext uri="{FF2B5EF4-FFF2-40B4-BE49-F238E27FC236}">
                <a16:creationId xmlns:a16="http://schemas.microsoft.com/office/drawing/2014/main" id="{31663660-680D-8D40-8D1C-5C412BB17051}"/>
              </a:ext>
            </a:extLst>
          </p:cNvPr>
          <p:cNvSpPr/>
          <p:nvPr/>
        </p:nvSpPr>
        <p:spPr>
          <a:xfrm>
            <a:off x="8802439" y="2420888"/>
            <a:ext cx="663875" cy="940385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29">
            <a:extLst>
              <a:ext uri="{FF2B5EF4-FFF2-40B4-BE49-F238E27FC236}">
                <a16:creationId xmlns:a16="http://schemas.microsoft.com/office/drawing/2014/main" id="{6AF36558-84E0-B540-9785-508B9520E146}"/>
              </a:ext>
            </a:extLst>
          </p:cNvPr>
          <p:cNvSpPr txBox="1"/>
          <p:nvPr/>
        </p:nvSpPr>
        <p:spPr>
          <a:xfrm>
            <a:off x="8847012" y="2348880"/>
            <a:ext cx="633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-3</a:t>
            </a:r>
          </a:p>
          <a:p>
            <a:r>
              <a:rPr lang="en-US" altLang="zh-CN" sz="3200" dirty="0"/>
              <a:t> 1</a:t>
            </a:r>
            <a:endParaRPr lang="zh-CN" altLang="en-US" sz="3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3CE0506-5D42-1043-8404-B2B7A7EF7967}"/>
              </a:ext>
            </a:extLst>
          </p:cNvPr>
          <p:cNvSpPr txBox="1"/>
          <p:nvPr/>
        </p:nvSpPr>
        <p:spPr>
          <a:xfrm>
            <a:off x="8241067" y="2634010"/>
            <a:ext cx="56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D. </a:t>
            </a:r>
            <a:endParaRPr kumimoji="1"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69326C-78EC-1A48-8D67-E856426DF5DE}"/>
              </a:ext>
            </a:extLst>
          </p:cNvPr>
          <p:cNvSpPr/>
          <p:nvPr/>
        </p:nvSpPr>
        <p:spPr>
          <a:xfrm>
            <a:off x="3381863" y="3929038"/>
            <a:ext cx="735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spc="-1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spc="-100" dirty="0">
                <a:latin typeface="Times New Roman" pitchFamily="18" charset="0"/>
                <a:cs typeface="Times New Roman" pitchFamily="18" charset="0"/>
                <a:sym typeface="Symbol"/>
              </a:rPr>
              <a:t>=1</a:t>
            </a:r>
            <a:endParaRPr lang="zh-CN" altLang="en-US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8279C06-4A20-5141-8F10-2544D15FC7F0}"/>
              </a:ext>
            </a:extLst>
          </p:cNvPr>
          <p:cNvSpPr/>
          <p:nvPr/>
        </p:nvSpPr>
        <p:spPr>
          <a:xfrm>
            <a:off x="7448646" y="3950903"/>
            <a:ext cx="799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spc="-1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spc="-100" dirty="0">
                <a:latin typeface="Times New Roman" pitchFamily="18" charset="0"/>
                <a:cs typeface="Times New Roman" pitchFamily="18" charset="0"/>
                <a:sym typeface="Symbol"/>
              </a:rPr>
              <a:t>= 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493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/>
      <p:bldP spid="13" grpId="0"/>
      <p:bldP spid="16" grpId="0"/>
      <p:bldP spid="3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7382" y="1947317"/>
            <a:ext cx="5717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srgbClr val="C00000"/>
                </a:solidFill>
              </a:rPr>
              <a:t>称</a:t>
            </a:r>
            <a:r>
              <a:rPr lang="en-US" altLang="zh-CN" sz="3200" i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1200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3200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3200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={ </a:t>
            </a:r>
            <a:r>
              <a:rPr lang="en-US" altLang="zh-CN" sz="3200" i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altLang="zh-CN" sz="3200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| </a:t>
            </a:r>
            <a:r>
              <a:rPr lang="en-US" altLang="zh-CN" sz="3200" i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Av </a:t>
            </a:r>
            <a:r>
              <a:rPr lang="en-US" altLang="zh-CN" sz="3200" spc="-100" dirty="0">
                <a:solidFill>
                  <a:srgbClr val="C00000"/>
                </a:solidFill>
                <a:latin typeface="+mj-lt"/>
                <a:cs typeface="Times New Roman" pitchFamily="18" charset="0"/>
                <a:sym typeface="Symbol"/>
              </a:rPr>
              <a:t>=</a:t>
            </a:r>
            <a:r>
              <a:rPr lang="en-US" altLang="zh-CN" sz="3200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3200" i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 </a:t>
            </a:r>
            <a:r>
              <a:rPr lang="en-US" altLang="zh-CN" sz="3200" i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zh-CN" altLang="en-US" sz="3200" i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3200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1" lang="en-US" altLang="zh-CN" sz="3200" i="1" dirty="0">
                <a:solidFill>
                  <a:srgbClr val="C00000"/>
                </a:solidFill>
                <a:latin typeface="Times" pitchFamily="2" charset="0"/>
              </a:rPr>
              <a:t> </a:t>
            </a:r>
            <a:r>
              <a:rPr kumimoji="1" lang="en-US" altLang="zh-CN" sz="3200" dirty="0">
                <a:latin typeface="Times" pitchFamily="2" charset="0"/>
              </a:rPr>
              <a:t>=</a:t>
            </a:r>
            <a:r>
              <a:rPr kumimoji="1" lang="zh-CN" altLang="en-US" sz="3200" dirty="0">
                <a:latin typeface="Times" pitchFamily="2" charset="0"/>
              </a:rPr>
              <a:t> </a:t>
            </a:r>
            <a:r>
              <a:rPr kumimoji="1" lang="en-US" altLang="zh-CN" sz="3200" i="1" dirty="0">
                <a:latin typeface="Times" pitchFamily="2" charset="0"/>
              </a:rPr>
              <a:t>N</a:t>
            </a:r>
            <a:r>
              <a:rPr kumimoji="1" lang="en-US" altLang="zh-CN" sz="3200" dirty="0">
                <a:latin typeface="Times" pitchFamily="2" charset="0"/>
              </a:rPr>
              <a:t>(</a:t>
            </a:r>
            <a:r>
              <a:rPr kumimoji="1" lang="en-US" altLang="zh-CN" sz="3200" i="1" dirty="0">
                <a:latin typeface="Times" pitchFamily="2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kumimoji="1" lang="en-US" altLang="zh-CN" sz="3200" i="1" dirty="0">
                <a:latin typeface="Times" pitchFamily="2" charset="0"/>
              </a:rPr>
              <a:t>I</a:t>
            </a:r>
            <a:r>
              <a:rPr kumimoji="1" lang="en-US" altLang="zh-CN" sz="3200" dirty="0">
                <a:latin typeface="Times" pitchFamily="2" charset="0"/>
              </a:rPr>
              <a:t>)</a:t>
            </a:r>
            <a:endParaRPr lang="en-US" altLang="zh-CN" sz="3200" spc="-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3552" y="3356993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prstClr val="black"/>
                </a:solidFill>
              </a:rPr>
              <a:t>注：</a:t>
            </a:r>
            <a:r>
              <a:rPr lang="en-US" altLang="zh-CN" sz="3200" spc="-100" dirty="0">
                <a:solidFill>
                  <a:prstClr val="black"/>
                </a:solidFill>
              </a:rPr>
              <a:t>  </a:t>
            </a:r>
            <a:r>
              <a:rPr lang="zh-CN" altLang="en-US" sz="3200" spc="-100" dirty="0">
                <a:solidFill>
                  <a:prstClr val="black"/>
                </a:solidFill>
              </a:rPr>
              <a:t>特征空间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16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3200" spc="-100" dirty="0">
                <a:solidFill>
                  <a:prstClr val="black"/>
                </a:solidFill>
                <a:sym typeface="Symbol"/>
              </a:rPr>
              <a:t>除掉零向量外其余都是</a:t>
            </a:r>
            <a:endParaRPr lang="en-US" altLang="zh-CN" sz="3200" spc="-100" dirty="0"/>
          </a:p>
        </p:txBody>
      </p:sp>
      <p:sp>
        <p:nvSpPr>
          <p:cNvPr id="12" name="矩形 11"/>
          <p:cNvSpPr/>
          <p:nvPr/>
        </p:nvSpPr>
        <p:spPr>
          <a:xfrm>
            <a:off x="3215680" y="2636913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是矩阵 </a:t>
            </a:r>
            <a:r>
              <a:rPr lang="en-US" altLang="zh-CN" sz="3200" i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的属于</a:t>
            </a:r>
            <a:r>
              <a:rPr lang="en-US" altLang="zh-CN" sz="3200" i="1" spc="-100" dirty="0">
                <a:solidFill>
                  <a:srgbClr val="C00000"/>
                </a:solidFill>
                <a:sym typeface="Symbol"/>
              </a:rPr>
              <a:t></a:t>
            </a:r>
            <a:r>
              <a:rPr lang="en-US" altLang="zh-CN" spc="-100" dirty="0">
                <a:solidFill>
                  <a:srgbClr val="C00000"/>
                </a:solidFill>
                <a:sym typeface="Symbol"/>
              </a:rPr>
              <a:t>0</a:t>
            </a:r>
            <a:r>
              <a:rPr lang="zh-CN" altLang="en-US" sz="3200" spc="-100" dirty="0">
                <a:solidFill>
                  <a:srgbClr val="C00000"/>
                </a:solidFill>
              </a:rPr>
              <a:t>的</a:t>
            </a:r>
            <a:r>
              <a:rPr lang="zh-CN" altLang="en-US" sz="3200" b="1" spc="-100" dirty="0">
                <a:solidFill>
                  <a:srgbClr val="C00000"/>
                </a:solidFill>
              </a:rPr>
              <a:t>特征空间</a:t>
            </a:r>
            <a:r>
              <a:rPr lang="en-US" altLang="zh-CN" sz="3200" spc="-100" dirty="0">
                <a:solidFill>
                  <a:srgbClr val="C00000"/>
                </a:solidFill>
              </a:rPr>
              <a:t>.</a:t>
            </a:r>
            <a:endParaRPr lang="zh-CN" altLang="en-US" sz="3200" spc="-100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47844" y="1916833"/>
            <a:ext cx="1069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solidFill>
                  <a:srgbClr val="C00000"/>
                </a:solidFill>
              </a:rPr>
              <a:t>定 义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43672" y="4005065"/>
            <a:ext cx="4149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的属于 </a:t>
            </a:r>
            <a:r>
              <a:rPr lang="el-GR" altLang="zh-CN" sz="3200" i="1" spc="-1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1600" spc="-1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的特征向量</a:t>
            </a:r>
            <a:r>
              <a:rPr lang="en-US" altLang="zh-CN" sz="3200" spc="-100" dirty="0"/>
              <a:t>.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47528" y="980729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prstClr val="black"/>
                </a:solidFill>
              </a:rPr>
              <a:t>矩阵</a:t>
            </a:r>
            <a:r>
              <a:rPr lang="en-US" altLang="zh-CN" sz="3200" spc="-100" dirty="0">
                <a:solidFill>
                  <a:prstClr val="black"/>
                </a:solidFill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spc="-100" dirty="0"/>
              <a:t>的属于特征值</a:t>
            </a:r>
            <a:r>
              <a:rPr lang="en-US" altLang="zh-CN" sz="3200" spc="-100" dirty="0">
                <a:solidFill>
                  <a:prstClr val="black"/>
                </a:solidFill>
              </a:rPr>
              <a:t> </a:t>
            </a:r>
            <a:r>
              <a:rPr lang="en-US" altLang="zh-CN" sz="3200" i="1" spc="-100" dirty="0">
                <a:solidFill>
                  <a:prstClr val="black"/>
                </a:solidFill>
                <a:sym typeface="Symbol"/>
              </a:rPr>
              <a:t></a:t>
            </a:r>
            <a:r>
              <a:rPr lang="en-US" altLang="zh-CN" spc="-100" dirty="0">
                <a:solidFill>
                  <a:prstClr val="black"/>
                </a:solidFill>
                <a:sym typeface="Symbol"/>
              </a:rPr>
              <a:t>0</a:t>
            </a:r>
            <a:r>
              <a:rPr lang="en-US" altLang="zh-CN" sz="3200" spc="-100" dirty="0">
                <a:solidFill>
                  <a:prstClr val="black"/>
                </a:solidFill>
              </a:rPr>
              <a:t> </a:t>
            </a:r>
            <a:r>
              <a:rPr lang="zh-CN" altLang="en-US" sz="3200" spc="-100" dirty="0">
                <a:solidFill>
                  <a:prstClr val="black"/>
                </a:solidFill>
              </a:rPr>
              <a:t>的特征向量有无穷多个。</a:t>
            </a:r>
            <a:endParaRPr lang="en-US" altLang="zh-CN" sz="3200" spc="-100" dirty="0"/>
          </a:p>
        </p:txBody>
      </p:sp>
      <p:sp>
        <p:nvSpPr>
          <p:cNvPr id="17" name="TextBox 16"/>
          <p:cNvSpPr txBox="1"/>
          <p:nvPr/>
        </p:nvSpPr>
        <p:spPr>
          <a:xfrm>
            <a:off x="1919536" y="332657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结 论 </a:t>
            </a:r>
            <a:r>
              <a:rPr lang="en-US" altLang="zh-CN" sz="3200" b="1" dirty="0">
                <a:solidFill>
                  <a:schemeClr val="accent1"/>
                </a:solidFill>
              </a:rPr>
              <a:t>1 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775520" y="332656"/>
            <a:ext cx="8352928" cy="129614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43266" y="4860449"/>
            <a:ext cx="7491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例如：矩阵</a:t>
            </a:r>
            <a:r>
              <a:rPr lang="en-US" altLang="zh-CN" sz="3200" i="1" dirty="0">
                <a:latin typeface="Times" pitchFamily="2" charset="0"/>
              </a:rPr>
              <a:t>A</a:t>
            </a:r>
            <a:r>
              <a:rPr lang="en-US" altLang="zh-CN" sz="3200" dirty="0"/>
              <a:t>=</a:t>
            </a:r>
            <a:r>
              <a:rPr lang="zh-CN" altLang="en-US" sz="3200" dirty="0"/>
              <a:t>           的属于特征值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en-US" sz="3200" i="1" spc="-1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3200" dirty="0"/>
              <a:t>的</a:t>
            </a:r>
            <a:endParaRPr lang="en-US" altLang="zh-CN" sz="3200" dirty="0"/>
          </a:p>
          <a:p>
            <a:r>
              <a:rPr lang="zh-CN" altLang="en-US" sz="3200" dirty="0"/>
              <a:t>特征空间是</a:t>
            </a:r>
          </a:p>
        </p:txBody>
      </p:sp>
      <p:sp>
        <p:nvSpPr>
          <p:cNvPr id="19" name="双括号 28">
            <a:extLst>
              <a:ext uri="{FF2B5EF4-FFF2-40B4-BE49-F238E27FC236}">
                <a16:creationId xmlns:a16="http://schemas.microsoft.com/office/drawing/2014/main" id="{3D458745-D10B-2348-B451-BDFAF8506F6F}"/>
              </a:ext>
            </a:extLst>
          </p:cNvPr>
          <p:cNvSpPr/>
          <p:nvPr/>
        </p:nvSpPr>
        <p:spPr>
          <a:xfrm>
            <a:off x="4511824" y="4725144"/>
            <a:ext cx="1080120" cy="936104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29">
            <a:extLst>
              <a:ext uri="{FF2B5EF4-FFF2-40B4-BE49-F238E27FC236}">
                <a16:creationId xmlns:a16="http://schemas.microsoft.com/office/drawing/2014/main" id="{076C168A-511C-8847-90DC-F99A4569B406}"/>
              </a:ext>
            </a:extLst>
          </p:cNvPr>
          <p:cNvSpPr txBox="1"/>
          <p:nvPr/>
        </p:nvSpPr>
        <p:spPr>
          <a:xfrm>
            <a:off x="4583832" y="4581128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7C8E5581-A50C-6242-946F-2D2AA5A48AD4}"/>
              </a:ext>
            </a:extLst>
          </p:cNvPr>
          <p:cNvSpPr txBox="1"/>
          <p:nvPr/>
        </p:nvSpPr>
        <p:spPr>
          <a:xfrm>
            <a:off x="5087888" y="4581128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03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744A4-D194-794C-AF36-B7B8B00E56F4}"/>
              </a:ext>
            </a:extLst>
          </p:cNvPr>
          <p:cNvSpPr txBox="1"/>
          <p:nvPr/>
        </p:nvSpPr>
        <p:spPr>
          <a:xfrm>
            <a:off x="3668700" y="6015478"/>
            <a:ext cx="4535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i="1" dirty="0">
                <a:latin typeface="Times" pitchFamily="2" charset="0"/>
              </a:rPr>
              <a:t>V</a:t>
            </a:r>
            <a:r>
              <a:rPr kumimoji="1" lang="en-US" altLang="zh-CN" sz="3200" dirty="0">
                <a:latin typeface="Times" pitchFamily="2" charset="0"/>
              </a:rPr>
              <a:t>=</a:t>
            </a:r>
            <a:r>
              <a:rPr kumimoji="1" lang="en-US" altLang="zh-CN" sz="3200" i="1" dirty="0">
                <a:latin typeface="Times" pitchFamily="2" charset="0"/>
              </a:rPr>
              <a:t>N</a:t>
            </a:r>
            <a:r>
              <a:rPr kumimoji="1" lang="en-US" altLang="zh-CN" sz="3200" dirty="0">
                <a:latin typeface="Times" pitchFamily="2" charset="0"/>
              </a:rPr>
              <a:t>(</a:t>
            </a:r>
            <a:r>
              <a:rPr kumimoji="1" lang="en-US" altLang="zh-CN" sz="3200" i="1" dirty="0">
                <a:latin typeface="Times" pitchFamily="2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kumimoji="1" lang="en-US" altLang="zh-CN" sz="3200" i="1" dirty="0">
                <a:latin typeface="Times" pitchFamily="2" charset="0"/>
              </a:rPr>
              <a:t>2I</a:t>
            </a:r>
            <a:r>
              <a:rPr kumimoji="1" lang="en-US" altLang="zh-CN" sz="3200" dirty="0">
                <a:latin typeface="Times" pitchFamily="2" charset="0"/>
              </a:rPr>
              <a:t>)=</a:t>
            </a:r>
            <a:r>
              <a:rPr kumimoji="1" lang="en-US" altLang="zh-CN" sz="3200" i="1" dirty="0">
                <a:latin typeface="Times" pitchFamily="2" charset="0"/>
              </a:rPr>
              <a:t>span</a:t>
            </a:r>
            <a:r>
              <a:rPr kumimoji="1" lang="en-US" altLang="zh-CN" sz="3200" dirty="0">
                <a:latin typeface="Times" pitchFamily="2" charset="0"/>
              </a:rPr>
              <a:t>((1, 0)</a:t>
            </a:r>
            <a:r>
              <a:rPr kumimoji="1" lang="en-US" altLang="zh-CN" sz="3200" baseline="30000" dirty="0">
                <a:latin typeface="Times" pitchFamily="2" charset="0"/>
              </a:rPr>
              <a:t>T</a:t>
            </a:r>
            <a:r>
              <a:rPr kumimoji="1" lang="en-US" altLang="zh-CN" sz="3200" dirty="0">
                <a:latin typeface="Times" pitchFamily="2" charset="0"/>
              </a:rPr>
              <a:t>)</a:t>
            </a:r>
            <a:endParaRPr kumimoji="1" lang="zh-CN" altLang="en-US" sz="3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3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/>
      <p:bldP spid="14" grpId="0"/>
      <p:bldP spid="16" grpId="0"/>
      <p:bldP spid="21" grpId="0"/>
      <p:bldP spid="19" grpId="0" animBg="1"/>
      <p:bldP spid="20" grpId="0"/>
      <p:bldP spid="2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8853" y="90001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结 论 </a:t>
            </a:r>
            <a:r>
              <a:rPr lang="en-US" altLang="zh-CN" sz="3200" b="1" dirty="0">
                <a:solidFill>
                  <a:schemeClr val="accent1"/>
                </a:solidFill>
              </a:rPr>
              <a:t>2  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34836" y="836712"/>
            <a:ext cx="8352928" cy="129614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5721" y="908721"/>
            <a:ext cx="6064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solidFill>
                  <a:prstClr val="black"/>
                </a:solidFill>
              </a:rPr>
              <a:t>矩阵</a:t>
            </a:r>
            <a:r>
              <a:rPr lang="en-US" altLang="zh-CN" sz="3200" spc="-100" dirty="0">
                <a:solidFill>
                  <a:prstClr val="black"/>
                </a:solidFill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spc="-100" dirty="0"/>
              <a:t>的一个特征向量不可能属于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06844" y="1484785"/>
                <a:ext cx="7637668" cy="627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3200" spc="-100" dirty="0"/>
                  <a:t>其他特征值</a:t>
                </a:r>
                <a:r>
                  <a:rPr lang="en-US" altLang="zh-CN" sz="3200" spc="-100" dirty="0"/>
                  <a:t>.  </a:t>
                </a:r>
                <a:r>
                  <a:rPr lang="zh-CN" altLang="en-US" sz="3200" spc="-100" dirty="0"/>
                  <a:t>即若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pc="-10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3200" b="0" i="1" spc="-1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3200" i="1" spc="-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spc="-1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3200" b="0" i="1" spc="-1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2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i="1" spc="-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 spc="-1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3200" i="1" spc="-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i="1" spc="-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 spc="-1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3200" b="0" i="1" spc="-1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3200" dirty="0"/>
                  <a:t>={0}.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844" y="1484785"/>
                <a:ext cx="7637668" cy="627095"/>
              </a:xfrm>
              <a:prstGeom prst="rect">
                <a:avLst/>
              </a:prstGeom>
              <a:blipFill>
                <a:blip r:embed="rId3"/>
                <a:stretch>
                  <a:fillRect l="-1824" t="-16000" r="-829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919536" y="2852937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spc="-100" dirty="0"/>
              <a:t>定 理 </a:t>
            </a:r>
            <a:r>
              <a:rPr lang="en-US" altLang="zh-CN" sz="3200" spc="-100" dirty="0"/>
              <a:t>1 . </a:t>
            </a:r>
            <a:r>
              <a:rPr lang="zh-CN" altLang="en-US" sz="3200" spc="-100" dirty="0"/>
              <a:t>设 </a:t>
            </a:r>
            <a:r>
              <a:rPr lang="en-US" altLang="zh-CN" sz="3200" i="1" spc="-100" dirty="0">
                <a:solidFill>
                  <a:prstClr val="black"/>
                </a:solidFill>
                <a:sym typeface="Symbol"/>
              </a:rPr>
              <a:t></a:t>
            </a:r>
            <a:r>
              <a:rPr lang="el-GR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i="1" spc="-100" dirty="0">
                <a:solidFill>
                  <a:prstClr val="black"/>
                </a:solidFill>
                <a:sym typeface="Symbol"/>
              </a:rPr>
              <a:t></a:t>
            </a:r>
            <a:r>
              <a:rPr lang="el-GR" altLang="zh-CN" sz="3200" spc="-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altLang="zh-CN" sz="3200" i="1" spc="-100" dirty="0">
                <a:latin typeface="Times New Roman" pitchFamily="18" charset="0"/>
                <a:cs typeface="Times New Roman" pitchFamily="18" charset="0"/>
              </a:rPr>
              <a:t>···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i="1" spc="-100" dirty="0">
                <a:solidFill>
                  <a:prstClr val="black"/>
                </a:solidFill>
                <a:sym typeface="Symbol"/>
              </a:rPr>
              <a:t></a:t>
            </a:r>
            <a:r>
              <a:rPr lang="en-US" altLang="zh-CN" sz="3200" i="1" spc="-100" baseline="-25000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3200" spc="-100" dirty="0"/>
              <a:t>是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的互不相同的特征值，</a:t>
            </a:r>
            <a:endParaRPr lang="zh-CN" altLang="en-US" sz="3200" spc="-100" dirty="0"/>
          </a:p>
        </p:txBody>
      </p:sp>
      <p:sp>
        <p:nvSpPr>
          <p:cNvPr id="10" name="矩形 9"/>
          <p:cNvSpPr/>
          <p:nvPr/>
        </p:nvSpPr>
        <p:spPr>
          <a:xfrm>
            <a:off x="1991544" y="3604375"/>
            <a:ext cx="7766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则其相应的特征向量</a:t>
            </a:r>
            <a:r>
              <a:rPr lang="en-US" altLang="zh-CN" sz="3200" spc="-100" dirty="0"/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altLang="zh-CN" sz="3200" i="1" spc="-100" dirty="0">
                <a:latin typeface="Times New Roman" pitchFamily="18" charset="0"/>
                <a:cs typeface="Times New Roman" pitchFamily="18" charset="0"/>
              </a:rPr>
              <a:t>···</a:t>
            </a:r>
            <a:r>
              <a:rPr lang="zh-CN" altLang="en-US" sz="32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i="1" spc="-1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spc="-1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/>
              <a:t>必线性无关</a:t>
            </a:r>
            <a:r>
              <a:rPr lang="en-US" altLang="zh-CN" sz="3200" spc="-100" dirty="0"/>
              <a:t>.</a:t>
            </a:r>
            <a:endParaRPr lang="zh-CN" altLang="en-US" sz="3200" dirty="0"/>
          </a:p>
        </p:txBody>
      </p:sp>
      <p:sp>
        <p:nvSpPr>
          <p:cNvPr id="11" name="圆角矩形 10"/>
          <p:cNvSpPr/>
          <p:nvPr/>
        </p:nvSpPr>
        <p:spPr>
          <a:xfrm>
            <a:off x="1847528" y="2708920"/>
            <a:ext cx="8496944" cy="165618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884040" y="1196752"/>
            <a:ext cx="8604448" cy="24482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9696" y="404665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spc="-100" dirty="0"/>
              <a:t>注意：特征向量一定是非零向量。</a:t>
            </a:r>
            <a:endParaRPr lang="en-US" altLang="zh-CN" sz="3200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72072" y="1268761"/>
                <a:ext cx="828092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/>
                <a:r>
                  <a:rPr lang="zh-CN" altLang="en-US" sz="3200" spc="-100" dirty="0"/>
                  <a:t>设有不相等的两个向量</a:t>
                </a:r>
                <a:r>
                  <a:rPr lang="en-US" altLang="zh-CN" sz="3200" i="1" spc="-100" dirty="0">
                    <a:latin typeface="Times" pitchFamily="2" charset="0"/>
                  </a:rPr>
                  <a:t>v</a:t>
                </a:r>
                <a:r>
                  <a:rPr lang="en-US" altLang="zh-CN" sz="3200" spc="-100" baseline="-25000" dirty="0">
                    <a:latin typeface="Times" pitchFamily="2" charset="0"/>
                  </a:rPr>
                  <a:t>1</a:t>
                </a:r>
                <a:r>
                  <a:rPr lang="en-US" altLang="zh-CN" sz="3200" spc="-100" dirty="0"/>
                  <a:t>, </a:t>
                </a:r>
                <a:r>
                  <a:rPr lang="en-US" altLang="zh-CN" sz="3200" i="1" spc="-100" dirty="0">
                    <a:latin typeface="Times" pitchFamily="2" charset="0"/>
                  </a:rPr>
                  <a:t>v</a:t>
                </a:r>
                <a:r>
                  <a:rPr lang="en-US" altLang="zh-CN" sz="3200" spc="-100" baseline="-25000" dirty="0">
                    <a:latin typeface="Times" pitchFamily="2" charset="0"/>
                  </a:rPr>
                  <a:t>2 </a:t>
                </a:r>
                <a:r>
                  <a:rPr lang="zh-CN" altLang="en-US" sz="3200" spc="-100" dirty="0"/>
                  <a:t>都满足</a:t>
                </a:r>
                <a:r>
                  <a:rPr lang="en-US" altLang="zh-CN" sz="3200" i="1" spc="-100" dirty="0">
                    <a:latin typeface="Times" pitchFamily="2" charset="0"/>
                  </a:rPr>
                  <a:t>Av</a:t>
                </a:r>
                <a:r>
                  <a:rPr lang="zh-CN" altLang="en-US" sz="3200" i="1" spc="-100" dirty="0">
                    <a:latin typeface="Times" pitchFamily="2" charset="0"/>
                  </a:rPr>
                  <a:t> </a:t>
                </a:r>
                <a:r>
                  <a:rPr lang="en-US" altLang="zh-CN" sz="3200" spc="-100" dirty="0">
                    <a:latin typeface="Times" pitchFamily="2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3200" i="1" spc="-1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3200" i="1" spc="-100" dirty="0">
                    <a:latin typeface="Times" pitchFamily="2" charset="0"/>
                  </a:rPr>
                  <a:t>v</a:t>
                </a:r>
                <a:r>
                  <a:rPr lang="en-US" altLang="zh-CN" sz="3200" spc="-100" dirty="0">
                    <a:latin typeface="Times" pitchFamily="2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72" y="1268761"/>
                <a:ext cx="8280920" cy="584775"/>
              </a:xfrm>
              <a:prstGeom prst="rect">
                <a:avLst/>
              </a:prstGeom>
              <a:blipFill>
                <a:blip r:embed="rId4"/>
                <a:stretch>
                  <a:fillRect l="-1838" t="-19149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5879976" y="2783897"/>
            <a:ext cx="755551" cy="7688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25451" y="404665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练习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207568" y="1916832"/>
            <a:ext cx="82541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以下选项中一定是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的特征向量的是（         ）</a:t>
            </a:r>
            <a:r>
              <a:rPr lang="en-US" altLang="zh-CN" sz="3200" spc="-100" dirty="0"/>
              <a:t> .</a:t>
            </a:r>
          </a:p>
          <a:p>
            <a:pPr marL="514350" indent="-514350"/>
            <a:endParaRPr lang="en-US" altLang="zh-CN" sz="3200" spc="-100" dirty="0"/>
          </a:p>
          <a:p>
            <a:pPr marL="514350" indent="-514350"/>
            <a:r>
              <a:rPr lang="en-US" altLang="zh-CN" sz="3200" spc="-100" dirty="0">
                <a:latin typeface="Times" pitchFamily="2" charset="0"/>
              </a:rPr>
              <a:t>A</a:t>
            </a:r>
            <a:r>
              <a:rPr lang="en-US" altLang="zh-CN" sz="3200" spc="-100" dirty="0"/>
              <a:t>. </a:t>
            </a:r>
            <a:r>
              <a:rPr lang="en-US" altLang="zh-CN" sz="3200" i="1" spc="-100" dirty="0">
                <a:latin typeface="Times" pitchFamily="2" charset="0"/>
              </a:rPr>
              <a:t>v</a:t>
            </a:r>
            <a:r>
              <a:rPr lang="en-US" altLang="zh-CN" sz="3200" spc="-100" baseline="-25000" dirty="0">
                <a:latin typeface="Times" pitchFamily="2" charset="0"/>
              </a:rPr>
              <a:t>1                   </a:t>
            </a:r>
            <a:r>
              <a:rPr lang="en-US" altLang="zh-CN" sz="3200" spc="-100" dirty="0">
                <a:latin typeface="Times" pitchFamily="2" charset="0"/>
              </a:rPr>
              <a:t>B. </a:t>
            </a:r>
            <a:r>
              <a:rPr lang="en-US" altLang="zh-CN" sz="3200" i="1" spc="-100" dirty="0">
                <a:latin typeface="Times" pitchFamily="2" charset="0"/>
              </a:rPr>
              <a:t>v</a:t>
            </a:r>
            <a:r>
              <a:rPr lang="en-US" altLang="zh-CN" sz="3200" spc="-100" baseline="-25000" dirty="0">
                <a:latin typeface="Times" pitchFamily="2" charset="0"/>
              </a:rPr>
              <a:t>2</a:t>
            </a:r>
            <a:r>
              <a:rPr lang="en-US" altLang="zh-CN" sz="3200" spc="-100" dirty="0">
                <a:latin typeface="Times" pitchFamily="2" charset="0"/>
              </a:rPr>
              <a:t>              C. </a:t>
            </a:r>
            <a:r>
              <a:rPr lang="en-US" altLang="zh-CN" sz="3200" i="1" spc="-100" dirty="0">
                <a:latin typeface="Times" pitchFamily="2" charset="0"/>
              </a:rPr>
              <a:t>v</a:t>
            </a:r>
            <a:r>
              <a:rPr lang="en-US" altLang="zh-CN" sz="3200" spc="-100" baseline="-25000" dirty="0">
                <a:latin typeface="Times" pitchFamily="2" charset="0"/>
              </a:rPr>
              <a:t>1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zh-CN" sz="3200" i="1" spc="-100" dirty="0">
                <a:latin typeface="Times" pitchFamily="2" charset="0"/>
              </a:rPr>
              <a:t>v</a:t>
            </a:r>
            <a:r>
              <a:rPr lang="en-US" altLang="zh-CN" sz="3200" spc="-100" baseline="-25000" dirty="0">
                <a:latin typeface="Times" pitchFamily="2" charset="0"/>
              </a:rPr>
              <a:t>2</a:t>
            </a:r>
            <a:r>
              <a:rPr lang="en-US" altLang="zh-CN" sz="3200" spc="-100" dirty="0">
                <a:latin typeface="Times" pitchFamily="2" charset="0"/>
              </a:rPr>
              <a:t>            D. </a:t>
            </a:r>
            <a:r>
              <a:rPr lang="en-US" altLang="zh-CN" sz="3200" i="1" spc="-100" dirty="0">
                <a:latin typeface="Times" pitchFamily="2" charset="0"/>
              </a:rPr>
              <a:t>v</a:t>
            </a:r>
            <a:r>
              <a:rPr lang="en-US" altLang="zh-CN" sz="3200" spc="-100" baseline="-25000" dirty="0">
                <a:latin typeface="Times" pitchFamily="2" charset="0"/>
              </a:rPr>
              <a:t>1</a:t>
            </a:r>
            <a:r>
              <a:rPr lang="en-US" altLang="zh-CN" sz="3200" spc="-100" dirty="0"/>
              <a:t>+</a:t>
            </a:r>
            <a:r>
              <a:rPr lang="en-US" altLang="zh-CN" sz="3200" i="1" spc="-100" dirty="0">
                <a:latin typeface="Times" pitchFamily="2" charset="0"/>
              </a:rPr>
              <a:t>v</a:t>
            </a:r>
            <a:r>
              <a:rPr lang="en-US" altLang="zh-CN" sz="3200" spc="-100" baseline="-25000" dirty="0">
                <a:latin typeface="Times" pitchFamily="2" charset="0"/>
              </a:rPr>
              <a:t>2 </a:t>
            </a:r>
            <a:endParaRPr lang="zh-CN" altLang="en-US" sz="3200" spc="-100" dirty="0"/>
          </a:p>
        </p:txBody>
      </p:sp>
      <p:sp>
        <p:nvSpPr>
          <p:cNvPr id="13" name="矩形 12"/>
          <p:cNvSpPr/>
          <p:nvPr/>
        </p:nvSpPr>
        <p:spPr>
          <a:xfrm>
            <a:off x="1884040" y="3933056"/>
            <a:ext cx="86044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zh-CN" altLang="en-US" sz="3200" spc="-100" dirty="0"/>
              <a:t>                设矩阵</a:t>
            </a:r>
            <a:r>
              <a:rPr lang="en-US" altLang="zh-CN" sz="3200" spc="-100" dirty="0"/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及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是方阵且满足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B=P </a:t>
            </a:r>
            <a:r>
              <a:rPr lang="en-US" altLang="zh-CN" sz="3200" spc="-1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AP</a:t>
            </a:r>
            <a:endParaRPr lang="en-US" altLang="zh-CN" sz="3200" spc="-1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    若向量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sz="3200" spc="-100" dirty="0"/>
              <a:t>是矩阵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的属于特征值</a:t>
            </a:r>
            <a:r>
              <a:rPr lang="en-US" altLang="zh-CN" sz="3200" spc="-100" dirty="0"/>
              <a:t>     </a:t>
            </a:r>
            <a:r>
              <a:rPr lang="zh-CN" altLang="en-US" sz="3200" spc="-100" dirty="0"/>
              <a:t>的一个特征</a:t>
            </a:r>
            <a:endParaRPr lang="en-US" altLang="zh-CN" sz="3200" spc="-100" dirty="0"/>
          </a:p>
          <a:p>
            <a:pPr marL="514350" indent="-514350"/>
            <a:r>
              <a:rPr lang="en-US" altLang="zh-CN" sz="3200" spc="-100" dirty="0"/>
              <a:t>     </a:t>
            </a:r>
            <a:r>
              <a:rPr lang="zh-CN" altLang="en-US" sz="3200" spc="-100" dirty="0"/>
              <a:t>向量，则以下选项中哪个是矩阵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的特征向量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spc="-100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824193" y="4509121"/>
          <a:ext cx="352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10" name="Equation" r:id="rId5" imgW="139579" imgH="177646" progId="Equation.DSMT4">
                  <p:embed/>
                </p:oleObj>
              </mc:Choice>
              <mc:Fallback>
                <p:oleObj name="Equation" r:id="rId5" imgW="139579" imgH="177646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193" y="4509121"/>
                        <a:ext cx="3524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/>
          <p:cNvSpPr/>
          <p:nvPr/>
        </p:nvSpPr>
        <p:spPr>
          <a:xfrm>
            <a:off x="5951984" y="5590009"/>
            <a:ext cx="734962" cy="739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47528" y="3933057"/>
            <a:ext cx="1194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/>
              <a:t>练习</a:t>
            </a:r>
            <a:r>
              <a:rPr lang="en-US" altLang="zh-CN" sz="3200" spc="-100" dirty="0"/>
              <a:t>2</a:t>
            </a:r>
            <a:endParaRPr lang="zh-CN" altLang="en-US" sz="3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FD9FD8-BA78-2240-AF83-B26E8CA169DC}"/>
              </a:ext>
            </a:extLst>
          </p:cNvPr>
          <p:cNvSpPr/>
          <p:nvPr/>
        </p:nvSpPr>
        <p:spPr>
          <a:xfrm>
            <a:off x="2207568" y="5745054"/>
            <a:ext cx="7774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 altLang="zh-CN" sz="3200" spc="-100" dirty="0">
                <a:latin typeface="Times" pitchFamily="2" charset="0"/>
              </a:rPr>
              <a:t>A</a:t>
            </a:r>
            <a:r>
              <a:rPr lang="en-US" altLang="zh-CN" sz="3200" spc="-100" dirty="0"/>
              <a:t>.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latin typeface="Times" pitchFamily="2" charset="0"/>
              </a:rPr>
              <a:t>                    </a:t>
            </a:r>
            <a:r>
              <a:rPr lang="en-US" altLang="zh-CN" sz="3200" spc="-100" dirty="0">
                <a:latin typeface="Times" pitchFamily="2" charset="0"/>
              </a:rPr>
              <a:t>B. </a:t>
            </a:r>
            <a:r>
              <a:rPr lang="en-US" altLang="zh-CN" sz="3200" i="1" spc="-100" dirty="0">
                <a:latin typeface="Times" pitchFamily="2" charset="0"/>
              </a:rPr>
              <a:t>P</a:t>
            </a:r>
            <a:r>
              <a:rPr lang="zh-CN" altLang="en-US" sz="3200" i="1" spc="-100" dirty="0">
                <a:latin typeface="Times" pitchFamily="2" charset="0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dirty="0">
                <a:latin typeface="Times" pitchFamily="2" charset="0"/>
              </a:rPr>
              <a:t>              C.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3200" spc="-100" baseline="30000" dirty="0"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dirty="0">
                <a:latin typeface="Times" pitchFamily="2" charset="0"/>
              </a:rPr>
              <a:t>            D.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3200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dirty="0">
                <a:latin typeface="Times" pitchFamily="2" charset="0"/>
              </a:rPr>
              <a:t> </a:t>
            </a:r>
            <a:endParaRPr lang="zh-CN" altLang="en-US" sz="3200" spc="-100" dirty="0"/>
          </a:p>
        </p:txBody>
      </p:sp>
    </p:spTree>
    <p:extLst>
      <p:ext uri="{BB962C8B-B14F-4D97-AF65-F5344CB8AC3E}">
        <p14:creationId xmlns:p14="http://schemas.microsoft.com/office/powerpoint/2010/main" val="11895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5" grpId="0"/>
      <p:bldP spid="7" grpId="0" animBg="1"/>
      <p:bldP spid="10" grpId="0"/>
      <p:bldP spid="12" grpId="0"/>
      <p:bldP spid="13" grpId="0"/>
      <p:bldP spid="17" grpId="0" animBg="1"/>
      <p:bldP spid="18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4327476" y="5155399"/>
            <a:ext cx="3072621" cy="198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5695627" y="2924944"/>
            <a:ext cx="24678" cy="331236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023992" y="548680"/>
          <a:ext cx="86409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45" name="Equation" r:id="rId3" imgW="342751" imgH="228501" progId="Equation.DSMT4">
                  <p:embed/>
                </p:oleObj>
              </mc:Choice>
              <mc:Fallback>
                <p:oleObj name="Equation" r:id="rId3" imgW="342751" imgH="228501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548680"/>
                        <a:ext cx="864096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8400256" y="548681"/>
          <a:ext cx="8953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46" name="Equation" r:id="rId5" imgW="355446" imgH="228501" progId="Equation.DSMT4">
                  <p:embed/>
                </p:oleObj>
              </mc:Choice>
              <mc:Fallback>
                <p:oleObj name="Equation" r:id="rId5" imgW="355446" imgH="228501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256" y="548681"/>
                        <a:ext cx="89535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423592" y="2132856"/>
          <a:ext cx="19129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47" name="Equation" r:id="rId7" imgW="698197" imgH="203112" progId="Equation.DSMT4">
                  <p:embed/>
                </p:oleObj>
              </mc:Choice>
              <mc:Fallback>
                <p:oleObj name="Equation" r:id="rId7" imgW="698197" imgH="203112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132856"/>
                        <a:ext cx="1912938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5736856" y="5146222"/>
            <a:ext cx="863201" cy="109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5695627" y="4365104"/>
            <a:ext cx="24676" cy="78111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5736856" y="4365104"/>
            <a:ext cx="791193" cy="7521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6600056" y="5157192"/>
            <a:ext cx="7920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对象 96"/>
          <p:cNvGraphicFramePr>
            <a:graphicFrameLocks noChangeAspect="1"/>
          </p:cNvGraphicFramePr>
          <p:nvPr/>
        </p:nvGraphicFramePr>
        <p:xfrm>
          <a:off x="6055667" y="5301208"/>
          <a:ext cx="435992" cy="65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48" name="Equation" r:id="rId9" imgW="152334" imgH="228501" progId="Equation.DSMT4">
                  <p:embed/>
                </p:oleObj>
              </mc:Choice>
              <mc:Fallback>
                <p:oleObj name="Equation" r:id="rId9" imgW="152334" imgH="228501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5667" y="5301208"/>
                        <a:ext cx="435992" cy="65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/>
        </p:nvGraphicFramePr>
        <p:xfrm>
          <a:off x="7135788" y="5301208"/>
          <a:ext cx="7604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49" name="Equation" r:id="rId11" imgW="266584" imgH="228501" progId="Equation.DSMT4">
                  <p:embed/>
                </p:oleObj>
              </mc:Choice>
              <mc:Fallback>
                <p:oleObj name="Equation" r:id="rId11" imgW="266584" imgH="228501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788" y="5301208"/>
                        <a:ext cx="760413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/>
          <p:cNvGraphicFramePr>
            <a:graphicFrameLocks noChangeAspect="1"/>
          </p:cNvGraphicFramePr>
          <p:nvPr/>
        </p:nvGraphicFramePr>
        <p:xfrm>
          <a:off x="5047556" y="4215110"/>
          <a:ext cx="4730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50" name="Equation" r:id="rId13" imgW="165028" imgH="228501" progId="Equation.DSMT4">
                  <p:embed/>
                </p:oleObj>
              </mc:Choice>
              <mc:Fallback>
                <p:oleObj name="Equation" r:id="rId13" imgW="165028" imgH="228501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556" y="4215110"/>
                        <a:ext cx="47307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5" name="直接箭头连接符 104"/>
          <p:cNvCxnSpPr/>
          <p:nvPr/>
        </p:nvCxnSpPr>
        <p:spPr>
          <a:xfrm flipH="1" flipV="1">
            <a:off x="5695627" y="3645024"/>
            <a:ext cx="24676" cy="78111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H="1" flipV="1">
            <a:off x="5670951" y="2924944"/>
            <a:ext cx="24676" cy="78111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对象 106"/>
          <p:cNvGraphicFramePr>
            <a:graphicFrameLocks noChangeAspect="1"/>
          </p:cNvGraphicFramePr>
          <p:nvPr/>
        </p:nvGraphicFramePr>
        <p:xfrm>
          <a:off x="4759523" y="2781672"/>
          <a:ext cx="8001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51" name="Equation" r:id="rId15" imgW="279400" imgH="228600" progId="Equation.DSMT4">
                  <p:embed/>
                </p:oleObj>
              </mc:Choice>
              <mc:Fallback>
                <p:oleObj name="Equation" r:id="rId15" imgW="279400" imgH="2286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523" y="2781672"/>
                        <a:ext cx="8001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对象 108"/>
          <p:cNvGraphicFramePr>
            <a:graphicFrameLocks noChangeAspect="1"/>
          </p:cNvGraphicFramePr>
          <p:nvPr/>
        </p:nvGraphicFramePr>
        <p:xfrm>
          <a:off x="6600056" y="4365104"/>
          <a:ext cx="435992" cy="65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52" name="Equation" r:id="rId17" imgW="152334" imgH="228501" progId="Equation.DSMT4">
                  <p:embed/>
                </p:oleObj>
              </mc:Choice>
              <mc:Fallback>
                <p:oleObj name="Equation" r:id="rId17" imgW="152334" imgH="228501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4365104"/>
                        <a:ext cx="435992" cy="65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0" name="直接箭头连接符 109"/>
          <p:cNvCxnSpPr/>
          <p:nvPr/>
        </p:nvCxnSpPr>
        <p:spPr>
          <a:xfrm flipV="1">
            <a:off x="5735960" y="2996952"/>
            <a:ext cx="1440160" cy="212029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6528048" y="4437112"/>
            <a:ext cx="0" cy="72008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H="1">
            <a:off x="5735960" y="4437112"/>
            <a:ext cx="720080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对象 118"/>
          <p:cNvGraphicFramePr>
            <a:graphicFrameLocks noChangeAspect="1"/>
          </p:cNvGraphicFramePr>
          <p:nvPr/>
        </p:nvGraphicFramePr>
        <p:xfrm>
          <a:off x="6346825" y="2565400"/>
          <a:ext cx="8001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53" name="Equation" r:id="rId19" imgW="279400" imgH="228600" progId="Equation.DSMT4">
                  <p:embed/>
                </p:oleObj>
              </mc:Choice>
              <mc:Fallback>
                <p:oleObj name="Equation" r:id="rId19" imgW="279400" imgH="2286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25" y="2565400"/>
                        <a:ext cx="8001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DF76D07-AB6E-984B-A57B-AA9A5C7770C3}"/>
              </a:ext>
            </a:extLst>
          </p:cNvPr>
          <p:cNvSpPr/>
          <p:nvPr/>
        </p:nvSpPr>
        <p:spPr>
          <a:xfrm>
            <a:off x="1114897" y="938917"/>
            <a:ext cx="654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26" name="双括号 28">
            <a:extLst>
              <a:ext uri="{FF2B5EF4-FFF2-40B4-BE49-F238E27FC236}">
                <a16:creationId xmlns:a16="http://schemas.microsoft.com/office/drawing/2014/main" id="{C415F549-F7C0-0040-8F43-A4FDEC969976}"/>
              </a:ext>
            </a:extLst>
          </p:cNvPr>
          <p:cNvSpPr/>
          <p:nvPr/>
        </p:nvSpPr>
        <p:spPr>
          <a:xfrm>
            <a:off x="1775520" y="764704"/>
            <a:ext cx="1152128" cy="936104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9">
            <a:extLst>
              <a:ext uri="{FF2B5EF4-FFF2-40B4-BE49-F238E27FC236}">
                <a16:creationId xmlns:a16="http://schemas.microsoft.com/office/drawing/2014/main" id="{7A533329-E460-2E49-9567-D17DBDFEC615}"/>
              </a:ext>
            </a:extLst>
          </p:cNvPr>
          <p:cNvSpPr txBox="1"/>
          <p:nvPr/>
        </p:nvSpPr>
        <p:spPr>
          <a:xfrm>
            <a:off x="1919536" y="692696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28" name="TextBox 30">
            <a:extLst>
              <a:ext uri="{FF2B5EF4-FFF2-40B4-BE49-F238E27FC236}">
                <a16:creationId xmlns:a16="http://schemas.microsoft.com/office/drawing/2014/main" id="{E528A43F-F784-D146-A5C1-4CDA3707B8E1}"/>
              </a:ext>
            </a:extLst>
          </p:cNvPr>
          <p:cNvSpPr txBox="1"/>
          <p:nvPr/>
        </p:nvSpPr>
        <p:spPr>
          <a:xfrm>
            <a:off x="2423592" y="692696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03</a:t>
            </a:r>
            <a:endParaRPr lang="zh-CN" altLang="en-US" sz="3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0F8847-D401-CA43-A6C1-03BA3D1DE9C9}"/>
              </a:ext>
            </a:extLst>
          </p:cNvPr>
          <p:cNvGrpSpPr/>
          <p:nvPr/>
        </p:nvGrpSpPr>
        <p:grpSpPr>
          <a:xfrm>
            <a:off x="5695627" y="1162899"/>
            <a:ext cx="1912540" cy="1093664"/>
            <a:chOff x="9644063" y="4494261"/>
            <a:chExt cx="1912540" cy="10936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C8D1CC2-EB14-9E46-93CE-172C31E78496}"/>
                </a:ext>
              </a:extLst>
            </p:cNvPr>
            <p:cNvSpPr txBox="1"/>
            <p:nvPr/>
          </p:nvSpPr>
          <p:spPr>
            <a:xfrm>
              <a:off x="9644063" y="4800600"/>
              <a:ext cx="9605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i="1" dirty="0">
                  <a:latin typeface="Times" pitchFamily="2" charset="0"/>
                </a:rPr>
                <a:t>span</a:t>
              </a:r>
              <a:endParaRPr kumimoji="1" lang="zh-CN" altLang="en-US" sz="3200" i="1" dirty="0">
                <a:latin typeface="Times" pitchFamily="2" charset="0"/>
              </a:endParaRPr>
            </a:p>
          </p:txBody>
        </p:sp>
        <p:sp>
          <p:nvSpPr>
            <p:cNvPr id="30" name="双括号 11">
              <a:extLst>
                <a:ext uri="{FF2B5EF4-FFF2-40B4-BE49-F238E27FC236}">
                  <a16:creationId xmlns:a16="http://schemas.microsoft.com/office/drawing/2014/main" id="{E53C1CA8-555C-1644-91CC-E67A871B0A8E}"/>
                </a:ext>
              </a:extLst>
            </p:cNvPr>
            <p:cNvSpPr/>
            <p:nvPr/>
          </p:nvSpPr>
          <p:spPr>
            <a:xfrm>
              <a:off x="10577512" y="4494261"/>
              <a:ext cx="979091" cy="1093663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双括号 11">
              <a:extLst>
                <a:ext uri="{FF2B5EF4-FFF2-40B4-BE49-F238E27FC236}">
                  <a16:creationId xmlns:a16="http://schemas.microsoft.com/office/drawing/2014/main" id="{7DCD1DAE-7F70-C14E-BD81-96BB239395D1}"/>
                </a:ext>
              </a:extLst>
            </p:cNvPr>
            <p:cNvSpPr/>
            <p:nvPr/>
          </p:nvSpPr>
          <p:spPr>
            <a:xfrm>
              <a:off x="10761530" y="4547331"/>
              <a:ext cx="562325" cy="1040594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29">
              <a:extLst>
                <a:ext uri="{FF2B5EF4-FFF2-40B4-BE49-F238E27FC236}">
                  <a16:creationId xmlns:a16="http://schemas.microsoft.com/office/drawing/2014/main" id="{A9DB66CC-79B6-1F4D-9233-3BEF60D0F908}"/>
                </a:ext>
              </a:extLst>
            </p:cNvPr>
            <p:cNvSpPr txBox="1"/>
            <p:nvPr/>
          </p:nvSpPr>
          <p:spPr>
            <a:xfrm>
              <a:off x="10829996" y="4494262"/>
              <a:ext cx="3600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10</a:t>
              </a:r>
              <a:endParaRPr lang="zh-CN" altLang="en-US" sz="3200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0775910-188F-2C40-AE48-22ECA748748B}"/>
              </a:ext>
            </a:extLst>
          </p:cNvPr>
          <p:cNvGrpSpPr/>
          <p:nvPr/>
        </p:nvGrpSpPr>
        <p:grpSpPr>
          <a:xfrm>
            <a:off x="7992422" y="1146454"/>
            <a:ext cx="1912540" cy="1093664"/>
            <a:chOff x="9644063" y="4494261"/>
            <a:chExt cx="1912540" cy="109366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F0EF975-CCD8-8040-A107-4A3C65470352}"/>
                </a:ext>
              </a:extLst>
            </p:cNvPr>
            <p:cNvSpPr txBox="1"/>
            <p:nvPr/>
          </p:nvSpPr>
          <p:spPr>
            <a:xfrm>
              <a:off x="9644063" y="4800600"/>
              <a:ext cx="9605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i="1" dirty="0">
                  <a:latin typeface="Times" pitchFamily="2" charset="0"/>
                </a:rPr>
                <a:t>span</a:t>
              </a:r>
              <a:endParaRPr kumimoji="1" lang="zh-CN" altLang="en-US" sz="3200" i="1" dirty="0">
                <a:latin typeface="Times" pitchFamily="2" charset="0"/>
              </a:endParaRPr>
            </a:p>
          </p:txBody>
        </p:sp>
        <p:sp>
          <p:nvSpPr>
            <p:cNvPr id="36" name="双括号 11">
              <a:extLst>
                <a:ext uri="{FF2B5EF4-FFF2-40B4-BE49-F238E27FC236}">
                  <a16:creationId xmlns:a16="http://schemas.microsoft.com/office/drawing/2014/main" id="{82FC98A3-C299-8E43-A4CA-5651A0F1428D}"/>
                </a:ext>
              </a:extLst>
            </p:cNvPr>
            <p:cNvSpPr/>
            <p:nvPr/>
          </p:nvSpPr>
          <p:spPr>
            <a:xfrm>
              <a:off x="10577512" y="4494261"/>
              <a:ext cx="979091" cy="1093663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双括号 11">
              <a:extLst>
                <a:ext uri="{FF2B5EF4-FFF2-40B4-BE49-F238E27FC236}">
                  <a16:creationId xmlns:a16="http://schemas.microsoft.com/office/drawing/2014/main" id="{A1BFDBB1-818B-A944-885A-4921FC91C040}"/>
                </a:ext>
              </a:extLst>
            </p:cNvPr>
            <p:cNvSpPr/>
            <p:nvPr/>
          </p:nvSpPr>
          <p:spPr>
            <a:xfrm>
              <a:off x="10761530" y="4547331"/>
              <a:ext cx="562325" cy="1040594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B135EF5F-B188-BE48-94FD-4AC83FDEF995}"/>
                </a:ext>
              </a:extLst>
            </p:cNvPr>
            <p:cNvSpPr txBox="1"/>
            <p:nvPr/>
          </p:nvSpPr>
          <p:spPr>
            <a:xfrm>
              <a:off x="10829996" y="4494262"/>
              <a:ext cx="3600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01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377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7814</TotalTime>
  <Words>1592</Words>
  <Application>Microsoft Macintosh PowerPoint</Application>
  <PresentationFormat>宽屏</PresentationFormat>
  <Paragraphs>250</Paragraphs>
  <Slides>21</Slides>
  <Notes>5</Notes>
  <HiddenSlides>1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华文楷体</vt:lpstr>
      <vt:lpstr>楷体</vt:lpstr>
      <vt:lpstr>楷体_GB2312</vt:lpstr>
      <vt:lpstr>宋体</vt:lpstr>
      <vt:lpstr>Kaiti SC</vt:lpstr>
      <vt:lpstr>Bradley Hand</vt:lpstr>
      <vt:lpstr>Calibri</vt:lpstr>
      <vt:lpstr>Cambria Math</vt:lpstr>
      <vt:lpstr>Chalkboard</vt:lpstr>
      <vt:lpstr>Franklin Gothic Book</vt:lpstr>
      <vt:lpstr>Symbol</vt:lpstr>
      <vt:lpstr>Times</vt:lpstr>
      <vt:lpstr>Times New Roman</vt:lpstr>
      <vt:lpstr>裁剪</vt:lpstr>
      <vt:lpstr>Equation</vt:lpstr>
      <vt:lpstr>PowerPoint 演示文稿</vt:lpstr>
      <vt:lpstr>§6.1   特征值和特征向量</vt:lpstr>
      <vt:lpstr>1.  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 特征值与特征向量的计算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特征值的性质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Lecture:14</dc:title>
  <dc:creator>xfy</dc:creator>
  <cp:lastModifiedBy>Microsoft Office 用户</cp:lastModifiedBy>
  <cp:revision>170</cp:revision>
  <dcterms:created xsi:type="dcterms:W3CDTF">2016-05-21T04:20:44Z</dcterms:created>
  <dcterms:modified xsi:type="dcterms:W3CDTF">2021-12-06T23:45:52Z</dcterms:modified>
</cp:coreProperties>
</file>