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4"/>
  </p:notesMasterIdLst>
  <p:sldIdLst>
    <p:sldId id="490" r:id="rId2"/>
    <p:sldId id="497" r:id="rId3"/>
    <p:sldId id="504" r:id="rId4"/>
    <p:sldId id="498" r:id="rId5"/>
    <p:sldId id="499" r:id="rId6"/>
    <p:sldId id="436" r:id="rId7"/>
    <p:sldId id="458" r:id="rId8"/>
    <p:sldId id="457" r:id="rId9"/>
    <p:sldId id="500" r:id="rId10"/>
    <p:sldId id="501" r:id="rId11"/>
    <p:sldId id="505" r:id="rId12"/>
    <p:sldId id="492" r:id="rId13"/>
    <p:sldId id="466" r:id="rId14"/>
    <p:sldId id="471" r:id="rId15"/>
    <p:sldId id="472" r:id="rId16"/>
    <p:sldId id="375" r:id="rId17"/>
    <p:sldId id="475" r:id="rId18"/>
    <p:sldId id="477" r:id="rId19"/>
    <p:sldId id="379" r:id="rId20"/>
    <p:sldId id="326" r:id="rId21"/>
    <p:sldId id="349" r:id="rId22"/>
    <p:sldId id="493" r:id="rId23"/>
    <p:sldId id="502" r:id="rId24"/>
    <p:sldId id="342" r:id="rId25"/>
    <p:sldId id="372" r:id="rId26"/>
    <p:sldId id="344" r:id="rId27"/>
    <p:sldId id="480" r:id="rId28"/>
    <p:sldId id="494" r:id="rId29"/>
    <p:sldId id="269" r:id="rId30"/>
    <p:sldId id="391" r:id="rId31"/>
    <p:sldId id="274" r:id="rId32"/>
    <p:sldId id="275" r:id="rId33"/>
    <p:sldId id="277" r:id="rId34"/>
    <p:sldId id="392" r:id="rId35"/>
    <p:sldId id="481" r:id="rId36"/>
    <p:sldId id="401" r:id="rId37"/>
    <p:sldId id="394" r:id="rId38"/>
    <p:sldId id="403" r:id="rId39"/>
    <p:sldId id="409" r:id="rId40"/>
    <p:sldId id="410" r:id="rId41"/>
    <p:sldId id="348" r:id="rId42"/>
    <p:sldId id="503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8800" b="1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800" b="1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800" b="1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800" b="1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800" b="1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8800" b="1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8800" b="1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8800" b="1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8800" b="1" kern="1200">
        <a:solidFill>
          <a:srgbClr val="D0CDCA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278F0"/>
    <a:srgbClr val="000099"/>
    <a:srgbClr val="003399"/>
    <a:srgbClr val="990099"/>
    <a:srgbClr val="333399"/>
    <a:srgbClr val="6666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2" autoAdjust="0"/>
    <p:restoredTop sz="90134" autoAdjust="0"/>
  </p:normalViewPr>
  <p:slideViewPr>
    <p:cSldViewPr>
      <p:cViewPr varScale="1">
        <p:scale>
          <a:sx n="61" d="100"/>
          <a:sy n="61" d="100"/>
        </p:scale>
        <p:origin x="-153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8210B2-DF49-42DA-83BC-C40F5026B1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934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先让我们借助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调幅（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）无线广播系统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来认识它们：</a:t>
            </a:r>
            <a:endParaRPr lang="zh-CN" altLang="en-US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6BC6BA0-8F36-4513-AE63-06ED764C9812}" type="slidenum">
              <a:rPr lang="en-US" altLang="zh-CN" smtClean="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CN" smtClean="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一般模型反映了通信系统的共性。实际中，根据不同的传送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对象和研究内容，有不同形式的通信系统。如：模、数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B09F6C2-5382-4DA1-A10C-6B13FDC20624}" type="slidenum">
              <a:rPr lang="en-US" altLang="zh-CN" smtClean="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zh-CN" smtClean="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 smtClean="0">
                <a:latin typeface="华文中宋" pitchFamily="2" charset="-122"/>
                <a:ea typeface="华文中宋" pitchFamily="2" charset="-122"/>
              </a:rPr>
              <a:t>同一个通信系统可以分属于不同分类。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60000"/>
              <a:defRPr/>
            </a:pPr>
            <a:r>
              <a:rPr lang="zh-CN" altLang="en-US" kern="0" dirty="0" smtClean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  </a:t>
            </a:r>
            <a:r>
              <a:rPr lang="en-US" altLang="zh-CN" kern="0" dirty="0" smtClean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AM</a:t>
            </a:r>
            <a:r>
              <a:rPr lang="zh-CN" altLang="en-US" kern="0" dirty="0" smtClean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广播系统</a:t>
            </a:r>
            <a:r>
              <a: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——</a:t>
            </a:r>
            <a:r>
              <a:rPr lang="zh-CN" altLang="en-US" kern="0" dirty="0" smtClean="0">
                <a:latin typeface="华文中宋" pitchFamily="2" charset="-122"/>
                <a:ea typeface="华文中宋" pitchFamily="2" charset="-122"/>
                <a:cs typeface="Arial" pitchFamily="34" charset="0"/>
              </a:rPr>
              <a:t>中短波通信、模拟通信、带通传输系统（调制系统）。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9603C61-87D5-4025-834E-6B34141B6B73}" type="slidenum">
              <a:rPr lang="en-US" altLang="zh-CN" smtClean="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zh-CN" smtClean="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800" b="1">
                    <a:solidFill>
                      <a:srgbClr val="D0CDCA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800" b="1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2263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63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0CC80D-36AF-4F5A-8054-7BCFA66BE6DC}" type="datetime1">
              <a:rPr lang="zh-CN" altLang="en-US"/>
              <a:pPr>
                <a:defRPr/>
              </a:pPr>
              <a:t>2019/9/15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B2F07E-D358-4038-818D-1156727D5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7551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705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4800" y="115888"/>
            <a:ext cx="1965325" cy="6410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746750" cy="6410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715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911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68413"/>
            <a:ext cx="38100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268413"/>
            <a:ext cx="38100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1356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911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68413"/>
            <a:ext cx="38100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8050" y="1268413"/>
            <a:ext cx="38100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755650" y="3973513"/>
            <a:ext cx="77724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8358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911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68413"/>
            <a:ext cx="38100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8050" y="1268413"/>
            <a:ext cx="38100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8050" y="3973513"/>
            <a:ext cx="38100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0391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911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68413"/>
            <a:ext cx="38100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55650" y="3973513"/>
            <a:ext cx="38100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718050" y="1268413"/>
            <a:ext cx="38100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459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901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22328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15888"/>
            <a:ext cx="7793037" cy="911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68413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268413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93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86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813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684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0449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07765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15888"/>
            <a:ext cx="77930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68413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2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"/>
          <p:cNvGrpSpPr>
            <a:grpSpLocks/>
          </p:cNvGrpSpPr>
          <p:nvPr/>
        </p:nvGrpSpPr>
        <p:grpSpPr bwMode="auto">
          <a:xfrm>
            <a:off x="0" y="0"/>
            <a:ext cx="9036050" cy="6858000"/>
            <a:chOff x="0" y="0"/>
            <a:chExt cx="9144000" cy="6858000"/>
          </a:xfrm>
        </p:grpSpPr>
        <p:pic>
          <p:nvPicPr>
            <p:cNvPr id="3076" name="图片 4" descr="封面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7" name="矩形 1"/>
            <p:cNvSpPr>
              <a:spLocks noChangeArrowheads="1"/>
            </p:cNvSpPr>
            <p:nvPr/>
          </p:nvSpPr>
          <p:spPr bwMode="auto">
            <a:xfrm>
              <a:off x="0" y="2314600"/>
              <a:ext cx="9144000" cy="10081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8313" y="3021013"/>
            <a:ext cx="8207375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3971AF"/>
              </a:buClr>
              <a:buFont typeface="Wingdings" pitchFamily="2" charset="2"/>
              <a:buNone/>
              <a:defRPr/>
            </a:pPr>
            <a:r>
              <a:rPr lang="zh-CN" altLang="en-US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华文细黑" pitchFamily="2" charset="-122"/>
              </a:rPr>
              <a:t>彭  宏</a:t>
            </a:r>
            <a:endParaRPr lang="en-US" altLang="zh-CN" sz="40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华文细黑" pitchFamily="2" charset="-122"/>
            </a:endParaRPr>
          </a:p>
          <a:p>
            <a:pPr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3971AF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    Tel: </a:t>
            </a:r>
            <a:r>
              <a:rPr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85290373,13957179609 (679609)</a:t>
            </a:r>
          </a:p>
          <a:p>
            <a:pPr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3971AF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Email</a:t>
            </a:r>
            <a:r>
              <a:rPr lang="en-US" altLang="zh-CN" sz="2400" dirty="0" smtClean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 ph@zjut.edu.cn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  </a:t>
            </a:r>
          </a:p>
          <a:p>
            <a:pPr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3971AF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Office: 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信息大楼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B508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3457575" cy="522287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65000"/>
              <a:defRPr/>
            </a:pPr>
            <a:r>
              <a:rPr kumimoji="1" lang="zh-CN" altLang="en-US" sz="28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近现代通信发展简史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64500" cy="3970338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1966 光通信开始问世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1972 摩托罗拉演示蜂窝电话系统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</a:t>
            </a:r>
            <a:r>
              <a:rPr kumimoji="1" lang="en-US" altLang="zh-CN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1980～2000 VLSI、</a:t>
            </a: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长波长光纤系统得到广泛应用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1995 互联网（</a:t>
            </a:r>
            <a:r>
              <a:rPr kumimoji="1" lang="en-US" altLang="zh-CN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internet）</a:t>
            </a: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及</a:t>
            </a:r>
            <a:r>
              <a:rPr kumimoji="1" lang="en-US" altLang="zh-CN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WWW</a:t>
            </a: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浏览广泛流行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2000～至今 进入基于微处理器的数字信号处理</a:t>
            </a:r>
            <a:r>
              <a:rPr kumimoji="1" lang="zh-CN" altLang="en-US" sz="2400" kern="1200" dirty="0" smtClean="0">
                <a:latin typeface="华文细黑" pitchFamily="2" charset="-122"/>
                <a:ea typeface="华文细黑" pitchFamily="2" charset="-122"/>
                <a:cs typeface="Arial" pitchFamily="34" charset="0"/>
              </a:rPr>
              <a:t>、高速</a:t>
            </a: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个人计算机、</a:t>
            </a:r>
            <a:r>
              <a:rPr kumimoji="1" lang="zh-CN" altLang="en-US" sz="2400" kern="1200" dirty="0" smtClean="0">
                <a:latin typeface="华文细黑" pitchFamily="2" charset="-122"/>
                <a:ea typeface="华文细黑" pitchFamily="2" charset="-122"/>
                <a:cs typeface="Arial" pitchFamily="34" charset="0"/>
              </a:rPr>
              <a:t>扩频通信、数字</a:t>
            </a: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卫星系统、数字电视及</a:t>
            </a:r>
            <a:r>
              <a:rPr kumimoji="1" lang="zh-CN" altLang="en-US" sz="2400" kern="1200" dirty="0" smtClean="0">
                <a:latin typeface="华文细黑" pitchFamily="2" charset="-122"/>
                <a:ea typeface="华文细黑" pitchFamily="2" charset="-122"/>
                <a:cs typeface="Arial" pitchFamily="34" charset="0"/>
              </a:rPr>
              <a:t>个人通信</a:t>
            </a: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系统（</a:t>
            </a:r>
            <a:r>
              <a:rPr kumimoji="1" lang="en-US" altLang="zh-CN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PCS）</a:t>
            </a: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时代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3097212" cy="57943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eaLnBrk="1" hangingPunct="1"/>
            <a:r>
              <a:rPr kumimoji="1" lang="zh-CN" altLang="en-US" sz="3200" b="1" smtClean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基本概念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772400" cy="5021262"/>
          </a:xfrm>
          <a:solidFill>
            <a:srgbClr val="F2F2F2"/>
          </a:solidFill>
          <a:effectLst>
            <a:outerShdw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</a:pPr>
            <a:r>
              <a:rPr kumimoji="1" lang="zh-CN" altLang="en-US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通信（</a:t>
            </a:r>
            <a:r>
              <a:rPr kumimoji="1" lang="en-US" altLang="zh-CN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Communication）：</a:t>
            </a:r>
            <a:r>
              <a:rPr kumimoji="1" lang="zh-CN" altLang="en-US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把消息从一地</a:t>
            </a:r>
            <a:r>
              <a:rPr kumimoji="1" lang="zh-CN" altLang="en-US" sz="2400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  <a:cs typeface="Arial" charset="0"/>
              </a:rPr>
              <a:t>有效可靠</a:t>
            </a:r>
            <a:r>
              <a:rPr kumimoji="1" lang="zh-CN" altLang="en-US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地传到另一地。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</a:pPr>
            <a:endParaRPr kumimoji="1" lang="zh-CN" altLang="en-US" sz="2400" smtClean="0">
              <a:latin typeface="华文细黑" pitchFamily="2" charset="-122"/>
              <a:ea typeface="华文细黑" pitchFamily="2" charset="-122"/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</a:pPr>
            <a:r>
              <a:rPr kumimoji="1" lang="zh-CN" altLang="en-US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通信的目的：传递</a:t>
            </a:r>
            <a:r>
              <a:rPr kumimoji="1" lang="zh-CN" altLang="en-US" sz="2400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  <a:cs typeface="Arial" charset="0"/>
              </a:rPr>
              <a:t>消息</a:t>
            </a:r>
            <a:r>
              <a:rPr kumimoji="1" lang="zh-CN" altLang="en-US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中所包含的</a:t>
            </a:r>
            <a:r>
              <a:rPr kumimoji="1" lang="zh-CN" altLang="en-US" sz="2400" smtClean="0">
                <a:solidFill>
                  <a:schemeClr val="hlink"/>
                </a:solidFill>
                <a:latin typeface="华文细黑" pitchFamily="2" charset="-122"/>
                <a:ea typeface="华文细黑" pitchFamily="2" charset="-122"/>
                <a:cs typeface="Arial" charset="0"/>
              </a:rPr>
              <a:t>信息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</a:pPr>
            <a:endParaRPr kumimoji="1" lang="zh-CN" altLang="en-US" sz="2400" smtClean="0">
              <a:latin typeface="华文细黑" pitchFamily="2" charset="-122"/>
              <a:ea typeface="华文细黑" pitchFamily="2" charset="-122"/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</a:pPr>
            <a:r>
              <a:rPr kumimoji="1" lang="zh-CN" altLang="en-US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三个概念：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33CC"/>
              </a:buClr>
              <a:buSzPct val="65000"/>
              <a:buFont typeface="Wingdings" pitchFamily="2" charset="2"/>
              <a:buChar char="l"/>
            </a:pPr>
            <a:r>
              <a:rPr kumimoji="1" lang="zh-CN" altLang="en-US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消息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33CC"/>
              </a:buClr>
              <a:buSzPct val="65000"/>
              <a:buFont typeface="Wingdings" pitchFamily="2" charset="2"/>
              <a:buChar char="l"/>
            </a:pPr>
            <a:r>
              <a:rPr kumimoji="1" lang="zh-CN" altLang="en-US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信息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33CC"/>
              </a:buClr>
              <a:buSzPct val="65000"/>
              <a:buFont typeface="Wingdings" pitchFamily="2" charset="2"/>
              <a:buChar char="l"/>
            </a:pPr>
            <a:r>
              <a:rPr kumimoji="1" lang="zh-CN" altLang="en-US" sz="2400" smtClean="0">
                <a:latin typeface="华文细黑" pitchFamily="2" charset="-122"/>
                <a:ea typeface="华文细黑" pitchFamily="2" charset="-122"/>
                <a:cs typeface="Arial" charset="0"/>
              </a:rPr>
              <a:t>信号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3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1177925"/>
          <a:ext cx="70580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Visio" r:id="rId4" imgW="3571904" imgH="1928681" progId="Visio.Drawing.11">
                  <p:embed/>
                </p:oleObj>
              </mc:Choice>
              <mc:Fallback>
                <p:oleObj name="Visio" r:id="rId4" imgW="3571904" imgH="1928681" progId="Visio.Drawing.11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77925"/>
                        <a:ext cx="70580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8" name="AutoShape 8"/>
          <p:cNvSpPr>
            <a:spLocks noChangeArrowheads="1"/>
          </p:cNvSpPr>
          <p:nvPr/>
        </p:nvSpPr>
        <p:spPr bwMode="auto">
          <a:xfrm>
            <a:off x="357188" y="3559175"/>
            <a:ext cx="1000125" cy="428625"/>
          </a:xfrm>
          <a:prstGeom prst="wedgeRoundRectCallout">
            <a:avLst>
              <a:gd name="adj1" fmla="val 65935"/>
              <a:gd name="adj2" fmla="val -77741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声音</a:t>
            </a:r>
          </a:p>
        </p:txBody>
      </p:sp>
      <p:sp>
        <p:nvSpPr>
          <p:cNvPr id="455689" name="AutoShape 9"/>
          <p:cNvSpPr>
            <a:spLocks noChangeArrowheads="1"/>
          </p:cNvSpPr>
          <p:nvPr/>
        </p:nvSpPr>
        <p:spPr bwMode="auto">
          <a:xfrm>
            <a:off x="2130425" y="2701925"/>
            <a:ext cx="1512888" cy="428625"/>
          </a:xfrm>
          <a:prstGeom prst="wedgeRoundRectCallout">
            <a:avLst>
              <a:gd name="adj1" fmla="val -9792"/>
              <a:gd name="adj2" fmla="val 133852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音频信号</a:t>
            </a:r>
          </a:p>
        </p:txBody>
      </p:sp>
      <p:sp>
        <p:nvSpPr>
          <p:cNvPr id="455692" name="AutoShape 12"/>
          <p:cNvSpPr>
            <a:spLocks noChangeArrowheads="1"/>
          </p:cNvSpPr>
          <p:nvPr/>
        </p:nvSpPr>
        <p:spPr bwMode="auto">
          <a:xfrm>
            <a:off x="1000125" y="4559300"/>
            <a:ext cx="3286125" cy="1225550"/>
          </a:xfrm>
          <a:prstGeom prst="wedgeRoundRectCallout">
            <a:avLst>
              <a:gd name="adj1" fmla="val 28134"/>
              <a:gd name="adj2" fmla="val -100727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将</a:t>
            </a:r>
            <a:r>
              <a:rPr kumimoji="0" lang="zh-CN" altLang="en-US" sz="2000" b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音频信号</a:t>
            </a: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放大、调制，产生 </a:t>
            </a:r>
            <a:r>
              <a:rPr kumimoji="0" lang="en-US" altLang="zh-CN" sz="2000" b="0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AM</a:t>
            </a:r>
            <a:r>
              <a:rPr kumimoji="0" lang="zh-CN" altLang="en-US" sz="2000" b="0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信号</a:t>
            </a: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，并耦合到发射天线</a:t>
            </a:r>
          </a:p>
        </p:txBody>
      </p:sp>
      <p:sp>
        <p:nvSpPr>
          <p:cNvPr id="455694" name="AutoShape 14"/>
          <p:cNvSpPr>
            <a:spLocks noChangeArrowheads="1"/>
          </p:cNvSpPr>
          <p:nvPr/>
        </p:nvSpPr>
        <p:spPr bwMode="auto">
          <a:xfrm>
            <a:off x="5507038" y="1844675"/>
            <a:ext cx="3136900" cy="785813"/>
          </a:xfrm>
          <a:prstGeom prst="wedgeRoundRectCallout">
            <a:avLst>
              <a:gd name="adj1" fmla="val -43755"/>
              <a:gd name="adj2" fmla="val 78958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  <a:ea typeface="华文中宋" pitchFamily="2" charset="-122"/>
                <a:cs typeface="Arial" charset="0"/>
              </a:rPr>
              <a:t>接收天线将电磁波转换为</a:t>
            </a:r>
            <a:r>
              <a:rPr kumimoji="0" lang="en-US" altLang="zh-CN" sz="2000" b="0">
                <a:latin typeface="Arial" charset="0"/>
                <a:ea typeface="华文中宋" pitchFamily="2" charset="-122"/>
                <a:cs typeface="Arial" charset="0"/>
              </a:rPr>
              <a:t> AM</a:t>
            </a:r>
            <a:r>
              <a:rPr kumimoji="0" lang="zh-CN" altLang="en-US" sz="2000" b="0">
                <a:latin typeface="Arial" charset="0"/>
                <a:ea typeface="华文中宋" pitchFamily="2" charset="-122"/>
                <a:cs typeface="Arial" charset="0"/>
              </a:rPr>
              <a:t>信号（含有噪声</a:t>
            </a:r>
            <a:r>
              <a:rPr kumimoji="0" lang="zh-CN" altLang="en-US" sz="2400" b="0">
                <a:latin typeface="Arial" charset="0"/>
                <a:ea typeface="华文中宋" pitchFamily="2" charset="-122"/>
                <a:cs typeface="Arial" charset="0"/>
              </a:rPr>
              <a:t>）</a:t>
            </a:r>
          </a:p>
        </p:txBody>
      </p:sp>
      <p:sp>
        <p:nvSpPr>
          <p:cNvPr id="455695" name="AutoShape 15"/>
          <p:cNvSpPr>
            <a:spLocks noChangeArrowheads="1"/>
          </p:cNvSpPr>
          <p:nvPr/>
        </p:nvSpPr>
        <p:spPr bwMode="auto">
          <a:xfrm>
            <a:off x="4929188" y="4559300"/>
            <a:ext cx="3429000" cy="1214438"/>
          </a:xfrm>
          <a:prstGeom prst="wedgeRoundRectCallout">
            <a:avLst>
              <a:gd name="adj1" fmla="val -15148"/>
              <a:gd name="adj2" fmla="val -103509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将</a:t>
            </a:r>
            <a:r>
              <a:rPr kumimoji="0" lang="en-US" altLang="zh-CN" sz="2000" b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AM</a:t>
            </a:r>
            <a:r>
              <a:rPr kumimoji="0" lang="zh-CN" altLang="en-US" sz="2000" b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信号</a:t>
            </a: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解调还原为</a:t>
            </a:r>
            <a:r>
              <a:rPr kumimoji="0" lang="zh-CN" altLang="en-US" sz="2000" b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音频信号</a:t>
            </a: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，再经音频功放后，驱动扬声器，还原为</a:t>
            </a:r>
            <a:r>
              <a:rPr kumimoji="0" lang="zh-CN" altLang="en-US" sz="2000" b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声音</a:t>
            </a: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143000" y="1273175"/>
            <a:ext cx="3573463" cy="1143000"/>
          </a:xfrm>
          <a:prstGeom prst="wedgeRoundRectCallout">
            <a:avLst>
              <a:gd name="adj1" fmla="val 32454"/>
              <a:gd name="adj2" fmla="val 81944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发射天线将</a:t>
            </a:r>
            <a:r>
              <a:rPr kumimoji="0" lang="en-US" altLang="zh-CN" sz="2000">
                <a:latin typeface="Arial" charset="0"/>
                <a:ea typeface="华文中宋" pitchFamily="2" charset="-122"/>
                <a:cs typeface="Arial" charset="0"/>
              </a:rPr>
              <a:t>AM</a:t>
            </a:r>
            <a:r>
              <a:rPr kumimoji="0" lang="zh-CN" altLang="en-US" sz="2000">
                <a:latin typeface="Arial" charset="0"/>
                <a:ea typeface="华文中宋" pitchFamily="2" charset="-122"/>
                <a:cs typeface="Arial" charset="0"/>
              </a:rPr>
              <a:t>信号</a:t>
            </a: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感应成</a:t>
            </a:r>
            <a:endParaRPr kumimoji="0" lang="en-US" altLang="zh-CN" sz="2000" b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华文中宋" pitchFamily="2" charset="-122"/>
                <a:ea typeface="华文中宋" pitchFamily="2" charset="-122"/>
              </a:rPr>
              <a:t>可以辐射到大气中的电磁波                      （无线电波）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2450" y="260350"/>
            <a:ext cx="2928938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65000"/>
              <a:defRPr/>
            </a:pPr>
            <a:r>
              <a:rPr lang="en-US" altLang="zh-CN" sz="32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 </a:t>
            </a:r>
            <a:r>
              <a:rPr kumimoji="0" lang="zh-CN" altLang="en-US" sz="2400" b="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 信息  信号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8" grpId="0" animBg="1"/>
      <p:bldP spid="455689" grpId="0" animBg="1"/>
      <p:bldP spid="455692" grpId="0" animBg="1"/>
      <p:bldP spid="455694" grpId="0" animBg="1"/>
      <p:bldP spid="455695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8"/>
          <p:cNvGrpSpPr>
            <a:grpSpLocks/>
          </p:cNvGrpSpPr>
          <p:nvPr/>
        </p:nvGrpSpPr>
        <p:grpSpPr bwMode="auto">
          <a:xfrm>
            <a:off x="3028950" y="5357813"/>
            <a:ext cx="3971925" cy="684212"/>
            <a:chOff x="150485" y="1039790"/>
            <a:chExt cx="2879743" cy="960072"/>
          </a:xfrm>
        </p:grpSpPr>
        <p:sp>
          <p:nvSpPr>
            <p:cNvPr id="24" name="圆角矩形 23"/>
            <p:cNvSpPr/>
            <p:nvPr/>
          </p:nvSpPr>
          <p:spPr>
            <a:xfrm>
              <a:off x="150485" y="1039790"/>
              <a:ext cx="2827949" cy="96007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7"/>
            <p:cNvSpPr/>
            <p:nvPr/>
          </p:nvSpPr>
          <p:spPr>
            <a:xfrm>
              <a:off x="307018" y="1039790"/>
              <a:ext cx="2723210" cy="86874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latin typeface="+mn-ea"/>
                </a:rPr>
                <a:t> 消息中蕴含的有效内容。</a:t>
              </a:r>
              <a:endParaRPr lang="zh-CN" altLang="en-US" sz="2600" dirty="0"/>
            </a:p>
          </p:txBody>
        </p:sp>
      </p:grpSp>
      <p:grpSp>
        <p:nvGrpSpPr>
          <p:cNvPr id="15363" name="组合 31"/>
          <p:cNvGrpSpPr>
            <a:grpSpLocks/>
          </p:cNvGrpSpPr>
          <p:nvPr/>
        </p:nvGrpSpPr>
        <p:grpSpPr bwMode="auto">
          <a:xfrm>
            <a:off x="1414463" y="1585913"/>
            <a:ext cx="2679700" cy="1009650"/>
            <a:chOff x="322157" y="1039790"/>
            <a:chExt cx="2789662" cy="1135752"/>
          </a:xfrm>
        </p:grpSpPr>
        <p:sp>
          <p:nvSpPr>
            <p:cNvPr id="33" name="圆角矩形 32"/>
            <p:cNvSpPr/>
            <p:nvPr/>
          </p:nvSpPr>
          <p:spPr>
            <a:xfrm>
              <a:off x="322157" y="1039790"/>
              <a:ext cx="2789662" cy="113575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圆角矩形 7"/>
            <p:cNvSpPr/>
            <p:nvPr/>
          </p:nvSpPr>
          <p:spPr>
            <a:xfrm>
              <a:off x="355210" y="1073719"/>
              <a:ext cx="2579776" cy="106789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latin typeface="+mn-ea"/>
                </a:rPr>
                <a:t>  通信系统传输</a:t>
              </a:r>
              <a:endParaRPr lang="en-US" altLang="zh-CN" sz="2400" dirty="0">
                <a:latin typeface="+mn-ea"/>
              </a:endParaRPr>
            </a:p>
            <a:p>
              <a:pPr defTabSz="1155700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latin typeface="+mn-ea"/>
                </a:rPr>
                <a:t>的对象。</a:t>
              </a:r>
              <a:endParaRPr lang="zh-CN" altLang="en-US" sz="2400" b="0" dirty="0"/>
            </a:p>
          </p:txBody>
        </p:sp>
      </p:grpSp>
      <p:grpSp>
        <p:nvGrpSpPr>
          <p:cNvPr id="15364" name="组合 35"/>
          <p:cNvGrpSpPr>
            <a:grpSpLocks/>
          </p:cNvGrpSpPr>
          <p:nvPr/>
        </p:nvGrpSpPr>
        <p:grpSpPr bwMode="auto">
          <a:xfrm>
            <a:off x="1285875" y="2728913"/>
            <a:ext cx="3714750" cy="2214562"/>
            <a:chOff x="322157" y="2262993"/>
            <a:chExt cx="3720405" cy="1643073"/>
          </a:xfrm>
        </p:grpSpPr>
        <p:sp>
          <p:nvSpPr>
            <p:cNvPr id="37" name="圆角矩形 36"/>
            <p:cNvSpPr/>
            <p:nvPr/>
          </p:nvSpPr>
          <p:spPr>
            <a:xfrm>
              <a:off x="322157" y="2422000"/>
              <a:ext cx="3219582" cy="1255567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圆角矩形 10"/>
            <p:cNvSpPr/>
            <p:nvPr/>
          </p:nvSpPr>
          <p:spPr>
            <a:xfrm>
              <a:off x="355546" y="2262993"/>
              <a:ext cx="3687016" cy="1643073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dirty="0">
                <a:solidFill>
                  <a:srgbClr val="FF0000"/>
                </a:solidFill>
                <a:latin typeface="+mn-ea"/>
              </a:endParaRPr>
            </a:p>
            <a:p>
              <a:pPr defTabSz="1155700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en-US" altLang="zh-CN" sz="2400" dirty="0">
                <a:latin typeface="+mn-ea"/>
                <a:sym typeface="Wingdings"/>
              </a:endParaRPr>
            </a:p>
            <a:p>
              <a:pPr defTabSz="1155700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dirty="0">
                <a:solidFill>
                  <a:srgbClr val="FF0000"/>
                </a:solidFill>
                <a:latin typeface="+mn-ea"/>
              </a:endParaRPr>
            </a:p>
            <a:p>
              <a:pPr defTabSz="1155700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zh-CN" altLang="en-US" sz="2400" dirty="0"/>
            </a:p>
          </p:txBody>
        </p:sp>
      </p:grpSp>
      <p:grpSp>
        <p:nvGrpSpPr>
          <p:cNvPr id="15365" name="组合 45"/>
          <p:cNvGrpSpPr>
            <a:grpSpLocks/>
          </p:cNvGrpSpPr>
          <p:nvPr/>
        </p:nvGrpSpPr>
        <p:grpSpPr bwMode="auto">
          <a:xfrm>
            <a:off x="5357813" y="1576388"/>
            <a:ext cx="2643187" cy="1009650"/>
            <a:chOff x="297274" y="1039773"/>
            <a:chExt cx="2814545" cy="1135769"/>
          </a:xfrm>
        </p:grpSpPr>
        <p:sp>
          <p:nvSpPr>
            <p:cNvPr id="47" name="圆角矩形 46"/>
            <p:cNvSpPr/>
            <p:nvPr/>
          </p:nvSpPr>
          <p:spPr>
            <a:xfrm>
              <a:off x="322630" y="1039773"/>
              <a:ext cx="2789189" cy="1135769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圆角矩形 7"/>
            <p:cNvSpPr/>
            <p:nvPr/>
          </p:nvSpPr>
          <p:spPr>
            <a:xfrm>
              <a:off x="297274" y="1039773"/>
              <a:ext cx="2723262" cy="1067909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>
                <a:lnSpc>
                  <a:spcPts val="32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latin typeface="+mn-ea"/>
                </a:rPr>
                <a:t>   消息</a:t>
              </a:r>
              <a:r>
                <a:rPr lang="zh-CN" altLang="en-US" sz="2400" dirty="0">
                  <a:latin typeface="宋体" pitchFamily="2" charset="-122"/>
                </a:rPr>
                <a:t>的电表示形式</a:t>
              </a:r>
              <a:r>
                <a:rPr lang="en-US" altLang="zh-CN" sz="2400" dirty="0">
                  <a:latin typeface="宋体" pitchFamily="2" charset="-122"/>
                </a:rPr>
                <a:t>/</a:t>
              </a:r>
              <a:r>
                <a:rPr lang="zh-CN" altLang="en-US" sz="2400" dirty="0">
                  <a:latin typeface="宋体" pitchFamily="2" charset="-122"/>
                </a:rPr>
                <a:t>传输载体。</a:t>
              </a:r>
              <a:endParaRPr lang="zh-CN" altLang="en-US" sz="2400" b="0" dirty="0"/>
            </a:p>
          </p:txBody>
        </p:sp>
      </p:grpSp>
      <p:grpSp>
        <p:nvGrpSpPr>
          <p:cNvPr id="15366" name="组合 49"/>
          <p:cNvGrpSpPr>
            <a:grpSpLocks/>
          </p:cNvGrpSpPr>
          <p:nvPr/>
        </p:nvGrpSpPr>
        <p:grpSpPr bwMode="auto">
          <a:xfrm>
            <a:off x="5214938" y="2586038"/>
            <a:ext cx="3500437" cy="2428875"/>
            <a:chOff x="322157" y="2262993"/>
            <a:chExt cx="3720405" cy="1802080"/>
          </a:xfrm>
        </p:grpSpPr>
        <p:sp>
          <p:nvSpPr>
            <p:cNvPr id="51" name="圆角矩形 50"/>
            <p:cNvSpPr/>
            <p:nvPr/>
          </p:nvSpPr>
          <p:spPr>
            <a:xfrm>
              <a:off x="322157" y="2496203"/>
              <a:ext cx="3416698" cy="1272056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圆角矩形 10"/>
            <p:cNvSpPr/>
            <p:nvPr/>
          </p:nvSpPr>
          <p:spPr>
            <a:xfrm>
              <a:off x="355902" y="2262993"/>
              <a:ext cx="3686660" cy="1802080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+mn-ea"/>
                </a:rPr>
                <a:t>模拟信号：</a:t>
              </a:r>
              <a:endParaRPr lang="en-US" altLang="zh-CN" sz="2400" dirty="0">
                <a:solidFill>
                  <a:srgbClr val="FF0000"/>
                </a:solidFill>
                <a:latin typeface="+mn-ea"/>
              </a:endParaRPr>
            </a:p>
            <a:p>
              <a:pPr defTabSz="1155700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+mn-ea"/>
                </a:rPr>
                <a:t>   </a:t>
              </a:r>
              <a:endParaRPr lang="en-US" altLang="zh-CN" sz="2400" dirty="0">
                <a:latin typeface="+mn-ea"/>
                <a:sym typeface="Wingdings"/>
              </a:endParaRPr>
            </a:p>
            <a:p>
              <a:pPr defTabSz="1155700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+mn-ea"/>
                </a:rPr>
                <a:t>数字信号：</a:t>
              </a:r>
              <a:endParaRPr lang="en-US" altLang="zh-CN" sz="2400" dirty="0">
                <a:solidFill>
                  <a:srgbClr val="FF0000"/>
                </a:solidFill>
                <a:latin typeface="+mn-ea"/>
              </a:endParaRPr>
            </a:p>
            <a:p>
              <a:pPr defTabSz="1155700">
                <a:lnSpc>
                  <a:spcPts val="2000"/>
                </a:lnSpc>
                <a:spcAft>
                  <a:spcPct val="35000"/>
                </a:spcAft>
                <a:buClr>
                  <a:srgbClr val="FF0000"/>
                </a:buClr>
                <a:buSzPct val="80000"/>
                <a:defRPr/>
              </a:pPr>
              <a:r>
                <a:rPr lang="zh-CN" altLang="en-US" sz="2400" dirty="0">
                  <a:latin typeface="+mn-ea"/>
                </a:rPr>
                <a:t>   </a:t>
              </a:r>
              <a:endParaRPr lang="zh-CN" altLang="en-US" sz="2400" dirty="0"/>
            </a:p>
          </p:txBody>
        </p:sp>
      </p:grpSp>
      <p:cxnSp>
        <p:nvCxnSpPr>
          <p:cNvPr id="15367" name="直接连接符 58"/>
          <p:cNvCxnSpPr>
            <a:cxnSpLocks noChangeShapeType="1"/>
          </p:cNvCxnSpPr>
          <p:nvPr/>
        </p:nvCxnSpPr>
        <p:spPr bwMode="auto">
          <a:xfrm rot="5400000">
            <a:off x="4214813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直接连接符 60"/>
          <p:cNvCxnSpPr>
            <a:cxnSpLocks noChangeShapeType="1"/>
          </p:cNvCxnSpPr>
          <p:nvPr/>
        </p:nvCxnSpPr>
        <p:spPr bwMode="auto">
          <a:xfrm>
            <a:off x="5072063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直接连接符 66"/>
          <p:cNvCxnSpPr>
            <a:cxnSpLocks noChangeShapeType="1"/>
          </p:cNvCxnSpPr>
          <p:nvPr/>
        </p:nvCxnSpPr>
        <p:spPr bwMode="auto">
          <a:xfrm rot="16200000" flipH="1">
            <a:off x="285750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直接连接符 68"/>
          <p:cNvCxnSpPr>
            <a:cxnSpLocks noChangeShapeType="1"/>
          </p:cNvCxnSpPr>
          <p:nvPr/>
        </p:nvCxnSpPr>
        <p:spPr bwMode="auto">
          <a:xfrm>
            <a:off x="1143000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圆角矩形 10"/>
          <p:cNvSpPr/>
          <p:nvPr/>
        </p:nvSpPr>
        <p:spPr bwMode="auto">
          <a:xfrm>
            <a:off x="5214938" y="2586038"/>
            <a:ext cx="3327400" cy="24288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信号参量取值连续</a:t>
            </a:r>
            <a:endParaRPr lang="en-US" altLang="zh-CN" sz="2400" dirty="0">
              <a:latin typeface="+mn-ea"/>
              <a:sym typeface="Wingdings"/>
            </a:endParaRPr>
          </a:p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latin typeface="+mn-ea"/>
              </a:rPr>
              <a:t>   信号参量取值离散</a:t>
            </a:r>
            <a:endParaRPr lang="zh-CN" altLang="en-US" sz="2400" dirty="0"/>
          </a:p>
        </p:txBody>
      </p:sp>
      <p:sp>
        <p:nvSpPr>
          <p:cNvPr id="36" name="圆角矩形 10"/>
          <p:cNvSpPr/>
          <p:nvPr/>
        </p:nvSpPr>
        <p:spPr bwMode="auto">
          <a:xfrm>
            <a:off x="1214438" y="2727325"/>
            <a:ext cx="3286125" cy="2214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语音、温度、图像</a:t>
            </a:r>
            <a:endParaRPr lang="en-US" altLang="zh-CN" sz="2400" dirty="0">
              <a:latin typeface="+mn-ea"/>
              <a:sym typeface="Wingdings"/>
            </a:endParaRPr>
          </a:p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数据、文字、符号</a:t>
            </a:r>
            <a:r>
              <a:rPr lang="zh-CN" altLang="en-US" sz="2400" dirty="0">
                <a:latin typeface="+mn-ea"/>
                <a:sym typeface="Wingdings"/>
              </a:rPr>
              <a:t></a:t>
            </a:r>
            <a:endParaRPr lang="zh-CN" altLang="en-US" sz="2400" dirty="0"/>
          </a:p>
        </p:txBody>
      </p:sp>
      <p:sp>
        <p:nvSpPr>
          <p:cNvPr id="39" name="圆角矩形 10"/>
          <p:cNvSpPr/>
          <p:nvPr/>
        </p:nvSpPr>
        <p:spPr bwMode="auto">
          <a:xfrm>
            <a:off x="1319213" y="2728913"/>
            <a:ext cx="3681412" cy="22145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连续消息：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zh-CN" sz="2400" dirty="0">
              <a:latin typeface="+mn-ea"/>
              <a:sym typeface="Wingdings"/>
            </a:endParaRPr>
          </a:p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离散消息：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</a:t>
            </a:r>
            <a:endParaRPr lang="zh-CN" altLang="en-US" sz="2400" dirty="0"/>
          </a:p>
        </p:txBody>
      </p:sp>
      <p:sp>
        <p:nvSpPr>
          <p:cNvPr id="35" name="椭圆 34"/>
          <p:cNvSpPr/>
          <p:nvPr/>
        </p:nvSpPr>
        <p:spPr bwMode="auto">
          <a:xfrm>
            <a:off x="4643438" y="1228725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375" name="矩形 40"/>
          <p:cNvSpPr>
            <a:spLocks noChangeArrowheads="1"/>
          </p:cNvSpPr>
          <p:nvPr/>
        </p:nvSpPr>
        <p:spPr bwMode="auto">
          <a:xfrm>
            <a:off x="4741863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1244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1244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1244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1244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2800" b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信号</a:t>
            </a:r>
            <a:endParaRPr lang="zh-CN" altLang="en-US" sz="2800" b="0">
              <a:solidFill>
                <a:srgbClr val="D0CDC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714375" y="12287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377" name="矩形 44"/>
          <p:cNvSpPr>
            <a:spLocks noChangeArrowheads="1"/>
          </p:cNvSpPr>
          <p:nvPr/>
        </p:nvSpPr>
        <p:spPr bwMode="auto">
          <a:xfrm>
            <a:off x="814388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1244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1244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1244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1244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2800" b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2800" b="0">
              <a:solidFill>
                <a:srgbClr val="D0CDC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2286000" y="5014913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379" name="矩形 49"/>
          <p:cNvSpPr>
            <a:spLocks noChangeArrowheads="1"/>
          </p:cNvSpPr>
          <p:nvPr/>
        </p:nvSpPr>
        <p:spPr bwMode="auto">
          <a:xfrm>
            <a:off x="2384425" y="5135563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1244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1244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1244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1244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2800" b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sz="2800" b="0">
              <a:solidFill>
                <a:srgbClr val="D0CDC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 bwMode="auto">
          <a:xfrm>
            <a:off x="5286375" y="2205038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387" name="矩形 40"/>
          <p:cNvSpPr>
            <a:spLocks noChangeArrowheads="1"/>
          </p:cNvSpPr>
          <p:nvPr/>
        </p:nvSpPr>
        <p:spPr bwMode="auto">
          <a:xfrm>
            <a:off x="5384800" y="2333625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1244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1244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1244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1244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2800" b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信号</a:t>
            </a:r>
            <a:endParaRPr lang="zh-CN" altLang="en-US" sz="2800" b="0">
              <a:solidFill>
                <a:srgbClr val="D0CDC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2928938" y="2205038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389" name="矩形 44"/>
          <p:cNvSpPr>
            <a:spLocks noChangeArrowheads="1"/>
          </p:cNvSpPr>
          <p:nvPr/>
        </p:nvSpPr>
        <p:spPr bwMode="auto">
          <a:xfrm>
            <a:off x="3000375" y="2347913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1244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1244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1244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1244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2800" b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2800" b="0">
              <a:solidFill>
                <a:srgbClr val="D0CDC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000125" y="22193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391" name="矩形 49"/>
          <p:cNvSpPr>
            <a:spLocks noChangeArrowheads="1"/>
          </p:cNvSpPr>
          <p:nvPr/>
        </p:nvSpPr>
        <p:spPr bwMode="auto">
          <a:xfrm>
            <a:off x="1098550" y="2339975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1244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1244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1244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1244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2800" b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sz="2800" b="0">
              <a:solidFill>
                <a:srgbClr val="D0CDC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0"/>
          <p:cNvSpPr/>
          <p:nvPr/>
        </p:nvSpPr>
        <p:spPr bwMode="auto">
          <a:xfrm>
            <a:off x="4214813" y="2162175"/>
            <a:ext cx="785812" cy="785813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400" dirty="0">
                <a:solidFill>
                  <a:srgbClr val="0033CC"/>
                </a:solidFill>
                <a:latin typeface="+mn-ea"/>
              </a:rPr>
              <a:t>传输</a:t>
            </a:r>
            <a:endParaRPr lang="en-US" altLang="zh-CN" sz="2400" dirty="0">
              <a:solidFill>
                <a:srgbClr val="0033CC"/>
              </a:solidFill>
              <a:latin typeface="+mn-ea"/>
            </a:endParaRPr>
          </a:p>
          <a:p>
            <a:pPr defTabSz="1155700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400" dirty="0">
                <a:solidFill>
                  <a:srgbClr val="0033CC"/>
                </a:solidFill>
                <a:latin typeface="+mn-ea"/>
              </a:rPr>
              <a:t>载体 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  <p:cxnSp>
        <p:nvCxnSpPr>
          <p:cNvPr id="21" name="直接箭头连接符 20"/>
          <p:cNvCxnSpPr>
            <a:stCxn id="46" idx="6"/>
            <a:endCxn id="35" idx="2"/>
          </p:cNvCxnSpPr>
          <p:nvPr/>
        </p:nvCxnSpPr>
        <p:spPr bwMode="auto">
          <a:xfrm flipV="1">
            <a:off x="4000500" y="2562225"/>
            <a:ext cx="12858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2" name="圆角矩形 10"/>
          <p:cNvSpPr/>
          <p:nvPr/>
        </p:nvSpPr>
        <p:spPr bwMode="auto">
          <a:xfrm>
            <a:off x="6715125" y="1905000"/>
            <a:ext cx="1643063" cy="1214438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模拟信号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 </a:t>
            </a:r>
            <a:endParaRPr lang="en-US" altLang="zh-CN" sz="2400" dirty="0">
              <a:solidFill>
                <a:srgbClr val="FF0000"/>
              </a:solidFill>
              <a:latin typeface="+mn-ea"/>
              <a:sym typeface="Wingdings"/>
            </a:endParaRPr>
          </a:p>
          <a:p>
            <a:pPr defTabSz="1155700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数字信号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AutoShape 15"/>
          <p:cNvSpPr>
            <a:spLocks/>
          </p:cNvSpPr>
          <p:nvPr/>
        </p:nvSpPr>
        <p:spPr bwMode="auto">
          <a:xfrm>
            <a:off x="6429375" y="2211388"/>
            <a:ext cx="285750" cy="649287"/>
          </a:xfrm>
          <a:prstGeom prst="leftBrace">
            <a:avLst>
              <a:gd name="adj1" fmla="val 25061"/>
              <a:gd name="adj2" fmla="val 5000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28" name="形状 27"/>
          <p:cNvCxnSpPr>
            <a:stCxn id="49" idx="4"/>
            <a:endCxn id="46" idx="4"/>
          </p:cNvCxnSpPr>
          <p:nvPr/>
        </p:nvCxnSpPr>
        <p:spPr bwMode="auto">
          <a:xfrm rot="5400000" flipH="1" flipV="1">
            <a:off x="2492375" y="1962151"/>
            <a:ext cx="14287" cy="1928812"/>
          </a:xfrm>
          <a:prstGeom prst="curvedConnector3">
            <a:avLst>
              <a:gd name="adj1" fmla="val -3275080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9" name="圆角矩形 10"/>
          <p:cNvSpPr/>
          <p:nvPr/>
        </p:nvSpPr>
        <p:spPr bwMode="auto">
          <a:xfrm>
            <a:off x="1785938" y="3262313"/>
            <a:ext cx="1500187" cy="785812"/>
          </a:xfrm>
          <a:prstGeom prst="rect">
            <a:avLst/>
          </a:prstGeom>
          <a:ln w="28575"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400" dirty="0">
                <a:solidFill>
                  <a:srgbClr val="0033CC"/>
                </a:solidFill>
                <a:latin typeface="+mn-ea"/>
              </a:rPr>
              <a:t>表现形式 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  <p:sp>
        <p:nvSpPr>
          <p:cNvPr id="60" name="圆角矩形 10"/>
          <p:cNvSpPr/>
          <p:nvPr/>
        </p:nvSpPr>
        <p:spPr bwMode="auto">
          <a:xfrm>
            <a:off x="2071688" y="1276350"/>
            <a:ext cx="785812" cy="571500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400" dirty="0">
                <a:solidFill>
                  <a:srgbClr val="0033CC"/>
                </a:solidFill>
                <a:latin typeface="+mn-ea"/>
              </a:rPr>
              <a:t>内涵 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  <p:cxnSp>
        <p:nvCxnSpPr>
          <p:cNvPr id="63" name="曲线连接符 62"/>
          <p:cNvCxnSpPr>
            <a:stCxn id="46" idx="0"/>
            <a:endCxn id="49" idx="0"/>
          </p:cNvCxnSpPr>
          <p:nvPr/>
        </p:nvCxnSpPr>
        <p:spPr bwMode="auto">
          <a:xfrm rot="16200000" flipH="1" flipV="1">
            <a:off x="2492375" y="1247776"/>
            <a:ext cx="14287" cy="1928812"/>
          </a:xfrm>
          <a:prstGeom prst="curvedConnector3">
            <a:avLst>
              <a:gd name="adj1" fmla="val -3375067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14352" name="Rectangle 4"/>
          <p:cNvSpPr>
            <a:spLocks noChangeArrowheads="1"/>
          </p:cNvSpPr>
          <p:nvPr/>
        </p:nvSpPr>
        <p:spPr bwMode="auto">
          <a:xfrm>
            <a:off x="3563938" y="4414838"/>
            <a:ext cx="4679950" cy="1225550"/>
          </a:xfrm>
          <a:prstGeom prst="rect">
            <a:avLst/>
          </a:prstGeom>
          <a:noFill/>
          <a:ln w="38100" cmpd="dbl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solidFill>
                  <a:srgbClr val="000099"/>
                </a:solidFill>
                <a:latin typeface="Arial" charset="0"/>
              </a:rPr>
              <a:t> </a:t>
            </a:r>
            <a:r>
              <a:rPr kumimoji="0" lang="en-US" altLang="zh-CN" sz="2400" b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①</a:t>
            </a:r>
            <a:r>
              <a:rPr kumimoji="0" lang="en-US" altLang="zh-CN" sz="2400" b="0"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kumimoji="0" lang="zh-CN" altLang="en-US" sz="2400" b="0">
                <a:latin typeface="Arial" charset="0"/>
                <a:ea typeface="微软雅黑" pitchFamily="34" charset="-122"/>
                <a:cs typeface="Arial" charset="0"/>
              </a:rPr>
              <a:t>如何区分模拟与数字信号？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0"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kumimoji="0" lang="zh-CN" altLang="en-US" sz="2400" b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②</a:t>
            </a:r>
            <a:r>
              <a:rPr kumimoji="0" lang="zh-CN" altLang="en-US" sz="2400" b="0">
                <a:latin typeface="Arial" charset="0"/>
                <a:ea typeface="微软雅黑" pitchFamily="34" charset="-122"/>
                <a:cs typeface="Arial" charset="0"/>
              </a:rPr>
              <a:t> 如何将 消息转换为电信号？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77875" y="4257675"/>
            <a:ext cx="1785938" cy="1143000"/>
          </a:xfrm>
          <a:prstGeom prst="cloudCallout">
            <a:avLst>
              <a:gd name="adj1" fmla="val 92951"/>
              <a:gd name="adj2" fmla="val 77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 Q</a:t>
            </a:r>
            <a:r>
              <a:rPr lang="en-US" altLang="zh-CN" sz="2800" b="0" dirty="0">
                <a:solidFill>
                  <a:srgbClr val="8D8D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&amp;</a:t>
            </a:r>
            <a:r>
              <a:rPr lang="en-US" altLang="zh-CN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  <a:endParaRPr kumimoji="0" lang="zh-CN" altLang="en-US" sz="2800" b="0" dirty="0">
              <a:solidFill>
                <a:schemeClr val="hlink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34988" y="404813"/>
            <a:ext cx="1857375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2400" b="0" kern="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kumimoji="0" lang="zh-CN" altLang="en-US" sz="2400" b="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三者关系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2" grpId="0"/>
      <p:bldP spid="22" grpId="0" animBg="1"/>
      <p:bldP spid="59" grpId="0"/>
      <p:bldP spid="60" grpId="0"/>
      <p:bldP spid="14352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4357688" cy="576263"/>
          </a:xfrm>
        </p:spPr>
        <p:txBody>
          <a:bodyPr/>
          <a:lstStyle/>
          <a:p>
            <a:pPr eaLnBrk="1" hangingPunct="1">
              <a:buClr>
                <a:srgbClr val="808080"/>
              </a:buClr>
              <a:buSzPct val="55000"/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①</a:t>
            </a:r>
            <a:r>
              <a:rPr lang="en-US" altLang="zh-CN" sz="2800" smtClean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模拟</a:t>
            </a: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信号  和   </a:t>
            </a:r>
            <a:r>
              <a:rPr lang="zh-CN" altLang="en-US" sz="2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数字</a:t>
            </a: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信号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:</a:t>
            </a:r>
          </a:p>
        </p:txBody>
      </p:sp>
      <p:sp>
        <p:nvSpPr>
          <p:cNvPr id="17411" name="Rectangle 12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412" name="Object 11"/>
          <p:cNvGraphicFramePr>
            <a:graphicFrameLocks noChangeAspect="1"/>
          </p:cNvGraphicFramePr>
          <p:nvPr/>
        </p:nvGraphicFramePr>
        <p:xfrm>
          <a:off x="1500188" y="2146300"/>
          <a:ext cx="5929312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Visio" r:id="rId3" imgW="2437554" imgH="1433216" progId="Visio.Drawing.11">
                  <p:embed/>
                </p:oleObj>
              </mc:Choice>
              <mc:Fallback>
                <p:oleObj name="Visio" r:id="rId3" imgW="2437554" imgH="1433216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146300"/>
                        <a:ext cx="5929312" cy="349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71625" y="5715000"/>
            <a:ext cx="5643563" cy="500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  <a:prstDash val="lgDash"/>
            <a:miter lim="800000"/>
            <a:headEnd/>
            <a:tailEnd/>
          </a:ln>
        </p:spPr>
        <p:txBody>
          <a:bodyPr anchor="b"/>
          <a:lstStyle/>
          <a:p>
            <a:pPr>
              <a:buClr>
                <a:srgbClr val="808080"/>
              </a:buClr>
              <a:buSzPct val="55000"/>
              <a:buFont typeface="Wingdings" pitchFamily="2" charset="2"/>
              <a:buNone/>
              <a:defRPr/>
            </a:pPr>
            <a:r>
              <a:rPr kumimoji="0" lang="zh-CN" altLang="en-US" sz="2400" b="0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区分原则</a:t>
            </a:r>
            <a:r>
              <a:rPr kumimoji="0" lang="en-US" altLang="zh-CN" sz="24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  </a:t>
            </a: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看携载消息的信号参量取值。</a:t>
            </a:r>
            <a:endParaRPr kumimoji="0" lang="en-US" altLang="zh-CN" sz="2400" kern="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>
            <a:off x="1857375" y="1243013"/>
            <a:ext cx="1571625" cy="785812"/>
          </a:xfrm>
          <a:prstGeom prst="borderCallout1">
            <a:avLst>
              <a:gd name="adj1" fmla="val 18750"/>
              <a:gd name="adj2" fmla="val -8333"/>
              <a:gd name="adj3" fmla="val -18639"/>
              <a:gd name="adj4" fmla="val -32792"/>
            </a:avLst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取值连续</a:t>
            </a:r>
            <a:endParaRPr kumimoji="0" lang="en-US" altLang="zh-CN" sz="2400" kern="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（无穷多）</a:t>
            </a: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 bwMode="auto">
          <a:xfrm>
            <a:off x="4357688" y="1243013"/>
            <a:ext cx="1571625" cy="785812"/>
          </a:xfrm>
          <a:prstGeom prst="borderCallout1">
            <a:avLst>
              <a:gd name="adj1" fmla="val 18750"/>
              <a:gd name="adj2" fmla="val -8333"/>
              <a:gd name="adj3" fmla="val -22539"/>
              <a:gd name="adj4" fmla="val -47857"/>
            </a:avLst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取值离散</a:t>
            </a:r>
            <a:endParaRPr kumimoji="0" lang="en-US" altLang="zh-CN" sz="2400" kern="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（有限个）</a:t>
            </a: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755650" y="4500563"/>
            <a:ext cx="75311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话筒（声音传感器）把声音转变成音频信号；</a:t>
            </a:r>
          </a:p>
          <a:p>
            <a:pPr marL="742950" lvl="1" indent="-285750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数字终端把符号转变成数字信号；</a:t>
            </a:r>
          </a:p>
          <a:p>
            <a:pPr marL="742950" lvl="1" indent="-285750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摄像机把图像转变成视频信号；</a:t>
            </a:r>
          </a:p>
          <a:p>
            <a:pPr marL="742950" lvl="1" indent="-285750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热敏电阻（温度传感器）把温度转变成电信号。</a:t>
            </a:r>
          </a:p>
        </p:txBody>
      </p:sp>
      <p:grpSp>
        <p:nvGrpSpPr>
          <p:cNvPr id="18435" name="Group 17"/>
          <p:cNvGrpSpPr>
            <a:grpSpLocks/>
          </p:cNvGrpSpPr>
          <p:nvPr/>
        </p:nvGrpSpPr>
        <p:grpSpPr bwMode="auto">
          <a:xfrm>
            <a:off x="1619250" y="1268413"/>
            <a:ext cx="6696075" cy="3036887"/>
            <a:chOff x="952" y="2387"/>
            <a:chExt cx="4876" cy="1933"/>
          </a:xfrm>
        </p:grpSpPr>
        <p:grpSp>
          <p:nvGrpSpPr>
            <p:cNvPr id="18437" name="Group 15"/>
            <p:cNvGrpSpPr>
              <a:grpSpLocks/>
            </p:cNvGrpSpPr>
            <p:nvPr/>
          </p:nvGrpSpPr>
          <p:grpSpPr bwMode="auto">
            <a:xfrm>
              <a:off x="952" y="2387"/>
              <a:ext cx="4876" cy="1920"/>
              <a:chOff x="521" y="1434"/>
              <a:chExt cx="5239" cy="2329"/>
            </a:xfrm>
          </p:grpSpPr>
          <p:pic>
            <p:nvPicPr>
              <p:cNvPr id="18439" name="Picture 13" descr="未标题-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1434"/>
                <a:ext cx="5239" cy="2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8440" name="Object 14"/>
              <p:cNvGraphicFramePr>
                <a:graphicFrameLocks noChangeAspect="1"/>
              </p:cNvGraphicFramePr>
              <p:nvPr/>
            </p:nvGraphicFramePr>
            <p:xfrm>
              <a:off x="2878" y="1470"/>
              <a:ext cx="1860" cy="10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1" name="Visio" r:id="rId4" imgW="950062" imgH="389534" progId="Visio.Drawing.11">
                      <p:embed/>
                    </p:oleObj>
                  </mc:Choice>
                  <mc:Fallback>
                    <p:oleObj name="Visio" r:id="rId4" imgW="950062" imgH="389534" progId="Visio.Drawing.11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8" y="1470"/>
                            <a:ext cx="1860" cy="104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38" name="Rectangle 16"/>
            <p:cNvSpPr>
              <a:spLocks noChangeArrowheads="1"/>
            </p:cNvSpPr>
            <p:nvPr/>
          </p:nvSpPr>
          <p:spPr bwMode="auto">
            <a:xfrm>
              <a:off x="4967" y="2387"/>
              <a:ext cx="793" cy="1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81025" y="333375"/>
            <a:ext cx="43576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buClr>
                <a:srgbClr val="808080"/>
              </a:buClr>
              <a:buSzPct val="55000"/>
              <a:defRPr/>
            </a:pPr>
            <a:r>
              <a:rPr kumimoji="0" lang="zh-CN" altLang="en-US" sz="2400" b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②</a:t>
            </a:r>
            <a:r>
              <a:rPr kumimoji="0" lang="en-US" altLang="zh-CN" sz="2800" b="0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kumimoji="0"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</a:t>
            </a:r>
            <a:r>
              <a:rPr kumimoji="0" lang="en-US" altLang="zh-CN" sz="3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~ </a:t>
            </a:r>
            <a:r>
              <a:rPr kumimoji="0"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电信号</a:t>
            </a:r>
            <a:r>
              <a:rPr kumimoji="0"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的转换</a:t>
            </a:r>
            <a:r>
              <a:rPr kumimoji="0" lang="en-US" altLang="zh-CN" sz="24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3643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椭圆 6"/>
          <p:cNvSpPr/>
          <p:nvPr/>
        </p:nvSpPr>
        <p:spPr bwMode="auto">
          <a:xfrm>
            <a:off x="4857750" y="1125538"/>
            <a:ext cx="928688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" name="椭圆 7"/>
          <p:cNvSpPr/>
          <p:nvPr/>
        </p:nvSpPr>
        <p:spPr bwMode="auto">
          <a:xfrm>
            <a:off x="2500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57250" y="1138238"/>
            <a:ext cx="6591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基于以上对 </a:t>
            </a:r>
            <a:r>
              <a:rPr kumimoji="0"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消息 、信息 </a:t>
            </a:r>
            <a:r>
              <a:rPr kumimoji="0"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kumimoji="0"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 信号 </a:t>
            </a:r>
            <a:r>
              <a:rPr kumimoji="0"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的理解</a:t>
            </a:r>
            <a:r>
              <a:rPr kumimoji="0"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grpSp>
        <p:nvGrpSpPr>
          <p:cNvPr id="19462" name="组合 18"/>
          <p:cNvGrpSpPr>
            <a:grpSpLocks/>
          </p:cNvGrpSpPr>
          <p:nvPr/>
        </p:nvGrpSpPr>
        <p:grpSpPr bwMode="auto">
          <a:xfrm>
            <a:off x="1285875" y="2427288"/>
            <a:ext cx="7072313" cy="684212"/>
            <a:chOff x="150485" y="1039790"/>
            <a:chExt cx="2891423" cy="960072"/>
          </a:xfrm>
        </p:grpSpPr>
        <p:sp>
          <p:nvSpPr>
            <p:cNvPr id="12" name="圆角矩形 11"/>
            <p:cNvSpPr/>
            <p:nvPr/>
          </p:nvSpPr>
          <p:spPr>
            <a:xfrm>
              <a:off x="150485" y="1039790"/>
              <a:ext cx="2827818" cy="96007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圆角矩形 7"/>
            <p:cNvSpPr/>
            <p:nvPr/>
          </p:nvSpPr>
          <p:spPr>
            <a:xfrm>
              <a:off x="318584" y="1039790"/>
              <a:ext cx="2723324" cy="86874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solidFill>
                    <a:srgbClr val="0000CC"/>
                  </a:solidFill>
                  <a:latin typeface="+mn-ea"/>
                </a:rPr>
                <a:t>：</a:t>
              </a:r>
              <a:r>
                <a:rPr kumimoji="0" lang="zh-CN" altLang="en-US" sz="2400" b="0" dirty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rPr>
                <a:t>就是利用</a:t>
              </a:r>
              <a:r>
                <a:rPr kumimoji="0" lang="zh-CN" altLang="en-US" sz="2800" b="0" dirty="0">
                  <a:solidFill>
                    <a:srgbClr val="000099"/>
                  </a:solidFill>
                  <a:latin typeface="华文中宋" pitchFamily="2" charset="-122"/>
                  <a:ea typeface="华文中宋" pitchFamily="2" charset="-122"/>
                </a:rPr>
                <a:t>电信号</a:t>
              </a:r>
              <a:r>
                <a:rPr kumimoji="0" lang="zh-CN" altLang="en-US" sz="2400" b="0" dirty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rPr>
                <a:t>传输</a:t>
              </a:r>
              <a:r>
                <a:rPr kumimoji="0" lang="zh-CN" altLang="en-US" sz="2800" b="0" dirty="0">
                  <a:solidFill>
                    <a:srgbClr val="000099"/>
                  </a:solidFill>
                  <a:latin typeface="华文中宋" pitchFamily="2" charset="-122"/>
                  <a:ea typeface="华文中宋" pitchFamily="2" charset="-122"/>
                </a:rPr>
                <a:t>消息</a:t>
              </a:r>
              <a:r>
                <a:rPr kumimoji="0" lang="zh-CN" altLang="en-US" sz="2400" b="0" dirty="0">
                  <a:solidFill>
                    <a:schemeClr val="tx1"/>
                  </a:solidFill>
                  <a:latin typeface="华文中宋" pitchFamily="2" charset="-122"/>
                  <a:ea typeface="华文中宋" pitchFamily="2" charset="-122"/>
                </a:rPr>
                <a:t>中所包含的</a:t>
              </a:r>
              <a:r>
                <a:rPr kumimoji="0" lang="zh-CN" altLang="en-US" sz="2800" b="0" dirty="0">
                  <a:solidFill>
                    <a:srgbClr val="000099"/>
                  </a:solidFill>
                  <a:latin typeface="华文中宋" pitchFamily="2" charset="-122"/>
                  <a:ea typeface="华文中宋" pitchFamily="2" charset="-122"/>
                </a:rPr>
                <a:t>信息</a:t>
              </a:r>
              <a:r>
                <a:rPr kumimoji="0" lang="zh-CN" altLang="en-US" sz="2800" dirty="0">
                  <a:solidFill>
                    <a:schemeClr val="tx1"/>
                  </a:solidFill>
                </a:rPr>
                <a:t>。</a:t>
              </a:r>
              <a:endParaRPr lang="zh-CN" altLang="en-US" sz="2600" dirty="0"/>
            </a:p>
          </p:txBody>
        </p:sp>
      </p:grpSp>
      <p:sp>
        <p:nvSpPr>
          <p:cNvPr id="14" name="椭圆 13"/>
          <p:cNvSpPr/>
          <p:nvPr/>
        </p:nvSpPr>
        <p:spPr bwMode="auto">
          <a:xfrm>
            <a:off x="714375" y="21558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9464" name="矩形 49"/>
          <p:cNvSpPr>
            <a:spLocks noChangeArrowheads="1"/>
          </p:cNvSpPr>
          <p:nvPr/>
        </p:nvSpPr>
        <p:spPr bwMode="auto">
          <a:xfrm>
            <a:off x="827088" y="2276475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1244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1244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1244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1244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2800" b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endParaRPr lang="zh-CN" altLang="en-US" sz="2800" b="0">
              <a:solidFill>
                <a:srgbClr val="D0CDC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5" name="矩形 20"/>
          <p:cNvSpPr>
            <a:spLocks noChangeArrowheads="1"/>
          </p:cNvSpPr>
          <p:nvPr/>
        </p:nvSpPr>
        <p:spPr bwMode="auto">
          <a:xfrm>
            <a:off x="1285875" y="3727450"/>
            <a:ext cx="6286500" cy="892175"/>
          </a:xfrm>
          <a:prstGeom prst="rect">
            <a:avLst/>
          </a:prstGeom>
          <a:noFill/>
          <a:ln w="9525">
            <a:solidFill>
              <a:srgbClr val="00339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        完成通信过程所需的电子设备和信道的</a:t>
            </a:r>
            <a:endParaRPr kumimoji="0" lang="en-US" altLang="zh-CN" sz="2400" b="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总体</a:t>
            </a:r>
            <a:r>
              <a:rPr kumimoji="0" lang="en-US" altLang="zh-CN" sz="2400" b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—— </a:t>
            </a:r>
            <a:r>
              <a:rPr kumimoji="0" lang="en-US" altLang="zh-CN" sz="2800" b="0">
                <a:latin typeface="Arial" charset="0"/>
                <a:ea typeface="华文中宋" pitchFamily="2" charset="-122"/>
              </a:rPr>
              <a:t>communication  system</a:t>
            </a:r>
            <a:r>
              <a:rPr kumimoji="0" lang="en-US" altLang="zh-CN" sz="2800" b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 </a:t>
            </a:r>
            <a:r>
              <a:rPr kumimoji="0" lang="en-US" altLang="zh-CN" sz="2400" b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                                                           </a:t>
            </a: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466" name="组合 23"/>
          <p:cNvGrpSpPr>
            <a:grpSpLocks/>
          </p:cNvGrpSpPr>
          <p:nvPr/>
        </p:nvGrpSpPr>
        <p:grpSpPr bwMode="auto">
          <a:xfrm>
            <a:off x="6429375" y="4227513"/>
            <a:ext cx="2000250" cy="714375"/>
            <a:chOff x="6572264" y="3786190"/>
            <a:chExt cx="2000263" cy="714375"/>
          </a:xfrm>
        </p:grpSpPr>
        <p:sp>
          <p:nvSpPr>
            <p:cNvPr id="19" name="椭圆 18"/>
            <p:cNvSpPr/>
            <p:nvPr/>
          </p:nvSpPr>
          <p:spPr bwMode="auto">
            <a:xfrm>
              <a:off x="6686565" y="3786190"/>
              <a:ext cx="1785950" cy="714375"/>
            </a:xfrm>
            <a:prstGeom prst="ellipse">
              <a:avLst/>
            </a:prstGeom>
            <a:solidFill>
              <a:srgbClr val="DCDCF4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9468" name="矩形 49"/>
            <p:cNvSpPr>
              <a:spLocks noChangeArrowheads="1"/>
            </p:cNvSpPr>
            <p:nvPr/>
          </p:nvSpPr>
          <p:spPr bwMode="auto">
            <a:xfrm>
              <a:off x="6572264" y="3921354"/>
              <a:ext cx="2000263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800" b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通信系统</a:t>
              </a:r>
              <a:endParaRPr lang="zh-CN" altLang="en-US" sz="2800" b="0">
                <a:solidFill>
                  <a:srgbClr val="D0CDC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1450975" y="1214438"/>
          <a:ext cx="6264275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Visio" r:id="rId3" imgW="3225454" imgH="1034538" progId="Visio.Drawing.11">
                  <p:embed/>
                </p:oleObj>
              </mc:Choice>
              <mc:Fallback>
                <p:oleObj name="Visio" r:id="rId3" imgW="3225454" imgH="1034538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214438"/>
                        <a:ext cx="6264275" cy="2027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0013" y="3225800"/>
          <a:ext cx="6286500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Visio" r:id="rId5" imgW="3428137" imgH="1786316" progId="Visio.Drawing.11">
                  <p:embed/>
                </p:oleObj>
              </mc:Choice>
              <mc:Fallback>
                <p:oleObj name="Visio" r:id="rId5" imgW="3428137" imgH="1786316" progId="Visio.Drawing.11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225800"/>
                        <a:ext cx="6286500" cy="327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1471613" y="1357313"/>
            <a:ext cx="882650" cy="792162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1428750" y="3157538"/>
            <a:ext cx="935038" cy="2952750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2528888" y="1357313"/>
            <a:ext cx="1250950" cy="792162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2541588" y="3157538"/>
            <a:ext cx="1309687" cy="2952750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3981450" y="1371600"/>
            <a:ext cx="989013" cy="792163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3995738" y="3157538"/>
            <a:ext cx="936625" cy="2952750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5099050" y="1371600"/>
            <a:ext cx="1330325" cy="792163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5143500" y="3157538"/>
            <a:ext cx="1243013" cy="2952750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84" name="Rectangle 32"/>
          <p:cNvSpPr>
            <a:spLocks noChangeArrowheads="1"/>
          </p:cNvSpPr>
          <p:nvPr/>
        </p:nvSpPr>
        <p:spPr bwMode="auto">
          <a:xfrm>
            <a:off x="6572250" y="1357313"/>
            <a:ext cx="952500" cy="792162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6608763" y="3157538"/>
            <a:ext cx="935037" cy="2952750"/>
          </a:xfrm>
          <a:prstGeom prst="rect">
            <a:avLst/>
          </a:prstGeom>
          <a:noFill/>
          <a:ln w="1905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15925"/>
            <a:ext cx="4071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003399"/>
                </a:solidFill>
              </a:rPr>
              <a:t>§</a:t>
            </a:r>
            <a:r>
              <a:rPr lang="en-US" altLang="en-US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   </a:t>
            </a:r>
            <a:r>
              <a:rPr kumimoji="0" lang="zh-CN" altLang="en-US" sz="32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通信系统模型</a:t>
            </a:r>
            <a:endParaRPr lang="zh-CN" altLang="en-US" sz="3200" dirty="0">
              <a:solidFill>
                <a:srgbClr val="003399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2" grpId="0" animBg="1"/>
      <p:bldP spid="74772" grpId="1" animBg="1"/>
      <p:bldP spid="74777" grpId="0" animBg="1"/>
      <p:bldP spid="74777" grpId="1" animBg="1"/>
      <p:bldP spid="74778" grpId="0" animBg="1"/>
      <p:bldP spid="74778" grpId="1" animBg="1"/>
      <p:bldP spid="74779" grpId="0" animBg="1"/>
      <p:bldP spid="74779" grpId="1" animBg="1"/>
      <p:bldP spid="74780" grpId="0" animBg="1"/>
      <p:bldP spid="74780" grpId="1" animBg="1"/>
      <p:bldP spid="74781" grpId="0" animBg="1"/>
      <p:bldP spid="74781" grpId="1" animBg="1"/>
      <p:bldP spid="74782" grpId="0" animBg="1"/>
      <p:bldP spid="74782" grpId="1" animBg="1"/>
      <p:bldP spid="74783" grpId="0" animBg="1"/>
      <p:bldP spid="74783" grpId="1" animBg="1"/>
      <p:bldP spid="74784" grpId="0" animBg="1"/>
      <p:bldP spid="74784" grpId="1" animBg="1"/>
      <p:bldP spid="74785" grpId="0" animBg="1"/>
      <p:bldP spid="7478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1150938" y="1331913"/>
          <a:ext cx="69929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4" imgW="3225454" imgH="1034538" progId="Visio.Drawing.11">
                  <p:embed/>
                </p:oleObj>
              </mc:Choice>
              <mc:Fallback>
                <p:oleObj name="Visio" r:id="rId4" imgW="3225454" imgH="103453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331913"/>
                        <a:ext cx="6992937" cy="223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79375" y="2151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3787" name="AutoShape 27"/>
          <p:cNvSpPr>
            <a:spLocks noChangeArrowheads="1"/>
          </p:cNvSpPr>
          <p:nvPr/>
        </p:nvSpPr>
        <p:spPr bwMode="auto">
          <a:xfrm>
            <a:off x="722313" y="2903538"/>
            <a:ext cx="2428875" cy="1285875"/>
          </a:xfrm>
          <a:prstGeom prst="wedgeRoundRectCallout">
            <a:avLst>
              <a:gd name="adj1" fmla="val -27028"/>
              <a:gd name="adj2" fmla="val -50852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宋体" pitchFamily="2" charset="-122"/>
              </a:rPr>
              <a:t>消息 </a:t>
            </a:r>
            <a:r>
              <a:rPr kumimoji="0" lang="zh-CN" altLang="en-US" sz="2000">
                <a:solidFill>
                  <a:schemeClr val="hlink"/>
                </a:solidFill>
                <a:latin typeface="宋体" pitchFamily="2" charset="-122"/>
              </a:rPr>
              <a:t>→ </a:t>
            </a:r>
            <a:r>
              <a:rPr kumimoji="0" lang="zh-CN" altLang="en-US" sz="2000">
                <a:latin typeface="宋体" pitchFamily="2" charset="-122"/>
              </a:rPr>
              <a:t>电信号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000066"/>
                </a:solidFill>
                <a:latin typeface="宋体" pitchFamily="2" charset="-122"/>
              </a:rPr>
              <a:t>如 </a:t>
            </a:r>
            <a:r>
              <a:rPr kumimoji="0" lang="zh-CN" altLang="en-US" sz="2000">
                <a:latin typeface="宋体" pitchFamily="2" charset="-122"/>
              </a:rPr>
              <a:t>电话机的</a:t>
            </a:r>
            <a:r>
              <a:rPr kumimoji="0" lang="zh-CN" altLang="en-US" sz="2400">
                <a:solidFill>
                  <a:schemeClr val="folHlink"/>
                </a:solidFill>
                <a:latin typeface="宋体" pitchFamily="2" charset="-122"/>
              </a:rPr>
              <a:t>话</a:t>
            </a:r>
            <a:r>
              <a:rPr kumimoji="0" lang="zh-CN" altLang="en-US" sz="2400">
                <a:solidFill>
                  <a:srgbClr val="0000FF"/>
                </a:solidFill>
                <a:latin typeface="宋体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宋体" pitchFamily="2" charset="-122"/>
              </a:rPr>
              <a:t>把声音</a:t>
            </a:r>
            <a:r>
              <a:rPr kumimoji="0" lang="zh-CN" altLang="en-US" sz="2000">
                <a:solidFill>
                  <a:schemeClr val="hlink"/>
                </a:solidFill>
                <a:latin typeface="宋体" pitchFamily="2" charset="-122"/>
              </a:rPr>
              <a:t>→</a:t>
            </a:r>
            <a:r>
              <a:rPr kumimoji="0" lang="zh-CN" altLang="en-US" sz="2000">
                <a:latin typeface="宋体" pitchFamily="2" charset="-122"/>
              </a:rPr>
              <a:t>音频信号</a:t>
            </a:r>
          </a:p>
        </p:txBody>
      </p:sp>
      <p:sp>
        <p:nvSpPr>
          <p:cNvPr id="373788" name="AutoShape 28"/>
          <p:cNvSpPr>
            <a:spLocks noChangeArrowheads="1"/>
          </p:cNvSpPr>
          <p:nvPr/>
        </p:nvSpPr>
        <p:spPr bwMode="auto">
          <a:xfrm>
            <a:off x="6223000" y="2903538"/>
            <a:ext cx="2525713" cy="1285875"/>
          </a:xfrm>
          <a:prstGeom prst="wedgeRoundRectCallout">
            <a:avLst>
              <a:gd name="adj1" fmla="val 12981"/>
              <a:gd name="adj2" fmla="val -51727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宋体" pitchFamily="2" charset="-122"/>
              </a:rPr>
              <a:t>电信号 </a:t>
            </a:r>
            <a:r>
              <a:rPr kumimoji="0" lang="zh-CN" altLang="en-US" sz="2000">
                <a:solidFill>
                  <a:schemeClr val="hlink"/>
                </a:solidFill>
                <a:latin typeface="宋体" pitchFamily="2" charset="-122"/>
              </a:rPr>
              <a:t>→ </a:t>
            </a:r>
            <a:r>
              <a:rPr kumimoji="0" lang="zh-CN" altLang="en-US" sz="2000">
                <a:latin typeface="宋体" pitchFamily="2" charset="-122"/>
              </a:rPr>
              <a:t>消息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000066"/>
                </a:solidFill>
                <a:latin typeface="宋体" pitchFamily="2" charset="-122"/>
              </a:rPr>
              <a:t>如</a:t>
            </a:r>
            <a:r>
              <a:rPr kumimoji="0" lang="zh-CN" altLang="en-US" sz="2000">
                <a:latin typeface="宋体" pitchFamily="2" charset="-122"/>
              </a:rPr>
              <a:t>电话机的</a:t>
            </a:r>
            <a:r>
              <a:rPr kumimoji="0" lang="zh-CN" altLang="en-US" sz="2400">
                <a:solidFill>
                  <a:schemeClr val="folHlink"/>
                </a:solidFill>
                <a:latin typeface="宋体" pitchFamily="2" charset="-122"/>
              </a:rPr>
              <a:t>听</a:t>
            </a:r>
            <a:r>
              <a:rPr kumimoji="0" lang="zh-CN" altLang="en-US" sz="2400">
                <a:solidFill>
                  <a:srgbClr val="0000FF"/>
                </a:solidFill>
                <a:latin typeface="宋体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宋体" pitchFamily="2" charset="-122"/>
              </a:rPr>
              <a:t>把音频信号</a:t>
            </a:r>
            <a:r>
              <a:rPr kumimoji="0" lang="zh-CN" altLang="en-US" sz="2000">
                <a:solidFill>
                  <a:schemeClr val="hlink"/>
                </a:solidFill>
                <a:latin typeface="宋体" pitchFamily="2" charset="-122"/>
              </a:rPr>
              <a:t>→</a:t>
            </a:r>
            <a:r>
              <a:rPr kumimoji="0" lang="zh-CN" altLang="en-US" sz="2000">
                <a:latin typeface="宋体" pitchFamily="2" charset="-122"/>
              </a:rPr>
              <a:t>声音</a:t>
            </a:r>
          </a:p>
        </p:txBody>
      </p:sp>
      <p:sp>
        <p:nvSpPr>
          <p:cNvPr id="373790" name="AutoShape 30"/>
          <p:cNvSpPr>
            <a:spLocks noChangeArrowheads="1"/>
          </p:cNvSpPr>
          <p:nvPr/>
        </p:nvSpPr>
        <p:spPr bwMode="auto">
          <a:xfrm>
            <a:off x="793750" y="4689475"/>
            <a:ext cx="3929063" cy="928688"/>
          </a:xfrm>
          <a:prstGeom prst="wedgeRoundRectCallout">
            <a:avLst>
              <a:gd name="adj1" fmla="val 19454"/>
              <a:gd name="adj2" fmla="val -52648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宋体" pitchFamily="2" charset="-122"/>
              </a:rPr>
              <a:t>原始电信号</a:t>
            </a:r>
            <a:r>
              <a:rPr kumimoji="0" lang="zh-CN" altLang="en-US" sz="2000">
                <a:solidFill>
                  <a:schemeClr val="hlink"/>
                </a:solidFill>
                <a:latin typeface="宋体" pitchFamily="2" charset="-122"/>
              </a:rPr>
              <a:t>→</a:t>
            </a:r>
            <a:r>
              <a:rPr kumimoji="0" lang="zh-CN" altLang="en-US" sz="2000">
                <a:latin typeface="宋体" pitchFamily="2" charset="-122"/>
              </a:rPr>
              <a:t>适合在信道中传输的信号。</a:t>
            </a:r>
            <a:r>
              <a:rPr kumimoji="0" lang="zh-CN" altLang="en-US" sz="2000">
                <a:solidFill>
                  <a:srgbClr val="333399"/>
                </a:solidFill>
                <a:latin typeface="宋体" pitchFamily="2" charset="-122"/>
              </a:rPr>
              <a:t>如</a:t>
            </a:r>
            <a:r>
              <a:rPr kumimoji="0" lang="zh-CN" altLang="en-US" sz="200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kumimoji="0" lang="zh-CN" altLang="en-US" sz="2400">
                <a:solidFill>
                  <a:srgbClr val="000099"/>
                </a:solidFill>
                <a:latin typeface="宋体" pitchFamily="2" charset="-122"/>
              </a:rPr>
              <a:t>编码、调制</a:t>
            </a:r>
            <a:endParaRPr lang="zh-CN" altLang="en-US" sz="2400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373791" name="AutoShape 31"/>
          <p:cNvSpPr>
            <a:spLocks noChangeArrowheads="1"/>
          </p:cNvSpPr>
          <p:nvPr/>
        </p:nvSpPr>
        <p:spPr bwMode="auto">
          <a:xfrm>
            <a:off x="5365750" y="4754563"/>
            <a:ext cx="3022600" cy="863600"/>
          </a:xfrm>
          <a:prstGeom prst="wedgeRoundRectCallout">
            <a:avLst>
              <a:gd name="adj1" fmla="val -24634"/>
              <a:gd name="adj2" fmla="val -51472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宋体" pitchFamily="2" charset="-122"/>
              </a:rPr>
              <a:t>其功能与发送设备相反。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333399"/>
                </a:solidFill>
                <a:latin typeface="宋体" pitchFamily="2" charset="-122"/>
              </a:rPr>
              <a:t> 如</a:t>
            </a:r>
            <a:r>
              <a:rPr kumimoji="0" lang="zh-CN" altLang="en-US" sz="200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kumimoji="0" lang="zh-CN" altLang="en-US" sz="2400">
                <a:solidFill>
                  <a:srgbClr val="000099"/>
                </a:solidFill>
                <a:latin typeface="宋体" pitchFamily="2" charset="-122"/>
              </a:rPr>
              <a:t>译码、解调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6794500" y="2546350"/>
            <a:ext cx="1571625" cy="357188"/>
          </a:xfrm>
          <a:prstGeom prst="wedgeRectCallout">
            <a:avLst>
              <a:gd name="adj1" fmla="val -13727"/>
              <a:gd name="adj2" fmla="val -115644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destination</a:t>
            </a:r>
            <a:r>
              <a:rPr kumimoji="0" lang="zh-CN" altLang="en-US" sz="1800"/>
              <a:t>        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1008063" y="2546350"/>
            <a:ext cx="992187" cy="357188"/>
          </a:xfrm>
          <a:prstGeom prst="wedgeRectCallout">
            <a:avLst>
              <a:gd name="adj1" fmla="val 15903"/>
              <a:gd name="adj2" fmla="val -123773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source</a:t>
            </a:r>
            <a:r>
              <a:rPr kumimoji="0" lang="zh-CN" altLang="en-US" sz="1800"/>
              <a:t>        </a:t>
            </a:r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2508250" y="4332288"/>
            <a:ext cx="1643063" cy="357187"/>
          </a:xfrm>
          <a:prstGeom prst="wedgeRectCallout">
            <a:avLst>
              <a:gd name="adj1" fmla="val 18153"/>
              <a:gd name="adj2" fmla="val -103454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transmitter</a:t>
            </a:r>
            <a:r>
              <a:rPr kumimoji="0" lang="zh-CN" altLang="en-US" sz="1800"/>
              <a:t>        </a:t>
            </a:r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5508625" y="4397375"/>
            <a:ext cx="1143000" cy="357188"/>
          </a:xfrm>
          <a:prstGeom prst="wedgeRectCallout">
            <a:avLst>
              <a:gd name="adj1" fmla="val -19500"/>
              <a:gd name="adj2" fmla="val -131903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receiver</a:t>
            </a:r>
            <a:r>
              <a:rPr kumimoji="0" lang="zh-CN" altLang="en-US" sz="1800"/>
              <a:t>        </a:t>
            </a:r>
          </a:p>
        </p:txBody>
      </p: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4579938" y="903288"/>
            <a:ext cx="1143000" cy="357187"/>
          </a:xfrm>
          <a:prstGeom prst="wedgeRectCallout">
            <a:avLst>
              <a:gd name="adj1" fmla="val -48704"/>
              <a:gd name="adj2" fmla="val 160690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channel</a:t>
            </a:r>
            <a:r>
              <a:rPr kumimoji="0" lang="zh-CN" altLang="en-US" sz="1800"/>
              <a:t>        </a:t>
            </a:r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4151313" y="3332163"/>
            <a:ext cx="928687" cy="357187"/>
          </a:xfrm>
          <a:prstGeom prst="wedgeRectCallout">
            <a:avLst>
              <a:gd name="adj1" fmla="val -16569"/>
              <a:gd name="adj2" fmla="val -83134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noise</a:t>
            </a:r>
            <a:r>
              <a:rPr kumimoji="0" lang="zh-CN" altLang="en-US" sz="1800"/>
              <a:t>        </a:t>
            </a:r>
          </a:p>
        </p:txBody>
      </p:sp>
      <p:sp>
        <p:nvSpPr>
          <p:cNvPr id="33" name="AutoShape 28"/>
          <p:cNvSpPr>
            <a:spLocks noChangeArrowheads="1"/>
          </p:cNvSpPr>
          <p:nvPr/>
        </p:nvSpPr>
        <p:spPr bwMode="auto">
          <a:xfrm>
            <a:off x="4437063" y="188913"/>
            <a:ext cx="1928812" cy="714375"/>
          </a:xfrm>
          <a:prstGeom prst="wedgeRoundRectCallout">
            <a:avLst>
              <a:gd name="adj1" fmla="val -19370"/>
              <a:gd name="adj2" fmla="val 51889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/>
              <a:t>能传输信号的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/>
              <a:t> 各种物理媒介</a:t>
            </a:r>
            <a:endParaRPr kumimoji="0" lang="zh-CN" altLang="en-US" sz="2000">
              <a:latin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14363" y="212725"/>
            <a:ext cx="2357437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65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 </a:t>
            </a:r>
            <a:r>
              <a:rPr kumimoji="0"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一般模型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87" grpId="0" animBg="1"/>
      <p:bldP spid="373788" grpId="0" animBg="1"/>
      <p:bldP spid="373790" grpId="0" animBg="1"/>
      <p:bldP spid="37379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2519362" cy="708025"/>
          </a:xfrm>
          <a:solidFill>
            <a:schemeClr val="tx2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0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课程性质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7777162" cy="49688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学科基础课程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考研课程之一</a:t>
            </a:r>
          </a:p>
          <a:p>
            <a:pPr>
              <a:buFont typeface="Wingdings" pitchFamily="2" charset="2"/>
              <a:buChar char="l"/>
            </a:pPr>
            <a:endParaRPr lang="zh-CN" altLang="en-US" sz="2800" b="1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理论课学时：</a:t>
            </a:r>
            <a:r>
              <a:rPr lang="en-US" altLang="zh-CN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64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实验课学时：</a:t>
            </a:r>
            <a:r>
              <a:rPr lang="en-US" altLang="zh-CN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16</a:t>
            </a:r>
          </a:p>
          <a:p>
            <a:pPr>
              <a:buFont typeface="Wingdings" pitchFamily="2" charset="2"/>
              <a:buChar char="l"/>
            </a:pPr>
            <a:endParaRPr lang="en-US" altLang="zh-CN" sz="2800" b="1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2400" b="1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1588" y="2570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1216025" y="1628775"/>
          <a:ext cx="68580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Visio" r:id="rId3" imgW="3217279" imgH="708168" progId="Visio.Drawing.11">
                  <p:embed/>
                </p:oleObj>
              </mc:Choice>
              <mc:Fallback>
                <p:oleObj name="Visio" r:id="rId3" imgW="3217279" imgH="70816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628775"/>
                        <a:ext cx="6858000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98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1"/>
          <p:cNvSpPr>
            <a:spLocks noChangeArrowheads="1"/>
          </p:cNvSpPr>
          <p:nvPr/>
        </p:nvSpPr>
        <p:spPr bwMode="auto">
          <a:xfrm>
            <a:off x="1149350" y="3727450"/>
            <a:ext cx="2338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两对重要变换</a:t>
            </a:r>
            <a:r>
              <a:rPr kumimoji="0"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073275" y="4222750"/>
            <a:ext cx="5883275" cy="1225550"/>
          </a:xfrm>
          <a:prstGeom prst="rect">
            <a:avLst/>
          </a:prstGeom>
          <a:noFill/>
          <a:ln w="38100" cmpd="dbl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666699"/>
              </a:buClr>
              <a:buFont typeface="Wingdings" pitchFamily="2" charset="2"/>
              <a:buChar char="l"/>
            </a:pPr>
            <a:r>
              <a:rPr lang="zh-CN" altLang="en-US" sz="2400">
                <a:latin typeface="宋体" pitchFamily="2" charset="-122"/>
              </a:rPr>
              <a:t> 模拟消息 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>
                <a:latin typeface="宋体" pitchFamily="2" charset="-122"/>
                <a:cs typeface="Times New Roman" pitchFamily="18" charset="0"/>
                <a:sym typeface="Wingdings" pitchFamily="2" charset="2"/>
              </a:rPr>
              <a:t> 原始电信号（基带信号）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666699"/>
              </a:buClr>
              <a:buFont typeface="Wingdings" pitchFamily="2" charset="2"/>
              <a:buChar char="l"/>
            </a:pPr>
            <a:r>
              <a:rPr lang="zh-CN" altLang="en-US" sz="2400">
                <a:latin typeface="宋体" pitchFamily="2" charset="-122"/>
                <a:cs typeface="Times New Roman" pitchFamily="18" charset="0"/>
                <a:sym typeface="Wingdings" pitchFamily="2" charset="2"/>
              </a:rPr>
              <a:t> 基带信号 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>
                <a:latin typeface="宋体" pitchFamily="2" charset="-122"/>
                <a:cs typeface="Times New Roman" pitchFamily="18" charset="0"/>
                <a:sym typeface="Wingdings" pitchFamily="2" charset="2"/>
              </a:rPr>
              <a:t> 已 调 信号（带通信号）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0063" y="260350"/>
            <a:ext cx="4214812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65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 </a:t>
            </a:r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模拟通信系统的模型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5" name="Rectangle 12"/>
          <p:cNvSpPr>
            <a:spLocks noChangeArrowheads="1"/>
          </p:cNvSpPr>
          <p:nvPr/>
        </p:nvSpPr>
        <p:spPr bwMode="auto">
          <a:xfrm>
            <a:off x="7938" y="2328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556" name="Object 11"/>
          <p:cNvGraphicFramePr>
            <a:graphicFrameLocks noChangeAspect="1"/>
          </p:cNvGraphicFramePr>
          <p:nvPr/>
        </p:nvGraphicFramePr>
        <p:xfrm>
          <a:off x="365125" y="1328738"/>
          <a:ext cx="8424863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Visio" r:id="rId3" imgW="2874493" imgH="543294" progId="Visio.Drawing.11">
                  <p:embed/>
                </p:oleObj>
              </mc:Choice>
              <mc:Fallback>
                <p:oleObj name="Visio" r:id="rId3" imgW="2874493" imgH="54329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328738"/>
                        <a:ext cx="8424863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06413" y="260350"/>
            <a:ext cx="4071937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1000"/>
              <a:defRPr/>
            </a:pP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3.</a:t>
            </a:r>
            <a:r>
              <a:rPr kumimoji="0" lang="zh-CN" altLang="en-US" sz="2800" b="0" kern="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数字通信系统的模型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06413" y="3219450"/>
            <a:ext cx="3168650" cy="13573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>
                  <a:lumMod val="75000"/>
                  <a:lumOff val="25000"/>
                </a:schemeClr>
              </a:buClr>
              <a:buSzPct val="60000"/>
              <a:buFont typeface="Wingdings" pitchFamily="2" charset="2"/>
              <a:buChar char="u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宋体" pitchFamily="2" charset="-122"/>
                <a:ea typeface="+mn-ea"/>
              </a:rPr>
              <a:t>信源编码：</a:t>
            </a:r>
          </a:p>
          <a:p>
            <a:pPr marL="742950" lvl="1" indent="-285750">
              <a:spcBef>
                <a:spcPct val="20000"/>
              </a:spcBef>
              <a:buClr>
                <a:srgbClr val="0033CC"/>
              </a:buClr>
              <a:buSzPct val="70000"/>
              <a:buFont typeface="Wingdings" pitchFamily="2" charset="2"/>
              <a:buChar char="Ø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宋体" pitchFamily="2" charset="-122"/>
                <a:ea typeface="+mn-ea"/>
              </a:rPr>
              <a:t>模</a:t>
            </a:r>
            <a:r>
              <a:rPr kumimoji="0" lang="en-US" altLang="zh-CN" sz="2400" kern="0" dirty="0">
                <a:solidFill>
                  <a:schemeClr val="tx1"/>
                </a:solidFill>
                <a:latin typeface="宋体" pitchFamily="2" charset="-122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/>
                </a:solidFill>
                <a:latin typeface="宋体" pitchFamily="2" charset="-122"/>
                <a:ea typeface="+mn-ea"/>
              </a:rPr>
              <a:t>数转换     </a:t>
            </a:r>
          </a:p>
          <a:p>
            <a:pPr marL="742950" lvl="1" indent="-285750">
              <a:spcBef>
                <a:spcPct val="20000"/>
              </a:spcBef>
              <a:buClr>
                <a:srgbClr val="0033CC"/>
              </a:buClr>
              <a:buSzPct val="70000"/>
              <a:buFont typeface="Wingdings" pitchFamily="2" charset="2"/>
              <a:buChar char="Ø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宋体" pitchFamily="2" charset="-122"/>
                <a:ea typeface="+mn-ea"/>
              </a:rPr>
              <a:t>提高有效性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6413" y="4648200"/>
            <a:ext cx="3168650" cy="1000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>
                  <a:lumMod val="75000"/>
                  <a:lumOff val="25000"/>
                </a:schemeClr>
              </a:buClr>
              <a:buSzPct val="60000"/>
              <a:buFont typeface="Wingdings" pitchFamily="2" charset="2"/>
              <a:buChar char="u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宋体" pitchFamily="2" charset="-122"/>
                <a:ea typeface="+mn-ea"/>
              </a:rPr>
              <a:t>信道编码：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33CC"/>
              </a:buClr>
              <a:buSzPct val="70000"/>
              <a:buFont typeface="Wingdings" pitchFamily="2" charset="2"/>
              <a:buChar char="Ø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宋体" pitchFamily="2" charset="-122"/>
                <a:ea typeface="+mn-ea"/>
              </a:rPr>
              <a:t>增强抗干扰能力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4032250" y="3505200"/>
            <a:ext cx="4714875" cy="1008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>
                  <a:lumMod val="75000"/>
                  <a:lumOff val="25000"/>
                </a:schemeClr>
              </a:buClr>
              <a:buSzPct val="60000"/>
              <a:buFont typeface="Wingdings" pitchFamily="2" charset="2"/>
              <a:buChar char="u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宋体" pitchFamily="2" charset="-122"/>
                <a:ea typeface="+mn-ea"/>
                <a:sym typeface="Wingdings" pitchFamily="2" charset="2"/>
              </a:rPr>
              <a:t>调制：把信息寄托到</a:t>
            </a:r>
            <a:r>
              <a:rPr kumimoji="0" lang="zh-CN" altLang="en-US" sz="2400" kern="0" dirty="0">
                <a:solidFill>
                  <a:schemeClr val="tx1"/>
                </a:solidFill>
                <a:latin typeface="宋体" pitchFamily="2" charset="-122"/>
                <a:ea typeface="+mn-ea"/>
              </a:rPr>
              <a:t>载波上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>
                  <a:lumMod val="75000"/>
                  <a:lumOff val="25000"/>
                </a:schemeClr>
              </a:buClr>
              <a:buSzPct val="60000"/>
              <a:buFont typeface="Wingdings" pitchFamily="2" charset="2"/>
              <a:buChar char="u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宋体" pitchFamily="2" charset="-122"/>
                <a:ea typeface="+mn-ea"/>
                <a:sym typeface="Wingdings" pitchFamily="2" charset="2"/>
              </a:rPr>
              <a:t>解调：从已调信号中卸载信息</a:t>
            </a:r>
            <a:endParaRPr kumimoji="0" lang="zh-CN" altLang="en-US" sz="2400" b="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889375" y="4862513"/>
            <a:ext cx="485775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4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kumimoji="0" lang="zh-CN" altLang="en-US" sz="2800" dirty="0">
                <a:solidFill>
                  <a:schemeClr val="hlink"/>
                </a:solidFill>
                <a:latin typeface="Tahoma" pitchFamily="34" charset="0"/>
                <a:ea typeface="宋体" pitchFamily="2" charset="-122"/>
              </a:rPr>
              <a:t>编码</a:t>
            </a:r>
            <a:r>
              <a:rPr kumimoji="0" lang="en-US" altLang="zh-CN" sz="2400" b="0" dirty="0">
                <a:solidFill>
                  <a:srgbClr val="003399"/>
                </a:solidFill>
                <a:latin typeface="Tahoma" pitchFamily="34" charset="0"/>
                <a:ea typeface="宋体" pitchFamily="2" charset="-122"/>
              </a:rPr>
              <a:t>/</a:t>
            </a:r>
            <a:r>
              <a:rPr kumimoji="0" lang="zh-CN" altLang="en-US" sz="2800" dirty="0">
                <a:solidFill>
                  <a:schemeClr val="hlink"/>
                </a:solidFill>
                <a:latin typeface="Tahoma" pitchFamily="34" charset="0"/>
                <a:ea typeface="宋体" pitchFamily="2" charset="-122"/>
              </a:rPr>
              <a:t>译码   调制</a:t>
            </a:r>
            <a:r>
              <a:rPr kumimoji="0" lang="en-US" altLang="zh-CN" sz="2400" b="0" dirty="0">
                <a:solidFill>
                  <a:srgbClr val="003399"/>
                </a:solidFill>
                <a:latin typeface="Tahoma" pitchFamily="34" charset="0"/>
                <a:ea typeface="宋体" pitchFamily="2" charset="-122"/>
              </a:rPr>
              <a:t>/</a:t>
            </a:r>
            <a:r>
              <a:rPr kumimoji="0" lang="zh-CN" altLang="en-US" sz="2800" dirty="0">
                <a:solidFill>
                  <a:schemeClr val="hlink"/>
                </a:solidFill>
                <a:latin typeface="Tahoma" pitchFamily="34" charset="0"/>
                <a:ea typeface="宋体" pitchFamily="2" charset="-122"/>
              </a:rPr>
              <a:t>解调   </a:t>
            </a:r>
            <a:r>
              <a:rPr kumimoji="0" lang="zh-CN" altLang="en-US" sz="280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同步</a:t>
            </a:r>
            <a:endParaRPr kumimoji="0" lang="zh-CN" altLang="en-US" sz="24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7988" y="1465263"/>
            <a:ext cx="6143625" cy="2674937"/>
          </a:xfrm>
          <a:ln>
            <a:solidFill>
              <a:srgbClr val="969696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  <a:buSzPct val="70000"/>
              <a:buFont typeface="Wingdings" pitchFamily="2" charset="2"/>
              <a:buChar char="Ø"/>
            </a:pPr>
            <a:r>
              <a:rPr lang="zh-CN" altLang="en-US" sz="2400" b="1" smtClean="0">
                <a:latin typeface="宋体" pitchFamily="2" charset="-122"/>
              </a:rPr>
              <a:t>抗干扰能力强，且噪声不积累；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buSzPct val="70000"/>
              <a:buFont typeface="Wingdings" pitchFamily="2" charset="2"/>
              <a:buChar char="Ø"/>
            </a:pPr>
            <a:r>
              <a:rPr lang="zh-CN" altLang="en-US" sz="2400" b="1" smtClean="0">
                <a:latin typeface="宋体" pitchFamily="2" charset="-122"/>
              </a:rPr>
              <a:t>传输差错可控；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buSzPct val="70000"/>
              <a:buFont typeface="Wingdings" pitchFamily="2" charset="2"/>
              <a:buChar char="Ø"/>
            </a:pPr>
            <a:r>
              <a:rPr lang="zh-CN" altLang="en-US" sz="2400" b="1" smtClean="0">
                <a:latin typeface="宋体" pitchFamily="2" charset="-122"/>
              </a:rPr>
              <a:t>便于处理、变换、存储；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buSzPct val="70000"/>
              <a:buFont typeface="Wingdings" pitchFamily="2" charset="2"/>
              <a:buChar char="Ø"/>
            </a:pPr>
            <a:r>
              <a:rPr lang="zh-CN" altLang="en-US" sz="2400" b="1" smtClean="0">
                <a:latin typeface="宋体" pitchFamily="2" charset="-122"/>
              </a:rPr>
              <a:t>便于将来自不同信源的信号综合传输；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buSzPct val="70000"/>
              <a:buFont typeface="Wingdings" pitchFamily="2" charset="2"/>
              <a:buChar char="Ø"/>
            </a:pPr>
            <a:r>
              <a:rPr lang="zh-CN" altLang="en-US" sz="2400" b="1" smtClean="0">
                <a:latin typeface="宋体" pitchFamily="2" charset="-122"/>
              </a:rPr>
              <a:t>易于集成；易于加密。</a:t>
            </a:r>
            <a:endParaRPr lang="zh-CN" altLang="en-US" sz="2400" b="1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24579" name="Rectangle 10"/>
          <p:cNvSpPr>
            <a:spLocks noChangeArrowheads="1"/>
          </p:cNvSpPr>
          <p:nvPr/>
        </p:nvSpPr>
        <p:spPr bwMode="auto">
          <a:xfrm>
            <a:off x="1763713" y="4781550"/>
            <a:ext cx="4097337" cy="1062038"/>
          </a:xfrm>
          <a:prstGeom prst="rect">
            <a:avLst/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Clr>
                <a:srgbClr val="000099"/>
              </a:buClr>
              <a:buSzPct val="70000"/>
              <a:buFont typeface="Wingdings" pitchFamily="2" charset="2"/>
              <a:buChar char="Ø"/>
            </a:pPr>
            <a:r>
              <a:rPr kumimoji="0" lang="zh-CN" altLang="en-US" sz="2400"/>
              <a:t>需要较大的传输带宽；</a:t>
            </a:r>
          </a:p>
          <a:p>
            <a:pPr lvl="1" eaLnBrk="1" hangingPunct="1">
              <a:lnSpc>
                <a:spcPct val="120000"/>
              </a:lnSpc>
              <a:buClr>
                <a:srgbClr val="000099"/>
              </a:buClr>
              <a:buSzPct val="70000"/>
              <a:buFont typeface="Wingdings" pitchFamily="2" charset="2"/>
              <a:buChar char="Ø"/>
            </a:pPr>
            <a:r>
              <a:rPr kumimoji="0" lang="zh-CN" altLang="en-US" sz="2400"/>
              <a:t>对同步要求高。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106488" y="1250950"/>
            <a:ext cx="1162050" cy="7143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优点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122363" y="4389438"/>
            <a:ext cx="1073150" cy="7143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8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缺点</a:t>
            </a:r>
          </a:p>
        </p:txBody>
      </p:sp>
      <p:sp>
        <p:nvSpPr>
          <p:cNvPr id="7" name="矩形 6"/>
          <p:cNvSpPr/>
          <p:nvPr/>
        </p:nvSpPr>
        <p:spPr>
          <a:xfrm>
            <a:off x="606425" y="260350"/>
            <a:ext cx="3286125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71000"/>
              <a:defRPr/>
            </a:pP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4.</a:t>
            </a:r>
            <a:r>
              <a:rPr kumimoji="0" lang="zh-CN" altLang="en-US" sz="2800" b="0" kern="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数字通信的特点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3"/>
          <p:cNvSpPr>
            <a:spLocks noChangeArrowheads="1"/>
          </p:cNvSpPr>
          <p:nvPr/>
        </p:nvSpPr>
        <p:spPr bwMode="auto">
          <a:xfrm>
            <a:off x="107950" y="188913"/>
            <a:ext cx="6715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003399"/>
                </a:solidFill>
              </a:rPr>
              <a:t>§</a:t>
            </a:r>
            <a:r>
              <a:rPr lang="en-US" altLang="en-US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.3   </a:t>
            </a:r>
            <a:r>
              <a:rPr kumimoji="0" lang="zh-CN" altLang="en-US" sz="32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通信系统分类和通信方式</a:t>
            </a:r>
            <a:endParaRPr lang="zh-CN" altLang="en-US" sz="3200" dirty="0">
              <a:solidFill>
                <a:srgbClr val="003399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25603" name="组合 3"/>
          <p:cNvGrpSpPr>
            <a:grpSpLocks/>
          </p:cNvGrpSpPr>
          <p:nvPr/>
        </p:nvGrpSpPr>
        <p:grpSpPr bwMode="auto">
          <a:xfrm>
            <a:off x="0" y="1052513"/>
            <a:ext cx="9140825" cy="5538787"/>
            <a:chOff x="-1" y="1052736"/>
            <a:chExt cx="9141469" cy="5538663"/>
          </a:xfrm>
        </p:grpSpPr>
        <p:pic>
          <p:nvPicPr>
            <p:cNvPr id="2560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052736"/>
              <a:ext cx="9141469" cy="5538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 bwMode="auto">
            <a:xfrm>
              <a:off x="7236334" y="6350104"/>
              <a:ext cx="287358" cy="1444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071563"/>
            <a:ext cx="5040312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</a:t>
            </a:r>
            <a:endParaRPr lang="zh-CN" altLang="en-US" sz="2800" b="1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  <a:defRPr/>
            </a:pPr>
            <a:endParaRPr lang="zh-CN" altLang="en-US" sz="2800" b="1" dirty="0" smtClean="0">
              <a:solidFill>
                <a:srgbClr val="000099"/>
              </a:solidFill>
            </a:endParaRPr>
          </a:p>
          <a:p>
            <a:pPr lvl="2" eaLnBrk="1" hangingPunct="1">
              <a:lnSpc>
                <a:spcPts val="32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单工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dirty="0" smtClean="0"/>
              <a:t>  （单向）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itchFamily="2" charset="2"/>
              <a:buChar char="v"/>
              <a:defRPr/>
            </a:pPr>
            <a:endParaRPr lang="zh-CN" altLang="en-US" sz="2400" b="1" dirty="0" smtClean="0"/>
          </a:p>
          <a:p>
            <a:pPr lvl="2" eaLnBrk="1" hangingPunct="1">
              <a:lnSpc>
                <a:spcPts val="32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半双工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dirty="0" smtClean="0"/>
              <a:t>  （双向、不同时）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itchFamily="2" charset="2"/>
              <a:buChar char="v"/>
              <a:defRPr/>
            </a:pPr>
            <a:endParaRPr lang="zh-CN" altLang="en-US" sz="2400" b="1" dirty="0" smtClean="0"/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itchFamily="2" charset="2"/>
              <a:buChar char="v"/>
              <a:defRPr/>
            </a:pPr>
            <a:endParaRPr lang="zh-CN" altLang="en-US" sz="2400" b="1" dirty="0" smtClean="0"/>
          </a:p>
          <a:p>
            <a:pPr lvl="2" eaLnBrk="1" hangingPunct="1">
              <a:lnSpc>
                <a:spcPts val="32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全双工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  （双向、同时） </a:t>
            </a:r>
          </a:p>
        </p:txBody>
      </p:sp>
      <p:graphicFrame>
        <p:nvGraphicFramePr>
          <p:cNvPr id="26627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1406525"/>
          <a:ext cx="4268788" cy="552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Visio" r:id="rId3" imgW="2722551" imgH="3534648" progId="Visio.Drawing.11">
                  <p:embed/>
                </p:oleObj>
              </mc:Choice>
              <mc:Fallback>
                <p:oleObj name="Visio" r:id="rId3" imgW="2722551" imgH="3534648" progId="Visio.Drawing.11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406525"/>
                        <a:ext cx="4268788" cy="552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14375" y="1071563"/>
            <a:ext cx="37861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按传输方向和时间分</a:t>
            </a:r>
            <a:r>
              <a:rPr kumimoji="0" lang="zh-CN" altLang="en-US" sz="2800" b="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rgbClr val="000099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EC5298"/>
              </a:buClr>
              <a:buSzPct val="60000"/>
              <a:buFont typeface="Wingdings" pitchFamily="2" charset="2"/>
              <a:buNone/>
              <a:defRPr/>
            </a:pPr>
            <a:endParaRPr kumimoji="0" lang="en-US" altLang="zh-CN" sz="24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" y="357188"/>
            <a:ext cx="1697038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buClr>
                <a:srgbClr val="FF0000"/>
              </a:buClr>
              <a:buSzPct val="65000"/>
              <a:defRPr/>
            </a:pPr>
            <a:r>
              <a:rPr kumimoji="0"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通信方式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58" name="Rectangle 14"/>
          <p:cNvSpPr>
            <a:spLocks noGrp="1" noChangeArrowheads="1"/>
          </p:cNvSpPr>
          <p:nvPr>
            <p:ph type="title"/>
          </p:nvPr>
        </p:nvSpPr>
        <p:spPr>
          <a:xfrm>
            <a:off x="1892300" y="3944938"/>
            <a:ext cx="6327775" cy="1947862"/>
          </a:xfrm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宋体" pitchFamily="2" charset="-122"/>
              </a:rPr>
              <a:t>优点</a:t>
            </a:r>
            <a:r>
              <a:rPr lang="zh-CN" altLang="en-US" sz="2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节省传输时间，速度快</a:t>
            </a:r>
            <a:r>
              <a:rPr lang="en-US" altLang="zh-CN" sz="24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400" b="1" dirty="0" smtClean="0">
                <a:solidFill>
                  <a:srgbClr val="000099"/>
                </a:solidFill>
                <a:latin typeface="+mn-ea"/>
                <a:ea typeface="+mn-ea"/>
              </a:rPr>
              <a:t>缺点：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需要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+mn-ea"/>
                <a:cs typeface="Arial" pitchFamily="34" charset="0"/>
              </a:rPr>
              <a:t>n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条通信线路，成本高</a:t>
            </a:r>
            <a:r>
              <a:rPr lang="en-US" altLang="zh-CN" sz="24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;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400" b="1" dirty="0" smtClean="0">
                <a:solidFill>
                  <a:srgbClr val="000099"/>
                </a:solidFill>
                <a:latin typeface="+mn-ea"/>
                <a:ea typeface="+mn-ea"/>
              </a:rPr>
              <a:t>应用：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设备之间的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近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距离通信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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计算机和打印机之间数据的传输。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4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3325813" y="1952625"/>
          <a:ext cx="3995737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Visio" r:id="rId3" imgW="2746794" imgH="1543226" progId="Visio.Drawing.11">
                  <p:embed/>
                </p:oleObj>
              </mc:Choice>
              <mc:Fallback>
                <p:oleObj name="Visio" r:id="rId3" imgW="2746794" imgH="1543226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1952625"/>
                        <a:ext cx="3995737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17"/>
          <p:cNvSpPr>
            <a:spLocks noChangeArrowheads="1"/>
          </p:cNvSpPr>
          <p:nvPr/>
        </p:nvSpPr>
        <p:spPr bwMode="auto">
          <a:xfrm>
            <a:off x="2862263" y="1781175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itchFamily="2" charset="-122"/>
              </a:rPr>
              <a:t>在并行信道上</a:t>
            </a:r>
            <a:r>
              <a:rPr kumimoji="0" lang="zh-CN" altLang="en-US" sz="2400">
                <a:solidFill>
                  <a:srgbClr val="FF0000"/>
                </a:solidFill>
                <a:latin typeface="宋体" pitchFamily="2" charset="-122"/>
              </a:rPr>
              <a:t>同时</a:t>
            </a:r>
            <a:r>
              <a:rPr kumimoji="0" lang="zh-CN" altLang="en-US" sz="2400">
                <a:latin typeface="宋体" pitchFamily="2" charset="-122"/>
              </a:rPr>
              <a:t>传输</a:t>
            </a:r>
            <a:r>
              <a:rPr kumimoji="0" lang="zh-CN" altLang="en-US" sz="2400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kumimoji="0" lang="en-US" altLang="zh-CN" sz="2400">
                <a:solidFill>
                  <a:srgbClr val="0000CC"/>
                </a:solidFill>
                <a:latin typeface="Arial" charset="0"/>
              </a:rPr>
              <a:t>n </a:t>
            </a:r>
            <a:r>
              <a:rPr kumimoji="0" lang="zh-CN" altLang="en-US" sz="2400">
                <a:latin typeface="宋体" pitchFamily="2" charset="-122"/>
              </a:rPr>
              <a:t>个比特信息。</a:t>
            </a:r>
          </a:p>
        </p:txBody>
      </p:sp>
      <p:graphicFrame>
        <p:nvGraphicFramePr>
          <p:cNvPr id="27656" name="Object 23"/>
          <p:cNvGraphicFramePr>
            <a:graphicFrameLocks noChangeAspect="1"/>
          </p:cNvGraphicFramePr>
          <p:nvPr/>
        </p:nvGraphicFramePr>
        <p:xfrm>
          <a:off x="3873500" y="2374900"/>
          <a:ext cx="5143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Visio" r:id="rId5" imgW="325590" imgH="1117819" progId="Visio.Drawing.11">
                  <p:embed/>
                </p:oleObj>
              </mc:Choice>
              <mc:Fallback>
                <p:oleObj name="Visio" r:id="rId5" imgW="325590" imgH="1117819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2374900"/>
                        <a:ext cx="5143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85788" y="1141413"/>
            <a:ext cx="4286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按数字码元传输时序分</a:t>
            </a:r>
            <a:r>
              <a:rPr kumimoji="0" lang="zh-CN" altLang="en-US" sz="2400" b="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rgbClr val="000099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zh-CN" altLang="en-US" sz="20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EC5298"/>
              </a:buClr>
              <a:buSzPct val="60000"/>
              <a:buFont typeface="Wingdings" pitchFamily="2" charset="2"/>
              <a:buNone/>
              <a:defRPr/>
            </a:pPr>
            <a:endParaRPr kumimoji="0" lang="en-US" altLang="zh-CN" sz="2400" kern="0" dirty="0">
              <a:solidFill>
                <a:schemeClr val="tx1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988" y="1730375"/>
            <a:ext cx="2533650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ts val="3500"/>
              </a:lnSpc>
              <a:spcBef>
                <a:spcPct val="20000"/>
              </a:spcBef>
              <a:buClr>
                <a:srgbClr val="FFFFFF">
                  <a:lumMod val="50000"/>
                </a:srgbClr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并行传输</a:t>
            </a:r>
            <a:r>
              <a:rPr kumimoji="0" lang="zh-CN" altLang="en-US" sz="2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71500" y="357188"/>
            <a:ext cx="1697038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buClr>
                <a:srgbClr val="FF0000"/>
              </a:buClr>
              <a:buSzPct val="65000"/>
              <a:defRPr/>
            </a:pPr>
            <a:r>
              <a:rPr kumimoji="0"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通信方式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-371475" y="2595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2200275" y="2011363"/>
          <a:ext cx="4410075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Visio" r:id="rId3" imgW="2746794" imgH="1666740" progId="Visio.Drawing.11">
                  <p:embed/>
                </p:oleObj>
              </mc:Choice>
              <mc:Fallback>
                <p:oleObj name="Visio" r:id="rId3" imgW="2746794" imgH="16667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2011363"/>
                        <a:ext cx="4410075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矩形 4"/>
          <p:cNvSpPr>
            <a:spLocks noChangeArrowheads="1"/>
          </p:cNvSpPr>
          <p:nvPr/>
        </p:nvSpPr>
        <p:spPr bwMode="auto">
          <a:xfrm>
            <a:off x="2916238" y="2519363"/>
            <a:ext cx="295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99"/>
                </a:solidFill>
                <a:latin typeface="Arial" charset="0"/>
                <a:ea typeface="楷体_GB2312" pitchFamily="49" charset="-122"/>
                <a:cs typeface="Arial" charset="0"/>
              </a:rPr>
              <a:t>0 1 1 0 0 1 0 0 1 101010</a:t>
            </a:r>
            <a:endParaRPr lang="zh-CN" altLang="en-US" sz="2000">
              <a:solidFill>
                <a:srgbClr val="000099"/>
              </a:solidFill>
              <a:latin typeface="Arial" charset="0"/>
              <a:ea typeface="楷体_GB2312" pitchFamily="49" charset="-122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900" y="1071563"/>
            <a:ext cx="2019300" cy="481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500"/>
              </a:lnSpc>
              <a:spcBef>
                <a:spcPct val="20000"/>
              </a:spcBef>
              <a:buClr>
                <a:srgbClr val="FFFFFF">
                  <a:lumMod val="50000"/>
                </a:srgbClr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串行传输：</a:t>
            </a:r>
          </a:p>
        </p:txBody>
      </p:sp>
      <p:sp>
        <p:nvSpPr>
          <p:cNvPr id="7" name="矩形 6"/>
          <p:cNvSpPr/>
          <p:nvPr/>
        </p:nvSpPr>
        <p:spPr>
          <a:xfrm>
            <a:off x="2200275" y="1143000"/>
            <a:ext cx="5857875" cy="868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kumimoji="0" lang="zh-CN" altLang="en-US" sz="2400" kern="0" dirty="0">
                <a:solidFill>
                  <a:srgbClr val="000000"/>
                </a:solidFill>
                <a:latin typeface="Tahoma"/>
                <a:ea typeface="宋体"/>
              </a:rPr>
              <a:t>数字码元序列按时间顺序</a:t>
            </a:r>
            <a:r>
              <a:rPr kumimoji="0" lang="zh-CN" altLang="en-US" sz="2400" kern="0" dirty="0">
                <a:solidFill>
                  <a:srgbClr val="000099"/>
                </a:solidFill>
                <a:latin typeface="Tahoma"/>
                <a:ea typeface="宋体"/>
              </a:rPr>
              <a:t>一个接一个</a:t>
            </a:r>
            <a:r>
              <a:rPr kumimoji="0" lang="zh-CN" altLang="en-US" sz="2400" kern="0" dirty="0">
                <a:solidFill>
                  <a:srgbClr val="000000"/>
                </a:solidFill>
                <a:latin typeface="Tahoma"/>
                <a:ea typeface="宋体"/>
              </a:rPr>
              <a:t>地在</a:t>
            </a:r>
            <a:r>
              <a:rPr kumimoji="0" lang="zh-CN" altLang="en-US" sz="2400" kern="0" dirty="0">
                <a:solidFill>
                  <a:srgbClr val="000099"/>
                </a:solidFill>
                <a:latin typeface="Tahoma"/>
                <a:ea typeface="宋体"/>
              </a:rPr>
              <a:t>一条</a:t>
            </a:r>
            <a:r>
              <a:rPr kumimoji="0" lang="zh-CN" altLang="en-US" sz="2400" kern="0" dirty="0">
                <a:solidFill>
                  <a:srgbClr val="000000"/>
                </a:solidFill>
                <a:latin typeface="Tahoma"/>
                <a:ea typeface="宋体"/>
              </a:rPr>
              <a:t>信道中传输。</a:t>
            </a:r>
            <a:r>
              <a:rPr kumimoji="0" lang="zh-CN" altLang="en-US" sz="3200" kern="0" dirty="0">
                <a:solidFill>
                  <a:srgbClr val="000000"/>
                </a:solidFill>
                <a:latin typeface="Tahoma"/>
                <a:ea typeface="宋体"/>
              </a:rPr>
              <a:t>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85938" y="4714875"/>
            <a:ext cx="6072187" cy="1643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3200" kern="0" dirty="0">
                <a:solidFill>
                  <a:srgbClr val="000099"/>
                </a:solidFill>
                <a:latin typeface="+mn-lt"/>
                <a:ea typeface="+mn-ea"/>
              </a:rPr>
              <a:t> </a:t>
            </a:r>
            <a:r>
              <a:rPr kumimoji="0" lang="zh-CN" altLang="en-US" sz="2400" kern="0" dirty="0">
                <a:solidFill>
                  <a:srgbClr val="000099"/>
                </a:solidFill>
                <a:latin typeface="+mn-lt"/>
                <a:ea typeface="+mn-ea"/>
              </a:rPr>
              <a:t>优点</a:t>
            </a:r>
            <a:r>
              <a:rPr kumimoji="0" lang="zh-CN" altLang="en-US" sz="2400" b="0" kern="0" dirty="0">
                <a:solidFill>
                  <a:srgbClr val="000099"/>
                </a:solidFill>
                <a:latin typeface="+mn-lt"/>
                <a:ea typeface="+mn-ea"/>
              </a:rPr>
              <a:t>：</a:t>
            </a:r>
            <a:r>
              <a:rPr kumimoji="0" lang="zh-CN" altLang="en-US" sz="2400" kern="0" dirty="0">
                <a:solidFill>
                  <a:schemeClr val="tx1"/>
                </a:solidFill>
                <a:latin typeface="+mn-lt"/>
                <a:ea typeface="+mn-ea"/>
              </a:rPr>
              <a:t>成本低，只需一条通信信道；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400" kern="0" dirty="0">
                <a:solidFill>
                  <a:srgbClr val="000099"/>
                </a:solidFill>
                <a:latin typeface="+mn-lt"/>
                <a:ea typeface="+mn-ea"/>
              </a:rPr>
              <a:t> 缺点：</a:t>
            </a:r>
            <a:r>
              <a:rPr kumimoji="0" lang="zh-CN" altLang="en-US" sz="2400" kern="0" dirty="0">
                <a:solidFill>
                  <a:schemeClr val="tx1"/>
                </a:solidFill>
                <a:latin typeface="+mn-lt"/>
                <a:ea typeface="+mn-ea"/>
              </a:rPr>
              <a:t>速度慢，需要外加同步措施。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400" kern="0" dirty="0">
                <a:solidFill>
                  <a:srgbClr val="000099"/>
                </a:solidFill>
                <a:latin typeface="+mn-lt"/>
                <a:ea typeface="+mn-ea"/>
              </a:rPr>
              <a:t> 应用：</a:t>
            </a:r>
            <a:r>
              <a:rPr kumimoji="0" lang="zh-CN" altLang="en-US" sz="2800" kern="0" dirty="0">
                <a:solidFill>
                  <a:srgbClr val="FF0000"/>
                </a:solidFill>
                <a:latin typeface="+mn-lt"/>
                <a:ea typeface="+mn-ea"/>
              </a:rPr>
              <a:t>远</a:t>
            </a:r>
            <a:r>
              <a:rPr kumimoji="0" lang="zh-CN" altLang="en-US" sz="2400" kern="0" dirty="0">
                <a:solidFill>
                  <a:schemeClr val="tx1"/>
                </a:solidFill>
                <a:latin typeface="+mn-lt"/>
                <a:ea typeface="+mn-ea"/>
              </a:rPr>
              <a:t>距离的通信。</a:t>
            </a:r>
            <a:r>
              <a:rPr kumimoji="0" lang="zh-CN" altLang="en-US" sz="2400" b="0" kern="0" dirty="0">
                <a:solidFill>
                  <a:schemeClr val="tx1"/>
                </a:solidFill>
                <a:latin typeface="+mn-lt"/>
                <a:ea typeface="+mn-ea"/>
              </a:rPr>
              <a:t>             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 smtClean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 smtClean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b="1" dirty="0" smtClean="0"/>
              <a:t>                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b="1" dirty="0" smtClean="0">
              <a:solidFill>
                <a:srgbClr val="A50021"/>
              </a:solidFill>
            </a:endParaRPr>
          </a:p>
        </p:txBody>
      </p:sp>
      <p:grpSp>
        <p:nvGrpSpPr>
          <p:cNvPr id="29699" name="Group 8"/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29709" name="Oval 9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710" name="Oval 10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9700" name="Group 17"/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29707" name="Oval 18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708" name="Oval 19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9701" name="Group 20"/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29705" name="Oval 21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706" name="Oval 22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92881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kumimoji="0"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kumimoji="0" lang="en-US" altLang="zh-CN" sz="2800" b="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信息量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信源熵 </a:t>
            </a:r>
            <a:endParaRPr kumimoji="0"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kumimoji="0" lang="en-US" altLang="zh-CN" sz="2800" b="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kumimoji="0"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848600" cy="5375275"/>
          </a:xfrm>
          <a:solidFill>
            <a:schemeClr val="bg1"/>
          </a:solidFill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7F7F7F"/>
              </a:buClr>
              <a:buFont typeface="Wingdings" pitchFamily="2" charset="2"/>
              <a:buChar char="l"/>
              <a:defRPr/>
            </a:pPr>
            <a:r>
              <a:rPr lang="zh-CN" altLang="en-US" sz="2400" b="1" smtClean="0">
                <a:solidFill>
                  <a:srgbClr val="0000FF"/>
                </a:solidFill>
              </a:rPr>
              <a:t>信息</a:t>
            </a:r>
            <a:r>
              <a:rPr lang="zh-CN" altLang="en-US" sz="2400" b="1" smtClean="0">
                <a:solidFill>
                  <a:schemeClr val="tx2"/>
                </a:solidFill>
              </a:rPr>
              <a:t>是消息的</a:t>
            </a:r>
            <a:r>
              <a:rPr lang="zh-CN" altLang="en-US" sz="2400" b="1" smtClean="0">
                <a:solidFill>
                  <a:srgbClr val="FF0000"/>
                </a:solidFill>
              </a:rPr>
              <a:t>内涵，</a:t>
            </a:r>
            <a:r>
              <a:rPr lang="zh-CN" altLang="en-US" sz="2400" b="1" smtClean="0">
                <a:latin typeface="宋体" pitchFamily="2" charset="-122"/>
              </a:rPr>
              <a:t>消息中</a:t>
            </a:r>
            <a:r>
              <a:rPr lang="zh-CN" altLang="en-US" sz="2400" b="1" smtClean="0">
                <a:solidFill>
                  <a:schemeClr val="hlink"/>
                </a:solidFill>
                <a:latin typeface="宋体" pitchFamily="2" charset="-122"/>
              </a:rPr>
              <a:t>不确定的内容</a:t>
            </a:r>
            <a:r>
              <a:rPr lang="zh-CN" altLang="en-US" sz="2400" b="1" smtClean="0">
                <a:latin typeface="宋体" pitchFamily="2" charset="-122"/>
              </a:rPr>
              <a:t>才构成信息，</a:t>
            </a:r>
            <a:r>
              <a:rPr lang="zh-CN" altLang="en-US" sz="2400" b="1" smtClean="0">
                <a:solidFill>
                  <a:schemeClr val="hlink"/>
                </a:solidFill>
                <a:latin typeface="宋体" pitchFamily="2" charset="-122"/>
              </a:rPr>
              <a:t>信息量</a:t>
            </a:r>
            <a:r>
              <a:rPr lang="zh-CN" altLang="en-US" sz="2400" smtClean="0">
                <a:latin typeface="宋体" pitchFamily="2" charset="-122"/>
              </a:rPr>
              <a:t>就是对这种不确定性的定量描述。</a:t>
            </a:r>
            <a:endParaRPr lang="zh-CN" altLang="en-US" sz="24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5000"/>
              </a:lnSpc>
              <a:buClr>
                <a:srgbClr val="7F7F7F"/>
              </a:buClr>
              <a:buFont typeface="Wingdings" pitchFamily="2" charset="2"/>
              <a:buChar char="l"/>
              <a:defRPr/>
            </a:pPr>
            <a:r>
              <a:rPr lang="zh-CN" altLang="en-US" sz="2400" b="1" smtClean="0">
                <a:solidFill>
                  <a:schemeClr val="tx2"/>
                </a:solidFill>
              </a:rPr>
              <a:t>越不可能发生的事情，带来的信息将越多。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itchFamily="2" charset="2"/>
              <a:buNone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b="1" smtClean="0">
                <a:solidFill>
                  <a:srgbClr val="5F5F5F"/>
                </a:solidFill>
                <a:latin typeface="宋体" pitchFamily="2" charset="-122"/>
              </a:rPr>
              <a:t>：</a:t>
            </a:r>
            <a:endParaRPr lang="zh-CN" altLang="en-US" sz="2800" b="1" smtClean="0">
              <a:solidFill>
                <a:schemeClr val="tx2"/>
              </a:solidFill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b="1" smtClean="0"/>
              <a:t>太阳从东方升起。</a:t>
            </a:r>
          </a:p>
          <a:p>
            <a:pPr lvl="2">
              <a:lnSpc>
                <a:spcPct val="110000"/>
              </a:lnSpc>
              <a:defRPr/>
            </a:pPr>
            <a:r>
              <a:rPr lang="zh-CN" altLang="en-US" b="1" smtClean="0"/>
              <a:t>太阳比往日大两倍。</a:t>
            </a:r>
          </a:p>
          <a:p>
            <a:pPr lvl="2">
              <a:lnSpc>
                <a:spcPct val="110000"/>
              </a:lnSpc>
              <a:defRPr/>
            </a:pPr>
            <a:r>
              <a:rPr lang="zh-CN" altLang="en-US" b="1" smtClean="0"/>
              <a:t>太阳将从西方升起。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itchFamily="2" charset="2"/>
              <a:buNone/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可见：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smtClean="0">
                <a:latin typeface="宋体" pitchFamily="2" charset="-122"/>
              </a:rPr>
              <a:t>消息中所含信息量和不可预测性或不确定性有关。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smtClean="0">
                <a:latin typeface="宋体" pitchFamily="2" charset="-122"/>
              </a:rPr>
              <a:t>消息所表达的事件越不可能发生，信息量就越大。</a:t>
            </a:r>
            <a:endParaRPr lang="zh-CN" altLang="en-US" sz="1800" b="1" smtClean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0288" y="428625"/>
            <a:ext cx="903287" cy="581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777777"/>
              </a:buClr>
              <a:buSzPct val="60000"/>
              <a:defRPr/>
            </a:pPr>
            <a:r>
              <a:rPr kumimoji="0" lang="zh-CN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  <a:endParaRPr kumimoji="0" lang="zh-CN" altLang="en-US" sz="2800" b="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15925"/>
            <a:ext cx="4214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003399"/>
                </a:solidFill>
              </a:rPr>
              <a:t>§</a:t>
            </a:r>
            <a:r>
              <a:rPr lang="en-US" altLang="en-US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   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信息及其度量</a:t>
            </a:r>
            <a:endParaRPr lang="zh-CN" altLang="en-US" sz="3200" dirty="0">
              <a:solidFill>
                <a:srgbClr val="003399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20169" name="Oval 9"/>
          <p:cNvSpPr>
            <a:spLocks noChangeArrowheads="1"/>
          </p:cNvSpPr>
          <p:nvPr/>
        </p:nvSpPr>
        <p:spPr bwMode="auto">
          <a:xfrm>
            <a:off x="6084888" y="5157788"/>
            <a:ext cx="1296987" cy="504825"/>
          </a:xfrm>
          <a:prstGeom prst="ellips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4679950" y="4005263"/>
            <a:ext cx="4464050" cy="806450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CC66"/>
              </a:buClr>
              <a:buFont typeface="Wingdings" pitchFamily="2" charset="2"/>
              <a:buNone/>
            </a:pPr>
            <a:r>
              <a:rPr kumimoji="0" lang="zh-CN" altLang="en-US" sz="2000">
                <a:solidFill>
                  <a:srgbClr val="777777"/>
                </a:solidFill>
                <a:latin typeface="宋体" pitchFamily="2" charset="-122"/>
              </a:rPr>
              <a:t>根据概率论知识：事件的不确定性</a:t>
            </a:r>
          </a:p>
          <a:p>
            <a:pPr eaLnBrk="1" hangingPunct="1">
              <a:lnSpc>
                <a:spcPct val="90000"/>
              </a:lnSpc>
              <a:buClr>
                <a:srgbClr val="FFCC66"/>
              </a:buClr>
              <a:buFont typeface="Wingdings" pitchFamily="2" charset="2"/>
              <a:buNone/>
            </a:pPr>
            <a:r>
              <a:rPr kumimoji="0" lang="zh-CN" altLang="en-US" sz="2000">
                <a:solidFill>
                  <a:srgbClr val="777777"/>
                </a:solidFill>
                <a:latin typeface="宋体" pitchFamily="2" charset="-122"/>
              </a:rPr>
              <a:t>   可用事件出现的</a:t>
            </a:r>
            <a:r>
              <a:rPr kumimoji="0" lang="zh-CN" altLang="en-US" sz="2400">
                <a:solidFill>
                  <a:schemeClr val="hlink"/>
                </a:solidFill>
                <a:latin typeface="宋体" pitchFamily="2" charset="-122"/>
              </a:rPr>
              <a:t>概率</a:t>
            </a:r>
            <a:r>
              <a:rPr kumimoji="0" lang="zh-CN" altLang="en-US" sz="2000">
                <a:solidFill>
                  <a:srgbClr val="777777"/>
                </a:solidFill>
                <a:latin typeface="宋体" pitchFamily="2" charset="-122"/>
              </a:rPr>
              <a:t>来描述</a:t>
            </a:r>
            <a:r>
              <a:rPr kumimoji="0" lang="zh-CN" altLang="en-US" sz="2000" b="0">
                <a:solidFill>
                  <a:srgbClr val="777777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1700213" y="1839913"/>
            <a:ext cx="4872037" cy="138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1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信息量</a:t>
            </a:r>
            <a:r>
              <a:rPr kumimoji="0" lang="en-US" altLang="zh-CN" sz="2800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0"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可用概率</a:t>
            </a:r>
            <a:r>
              <a:rPr kumimoji="0" lang="en-US" altLang="zh-CN" sz="2800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kumimoji="0"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来度量：</a:t>
            </a:r>
            <a:endParaRPr kumimoji="0"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kumimoji="0" lang="en-US" altLang="zh-CN" sz="2800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0"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2800" dirty="0">
                <a:solidFill>
                  <a:srgbClr val="000099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kumimoji="0" lang="en-US" altLang="zh-CN" sz="2800" i="1" dirty="0">
                <a:solidFill>
                  <a:srgbClr val="000099"/>
                </a:solidFill>
                <a:latin typeface="Times New Roman" pitchFamily="18" charset="0"/>
                <a:ea typeface="Dotum" pitchFamily="34" charset="-127"/>
              </a:rPr>
              <a:t>f</a:t>
            </a:r>
            <a:r>
              <a:rPr kumimoji="0" lang="en-US" altLang="zh-CN" sz="2800" dirty="0">
                <a:solidFill>
                  <a:srgbClr val="000099"/>
                </a:solidFill>
                <a:latin typeface="Arial" pitchFamily="34" charset="0"/>
                <a:ea typeface="宋体" pitchFamily="2" charset="-122"/>
              </a:rPr>
              <a:t> [</a:t>
            </a:r>
            <a:r>
              <a:rPr kumimoji="0" lang="en-US" altLang="zh-CN" sz="2800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kumimoji="0"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kumimoji="0" lang="en-US" altLang="zh-CN" sz="2800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kumimoji="0"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kumimoji="0" lang="en-US" altLang="zh-CN" sz="2800" dirty="0">
                <a:solidFill>
                  <a:srgbClr val="000099"/>
                </a:solidFill>
                <a:latin typeface="Arial" pitchFamily="34" charset="0"/>
                <a:ea typeface="宋体" pitchFamily="2" charset="-122"/>
              </a:rPr>
              <a:t>]</a:t>
            </a:r>
            <a:r>
              <a:rPr kumimoji="0"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</a:t>
            </a:r>
            <a:endParaRPr kumimoji="0" lang="en-US" altLang="zh-CN" sz="28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10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9" grpId="0" animBg="1"/>
      <p:bldP spid="220171" grpId="0" animBg="1"/>
      <p:bldP spid="2201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" name="Object 31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1795463"/>
          <a:ext cx="41767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1676400" imgH="419100" progId="Equation.DSMT4">
                  <p:embed/>
                </p:oleObj>
              </mc:Choice>
              <mc:Fallback>
                <p:oleObj name="Equation" r:id="rId3" imgW="1676400" imgH="419100" progId="Equation.DSMT4">
                  <p:embed/>
                  <p:pic>
                    <p:nvPicPr>
                      <p:cNvPr id="0" name="Object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795463"/>
                        <a:ext cx="4176712" cy="10445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7171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9"/>
          <p:cNvSpPr txBox="1">
            <a:spLocks noChangeArrowheads="1"/>
          </p:cNvSpPr>
          <p:nvPr/>
        </p:nvSpPr>
        <p:spPr bwMode="auto">
          <a:xfrm>
            <a:off x="827088" y="1268413"/>
            <a:ext cx="2232025" cy="2676525"/>
          </a:xfrm>
          <a:prstGeom prst="rect">
            <a:avLst/>
          </a:prstGeom>
          <a:noFill/>
          <a:ln w="28575">
            <a:solidFill>
              <a:srgbClr val="CC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itchFamily="18" charset="0"/>
              </a:rPr>
              <a:t>P 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400">
                <a:latin typeface="Times New Roman" pitchFamily="18" charset="0"/>
              </a:rPr>
              <a:t>1</a:t>
            </a:r>
            <a:r>
              <a:rPr kumimoji="0" lang="zh-CN" altLang="en-US" sz="2400">
                <a:latin typeface="Times New Roman" pitchFamily="18" charset="0"/>
              </a:rPr>
              <a:t>，</a:t>
            </a:r>
            <a:r>
              <a:rPr kumimoji="0" lang="en-US" altLang="zh-CN" sz="2400" i="1">
                <a:latin typeface="Times New Roman" pitchFamily="18" charset="0"/>
              </a:rPr>
              <a:t>I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400"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itchFamily="18" charset="0"/>
              </a:rPr>
              <a:t>P 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400">
                <a:latin typeface="Times New Roman" pitchFamily="18" charset="0"/>
              </a:rPr>
              <a:t>0</a:t>
            </a:r>
            <a:r>
              <a:rPr kumimoji="0" lang="zh-CN" altLang="en-US" sz="2400">
                <a:latin typeface="Times New Roman" pitchFamily="18" charset="0"/>
              </a:rPr>
              <a:t>，</a:t>
            </a:r>
            <a:r>
              <a:rPr kumimoji="0" lang="en-US" altLang="zh-CN" sz="2400" i="1">
                <a:latin typeface="Times New Roman" pitchFamily="18" charset="0"/>
              </a:rPr>
              <a:t>I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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)&lt;</a:t>
            </a:r>
            <a:r>
              <a:rPr kumimoji="0" lang="en-US" altLang="zh-CN" sz="2400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),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itchFamily="18" charset="0"/>
                <a:sym typeface="Symbol" pitchFamily="18" charset="2"/>
              </a:rPr>
              <a:t>       I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)&gt;</a:t>
            </a:r>
            <a:r>
              <a:rPr kumimoji="0" lang="en-US" altLang="zh-CN" sz="2400" i="1"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0" lang="en-US" altLang="zh-CN" sz="240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itchFamily="2" charset="-122"/>
                <a:sym typeface="Symbol" pitchFamily="18" charset="2"/>
              </a:rPr>
              <a:t>相加性</a:t>
            </a:r>
          </a:p>
        </p:txBody>
      </p:sp>
      <p:sp>
        <p:nvSpPr>
          <p:cNvPr id="19" name="Rectangle 50"/>
          <p:cNvSpPr>
            <a:spLocks noChangeArrowheads="1"/>
          </p:cNvSpPr>
          <p:nvPr/>
        </p:nvSpPr>
        <p:spPr bwMode="auto">
          <a:xfrm>
            <a:off x="4214813" y="3375025"/>
            <a:ext cx="4214812" cy="143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kumimoji="0" lang="en-US" altLang="zh-CN" sz="24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kumimoji="0" lang="en-US" altLang="zh-CN" sz="2400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zh-CN" altLang="en-US" sz="2400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kumimoji="0" lang="zh-CN" altLang="en-US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比特</a:t>
            </a:r>
            <a:r>
              <a:rPr kumimoji="0" lang="en-US" altLang="zh-CN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0" lang="en-US" altLang="zh-CN" sz="2400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bit</a:t>
            </a:r>
            <a:r>
              <a:rPr kumimoji="0" lang="en-US" altLang="zh-CN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  <a:r>
              <a:rPr kumimoji="0" lang="zh-CN" altLang="en-US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，简记为</a:t>
            </a:r>
            <a:r>
              <a:rPr kumimoji="0" lang="en-US" altLang="zh-CN" sz="2400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kumimoji="0" lang="en-US" altLang="zh-CN" sz="24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ts val="3500"/>
              </a:lnSpc>
              <a:defRPr/>
            </a:pPr>
            <a:r>
              <a:rPr kumimoji="0" lang="en-US" altLang="zh-CN" sz="24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kumimoji="0" lang="en-US" altLang="zh-CN" sz="2400" i="1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zh-CN" altLang="en-US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，奈特</a:t>
            </a:r>
            <a:r>
              <a:rPr kumimoji="0" lang="en-US" altLang="zh-CN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0" lang="en-US" altLang="zh-CN" sz="24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nat</a:t>
            </a:r>
            <a:r>
              <a:rPr kumimoji="0" lang="en-US" altLang="zh-CN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en-US" altLang="zh-CN" sz="2400" i="1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>
              <a:lnSpc>
                <a:spcPts val="3500"/>
              </a:lnSpc>
              <a:defRPr/>
            </a:pPr>
            <a:r>
              <a:rPr kumimoji="0" lang="en-US" altLang="zh-CN" sz="24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=10</a:t>
            </a:r>
            <a:r>
              <a:rPr kumimoji="0" lang="zh-CN" altLang="en-US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，哈特莱</a:t>
            </a:r>
            <a:r>
              <a:rPr kumimoji="0" lang="en-US" altLang="zh-CN" sz="24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(Hartley)</a:t>
            </a:r>
          </a:p>
        </p:txBody>
      </p:sp>
      <p:sp>
        <p:nvSpPr>
          <p:cNvPr id="20" name="Freeform 57"/>
          <p:cNvSpPr>
            <a:spLocks/>
          </p:cNvSpPr>
          <p:nvPr/>
        </p:nvSpPr>
        <p:spPr bwMode="auto">
          <a:xfrm>
            <a:off x="2843213" y="1724025"/>
            <a:ext cx="1223962" cy="118745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" name="Object 61"/>
          <p:cNvGraphicFramePr>
            <a:graphicFrameLocks noChangeAspect="1"/>
          </p:cNvGraphicFramePr>
          <p:nvPr/>
        </p:nvGraphicFramePr>
        <p:xfrm>
          <a:off x="900113" y="4268788"/>
          <a:ext cx="23034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5" imgW="863225" imgH="418918" progId="Equation.DSMT4">
                  <p:embed/>
                </p:oleObj>
              </mc:Choice>
              <mc:Fallback>
                <p:oleObj name="Equation" r:id="rId5" imgW="863225" imgH="418918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68788"/>
                        <a:ext cx="2303462" cy="11176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072063" y="50927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00CC"/>
                </a:solidFill>
                <a:latin typeface="Arial" charset="0"/>
                <a:ea typeface="楷体_GB2312" pitchFamily="49" charset="-122"/>
                <a:cs typeface="Arial" charset="0"/>
              </a:rPr>
              <a:t>1 </a:t>
            </a:r>
            <a:r>
              <a:rPr lang="en-US" altLang="zh-CN" sz="2400" b="0">
                <a:latin typeface="Arial" charset="0"/>
                <a:ea typeface="楷体_GB2312" pitchFamily="49" charset="-122"/>
                <a:cs typeface="Arial" charset="0"/>
              </a:rPr>
              <a:t>nat=</a:t>
            </a:r>
            <a:r>
              <a:rPr lang="en-US" altLang="zh-CN" sz="2400" b="0">
                <a:solidFill>
                  <a:srgbClr val="0000CC"/>
                </a:solidFill>
                <a:latin typeface="Arial" charset="0"/>
                <a:ea typeface="楷体_GB2312" pitchFamily="49" charset="-122"/>
                <a:cs typeface="Arial" charset="0"/>
              </a:rPr>
              <a:t>1.44 </a:t>
            </a:r>
            <a:r>
              <a:rPr lang="en-US" altLang="zh-CN" sz="2400" b="0">
                <a:latin typeface="Arial" charset="0"/>
                <a:ea typeface="楷体_GB2312" pitchFamily="49" charset="-122"/>
                <a:cs typeface="Arial" charset="0"/>
              </a:rPr>
              <a:t>b</a:t>
            </a:r>
            <a:endParaRPr lang="zh-CN" altLang="en-US" sz="2400" b="0">
              <a:latin typeface="Arial" charset="0"/>
              <a:ea typeface="楷体_GB2312" pitchFamily="49" charset="-122"/>
              <a:cs typeface="Arial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28625" y="260350"/>
            <a:ext cx="4143375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65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 </a:t>
            </a:r>
            <a:r>
              <a:rPr kumimoji="0"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离散消息 </a:t>
            </a:r>
            <a:r>
              <a:rPr kumimoji="0" lang="en-US" altLang="zh-CN" sz="2800" i="1" kern="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0" lang="en-US" altLang="zh-CN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的信息量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1754" name="Rectangle 13"/>
          <p:cNvSpPr>
            <a:spLocks noChangeArrowheads="1"/>
          </p:cNvSpPr>
          <p:nvPr/>
        </p:nvSpPr>
        <p:spPr bwMode="auto">
          <a:xfrm>
            <a:off x="6804025" y="188913"/>
            <a:ext cx="2087563" cy="863600"/>
          </a:xfrm>
          <a:prstGeom prst="rect">
            <a:avLst/>
          </a:prstGeom>
          <a:solidFill>
            <a:srgbClr val="FFF4C8"/>
          </a:solidFill>
          <a:ln>
            <a:noFill/>
          </a:ln>
          <a:effectLst>
            <a:prstShdw prst="shdw17" dist="17961" dir="2700000">
              <a:srgbClr val="999974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kumimoji="0" lang="en-US" altLang="zh-CN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zh-CN" sz="2800">
                <a:solidFill>
                  <a:srgbClr val="000099"/>
                </a:solidFill>
                <a:latin typeface="Arial" charset="0"/>
              </a:rPr>
              <a:t>=</a:t>
            </a:r>
            <a:r>
              <a:rPr kumimoji="0" lang="en-US" altLang="zh-CN" sz="2800" i="1">
                <a:solidFill>
                  <a:srgbClr val="000099"/>
                </a:solidFill>
                <a:latin typeface="Times New Roman" pitchFamily="18" charset="0"/>
                <a:ea typeface="Dotum" pitchFamily="34" charset="-127"/>
              </a:rPr>
              <a:t>f</a:t>
            </a:r>
            <a:r>
              <a:rPr kumimoji="0" lang="en-US" altLang="zh-CN" sz="2800">
                <a:solidFill>
                  <a:srgbClr val="000099"/>
                </a:solidFill>
                <a:latin typeface="Arial" charset="0"/>
              </a:rPr>
              <a:t> [</a:t>
            </a:r>
            <a:r>
              <a:rPr kumimoji="0" lang="en-US" altLang="zh-CN" sz="2800" i="1">
                <a:solidFill>
                  <a:schemeClr val="hlink"/>
                </a:solidFill>
                <a:latin typeface="Times New Roman" pitchFamily="18" charset="0"/>
              </a:rPr>
              <a:t>P</a:t>
            </a:r>
            <a:r>
              <a:rPr kumimoji="0" lang="en-US" altLang="zh-CN" sz="2800">
                <a:solidFill>
                  <a:schemeClr val="hlink"/>
                </a:solidFill>
                <a:latin typeface="Arial" charset="0"/>
              </a:rPr>
              <a:t>(</a:t>
            </a:r>
            <a:r>
              <a:rPr kumimoji="0" lang="en-US" altLang="zh-CN" sz="2800" i="1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kumimoji="0" lang="en-US" altLang="zh-CN" sz="2800">
                <a:solidFill>
                  <a:schemeClr val="hlink"/>
                </a:solidFill>
                <a:latin typeface="Arial" charset="0"/>
              </a:rPr>
              <a:t>)</a:t>
            </a:r>
            <a:r>
              <a:rPr kumimoji="0" lang="en-US" altLang="zh-CN" sz="2800">
                <a:solidFill>
                  <a:srgbClr val="000099"/>
                </a:solidFill>
                <a:latin typeface="Arial" charset="0"/>
              </a:rPr>
              <a:t>]</a:t>
            </a:r>
            <a:r>
              <a:rPr kumimoji="0" lang="en-US" altLang="zh-CN" sz="2800">
                <a:latin typeface="宋体" pitchFamily="2" charset="-122"/>
              </a:rPr>
              <a:t>  </a:t>
            </a:r>
            <a:endParaRPr kumimoji="0" lang="en-US" altLang="zh-CN" sz="2800">
              <a:solidFill>
                <a:schemeClr val="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25438"/>
            <a:ext cx="2449512" cy="701675"/>
          </a:xfrm>
          <a:solidFill>
            <a:schemeClr val="tx2"/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考核方式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27088" y="1412875"/>
            <a:ext cx="77771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0" lang="zh-CN" altLang="en-US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平时成绩 </a:t>
            </a:r>
            <a:r>
              <a:rPr kumimoji="0" lang="en-US" altLang="zh-CN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50%</a:t>
            </a:r>
            <a:endParaRPr kumimoji="0" lang="zh-CN" altLang="en-US" sz="28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0" lang="zh-CN" altLang="en-US" sz="2400">
                <a:latin typeface="华文细黑" pitchFamily="2" charset="-122"/>
                <a:ea typeface="华文细黑" pitchFamily="2" charset="-122"/>
              </a:rPr>
              <a:t>作业</a:t>
            </a:r>
            <a:r>
              <a:rPr kumimoji="0" lang="en-US" altLang="zh-CN" sz="2400">
                <a:latin typeface="华文细黑" pitchFamily="2" charset="-122"/>
                <a:ea typeface="华文细黑" pitchFamily="2" charset="-122"/>
              </a:rPr>
              <a:t>20%</a:t>
            </a:r>
            <a:endParaRPr kumimoji="0" lang="zh-CN" altLang="en-US" sz="2400">
              <a:latin typeface="华文细黑" pitchFamily="2" charset="-122"/>
              <a:ea typeface="华文细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0" lang="zh-CN" altLang="en-US" sz="2400">
                <a:latin typeface="华文细黑" pitchFamily="2" charset="-122"/>
                <a:ea typeface="华文细黑" pitchFamily="2" charset="-122"/>
              </a:rPr>
              <a:t>期中考试</a:t>
            </a:r>
            <a:r>
              <a:rPr kumimoji="0" lang="en-US" altLang="zh-CN" sz="2400">
                <a:latin typeface="华文细黑" pitchFamily="2" charset="-122"/>
                <a:ea typeface="华文细黑" pitchFamily="2" charset="-122"/>
              </a:rPr>
              <a:t>10%</a:t>
            </a:r>
            <a:endParaRPr kumimoji="0" lang="zh-CN" altLang="en-US" sz="2400">
              <a:latin typeface="华文细黑" pitchFamily="2" charset="-122"/>
              <a:ea typeface="华文细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0" lang="zh-CN" altLang="en-US" sz="2400">
                <a:latin typeface="华文细黑" pitchFamily="2" charset="-122"/>
                <a:ea typeface="华文细黑" pitchFamily="2" charset="-122"/>
              </a:rPr>
              <a:t>调研报告或读书笔记 </a:t>
            </a:r>
            <a:r>
              <a:rPr kumimoji="0" lang="en-US" altLang="zh-CN" sz="2400">
                <a:latin typeface="华文细黑" pitchFamily="2" charset="-122"/>
                <a:ea typeface="华文细黑" pitchFamily="2" charset="-122"/>
              </a:rPr>
              <a:t>10%</a:t>
            </a:r>
            <a:endParaRPr kumimoji="0" lang="zh-CN" altLang="en-US" sz="2400">
              <a:latin typeface="华文细黑" pitchFamily="2" charset="-122"/>
              <a:ea typeface="华文细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0" lang="zh-CN" altLang="en-US" sz="2400">
                <a:latin typeface="华文细黑" pitchFamily="2" charset="-122"/>
                <a:ea typeface="华文细黑" pitchFamily="2" charset="-122"/>
              </a:rPr>
              <a:t>考勤</a:t>
            </a:r>
            <a:r>
              <a:rPr kumimoji="0" lang="en-US" altLang="zh-CN" sz="2400">
                <a:latin typeface="华文细黑" pitchFamily="2" charset="-122"/>
                <a:ea typeface="华文细黑" pitchFamily="2" charset="-122"/>
              </a:rPr>
              <a:t>10%</a:t>
            </a:r>
          </a:p>
          <a:p>
            <a:pPr lvl="1">
              <a:buFont typeface="Wingdings" pitchFamily="2" charset="2"/>
              <a:buChar char="l"/>
            </a:pPr>
            <a:endParaRPr kumimoji="0" lang="zh-CN" altLang="en-US" sz="240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0" lang="zh-CN" altLang="en-US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期末闭卷考试 </a:t>
            </a:r>
            <a:r>
              <a:rPr kumimoji="0" lang="en-US" altLang="zh-CN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50%</a:t>
            </a:r>
          </a:p>
          <a:p>
            <a:pPr lvl="1">
              <a:buFont typeface="Wingdings" pitchFamily="2" charset="2"/>
              <a:buChar char="l"/>
            </a:pPr>
            <a:endParaRPr kumimoji="0" lang="zh-CN" altLang="en-US" sz="24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lvl="2">
              <a:buFont typeface="Wingdings" pitchFamily="2" charset="2"/>
              <a:buChar char="l"/>
            </a:pPr>
            <a:endParaRPr kumimoji="0" lang="zh-CN" altLang="en-US" sz="20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852488" y="5229225"/>
            <a:ext cx="6985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kumimoji="0" lang="en-US" altLang="zh-CN" sz="2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http://zjut.fanya.chaoxing.com</a:t>
            </a:r>
            <a:endParaRPr kumimoji="0" lang="zh-CN" altLang="en-US" sz="24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221163"/>
            <a:ext cx="7129463" cy="2232025"/>
          </a:xfrm>
          <a:solidFill>
            <a:schemeClr val="bg1"/>
          </a:solidFill>
          <a:ln w="38100" cmpd="dbl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  <a:tabLst>
                <a:tab pos="5029200" algn="l"/>
              </a:tabLst>
            </a:pPr>
            <a:r>
              <a:rPr lang="en-US" altLang="zh-CN" sz="2400" b="1" smtClean="0">
                <a:latin typeface="宋体" pitchFamily="2" charset="-122"/>
              </a:rPr>
              <a:t> </a:t>
            </a:r>
            <a:r>
              <a:rPr lang="zh-CN" altLang="en-US" sz="2400" b="1" smtClean="0">
                <a:latin typeface="宋体" pitchFamily="2" charset="-122"/>
              </a:rPr>
              <a:t>概率相同，每个符号蕴含的信息量也相同；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  <a:tabLst>
                <a:tab pos="5029200" algn="l"/>
              </a:tabLst>
            </a:pPr>
            <a:r>
              <a:rPr lang="zh-CN" altLang="en-US" sz="2400" b="1" smtClean="0">
                <a:solidFill>
                  <a:schemeClr val="hlink"/>
                </a:solidFill>
                <a:latin typeface="宋体" pitchFamily="2" charset="-122"/>
              </a:rPr>
              <a:t> 二</a:t>
            </a:r>
            <a:r>
              <a:rPr lang="zh-CN" altLang="en-US" sz="2400" b="1" smtClean="0">
                <a:latin typeface="宋体" pitchFamily="2" charset="-122"/>
              </a:rPr>
              <a:t>进制的每个码元含 </a:t>
            </a:r>
            <a:r>
              <a:rPr lang="en-US" altLang="zh-CN" sz="2400" b="1" smtClean="0">
                <a:solidFill>
                  <a:schemeClr val="hlink"/>
                </a:solidFill>
                <a:latin typeface="Arial" charset="0"/>
              </a:rPr>
              <a:t>1</a:t>
            </a:r>
            <a:r>
              <a:rPr lang="en-US" altLang="zh-CN" sz="2400" b="1" smtClean="0">
                <a:latin typeface="Arial" charset="0"/>
              </a:rPr>
              <a:t> </a:t>
            </a:r>
            <a:r>
              <a:rPr lang="zh-CN" altLang="en-US" sz="2400" b="1" smtClean="0">
                <a:latin typeface="宋体" pitchFamily="2" charset="-122"/>
              </a:rPr>
              <a:t>（</a:t>
            </a:r>
            <a:r>
              <a:rPr lang="en-US" altLang="zh-CN" sz="2400" b="1" smtClean="0">
                <a:latin typeface="Arial" charset="0"/>
              </a:rPr>
              <a:t>b</a:t>
            </a:r>
            <a:r>
              <a:rPr lang="en-US" altLang="zh-CN" sz="2400" b="1" smtClean="0">
                <a:latin typeface="宋体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  <a:tabLst>
                <a:tab pos="5029200" algn="l"/>
              </a:tabLst>
            </a:pPr>
            <a:r>
              <a:rPr lang="en-US" altLang="zh-CN" sz="2400" b="1" smtClean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sz="2400" b="1" smtClean="0">
                <a:solidFill>
                  <a:schemeClr val="hlink"/>
                </a:solidFill>
                <a:latin typeface="宋体" pitchFamily="2" charset="-122"/>
              </a:rPr>
              <a:t>四</a:t>
            </a:r>
            <a:r>
              <a:rPr lang="zh-CN" altLang="en-US" sz="2400" b="1" smtClean="0">
                <a:latin typeface="宋体" pitchFamily="2" charset="-122"/>
              </a:rPr>
              <a:t>进制的每个码元含 </a:t>
            </a:r>
            <a:r>
              <a:rPr lang="en-US" altLang="zh-CN" sz="2400" b="1" smtClean="0">
                <a:solidFill>
                  <a:schemeClr val="hlink"/>
                </a:solidFill>
                <a:latin typeface="Arial" charset="0"/>
              </a:rPr>
              <a:t>2</a:t>
            </a:r>
            <a:r>
              <a:rPr lang="en-US" altLang="zh-CN" sz="2400" b="1" smtClean="0">
                <a:latin typeface="宋体" pitchFamily="2" charset="-122"/>
              </a:rPr>
              <a:t> </a:t>
            </a:r>
            <a:r>
              <a:rPr lang="zh-CN" altLang="en-US" sz="2400" b="1" smtClean="0">
                <a:latin typeface="宋体" pitchFamily="2" charset="-122"/>
              </a:rPr>
              <a:t>（</a:t>
            </a:r>
            <a:r>
              <a:rPr lang="en-US" altLang="zh-CN" sz="2400" b="1" smtClean="0">
                <a:latin typeface="Arial" charset="0"/>
              </a:rPr>
              <a:t>b</a:t>
            </a:r>
            <a:r>
              <a:rPr lang="en-US" altLang="zh-CN" sz="2400" b="1" smtClean="0">
                <a:latin typeface="宋体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  <a:tabLst>
                <a:tab pos="5029200" algn="l"/>
              </a:tabLst>
            </a:pPr>
            <a:r>
              <a:rPr lang="en-US" altLang="zh-CN" sz="2400" b="1" smtClean="0">
                <a:latin typeface="宋体" pitchFamily="2" charset="-122"/>
              </a:rPr>
              <a:t> </a:t>
            </a:r>
            <a:r>
              <a:rPr lang="zh-CN" altLang="en-US" sz="2400" b="1" smtClean="0">
                <a:latin typeface="宋体" pitchFamily="2" charset="-122"/>
              </a:rPr>
              <a:t>推广：</a:t>
            </a:r>
            <a:r>
              <a:rPr lang="en-US" altLang="zh-CN" sz="2400" b="1" smtClean="0">
                <a:solidFill>
                  <a:schemeClr val="hlink"/>
                </a:solidFill>
                <a:latin typeface="Arial" charset="0"/>
              </a:rPr>
              <a:t>M</a:t>
            </a:r>
            <a:r>
              <a:rPr lang="zh-CN" altLang="en-US" sz="2400" b="1" smtClean="0">
                <a:latin typeface="宋体" pitchFamily="2" charset="-122"/>
              </a:rPr>
              <a:t>进制的每个码元含 </a:t>
            </a:r>
            <a:r>
              <a:rPr lang="en-US" altLang="zh-CN" sz="2400" b="1" smtClean="0">
                <a:solidFill>
                  <a:srgbClr val="FF0000"/>
                </a:solidFill>
                <a:latin typeface="Arial" charset="0"/>
              </a:rPr>
              <a:t>log</a:t>
            </a:r>
            <a:r>
              <a:rPr lang="en-US" altLang="zh-CN" sz="2400" b="1" baseline="-2500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2400" b="1" smtClean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altLang="zh-CN" sz="2400" b="1" smtClean="0">
                <a:latin typeface="宋体" pitchFamily="2" charset="-122"/>
              </a:rPr>
              <a:t> </a:t>
            </a:r>
            <a:r>
              <a:rPr lang="zh-CN" altLang="en-US" sz="2400" b="1" smtClean="0">
                <a:latin typeface="宋体" pitchFamily="2" charset="-122"/>
              </a:rPr>
              <a:t>（</a:t>
            </a:r>
            <a:r>
              <a:rPr lang="en-US" altLang="zh-CN" sz="2400" b="1" smtClean="0">
                <a:latin typeface="Arial" charset="0"/>
              </a:rPr>
              <a:t>b</a:t>
            </a:r>
            <a:r>
              <a:rPr lang="en-US" altLang="zh-CN" sz="2400" b="1" smtClean="0">
                <a:latin typeface="宋体" pitchFamily="2" charset="-122"/>
              </a:rPr>
              <a:t>)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98342" name="Object 6"/>
          <p:cNvGraphicFramePr>
            <a:graphicFrameLocks noChangeAspect="1"/>
          </p:cNvGraphicFramePr>
          <p:nvPr/>
        </p:nvGraphicFramePr>
        <p:xfrm>
          <a:off x="4456113" y="1770063"/>
          <a:ext cx="35274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公式" r:id="rId3" imgW="1905000" imgH="393700" progId="Equation.3">
                  <p:embed/>
                </p:oleObj>
              </mc:Choice>
              <mc:Fallback>
                <p:oleObj name="公式" r:id="rId3" imgW="19050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770063"/>
                        <a:ext cx="3527425" cy="722312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Object 9"/>
          <p:cNvGraphicFramePr>
            <a:graphicFrameLocks noChangeAspect="1"/>
          </p:cNvGraphicFramePr>
          <p:nvPr/>
        </p:nvGraphicFramePr>
        <p:xfrm>
          <a:off x="4470400" y="2781300"/>
          <a:ext cx="20621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5" imgW="965200" imgH="457200" progId="Equation.DSMT4">
                  <p:embed/>
                </p:oleObj>
              </mc:Choice>
              <mc:Fallback>
                <p:oleObj name="Equation" r:id="rId5" imgW="9652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781300"/>
                        <a:ext cx="2062163" cy="1117600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900113" y="142875"/>
            <a:ext cx="2951162" cy="968375"/>
          </a:xfrm>
          <a:prstGeom prst="rect">
            <a:avLst/>
          </a:prstGeom>
          <a:solidFill>
            <a:srgbClr val="FFFFD5"/>
          </a:solidFill>
          <a:ln>
            <a:noFill/>
          </a:ln>
          <a:effectLst>
            <a:prstShdw prst="shdw17" dist="17961" dir="2700000">
              <a:srgbClr val="9999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【</a:t>
            </a:r>
            <a:r>
              <a:rPr kumimoji="0" lang="en-US" altLang="zh-CN" sz="2400">
                <a:solidFill>
                  <a:schemeClr val="hlink"/>
                </a:solidFill>
                <a:latin typeface="Arial" charset="0"/>
                <a:ea typeface="楷体_GB2312" pitchFamily="49" charset="-122"/>
              </a:rPr>
              <a:t>1-1</a:t>
            </a:r>
            <a:r>
              <a:rPr kumimoji="0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/>
              <a:t>二进制信源</a:t>
            </a:r>
            <a:r>
              <a:rPr kumimoji="0" lang="zh-CN" altLang="en-US" sz="2400">
                <a:latin typeface="宋体" pitchFamily="2" charset="-122"/>
              </a:rPr>
              <a:t>（</a:t>
            </a:r>
            <a:r>
              <a:rPr kumimoji="0" lang="en-US" altLang="zh-CN" sz="2400">
                <a:latin typeface="宋体" pitchFamily="2" charset="-122"/>
              </a:rPr>
              <a:t>0</a:t>
            </a:r>
            <a:r>
              <a:rPr kumimoji="0" lang="zh-CN" altLang="en-US" sz="2400">
                <a:latin typeface="宋体" pitchFamily="2" charset="-122"/>
              </a:rPr>
              <a:t>，</a:t>
            </a:r>
            <a:r>
              <a:rPr kumimoji="0" lang="en-US" altLang="zh-CN" sz="2400">
                <a:latin typeface="宋体" pitchFamily="2" charset="-122"/>
              </a:rPr>
              <a:t>1</a:t>
            </a:r>
            <a:r>
              <a:rPr kumimoji="0" lang="zh-CN" altLang="en-US" sz="2400">
                <a:latin typeface="宋体" pitchFamily="2" charset="-122"/>
              </a:rPr>
              <a:t>）</a:t>
            </a:r>
          </a:p>
        </p:txBody>
      </p:sp>
      <p:sp>
        <p:nvSpPr>
          <p:cNvPr id="398347" name="Rectangle 11"/>
          <p:cNvSpPr>
            <a:spLocks noChangeArrowheads="1"/>
          </p:cNvSpPr>
          <p:nvPr/>
        </p:nvSpPr>
        <p:spPr bwMode="auto">
          <a:xfrm>
            <a:off x="4425950" y="157163"/>
            <a:ext cx="3962400" cy="968375"/>
          </a:xfrm>
          <a:prstGeom prst="rect">
            <a:avLst/>
          </a:prstGeom>
          <a:solidFill>
            <a:srgbClr val="E1E1FF"/>
          </a:solidFill>
          <a:ln>
            <a:noFill/>
          </a:ln>
          <a:effectLst>
            <a:prstShdw prst="shdw17" dist="17961" dir="13500000">
              <a:srgbClr val="8787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folHlink"/>
                </a:solidFill>
                <a:latin typeface="Arial" charset="0"/>
              </a:rPr>
              <a:t>   【1-2】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000066"/>
                </a:solidFill>
                <a:latin typeface="宋体" pitchFamily="2" charset="-122"/>
              </a:rPr>
              <a:t>四进制信源</a:t>
            </a:r>
            <a:r>
              <a:rPr kumimoji="0" lang="zh-CN" altLang="en-US" sz="2400">
                <a:latin typeface="宋体" pitchFamily="2" charset="-122"/>
              </a:rPr>
              <a:t>（</a:t>
            </a:r>
            <a:r>
              <a:rPr kumimoji="0" lang="en-US" altLang="zh-CN" sz="2400">
                <a:latin typeface="宋体" pitchFamily="2" charset="-122"/>
              </a:rPr>
              <a:t>0</a:t>
            </a:r>
            <a:r>
              <a:rPr kumimoji="0" lang="zh-CN" altLang="en-US" sz="2400">
                <a:latin typeface="宋体" pitchFamily="2" charset="-122"/>
              </a:rPr>
              <a:t>，</a:t>
            </a:r>
            <a:r>
              <a:rPr kumimoji="0" lang="en-US" altLang="zh-CN" sz="2400">
                <a:latin typeface="宋体" pitchFamily="2" charset="-122"/>
              </a:rPr>
              <a:t>1</a:t>
            </a:r>
            <a:r>
              <a:rPr kumimoji="0" lang="zh-CN" altLang="en-US" sz="2400">
                <a:latin typeface="宋体" pitchFamily="2" charset="-122"/>
              </a:rPr>
              <a:t>，</a:t>
            </a:r>
            <a:r>
              <a:rPr kumimoji="0" lang="en-US" altLang="zh-CN" sz="2400">
                <a:latin typeface="宋体" pitchFamily="2" charset="-122"/>
              </a:rPr>
              <a:t>2, 3</a:t>
            </a:r>
            <a:r>
              <a:rPr kumimoji="0" lang="zh-CN" altLang="en-US" sz="2400">
                <a:latin typeface="宋体" pitchFamily="2" charset="-122"/>
              </a:rPr>
              <a:t>）</a:t>
            </a:r>
          </a:p>
        </p:txBody>
      </p:sp>
      <p:graphicFrame>
        <p:nvGraphicFramePr>
          <p:cNvPr id="32775" name="Object 12"/>
          <p:cNvGraphicFramePr>
            <a:graphicFrameLocks noChangeAspect="1"/>
          </p:cNvGraphicFramePr>
          <p:nvPr/>
        </p:nvGraphicFramePr>
        <p:xfrm>
          <a:off x="1763713" y="1773238"/>
          <a:ext cx="20161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公式" r:id="rId7" imgW="1016000" imgH="393700" progId="Equation.3">
                  <p:embed/>
                </p:oleObj>
              </mc:Choice>
              <mc:Fallback>
                <p:oleObj name="公式" r:id="rId7" imgW="10160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73238"/>
                        <a:ext cx="2016125" cy="774700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A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3"/>
          <p:cNvGraphicFramePr>
            <a:graphicFrameLocks noChangeAspect="1"/>
          </p:cNvGraphicFramePr>
          <p:nvPr/>
        </p:nvGraphicFramePr>
        <p:xfrm>
          <a:off x="1403350" y="2636838"/>
          <a:ext cx="23749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9" imgW="1180588" imgH="660113" progId="Equation.DSMT4">
                  <p:embed/>
                </p:oleObj>
              </mc:Choice>
              <mc:Fallback>
                <p:oleObj name="Equation" r:id="rId9" imgW="1180588" imgH="6601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2374900" cy="1325562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1" name="Rectangle 15"/>
          <p:cNvSpPr>
            <a:spLocks noChangeArrowheads="1"/>
          </p:cNvSpPr>
          <p:nvPr/>
        </p:nvSpPr>
        <p:spPr bwMode="auto">
          <a:xfrm>
            <a:off x="5867400" y="4949825"/>
            <a:ext cx="2736850" cy="711200"/>
          </a:xfrm>
          <a:prstGeom prst="rect">
            <a:avLst/>
          </a:prstGeom>
          <a:noFill/>
          <a:ln w="952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每个四进制符号可用</a:t>
            </a:r>
          </a:p>
          <a:p>
            <a:pPr>
              <a:defRPr/>
            </a:pPr>
            <a:r>
              <a:rPr kumimoji="0"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 </a:t>
            </a:r>
            <a:r>
              <a:rPr kumimoji="0"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个二进制符号表示。</a:t>
            </a:r>
          </a:p>
        </p:txBody>
      </p:sp>
      <p:sp>
        <p:nvSpPr>
          <p:cNvPr id="32778" name="Rectangle 17"/>
          <p:cNvSpPr>
            <a:spLocks noChangeArrowheads="1"/>
          </p:cNvSpPr>
          <p:nvPr/>
        </p:nvSpPr>
        <p:spPr bwMode="auto">
          <a:xfrm>
            <a:off x="817563" y="1844675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宋体" pitchFamily="2" charset="-122"/>
              </a:rPr>
              <a:t>解：</a:t>
            </a:r>
          </a:p>
        </p:txBody>
      </p:sp>
      <p:sp>
        <p:nvSpPr>
          <p:cNvPr id="398356" name="Rectangle 20"/>
          <p:cNvSpPr>
            <a:spLocks noChangeArrowheads="1"/>
          </p:cNvSpPr>
          <p:nvPr/>
        </p:nvSpPr>
        <p:spPr bwMode="auto">
          <a:xfrm>
            <a:off x="871538" y="1111250"/>
            <a:ext cx="7516812" cy="53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试求：等概独立发送符号时，每个符号的信息量 。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522288" y="4005263"/>
            <a:ext cx="1312862" cy="5746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评注</a:t>
            </a:r>
          </a:p>
        </p:txBody>
      </p:sp>
      <p:grpSp>
        <p:nvGrpSpPr>
          <p:cNvPr id="32781" name="Group 22"/>
          <p:cNvGrpSpPr>
            <a:grpSpLocks/>
          </p:cNvGrpSpPr>
          <p:nvPr/>
        </p:nvGrpSpPr>
        <p:grpSpPr bwMode="auto">
          <a:xfrm>
            <a:off x="250825" y="333375"/>
            <a:ext cx="649288" cy="671513"/>
            <a:chOff x="1655" y="848"/>
            <a:chExt cx="454" cy="439"/>
          </a:xfrm>
        </p:grpSpPr>
        <p:grpSp>
          <p:nvGrpSpPr>
            <p:cNvPr id="32790" name="Group 23"/>
            <p:cNvGrpSpPr>
              <a:grpSpLocks/>
            </p:cNvGrpSpPr>
            <p:nvPr/>
          </p:nvGrpSpPr>
          <p:grpSpPr bwMode="auto">
            <a:xfrm>
              <a:off x="1655" y="848"/>
              <a:ext cx="454" cy="439"/>
              <a:chOff x="1289" y="587"/>
              <a:chExt cx="668" cy="647"/>
            </a:xfrm>
          </p:grpSpPr>
          <p:sp>
            <p:nvSpPr>
              <p:cNvPr id="32792" name="Oval 24"/>
              <p:cNvSpPr>
                <a:spLocks noChangeArrowheads="1"/>
              </p:cNvSpPr>
              <p:nvPr/>
            </p:nvSpPr>
            <p:spPr bwMode="gray">
              <a:xfrm>
                <a:off x="1289" y="622"/>
                <a:ext cx="668" cy="58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794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795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32791" name="Text Box 29"/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latin typeface="Arial" charset="0"/>
                </a:rPr>
                <a:t>例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995738" y="265113"/>
            <a:ext cx="649287" cy="669925"/>
            <a:chOff x="1655" y="848"/>
            <a:chExt cx="454" cy="439"/>
          </a:xfrm>
        </p:grpSpPr>
        <p:grpSp>
          <p:nvGrpSpPr>
            <p:cNvPr id="32783" name="Group 31"/>
            <p:cNvGrpSpPr>
              <a:grpSpLocks/>
            </p:cNvGrpSpPr>
            <p:nvPr/>
          </p:nvGrpSpPr>
          <p:grpSpPr bwMode="auto">
            <a:xfrm>
              <a:off x="1655" y="848"/>
              <a:ext cx="454" cy="439"/>
              <a:chOff x="1289" y="587"/>
              <a:chExt cx="668" cy="647"/>
            </a:xfrm>
          </p:grpSpPr>
          <p:sp>
            <p:nvSpPr>
              <p:cNvPr id="32785" name="Oval 32"/>
              <p:cNvSpPr>
                <a:spLocks noChangeArrowheads="1"/>
              </p:cNvSpPr>
              <p:nvPr/>
            </p:nvSpPr>
            <p:spPr bwMode="gray">
              <a:xfrm>
                <a:off x="1289" y="622"/>
                <a:ext cx="668" cy="58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786" name="Oval 3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787" name="Oval 3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788" name="Oval 3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789" name="Oval 3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32784" name="Text Box 37"/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latin typeface="Arial" charset="0"/>
                </a:rPr>
                <a:t>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uild="p" animBg="1"/>
      <p:bldP spid="398347" grpId="0" animBg="1"/>
      <p:bldP spid="398351" grpId="0" animBg="1"/>
      <p:bldP spid="3983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05725" cy="511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smtClean="0"/>
              <a:t>       </a:t>
            </a:r>
            <a:r>
              <a:rPr lang="en-US" altLang="zh-CN" sz="2400" b="1" smtClean="0">
                <a:solidFill>
                  <a:srgbClr val="0000CC"/>
                </a:solidFill>
                <a:latin typeface="宋体" pitchFamily="2" charset="-122"/>
              </a:rPr>
              <a:t>——</a:t>
            </a:r>
            <a:r>
              <a:rPr lang="zh-CN" altLang="en-US" sz="2400" b="1" smtClean="0"/>
              <a:t>信源中每个符号所含信息量的统计平均值。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</a:t>
            </a:r>
            <a:r>
              <a:rPr lang="zh-CN" altLang="en-US" sz="2400" b="1" smtClean="0"/>
              <a:t>设</a:t>
            </a:r>
            <a:r>
              <a:rPr lang="zh-CN" altLang="en-US" sz="2800" smtClean="0"/>
              <a:t>                                                            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/>
              <a:t> 则 统计独立的</a:t>
            </a:r>
            <a:r>
              <a:rPr lang="en-US" altLang="zh-CN" sz="2400" b="1" smtClean="0"/>
              <a:t>M</a:t>
            </a:r>
            <a:r>
              <a:rPr lang="zh-CN" altLang="en-US" sz="2400" b="1" smtClean="0"/>
              <a:t>个符号的离散信源的平均信息量为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/>
            </a:r>
            <a:br>
              <a:rPr lang="zh-CN" altLang="en-US" sz="2800" smtClean="0"/>
            </a:br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Arial" charset="0"/>
                <a:ea typeface="楷体_GB2312" pitchFamily="49" charset="-122"/>
              </a:rPr>
              <a:t>    </a:t>
            </a:r>
            <a:r>
              <a:rPr lang="zh-CN" altLang="en-US" sz="2800" i="1" smtClean="0">
                <a:latin typeface="Arial" charset="0"/>
                <a:ea typeface="楷体_GB2312" pitchFamily="49" charset="-122"/>
              </a:rPr>
              <a:t>  </a:t>
            </a:r>
            <a:r>
              <a:rPr lang="en-US" altLang="zh-CN" sz="2400" b="1" i="1" smtClean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zh-CN" altLang="en-US" sz="2400" b="1" smtClean="0">
                <a:latin typeface="宋体" pitchFamily="2" charset="-122"/>
              </a:rPr>
              <a:t>与热力学中的熵形式一样，故称为</a:t>
            </a:r>
            <a:r>
              <a:rPr lang="zh-CN" altLang="en-US" sz="2400" b="1" smtClean="0">
                <a:solidFill>
                  <a:schemeClr val="hlink"/>
                </a:solidFill>
                <a:latin typeface="宋体" pitchFamily="2" charset="-122"/>
              </a:rPr>
              <a:t>信源的熵</a:t>
            </a:r>
            <a:r>
              <a:rPr lang="zh-CN" altLang="en-US" sz="2400" b="1" smtClean="0">
                <a:latin typeface="宋体" pitchFamily="2" charset="-122"/>
              </a:rPr>
              <a:t>。</a:t>
            </a: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622425" y="1989138"/>
          <a:ext cx="59753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公式" r:id="rId3" imgW="97881480" imgH="15430680" progId="Equation.3">
                  <p:embed/>
                </p:oleObj>
              </mc:Choice>
              <mc:Fallback>
                <p:oleObj name="公式" r:id="rId3" imgW="97881480" imgH="1543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989138"/>
                        <a:ext cx="5975350" cy="104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/>
          <p:cNvGraphicFramePr>
            <a:graphicFrameLocks noChangeAspect="1"/>
          </p:cNvGraphicFramePr>
          <p:nvPr/>
        </p:nvGraphicFramePr>
        <p:xfrm>
          <a:off x="1765300" y="4005263"/>
          <a:ext cx="5400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5" imgW="2197100" imgH="444500" progId="Equation.DSMT4">
                  <p:embed/>
                </p:oleObj>
              </mc:Choice>
              <mc:Fallback>
                <p:oleObj name="Equation" r:id="rId5" imgW="2197100" imgH="4445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005263"/>
                        <a:ext cx="5400675" cy="1092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3" y="333375"/>
            <a:ext cx="4500562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65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 </a:t>
            </a:r>
            <a:r>
              <a:rPr kumimoji="0"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离散消息</a:t>
            </a:r>
            <a:r>
              <a:rPr kumimoji="0"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的平均</a:t>
            </a:r>
            <a:r>
              <a:rPr kumimoji="0"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信息量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4652963"/>
            <a:ext cx="6642100" cy="1439862"/>
            <a:chOff x="692" y="2977"/>
            <a:chExt cx="4184" cy="907"/>
          </a:xfrm>
        </p:grpSpPr>
        <p:grpSp>
          <p:nvGrpSpPr>
            <p:cNvPr id="34832" name="Group 33"/>
            <p:cNvGrpSpPr>
              <a:grpSpLocks/>
            </p:cNvGrpSpPr>
            <p:nvPr/>
          </p:nvGrpSpPr>
          <p:grpSpPr bwMode="auto">
            <a:xfrm>
              <a:off x="1066" y="3113"/>
              <a:ext cx="3810" cy="771"/>
              <a:chOff x="1066" y="3113"/>
              <a:chExt cx="3810" cy="771"/>
            </a:xfrm>
          </p:grpSpPr>
          <p:sp>
            <p:nvSpPr>
              <p:cNvPr id="34834" name="Rectangle 25"/>
              <p:cNvSpPr>
                <a:spLocks noChangeArrowheads="1"/>
              </p:cNvSpPr>
              <p:nvPr/>
            </p:nvSpPr>
            <p:spPr bwMode="auto">
              <a:xfrm>
                <a:off x="1066" y="3113"/>
                <a:ext cx="3810" cy="771"/>
              </a:xfrm>
              <a:prstGeom prst="rect">
                <a:avLst/>
              </a:prstGeom>
              <a:noFill/>
              <a:ln w="38100" cmpd="dbl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buFont typeface="Wingdings" pitchFamily="2" charset="2"/>
                  <a:buNone/>
                </a:pPr>
                <a:r>
                  <a:rPr kumimoji="0" lang="en-US" altLang="zh-CN" sz="2400" b="0">
                    <a:latin typeface="Arial" charset="0"/>
                  </a:rPr>
                  <a:t>      </a:t>
                </a:r>
                <a:r>
                  <a:rPr kumimoji="0" lang="zh-CN" altLang="en-US" sz="2400">
                    <a:latin typeface="Arial" charset="0"/>
                  </a:rPr>
                  <a:t>比较例</a:t>
                </a:r>
                <a:r>
                  <a:rPr kumimoji="0" lang="en-US" altLang="zh-CN" sz="2400">
                    <a:solidFill>
                      <a:srgbClr val="0000CC"/>
                    </a:solidFill>
                    <a:latin typeface="Arial" charset="0"/>
                  </a:rPr>
                  <a:t>【1-3】</a:t>
                </a:r>
                <a:r>
                  <a:rPr kumimoji="0" lang="zh-CN" altLang="en-US" sz="2400">
                    <a:latin typeface="Arial" charset="0"/>
                  </a:rPr>
                  <a:t>与</a:t>
                </a:r>
                <a:r>
                  <a:rPr kumimoji="0" lang="en-US" altLang="zh-CN" sz="2400">
                    <a:solidFill>
                      <a:srgbClr val="0000CC"/>
                    </a:solidFill>
                    <a:latin typeface="Arial" charset="0"/>
                  </a:rPr>
                  <a:t>【1-2】</a:t>
                </a:r>
                <a:r>
                  <a:rPr kumimoji="0" lang="zh-CN" altLang="en-US" sz="2400">
                    <a:latin typeface="Arial" charset="0"/>
                  </a:rPr>
                  <a:t>可知：</a:t>
                </a:r>
              </a:p>
              <a:p>
                <a:pPr eaLnBrk="1" hangingPunct="1">
                  <a:lnSpc>
                    <a:spcPct val="125000"/>
                  </a:lnSpc>
                  <a:buFontTx/>
                  <a:buNone/>
                </a:pPr>
                <a:r>
                  <a:rPr kumimoji="0" lang="zh-CN" altLang="en-US" sz="2400">
                    <a:solidFill>
                      <a:schemeClr val="hlink"/>
                    </a:solidFill>
                    <a:latin typeface="Arial" charset="0"/>
                  </a:rPr>
                  <a:t>    等概时，熵最大</a:t>
                </a:r>
                <a:r>
                  <a:rPr kumimoji="0" lang="en-US" altLang="zh-CN" sz="2400">
                    <a:solidFill>
                      <a:schemeClr val="hlink"/>
                    </a:solidFill>
                    <a:latin typeface="Arial" charset="0"/>
                  </a:rPr>
                  <a:t>:</a:t>
                </a:r>
                <a:endParaRPr kumimoji="0" lang="en-US" altLang="zh-CN" sz="2400">
                  <a:latin typeface="Arial" charset="0"/>
                </a:endParaRPr>
              </a:p>
            </p:txBody>
          </p:sp>
          <p:graphicFrame>
            <p:nvGraphicFramePr>
              <p:cNvPr id="34835" name="Object 26"/>
              <p:cNvGraphicFramePr>
                <a:graphicFrameLocks noChangeAspect="1"/>
              </p:cNvGraphicFramePr>
              <p:nvPr/>
            </p:nvGraphicFramePr>
            <p:xfrm>
              <a:off x="3050" y="3491"/>
              <a:ext cx="14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6" name="Equation" r:id="rId3" imgW="29639880" imgH="7302600" progId="Equation.DSMT4">
                      <p:embed/>
                    </p:oleObj>
                  </mc:Choice>
                  <mc:Fallback>
                    <p:oleObj name="Equation" r:id="rId3" imgW="29639880" imgH="730260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0" y="3491"/>
                            <a:ext cx="1411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>
                            <a:prstShdw prst="shdw17" dist="17961" dir="2700000">
                              <a:srgbClr val="999999"/>
                            </a:prst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58" name="Oval 29"/>
            <p:cNvSpPr>
              <a:spLocks noChangeArrowheads="1"/>
            </p:cNvSpPr>
            <p:nvPr/>
          </p:nvSpPr>
          <p:spPr bwMode="auto">
            <a:xfrm>
              <a:off x="692" y="2977"/>
              <a:ext cx="737" cy="349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19050">
              <a:solidFill>
                <a:srgbClr val="969696"/>
              </a:solidFill>
              <a:round/>
              <a:headEnd/>
              <a:tailEnd/>
            </a:ln>
            <a:effectLst>
              <a:prstShdw prst="shdw17" dist="17961" dir="13500000">
                <a:srgbClr val="5A5A5A"/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en-US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评注</a:t>
              </a:r>
            </a:p>
          </p:txBody>
        </p:sp>
      </p:grpSp>
      <p:sp>
        <p:nvSpPr>
          <p:cNvPr id="34819" name="Text Box 37"/>
          <p:cNvSpPr txBox="1">
            <a:spLocks noChangeArrowheads="1"/>
          </p:cNvSpPr>
          <p:nvPr/>
        </p:nvSpPr>
        <p:spPr bwMode="auto">
          <a:xfrm>
            <a:off x="654050" y="708025"/>
            <a:ext cx="7704138" cy="1422400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CC"/>
                </a:solidFill>
                <a:latin typeface="Arial" charset="0"/>
                <a:ea typeface="幼圆" pitchFamily="49" charset="-122"/>
              </a:rPr>
              <a:t>   【1-3】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 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四进制信源（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0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，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1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，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2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， 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3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），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                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P(0)=3/8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，  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P(1)= P(2)= 1/4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， 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P(3)=1/8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，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</a:rPr>
              <a:t>                试求信源的平均信息量。</a:t>
            </a:r>
            <a:endParaRPr kumimoji="0" lang="en-US" altLang="zh-CN" sz="2400">
              <a:solidFill>
                <a:srgbClr val="3E1F00"/>
              </a:solidFill>
              <a:latin typeface="Arial" charset="0"/>
              <a:ea typeface="幼圆" pitchFamily="49" charset="-122"/>
            </a:endParaRPr>
          </a:p>
        </p:txBody>
      </p:sp>
      <p:graphicFrame>
        <p:nvGraphicFramePr>
          <p:cNvPr id="89136" name="Object 48"/>
          <p:cNvGraphicFramePr>
            <a:graphicFrameLocks noChangeAspect="1"/>
          </p:cNvGraphicFramePr>
          <p:nvPr/>
        </p:nvGraphicFramePr>
        <p:xfrm>
          <a:off x="1763713" y="2420938"/>
          <a:ext cx="32464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5" imgW="1524000" imgH="444500" progId="Equation.DSMT4">
                  <p:embed/>
                </p:oleObj>
              </mc:Choice>
              <mc:Fallback>
                <p:oleObj name="Equation" r:id="rId5" imgW="1524000" imgH="4445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20938"/>
                        <a:ext cx="3246437" cy="947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8" name="Object 50"/>
          <p:cNvGraphicFramePr>
            <a:graphicFrameLocks noChangeAspect="1"/>
          </p:cNvGraphicFramePr>
          <p:nvPr/>
        </p:nvGraphicFramePr>
        <p:xfrm>
          <a:off x="611188" y="3751263"/>
          <a:ext cx="80406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7" imgW="3429000" imgH="228600" progId="Equation.DSMT4">
                  <p:embed/>
                </p:oleObj>
              </mc:Choice>
              <mc:Fallback>
                <p:oleObj name="Equation" r:id="rId7" imgW="3429000" imgH="228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51263"/>
                        <a:ext cx="80406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66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9" name="Object 51"/>
          <p:cNvGraphicFramePr>
            <a:graphicFrameLocks noChangeAspect="1"/>
          </p:cNvGraphicFramePr>
          <p:nvPr/>
        </p:nvGraphicFramePr>
        <p:xfrm>
          <a:off x="5437188" y="2406650"/>
          <a:ext cx="20875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9" imgW="927100" imgH="431800" progId="Equation.DSMT4">
                  <p:embed/>
                </p:oleObj>
              </mc:Choice>
              <mc:Fallback>
                <p:oleObj name="Equation" r:id="rId9" imgW="927100" imgH="4318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2406650"/>
                        <a:ext cx="2087562" cy="9715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3" name="Group 22"/>
          <p:cNvGrpSpPr>
            <a:grpSpLocks/>
          </p:cNvGrpSpPr>
          <p:nvPr/>
        </p:nvGrpSpPr>
        <p:grpSpPr bwMode="auto">
          <a:xfrm>
            <a:off x="250825" y="258763"/>
            <a:ext cx="649288" cy="695325"/>
            <a:chOff x="1655" y="844"/>
            <a:chExt cx="454" cy="455"/>
          </a:xfrm>
        </p:grpSpPr>
        <p:grpSp>
          <p:nvGrpSpPr>
            <p:cNvPr id="34825" name="Group 23"/>
            <p:cNvGrpSpPr>
              <a:grpSpLocks/>
            </p:cNvGrpSpPr>
            <p:nvPr/>
          </p:nvGrpSpPr>
          <p:grpSpPr bwMode="auto">
            <a:xfrm>
              <a:off x="1655" y="844"/>
              <a:ext cx="454" cy="455"/>
              <a:chOff x="1289" y="581"/>
              <a:chExt cx="668" cy="671"/>
            </a:xfrm>
          </p:grpSpPr>
          <p:sp>
            <p:nvSpPr>
              <p:cNvPr id="34827" name="Oval 24"/>
              <p:cNvSpPr>
                <a:spLocks noChangeArrowheads="1"/>
              </p:cNvSpPr>
              <p:nvPr/>
            </p:nvSpPr>
            <p:spPr bwMode="gray">
              <a:xfrm>
                <a:off x="1289" y="581"/>
                <a:ext cx="668" cy="67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8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9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0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1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34826" name="Text Box 29"/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latin typeface="Arial" charset="0"/>
                </a:rPr>
                <a:t>例</a:t>
              </a:r>
            </a:p>
          </p:txBody>
        </p:sp>
      </p:grpSp>
      <p:sp>
        <p:nvSpPr>
          <p:cNvPr id="34824" name="矩形 23"/>
          <p:cNvSpPr>
            <a:spLocks noChangeArrowheads="1"/>
          </p:cNvSpPr>
          <p:nvPr/>
        </p:nvSpPr>
        <p:spPr bwMode="auto">
          <a:xfrm>
            <a:off x="571500" y="235743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黑体" pitchFamily="2" charset="-122"/>
                <a:ea typeface="黑体" pitchFamily="2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8"/>
          <p:cNvSpPr txBox="1">
            <a:spLocks noChangeArrowheads="1"/>
          </p:cNvSpPr>
          <p:nvPr/>
        </p:nvSpPr>
        <p:spPr bwMode="auto">
          <a:xfrm>
            <a:off x="600075" y="490538"/>
            <a:ext cx="7888288" cy="1435100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CC"/>
                </a:solidFill>
                <a:latin typeface="Arial" charset="0"/>
                <a:ea typeface="幼圆" pitchFamily="49" charset="-122"/>
                <a:cs typeface="Arial" charset="0"/>
              </a:rPr>
              <a:t>    【1-4】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  <a:cs typeface="Arial" charset="0"/>
              </a:rPr>
              <a:t> 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  <a:cs typeface="Arial" charset="0"/>
              </a:rPr>
              <a:t>某离散信源的概率场同</a:t>
            </a:r>
            <a:r>
              <a:rPr kumimoji="0" lang="en-US" altLang="zh-CN" sz="2400" b="0">
                <a:solidFill>
                  <a:srgbClr val="0000CC"/>
                </a:solidFill>
                <a:latin typeface="Arial" charset="0"/>
                <a:ea typeface="幼圆" pitchFamily="49" charset="-122"/>
                <a:cs typeface="Arial" charset="0"/>
              </a:rPr>
              <a:t>【</a:t>
            </a:r>
            <a:r>
              <a:rPr kumimoji="0" lang="zh-CN" altLang="en-US" sz="2400" b="0">
                <a:solidFill>
                  <a:srgbClr val="0000CC"/>
                </a:solidFill>
                <a:latin typeface="Arial" charset="0"/>
                <a:ea typeface="幼圆" pitchFamily="49" charset="-122"/>
                <a:cs typeface="Arial" charset="0"/>
              </a:rPr>
              <a:t>例</a:t>
            </a:r>
            <a:r>
              <a:rPr kumimoji="0" lang="en-US" altLang="zh-CN" sz="2400" b="0">
                <a:solidFill>
                  <a:srgbClr val="0000CC"/>
                </a:solidFill>
                <a:latin typeface="Arial" charset="0"/>
                <a:ea typeface="幼圆" pitchFamily="49" charset="-122"/>
                <a:cs typeface="Arial" charset="0"/>
              </a:rPr>
              <a:t>1-3】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  <a:cs typeface="Arial" charset="0"/>
              </a:rPr>
              <a:t>，由它发送一条消息：</a:t>
            </a: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  <a:cs typeface="Arial" charset="0"/>
              </a:rPr>
              <a:t>201020130213001203210100321010023102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3E1F00"/>
                </a:solidFill>
                <a:latin typeface="Arial" charset="0"/>
                <a:ea typeface="幼圆" pitchFamily="49" charset="-122"/>
                <a:cs typeface="Arial" charset="0"/>
              </a:rPr>
              <a:t>  002010312032100120210</a:t>
            </a:r>
            <a:r>
              <a:rPr kumimoji="0" lang="zh-CN" altLang="en-US" sz="2400">
                <a:solidFill>
                  <a:srgbClr val="3E1F00"/>
                </a:solidFill>
                <a:latin typeface="Arial" charset="0"/>
                <a:ea typeface="幼圆" pitchFamily="49" charset="-122"/>
                <a:cs typeface="Arial" charset="0"/>
              </a:rPr>
              <a:t>，求这条消息的总信息量。             </a:t>
            </a:r>
            <a:endParaRPr kumimoji="0" lang="en-US" altLang="zh-CN" sz="2400">
              <a:solidFill>
                <a:srgbClr val="3E1F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  <p:sp>
        <p:nvSpPr>
          <p:cNvPr id="35843" name="Rectangle 14"/>
          <p:cNvSpPr>
            <a:spLocks noChangeArrowheads="1"/>
          </p:cNvSpPr>
          <p:nvPr/>
        </p:nvSpPr>
        <p:spPr bwMode="auto">
          <a:xfrm>
            <a:off x="1360488" y="2146300"/>
            <a:ext cx="3960812" cy="503238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zh-CN" altLang="en-US" sz="2400">
                <a:latin typeface="宋体" pitchFamily="2" charset="-122"/>
              </a:rPr>
              <a:t>利用信息相加性概念来计算：</a:t>
            </a: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8313" y="4868863"/>
            <a:ext cx="7215187" cy="1225550"/>
            <a:chOff x="338" y="3279"/>
            <a:chExt cx="4502" cy="772"/>
          </a:xfrm>
        </p:grpSpPr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712" y="3370"/>
              <a:ext cx="4128" cy="681"/>
            </a:xfrm>
            <a:prstGeom prst="rect">
              <a:avLst/>
            </a:prstGeom>
            <a:noFill/>
            <a:ln w="38100" cmpd="dbl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Wingdings" pitchFamily="2" charset="2"/>
                <a:buNone/>
              </a:pPr>
              <a:r>
                <a:rPr kumimoji="0" lang="en-US" altLang="zh-CN" sz="2400"/>
                <a:t>        </a:t>
              </a:r>
              <a:r>
                <a:rPr kumimoji="0" lang="zh-CN" altLang="en-US" sz="2400"/>
                <a:t>一条由 </a:t>
              </a:r>
              <a:r>
                <a:rPr kumimoji="0" lang="en-US" altLang="zh-CN" sz="2400">
                  <a:solidFill>
                    <a:srgbClr val="0000CC"/>
                  </a:solidFill>
                </a:rPr>
                <a:t>m </a:t>
              </a:r>
              <a:r>
                <a:rPr kumimoji="0" lang="zh-CN" altLang="en-US" sz="2400"/>
                <a:t>个符号构成的消息，其总信息   </a:t>
              </a:r>
              <a:endParaRPr kumimoji="0" lang="en-US" altLang="zh-CN" sz="2400"/>
            </a:p>
            <a:p>
              <a:pPr eaLnBrk="1" hangingPunct="1">
                <a:lnSpc>
                  <a:spcPct val="125000"/>
                </a:lnSpc>
                <a:buFont typeface="Wingdings" pitchFamily="2" charset="2"/>
                <a:buNone/>
              </a:pPr>
              <a:r>
                <a:rPr kumimoji="0" lang="en-US" altLang="zh-CN" sz="2400"/>
                <a:t>        </a:t>
              </a:r>
              <a:r>
                <a:rPr kumimoji="0" lang="zh-CN" altLang="en-US" sz="2400"/>
                <a:t>量为</a:t>
              </a:r>
              <a:r>
                <a:rPr kumimoji="0" lang="en-US" altLang="zh-CN" sz="2400"/>
                <a:t>:</a:t>
              </a:r>
              <a:endParaRPr kumimoji="0" lang="en-US" altLang="zh-CN" sz="280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  <p:grpSp>
          <p:nvGrpSpPr>
            <p:cNvPr id="35859" name="Group 29"/>
            <p:cNvGrpSpPr>
              <a:grpSpLocks/>
            </p:cNvGrpSpPr>
            <p:nvPr/>
          </p:nvGrpSpPr>
          <p:grpSpPr bwMode="auto">
            <a:xfrm>
              <a:off x="338" y="3279"/>
              <a:ext cx="3120" cy="772"/>
              <a:chOff x="338" y="3279"/>
              <a:chExt cx="3120" cy="772"/>
            </a:xfrm>
          </p:grpSpPr>
          <p:graphicFrame>
            <p:nvGraphicFramePr>
              <p:cNvPr id="35860" name="Object 19"/>
              <p:cNvGraphicFramePr>
                <a:graphicFrameLocks noChangeAspect="1"/>
              </p:cNvGraphicFramePr>
              <p:nvPr/>
            </p:nvGraphicFramePr>
            <p:xfrm>
              <a:off x="2285" y="3697"/>
              <a:ext cx="1173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2" name="Equation" r:id="rId3" imgW="23140800" imgH="7302600" progId="Equation.DSMT4">
                      <p:embed/>
                    </p:oleObj>
                  </mc:Choice>
                  <mc:Fallback>
                    <p:oleObj name="Equation" r:id="rId3" imgW="23140800" imgH="730260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5" y="3697"/>
                            <a:ext cx="1173" cy="3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>
                            <a:prstShdw prst="shdw17" dist="17961" dir="2700000">
                              <a:srgbClr val="999999"/>
                            </a:prst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Oval 20"/>
              <p:cNvSpPr>
                <a:spLocks noChangeArrowheads="1"/>
              </p:cNvSpPr>
              <p:nvPr/>
            </p:nvSpPr>
            <p:spPr bwMode="auto">
              <a:xfrm>
                <a:off x="338" y="3279"/>
                <a:ext cx="737" cy="349"/>
              </a:xfrm>
              <a:prstGeom prst="ellipse">
                <a:avLst/>
              </a:prstGeom>
              <a:solidFill>
                <a:schemeClr val="bg2">
                  <a:lumMod val="10000"/>
                  <a:lumOff val="90000"/>
                </a:schemeClr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  <a:effectLst>
                <a:prstShdw prst="shdw17" dist="17961" dir="13500000">
                  <a:srgbClr val="5A5A5A"/>
                </a:prst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0" lang="zh-CN" altLang="en-US" sz="24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评注</a:t>
                </a:r>
              </a:p>
            </p:txBody>
          </p:sp>
        </p:grpSp>
      </p:grpSp>
      <p:sp>
        <p:nvSpPr>
          <p:cNvPr id="35845" name="Rectangle 22"/>
          <p:cNvSpPr>
            <a:spLocks noChangeArrowheads="1"/>
          </p:cNvSpPr>
          <p:nvPr/>
        </p:nvSpPr>
        <p:spPr bwMode="auto">
          <a:xfrm>
            <a:off x="1649413" y="3514725"/>
            <a:ext cx="3168650" cy="503238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zh-CN" altLang="en-US" sz="2400">
                <a:latin typeface="宋体" pitchFamily="2" charset="-122"/>
              </a:rPr>
              <a:t>利用</a:t>
            </a:r>
            <a:r>
              <a:rPr kumimoji="0" lang="zh-CN" altLang="en-US" sz="2400">
                <a:solidFill>
                  <a:schemeClr val="hlink"/>
                </a:solidFill>
                <a:latin typeface="宋体" pitchFamily="2" charset="-122"/>
              </a:rPr>
              <a:t>熵</a:t>
            </a:r>
            <a:r>
              <a:rPr kumimoji="0" lang="zh-CN" altLang="en-US" sz="2400">
                <a:latin typeface="宋体" pitchFamily="2" charset="-122"/>
              </a:rPr>
              <a:t>的概念来计算：</a:t>
            </a: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846" name="Object 27"/>
          <p:cNvGraphicFramePr>
            <a:graphicFrameLocks noChangeAspect="1"/>
          </p:cNvGraphicFramePr>
          <p:nvPr/>
        </p:nvGraphicFramePr>
        <p:xfrm>
          <a:off x="1444625" y="2651125"/>
          <a:ext cx="610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5" imgW="2387600" imgH="228600" progId="Equation.DSMT4">
                  <p:embed/>
                </p:oleObj>
              </mc:Choice>
              <mc:Fallback>
                <p:oleObj name="Equation" r:id="rId5" imgW="23876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2651125"/>
                        <a:ext cx="6108700" cy="584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28"/>
          <p:cNvGraphicFramePr>
            <a:graphicFrameLocks noChangeAspect="1"/>
          </p:cNvGraphicFramePr>
          <p:nvPr/>
        </p:nvGraphicFramePr>
        <p:xfrm>
          <a:off x="1720850" y="4090988"/>
          <a:ext cx="60483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7" imgW="2336800" imgH="228600" progId="Equation.DSMT4">
                  <p:embed/>
                </p:oleObj>
              </mc:Choice>
              <mc:Fallback>
                <p:oleObj name="Equation" r:id="rId7" imgW="23368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090988"/>
                        <a:ext cx="6048375" cy="5921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32"/>
          <p:cNvGraphicFramePr>
            <a:graphicFrameLocks noChangeAspect="1"/>
          </p:cNvGraphicFramePr>
          <p:nvPr/>
        </p:nvGraphicFramePr>
        <p:xfrm>
          <a:off x="4887913" y="3535363"/>
          <a:ext cx="28813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9" imgW="1282700" imgH="215900" progId="Equation.DSMT4">
                  <p:embed/>
                </p:oleObj>
              </mc:Choice>
              <mc:Fallback>
                <p:oleObj name="Equation" r:id="rId9" imgW="1282700" imgH="2159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3535363"/>
                        <a:ext cx="2881312" cy="48418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9" name="Group 22"/>
          <p:cNvGrpSpPr>
            <a:grpSpLocks/>
          </p:cNvGrpSpPr>
          <p:nvPr/>
        </p:nvGrpSpPr>
        <p:grpSpPr bwMode="auto">
          <a:xfrm>
            <a:off x="314325" y="182563"/>
            <a:ext cx="649288" cy="669925"/>
            <a:chOff x="1655" y="848"/>
            <a:chExt cx="454" cy="439"/>
          </a:xfrm>
        </p:grpSpPr>
        <p:grpSp>
          <p:nvGrpSpPr>
            <p:cNvPr id="35851" name="Group 23"/>
            <p:cNvGrpSpPr>
              <a:grpSpLocks/>
            </p:cNvGrpSpPr>
            <p:nvPr/>
          </p:nvGrpSpPr>
          <p:grpSpPr bwMode="auto">
            <a:xfrm>
              <a:off x="1655" y="848"/>
              <a:ext cx="454" cy="439"/>
              <a:chOff x="1289" y="587"/>
              <a:chExt cx="668" cy="647"/>
            </a:xfrm>
          </p:grpSpPr>
          <p:sp>
            <p:nvSpPr>
              <p:cNvPr id="35853" name="Oval 24"/>
              <p:cNvSpPr>
                <a:spLocks noChangeArrowheads="1"/>
              </p:cNvSpPr>
              <p:nvPr/>
            </p:nvSpPr>
            <p:spPr bwMode="gray">
              <a:xfrm>
                <a:off x="1289" y="622"/>
                <a:ext cx="668" cy="58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5854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5855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5856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5857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8800">
                  <a:solidFill>
                    <a:srgbClr val="D0CDCA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35852" name="Text Box 29"/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latin typeface="Arial" charset="0"/>
                </a:rPr>
                <a:t>例</a:t>
              </a:r>
            </a:p>
          </p:txBody>
        </p:sp>
      </p:grpSp>
      <p:sp>
        <p:nvSpPr>
          <p:cNvPr id="35850" name="矩形 29"/>
          <p:cNvSpPr>
            <a:spLocks noChangeArrowheads="1"/>
          </p:cNvSpPr>
          <p:nvPr/>
        </p:nvSpPr>
        <p:spPr bwMode="auto">
          <a:xfrm>
            <a:off x="457200" y="215582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黑体" pitchFamily="2" charset="-122"/>
                <a:ea typeface="黑体" pitchFamily="2" charset="-122"/>
              </a:rPr>
              <a:t>解：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1720850" y="1196975"/>
          <a:ext cx="52181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3" imgW="2006600" imgH="419100" progId="Equation.DSMT4">
                  <p:embed/>
                </p:oleObj>
              </mc:Choice>
              <mc:Fallback>
                <p:oleObj name="Equation" r:id="rId3" imgW="20066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196975"/>
                        <a:ext cx="5218113" cy="9842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701800" y="2474913"/>
          <a:ext cx="48974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5" imgW="2197100" imgH="444500" progId="Equation.DSMT4">
                  <p:embed/>
                </p:oleObj>
              </mc:Choice>
              <mc:Fallback>
                <p:oleObj name="Equation" r:id="rId5" imgW="2197100" imgH="4445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474913"/>
                        <a:ext cx="4897438" cy="9921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698625" y="3736975"/>
            <a:ext cx="5400675" cy="201612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55000"/>
              <a:buFont typeface="Wingdings" pitchFamily="2" charset="2"/>
              <a:buChar char="l"/>
              <a:tabLst>
                <a:tab pos="5029200" algn="l"/>
              </a:tabLst>
              <a:defRPr/>
            </a:pPr>
            <a:r>
              <a:rPr kumimoji="0" lang="zh-CN" altLang="en-US" sz="28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二进制</a:t>
            </a:r>
            <a:r>
              <a:rPr kumimoji="0"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的每个码元含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bit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55000"/>
              <a:buFont typeface="Wingdings" pitchFamily="2" charset="2"/>
              <a:buChar char="l"/>
              <a:tabLst>
                <a:tab pos="5029200" algn="l"/>
              </a:tabLst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等概时，熵最大</a:t>
            </a:r>
            <a:r>
              <a:rPr kumimoji="0"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kumimoji="0"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i="1" dirty="0" err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en-US" altLang="zh-CN" sz="2800" baseline="-25000" dirty="0" err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</a:t>
            </a:r>
            <a:r>
              <a:rPr kumimoji="0"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=log</a:t>
            </a:r>
            <a:r>
              <a:rPr kumimoji="0" lang="en-US" altLang="zh-CN" sz="2800" baseline="-25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55000"/>
              <a:buFont typeface="Wingdings" pitchFamily="2" charset="2"/>
              <a:buChar char="l"/>
              <a:tabLst>
                <a:tab pos="5029200" algn="l"/>
              </a:tabLst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借助熵的概念：</a:t>
            </a:r>
            <a:r>
              <a:rPr kumimoji="0" lang="en-US" altLang="zh-CN" sz="3200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zh-CN" altLang="en-US" sz="3200" baseline="-25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</a:t>
            </a:r>
            <a:r>
              <a:rPr kumimoji="0" lang="en-US" altLang="zh-CN" sz="32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kumimoji="0" lang="en-US" altLang="zh-CN" sz="3200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en-US" altLang="zh-CN" sz="32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3200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9" name="AutoShape 21"/>
          <p:cNvSpPr>
            <a:spLocks noChangeArrowheads="1"/>
          </p:cNvSpPr>
          <p:nvPr/>
        </p:nvSpPr>
        <p:spPr bwMode="auto">
          <a:xfrm>
            <a:off x="642938" y="260350"/>
            <a:ext cx="1077912" cy="56832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prstShdw prst="shdw17" dist="17961" dir="2700000">
              <a:srgbClr val="5A5A5A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Arial" charset="0"/>
              </a:rPr>
              <a:t>  </a:t>
            </a:r>
            <a:r>
              <a:rPr kumimoji="0" lang="zh-CN" altLang="en-US" sz="2800">
                <a:latin typeface="Arial" charset="0"/>
              </a:rPr>
              <a:t>归纳：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6159500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 smtClean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 smtClean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b="1" dirty="0" smtClean="0"/>
              <a:t>                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b="1" dirty="0" smtClean="0">
              <a:solidFill>
                <a:srgbClr val="A50021"/>
              </a:solidFill>
            </a:endParaRPr>
          </a:p>
        </p:txBody>
      </p:sp>
      <p:grpSp>
        <p:nvGrpSpPr>
          <p:cNvPr id="37891" name="Group 8"/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37901" name="Oval 9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2" name="Oval 10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7892" name="Group 17"/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37899" name="Oval 18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0" name="Oval 19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37897" name="Oval 21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898" name="Oval 22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92881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kumimoji="0"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kumimoji="0" lang="en-US" altLang="zh-CN" sz="2800" b="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信息量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信源熵 </a:t>
            </a:r>
            <a:endParaRPr kumimoji="0"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kumimoji="0" lang="en-US" altLang="zh-CN" sz="2800" b="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kumimoji="0"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13"/>
          <p:cNvSpPr>
            <a:spLocks noChangeArrowheads="1"/>
          </p:cNvSpPr>
          <p:nvPr/>
        </p:nvSpPr>
        <p:spPr bwMode="auto">
          <a:xfrm rot="-70674">
            <a:off x="4729163" y="1141413"/>
            <a:ext cx="544512" cy="252412"/>
          </a:xfrm>
          <a:prstGeom prst="ellipse">
            <a:avLst/>
          </a:prstGeom>
          <a:gradFill rotWithShape="1">
            <a:gsLst>
              <a:gs pos="0">
                <a:srgbClr val="FFFFFF">
                  <a:alpha val="87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779838" y="1052513"/>
            <a:ext cx="1595437" cy="1725612"/>
            <a:chOff x="2381" y="892"/>
            <a:chExt cx="1005" cy="1087"/>
          </a:xfrm>
        </p:grpSpPr>
        <p:sp>
          <p:nvSpPr>
            <p:cNvPr id="38952" name="Oval 8"/>
            <p:cNvSpPr>
              <a:spLocks noChangeArrowheads="1"/>
            </p:cNvSpPr>
            <p:nvPr/>
          </p:nvSpPr>
          <p:spPr bwMode="auto">
            <a:xfrm>
              <a:off x="2517" y="1854"/>
              <a:ext cx="736" cy="125"/>
            </a:xfrm>
            <a:prstGeom prst="ellipse">
              <a:avLst/>
            </a:prstGeom>
            <a:gradFill rotWithShape="0">
              <a:gsLst>
                <a:gs pos="0">
                  <a:srgbClr val="080808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53" name="Oval 11"/>
            <p:cNvSpPr>
              <a:spLocks noChangeArrowheads="1"/>
            </p:cNvSpPr>
            <p:nvPr/>
          </p:nvSpPr>
          <p:spPr bwMode="auto">
            <a:xfrm rot="-70674">
              <a:off x="2381" y="892"/>
              <a:ext cx="1005" cy="1038"/>
            </a:xfrm>
            <a:prstGeom prst="ellipse">
              <a:avLst/>
            </a:prstGeom>
            <a:solidFill>
              <a:srgbClr val="CCCCFF"/>
            </a:solidFill>
            <a:ln w="0" algn="ctr">
              <a:solidFill>
                <a:srgbClr val="666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54" name="Oval 12"/>
            <p:cNvSpPr>
              <a:spLocks noChangeArrowheads="1"/>
            </p:cNvSpPr>
            <p:nvPr/>
          </p:nvSpPr>
          <p:spPr bwMode="auto">
            <a:xfrm rot="-70674">
              <a:off x="2525" y="901"/>
              <a:ext cx="699" cy="429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84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55" name="Oval 14"/>
            <p:cNvSpPr>
              <a:spLocks noChangeArrowheads="1"/>
            </p:cNvSpPr>
            <p:nvPr/>
          </p:nvSpPr>
          <p:spPr bwMode="auto">
            <a:xfrm rot="-87280">
              <a:off x="2447" y="1298"/>
              <a:ext cx="873" cy="62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2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34210" name="Freeform 34"/>
          <p:cNvSpPr>
            <a:spLocks/>
          </p:cNvSpPr>
          <p:nvPr/>
        </p:nvSpPr>
        <p:spPr bwMode="auto">
          <a:xfrm>
            <a:off x="5300663" y="1560513"/>
            <a:ext cx="769937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11" name="Freeform 35"/>
          <p:cNvSpPr>
            <a:spLocks/>
          </p:cNvSpPr>
          <p:nvPr/>
        </p:nvSpPr>
        <p:spPr bwMode="auto">
          <a:xfrm>
            <a:off x="3059113" y="1589088"/>
            <a:ext cx="771525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0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2147483647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2" y="0"/>
                </a:moveTo>
                <a:cubicBezTo>
                  <a:pt x="42" y="0"/>
                  <a:pt x="22" y="13"/>
                  <a:pt x="11" y="15"/>
                </a:cubicBezTo>
                <a:lnTo>
                  <a:pt x="16" y="6"/>
                </a:lnTo>
                <a:lnTo>
                  <a:pt x="0" y="22"/>
                </a:lnTo>
                <a:lnTo>
                  <a:pt x="19" y="40"/>
                </a:lnTo>
                <a:lnTo>
                  <a:pt x="12" y="30"/>
                </a:lnTo>
                <a:cubicBezTo>
                  <a:pt x="12" y="30"/>
                  <a:pt x="40" y="33"/>
                  <a:pt x="46" y="43"/>
                </a:cubicBezTo>
                <a:lnTo>
                  <a:pt x="42" y="0"/>
                </a:lnTo>
              </a:path>
            </a:pathLst>
          </a:custGeom>
          <a:gradFill rotWithShape="0">
            <a:gsLst>
              <a:gs pos="0">
                <a:srgbClr val="797979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24" name="Rectangle 48"/>
          <p:cNvSpPr>
            <a:spLocks noChangeArrowheads="1"/>
          </p:cNvSpPr>
          <p:nvPr/>
        </p:nvSpPr>
        <p:spPr bwMode="auto">
          <a:xfrm>
            <a:off x="6092825" y="1508125"/>
            <a:ext cx="1776413" cy="989013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>
            <a:noFill/>
          </a:ln>
          <a:effectLst>
            <a:outerShdw dist="53882" dir="2700000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4229" name="Rectangle 53"/>
          <p:cNvSpPr>
            <a:spLocks noChangeArrowheads="1"/>
          </p:cNvSpPr>
          <p:nvPr/>
        </p:nvSpPr>
        <p:spPr bwMode="auto">
          <a:xfrm>
            <a:off x="6092825" y="1492250"/>
            <a:ext cx="1776413" cy="68263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4230" name="Freeform 54"/>
          <p:cNvSpPr>
            <a:spLocks/>
          </p:cNvSpPr>
          <p:nvPr/>
        </p:nvSpPr>
        <p:spPr bwMode="auto">
          <a:xfrm>
            <a:off x="6092825" y="1398588"/>
            <a:ext cx="1792288" cy="738187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35" name="Text Box 59"/>
          <p:cNvSpPr txBox="1">
            <a:spLocks noChangeArrowheads="1"/>
          </p:cNvSpPr>
          <p:nvPr/>
        </p:nvSpPr>
        <p:spPr bwMode="auto">
          <a:xfrm>
            <a:off x="6251575" y="1689100"/>
            <a:ext cx="142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hlink"/>
                </a:solidFill>
                <a:latin typeface="Arial" charset="0"/>
              </a:rPr>
              <a:t>可靠性</a:t>
            </a:r>
          </a:p>
        </p:txBody>
      </p:sp>
      <p:sp>
        <p:nvSpPr>
          <p:cNvPr id="38922" name="Text Box 36"/>
          <p:cNvSpPr txBox="1">
            <a:spLocks noChangeArrowheads="1"/>
          </p:cNvSpPr>
          <p:nvPr/>
        </p:nvSpPr>
        <p:spPr bwMode="gray">
          <a:xfrm>
            <a:off x="4081463" y="360363"/>
            <a:ext cx="10445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801688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80168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80168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80168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kumimoji="0" lang="en-US" altLang="zh-CN" sz="2500" noProof="1">
                <a:solidFill>
                  <a:schemeClr val="bg1"/>
                </a:solidFill>
                <a:latin typeface="Arial" charset="0"/>
                <a:cs typeface="Arial" charset="0"/>
              </a:rPr>
              <a:t>text</a:t>
            </a:r>
          </a:p>
        </p:txBody>
      </p:sp>
      <p:sp>
        <p:nvSpPr>
          <p:cNvPr id="434243" name="Rectangle 67"/>
          <p:cNvSpPr>
            <a:spLocks noChangeArrowheads="1"/>
          </p:cNvSpPr>
          <p:nvPr/>
        </p:nvSpPr>
        <p:spPr bwMode="auto">
          <a:xfrm>
            <a:off x="1203325" y="1560513"/>
            <a:ext cx="1776413" cy="935037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>
            <a:noFill/>
          </a:ln>
          <a:effectLst>
            <a:outerShdw dist="53882" dir="2700000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4244" name="Rectangle 68"/>
          <p:cNvSpPr>
            <a:spLocks noChangeArrowheads="1"/>
          </p:cNvSpPr>
          <p:nvPr/>
        </p:nvSpPr>
        <p:spPr bwMode="auto">
          <a:xfrm>
            <a:off x="1203325" y="1549400"/>
            <a:ext cx="1776413" cy="68263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4245" name="Freeform 69"/>
          <p:cNvSpPr>
            <a:spLocks/>
          </p:cNvSpPr>
          <p:nvPr/>
        </p:nvSpPr>
        <p:spPr bwMode="auto">
          <a:xfrm>
            <a:off x="1203325" y="1500188"/>
            <a:ext cx="1792288" cy="738187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247" name="Text Box 71"/>
          <p:cNvSpPr txBox="1">
            <a:spLocks noChangeArrowheads="1"/>
          </p:cNvSpPr>
          <p:nvPr/>
        </p:nvSpPr>
        <p:spPr bwMode="auto">
          <a:xfrm>
            <a:off x="1425575" y="1704975"/>
            <a:ext cx="142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hlink"/>
                </a:solidFill>
                <a:latin typeface="Arial" charset="0"/>
              </a:rPr>
              <a:t>有效性</a:t>
            </a:r>
          </a:p>
        </p:txBody>
      </p:sp>
      <p:sp>
        <p:nvSpPr>
          <p:cNvPr id="434248" name="Text Box 72"/>
          <p:cNvSpPr txBox="1">
            <a:spLocks noChangeArrowheads="1"/>
          </p:cNvSpPr>
          <p:nvPr/>
        </p:nvSpPr>
        <p:spPr bwMode="auto">
          <a:xfrm>
            <a:off x="3851275" y="1412875"/>
            <a:ext cx="142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Arial" charset="0"/>
              </a:rPr>
              <a:t>性能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Arial" charset="0"/>
              </a:rPr>
              <a:t>指标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250825" y="404813"/>
            <a:ext cx="6072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003399"/>
                </a:solidFill>
              </a:rPr>
              <a:t>§</a:t>
            </a:r>
            <a:r>
              <a:rPr lang="en-US" altLang="en-US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.5   </a:t>
            </a:r>
            <a:r>
              <a:rPr lang="zh-CN" altLang="en-US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通信系统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主要性能指标</a:t>
            </a:r>
            <a:endParaRPr lang="zh-CN" altLang="en-US" sz="3200" dirty="0">
              <a:solidFill>
                <a:srgbClr val="003399"/>
              </a:solidFill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39018" name="Group 106"/>
          <p:cNvGraphicFramePr>
            <a:graphicFrameLocks noGrp="1"/>
          </p:cNvGraphicFramePr>
          <p:nvPr/>
        </p:nvGraphicFramePr>
        <p:xfrm>
          <a:off x="468313" y="3141663"/>
          <a:ext cx="8229600" cy="3016250"/>
        </p:xfrm>
        <a:graphic>
          <a:graphicData uri="http://schemas.openxmlformats.org/drawingml/2006/table">
            <a:tbl>
              <a:tblPr/>
              <a:tblGrid>
                <a:gridCol w="2303462"/>
                <a:gridCol w="2736850"/>
                <a:gridCol w="3189288"/>
              </a:tblGrid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3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有效性：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“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速度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”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37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可靠性：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“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质量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”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3794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数字通信系统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模拟通信系统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</a:tbl>
          </a:graphicData>
        </a:graphic>
      </p:graphicFrame>
      <p:sp>
        <p:nvSpPr>
          <p:cNvPr id="39012" name="Text Box 100"/>
          <p:cNvSpPr txBox="1">
            <a:spLocks noChangeArrowheads="1"/>
          </p:cNvSpPr>
          <p:nvPr/>
        </p:nvSpPr>
        <p:spPr bwMode="white">
          <a:xfrm>
            <a:off x="2987675" y="4005263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传输速率</a:t>
            </a:r>
            <a:endParaRPr kumimoji="0" lang="zh-CN" altLang="en-US" sz="2800">
              <a:solidFill>
                <a:schemeClr val="bg1"/>
              </a:solidFill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39013" name="Text Box 101"/>
          <p:cNvSpPr txBox="1">
            <a:spLocks noChangeArrowheads="1"/>
          </p:cNvSpPr>
          <p:nvPr/>
        </p:nvSpPr>
        <p:spPr bwMode="white">
          <a:xfrm>
            <a:off x="2987675" y="450850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bg1"/>
                </a:solidFill>
                <a:latin typeface="Verdana" pitchFamily="34" charset="0"/>
                <a:ea typeface="黑体" pitchFamily="2" charset="-122"/>
              </a:rPr>
              <a:t>频带利用率</a:t>
            </a:r>
          </a:p>
        </p:txBody>
      </p:sp>
      <p:sp>
        <p:nvSpPr>
          <p:cNvPr id="39014" name="Text Box 102"/>
          <p:cNvSpPr txBox="1">
            <a:spLocks noChangeArrowheads="1"/>
          </p:cNvSpPr>
          <p:nvPr/>
        </p:nvSpPr>
        <p:spPr bwMode="white">
          <a:xfrm>
            <a:off x="2771775" y="5373688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bg1"/>
                </a:solidFill>
                <a:latin typeface="Verdana" pitchFamily="34" charset="0"/>
                <a:ea typeface="黑体" pitchFamily="2" charset="-122"/>
              </a:rPr>
              <a:t>传输带宽</a:t>
            </a:r>
          </a:p>
        </p:txBody>
      </p:sp>
      <p:sp>
        <p:nvSpPr>
          <p:cNvPr id="39015" name="Text Box 103"/>
          <p:cNvSpPr txBox="1">
            <a:spLocks noChangeArrowheads="1"/>
          </p:cNvSpPr>
          <p:nvPr/>
        </p:nvSpPr>
        <p:spPr bwMode="white">
          <a:xfrm>
            <a:off x="5795963" y="429260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差错率</a:t>
            </a:r>
            <a:endParaRPr kumimoji="0" lang="zh-CN" altLang="en-US" sz="2800">
              <a:solidFill>
                <a:schemeClr val="bg1"/>
              </a:solidFill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39016" name="Text Box 104"/>
          <p:cNvSpPr txBox="1">
            <a:spLocks noChangeArrowheads="1"/>
          </p:cNvSpPr>
          <p:nvPr/>
        </p:nvSpPr>
        <p:spPr bwMode="white">
          <a:xfrm>
            <a:off x="5724525" y="5373688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bg1"/>
                </a:solidFill>
                <a:latin typeface="Verdana" pitchFamily="34" charset="0"/>
                <a:ea typeface="黑体" pitchFamily="2" charset="-122"/>
              </a:rPr>
              <a:t>输出信噪比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4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4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4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4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4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4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4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4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10" grpId="0" animBg="1"/>
      <p:bldP spid="434211" grpId="0" animBg="1"/>
      <p:bldP spid="434224" grpId="0" animBg="1"/>
      <p:bldP spid="434229" grpId="0" animBg="1"/>
      <p:bldP spid="434230" grpId="0" animBg="1"/>
      <p:bldP spid="434235" grpId="0"/>
      <p:bldP spid="434243" grpId="0" animBg="1"/>
      <p:bldP spid="434244" grpId="0" animBg="1"/>
      <p:bldP spid="434245" grpId="0" animBg="1"/>
      <p:bldP spid="434247" grpId="0"/>
      <p:bldP spid="434248" grpId="0"/>
      <p:bldP spid="39012" grpId="0"/>
      <p:bldP spid="39013" grpId="0"/>
      <p:bldP spid="39014" grpId="0"/>
      <p:bldP spid="39015" grpId="0"/>
      <p:bldP spid="390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0113" y="1125538"/>
            <a:ext cx="7354887" cy="3454400"/>
          </a:xfrm>
          <a:solidFill>
            <a:schemeClr val="bg1"/>
          </a:solidFill>
          <a:ln w="28575" cap="flat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smtClean="0">
                <a:latin typeface="宋体" pitchFamily="2" charset="-122"/>
              </a:rPr>
              <a:t>码元传输速率</a:t>
            </a:r>
            <a:r>
              <a:rPr lang="zh-CN" altLang="en-US" sz="2800" b="1" smtClean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en-US" altLang="zh-CN" sz="2800" b="1" i="1" smtClean="0">
                <a:solidFill>
                  <a:schemeClr val="hlink"/>
                </a:solidFill>
                <a:latin typeface="Arial" charset="0"/>
              </a:rPr>
              <a:t>R</a:t>
            </a:r>
            <a:r>
              <a:rPr lang="en-US" altLang="zh-CN" sz="2800" b="1" i="1" baseline="-25000" smtClean="0">
                <a:solidFill>
                  <a:schemeClr val="hlink"/>
                </a:solidFill>
                <a:latin typeface="Arial" charset="0"/>
              </a:rPr>
              <a:t>B</a:t>
            </a:r>
            <a:r>
              <a:rPr lang="en-US" altLang="zh-CN" sz="2400" b="1" i="1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zh-CN" altLang="en-US" sz="2400" b="1" smtClean="0">
                <a:latin typeface="宋体" pitchFamily="2" charset="-122"/>
              </a:rPr>
              <a:t>（传码率、波特率）</a:t>
            </a:r>
            <a:endParaRPr lang="zh-CN" altLang="en-US" sz="2400" b="1" i="1" smtClean="0">
              <a:solidFill>
                <a:schemeClr val="hlink"/>
              </a:solidFill>
              <a:latin typeface="宋体" pitchFamily="2" charset="-122"/>
            </a:endParaRP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itchFamily="2" charset="2"/>
              <a:buChar char="r"/>
            </a:pPr>
            <a:r>
              <a:rPr lang="zh-CN" altLang="en-US" sz="2400" b="1" smtClean="0">
                <a:latin typeface="宋体" pitchFamily="2" charset="-122"/>
              </a:rPr>
              <a:t>定义：每秒传送的码元个数。</a:t>
            </a: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itchFamily="2" charset="2"/>
              <a:buChar char="r"/>
            </a:pPr>
            <a:r>
              <a:rPr lang="zh-CN" altLang="en-US" sz="2400" b="1" smtClean="0">
                <a:latin typeface="宋体" pitchFamily="2" charset="-122"/>
              </a:rPr>
              <a:t>单位：波特（</a:t>
            </a:r>
            <a:r>
              <a:rPr lang="en-US" altLang="zh-CN" sz="2400" b="1" smtClean="0">
                <a:solidFill>
                  <a:schemeClr val="hlink"/>
                </a:solidFill>
                <a:latin typeface="宋体" pitchFamily="2" charset="-122"/>
              </a:rPr>
              <a:t>Baud</a:t>
            </a:r>
            <a:r>
              <a:rPr lang="zh-CN" altLang="en-US" sz="2400" b="1" smtClean="0">
                <a:latin typeface="宋体" pitchFamily="2" charset="-122"/>
              </a:rPr>
              <a:t>）</a:t>
            </a: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itchFamily="2" charset="2"/>
              <a:buChar char="r"/>
            </a:pPr>
            <a:r>
              <a:rPr lang="zh-CN" altLang="en-US" sz="2400" b="1" smtClean="0">
                <a:latin typeface="宋体" pitchFamily="2" charset="-122"/>
              </a:rPr>
              <a:t>计算：若一个码元的时间长度为</a:t>
            </a:r>
            <a:r>
              <a:rPr lang="en-US" altLang="zh-CN" sz="2400" b="1" i="1" smtClean="0">
                <a:solidFill>
                  <a:schemeClr val="hlink"/>
                </a:solidFill>
                <a:latin typeface="Arial" charset="0"/>
              </a:rPr>
              <a:t>T</a:t>
            </a:r>
            <a:r>
              <a:rPr lang="en-US" altLang="zh-CN" sz="2400" b="1" i="1" baseline="-25000" smtClean="0">
                <a:solidFill>
                  <a:schemeClr val="hlink"/>
                </a:solidFill>
                <a:latin typeface="Arial" charset="0"/>
              </a:rPr>
              <a:t>B</a:t>
            </a:r>
            <a:r>
              <a:rPr lang="en-US" altLang="zh-CN" sz="2400" b="1" i="1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zh-CN" altLang="en-US" sz="2400" b="1" smtClean="0">
                <a:latin typeface="宋体" pitchFamily="2" charset="-122"/>
              </a:rPr>
              <a:t>秒，则</a:t>
            </a: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        </a:t>
            </a:r>
          </a:p>
        </p:txBody>
      </p:sp>
      <p:graphicFrame>
        <p:nvGraphicFramePr>
          <p:cNvPr id="423955" name="Object 19"/>
          <p:cNvGraphicFramePr>
            <a:graphicFrameLocks noGrp="1" noChangeAspect="1"/>
          </p:cNvGraphicFramePr>
          <p:nvPr>
            <p:ph sz="half" idx="3"/>
          </p:nvPr>
        </p:nvGraphicFramePr>
        <p:xfrm>
          <a:off x="4140200" y="3511550"/>
          <a:ext cx="12969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533169" imgH="431613" progId="Equation.DSMT4">
                  <p:embed/>
                </p:oleObj>
              </mc:Choice>
              <mc:Fallback>
                <p:oleObj name="Equation" r:id="rId3" imgW="533169" imgH="431613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511550"/>
                        <a:ext cx="1296988" cy="10493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900113" y="5302250"/>
            <a:ext cx="7354887" cy="576263"/>
          </a:xfrm>
          <a:prstGeom prst="rect">
            <a:avLst/>
          </a:prstGeom>
          <a:solidFill>
            <a:schemeClr val="bg1"/>
          </a:solidFill>
          <a:ln w="2857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0" lang="en-US" altLang="zh-CN" sz="2400">
                <a:latin typeface="宋体" pitchFamily="2" charset="-122"/>
              </a:rPr>
              <a:t> </a:t>
            </a:r>
            <a:r>
              <a:rPr kumimoji="0" lang="zh-CN" altLang="en-US" sz="2400">
                <a:latin typeface="宋体" pitchFamily="2" charset="-122"/>
              </a:rPr>
              <a:t>例如：</a:t>
            </a:r>
            <a:r>
              <a:rPr kumimoji="0" lang="en-US" altLang="zh-CN" sz="2400">
                <a:latin typeface="宋体" pitchFamily="2" charset="-122"/>
              </a:rPr>
              <a:t>1</a:t>
            </a:r>
            <a:r>
              <a:rPr kumimoji="0" lang="zh-CN" altLang="en-US" sz="2400">
                <a:latin typeface="宋体" pitchFamily="2" charset="-122"/>
              </a:rPr>
              <a:t>秒内传输</a:t>
            </a:r>
            <a:r>
              <a:rPr kumimoji="0" lang="en-US" altLang="zh-CN" sz="2400">
                <a:latin typeface="宋体" pitchFamily="2" charset="-122"/>
              </a:rPr>
              <a:t>1000</a:t>
            </a:r>
            <a:r>
              <a:rPr kumimoji="0" lang="zh-CN" altLang="en-US" sz="2400">
                <a:latin typeface="宋体" pitchFamily="2" charset="-122"/>
              </a:rPr>
              <a:t>个码元，则</a:t>
            </a:r>
            <a:r>
              <a:rPr kumimoji="0" lang="zh-CN" altLang="en-US" sz="240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kumimoji="0" lang="en-US" altLang="zh-CN" sz="2400" i="1">
                <a:solidFill>
                  <a:schemeClr val="hlink"/>
                </a:solidFill>
                <a:latin typeface="Arial" charset="0"/>
              </a:rPr>
              <a:t>R</a:t>
            </a:r>
            <a:r>
              <a:rPr kumimoji="0" lang="en-US" altLang="zh-CN" sz="2400" i="1" baseline="-25000">
                <a:solidFill>
                  <a:schemeClr val="hlink"/>
                </a:solidFill>
                <a:latin typeface="Arial" charset="0"/>
              </a:rPr>
              <a:t>B</a:t>
            </a:r>
            <a:r>
              <a:rPr kumimoji="0" lang="en-US" altLang="zh-CN" sz="2400" i="1">
                <a:solidFill>
                  <a:schemeClr val="hlink"/>
                </a:solidFill>
                <a:latin typeface="Arial" charset="0"/>
              </a:rPr>
              <a:t> </a:t>
            </a:r>
            <a:r>
              <a:rPr kumimoji="0" lang="en-US" altLang="zh-CN" sz="2400">
                <a:solidFill>
                  <a:schemeClr val="hlink"/>
                </a:solidFill>
                <a:latin typeface="Arial" charset="0"/>
              </a:rPr>
              <a:t>=1000</a:t>
            </a:r>
            <a:r>
              <a:rPr kumimoji="0" lang="en-US" altLang="zh-CN" sz="2400" i="1">
                <a:solidFill>
                  <a:schemeClr val="hlink"/>
                </a:solidFill>
                <a:latin typeface="Arial" charset="0"/>
              </a:rPr>
              <a:t> </a:t>
            </a:r>
            <a:r>
              <a:rPr kumimoji="0" lang="en-US" altLang="zh-CN" sz="2400">
                <a:latin typeface="宋体" pitchFamily="2" charset="-122"/>
              </a:rPr>
              <a:t>Baud</a:t>
            </a:r>
          </a:p>
        </p:txBody>
      </p:sp>
      <p:sp>
        <p:nvSpPr>
          <p:cNvPr id="423959" name="AutoShape 23"/>
          <p:cNvSpPr>
            <a:spLocks noChangeArrowheads="1"/>
          </p:cNvSpPr>
          <p:nvPr/>
        </p:nvSpPr>
        <p:spPr bwMode="auto">
          <a:xfrm>
            <a:off x="539750" y="3500438"/>
            <a:ext cx="2519363" cy="1657350"/>
          </a:xfrm>
          <a:prstGeom prst="cloudCallout">
            <a:avLst>
              <a:gd name="adj1" fmla="val 89824"/>
              <a:gd name="adj2" fmla="val -16667"/>
            </a:avLst>
          </a:prstGeom>
          <a:solidFill>
            <a:srgbClr val="FFFFCC"/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en-US" altLang="zh-CN" sz="24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与进制数  有关吗 ？</a:t>
            </a:r>
          </a:p>
          <a:p>
            <a:pPr>
              <a:defRPr/>
            </a:pP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423961" name="AutoShape 25"/>
          <p:cNvSpPr>
            <a:spLocks noChangeArrowheads="1"/>
          </p:cNvSpPr>
          <p:nvPr/>
        </p:nvSpPr>
        <p:spPr bwMode="auto">
          <a:xfrm>
            <a:off x="6445250" y="3141663"/>
            <a:ext cx="2698750" cy="1943100"/>
          </a:xfrm>
          <a:prstGeom prst="cloudCallout">
            <a:avLst>
              <a:gd name="adj1" fmla="val -82412"/>
              <a:gd name="adj2" fmla="val -9102"/>
            </a:avLst>
          </a:prstGeom>
          <a:solidFill>
            <a:srgbClr val="FFFFCC"/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zh-CN" altLang="en-US" sz="240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与信源统计特性有关 吗 ？</a:t>
            </a:r>
          </a:p>
          <a:p>
            <a:pPr>
              <a:defRPr/>
            </a:pP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00063" y="415925"/>
            <a:ext cx="5286375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65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 </a:t>
            </a:r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2800" b="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28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8" grpId="0" animBg="1"/>
      <p:bldP spid="423959" grpId="0" animBg="1"/>
      <p:bldP spid="4239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561262" cy="1944688"/>
          </a:xfrm>
          <a:solidFill>
            <a:schemeClr val="bg1"/>
          </a:solidFill>
          <a:ln w="28575" cap="flat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smtClean="0">
                <a:latin typeface="Times New Roman" pitchFamily="18" charset="0"/>
              </a:rPr>
              <a:t>2</a:t>
            </a:r>
            <a:r>
              <a:rPr lang="zh-CN" altLang="en-US" sz="2800" b="1" smtClean="0">
                <a:latin typeface="Times New Roman" pitchFamily="18" charset="0"/>
              </a:rPr>
              <a:t>）</a:t>
            </a:r>
            <a:r>
              <a:rPr lang="zh-CN" altLang="en-US" sz="2800" b="1" smtClean="0">
                <a:latin typeface="Arial" charset="0"/>
              </a:rPr>
              <a:t>信息传输速率 </a:t>
            </a:r>
            <a:r>
              <a:rPr lang="en-US" altLang="zh-CN" sz="2800" b="1" i="1" smtClean="0">
                <a:solidFill>
                  <a:schemeClr val="hlink"/>
                </a:solidFill>
                <a:latin typeface="Arial" charset="0"/>
              </a:rPr>
              <a:t>R</a:t>
            </a:r>
            <a:r>
              <a:rPr lang="en-US" altLang="zh-CN" sz="2800" b="1" i="1" baseline="-25000" smtClean="0">
                <a:solidFill>
                  <a:schemeClr val="hlink"/>
                </a:solidFill>
                <a:latin typeface="Arial" charset="0"/>
              </a:rPr>
              <a:t>b</a:t>
            </a:r>
            <a:r>
              <a:rPr lang="en-US" altLang="zh-CN" b="1" i="1" baseline="-25000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b="1" i="1" smtClean="0"/>
              <a:t>  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传信率，比特率</a:t>
            </a:r>
            <a:r>
              <a:rPr lang="en-US" altLang="zh-CN" sz="2400" b="1" smtClean="0"/>
              <a:t>)</a:t>
            </a: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itchFamily="2" charset="2"/>
              <a:buChar char="r"/>
            </a:pPr>
            <a:r>
              <a:rPr lang="zh-CN" altLang="en-US" sz="2400" b="1" smtClean="0"/>
              <a:t>定义：每秒传递的比特数（信息量）。</a:t>
            </a: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itchFamily="2" charset="2"/>
              <a:buChar char="r"/>
            </a:pPr>
            <a:r>
              <a:rPr lang="zh-CN" altLang="en-US" sz="2400" b="1" smtClean="0"/>
              <a:t>单位：</a:t>
            </a:r>
            <a:r>
              <a:rPr lang="zh-CN" altLang="en-US" sz="2400" b="1" smtClean="0">
                <a:latin typeface="Arial" charset="0"/>
              </a:rPr>
              <a:t>比特</a:t>
            </a:r>
            <a:r>
              <a:rPr lang="en-US" altLang="zh-CN" sz="2400" b="1" smtClean="0">
                <a:latin typeface="Arial" charset="0"/>
              </a:rPr>
              <a:t>/</a:t>
            </a:r>
            <a:r>
              <a:rPr lang="zh-CN" altLang="en-US" sz="2400" b="1" smtClean="0">
                <a:latin typeface="Arial" charset="0"/>
              </a:rPr>
              <a:t>秒（</a:t>
            </a:r>
            <a:r>
              <a:rPr lang="en-US" altLang="zh-CN" sz="2400" b="1" smtClean="0">
                <a:solidFill>
                  <a:schemeClr val="hlink"/>
                </a:solidFill>
                <a:latin typeface="Arial" charset="0"/>
              </a:rPr>
              <a:t>bit/s</a:t>
            </a:r>
            <a:r>
              <a:rPr lang="en-US" altLang="zh-CN" sz="2400" b="1" smtClean="0">
                <a:latin typeface="Arial" charset="0"/>
              </a:rPr>
              <a:t> </a:t>
            </a:r>
            <a:r>
              <a:rPr lang="zh-CN" altLang="en-US" sz="2400" b="1" smtClean="0">
                <a:latin typeface="Arial" charset="0"/>
              </a:rPr>
              <a:t>）简记为</a:t>
            </a:r>
            <a:r>
              <a:rPr lang="zh-CN" altLang="en-US" sz="2400" b="1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400" b="1" smtClean="0">
                <a:solidFill>
                  <a:schemeClr val="hlink"/>
                </a:solidFill>
                <a:latin typeface="Arial" charset="0"/>
              </a:rPr>
              <a:t>b/s</a:t>
            </a:r>
            <a:r>
              <a:rPr lang="en-US" altLang="zh-CN" sz="2400" b="1" i="1" smtClean="0">
                <a:latin typeface="Arial" charset="0"/>
              </a:rPr>
              <a:t> </a:t>
            </a:r>
            <a:r>
              <a:rPr lang="zh-CN" altLang="en-US" sz="2400" b="1" smtClean="0">
                <a:latin typeface="Arial" charset="0"/>
              </a:rPr>
              <a:t>或 </a:t>
            </a:r>
            <a:r>
              <a:rPr lang="en-US" altLang="zh-CN" sz="2400" b="1" smtClean="0">
                <a:solidFill>
                  <a:schemeClr val="hlink"/>
                </a:solidFill>
                <a:latin typeface="Arial" charset="0"/>
              </a:rPr>
              <a:t>bps</a:t>
            </a:r>
            <a:r>
              <a:rPr lang="en-US" altLang="zh-CN" sz="2000" b="1" smtClean="0">
                <a:latin typeface="Arial" charset="0"/>
              </a:rPr>
              <a:t>           </a:t>
            </a:r>
          </a:p>
        </p:txBody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827088" y="3357563"/>
            <a:ext cx="7561262" cy="2663825"/>
          </a:xfrm>
          <a:prstGeom prst="rect">
            <a:avLst/>
          </a:prstGeom>
          <a:solidFill>
            <a:schemeClr val="bg1"/>
          </a:solidFill>
          <a:ln w="2857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0" lang="en-US" altLang="zh-CN" sz="2400">
                <a:latin typeface="宋体" pitchFamily="2" charset="-122"/>
              </a:rPr>
              <a:t> </a:t>
            </a:r>
            <a:r>
              <a:rPr kumimoji="0" lang="en-US" altLang="zh-CN" sz="2800" i="1">
                <a:solidFill>
                  <a:srgbClr val="000099"/>
                </a:solidFill>
                <a:latin typeface="Arial" charset="0"/>
              </a:rPr>
              <a:t>R</a:t>
            </a:r>
            <a:r>
              <a:rPr kumimoji="0" lang="en-US" altLang="zh-CN" sz="2800" i="1" baseline="-25000">
                <a:solidFill>
                  <a:srgbClr val="000099"/>
                </a:solidFill>
                <a:latin typeface="Arial" charset="0"/>
              </a:rPr>
              <a:t>b</a:t>
            </a:r>
            <a:r>
              <a:rPr kumimoji="0" lang="zh-CN" altLang="en-US" sz="2800">
                <a:solidFill>
                  <a:srgbClr val="000099"/>
                </a:solidFill>
                <a:latin typeface="Arial" charset="0"/>
              </a:rPr>
              <a:t>与 </a:t>
            </a:r>
            <a:r>
              <a:rPr kumimoji="0" lang="en-US" altLang="zh-CN" sz="2800" i="1">
                <a:solidFill>
                  <a:srgbClr val="000099"/>
                </a:solidFill>
                <a:latin typeface="Arial" charset="0"/>
              </a:rPr>
              <a:t>R</a:t>
            </a:r>
            <a:r>
              <a:rPr kumimoji="0" lang="en-US" altLang="zh-CN" sz="2800" i="1" baseline="-25000">
                <a:solidFill>
                  <a:srgbClr val="000099"/>
                </a:solidFill>
                <a:latin typeface="Arial" charset="0"/>
              </a:rPr>
              <a:t>B</a:t>
            </a:r>
            <a:r>
              <a:rPr kumimoji="0" lang="zh-CN" altLang="en-US" sz="2800">
                <a:solidFill>
                  <a:srgbClr val="000099"/>
                </a:solidFill>
                <a:latin typeface="Arial" charset="0"/>
              </a:rPr>
              <a:t>的关系</a:t>
            </a:r>
            <a:r>
              <a:rPr kumimoji="0" lang="en-US" altLang="zh-CN" sz="2800" i="1">
                <a:solidFill>
                  <a:srgbClr val="000099"/>
                </a:solidFill>
                <a:latin typeface="Arial" charset="0"/>
              </a:rPr>
              <a:t>——</a:t>
            </a:r>
            <a:endParaRPr kumimoji="0" lang="zh-CN" altLang="en-US" sz="2800">
              <a:solidFill>
                <a:schemeClr val="hlink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0" lang="en-US" altLang="zh-CN" sz="2800">
              <a:latin typeface="Arial" charset="0"/>
            </a:endParaRPr>
          </a:p>
        </p:txBody>
      </p:sp>
      <p:graphicFrame>
        <p:nvGraphicFramePr>
          <p:cNvPr id="436242" name="Object 18"/>
          <p:cNvGraphicFramePr>
            <a:graphicFrameLocks noChangeAspect="1"/>
          </p:cNvGraphicFramePr>
          <p:nvPr/>
        </p:nvGraphicFramePr>
        <p:xfrm>
          <a:off x="1836738" y="4076700"/>
          <a:ext cx="26638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076700"/>
                        <a:ext cx="2663825" cy="77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3" name="Object 19"/>
          <p:cNvGraphicFramePr>
            <a:graphicFrameLocks noChangeAspect="1"/>
          </p:cNvGraphicFramePr>
          <p:nvPr/>
        </p:nvGraphicFramePr>
        <p:xfrm>
          <a:off x="1790700" y="5013325"/>
          <a:ext cx="31416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5" imgW="1016000" imgH="228600" progId="Equation.DSMT4">
                  <p:embed/>
                </p:oleObj>
              </mc:Choice>
              <mc:Fallback>
                <p:oleObj name="Equation" r:id="rId5" imgW="10160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013325"/>
                        <a:ext cx="3141663" cy="774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7A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4" name="Object 20"/>
          <p:cNvGraphicFramePr>
            <a:graphicFrameLocks noChangeAspect="1"/>
          </p:cNvGraphicFramePr>
          <p:nvPr/>
        </p:nvGraphicFramePr>
        <p:xfrm>
          <a:off x="6156325" y="4652963"/>
          <a:ext cx="187325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7" imgW="672808" imgH="457002" progId="Equation.DSMT4">
                  <p:embed/>
                </p:oleObj>
              </mc:Choice>
              <mc:Fallback>
                <p:oleObj name="Equation" r:id="rId7" imgW="672808" imgH="45700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652963"/>
                        <a:ext cx="1873250" cy="1271587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8" name="AutoShape 24"/>
          <p:cNvSpPr>
            <a:spLocks noChangeArrowheads="1"/>
          </p:cNvSpPr>
          <p:nvPr/>
        </p:nvSpPr>
        <p:spPr bwMode="auto">
          <a:xfrm flipH="1">
            <a:off x="1317625" y="4351338"/>
            <a:ext cx="360363" cy="1223962"/>
          </a:xfrm>
          <a:prstGeom prst="curvedLeftArrow">
            <a:avLst>
              <a:gd name="adj1" fmla="val 67929"/>
              <a:gd name="adj2" fmla="val 135859"/>
              <a:gd name="adj3" fmla="val 33333"/>
            </a:avLst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9" name="矩形 9"/>
          <p:cNvSpPr>
            <a:spLocks noChangeArrowheads="1"/>
          </p:cNvSpPr>
          <p:nvPr/>
        </p:nvSpPr>
        <p:spPr bwMode="auto">
          <a:xfrm>
            <a:off x="4214813" y="3400425"/>
            <a:ext cx="201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>
                <a:solidFill>
                  <a:srgbClr val="FF0000"/>
                </a:solidFill>
                <a:latin typeface="Arial" charset="0"/>
              </a:rPr>
              <a:t>H</a:t>
            </a:r>
            <a:r>
              <a:rPr kumimoji="0" lang="zh-CN" altLang="en-US" sz="2800">
                <a:solidFill>
                  <a:srgbClr val="FF0000"/>
                </a:solidFill>
                <a:latin typeface="Arial" charset="0"/>
              </a:rPr>
              <a:t>为纽带</a:t>
            </a: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6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9" grpId="0" animBg="1"/>
      <p:bldP spid="436248" grpId="0" animBg="1"/>
      <p:bldP spid="4096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</a:t>
            </a:r>
            <a:endParaRPr lang="en-US" altLang="zh-CN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561263" cy="3311525"/>
          </a:xfrm>
          <a:ln w="28575" cap="flat">
            <a:solidFill>
              <a:srgbClr val="BDBD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lang="en-US" altLang="zh-CN" sz="2800" b="1" smtClean="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zh-CN" altLang="en-US" sz="2800" b="1" smtClean="0">
                <a:solidFill>
                  <a:schemeClr val="hlink"/>
                </a:solidFill>
                <a:latin typeface="Times New Roman" pitchFamily="18" charset="0"/>
              </a:rPr>
              <a:t>）频带利用率</a:t>
            </a:r>
            <a:r>
              <a:rPr lang="en-US" altLang="zh-CN" sz="2800" b="1" smtClean="0">
                <a:latin typeface="Times New Roman" pitchFamily="18" charset="0"/>
              </a:rPr>
              <a:t>——</a:t>
            </a:r>
            <a:r>
              <a:rPr lang="zh-CN" altLang="en-US" sz="2400" smtClean="0">
                <a:latin typeface="Arial" charset="0"/>
              </a:rPr>
              <a:t>把 </a:t>
            </a:r>
            <a:r>
              <a:rPr lang="en-US" altLang="zh-CN" sz="2400" b="1" smtClean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b="1" smtClean="0">
                <a:latin typeface="Arial" charset="0"/>
              </a:rPr>
              <a:t> </a:t>
            </a:r>
            <a:r>
              <a:rPr lang="zh-CN" altLang="en-US" sz="2400" smtClean="0">
                <a:latin typeface="Arial" charset="0"/>
              </a:rPr>
              <a:t>与 </a:t>
            </a:r>
            <a:r>
              <a:rPr lang="zh-CN" altLang="en-US" sz="2400" b="1" smtClean="0">
                <a:solidFill>
                  <a:srgbClr val="000099"/>
                </a:solidFill>
                <a:latin typeface="Arial" charset="0"/>
              </a:rPr>
              <a:t>传输速率</a:t>
            </a:r>
            <a:r>
              <a:rPr lang="zh-CN" altLang="en-US" sz="2400" smtClean="0">
                <a:latin typeface="Arial" charset="0"/>
              </a:rPr>
              <a:t> 联系起来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r"/>
            </a:pPr>
            <a:r>
              <a:rPr lang="zh-CN" altLang="en-US" sz="2400" b="1" smtClean="0"/>
              <a:t>定义为单位带宽内的传输速率，</a:t>
            </a:r>
            <a:r>
              <a:rPr lang="zh-CN" altLang="en-US" sz="2400" smtClean="0"/>
              <a:t>即</a:t>
            </a:r>
            <a:endParaRPr lang="en-US" altLang="zh-CN" b="1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692275" y="2276475"/>
          <a:ext cx="2879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" imgW="1269449" imgH="393529" progId="Equation.DSMT4">
                  <p:embed/>
                </p:oleObj>
              </mc:Choice>
              <mc:Fallback>
                <p:oleObj name="Equation" r:id="rId3" imgW="1269449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879725" cy="906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620838" y="3429000"/>
          <a:ext cx="31670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5" imgW="1295400" imgH="393700" progId="Equation.DSMT4">
                  <p:embed/>
                </p:oleObj>
              </mc:Choice>
              <mc:Fallback>
                <p:oleObj name="Equation" r:id="rId5" imgW="1295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429000"/>
                        <a:ext cx="3167062" cy="954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5364163" y="2852738"/>
          <a:ext cx="2663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52738"/>
                        <a:ext cx="2663825" cy="663575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2" name="Rectangle 10"/>
          <p:cNvSpPr>
            <a:spLocks noChangeArrowheads="1"/>
          </p:cNvSpPr>
          <p:nvPr/>
        </p:nvSpPr>
        <p:spPr bwMode="auto">
          <a:xfrm>
            <a:off x="1928813" y="4848225"/>
            <a:ext cx="6530975" cy="1152525"/>
          </a:xfrm>
          <a:prstGeom prst="rect">
            <a:avLst/>
          </a:prstGeom>
          <a:noFill/>
          <a:ln w="28575">
            <a:solidFill>
              <a:srgbClr val="BDBD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SzPct val="5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folHlink"/>
                </a:solidFill>
                <a:latin typeface="Arial" charset="0"/>
              </a:rPr>
              <a:t>   A</a:t>
            </a:r>
            <a:r>
              <a:rPr kumimoji="0" lang="zh-CN" altLang="en-US" sz="2400">
                <a:latin typeface="Arial" charset="0"/>
              </a:rPr>
              <a:t>系统：</a:t>
            </a:r>
            <a:r>
              <a:rPr kumimoji="0" lang="en-US" altLang="zh-CN" sz="2400">
                <a:latin typeface="Arial" charset="0"/>
              </a:rPr>
              <a:t>2 000 b/s</a:t>
            </a:r>
            <a:r>
              <a:rPr kumimoji="0" lang="zh-CN" altLang="en-US" sz="2400">
                <a:latin typeface="Arial" charset="0"/>
              </a:rPr>
              <a:t>，占用 </a:t>
            </a:r>
            <a:r>
              <a:rPr kumimoji="0" lang="en-US" altLang="zh-CN" sz="2400">
                <a:latin typeface="Arial" charset="0"/>
              </a:rPr>
              <a:t>2 000 Hz</a:t>
            </a:r>
            <a:r>
              <a:rPr kumimoji="0" lang="zh-CN" altLang="en-US" sz="2400">
                <a:latin typeface="Arial" charset="0"/>
              </a:rPr>
              <a:t>的带宽；</a:t>
            </a:r>
          </a:p>
          <a:p>
            <a:pPr eaLnBrk="1" hangingPunct="1">
              <a:lnSpc>
                <a:spcPct val="125000"/>
              </a:lnSpc>
              <a:buSzPct val="50000"/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hlink"/>
                </a:solidFill>
                <a:latin typeface="Arial" charset="0"/>
              </a:rPr>
              <a:t>   </a:t>
            </a:r>
            <a:r>
              <a:rPr kumimoji="0" lang="en-US" altLang="zh-CN" sz="2400">
                <a:solidFill>
                  <a:schemeClr val="hlink"/>
                </a:solidFill>
                <a:latin typeface="Arial" charset="0"/>
              </a:rPr>
              <a:t>B</a:t>
            </a:r>
            <a:r>
              <a:rPr kumimoji="0" lang="zh-CN" altLang="en-US" sz="2400">
                <a:latin typeface="Arial" charset="0"/>
              </a:rPr>
              <a:t>系统：</a:t>
            </a:r>
            <a:r>
              <a:rPr kumimoji="0" lang="en-US" altLang="zh-CN" sz="2400">
                <a:latin typeface="Arial" charset="0"/>
              </a:rPr>
              <a:t>1 500 b/s</a:t>
            </a:r>
            <a:r>
              <a:rPr kumimoji="0" lang="zh-CN" altLang="en-US" sz="2400">
                <a:latin typeface="Arial" charset="0"/>
              </a:rPr>
              <a:t>，占用 </a:t>
            </a:r>
            <a:r>
              <a:rPr kumimoji="0" lang="en-US" altLang="zh-CN" sz="2400">
                <a:latin typeface="Arial" charset="0"/>
              </a:rPr>
              <a:t>1 000 Hz</a:t>
            </a:r>
            <a:r>
              <a:rPr kumimoji="0" lang="zh-CN" altLang="en-US" sz="2400">
                <a:latin typeface="Arial" charset="0"/>
              </a:rPr>
              <a:t>的带宽。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438" y="5072063"/>
            <a:ext cx="1500187" cy="1071562"/>
          </a:xfrm>
          <a:prstGeom prst="cloudCallout">
            <a:avLst>
              <a:gd name="adj1" fmla="val 84395"/>
              <a:gd name="adj2" fmla="val -201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2800" dirty="0">
                <a:solidFill>
                  <a:srgbClr val="8D8D8D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&amp;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hlin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48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48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2" grpId="0" build="allAtOnce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3529012" cy="708025"/>
          </a:xfrm>
          <a:solidFill>
            <a:schemeClr val="tx2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0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教材及参考书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5616575" cy="414813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《通信原理》第</a:t>
            </a:r>
            <a:r>
              <a:rPr lang="en-US" altLang="zh-CN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版，樊昌信，曹丽娜，国防工业出版社</a:t>
            </a:r>
            <a:endParaRPr lang="en-US" altLang="zh-CN" sz="2800" b="1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Char char="l"/>
            </a:pPr>
            <a:endParaRPr lang="zh-CN" altLang="en-US" sz="2800" b="1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《通信原理》，周炯磐等，北京邮电大学出版社</a:t>
            </a:r>
            <a:endParaRPr lang="en-US" altLang="zh-CN" sz="2800" b="1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Char char="l"/>
            </a:pPr>
            <a:endParaRPr lang="zh-CN" altLang="en-US" sz="2800" b="1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《通信原理》，李晓峰等，清华大学出版社</a:t>
            </a:r>
          </a:p>
        </p:txBody>
      </p:sp>
      <p:pic>
        <p:nvPicPr>
          <p:cNvPr id="5" name="内容占位符 34" descr="通信原理（第7版）展开.jpg"/>
          <p:cNvPicPr>
            <a:picLocks noChangeAspect="1"/>
          </p:cNvPicPr>
          <p:nvPr/>
        </p:nvPicPr>
        <p:blipFill>
          <a:blip r:embed="rId2" cstate="print"/>
          <a:srcRect l="55334" t="2000" r="15137" b="2000"/>
          <a:stretch>
            <a:fillRect/>
          </a:stretch>
        </p:blipFill>
        <p:spPr>
          <a:xfrm>
            <a:off x="6591590" y="893988"/>
            <a:ext cx="2009195" cy="32147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6448425" y="3965575"/>
            <a:ext cx="250031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通信原理（第</a:t>
            </a:r>
            <a:r>
              <a:rPr kumimoji="0" lang="en-US" altLang="zh-CN" sz="2000" b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0" lang="zh-CN" altLang="en-US" sz="2000" b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版）</a:t>
            </a:r>
          </a:p>
        </p:txBody>
      </p:sp>
      <p:pic>
        <p:nvPicPr>
          <p:cNvPr id="6150" name="内容占位符 12" descr="校徽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4751388"/>
            <a:ext cx="6429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内容占位符 27" descr="图标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38" y="4822825"/>
            <a:ext cx="6667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6448425" y="5465763"/>
            <a:ext cx="25003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樊昌信 曹丽娜 编著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196975"/>
            <a:ext cx="7354887" cy="1944688"/>
          </a:xfrm>
          <a:solidFill>
            <a:schemeClr val="bg1"/>
          </a:solidFill>
          <a:ln w="3175" cap="flat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 smtClean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smtClean="0">
                <a:latin typeface="宋体" pitchFamily="2" charset="-122"/>
              </a:rPr>
              <a:t>误码率</a:t>
            </a:r>
            <a:r>
              <a:rPr lang="zh-CN" altLang="en-US" sz="2800" b="1" smtClean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sz="2400" b="1" i="1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800" b="1" i="1" smtClean="0">
                <a:solidFill>
                  <a:schemeClr val="hlink"/>
                </a:solidFill>
                <a:latin typeface="Arial" charset="0"/>
              </a:rPr>
              <a:t>P</a:t>
            </a:r>
            <a:r>
              <a:rPr lang="en-US" altLang="zh-CN" sz="2800" b="1" baseline="-25000" smtClean="0">
                <a:solidFill>
                  <a:schemeClr val="hlink"/>
                </a:solidFill>
                <a:latin typeface="Arial" charset="0"/>
              </a:rPr>
              <a:t>e</a:t>
            </a:r>
            <a:endParaRPr lang="en-US" altLang="zh-CN" sz="2400" b="1" smtClean="0">
              <a:solidFill>
                <a:schemeClr val="hlink"/>
              </a:solidFill>
              <a:latin typeface="宋体" pitchFamily="2" charset="-122"/>
            </a:endParaRP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宋体" pitchFamily="2" charset="-122"/>
              </a:rPr>
              <a:t>        </a:t>
            </a:r>
          </a:p>
        </p:txBody>
      </p:sp>
      <p:sp>
        <p:nvSpPr>
          <p:cNvPr id="450569" name="Rectangle 9"/>
          <p:cNvSpPr>
            <a:spLocks noChangeArrowheads="1"/>
          </p:cNvSpPr>
          <p:nvPr/>
        </p:nvSpPr>
        <p:spPr bwMode="auto">
          <a:xfrm>
            <a:off x="827088" y="5445125"/>
            <a:ext cx="7354887" cy="576263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</a:t>
            </a:r>
            <a:r>
              <a:rPr kumimoji="0"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二进制：</a:t>
            </a:r>
            <a:r>
              <a:rPr kumimoji="0" lang="en-US" altLang="zh-CN" sz="2400" i="1" dirty="0" err="1">
                <a:solidFill>
                  <a:srgbClr val="000099"/>
                </a:solidFill>
                <a:latin typeface="Arial" charset="0"/>
                <a:ea typeface="宋体" pitchFamily="2" charset="-122"/>
              </a:rPr>
              <a:t>P</a:t>
            </a:r>
            <a:r>
              <a:rPr kumimoji="0" lang="en-US" altLang="zh-CN" sz="2400" baseline="-25000" dirty="0" err="1">
                <a:solidFill>
                  <a:srgbClr val="000099"/>
                </a:solidFill>
                <a:latin typeface="Arial" charset="0"/>
                <a:ea typeface="宋体" pitchFamily="2" charset="-122"/>
              </a:rPr>
              <a:t>b</a:t>
            </a:r>
            <a:r>
              <a:rPr kumimoji="0" lang="en-US" altLang="zh-CN" sz="2400" dirty="0">
                <a:solidFill>
                  <a:srgbClr val="000099"/>
                </a:solidFill>
                <a:latin typeface="Arial" charset="0"/>
                <a:ea typeface="宋体" pitchFamily="2" charset="-122"/>
              </a:rPr>
              <a:t>=</a:t>
            </a:r>
            <a:r>
              <a:rPr kumimoji="0" lang="en-US" altLang="zh-CN" sz="2400" i="1" dirty="0" err="1">
                <a:solidFill>
                  <a:srgbClr val="000099"/>
                </a:solidFill>
                <a:latin typeface="Arial" charset="0"/>
                <a:ea typeface="宋体" pitchFamily="2" charset="-122"/>
              </a:rPr>
              <a:t>P</a:t>
            </a:r>
            <a:r>
              <a:rPr kumimoji="0" lang="en-US" altLang="zh-CN" sz="2400" baseline="-25000" dirty="0" err="1">
                <a:solidFill>
                  <a:srgbClr val="000099"/>
                </a:solidFill>
                <a:latin typeface="Arial" charset="0"/>
                <a:ea typeface="宋体" pitchFamily="2" charset="-122"/>
              </a:rPr>
              <a:t>e</a:t>
            </a:r>
            <a:r>
              <a:rPr kumimoji="0" lang="en-US" altLang="zh-CN" sz="2400" baseline="-25000" dirty="0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；  </a:t>
            </a:r>
            <a:r>
              <a:rPr kumimoji="0"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M</a:t>
            </a:r>
            <a:r>
              <a:rPr kumimoji="0"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进制：</a:t>
            </a:r>
            <a:r>
              <a:rPr kumimoji="0" lang="en-US" altLang="zh-CN" sz="2400" i="1" dirty="0" err="1">
                <a:solidFill>
                  <a:srgbClr val="000099"/>
                </a:solidFill>
                <a:latin typeface="Arial" charset="0"/>
                <a:ea typeface="宋体" pitchFamily="2" charset="-122"/>
              </a:rPr>
              <a:t>P</a:t>
            </a:r>
            <a:r>
              <a:rPr kumimoji="0" lang="en-US" altLang="zh-CN" sz="2400" baseline="-25000" dirty="0" err="1">
                <a:solidFill>
                  <a:srgbClr val="000099"/>
                </a:solidFill>
                <a:latin typeface="Arial" charset="0"/>
                <a:ea typeface="宋体" pitchFamily="2" charset="-122"/>
              </a:rPr>
              <a:t>b</a:t>
            </a:r>
            <a:r>
              <a:rPr kumimoji="0" lang="en-US" altLang="zh-CN" sz="2400" dirty="0">
                <a:solidFill>
                  <a:srgbClr val="000099"/>
                </a:solidFill>
                <a:latin typeface="Arial" charset="0"/>
                <a:ea typeface="宋体" pitchFamily="2" charset="-122"/>
              </a:rPr>
              <a:t>&lt;</a:t>
            </a:r>
            <a:r>
              <a:rPr kumimoji="0" lang="en-US" altLang="zh-CN" sz="2400" i="1" dirty="0" err="1">
                <a:solidFill>
                  <a:srgbClr val="000099"/>
                </a:solidFill>
                <a:latin typeface="Arial" charset="0"/>
                <a:ea typeface="宋体" pitchFamily="2" charset="-122"/>
              </a:rPr>
              <a:t>P</a:t>
            </a:r>
            <a:r>
              <a:rPr kumimoji="0" lang="en-US" altLang="zh-CN" sz="2400" baseline="-25000" dirty="0" err="1">
                <a:solidFill>
                  <a:srgbClr val="000099"/>
                </a:solidFill>
                <a:latin typeface="Arial" charset="0"/>
                <a:ea typeface="宋体" pitchFamily="2" charset="-122"/>
              </a:rPr>
              <a:t>e</a:t>
            </a:r>
            <a:r>
              <a:rPr kumimoji="0" lang="en-US" altLang="zh-CN" sz="2800" baseline="-25000" dirty="0">
                <a:solidFill>
                  <a:srgbClr val="000099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000099"/>
                </a:solidFill>
                <a:latin typeface="Arial" charset="0"/>
                <a:ea typeface="宋体" pitchFamily="2" charset="-122"/>
              </a:rPr>
              <a:t>；</a:t>
            </a:r>
            <a:r>
              <a:rPr kumimoji="0" lang="zh-CN" altLang="en-US" sz="2800" baseline="-25000" dirty="0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     </a:t>
            </a:r>
            <a:r>
              <a:rPr kumimoji="0"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宋体" pitchFamily="2" charset="-122"/>
              </a:rPr>
              <a:t>why ?</a:t>
            </a:r>
            <a:endParaRPr kumimoji="0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kumimoji="0" lang="en-US" altLang="zh-CN" sz="2400" baseline="-25000" dirty="0">
              <a:solidFill>
                <a:srgbClr val="000099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3012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27313" y="1989138"/>
          <a:ext cx="34575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3" imgW="1612900" imgH="419100" progId="Equation.DSMT4">
                  <p:embed/>
                </p:oleObj>
              </mc:Choice>
              <mc:Fallback>
                <p:oleObj name="Equation" r:id="rId3" imgW="1612900" imgH="41910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3457575" cy="8985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14"/>
          <p:cNvSpPr>
            <a:spLocks noChangeArrowheads="1"/>
          </p:cNvSpPr>
          <p:nvPr/>
        </p:nvSpPr>
        <p:spPr bwMode="auto">
          <a:xfrm>
            <a:off x="827088" y="3284538"/>
            <a:ext cx="7354887" cy="1944687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0" lang="zh-CN" altLang="en-US" sz="240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0" lang="en-US" altLang="zh-CN" sz="24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zh-CN" altLang="en-US" sz="2400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0" lang="zh-CN" altLang="en-US" sz="2800">
                <a:latin typeface="宋体" pitchFamily="2" charset="-122"/>
              </a:rPr>
              <a:t>误信率</a:t>
            </a:r>
            <a:r>
              <a:rPr kumimoji="0" lang="en-US" altLang="zh-CN" sz="2800">
                <a:latin typeface="宋体" pitchFamily="2" charset="-122"/>
              </a:rPr>
              <a:t>(</a:t>
            </a:r>
            <a:r>
              <a:rPr kumimoji="0" lang="zh-CN" altLang="en-US" sz="2800">
                <a:latin typeface="宋体" pitchFamily="2" charset="-122"/>
              </a:rPr>
              <a:t>误比特率）</a:t>
            </a:r>
            <a:r>
              <a:rPr kumimoji="0" lang="zh-CN" altLang="en-US" sz="2400" i="1">
                <a:solidFill>
                  <a:schemeClr val="hlink"/>
                </a:solidFill>
                <a:latin typeface="Arial" charset="0"/>
              </a:rPr>
              <a:t> </a:t>
            </a:r>
            <a:r>
              <a:rPr kumimoji="0" lang="en-US" altLang="zh-CN" sz="2800" i="1">
                <a:solidFill>
                  <a:schemeClr val="hlink"/>
                </a:solidFill>
                <a:latin typeface="Arial" charset="0"/>
              </a:rPr>
              <a:t>P</a:t>
            </a:r>
            <a:r>
              <a:rPr kumimoji="0" lang="en-US" altLang="zh-CN" sz="2800" baseline="-25000">
                <a:solidFill>
                  <a:schemeClr val="hlink"/>
                </a:solidFill>
                <a:latin typeface="Arial" charset="0"/>
              </a:rPr>
              <a:t>b</a:t>
            </a:r>
            <a:endParaRPr kumimoji="0" lang="en-US" altLang="zh-CN" sz="2400">
              <a:solidFill>
                <a:schemeClr val="hlink"/>
              </a:solidFill>
              <a:latin typeface="宋体" pitchFamily="2" charset="-122"/>
            </a:endParaRP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itchFamily="2" charset="2"/>
              <a:buNone/>
            </a:pPr>
            <a:r>
              <a:rPr kumimoji="0" lang="en-US" altLang="zh-CN" sz="2400">
                <a:latin typeface="宋体" pitchFamily="2" charset="-122"/>
              </a:rPr>
              <a:t>        </a:t>
            </a:r>
          </a:p>
        </p:txBody>
      </p:sp>
      <p:graphicFrame>
        <p:nvGraphicFramePr>
          <p:cNvPr id="43014" name="Object 15"/>
          <p:cNvGraphicFramePr>
            <a:graphicFrameLocks noGrp="1" noChangeAspect="1"/>
          </p:cNvGraphicFramePr>
          <p:nvPr>
            <p:ph sz="half" idx="3"/>
          </p:nvPr>
        </p:nvGraphicFramePr>
        <p:xfrm>
          <a:off x="2555875" y="4005263"/>
          <a:ext cx="35290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5" imgW="1548728" imgH="444307" progId="Equation.DSMT4">
                  <p:embed/>
                </p:oleObj>
              </mc:Choice>
              <mc:Fallback>
                <p:oleObj name="Equation" r:id="rId5" imgW="1548728" imgH="444307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05263"/>
                        <a:ext cx="3529013" cy="10128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0063" y="357188"/>
            <a:ext cx="5286375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65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  </a:t>
            </a:r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2800" b="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28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30250" y="1214438"/>
            <a:ext cx="7127875" cy="4214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eaLnBrk="0" hangingPunct="0">
              <a:tabLst>
                <a:tab pos="3595688" algn="l"/>
              </a:tabLs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tabLst>
                <a:tab pos="3595688" algn="l"/>
              </a:tabLs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200150" indent="-285750" eaLnBrk="0" hangingPunct="0">
              <a:tabLst>
                <a:tab pos="3595688" algn="l"/>
              </a:tabLs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tabLst>
                <a:tab pos="3595688" algn="l"/>
              </a:tabLs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tabLst>
                <a:tab pos="3595688" algn="l"/>
              </a:tabLs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 kumimoji="1" sz="8800" b="1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None/>
              <a:defRPr/>
            </a:pPr>
            <a:r>
              <a:rPr kumimoji="0" lang="zh-CN" altLang="en-US" sz="3200" b="0" smtClean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</a:rPr>
              <a:t>    本章小结：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术语，模型，分类，通信方式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 数字通信的优缺点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 信息量：</a:t>
            </a:r>
            <a:r>
              <a:rPr kumimoji="0" lang="en-US" altLang="zh-CN" sz="2800" b="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I</a:t>
            </a:r>
            <a:r>
              <a:rPr kumimoji="0" lang="en-US" altLang="zh-CN" sz="2800" b="0" baseline="-250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i  </a:t>
            </a: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，</a:t>
            </a:r>
            <a:r>
              <a:rPr kumimoji="0" lang="en-US" altLang="zh-CN" sz="2800" b="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H</a:t>
            </a: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，</a:t>
            </a:r>
            <a:r>
              <a:rPr kumimoji="0" lang="en-US" altLang="zh-CN" sz="2800" b="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I</a:t>
            </a:r>
            <a:r>
              <a:rPr kumimoji="0" lang="zh-CN" altLang="en-US" sz="2800" b="0" baseline="-250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总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  </a:t>
            </a:r>
            <a:r>
              <a:rPr kumimoji="0" lang="en-US" altLang="zh-CN" sz="2800" b="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R</a:t>
            </a:r>
            <a:r>
              <a:rPr kumimoji="0" lang="en-US" altLang="zh-CN" sz="2800" b="0" baseline="-250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B</a:t>
            </a: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，</a:t>
            </a:r>
            <a:r>
              <a:rPr kumimoji="0" lang="en-US" altLang="zh-CN" sz="2800" b="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R</a:t>
            </a:r>
            <a:r>
              <a:rPr kumimoji="0" lang="en-US" altLang="zh-CN" sz="2800" b="0" baseline="-250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b</a:t>
            </a: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，</a:t>
            </a:r>
            <a:r>
              <a:rPr kumimoji="0" lang="el-GR" altLang="zh-CN" sz="2800" b="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η</a:t>
            </a: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；</a:t>
            </a:r>
            <a:r>
              <a:rPr kumimoji="0" lang="en-US" altLang="zh-CN" sz="2800" b="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P</a:t>
            </a:r>
            <a:r>
              <a:rPr kumimoji="0" lang="en-US" altLang="zh-CN" sz="2800" b="0" baseline="-250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e</a:t>
            </a:r>
            <a:r>
              <a:rPr kumimoji="0" lang="en-US" altLang="zh-CN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 </a:t>
            </a:r>
            <a:r>
              <a:rPr kumimoji="0" lang="zh-CN" altLang="en-US" sz="2800" b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，</a:t>
            </a:r>
            <a:r>
              <a:rPr kumimoji="0" lang="en-US" altLang="zh-CN" sz="2800" b="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P</a:t>
            </a:r>
            <a:r>
              <a:rPr kumimoji="0" lang="en-US" altLang="zh-CN" sz="2800" b="0" baseline="-250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b</a:t>
            </a:r>
            <a:endParaRPr kumimoji="0" lang="en-US" altLang="zh-CN" sz="3200" b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作业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30250" y="1214438"/>
            <a:ext cx="7127875" cy="4214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None/>
              <a:tabLst>
                <a:tab pos="3595688" algn="l"/>
              </a:tabLst>
              <a:defRPr/>
            </a:pPr>
            <a:r>
              <a:rPr kumimoji="0" lang="zh-CN" altLang="en-US" sz="3200" b="0" kern="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习题：</a:t>
            </a: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kumimoji="0" lang="en-US" altLang="zh-CN" sz="2800" b="0" kern="0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</a:rPr>
              <a:t>1-3</a:t>
            </a: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kumimoji="0" lang="en-US" altLang="zh-CN" sz="2800" b="0" kern="0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  <a:sym typeface="Wingdings" pitchFamily="2" charset="2"/>
              </a:rPr>
              <a:t>1-5</a:t>
            </a: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kumimoji="0" lang="en-US" altLang="zh-CN" sz="2800" b="0" kern="0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  <a:sym typeface="Wingdings" pitchFamily="2" charset="2"/>
              </a:rPr>
              <a:t>1-6</a:t>
            </a: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kumimoji="0" lang="en-US" altLang="zh-CN" sz="2800" b="0" kern="0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  <a:sym typeface="Wingdings" pitchFamily="2" charset="2"/>
              </a:rPr>
              <a:t>1-7</a:t>
            </a: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kumimoji="0" lang="en-US" altLang="zh-CN" sz="2800" b="0" kern="0" dirty="0">
                <a:solidFill>
                  <a:schemeClr val="tx1"/>
                </a:solidFill>
                <a:latin typeface="Arial" charset="0"/>
                <a:ea typeface="黑体" pitchFamily="2" charset="-122"/>
                <a:cs typeface="Arial" charset="0"/>
                <a:sym typeface="Wingdings" pitchFamily="2" charset="2"/>
              </a:rPr>
              <a:t>1-8</a:t>
            </a:r>
            <a:endParaRPr kumimoji="0" lang="en-US" altLang="zh-CN" sz="3200" b="0" kern="0" dirty="0">
              <a:solidFill>
                <a:schemeClr val="tx1"/>
              </a:solidFill>
              <a:latin typeface="+mn-lt"/>
              <a:ea typeface="+mn-ea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/>
          <p:cNvSpPr>
            <a:spLocks noChangeArrowheads="1"/>
          </p:cNvSpPr>
          <p:nvPr/>
        </p:nvSpPr>
        <p:spPr bwMode="white">
          <a:xfrm>
            <a:off x="598488" y="3011488"/>
            <a:ext cx="5184775" cy="64293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white">
          <a:xfrm>
            <a:off x="630238" y="4019550"/>
            <a:ext cx="5184775" cy="122396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4248150" cy="708025"/>
          </a:xfrm>
          <a:solidFill>
            <a:schemeClr val="tx2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0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本课程内容安排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white">
          <a:xfrm>
            <a:off x="644525" y="5459413"/>
            <a:ext cx="5183188" cy="64293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6483350" y="1349375"/>
            <a:ext cx="2447925" cy="819150"/>
          </a:xfrm>
          <a:prstGeom prst="cloudCallout">
            <a:avLst>
              <a:gd name="adj1" fmla="val -84861"/>
              <a:gd name="adj2" fmla="val 14019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基础知识</a:t>
            </a:r>
          </a:p>
          <a:p>
            <a:pPr algn="ctr">
              <a:defRPr/>
            </a:pPr>
            <a:r>
              <a:rPr lang="zh-CN" altLang="en-US" sz="2400" dirty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696075" y="2921000"/>
            <a:ext cx="2447925" cy="1012825"/>
          </a:xfrm>
          <a:prstGeom prst="cloudCallout">
            <a:avLst>
              <a:gd name="adj1" fmla="val -84861"/>
              <a:gd name="adj2" fmla="val 14019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模拟通信系统   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699250" y="4225925"/>
            <a:ext cx="2447925" cy="1011238"/>
          </a:xfrm>
          <a:prstGeom prst="cloudCallout">
            <a:avLst>
              <a:gd name="adj1" fmla="val -84861"/>
              <a:gd name="adj2" fmla="val 14019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数字通信系统   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054850" y="5427663"/>
            <a:ext cx="1730375" cy="674687"/>
          </a:xfrm>
          <a:prstGeom prst="cloudCallout">
            <a:avLst>
              <a:gd name="adj1" fmla="val -115281"/>
              <a:gd name="adj2" fmla="val -61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同步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white">
          <a:xfrm>
            <a:off x="598488" y="1139825"/>
            <a:ext cx="5184775" cy="158115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9" name="Rectangle 3"/>
          <p:cNvSpPr>
            <a:spLocks noChangeArrowheads="1"/>
          </p:cNvSpPr>
          <p:nvPr/>
        </p:nvSpPr>
        <p:spPr bwMode="auto">
          <a:xfrm>
            <a:off x="696913" y="1139825"/>
            <a:ext cx="47529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666699"/>
              </a:buClr>
              <a:buSzTx/>
              <a:buFontTx/>
              <a:buBlip>
                <a:blip r:embed="rId2"/>
              </a:buBlip>
            </a:pPr>
            <a:r>
              <a:rPr lang="zh-CN" altLang="en-US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绪论</a:t>
            </a:r>
            <a:r>
              <a:rPr lang="en-US" altLang="zh-CN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章</a:t>
            </a:r>
          </a:p>
          <a:p>
            <a:pPr eaLnBrk="1" hangingPunct="1">
              <a:buClr>
                <a:schemeClr val="accent2"/>
              </a:buClr>
              <a:buSzTx/>
              <a:buFontTx/>
              <a:buBlip>
                <a:blip r:embed="rId2"/>
              </a:buBlip>
            </a:pPr>
            <a:r>
              <a:rPr lang="zh-CN" altLang="en-US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随机过程</a:t>
            </a:r>
            <a:r>
              <a:rPr lang="en-US" altLang="zh-CN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章</a:t>
            </a:r>
          </a:p>
          <a:p>
            <a:pPr eaLnBrk="1" hangingPunct="1">
              <a:buClr>
                <a:schemeClr val="accent2"/>
              </a:buClr>
              <a:buSzTx/>
              <a:buFontTx/>
              <a:buBlip>
                <a:blip r:embed="rId2"/>
              </a:buBlip>
            </a:pPr>
            <a:r>
              <a:rPr lang="zh-CN" altLang="en-US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信道</a:t>
            </a:r>
            <a:r>
              <a:rPr lang="en-US" altLang="zh-CN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章</a:t>
            </a:r>
            <a:endParaRPr lang="en-US" altLang="zh-CN" sz="20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Clr>
                <a:schemeClr val="accent2"/>
              </a:buClr>
              <a:buSzTx/>
              <a:buFontTx/>
              <a:buBlip>
                <a:blip r:embed="rId2"/>
              </a:buBlip>
            </a:pPr>
            <a:endParaRPr lang="zh-CN" altLang="en-US" sz="20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Clr>
                <a:schemeClr val="accent2"/>
              </a:buClr>
              <a:buSzTx/>
              <a:buFontTx/>
              <a:buBlip>
                <a:blip r:embed="rId2"/>
              </a:buBlip>
            </a:pPr>
            <a:r>
              <a:rPr lang="zh-CN" altLang="en-US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模拟调制系统</a:t>
            </a:r>
            <a:r>
              <a:rPr lang="en-US" altLang="zh-CN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章</a:t>
            </a:r>
            <a:endParaRPr lang="en-US" altLang="zh-CN" sz="20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Clr>
                <a:schemeClr val="accent2"/>
              </a:buClr>
              <a:buSzTx/>
              <a:buFontTx/>
              <a:buBlip>
                <a:blip r:embed="rId2"/>
              </a:buBlip>
            </a:pPr>
            <a:endParaRPr lang="zh-CN" altLang="en-US" sz="28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Clr>
                <a:schemeClr val="accent2"/>
              </a:buClr>
              <a:buSzTx/>
              <a:buFontTx/>
              <a:buBlip>
                <a:blip r:embed="rId2"/>
              </a:buBlip>
            </a:pPr>
            <a:r>
              <a:rPr lang="zh-CN" altLang="en-US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数字传输系统</a:t>
            </a:r>
            <a:r>
              <a:rPr lang="en-US" altLang="zh-CN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章</a:t>
            </a:r>
            <a:endParaRPr lang="en-US" altLang="zh-CN" sz="20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Clr>
                <a:schemeClr val="accent2"/>
              </a:buClr>
              <a:buSzTx/>
              <a:buFontTx/>
              <a:buBlip>
                <a:blip r:embed="rId2"/>
              </a:buBlip>
            </a:pPr>
            <a:r>
              <a:rPr lang="zh-CN" altLang="en-US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编码</a:t>
            </a:r>
            <a:r>
              <a:rPr lang="en-US" altLang="zh-CN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12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章</a:t>
            </a:r>
            <a:endParaRPr lang="en-US" altLang="zh-CN" sz="20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Clr>
                <a:schemeClr val="accent2"/>
              </a:buClr>
              <a:buSzTx/>
              <a:buFontTx/>
              <a:buBlip>
                <a:blip r:embed="rId2"/>
              </a:buBlip>
            </a:pPr>
            <a:endParaRPr lang="zh-CN" altLang="en-US" sz="200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Clr>
                <a:schemeClr val="accent2"/>
              </a:buClr>
              <a:buSzTx/>
              <a:buFontTx/>
              <a:buBlip>
                <a:blip r:embed="rId2"/>
              </a:buBlip>
            </a:pPr>
            <a:r>
              <a:rPr lang="zh-CN" altLang="en-US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同步</a:t>
            </a:r>
            <a:r>
              <a:rPr lang="en-US" altLang="zh-CN" sz="28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20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章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20938"/>
            <a:ext cx="9144000" cy="1785937"/>
          </a:xfrm>
          <a:solidFill>
            <a:srgbClr val="003399"/>
          </a:solidFill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5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第</a:t>
            </a:r>
            <a:r>
              <a:rPr lang="en-US" altLang="zh-CN" sz="66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r>
              <a:rPr lang="zh-CN" altLang="en-US" sz="5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绪 论</a:t>
            </a:r>
            <a:endParaRPr lang="en-US" altLang="zh-CN" sz="6000" b="1" dirty="0" smtClean="0">
              <a:solidFill>
                <a:srgbClr val="000099"/>
              </a:solidFill>
            </a:endParaRPr>
          </a:p>
        </p:txBody>
      </p:sp>
      <p:sp>
        <p:nvSpPr>
          <p:cNvPr id="8195" name="矩形 11"/>
          <p:cNvSpPr>
            <a:spLocks noChangeArrowheads="1"/>
          </p:cNvSpPr>
          <p:nvPr/>
        </p:nvSpPr>
        <p:spPr bwMode="auto">
          <a:xfrm>
            <a:off x="0" y="0"/>
            <a:ext cx="9144000" cy="128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800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b="1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b="1" dirty="0" smtClean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b="1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b="1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b="1" dirty="0" smtClean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b="1" dirty="0" smtClean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b="1" dirty="0" smtClean="0"/>
              <a:t>                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b="1" dirty="0" smtClean="0">
              <a:solidFill>
                <a:srgbClr val="A50021"/>
              </a:solidFill>
            </a:endParaRPr>
          </a:p>
        </p:txBody>
      </p:sp>
      <p:grpSp>
        <p:nvGrpSpPr>
          <p:cNvPr id="9219" name="Group 8"/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9229" name="Oval 9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30" name="Oval 10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9220" name="Group 17"/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9227" name="Oval 18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28" name="Oval 19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9221" name="Group 20"/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9225" name="Oval 21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26" name="Oval 22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8800">
                <a:solidFill>
                  <a:srgbClr val="D0CDCA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89706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kumimoji="0"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信息量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信源熵 </a:t>
            </a:r>
            <a:endParaRPr kumimoji="0"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kumimoji="0"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0"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kumimoji="0"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0"/>
          <p:cNvSpPr>
            <a:spLocks/>
          </p:cNvSpPr>
          <p:nvPr/>
        </p:nvSpPr>
        <p:spPr bwMode="auto">
          <a:xfrm rot="-3699576" flipH="1" flipV="1">
            <a:off x="1223962" y="2057401"/>
            <a:ext cx="6627813" cy="3808412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0825" y="333375"/>
            <a:ext cx="3357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003399"/>
                </a:solidFill>
              </a:rPr>
              <a:t>§</a:t>
            </a:r>
            <a:r>
              <a:rPr lang="en-US" altLang="en-US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320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   </a:t>
            </a:r>
            <a:r>
              <a:rPr lang="zh-CN" altLang="en-US" sz="32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200" dirty="0">
              <a:solidFill>
                <a:srgbClr val="003399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10244" name="组合 52"/>
          <p:cNvGrpSpPr>
            <a:grpSpLocks/>
          </p:cNvGrpSpPr>
          <p:nvPr/>
        </p:nvGrpSpPr>
        <p:grpSpPr bwMode="auto">
          <a:xfrm>
            <a:off x="3606800" y="3929063"/>
            <a:ext cx="1071563" cy="714375"/>
            <a:chOff x="3606887" y="3929066"/>
            <a:chExt cx="1071563" cy="714375"/>
          </a:xfrm>
        </p:grpSpPr>
        <p:sp>
          <p:nvSpPr>
            <p:cNvPr id="15" name="椭圆 14"/>
            <p:cNvSpPr/>
            <p:nvPr/>
          </p:nvSpPr>
          <p:spPr bwMode="auto">
            <a:xfrm>
              <a:off x="3606887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88" name="矩形 44"/>
            <p:cNvSpPr>
              <a:spLocks noChangeArrowheads="1"/>
            </p:cNvSpPr>
            <p:nvPr/>
          </p:nvSpPr>
          <p:spPr bwMode="auto">
            <a:xfrm>
              <a:off x="3706900" y="4057654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击鼓</a:t>
              </a:r>
            </a:p>
          </p:txBody>
        </p:sp>
      </p:grpSp>
      <p:grpSp>
        <p:nvGrpSpPr>
          <p:cNvPr id="10245" name="组合 54"/>
          <p:cNvGrpSpPr>
            <a:grpSpLocks/>
          </p:cNvGrpSpPr>
          <p:nvPr/>
        </p:nvGrpSpPr>
        <p:grpSpPr bwMode="auto">
          <a:xfrm>
            <a:off x="6107113" y="3929063"/>
            <a:ext cx="1071562" cy="714375"/>
            <a:chOff x="6107210" y="3929066"/>
            <a:chExt cx="1071563" cy="714375"/>
          </a:xfrm>
        </p:grpSpPr>
        <p:sp>
          <p:nvSpPr>
            <p:cNvPr id="17" name="椭圆 16"/>
            <p:cNvSpPr/>
            <p:nvPr/>
          </p:nvSpPr>
          <p:spPr bwMode="auto">
            <a:xfrm>
              <a:off x="6107210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86" name="矩形 44"/>
            <p:cNvSpPr>
              <a:spLocks noChangeArrowheads="1"/>
            </p:cNvSpPr>
            <p:nvPr/>
          </p:nvSpPr>
          <p:spPr bwMode="auto">
            <a:xfrm>
              <a:off x="6207223" y="4057654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鸣金</a:t>
              </a:r>
            </a:p>
          </p:txBody>
        </p:sp>
      </p:grpSp>
      <p:grpSp>
        <p:nvGrpSpPr>
          <p:cNvPr id="10246" name="组合 55"/>
          <p:cNvGrpSpPr>
            <a:grpSpLocks/>
          </p:cNvGrpSpPr>
          <p:nvPr/>
        </p:nvGrpSpPr>
        <p:grpSpPr bwMode="auto">
          <a:xfrm>
            <a:off x="2714625" y="5214938"/>
            <a:ext cx="1071563" cy="714375"/>
            <a:chOff x="2356008" y="5214955"/>
            <a:chExt cx="1071563" cy="714375"/>
          </a:xfrm>
        </p:grpSpPr>
        <p:sp>
          <p:nvSpPr>
            <p:cNvPr id="19" name="椭圆 18"/>
            <p:cNvSpPr/>
            <p:nvPr/>
          </p:nvSpPr>
          <p:spPr bwMode="auto">
            <a:xfrm>
              <a:off x="2356008" y="5214955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84" name="矩形 44"/>
            <p:cNvSpPr>
              <a:spLocks noChangeArrowheads="1"/>
            </p:cNvSpPr>
            <p:nvPr/>
          </p:nvSpPr>
          <p:spPr bwMode="auto">
            <a:xfrm>
              <a:off x="2456021" y="5343543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电报</a:t>
              </a:r>
            </a:p>
          </p:txBody>
        </p:sp>
      </p:grpSp>
      <p:grpSp>
        <p:nvGrpSpPr>
          <p:cNvPr id="10247" name="组合 53"/>
          <p:cNvGrpSpPr>
            <a:grpSpLocks/>
          </p:cNvGrpSpPr>
          <p:nvPr/>
        </p:nvGrpSpPr>
        <p:grpSpPr bwMode="auto">
          <a:xfrm>
            <a:off x="4821238" y="3286125"/>
            <a:ext cx="1071562" cy="714375"/>
            <a:chOff x="4821326" y="3286124"/>
            <a:chExt cx="1071563" cy="714375"/>
          </a:xfrm>
        </p:grpSpPr>
        <p:sp>
          <p:nvSpPr>
            <p:cNvPr id="21" name="椭圆 20"/>
            <p:cNvSpPr/>
            <p:nvPr/>
          </p:nvSpPr>
          <p:spPr bwMode="auto">
            <a:xfrm>
              <a:off x="4821326" y="3286124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82" name="矩形 44"/>
            <p:cNvSpPr>
              <a:spLocks noChangeArrowheads="1"/>
            </p:cNvSpPr>
            <p:nvPr/>
          </p:nvSpPr>
          <p:spPr bwMode="auto">
            <a:xfrm>
              <a:off x="4921339" y="3414712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烽火</a:t>
              </a:r>
            </a:p>
          </p:txBody>
        </p:sp>
      </p:grpSp>
      <p:grpSp>
        <p:nvGrpSpPr>
          <p:cNvPr id="10248" name="组合 56"/>
          <p:cNvGrpSpPr>
            <a:grpSpLocks/>
          </p:cNvGrpSpPr>
          <p:nvPr/>
        </p:nvGrpSpPr>
        <p:grpSpPr bwMode="auto">
          <a:xfrm>
            <a:off x="4143375" y="5214938"/>
            <a:ext cx="1071563" cy="714375"/>
            <a:chOff x="3821194" y="5214950"/>
            <a:chExt cx="1071563" cy="714375"/>
          </a:xfrm>
        </p:grpSpPr>
        <p:sp>
          <p:nvSpPr>
            <p:cNvPr id="23" name="椭圆 22"/>
            <p:cNvSpPr/>
            <p:nvPr/>
          </p:nvSpPr>
          <p:spPr bwMode="auto">
            <a:xfrm>
              <a:off x="3821194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80" name="矩形 44"/>
            <p:cNvSpPr>
              <a:spLocks noChangeArrowheads="1"/>
            </p:cNvSpPr>
            <p:nvPr/>
          </p:nvSpPr>
          <p:spPr bwMode="auto">
            <a:xfrm>
              <a:off x="3921207" y="5343538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电话</a:t>
              </a:r>
            </a:p>
          </p:txBody>
        </p:sp>
      </p:grpSp>
      <p:grpSp>
        <p:nvGrpSpPr>
          <p:cNvPr id="10249" name="组合 57"/>
          <p:cNvGrpSpPr>
            <a:grpSpLocks/>
          </p:cNvGrpSpPr>
          <p:nvPr/>
        </p:nvGrpSpPr>
        <p:grpSpPr bwMode="auto">
          <a:xfrm>
            <a:off x="5429250" y="5214938"/>
            <a:ext cx="1071563" cy="714375"/>
            <a:chOff x="5321392" y="5214950"/>
            <a:chExt cx="1071563" cy="714375"/>
          </a:xfrm>
        </p:grpSpPr>
        <p:sp>
          <p:nvSpPr>
            <p:cNvPr id="25" name="椭圆 24"/>
            <p:cNvSpPr/>
            <p:nvPr/>
          </p:nvSpPr>
          <p:spPr bwMode="auto">
            <a:xfrm>
              <a:off x="5321392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78" name="矩形 44"/>
            <p:cNvSpPr>
              <a:spLocks noChangeArrowheads="1"/>
            </p:cNvSpPr>
            <p:nvPr/>
          </p:nvSpPr>
          <p:spPr bwMode="auto">
            <a:xfrm>
              <a:off x="5456417" y="5357826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电视</a:t>
              </a:r>
            </a:p>
          </p:txBody>
        </p:sp>
      </p:grpSp>
      <p:grpSp>
        <p:nvGrpSpPr>
          <p:cNvPr id="10250" name="组合 58"/>
          <p:cNvGrpSpPr>
            <a:grpSpLocks/>
          </p:cNvGrpSpPr>
          <p:nvPr/>
        </p:nvGrpSpPr>
        <p:grpSpPr bwMode="auto">
          <a:xfrm>
            <a:off x="6821488" y="5214938"/>
            <a:ext cx="1108075" cy="714375"/>
            <a:chOff x="6821590" y="5214950"/>
            <a:chExt cx="1107996" cy="714375"/>
          </a:xfrm>
        </p:grpSpPr>
        <p:sp>
          <p:nvSpPr>
            <p:cNvPr id="27" name="椭圆 26"/>
            <p:cNvSpPr/>
            <p:nvPr/>
          </p:nvSpPr>
          <p:spPr bwMode="auto">
            <a:xfrm>
              <a:off x="6821590" y="5214950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76" name="矩形 44"/>
            <p:cNvSpPr>
              <a:spLocks noChangeArrowheads="1"/>
            </p:cNvSpPr>
            <p:nvPr/>
          </p:nvSpPr>
          <p:spPr bwMode="auto">
            <a:xfrm>
              <a:off x="6821590" y="5343538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因特网</a:t>
              </a:r>
            </a:p>
          </p:txBody>
        </p:sp>
      </p:grpSp>
      <p:grpSp>
        <p:nvGrpSpPr>
          <p:cNvPr id="9" name="组合 59"/>
          <p:cNvGrpSpPr>
            <a:grpSpLocks/>
          </p:cNvGrpSpPr>
          <p:nvPr/>
        </p:nvGrpSpPr>
        <p:grpSpPr bwMode="auto">
          <a:xfrm>
            <a:off x="892175" y="4429125"/>
            <a:ext cx="1108075" cy="714375"/>
            <a:chOff x="892236" y="4429132"/>
            <a:chExt cx="1107996" cy="714375"/>
          </a:xfrm>
        </p:grpSpPr>
        <p:sp>
          <p:nvSpPr>
            <p:cNvPr id="29" name="椭圆 28"/>
            <p:cNvSpPr/>
            <p:nvPr/>
          </p:nvSpPr>
          <p:spPr bwMode="auto">
            <a:xfrm>
              <a:off x="892236" y="4429132"/>
              <a:ext cx="1071487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74" name="矩形 44"/>
            <p:cNvSpPr>
              <a:spLocks noChangeArrowheads="1"/>
            </p:cNvSpPr>
            <p:nvPr/>
          </p:nvSpPr>
          <p:spPr bwMode="auto">
            <a:xfrm>
              <a:off x="892236" y="455772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数字化</a:t>
              </a:r>
            </a:p>
          </p:txBody>
        </p:sp>
      </p:grpSp>
      <p:grpSp>
        <p:nvGrpSpPr>
          <p:cNvPr id="10" name="组合 60"/>
          <p:cNvGrpSpPr>
            <a:grpSpLocks/>
          </p:cNvGrpSpPr>
          <p:nvPr/>
        </p:nvGrpSpPr>
        <p:grpSpPr bwMode="auto">
          <a:xfrm>
            <a:off x="1535113" y="3643313"/>
            <a:ext cx="1108075" cy="714375"/>
            <a:chOff x="1535178" y="3643314"/>
            <a:chExt cx="1107996" cy="714375"/>
          </a:xfrm>
        </p:grpSpPr>
        <p:sp>
          <p:nvSpPr>
            <p:cNvPr id="31" name="椭圆 30"/>
            <p:cNvSpPr/>
            <p:nvPr/>
          </p:nvSpPr>
          <p:spPr bwMode="auto">
            <a:xfrm>
              <a:off x="1535178" y="364331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72" name="矩形 44"/>
            <p:cNvSpPr>
              <a:spLocks noChangeArrowheads="1"/>
            </p:cNvSpPr>
            <p:nvPr/>
          </p:nvSpPr>
          <p:spPr bwMode="auto">
            <a:xfrm>
              <a:off x="1535178" y="377190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智能化</a:t>
              </a:r>
            </a:p>
          </p:txBody>
        </p:sp>
      </p:grpSp>
      <p:grpSp>
        <p:nvGrpSpPr>
          <p:cNvPr id="11" name="组合 61"/>
          <p:cNvGrpSpPr>
            <a:grpSpLocks/>
          </p:cNvGrpSpPr>
          <p:nvPr/>
        </p:nvGrpSpPr>
        <p:grpSpPr bwMode="auto">
          <a:xfrm>
            <a:off x="2249488" y="2928938"/>
            <a:ext cx="1108075" cy="714375"/>
            <a:chOff x="2249558" y="2928934"/>
            <a:chExt cx="1107996" cy="714375"/>
          </a:xfrm>
        </p:grpSpPr>
        <p:sp>
          <p:nvSpPr>
            <p:cNvPr id="33" name="椭圆 32"/>
            <p:cNvSpPr/>
            <p:nvPr/>
          </p:nvSpPr>
          <p:spPr bwMode="auto">
            <a:xfrm>
              <a:off x="2249558" y="292893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70" name="矩形 44"/>
            <p:cNvSpPr>
              <a:spLocks noChangeArrowheads="1"/>
            </p:cNvSpPr>
            <p:nvPr/>
          </p:nvSpPr>
          <p:spPr bwMode="auto">
            <a:xfrm>
              <a:off x="2249558" y="305752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高速化</a:t>
              </a:r>
            </a:p>
          </p:txBody>
        </p:sp>
      </p:grpSp>
      <p:grpSp>
        <p:nvGrpSpPr>
          <p:cNvPr id="12" name="组合 62"/>
          <p:cNvGrpSpPr>
            <a:grpSpLocks/>
          </p:cNvGrpSpPr>
          <p:nvPr/>
        </p:nvGrpSpPr>
        <p:grpSpPr bwMode="auto">
          <a:xfrm>
            <a:off x="3074988" y="2300288"/>
            <a:ext cx="1108075" cy="714375"/>
            <a:chOff x="3074408" y="2300280"/>
            <a:chExt cx="1107996" cy="714375"/>
          </a:xfrm>
        </p:grpSpPr>
        <p:sp>
          <p:nvSpPr>
            <p:cNvPr id="35" name="椭圆 34"/>
            <p:cNvSpPr/>
            <p:nvPr/>
          </p:nvSpPr>
          <p:spPr bwMode="auto">
            <a:xfrm>
              <a:off x="3074408" y="2300280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68" name="矩形 44"/>
            <p:cNvSpPr>
              <a:spLocks noChangeArrowheads="1"/>
            </p:cNvSpPr>
            <p:nvPr/>
          </p:nvSpPr>
          <p:spPr bwMode="auto">
            <a:xfrm>
              <a:off x="3074408" y="2428868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宽带化</a:t>
              </a:r>
            </a:p>
          </p:txBody>
        </p:sp>
      </p:grpSp>
      <p:grpSp>
        <p:nvGrpSpPr>
          <p:cNvPr id="13" name="组合 64"/>
          <p:cNvGrpSpPr>
            <a:grpSpLocks/>
          </p:cNvGrpSpPr>
          <p:nvPr/>
        </p:nvGrpSpPr>
        <p:grpSpPr bwMode="auto">
          <a:xfrm>
            <a:off x="5218113" y="1443038"/>
            <a:ext cx="1108075" cy="714375"/>
            <a:chOff x="5217548" y="1443024"/>
            <a:chExt cx="1107996" cy="714375"/>
          </a:xfrm>
        </p:grpSpPr>
        <p:sp>
          <p:nvSpPr>
            <p:cNvPr id="37" name="椭圆 36"/>
            <p:cNvSpPr/>
            <p:nvPr/>
          </p:nvSpPr>
          <p:spPr bwMode="auto">
            <a:xfrm>
              <a:off x="5217548" y="144302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66" name="矩形 44"/>
            <p:cNvSpPr>
              <a:spLocks noChangeArrowheads="1"/>
            </p:cNvSpPr>
            <p:nvPr/>
          </p:nvSpPr>
          <p:spPr bwMode="auto">
            <a:xfrm>
              <a:off x="5217548" y="157161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移动化</a:t>
              </a:r>
            </a:p>
          </p:txBody>
        </p:sp>
      </p:grpSp>
      <p:grpSp>
        <p:nvGrpSpPr>
          <p:cNvPr id="14" name="组合 65"/>
          <p:cNvGrpSpPr>
            <a:grpSpLocks/>
          </p:cNvGrpSpPr>
          <p:nvPr/>
        </p:nvGrpSpPr>
        <p:grpSpPr bwMode="auto">
          <a:xfrm>
            <a:off x="6361113" y="1214438"/>
            <a:ext cx="1108075" cy="714375"/>
            <a:chOff x="6360556" y="1214422"/>
            <a:chExt cx="1107996" cy="714375"/>
          </a:xfrm>
        </p:grpSpPr>
        <p:sp>
          <p:nvSpPr>
            <p:cNvPr id="39" name="椭圆 38"/>
            <p:cNvSpPr/>
            <p:nvPr/>
          </p:nvSpPr>
          <p:spPr bwMode="auto">
            <a:xfrm>
              <a:off x="6360556" y="1214422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64" name="矩形 44"/>
            <p:cNvSpPr>
              <a:spLocks noChangeArrowheads="1"/>
            </p:cNvSpPr>
            <p:nvPr/>
          </p:nvSpPr>
          <p:spPr bwMode="auto">
            <a:xfrm>
              <a:off x="6360556" y="134301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个人化</a:t>
              </a:r>
            </a:p>
          </p:txBody>
        </p:sp>
      </p:grpSp>
      <p:sp>
        <p:nvSpPr>
          <p:cNvPr id="10257" name="矩形 44"/>
          <p:cNvSpPr>
            <a:spLocks noChangeArrowheads="1"/>
          </p:cNvSpPr>
          <p:nvPr/>
        </p:nvSpPr>
        <p:spPr bwMode="auto">
          <a:xfrm>
            <a:off x="8035925" y="5286375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1244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1244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1244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1244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。。。</a:t>
            </a:r>
          </a:p>
        </p:txBody>
      </p:sp>
      <p:sp>
        <p:nvSpPr>
          <p:cNvPr id="10258" name="矩形 44"/>
          <p:cNvSpPr>
            <a:spLocks noChangeArrowheads="1"/>
          </p:cNvSpPr>
          <p:nvPr/>
        </p:nvSpPr>
        <p:spPr bwMode="auto">
          <a:xfrm>
            <a:off x="4964113" y="4500563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1244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1244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1244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1244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1244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。。。</a:t>
            </a:r>
          </a:p>
        </p:txBody>
      </p:sp>
      <p:grpSp>
        <p:nvGrpSpPr>
          <p:cNvPr id="16" name="组合 63"/>
          <p:cNvGrpSpPr>
            <a:grpSpLocks/>
          </p:cNvGrpSpPr>
          <p:nvPr/>
        </p:nvGrpSpPr>
        <p:grpSpPr bwMode="auto">
          <a:xfrm>
            <a:off x="4075113" y="1785938"/>
            <a:ext cx="1108075" cy="714375"/>
            <a:chOff x="4074540" y="1785926"/>
            <a:chExt cx="1107996" cy="714375"/>
          </a:xfrm>
        </p:grpSpPr>
        <p:sp>
          <p:nvSpPr>
            <p:cNvPr id="41" name="椭圆 40"/>
            <p:cNvSpPr/>
            <p:nvPr/>
          </p:nvSpPr>
          <p:spPr bwMode="auto">
            <a:xfrm>
              <a:off x="4074540" y="1785926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62" name="矩形 44"/>
            <p:cNvSpPr>
              <a:spLocks noChangeArrowheads="1"/>
            </p:cNvSpPr>
            <p:nvPr/>
          </p:nvSpPr>
          <p:spPr bwMode="auto">
            <a:xfrm>
              <a:off x="4074540" y="1914514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defTabSz="1244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defTabSz="1244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defTabSz="1244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defTabSz="1244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defTabSz="1244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zh-CN" altLang="en-US" sz="2400" b="0">
                  <a:latin typeface="华文中宋" pitchFamily="2" charset="-122"/>
                  <a:ea typeface="华文中宋" pitchFamily="2" charset="-122"/>
                </a:rPr>
                <a:t>综合化</a:t>
              </a:r>
            </a:p>
          </p:txBody>
        </p:sp>
      </p:grp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642938" y="1071563"/>
            <a:ext cx="2428875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65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  <a:r>
              <a:rPr lang="en-US" altLang="zh-CN" sz="28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通信的历程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3529012" cy="523875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buClr>
                <a:srgbClr val="FF0000"/>
              </a:buClr>
              <a:buSzPct val="65000"/>
              <a:defRPr/>
            </a:pPr>
            <a:r>
              <a:rPr kumimoji="1" lang="zh-CN" altLang="en-US"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近现代通信发展简史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64500" cy="4524375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1837 莫尔斯发明有线电报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1876 贝尔发明电话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1901 马可尼发明无线电报，并跨越大西洋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1928 奈奎斯特发表数据信号传输理论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1933 阿姆斯特朗发明频率调制技术（</a:t>
            </a:r>
            <a:r>
              <a:rPr kumimoji="1" lang="en-US" altLang="zh-CN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FM）</a:t>
            </a:r>
            <a:endParaRPr kumimoji="1" lang="zh-CN" altLang="en-US" sz="2400" kern="1200" dirty="0"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1948 香农推出香农信息论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1950～1960 微波通信线路研制成功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65000"/>
              <a:defRPr/>
            </a:pPr>
            <a:r>
              <a:rPr kumimoji="1" lang="en-US" altLang="zh-CN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 1957 </a:t>
            </a:r>
            <a:r>
              <a:rPr kumimoji="1" lang="zh-CN" altLang="en-US" sz="2400" kern="1200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前苏联发射第一颗人造地球卫星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8800" b="1" i="0" u="none" strike="noStrike" cap="none" normalizeH="0" baseline="0" smtClean="0">
            <a:ln>
              <a:noFill/>
            </a:ln>
            <a:solidFill>
              <a:srgbClr val="D0CDCA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8800" b="1" i="0" u="none" strike="noStrike" cap="none" normalizeH="0" baseline="0" smtClean="0">
            <a:ln>
              <a:noFill/>
            </a:ln>
            <a:solidFill>
              <a:srgbClr val="D0CDCA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9651</TotalTime>
  <Words>1920</Words>
  <Application>Microsoft Office PowerPoint</Application>
  <PresentationFormat>全屏显示(4:3)</PresentationFormat>
  <Paragraphs>403</Paragraphs>
  <Slides>42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62" baseType="lpstr">
      <vt:lpstr>楷体_GB2312</vt:lpstr>
      <vt:lpstr>Arial</vt:lpstr>
      <vt:lpstr>Tahoma</vt:lpstr>
      <vt:lpstr>宋体</vt:lpstr>
      <vt:lpstr>Wingdings</vt:lpstr>
      <vt:lpstr>Times New Roman</vt:lpstr>
      <vt:lpstr>华文细黑</vt:lpstr>
      <vt:lpstr>微软雅黑</vt:lpstr>
      <vt:lpstr>Arial Unicode MS</vt:lpstr>
      <vt:lpstr>华文中宋</vt:lpstr>
      <vt:lpstr>Symbol</vt:lpstr>
      <vt:lpstr>黑体</vt:lpstr>
      <vt:lpstr>Dotum</vt:lpstr>
      <vt:lpstr>幼圆</vt:lpstr>
      <vt:lpstr>Verdana</vt:lpstr>
      <vt:lpstr>Blends</vt:lpstr>
      <vt:lpstr>Visio</vt:lpstr>
      <vt:lpstr>Equation</vt:lpstr>
      <vt:lpstr>公式</vt:lpstr>
      <vt:lpstr>MathType 6.0 Equation</vt:lpstr>
      <vt:lpstr>PowerPoint 演示文稿</vt:lpstr>
      <vt:lpstr>课程性质</vt:lpstr>
      <vt:lpstr>考核方式</vt:lpstr>
      <vt:lpstr>教材及参考书</vt:lpstr>
      <vt:lpstr>本课程内容安排</vt:lpstr>
      <vt:lpstr>PowerPoint 演示文稿</vt:lpstr>
      <vt:lpstr>PowerPoint 演示文稿</vt:lpstr>
      <vt:lpstr>PowerPoint 演示文稿</vt:lpstr>
      <vt:lpstr>近现代通信发展简史</vt:lpstr>
      <vt:lpstr>近现代通信发展简史</vt:lpstr>
      <vt:lpstr>基本概念</vt:lpstr>
      <vt:lpstr>PowerPoint 演示文稿</vt:lpstr>
      <vt:lpstr>PowerPoint 演示文稿</vt:lpstr>
      <vt:lpstr>PowerPoint 演示文稿</vt:lpstr>
      <vt:lpstr>①  模拟信号  和   数字信号: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优点：节省传输时间，速度快;  缺点：需要 n 条通信线路，成本高 ; 应用：设备之间的近距离通信:       计算机和打印机之间数据的传输。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作业</vt:lpstr>
    </vt:vector>
  </TitlesOfParts>
  <Company>bwk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ph</dc:creator>
  <cp:lastModifiedBy>penghong</cp:lastModifiedBy>
  <cp:revision>431</cp:revision>
  <dcterms:created xsi:type="dcterms:W3CDTF">2005-04-30T13:00:35Z</dcterms:created>
  <dcterms:modified xsi:type="dcterms:W3CDTF">2019-09-15T04:37:46Z</dcterms:modified>
</cp:coreProperties>
</file>