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55" r:id="rId2"/>
  </p:sldMasterIdLst>
  <p:notesMasterIdLst>
    <p:notesMasterId r:id="rId92"/>
  </p:notesMasterIdLst>
  <p:sldIdLst>
    <p:sldId id="498" r:id="rId3"/>
    <p:sldId id="499" r:id="rId4"/>
    <p:sldId id="500" r:id="rId5"/>
    <p:sldId id="519" r:id="rId6"/>
    <p:sldId id="660" r:id="rId7"/>
    <p:sldId id="502" r:id="rId8"/>
    <p:sldId id="520" r:id="rId9"/>
    <p:sldId id="524" r:id="rId10"/>
    <p:sldId id="533" r:id="rId11"/>
    <p:sldId id="662" r:id="rId12"/>
    <p:sldId id="539" r:id="rId13"/>
    <p:sldId id="537" r:id="rId14"/>
    <p:sldId id="667" r:id="rId15"/>
    <p:sldId id="506" r:id="rId16"/>
    <p:sldId id="361" r:id="rId17"/>
    <p:sldId id="545" r:id="rId18"/>
    <p:sldId id="546" r:id="rId19"/>
    <p:sldId id="547" r:id="rId20"/>
    <p:sldId id="507" r:id="rId21"/>
    <p:sldId id="552" r:id="rId22"/>
    <p:sldId id="664" r:id="rId23"/>
    <p:sldId id="447" r:id="rId24"/>
    <p:sldId id="271" r:id="rId25"/>
    <p:sldId id="448" r:id="rId26"/>
    <p:sldId id="559" r:id="rId27"/>
    <p:sldId id="363" r:id="rId28"/>
    <p:sldId id="364" r:id="rId29"/>
    <p:sldId id="380" r:id="rId30"/>
    <p:sldId id="276" r:id="rId31"/>
    <p:sldId id="573" r:id="rId32"/>
    <p:sldId id="565" r:id="rId33"/>
    <p:sldId id="677" r:id="rId34"/>
    <p:sldId id="277" r:id="rId35"/>
    <p:sldId id="339" r:id="rId36"/>
    <p:sldId id="678" r:id="rId37"/>
    <p:sldId id="548" r:id="rId38"/>
    <p:sldId id="550" r:id="rId39"/>
    <p:sldId id="568" r:id="rId40"/>
    <p:sldId id="577" r:id="rId41"/>
    <p:sldId id="597" r:id="rId42"/>
    <p:sldId id="585" r:id="rId43"/>
    <p:sldId id="679" r:id="rId44"/>
    <p:sldId id="680" r:id="rId45"/>
    <p:sldId id="681" r:id="rId46"/>
    <p:sldId id="582" r:id="rId47"/>
    <p:sldId id="682" r:id="rId48"/>
    <p:sldId id="669" r:id="rId49"/>
    <p:sldId id="421" r:id="rId50"/>
    <p:sldId id="587" r:id="rId51"/>
    <p:sldId id="450" r:id="rId52"/>
    <p:sldId id="588" r:id="rId53"/>
    <p:sldId id="394" r:id="rId54"/>
    <p:sldId id="397" r:id="rId55"/>
    <p:sldId id="670" r:id="rId56"/>
    <p:sldId id="684" r:id="rId57"/>
    <p:sldId id="685" r:id="rId58"/>
    <p:sldId id="384" r:id="rId59"/>
    <p:sldId id="604" r:id="rId60"/>
    <p:sldId id="399" r:id="rId61"/>
    <p:sldId id="601" r:id="rId62"/>
    <p:sldId id="605" r:id="rId63"/>
    <p:sldId id="624" r:id="rId64"/>
    <p:sldId id="625" r:id="rId65"/>
    <p:sldId id="607" r:id="rId66"/>
    <p:sldId id="626" r:id="rId67"/>
    <p:sldId id="608" r:id="rId68"/>
    <p:sldId id="676" r:id="rId69"/>
    <p:sldId id="629" r:id="rId70"/>
    <p:sldId id="403" r:id="rId71"/>
    <p:sldId id="386" r:id="rId72"/>
    <p:sldId id="630" r:id="rId73"/>
    <p:sldId id="635" r:id="rId74"/>
    <p:sldId id="455" r:id="rId75"/>
    <p:sldId id="636" r:id="rId76"/>
    <p:sldId id="458" r:id="rId77"/>
    <p:sldId id="633" r:id="rId78"/>
    <p:sldId id="673" r:id="rId79"/>
    <p:sldId id="638" r:id="rId80"/>
    <p:sldId id="634" r:id="rId81"/>
    <p:sldId id="642" r:id="rId82"/>
    <p:sldId id="378" r:id="rId83"/>
    <p:sldId id="306" r:id="rId84"/>
    <p:sldId id="643" r:id="rId85"/>
    <p:sldId id="426" r:id="rId86"/>
    <p:sldId id="371" r:id="rId87"/>
    <p:sldId id="427" r:id="rId88"/>
    <p:sldId id="647" r:id="rId89"/>
    <p:sldId id="648" r:id="rId90"/>
    <p:sldId id="683" r:id="rId9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0099"/>
    <a:srgbClr val="003399"/>
    <a:srgbClr val="0033CC"/>
    <a:srgbClr val="0066FF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2" autoAdjust="0"/>
    <p:restoredTop sz="92157" autoAdjust="0"/>
  </p:normalViewPr>
  <p:slideViewPr>
    <p:cSldViewPr>
      <p:cViewPr varScale="1">
        <p:scale>
          <a:sx n="83" d="100"/>
          <a:sy n="83" d="100"/>
        </p:scale>
        <p:origin x="14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7F7E694-77E4-46F3-8F5C-D820B4C3DF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9E90E22-A5B9-4987-9420-C780A16ECA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CA92F695-2F4D-4A9E-A0AA-58CB5E9959A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A4CB71F4-3012-478F-BCFB-7C9970FDF8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6C1D1F30-D9FB-48FA-9FF8-60941B83DB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7945249B-31A5-4862-9346-DAC48CF04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0C7D63-3A31-4ACF-9ACF-1C14D5B1EB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8E956BAC-962C-4B4F-BAAF-680F1CEE71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557DC7E6-0319-4C0B-B694-885ED5BE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D2EDD041-A597-4E79-A6DB-46B4E2FF4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13E5B48-F604-40C9-A835-E5BC78687852}" type="slidenum">
              <a:rPr lang="en-US" altLang="zh-CN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00C158A1-ED95-4095-A8FE-05E4A6C6C8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3E80B4-A05F-46C2-A433-C3072A941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42C28284-FE73-4332-9853-4EFC5F370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EAA88BE-02BC-49D2-830D-C044E5744053}" type="slidenum">
              <a:rPr lang="en-US" altLang="zh-CN"/>
              <a:pPr eaLnBrk="1" hangingPunct="1">
                <a:spcBef>
                  <a:spcPct val="0"/>
                </a:spcBef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730FA198-1C02-41A2-8117-A05331616C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FE9EA8DA-51CE-40D6-80D3-5C261992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注意：量化在编码过程中同时完成。</a:t>
            </a:r>
            <a:r>
              <a:rPr kumimoji="1"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也就是说，编码器本身包含了量化和编码的两个功能。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8D8E1528-FE37-450D-A746-CCFD29DB0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61B9416-5910-4E9D-905F-40E4B299BAD0}" type="slidenum">
              <a:rPr lang="en-US" altLang="zh-CN"/>
              <a:pPr eaLnBrk="1" hangingPunct="1">
                <a:spcBef>
                  <a:spcPct val="0"/>
                </a:spcBef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D3AD8EF6-72CF-47D2-A63E-F442A3A1D2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70ABE8-CB79-4000-9110-48C5E10C4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08E99A28-D3E9-42B3-B547-762F3E8EA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07C09F5-FAA5-4C1B-9729-60C99FC253EB}" type="slidenum">
              <a:rPr lang="en-US" altLang="zh-CN"/>
              <a:pPr eaLnBrk="1" hangingPunct="1">
                <a:spcBef>
                  <a:spcPct val="0"/>
                </a:spcBef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BFB63EDE-3146-4B32-A993-53F0F2CA0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BFD8B85A-753B-47A3-AAF9-FE2DCDBD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D5625771-B590-4589-BDEA-628199627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6167ED9-2973-426E-84DF-DA159A0629B2}" type="slidenum">
              <a:rPr lang="en-US" altLang="zh-CN"/>
              <a:pPr eaLnBrk="1" hangingPunct="1">
                <a:spcBef>
                  <a:spcPct val="0"/>
                </a:spcBef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20901299-D70B-4688-BE43-7F31F651DF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838E56B5-DE6C-43B0-9277-EC3969AE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E9512D98-6D43-4F55-A840-08A301327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6DC70B3-E6D6-4635-A839-B669571AB1D7}" type="slidenum">
              <a:rPr lang="en-US" altLang="zh-CN"/>
              <a:pPr eaLnBrk="1" hangingPunct="1">
                <a:spcBef>
                  <a:spcPct val="0"/>
                </a:spcBef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1A316BC2-119D-49B8-9B7B-8AB4BFC64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40725A3A-8553-4308-ACB3-C03F5565F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latin typeface="Arial" panose="020B0604020202020204" pitchFamily="34" charset="0"/>
              </a:rPr>
              <a:t>相邻抽样值的相对大小（差值）同样能反映模拟信号的变化规律（前提：抽样间隔足够小）。 </a:t>
            </a:r>
            <a:endParaRPr lang="en-US" altLang="zh-CN" b="1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E2404A43-8C28-4EAA-9753-90A3EFA2D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313B959-E218-4332-BD52-18103D35E58F}" type="slidenum">
              <a:rPr lang="en-US" altLang="zh-CN"/>
              <a:pPr eaLnBrk="1" hangingPunct="1">
                <a:spcBef>
                  <a:spcPct val="0"/>
                </a:spcBef>
              </a:pPr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0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074EF63-16A3-4CC6-814B-0944B640A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C85A6D0-D81D-4FF6-B80A-72CE550910D2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D888B8F-1A3B-4B8A-9B41-73D8A2D6D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9C2DDA9-4E26-4E69-BE8E-011D9E0C5C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92D932-810C-45C5-865B-DD77BA1C49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35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E1D6629-7A71-49E4-9B1F-84CC1086D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FBAB4-3BF3-477A-8B00-8C91F80A5C90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8A4AF12-620C-41E9-A82A-4ADC062EA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AEEB040-14CB-4F78-B7CB-49243486F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646D0-929D-4F97-860D-E59DA07A8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50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1AC74DC-7CD9-456D-A773-1EC265E8F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145A6-A673-4D0C-87F8-0A496CE52D8F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977C4E-393B-4635-83DF-971136B79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72CC9A1-728E-4D9E-AF35-02E95645E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ACC99-EFA1-45B6-9949-4A00C54872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27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4F43A76-F6C7-46AF-A785-8D0D21EF39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8FA8-6622-4ACB-89E5-E79639B1D182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3BD54B7-3E9C-4300-A812-BCC3ADC6CF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B07C7A5-CD1A-4718-9DB9-EE64F9E42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5F33E-7FC6-478F-9BBA-AED5AAB8E1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751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662C84A-8DF9-4A46-96BD-184DBFA0D3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4C05-0C5C-4790-8A76-C52D565D7155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8C273A2-CF65-4583-8963-4D1F7ECB0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8AA58E4-E804-4FE8-B5DA-C7BAB404E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A0C20-312D-466C-98CF-7A2F7C747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1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3A690D6-9C8B-43A1-8069-2875675454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5D9FB-07E4-43D0-B1C5-9BF124874842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DC80FBE-86D9-41D4-AF18-58A81071E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CBBD1C8-423A-42AF-8D13-73E07202A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887B1-6A03-4FAA-B194-19A1C3C497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62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7B076CF-6EF5-4CA2-94BE-88725E1E2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AFD19-CFF9-43E5-8A30-37E57782A4AC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0C23AAB-BCD1-4C8A-A2B6-BFA5AAFCD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6480957-9D69-4742-96AA-DA8EF43B9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C3F1D-9AA1-4992-8A62-A918F6161D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1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C856F00-0417-4E88-BBB1-EACFD3F82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AB30E-2FF7-4676-B038-8AF7897664C8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6C3742C-0887-4564-BCFD-B64F4D526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E49BA84-CF16-4A80-9A3C-4EE2D8113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5A06B-A7A4-411F-B861-3C96F5EFB5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77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875FED-3451-4B04-8418-3CBB4AF6A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C946F-0543-43A4-BC82-652B297C1951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2C238-549B-43AE-AEB7-65A40612E1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DBBDBE-A089-4AB1-9C26-69E3F8E6B4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8D32A-02A3-47D1-9E0E-1B5A29A865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490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6FA712-DC28-45E9-A02B-76F534FA88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D7CE4-891F-4966-A365-E66019A0E4DA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948134-A8CA-4C5C-927B-54AA46A3C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78CE48-057A-4F26-B803-C3DA757E3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D2150-556A-413F-B38E-DDA80229AF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162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2DF11F-154E-4481-BFEA-D33FCCB42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8D097-E6FE-4B6F-9F9A-13D1C33D51E5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CE5BE9-A7E5-402B-902A-B734033DA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E25B4D-674A-4DBB-A6C9-C937F375D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F60D2-5288-4006-8C61-2A5006AC73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60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E0FB460-3809-4EEF-8458-D83E6B0D39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E2C2-86A9-4E10-B15D-5FBD1471D2A7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E7CA9FE-7B8E-41ED-9735-2C4AA6C36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F17A977-0E8B-43D5-89DC-76F32B604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1C8B0-AB47-4EC6-9CEE-2088D155A8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70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3AD66-0737-4730-92BE-D854E641C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FB551-F8E9-4E58-B815-B4C70A42D987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AC16F-55A5-47B2-93F2-4781F2248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F86D7-0BCB-4133-BC18-CF76F2C32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FBEC5-CC1A-4DCA-A601-2D8F670045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320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B4AD02-B4AA-4979-9CED-AAA3778A9B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229E1-E425-46D2-8462-D2DEF9D3248D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CB65FF-FF82-4C8A-8581-626E6C8AE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960D5D-BC29-4EAF-92C9-EA08B2E76A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68421-09D7-4DE1-AB35-A6A8149DDB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823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10496D-CC0E-4E3A-9F19-A34C55A6BB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3C576-7FD5-4163-951A-18A0A3E7538C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08E3AF-4061-4028-AD06-6DA44A3AD6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BCBB0F-1F5C-4DD8-9FE9-8F151DF058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52513-70FA-4E35-9DB8-758121D66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737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0452E49-DA5B-4DCB-8101-4013DAAC19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665E3-5048-4258-B2C8-D48A40A5EBC5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573B01-0C86-4715-BE2C-84A1F7D0E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767126-AA85-4F72-848C-11B5FFFF2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85CDC-5E73-4FC7-9983-584EEFA9F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052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A6BD9-4523-44B7-A4EC-AE1E7521CF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25AC2-D8A7-45BE-96FC-C098E903633D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46AB3-BAD6-47C3-B579-4C63D387C4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155CD1-0260-49AA-B911-0770B7F18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BF327-83A0-4E4E-8E5F-EE43CAB895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173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CF00B-6CA0-42D3-859A-5835D6B451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20812-5235-4A11-86E0-635E772F447E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0D045-90C0-40C8-A93E-783B42825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A7563-3976-4932-B0B0-C128B0EE7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8E309-2372-4C75-ACA1-91EC4BD123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036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F490A5-CD46-41BB-831E-ABA532F2D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04C27-5DDE-48A0-A9BC-90582D24ECC0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0A0F64-FCB9-430A-A2B0-DC88A7CFB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FC9A9E-20B0-40C3-8953-B74F303E52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3479C-9653-4E20-98BC-C7018AF9F1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676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6CAE0F-03A9-4C6B-AF7A-7703186864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891CE-5336-4E56-9B2F-1D3930EFA73B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AAC2CE-8093-41F3-8110-3591F219F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540BB9-7008-4897-AB64-0F646188B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51EA3-3732-4F7E-B89D-BA765B3E7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82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214D52-A843-4DA5-B758-E386C7767F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240BD-245A-4006-8520-142A0658FB9B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C69650-2EE0-4A5B-B2BF-0690D0A55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6945D5-9D4F-42F8-A5C4-58BC01415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624C6-DE4F-441D-82C5-AB94021184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4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A079804-97AF-4AC3-BAE9-CB1BE66886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F8CF-68F0-456C-8CBC-FFD05C16218D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1623620-23C1-459A-8A99-0D73ADA73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F36021-9274-4B8B-A083-46CC4E69F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8DAA1-74DC-4DE8-8BF9-996801DA2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40A562-5134-4206-8268-7B92638699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1CC0-D998-4B63-B8A9-450F31E01A28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047D9B8-6C54-4480-BCB8-008AAD4A21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2836E94-DB2B-4591-9F2F-99A7A4CB1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665B3-3237-44F2-B280-E490EE53E4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59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E810080-6FA8-4AC1-883C-F3626EE024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F0CDD-F1D0-4B3C-987C-898BB8690AEE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156AFE8-4624-4C32-A395-451B6A5ABD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49F449F-01DE-414C-A401-4E9B4271E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A0424-B114-4096-A708-93F7067BE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83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233DF2C-EFFD-4EA6-A021-D6BEF61ED6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AE2F-C99F-406E-B546-D59E2CBBCAFE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475539C-5A88-4887-A887-14FAF70F6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ACBE9D-23D6-4A45-8DE6-0EC49BAD7F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A0DE-E836-4AD5-B75E-5E2D15D883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5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5EB5E95-F920-4DAB-BDE0-82496F821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4D68F-65AC-41EA-B21C-EAA65D0F13FE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EB1C8F2-8F3C-4D23-BA10-40D5E883A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C8D4902-2387-4858-83E4-6E510B1CD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F50BA-E915-4D0B-924B-19C9597005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0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AB5C8DF-7F2A-4B2E-9998-7D7C3FBE6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A6319-8D79-449B-8703-1C019711C76C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EF94C53-ADAD-4360-A388-B03754099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811D112-9AE6-48A2-8917-0BEBE092F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95ADA-FE88-4EB5-8086-9B9980F916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8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0839B32-75DA-4427-BFD6-020256CA8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52822-6AA0-4FBE-B0B4-736E8BB805F5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8FDD45C-CCA3-4ACD-9640-192862C4E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C47A073-7D16-45D7-929B-55F944F40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A1853-896E-49B4-B9CF-7F902A4ED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24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49CC46E1-7C20-4680-910B-EC6ED84ED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00760ECA-C4ED-4804-8954-CDA0D6569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58A98A6B-F33A-473B-8D67-4E05AF1BFB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96CB0474-FBED-40A3-A58F-3997BD78E5BF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A47F8BCF-0B91-4F0C-81F2-B3BC1CF5E6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5DD65C83-3BA4-4956-A070-D67827F5FA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E3F8FE30-A406-4DE3-891E-A736845DBA1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3DEAC-46CB-4E48-82DE-1D5870142444}"/>
              </a:ext>
            </a:extLst>
          </p:cNvPr>
          <p:cNvSpPr/>
          <p:nvPr userDrawn="1"/>
        </p:nvSpPr>
        <p:spPr>
          <a:xfrm>
            <a:off x="6972300" y="6492875"/>
            <a:ext cx="2143125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endParaRPr lang="zh-CN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4" r:id="rId1"/>
    <p:sldLayoutId id="2147485627" r:id="rId2"/>
    <p:sldLayoutId id="2147485628" r:id="rId3"/>
    <p:sldLayoutId id="2147485629" r:id="rId4"/>
    <p:sldLayoutId id="2147485630" r:id="rId5"/>
    <p:sldLayoutId id="2147485631" r:id="rId6"/>
    <p:sldLayoutId id="2147485632" r:id="rId7"/>
    <p:sldLayoutId id="2147485633" r:id="rId8"/>
    <p:sldLayoutId id="2147485634" r:id="rId9"/>
    <p:sldLayoutId id="2147485635" r:id="rId10"/>
    <p:sldLayoutId id="2147485636" r:id="rId11"/>
    <p:sldLayoutId id="2147485637" r:id="rId12"/>
    <p:sldLayoutId id="2147485638" r:id="rId13"/>
    <p:sldLayoutId id="2147485639" r:id="rId14"/>
    <p:sldLayoutId id="2147485640" r:id="rId15"/>
    <p:sldLayoutId id="214748564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78DD95-2177-4E2F-99B5-0CA93BFFF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AD55205-671D-49DD-9F00-34E9AF1EB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4DD140A-35F3-406C-9C04-31573BA4CF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158D4F54-072B-4362-BBB8-A9F836C9D5EF}" type="datetime1">
              <a:rPr lang="zh-CN" altLang="en-US"/>
              <a:pPr>
                <a:defRPr/>
              </a:pPr>
              <a:t>2019/11/25</a:t>
            </a:fld>
            <a:endParaRPr lang="en-US" altLang="zh-CN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0720120D-CDC4-4236-8FC9-5F381EFE00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052D85C6-BE6C-462B-B4B1-B273915208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262654-59A5-40C2-A982-291F970082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  <p:sldLayoutId id="214748565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5.wmf"/><Relationship Id="rId3" Type="http://schemas.openxmlformats.org/officeDocument/2006/relationships/image" Target="../media/image26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wmf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7.png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png"/><Relationship Id="rId5" Type="http://schemas.openxmlformats.org/officeDocument/2006/relationships/image" Target="../media/image34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5.wmf"/><Relationship Id="rId1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7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3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3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9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png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4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4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0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1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jpeg"/><Relationship Id="rId3" Type="http://schemas.openxmlformats.org/officeDocument/2006/relationships/oleObject" Target="../embeddings/oleObject51.bin"/><Relationship Id="rId7" Type="http://schemas.openxmlformats.org/officeDocument/2006/relationships/image" Target="../media/image130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28.wmf"/><Relationship Id="rId9" Type="http://schemas.openxmlformats.org/officeDocument/2006/relationships/image" Target="../media/image132.gi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33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8.wmf"/><Relationship Id="rId11" Type="http://schemas.openxmlformats.org/officeDocument/2006/relationships/image" Target="../media/image141.png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57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53.png"/><Relationship Id="rId4" Type="http://schemas.openxmlformats.org/officeDocument/2006/relationships/image" Target="../media/image152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7684E8C6-5719-4CD8-8D7D-570C193A52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9AB5F1-FE3E-4002-AC11-7671BFEAB949}" type="slidenum">
              <a:rPr lang="en-US" altLang="zh-CN">
                <a:latin typeface="Tahoma" panose="020B0604030504040204" pitchFamily="34" charset="0"/>
              </a:rPr>
              <a:pPr eaLnBrk="1" hangingPunct="1"/>
              <a:t>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218ED9F4-6A5D-4442-B85E-04DE1471E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714625"/>
            <a:ext cx="9144000" cy="1643063"/>
          </a:xfr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信 源 编 码</a:t>
            </a:r>
            <a:endParaRPr lang="en-US" altLang="zh-CN" sz="6000" b="1" dirty="0">
              <a:solidFill>
                <a:srgbClr val="000099"/>
              </a:solidFill>
            </a:endParaRPr>
          </a:p>
        </p:txBody>
      </p:sp>
      <p:sp>
        <p:nvSpPr>
          <p:cNvPr id="4100" name="矩形 11">
            <a:extLst>
              <a:ext uri="{FF2B5EF4-FFF2-40B4-BE49-F238E27FC236}">
                <a16:creationId xmlns:a16="http://schemas.microsoft.com/office/drawing/2014/main" id="{138DE8ED-A29D-49EC-AB73-223578CE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9144000" cy="128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B87E78-8334-4783-A11F-FA52FFF45C1A}"/>
              </a:ext>
            </a:extLst>
          </p:cNvPr>
          <p:cNvSpPr/>
          <p:nvPr/>
        </p:nvSpPr>
        <p:spPr>
          <a:xfrm>
            <a:off x="466725" y="1928813"/>
            <a:ext cx="1633538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kern="0" dirty="0">
                <a:solidFill>
                  <a:srgbClr val="7030A0"/>
                </a:solidFill>
                <a:ea typeface="Arial Unicode MS" pitchFamily="34" charset="-122"/>
                <a:cs typeface="Arial" pitchFamily="34" charset="0"/>
              </a:rPr>
              <a:t>10</a:t>
            </a:r>
            <a:r>
              <a:rPr lang="zh-CN" altLang="en-US" sz="32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endParaRPr lang="zh-CN" altLang="en-US" sz="3200" dirty="0">
              <a:solidFill>
                <a:srgbClr val="00339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9A1BE825-33EA-43A0-BF15-246D660A6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5B714D-43CD-4C1C-8849-8BE7A928E3A6}" type="slidenum">
              <a:rPr lang="en-US" altLang="zh-CN">
                <a:latin typeface="Tahoma" panose="020B0604030504040204" pitchFamily="34" charset="0"/>
              </a:rPr>
              <a:pPr eaLnBrk="1" hangingPunct="1"/>
              <a:t>10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13315" name="Picture 16">
            <a:extLst>
              <a:ext uri="{FF2B5EF4-FFF2-40B4-BE49-F238E27FC236}">
                <a16:creationId xmlns:a16="http://schemas.microsoft.com/office/drawing/2014/main" id="{2C7C696D-29B0-4890-B873-DDA095B8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12850"/>
            <a:ext cx="3538537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3">
            <a:extLst>
              <a:ext uri="{FF2B5EF4-FFF2-40B4-BE49-F238E27FC236}">
                <a16:creationId xmlns:a16="http://schemas.microsoft.com/office/drawing/2014/main" id="{40EBCC64-D989-4555-A8E5-072CB829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288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7F7F7F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重建原信号 ：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ACB5F4A-511B-4FA6-8E3B-86CE5E32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1727200"/>
            <a:ext cx="571500" cy="819150"/>
          </a:xfrm>
          <a:prstGeom prst="rect">
            <a:avLst/>
          </a:prstGeom>
          <a:noFill/>
          <a:ln w="28575">
            <a:solidFill>
              <a:srgbClr val="CC0099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318" name="线形标注 1 9">
            <a:extLst>
              <a:ext uri="{FF2B5EF4-FFF2-40B4-BE49-F238E27FC236}">
                <a16:creationId xmlns:a16="http://schemas.microsoft.com/office/drawing/2014/main" id="{FE5DCC44-446F-4A95-B056-94C4B5DDD17B}"/>
              </a:ext>
            </a:extLst>
          </p:cNvPr>
          <p:cNvSpPr>
            <a:spLocks/>
          </p:cNvSpPr>
          <p:nvPr/>
        </p:nvSpPr>
        <p:spPr bwMode="auto">
          <a:xfrm>
            <a:off x="5934075" y="1195388"/>
            <a:ext cx="2238375" cy="406400"/>
          </a:xfrm>
          <a:prstGeom prst="borderCallout1">
            <a:avLst>
              <a:gd name="adj1" fmla="val 28125"/>
              <a:gd name="adj2" fmla="val -3403"/>
              <a:gd name="adj3" fmla="val 96486"/>
              <a:gd name="adj4" fmla="val -34185"/>
            </a:avLst>
          </a:prstGeom>
          <a:noFill/>
          <a:ln w="9525" algn="ctr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7F7F7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99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低通滤波器</a:t>
            </a:r>
            <a:r>
              <a:rPr lang="en-US" altLang="zh-CN" sz="2000" b="1" i="1">
                <a:solidFill>
                  <a:srgbClr val="99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altLang="zh-CN" sz="2000" b="1" i="1" baseline="-25000">
                <a:solidFill>
                  <a:srgbClr val="99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 </a:t>
            </a:r>
            <a:r>
              <a:rPr lang="en-US" altLang="zh-CN" sz="2000" b="1" i="1">
                <a:solidFill>
                  <a:srgbClr val="99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000" b="1">
                <a:solidFill>
                  <a:srgbClr val="990099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) </a:t>
            </a:r>
            <a:endParaRPr lang="zh-CN" altLang="en-US" sz="2000" b="1">
              <a:solidFill>
                <a:srgbClr val="99009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319" name="Picture 14">
            <a:extLst>
              <a:ext uri="{FF2B5EF4-FFF2-40B4-BE49-F238E27FC236}">
                <a16:creationId xmlns:a16="http://schemas.microsoft.com/office/drawing/2014/main" id="{6F79C139-07C2-4C34-A717-61E2202C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4"/>
          <a:stretch>
            <a:fillRect/>
          </a:stretch>
        </p:blipFill>
        <p:spPr bwMode="auto">
          <a:xfrm>
            <a:off x="744538" y="3000375"/>
            <a:ext cx="76962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0">
            <a:extLst>
              <a:ext uri="{FF2B5EF4-FFF2-40B4-BE49-F238E27FC236}">
                <a16:creationId xmlns:a16="http://schemas.microsoft.com/office/drawing/2014/main" id="{9378F80F-FD01-4989-AB97-91CA30A4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57625"/>
            <a:ext cx="4638675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BF6714B4-1D4F-4EEA-80D9-938BF4164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871913"/>
          <a:ext cx="38576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Visio" r:id="rId6" imgW="3671977" imgH="1098124" progId="Visio.Drawing.11">
                  <p:embed/>
                </p:oleObj>
              </mc:Choice>
              <mc:Fallback>
                <p:oleObj name="Visio" r:id="rId6" imgW="3671977" imgH="109812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71913"/>
                        <a:ext cx="38576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>
            <a:extLst>
              <a:ext uri="{FF2B5EF4-FFF2-40B4-BE49-F238E27FC236}">
                <a16:creationId xmlns:a16="http://schemas.microsoft.com/office/drawing/2014/main" id="{3D6621C5-02BB-475A-B6FB-4301AA719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6852E3-CE9A-4B73-AEB5-11180A197487}" type="slidenum">
              <a:rPr lang="en-US" altLang="zh-CN">
                <a:latin typeface="Tahoma" panose="020B0604030504040204" pitchFamily="34" charset="0"/>
              </a:rPr>
              <a:pPr eaLnBrk="1" hangingPunct="1"/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14339" name="Picture 10">
            <a:extLst>
              <a:ext uri="{FF2B5EF4-FFF2-40B4-BE49-F238E27FC236}">
                <a16:creationId xmlns:a16="http://schemas.microsoft.com/office/drawing/2014/main" id="{F1C05632-8321-47FE-B3A4-35D7F1EC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13"/>
          <a:stretch>
            <a:fillRect/>
          </a:stretch>
        </p:blipFill>
        <p:spPr bwMode="auto">
          <a:xfrm>
            <a:off x="361950" y="1301750"/>
            <a:ext cx="83439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>
            <a:extLst>
              <a:ext uri="{FF2B5EF4-FFF2-40B4-BE49-F238E27FC236}">
                <a16:creationId xmlns:a16="http://schemas.microsoft.com/office/drawing/2014/main" id="{0D30A218-B3FA-4A11-BB22-642F8A0DB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6572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65000"/>
              <a:buFontTx/>
              <a:buNone/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§</a:t>
            </a: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.2.2   </a:t>
            </a:r>
            <a:r>
              <a:rPr lang="zh-CN" altLang="en-US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带</a:t>
            </a:r>
            <a:r>
              <a:rPr lang="zh-CN" altLang="en-US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通模拟信号的抽样定理</a:t>
            </a:r>
            <a:endParaRPr lang="zh-CN" altLang="en-US" b="1" u="sng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7F1735E-ED83-4B8B-BCA6-D25D1E91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12128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65000"/>
              <a:buFontTx/>
              <a:buNone/>
            </a:pPr>
            <a:r>
              <a:rPr lang="zh-CN" altLang="en-US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定理：</a:t>
            </a:r>
            <a:endParaRPr lang="zh-CN" altLang="en-US" sz="24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342" name="Picture 10">
            <a:extLst>
              <a:ext uri="{FF2B5EF4-FFF2-40B4-BE49-F238E27FC236}">
                <a16:creationId xmlns:a16="http://schemas.microsoft.com/office/drawing/2014/main" id="{D2CF5929-B07A-43FB-BC39-B46009DA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8" r="48798" b="20313"/>
          <a:stretch>
            <a:fillRect/>
          </a:stretch>
        </p:blipFill>
        <p:spPr bwMode="auto">
          <a:xfrm>
            <a:off x="323850" y="2636838"/>
            <a:ext cx="42719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0">
            <a:extLst>
              <a:ext uri="{FF2B5EF4-FFF2-40B4-BE49-F238E27FC236}">
                <a16:creationId xmlns:a16="http://schemas.microsoft.com/office/drawing/2014/main" id="{0C41C682-A309-4C99-AE76-05DB089E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13"/>
          <a:stretch>
            <a:fillRect/>
          </a:stretch>
        </p:blipFill>
        <p:spPr bwMode="auto">
          <a:xfrm>
            <a:off x="285750" y="5429250"/>
            <a:ext cx="83439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>
            <a:extLst>
              <a:ext uri="{FF2B5EF4-FFF2-40B4-BE49-F238E27FC236}">
                <a16:creationId xmlns:a16="http://schemas.microsoft.com/office/drawing/2014/main" id="{6245940B-E85D-4C6E-A10C-A2A75829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2" t="29688" b="20313"/>
          <a:stretch>
            <a:fillRect/>
          </a:stretch>
        </p:blipFill>
        <p:spPr bwMode="auto">
          <a:xfrm>
            <a:off x="5000625" y="2857500"/>
            <a:ext cx="36290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3">
            <a:extLst>
              <a:ext uri="{FF2B5EF4-FFF2-40B4-BE49-F238E27FC236}">
                <a16:creationId xmlns:a16="http://schemas.microsoft.com/office/drawing/2014/main" id="{D3B62FE6-EFFC-41CF-9FF8-069761459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B53192-5FDF-464C-84AC-D1B7EDD58F54}" type="slidenum">
              <a:rPr lang="en-US" altLang="zh-CN">
                <a:latin typeface="Tahoma" panose="020B0604030504040204" pitchFamily="34" charset="0"/>
              </a:rPr>
              <a:pPr eaLnBrk="1" hangingPunct="1"/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  <p:grpSp>
        <p:nvGrpSpPr>
          <p:cNvPr id="2" name="组合 211">
            <a:extLst>
              <a:ext uri="{FF2B5EF4-FFF2-40B4-BE49-F238E27FC236}">
                <a16:creationId xmlns:a16="http://schemas.microsoft.com/office/drawing/2014/main" id="{DF52E3D4-FF2A-4299-9142-EA047E9DFB0E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142875"/>
            <a:ext cx="5556250" cy="4154488"/>
            <a:chOff x="1411772" y="201612"/>
            <a:chExt cx="5555782" cy="4154595"/>
          </a:xfrm>
        </p:grpSpPr>
        <p:sp>
          <p:nvSpPr>
            <p:cNvPr id="15454" name="Freeform 6">
              <a:extLst>
                <a:ext uri="{FF2B5EF4-FFF2-40B4-BE49-F238E27FC236}">
                  <a16:creationId xmlns:a16="http://schemas.microsoft.com/office/drawing/2014/main" id="{795076A4-1CBA-4014-A21F-2694027F8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099" y="689465"/>
              <a:ext cx="350603" cy="389236"/>
            </a:xfrm>
            <a:custGeom>
              <a:avLst/>
              <a:gdLst>
                <a:gd name="T0" fmla="*/ 0 w 1387"/>
                <a:gd name="T1" fmla="*/ 2147483647 h 1764"/>
                <a:gd name="T2" fmla="*/ 2147483647 w 1387"/>
                <a:gd name="T3" fmla="*/ 2147483647 h 1764"/>
                <a:gd name="T4" fmla="*/ 2147483647 w 1387"/>
                <a:gd name="T5" fmla="*/ 2147483647 h 1764"/>
                <a:gd name="T6" fmla="*/ 2147483647 w 1387"/>
                <a:gd name="T7" fmla="*/ 2147483647 h 1764"/>
                <a:gd name="T8" fmla="*/ 2147483647 w 1387"/>
                <a:gd name="T9" fmla="*/ 2147483647 h 1764"/>
                <a:gd name="T10" fmla="*/ 2147483647 w 1387"/>
                <a:gd name="T11" fmla="*/ 2147483647 h 1764"/>
                <a:gd name="T12" fmla="*/ 2147483647 w 1387"/>
                <a:gd name="T13" fmla="*/ 2147483647 h 1764"/>
                <a:gd name="T14" fmla="*/ 2147483647 w 1387"/>
                <a:gd name="T15" fmla="*/ 2147483647 h 1764"/>
                <a:gd name="T16" fmla="*/ 2147483647 w 1387"/>
                <a:gd name="T17" fmla="*/ 2147483647 h 1764"/>
                <a:gd name="T18" fmla="*/ 2147483647 w 1387"/>
                <a:gd name="T19" fmla="*/ 2147483647 h 1764"/>
                <a:gd name="T20" fmla="*/ 2147483647 w 1387"/>
                <a:gd name="T21" fmla="*/ 2147483647 h 1764"/>
                <a:gd name="T22" fmla="*/ 2147483647 w 1387"/>
                <a:gd name="T23" fmla="*/ 2147483647 h 1764"/>
                <a:gd name="T24" fmla="*/ 2147483647 w 1387"/>
                <a:gd name="T25" fmla="*/ 2147483647 h 1764"/>
                <a:gd name="T26" fmla="*/ 2147483647 w 1387"/>
                <a:gd name="T27" fmla="*/ 2147483647 h 1764"/>
                <a:gd name="T28" fmla="*/ 2147483647 w 1387"/>
                <a:gd name="T29" fmla="*/ 2147483647 h 1764"/>
                <a:gd name="T30" fmla="*/ 2147483647 w 1387"/>
                <a:gd name="T31" fmla="*/ 2147483647 h 1764"/>
                <a:gd name="T32" fmla="*/ 2147483647 w 1387"/>
                <a:gd name="T33" fmla="*/ 2147483647 h 1764"/>
                <a:gd name="T34" fmla="*/ 2147483647 w 1387"/>
                <a:gd name="T35" fmla="*/ 2147483647 h 1764"/>
                <a:gd name="T36" fmla="*/ 2147483647 w 1387"/>
                <a:gd name="T37" fmla="*/ 2147483647 h 1764"/>
                <a:gd name="T38" fmla="*/ 2147483647 w 1387"/>
                <a:gd name="T39" fmla="*/ 2147483647 h 1764"/>
                <a:gd name="T40" fmla="*/ 2147483647 w 1387"/>
                <a:gd name="T41" fmla="*/ 2147483647 h 1764"/>
                <a:gd name="T42" fmla="*/ 2147483647 w 1387"/>
                <a:gd name="T43" fmla="*/ 2147483647 h 1764"/>
                <a:gd name="T44" fmla="*/ 2147483647 w 1387"/>
                <a:gd name="T45" fmla="*/ 2147483647 h 1764"/>
                <a:gd name="T46" fmla="*/ 2147483647 w 1387"/>
                <a:gd name="T47" fmla="*/ 2147483647 h 1764"/>
                <a:gd name="T48" fmla="*/ 2147483647 w 1387"/>
                <a:gd name="T49" fmla="*/ 2147483647 h 1764"/>
                <a:gd name="T50" fmla="*/ 2147483647 w 1387"/>
                <a:gd name="T51" fmla="*/ 2147483647 h 1764"/>
                <a:gd name="T52" fmla="*/ 2147483647 w 1387"/>
                <a:gd name="T53" fmla="*/ 2147483647 h 1764"/>
                <a:gd name="T54" fmla="*/ 2147483647 w 1387"/>
                <a:gd name="T55" fmla="*/ 2147483647 h 1764"/>
                <a:gd name="T56" fmla="*/ 2147483647 w 1387"/>
                <a:gd name="T57" fmla="*/ 2147483647 h 176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87"/>
                <a:gd name="T88" fmla="*/ 0 h 1764"/>
                <a:gd name="T89" fmla="*/ 1387 w 1387"/>
                <a:gd name="T90" fmla="*/ 1764 h 176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87" h="1764">
                  <a:moveTo>
                    <a:pt x="0" y="1764"/>
                  </a:moveTo>
                  <a:cubicBezTo>
                    <a:pt x="72" y="1680"/>
                    <a:pt x="138" y="1586"/>
                    <a:pt x="192" y="1514"/>
                  </a:cubicBezTo>
                  <a:cubicBezTo>
                    <a:pt x="246" y="1442"/>
                    <a:pt x="287" y="1395"/>
                    <a:pt x="323" y="1333"/>
                  </a:cubicBezTo>
                  <a:cubicBezTo>
                    <a:pt x="359" y="1271"/>
                    <a:pt x="379" y="1208"/>
                    <a:pt x="408" y="1143"/>
                  </a:cubicBezTo>
                  <a:cubicBezTo>
                    <a:pt x="437" y="1078"/>
                    <a:pt x="470" y="1011"/>
                    <a:pt x="498" y="943"/>
                  </a:cubicBezTo>
                  <a:cubicBezTo>
                    <a:pt x="526" y="875"/>
                    <a:pt x="553" y="798"/>
                    <a:pt x="578" y="733"/>
                  </a:cubicBezTo>
                  <a:cubicBezTo>
                    <a:pt x="603" y="668"/>
                    <a:pt x="627" y="607"/>
                    <a:pt x="648" y="553"/>
                  </a:cubicBezTo>
                  <a:cubicBezTo>
                    <a:pt x="669" y="499"/>
                    <a:pt x="685" y="455"/>
                    <a:pt x="703" y="408"/>
                  </a:cubicBezTo>
                  <a:cubicBezTo>
                    <a:pt x="721" y="361"/>
                    <a:pt x="745" y="310"/>
                    <a:pt x="758" y="273"/>
                  </a:cubicBezTo>
                  <a:cubicBezTo>
                    <a:pt x="771" y="236"/>
                    <a:pt x="775" y="208"/>
                    <a:pt x="783" y="183"/>
                  </a:cubicBezTo>
                  <a:cubicBezTo>
                    <a:pt x="791" y="158"/>
                    <a:pt x="799" y="145"/>
                    <a:pt x="808" y="123"/>
                  </a:cubicBezTo>
                  <a:cubicBezTo>
                    <a:pt x="817" y="101"/>
                    <a:pt x="829" y="71"/>
                    <a:pt x="838" y="53"/>
                  </a:cubicBezTo>
                  <a:cubicBezTo>
                    <a:pt x="847" y="35"/>
                    <a:pt x="844" y="21"/>
                    <a:pt x="864" y="14"/>
                  </a:cubicBezTo>
                  <a:cubicBezTo>
                    <a:pt x="884" y="7"/>
                    <a:pt x="930" y="0"/>
                    <a:pt x="960" y="14"/>
                  </a:cubicBezTo>
                  <a:cubicBezTo>
                    <a:pt x="990" y="28"/>
                    <a:pt x="1039" y="92"/>
                    <a:pt x="1046" y="98"/>
                  </a:cubicBezTo>
                  <a:cubicBezTo>
                    <a:pt x="1053" y="104"/>
                    <a:pt x="997" y="43"/>
                    <a:pt x="1003" y="53"/>
                  </a:cubicBezTo>
                  <a:cubicBezTo>
                    <a:pt x="1009" y="63"/>
                    <a:pt x="1062" y="128"/>
                    <a:pt x="1083" y="158"/>
                  </a:cubicBezTo>
                  <a:cubicBezTo>
                    <a:pt x="1104" y="188"/>
                    <a:pt x="1114" y="206"/>
                    <a:pt x="1128" y="233"/>
                  </a:cubicBezTo>
                  <a:cubicBezTo>
                    <a:pt x="1142" y="260"/>
                    <a:pt x="1160" y="299"/>
                    <a:pt x="1170" y="323"/>
                  </a:cubicBezTo>
                  <a:cubicBezTo>
                    <a:pt x="1180" y="347"/>
                    <a:pt x="1180" y="355"/>
                    <a:pt x="1188" y="376"/>
                  </a:cubicBezTo>
                  <a:cubicBezTo>
                    <a:pt x="1196" y="397"/>
                    <a:pt x="1204" y="410"/>
                    <a:pt x="1218" y="451"/>
                  </a:cubicBezTo>
                  <a:cubicBezTo>
                    <a:pt x="1232" y="492"/>
                    <a:pt x="1255" y="565"/>
                    <a:pt x="1271" y="623"/>
                  </a:cubicBezTo>
                  <a:cubicBezTo>
                    <a:pt x="1287" y="681"/>
                    <a:pt x="1298" y="731"/>
                    <a:pt x="1313" y="803"/>
                  </a:cubicBezTo>
                  <a:cubicBezTo>
                    <a:pt x="1328" y="875"/>
                    <a:pt x="1348" y="975"/>
                    <a:pt x="1359" y="1055"/>
                  </a:cubicBezTo>
                  <a:cubicBezTo>
                    <a:pt x="1370" y="1135"/>
                    <a:pt x="1372" y="1204"/>
                    <a:pt x="1377" y="1283"/>
                  </a:cubicBezTo>
                  <a:cubicBezTo>
                    <a:pt x="1382" y="1362"/>
                    <a:pt x="1385" y="1506"/>
                    <a:pt x="1386" y="1529"/>
                  </a:cubicBezTo>
                  <a:cubicBezTo>
                    <a:pt x="1387" y="1552"/>
                    <a:pt x="1383" y="1400"/>
                    <a:pt x="1383" y="1421"/>
                  </a:cubicBezTo>
                  <a:cubicBezTo>
                    <a:pt x="1383" y="1442"/>
                    <a:pt x="1386" y="1598"/>
                    <a:pt x="1386" y="1655"/>
                  </a:cubicBezTo>
                  <a:cubicBezTo>
                    <a:pt x="1386" y="1712"/>
                    <a:pt x="1384" y="1741"/>
                    <a:pt x="1383" y="1763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55" name="Group 8">
              <a:extLst>
                <a:ext uri="{FF2B5EF4-FFF2-40B4-BE49-F238E27FC236}">
                  <a16:creationId xmlns:a16="http://schemas.microsoft.com/office/drawing/2014/main" id="{04E9B03A-CEC2-4B88-8A07-244D7C6C3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468" y="1783211"/>
              <a:ext cx="5542086" cy="1074322"/>
              <a:chOff x="2928" y="2310"/>
              <a:chExt cx="6070" cy="1438"/>
            </a:xfrm>
          </p:grpSpPr>
          <p:grpSp>
            <p:nvGrpSpPr>
              <p:cNvPr id="15500" name="Group 9">
                <a:extLst>
                  <a:ext uri="{FF2B5EF4-FFF2-40B4-BE49-F238E27FC236}">
                    <a16:creationId xmlns:a16="http://schemas.microsoft.com/office/drawing/2014/main" id="{A9F40E7D-3BDC-4185-9089-CFCA4F4846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310"/>
                <a:ext cx="6070" cy="1438"/>
                <a:chOff x="2928" y="2310"/>
                <a:chExt cx="6070" cy="1438"/>
              </a:xfrm>
            </p:grpSpPr>
            <p:grpSp>
              <p:nvGrpSpPr>
                <p:cNvPr id="15502" name="Group 10">
                  <a:extLst>
                    <a:ext uri="{FF2B5EF4-FFF2-40B4-BE49-F238E27FC236}">
                      <a16:creationId xmlns:a16="http://schemas.microsoft.com/office/drawing/2014/main" id="{9AEA6EE2-92FD-46A9-AA25-9F5047AA9A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310"/>
                  <a:ext cx="6070" cy="1438"/>
                  <a:chOff x="2928" y="2310"/>
                  <a:chExt cx="6070" cy="1438"/>
                </a:xfrm>
              </p:grpSpPr>
              <p:sp>
                <p:nvSpPr>
                  <p:cNvPr id="15507" name="Text Box 11">
                    <a:extLst>
                      <a:ext uri="{FF2B5EF4-FFF2-40B4-BE49-F238E27FC236}">
                        <a16:creationId xmlns:a16="http://schemas.microsoft.com/office/drawing/2014/main" id="{5838C014-5181-4133-B3C6-F909F0B3DF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32" y="3317"/>
                    <a:ext cx="466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  <a:endParaRPr lang="zh-CN" altLang="zh-CN" sz="1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508" name="Group 12">
                    <a:extLst>
                      <a:ext uri="{FF2B5EF4-FFF2-40B4-BE49-F238E27FC236}">
                        <a16:creationId xmlns:a16="http://schemas.microsoft.com/office/drawing/2014/main" id="{EC0096C3-E65F-4518-B5B6-DFCFFEE0C8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2310"/>
                    <a:ext cx="5760" cy="1031"/>
                    <a:chOff x="2952" y="565"/>
                    <a:chExt cx="5760" cy="1031"/>
                  </a:xfrm>
                </p:grpSpPr>
                <p:grpSp>
                  <p:nvGrpSpPr>
                    <p:cNvPr id="15528" name="Group 13">
                      <a:extLst>
                        <a:ext uri="{FF2B5EF4-FFF2-40B4-BE49-F238E27FC236}">
                          <a16:creationId xmlns:a16="http://schemas.microsoft.com/office/drawing/2014/main" id="{2A16B155-EBEF-49C9-84DC-A8344E00BFF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52" y="565"/>
                      <a:ext cx="5760" cy="1031"/>
                      <a:chOff x="2952" y="565"/>
                      <a:chExt cx="5760" cy="1031"/>
                    </a:xfrm>
                  </p:grpSpPr>
                  <p:sp>
                    <p:nvSpPr>
                      <p:cNvPr id="15537" name="Line 14">
                        <a:extLst>
                          <a:ext uri="{FF2B5EF4-FFF2-40B4-BE49-F238E27FC236}">
                            <a16:creationId xmlns:a16="http://schemas.microsoft.com/office/drawing/2014/main" id="{B237A785-6D65-4B47-8DF1-3582269776F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616" y="565"/>
                        <a:ext cx="0" cy="10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538" name="Line 15">
                        <a:extLst>
                          <a:ext uri="{FF2B5EF4-FFF2-40B4-BE49-F238E27FC236}">
                            <a16:creationId xmlns:a16="http://schemas.microsoft.com/office/drawing/2014/main" id="{EA3AEEA5-CB70-46AD-B9F8-706FB222465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2" y="1596"/>
                        <a:ext cx="57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529" name="Group 16">
                      <a:extLst>
                        <a:ext uri="{FF2B5EF4-FFF2-40B4-BE49-F238E27FC236}">
                          <a16:creationId xmlns:a16="http://schemas.microsoft.com/office/drawing/2014/main" id="{7396C007-649F-4140-95CE-8BAAD124B6A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000" y="1440"/>
                      <a:ext cx="768" cy="125"/>
                      <a:chOff x="6000" y="1440"/>
                      <a:chExt cx="768" cy="125"/>
                    </a:xfrm>
                  </p:grpSpPr>
                  <p:sp>
                    <p:nvSpPr>
                      <p:cNvPr id="15534" name="Line 17">
                        <a:extLst>
                          <a:ext uri="{FF2B5EF4-FFF2-40B4-BE49-F238E27FC236}">
                            <a16:creationId xmlns:a16="http://schemas.microsoft.com/office/drawing/2014/main" id="{6131E296-4978-452A-AC88-6EE517FE8A5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000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535" name="Line 18">
                        <a:extLst>
                          <a:ext uri="{FF2B5EF4-FFF2-40B4-BE49-F238E27FC236}">
                            <a16:creationId xmlns:a16="http://schemas.microsoft.com/office/drawing/2014/main" id="{3149E0F5-6281-43F1-8E7F-CF39A629509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384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536" name="Line 19">
                        <a:extLst>
                          <a:ext uri="{FF2B5EF4-FFF2-40B4-BE49-F238E27FC236}">
                            <a16:creationId xmlns:a16="http://schemas.microsoft.com/office/drawing/2014/main" id="{932CD16B-0FA2-466A-BBB1-904D21810E2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8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530" name="Group 20">
                      <a:extLst>
                        <a:ext uri="{FF2B5EF4-FFF2-40B4-BE49-F238E27FC236}">
                          <a16:creationId xmlns:a16="http://schemas.microsoft.com/office/drawing/2014/main" id="{D13BE1E5-B989-4F4C-A4BF-85E22243AF5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64" y="1440"/>
                      <a:ext cx="768" cy="125"/>
                      <a:chOff x="6000" y="1440"/>
                      <a:chExt cx="768" cy="125"/>
                    </a:xfrm>
                  </p:grpSpPr>
                  <p:sp>
                    <p:nvSpPr>
                      <p:cNvPr id="15531" name="Line 21">
                        <a:extLst>
                          <a:ext uri="{FF2B5EF4-FFF2-40B4-BE49-F238E27FC236}">
                            <a16:creationId xmlns:a16="http://schemas.microsoft.com/office/drawing/2014/main" id="{B03AC806-2FCC-48B5-8CE4-2F88EBB2808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000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532" name="Line 22">
                        <a:extLst>
                          <a:ext uri="{FF2B5EF4-FFF2-40B4-BE49-F238E27FC236}">
                            <a16:creationId xmlns:a16="http://schemas.microsoft.com/office/drawing/2014/main" id="{2EDB12EC-1C73-4E9D-8A23-279D5F55BA6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384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533" name="Line 23">
                        <a:extLst>
                          <a:ext uri="{FF2B5EF4-FFF2-40B4-BE49-F238E27FC236}">
                            <a16:creationId xmlns:a16="http://schemas.microsoft.com/office/drawing/2014/main" id="{03DC9D45-4DD2-4FBB-805F-4EC08FD2E8F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8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5509" name="Group 24">
                    <a:extLst>
                      <a:ext uri="{FF2B5EF4-FFF2-40B4-BE49-F238E27FC236}">
                        <a16:creationId xmlns:a16="http://schemas.microsoft.com/office/drawing/2014/main" id="{7D95FEAB-A396-401F-9B86-0F19888237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30" y="3328"/>
                    <a:ext cx="2960" cy="420"/>
                    <a:chOff x="4112" y="1655"/>
                    <a:chExt cx="2960" cy="420"/>
                  </a:xfrm>
                </p:grpSpPr>
                <p:sp>
                  <p:nvSpPr>
                    <p:cNvPr id="15524" name="Text Box 25">
                      <a:extLst>
                        <a:ext uri="{FF2B5EF4-FFF2-40B4-BE49-F238E27FC236}">
                          <a16:creationId xmlns:a16="http://schemas.microsoft.com/office/drawing/2014/main" id="{A5A291C5-A9F1-4115-B7F8-58EA24482FA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76" y="1655"/>
                      <a:ext cx="496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i="1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25" name="Text Box 26">
                      <a:extLst>
                        <a:ext uri="{FF2B5EF4-FFF2-40B4-BE49-F238E27FC236}">
                          <a16:creationId xmlns:a16="http://schemas.microsoft.com/office/drawing/2014/main" id="{52541C81-DA14-4365-8383-11E7CF11F61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92" y="1655"/>
                      <a:ext cx="496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i="1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zh-CN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26" name="Text Box 27">
                      <a:extLst>
                        <a:ext uri="{FF2B5EF4-FFF2-40B4-BE49-F238E27FC236}">
                          <a16:creationId xmlns:a16="http://schemas.microsoft.com/office/drawing/2014/main" id="{9D54470F-D01F-4EF3-A7F7-A14EDA98916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04" y="1655"/>
                      <a:ext cx="496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18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i="1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zh-CN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27" name="Text Box 28">
                      <a:extLst>
                        <a:ext uri="{FF2B5EF4-FFF2-40B4-BE49-F238E27FC236}">
                          <a16:creationId xmlns:a16="http://schemas.microsoft.com/office/drawing/2014/main" id="{D5D162CA-2A32-4290-8A44-4AF32C547A1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12" y="1655"/>
                      <a:ext cx="662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18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i="1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5510" name="Freeform 29">
                    <a:extLst>
                      <a:ext uri="{FF2B5EF4-FFF2-40B4-BE49-F238E27FC236}">
                        <a16:creationId xmlns:a16="http://schemas.microsoft.com/office/drawing/2014/main" id="{21432528-AD26-4E09-81F0-920463E840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90" y="2832"/>
                    <a:ext cx="38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11" name="Freeform 30">
                    <a:extLst>
                      <a:ext uri="{FF2B5EF4-FFF2-40B4-BE49-F238E27FC236}">
                        <a16:creationId xmlns:a16="http://schemas.microsoft.com/office/drawing/2014/main" id="{55C3D387-718E-4361-B3BF-AC1C766C2D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8" y="2832"/>
                    <a:ext cx="38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512" name="Group 31">
                    <a:extLst>
                      <a:ext uri="{FF2B5EF4-FFF2-40B4-BE49-F238E27FC236}">
                        <a16:creationId xmlns:a16="http://schemas.microsoft.com/office/drawing/2014/main" id="{821982FA-A42B-41ED-8ED4-FDA23C2684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12" y="3185"/>
                    <a:ext cx="768" cy="125"/>
                    <a:chOff x="4440" y="4065"/>
                    <a:chExt cx="768" cy="125"/>
                  </a:xfrm>
                </p:grpSpPr>
                <p:sp>
                  <p:nvSpPr>
                    <p:cNvPr id="15521" name="Line 32">
                      <a:extLst>
                        <a:ext uri="{FF2B5EF4-FFF2-40B4-BE49-F238E27FC236}">
                          <a16:creationId xmlns:a16="http://schemas.microsoft.com/office/drawing/2014/main" id="{494CBA75-2375-4835-BB9B-53B6EF0694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40" y="4065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22" name="Line 33">
                      <a:extLst>
                        <a:ext uri="{FF2B5EF4-FFF2-40B4-BE49-F238E27FC236}">
                          <a16:creationId xmlns:a16="http://schemas.microsoft.com/office/drawing/2014/main" id="{58FD9908-AD86-42F8-B04C-67EB2B6E0F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24" y="4065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23" name="Line 34">
                      <a:extLst>
                        <a:ext uri="{FF2B5EF4-FFF2-40B4-BE49-F238E27FC236}">
                          <a16:creationId xmlns:a16="http://schemas.microsoft.com/office/drawing/2014/main" id="{E7ACD022-B6BB-419F-9AF6-977A23A1FFE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4065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5513" name="Freeform 35">
                    <a:extLst>
                      <a:ext uri="{FF2B5EF4-FFF2-40B4-BE49-F238E27FC236}">
                        <a16:creationId xmlns:a16="http://schemas.microsoft.com/office/drawing/2014/main" id="{3DDE9305-1BCA-413F-9B4F-07063B990B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6" y="2811"/>
                    <a:ext cx="38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14" name="Freeform 36">
                    <a:extLst>
                      <a:ext uri="{FF2B5EF4-FFF2-40B4-BE49-F238E27FC236}">
                        <a16:creationId xmlns:a16="http://schemas.microsoft.com/office/drawing/2014/main" id="{A6B411F9-97BB-4BFA-919D-1C31F9F530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6" y="2829"/>
                    <a:ext cx="35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15" name="Freeform 37">
                    <a:extLst>
                      <a:ext uri="{FF2B5EF4-FFF2-40B4-BE49-F238E27FC236}">
                        <a16:creationId xmlns:a16="http://schemas.microsoft.com/office/drawing/2014/main" id="{97DAC548-D327-419F-80C7-AE808810F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14" y="2811"/>
                    <a:ext cx="36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12700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16" name="Freeform 38">
                    <a:extLst>
                      <a:ext uri="{FF2B5EF4-FFF2-40B4-BE49-F238E27FC236}">
                        <a16:creationId xmlns:a16="http://schemas.microsoft.com/office/drawing/2014/main" id="{3C7C17AB-190A-4A04-A00F-4CE40A39E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66" y="2829"/>
                    <a:ext cx="35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12700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17" name="Freeform 39">
                    <a:extLst>
                      <a:ext uri="{FF2B5EF4-FFF2-40B4-BE49-F238E27FC236}">
                        <a16:creationId xmlns:a16="http://schemas.microsoft.com/office/drawing/2014/main" id="{89B70654-1D8B-4E93-A96E-3F5CCB6456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070" y="2820"/>
                    <a:ext cx="37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12700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18" name="Freeform 40">
                    <a:extLst>
                      <a:ext uri="{FF2B5EF4-FFF2-40B4-BE49-F238E27FC236}">
                        <a16:creationId xmlns:a16="http://schemas.microsoft.com/office/drawing/2014/main" id="{206E3538-408B-4C42-B41A-DE12DC810A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7160" y="2811"/>
                    <a:ext cx="38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19" name="Freeform 42">
                    <a:extLst>
                      <a:ext uri="{FF2B5EF4-FFF2-40B4-BE49-F238E27FC236}">
                        <a16:creationId xmlns:a16="http://schemas.microsoft.com/office/drawing/2014/main" id="{DA29A090-AEF9-4124-9D23-35E598C64E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6360" y="2802"/>
                    <a:ext cx="38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12700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20" name="Freeform 43">
                    <a:extLst>
                      <a:ext uri="{FF2B5EF4-FFF2-40B4-BE49-F238E27FC236}">
                        <a16:creationId xmlns:a16="http://schemas.microsoft.com/office/drawing/2014/main" id="{B9212B99-9BC6-4349-9A9E-1D9216D3B0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4" y="2812"/>
                    <a:ext cx="384" cy="521"/>
                  </a:xfrm>
                  <a:custGeom>
                    <a:avLst/>
                    <a:gdLst>
                      <a:gd name="T0" fmla="*/ 0 w 1387"/>
                      <a:gd name="T1" fmla="*/ 0 h 1764"/>
                      <a:gd name="T2" fmla="*/ 0 w 1387"/>
                      <a:gd name="T3" fmla="*/ 0 h 1764"/>
                      <a:gd name="T4" fmla="*/ 0 w 1387"/>
                      <a:gd name="T5" fmla="*/ 0 h 1764"/>
                      <a:gd name="T6" fmla="*/ 0 w 1387"/>
                      <a:gd name="T7" fmla="*/ 0 h 1764"/>
                      <a:gd name="T8" fmla="*/ 0 w 1387"/>
                      <a:gd name="T9" fmla="*/ 0 h 1764"/>
                      <a:gd name="T10" fmla="*/ 0 w 1387"/>
                      <a:gd name="T11" fmla="*/ 0 h 1764"/>
                      <a:gd name="T12" fmla="*/ 0 w 1387"/>
                      <a:gd name="T13" fmla="*/ 0 h 1764"/>
                      <a:gd name="T14" fmla="*/ 0 w 1387"/>
                      <a:gd name="T15" fmla="*/ 0 h 1764"/>
                      <a:gd name="T16" fmla="*/ 0 w 1387"/>
                      <a:gd name="T17" fmla="*/ 0 h 1764"/>
                      <a:gd name="T18" fmla="*/ 0 w 1387"/>
                      <a:gd name="T19" fmla="*/ 0 h 1764"/>
                      <a:gd name="T20" fmla="*/ 0 w 1387"/>
                      <a:gd name="T21" fmla="*/ 0 h 1764"/>
                      <a:gd name="T22" fmla="*/ 0 w 1387"/>
                      <a:gd name="T23" fmla="*/ 0 h 1764"/>
                      <a:gd name="T24" fmla="*/ 0 w 1387"/>
                      <a:gd name="T25" fmla="*/ 0 h 1764"/>
                      <a:gd name="T26" fmla="*/ 0 w 1387"/>
                      <a:gd name="T27" fmla="*/ 0 h 1764"/>
                      <a:gd name="T28" fmla="*/ 0 w 1387"/>
                      <a:gd name="T29" fmla="*/ 0 h 1764"/>
                      <a:gd name="T30" fmla="*/ 0 w 1387"/>
                      <a:gd name="T31" fmla="*/ 0 h 1764"/>
                      <a:gd name="T32" fmla="*/ 0 w 1387"/>
                      <a:gd name="T33" fmla="*/ 0 h 1764"/>
                      <a:gd name="T34" fmla="*/ 0 w 1387"/>
                      <a:gd name="T35" fmla="*/ 0 h 1764"/>
                      <a:gd name="T36" fmla="*/ 0 w 1387"/>
                      <a:gd name="T37" fmla="*/ 0 h 1764"/>
                      <a:gd name="T38" fmla="*/ 0 w 1387"/>
                      <a:gd name="T39" fmla="*/ 0 h 1764"/>
                      <a:gd name="T40" fmla="*/ 0 w 1387"/>
                      <a:gd name="T41" fmla="*/ 0 h 1764"/>
                      <a:gd name="T42" fmla="*/ 0 w 1387"/>
                      <a:gd name="T43" fmla="*/ 0 h 1764"/>
                      <a:gd name="T44" fmla="*/ 0 w 1387"/>
                      <a:gd name="T45" fmla="*/ 0 h 1764"/>
                      <a:gd name="T46" fmla="*/ 0 w 1387"/>
                      <a:gd name="T47" fmla="*/ 0 h 1764"/>
                      <a:gd name="T48" fmla="*/ 0 w 1387"/>
                      <a:gd name="T49" fmla="*/ 0 h 1764"/>
                      <a:gd name="T50" fmla="*/ 0 w 1387"/>
                      <a:gd name="T51" fmla="*/ 0 h 1764"/>
                      <a:gd name="T52" fmla="*/ 0 w 1387"/>
                      <a:gd name="T53" fmla="*/ 0 h 1764"/>
                      <a:gd name="T54" fmla="*/ 0 w 1387"/>
                      <a:gd name="T55" fmla="*/ 0 h 1764"/>
                      <a:gd name="T56" fmla="*/ 0 w 1387"/>
                      <a:gd name="T57" fmla="*/ 0 h 176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387"/>
                      <a:gd name="T88" fmla="*/ 0 h 1764"/>
                      <a:gd name="T89" fmla="*/ 1387 w 1387"/>
                      <a:gd name="T90" fmla="*/ 1764 h 176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387" h="1764">
                        <a:moveTo>
                          <a:pt x="0" y="1764"/>
                        </a:moveTo>
                        <a:cubicBezTo>
                          <a:pt x="72" y="1680"/>
                          <a:pt x="138" y="1586"/>
                          <a:pt x="192" y="1514"/>
                        </a:cubicBezTo>
                        <a:cubicBezTo>
                          <a:pt x="246" y="1442"/>
                          <a:pt x="287" y="1395"/>
                          <a:pt x="323" y="1333"/>
                        </a:cubicBezTo>
                        <a:cubicBezTo>
                          <a:pt x="359" y="1271"/>
                          <a:pt x="379" y="1208"/>
                          <a:pt x="408" y="1143"/>
                        </a:cubicBezTo>
                        <a:cubicBezTo>
                          <a:pt x="437" y="1078"/>
                          <a:pt x="470" y="1011"/>
                          <a:pt x="498" y="943"/>
                        </a:cubicBezTo>
                        <a:cubicBezTo>
                          <a:pt x="526" y="875"/>
                          <a:pt x="553" y="798"/>
                          <a:pt x="578" y="733"/>
                        </a:cubicBezTo>
                        <a:cubicBezTo>
                          <a:pt x="603" y="668"/>
                          <a:pt x="627" y="607"/>
                          <a:pt x="648" y="553"/>
                        </a:cubicBezTo>
                        <a:cubicBezTo>
                          <a:pt x="669" y="499"/>
                          <a:pt x="685" y="455"/>
                          <a:pt x="703" y="408"/>
                        </a:cubicBezTo>
                        <a:cubicBezTo>
                          <a:pt x="721" y="361"/>
                          <a:pt x="745" y="310"/>
                          <a:pt x="758" y="273"/>
                        </a:cubicBezTo>
                        <a:cubicBezTo>
                          <a:pt x="771" y="236"/>
                          <a:pt x="775" y="208"/>
                          <a:pt x="783" y="183"/>
                        </a:cubicBezTo>
                        <a:cubicBezTo>
                          <a:pt x="791" y="158"/>
                          <a:pt x="799" y="145"/>
                          <a:pt x="808" y="123"/>
                        </a:cubicBezTo>
                        <a:cubicBezTo>
                          <a:pt x="817" y="101"/>
                          <a:pt x="829" y="71"/>
                          <a:pt x="838" y="53"/>
                        </a:cubicBezTo>
                        <a:cubicBezTo>
                          <a:pt x="847" y="35"/>
                          <a:pt x="844" y="21"/>
                          <a:pt x="864" y="14"/>
                        </a:cubicBezTo>
                        <a:cubicBezTo>
                          <a:pt x="884" y="7"/>
                          <a:pt x="930" y="0"/>
                          <a:pt x="960" y="14"/>
                        </a:cubicBezTo>
                        <a:cubicBezTo>
                          <a:pt x="990" y="28"/>
                          <a:pt x="1039" y="92"/>
                          <a:pt x="1046" y="98"/>
                        </a:cubicBezTo>
                        <a:cubicBezTo>
                          <a:pt x="1053" y="104"/>
                          <a:pt x="997" y="43"/>
                          <a:pt x="1003" y="53"/>
                        </a:cubicBezTo>
                        <a:cubicBezTo>
                          <a:pt x="1009" y="63"/>
                          <a:pt x="1062" y="128"/>
                          <a:pt x="1083" y="158"/>
                        </a:cubicBezTo>
                        <a:cubicBezTo>
                          <a:pt x="1104" y="188"/>
                          <a:pt x="1114" y="206"/>
                          <a:pt x="1128" y="233"/>
                        </a:cubicBezTo>
                        <a:cubicBezTo>
                          <a:pt x="1142" y="260"/>
                          <a:pt x="1160" y="299"/>
                          <a:pt x="1170" y="323"/>
                        </a:cubicBezTo>
                        <a:cubicBezTo>
                          <a:pt x="1180" y="347"/>
                          <a:pt x="1180" y="355"/>
                          <a:pt x="1188" y="376"/>
                        </a:cubicBezTo>
                        <a:cubicBezTo>
                          <a:pt x="1196" y="397"/>
                          <a:pt x="1204" y="410"/>
                          <a:pt x="1218" y="451"/>
                        </a:cubicBezTo>
                        <a:cubicBezTo>
                          <a:pt x="1232" y="492"/>
                          <a:pt x="1255" y="565"/>
                          <a:pt x="1271" y="623"/>
                        </a:cubicBezTo>
                        <a:cubicBezTo>
                          <a:pt x="1287" y="681"/>
                          <a:pt x="1298" y="731"/>
                          <a:pt x="1313" y="803"/>
                        </a:cubicBezTo>
                        <a:cubicBezTo>
                          <a:pt x="1328" y="875"/>
                          <a:pt x="1348" y="975"/>
                          <a:pt x="1359" y="1055"/>
                        </a:cubicBezTo>
                        <a:cubicBezTo>
                          <a:pt x="1370" y="1135"/>
                          <a:pt x="1372" y="1204"/>
                          <a:pt x="1377" y="1283"/>
                        </a:cubicBezTo>
                        <a:cubicBezTo>
                          <a:pt x="1382" y="1362"/>
                          <a:pt x="1385" y="1506"/>
                          <a:pt x="1386" y="1529"/>
                        </a:cubicBezTo>
                        <a:cubicBezTo>
                          <a:pt x="1387" y="1552"/>
                          <a:pt x="1383" y="1400"/>
                          <a:pt x="1383" y="1421"/>
                        </a:cubicBezTo>
                        <a:cubicBezTo>
                          <a:pt x="1383" y="1442"/>
                          <a:pt x="1386" y="1598"/>
                          <a:pt x="1386" y="1655"/>
                        </a:cubicBezTo>
                        <a:cubicBezTo>
                          <a:pt x="1386" y="1712"/>
                          <a:pt x="1384" y="1741"/>
                          <a:pt x="1383" y="1763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503" name="Group 44">
                  <a:extLst>
                    <a:ext uri="{FF2B5EF4-FFF2-40B4-BE49-F238E27FC236}">
                      <a16:creationId xmlns:a16="http://schemas.microsoft.com/office/drawing/2014/main" id="{C7ED3DB8-4571-454A-AB8D-EFABEE949F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80" y="3201"/>
                  <a:ext cx="768" cy="125"/>
                  <a:chOff x="4440" y="4065"/>
                  <a:chExt cx="768" cy="125"/>
                </a:xfrm>
              </p:grpSpPr>
              <p:sp>
                <p:nvSpPr>
                  <p:cNvPr id="15504" name="Line 45">
                    <a:extLst>
                      <a:ext uri="{FF2B5EF4-FFF2-40B4-BE49-F238E27FC236}">
                        <a16:creationId xmlns:a16="http://schemas.microsoft.com/office/drawing/2014/main" id="{A7AE624F-DD6E-44E3-8F41-DCF24FD9FD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40" y="4065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05" name="Line 46">
                    <a:extLst>
                      <a:ext uri="{FF2B5EF4-FFF2-40B4-BE49-F238E27FC236}">
                        <a16:creationId xmlns:a16="http://schemas.microsoft.com/office/drawing/2014/main" id="{D369FAA2-6C99-46C3-AF3B-7377CDB224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24" y="4065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06" name="Line 47">
                    <a:extLst>
                      <a:ext uri="{FF2B5EF4-FFF2-40B4-BE49-F238E27FC236}">
                        <a16:creationId xmlns:a16="http://schemas.microsoft.com/office/drawing/2014/main" id="{CCCBF278-D0D6-4BAE-9321-4CE19CE69E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08" y="4065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501" name="Text Box 48">
                <a:extLst>
                  <a:ext uri="{FF2B5EF4-FFF2-40B4-BE49-F238E27FC236}">
                    <a16:creationId xmlns:a16="http://schemas.microsoft.com/office/drawing/2014/main" id="{AABF63E1-2088-450C-AF84-9B92B8B49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0" y="336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zh-CN" sz="1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456" name="Group 49">
              <a:extLst>
                <a:ext uri="{FF2B5EF4-FFF2-40B4-BE49-F238E27FC236}">
                  <a16:creationId xmlns:a16="http://schemas.microsoft.com/office/drawing/2014/main" id="{D1F7DE69-3797-4ED0-8E26-8615D85A8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1772" y="293505"/>
              <a:ext cx="5542085" cy="4062702"/>
              <a:chOff x="2204" y="5931"/>
              <a:chExt cx="6070" cy="5438"/>
            </a:xfrm>
          </p:grpSpPr>
          <p:grpSp>
            <p:nvGrpSpPr>
              <p:cNvPr id="15467" name="Group 50">
                <a:extLst>
                  <a:ext uri="{FF2B5EF4-FFF2-40B4-BE49-F238E27FC236}">
                    <a16:creationId xmlns:a16="http://schemas.microsoft.com/office/drawing/2014/main" id="{EE76A722-9B3B-470B-BB32-184BF629E1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35" y="6003"/>
                <a:ext cx="416" cy="452"/>
                <a:chOff x="6384" y="468"/>
                <a:chExt cx="416" cy="452"/>
              </a:xfrm>
            </p:grpSpPr>
            <p:sp>
              <p:nvSpPr>
                <p:cNvPr id="15496" name="Text Box 51">
                  <a:extLst>
                    <a:ext uri="{FF2B5EF4-FFF2-40B4-BE49-F238E27FC236}">
                      <a16:creationId xmlns:a16="http://schemas.microsoft.com/office/drawing/2014/main" id="{E9060D5E-8ADB-4D2A-9B0A-C8E977AC0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6" y="468"/>
                  <a:ext cx="384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 b="1" i="1">
                      <a:solidFill>
                        <a:srgbClr val="0000C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zh-CN" altLang="zh-CN" sz="1400" b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7" name="Line 52">
                  <a:extLst>
                    <a:ext uri="{FF2B5EF4-FFF2-40B4-BE49-F238E27FC236}">
                      <a16:creationId xmlns:a16="http://schemas.microsoft.com/office/drawing/2014/main" id="{25B27D7C-468B-4938-A401-38B937E1E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4" y="795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98" name="Line 53">
                  <a:extLst>
                    <a:ext uri="{FF2B5EF4-FFF2-40B4-BE49-F238E27FC236}">
                      <a16:creationId xmlns:a16="http://schemas.microsoft.com/office/drawing/2014/main" id="{5217F7B9-1FE1-44B6-9407-27AFD9F812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670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99" name="Line 54">
                  <a:extLst>
                    <a:ext uri="{FF2B5EF4-FFF2-40B4-BE49-F238E27FC236}">
                      <a16:creationId xmlns:a16="http://schemas.microsoft.com/office/drawing/2014/main" id="{06F7270F-025B-4023-A88A-25053D1B3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84" y="670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68" name="Group 55">
                <a:extLst>
                  <a:ext uri="{FF2B5EF4-FFF2-40B4-BE49-F238E27FC236}">
                    <a16:creationId xmlns:a16="http://schemas.microsoft.com/office/drawing/2014/main" id="{2519B46F-C32C-4713-BFD4-9D824657C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4" y="5931"/>
                <a:ext cx="6070" cy="5438"/>
                <a:chOff x="2928" y="316"/>
                <a:chExt cx="6070" cy="5438"/>
              </a:xfrm>
            </p:grpSpPr>
            <p:sp>
              <p:nvSpPr>
                <p:cNvPr id="15470" name="Text Box 62">
                  <a:extLst>
                    <a:ext uri="{FF2B5EF4-FFF2-40B4-BE49-F238E27FC236}">
                      <a16:creationId xmlns:a16="http://schemas.microsoft.com/office/drawing/2014/main" id="{BFD99972-F5CC-4D63-8955-72A0200B92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32" y="1323"/>
                  <a:ext cx="466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 b="1" i="1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  <a:endParaRPr lang="zh-CN" altLang="zh-CN" sz="1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1" name="Group 63">
                  <a:extLst>
                    <a:ext uri="{FF2B5EF4-FFF2-40B4-BE49-F238E27FC236}">
                      <a16:creationId xmlns:a16="http://schemas.microsoft.com/office/drawing/2014/main" id="{9AE23F45-F4FA-49DD-A1DE-966B1D1DAF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316"/>
                  <a:ext cx="5760" cy="1031"/>
                  <a:chOff x="2952" y="565"/>
                  <a:chExt cx="5760" cy="1031"/>
                </a:xfrm>
              </p:grpSpPr>
              <p:sp>
                <p:nvSpPr>
                  <p:cNvPr id="15494" name="Line 64">
                    <a:extLst>
                      <a:ext uri="{FF2B5EF4-FFF2-40B4-BE49-F238E27FC236}">
                        <a16:creationId xmlns:a16="http://schemas.microsoft.com/office/drawing/2014/main" id="{E5100275-5376-4432-8AC0-543ED0979F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16" y="565"/>
                    <a:ext cx="0" cy="10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5" name="Line 65">
                    <a:extLst>
                      <a:ext uri="{FF2B5EF4-FFF2-40B4-BE49-F238E27FC236}">
                        <a16:creationId xmlns:a16="http://schemas.microsoft.com/office/drawing/2014/main" id="{E46F8211-FABB-4801-98A7-4C206C8FC4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52" y="1596"/>
                    <a:ext cx="57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72" name="Group 66">
                  <a:extLst>
                    <a:ext uri="{FF2B5EF4-FFF2-40B4-BE49-F238E27FC236}">
                      <a16:creationId xmlns:a16="http://schemas.microsoft.com/office/drawing/2014/main" id="{37775490-61DA-4AFA-B753-E9C55C3F6F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76" y="1192"/>
                  <a:ext cx="768" cy="125"/>
                  <a:chOff x="6000" y="1440"/>
                  <a:chExt cx="768" cy="125"/>
                </a:xfrm>
              </p:grpSpPr>
              <p:sp>
                <p:nvSpPr>
                  <p:cNvPr id="15491" name="Line 67">
                    <a:extLst>
                      <a:ext uri="{FF2B5EF4-FFF2-40B4-BE49-F238E27FC236}">
                        <a16:creationId xmlns:a16="http://schemas.microsoft.com/office/drawing/2014/main" id="{9239065E-EB5D-4493-848C-90C446552A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00" y="1440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2" name="Line 68">
                    <a:extLst>
                      <a:ext uri="{FF2B5EF4-FFF2-40B4-BE49-F238E27FC236}">
                        <a16:creationId xmlns:a16="http://schemas.microsoft.com/office/drawing/2014/main" id="{2BACB4FB-6547-43EC-BAA0-8EB1A653F7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84" y="1440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3" name="Line 69">
                    <a:extLst>
                      <a:ext uri="{FF2B5EF4-FFF2-40B4-BE49-F238E27FC236}">
                        <a16:creationId xmlns:a16="http://schemas.microsoft.com/office/drawing/2014/main" id="{2A11D3AD-6F0D-4CEF-A12B-7DB3B1B637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68" y="1440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73" name="Group 70">
                  <a:extLst>
                    <a:ext uri="{FF2B5EF4-FFF2-40B4-BE49-F238E27FC236}">
                      <a16:creationId xmlns:a16="http://schemas.microsoft.com/office/drawing/2014/main" id="{FC555F4A-DCD3-400F-8990-F11559DC37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40" y="1192"/>
                  <a:ext cx="768" cy="125"/>
                  <a:chOff x="6000" y="1440"/>
                  <a:chExt cx="768" cy="125"/>
                </a:xfrm>
              </p:grpSpPr>
              <p:sp>
                <p:nvSpPr>
                  <p:cNvPr id="15488" name="Line 71">
                    <a:extLst>
                      <a:ext uri="{FF2B5EF4-FFF2-40B4-BE49-F238E27FC236}">
                        <a16:creationId xmlns:a16="http://schemas.microsoft.com/office/drawing/2014/main" id="{609CA800-5283-474B-B979-BAC07E3DD1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00" y="1440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9" name="Line 72">
                    <a:extLst>
                      <a:ext uri="{FF2B5EF4-FFF2-40B4-BE49-F238E27FC236}">
                        <a16:creationId xmlns:a16="http://schemas.microsoft.com/office/drawing/2014/main" id="{20B87774-A9D1-483C-9006-A1444A2164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84" y="1440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0" name="Line 73">
                    <a:extLst>
                      <a:ext uri="{FF2B5EF4-FFF2-40B4-BE49-F238E27FC236}">
                        <a16:creationId xmlns:a16="http://schemas.microsoft.com/office/drawing/2014/main" id="{6355F501-6364-48BC-AB99-4B8992E9D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68" y="1440"/>
                    <a:ext cx="0" cy="1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474" name="Group 74">
                  <a:extLst>
                    <a:ext uri="{FF2B5EF4-FFF2-40B4-BE49-F238E27FC236}">
                      <a16:creationId xmlns:a16="http://schemas.microsoft.com/office/drawing/2014/main" id="{43225A63-E5E2-40B4-8BB9-80170BAAE5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1355"/>
                  <a:ext cx="2896" cy="4399"/>
                  <a:chOff x="4176" y="1604"/>
                  <a:chExt cx="2896" cy="4399"/>
                </a:xfrm>
              </p:grpSpPr>
              <p:grpSp>
                <p:nvGrpSpPr>
                  <p:cNvPr id="15475" name="Group 75">
                    <a:extLst>
                      <a:ext uri="{FF2B5EF4-FFF2-40B4-BE49-F238E27FC236}">
                        <a16:creationId xmlns:a16="http://schemas.microsoft.com/office/drawing/2014/main" id="{DAC5D2C4-32E0-4822-A8A8-7F7AC92E11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76" y="1760"/>
                    <a:ext cx="2896" cy="516"/>
                    <a:chOff x="4176" y="1760"/>
                    <a:chExt cx="2896" cy="516"/>
                  </a:xfrm>
                </p:grpSpPr>
                <p:sp>
                  <p:nvSpPr>
                    <p:cNvPr id="15484" name="Text Box 76">
                      <a:extLst>
                        <a:ext uri="{FF2B5EF4-FFF2-40B4-BE49-F238E27FC236}">
                          <a16:creationId xmlns:a16="http://schemas.microsoft.com/office/drawing/2014/main" id="{2AF21854-9A1F-42EA-90AC-97DD0D5C6B6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76" y="1760"/>
                      <a:ext cx="496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i="1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85" name="Text Box 77">
                      <a:extLst>
                        <a:ext uri="{FF2B5EF4-FFF2-40B4-BE49-F238E27FC236}">
                          <a16:creationId xmlns:a16="http://schemas.microsoft.com/office/drawing/2014/main" id="{3C11A212-7814-4CA4-A029-F915FAAF877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92" y="1760"/>
                      <a:ext cx="496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i="1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zh-CN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86" name="Text Box 78">
                      <a:extLst>
                        <a:ext uri="{FF2B5EF4-FFF2-40B4-BE49-F238E27FC236}">
                          <a16:creationId xmlns:a16="http://schemas.microsoft.com/office/drawing/2014/main" id="{074950DA-BF38-4CD1-9148-8CCBD5A354C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24" y="1778"/>
                      <a:ext cx="496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18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i="1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zh-CN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87" name="Text Box 79">
                      <a:extLst>
                        <a:ext uri="{FF2B5EF4-FFF2-40B4-BE49-F238E27FC236}">
                          <a16:creationId xmlns:a16="http://schemas.microsoft.com/office/drawing/2014/main" id="{85CD325D-66DC-4BEB-A661-2C2C3D28C98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76" y="1776"/>
                      <a:ext cx="576" cy="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18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altLang="zh-CN" sz="1800" b="1" i="1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5476" name="Group 80">
                    <a:extLst>
                      <a:ext uri="{FF2B5EF4-FFF2-40B4-BE49-F238E27FC236}">
                        <a16:creationId xmlns:a16="http://schemas.microsoft.com/office/drawing/2014/main" id="{3DC36EAB-C558-49BB-8458-DFE6305563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72" y="1604"/>
                    <a:ext cx="2784" cy="4399"/>
                    <a:chOff x="4272" y="1604"/>
                    <a:chExt cx="2784" cy="4399"/>
                  </a:xfrm>
                </p:grpSpPr>
                <p:sp>
                  <p:nvSpPr>
                    <p:cNvPr id="15477" name="Text Box 81">
                      <a:extLst>
                        <a:ext uri="{FF2B5EF4-FFF2-40B4-BE49-F238E27FC236}">
                          <a16:creationId xmlns:a16="http://schemas.microsoft.com/office/drawing/2014/main" id="{3C1D6CDA-1EF1-462A-BF4C-9C54DC3D4C9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04" y="1604"/>
                      <a:ext cx="192" cy="2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78" name="Text Box 82">
                      <a:extLst>
                        <a:ext uri="{FF2B5EF4-FFF2-40B4-BE49-F238E27FC236}">
                          <a16:creationId xmlns:a16="http://schemas.microsoft.com/office/drawing/2014/main" id="{6B2B878B-3392-4ED8-AD4F-5EF877FC38F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56" y="1604"/>
                      <a:ext cx="384" cy="2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79" name="Text Box 83">
                      <a:extLst>
                        <a:ext uri="{FF2B5EF4-FFF2-40B4-BE49-F238E27FC236}">
                          <a16:creationId xmlns:a16="http://schemas.microsoft.com/office/drawing/2014/main" id="{597AA4E4-5ECE-4FC2-845A-ED28E9AC4AF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72" y="1604"/>
                      <a:ext cx="384" cy="2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80" name="Text Box 84">
                      <a:extLst>
                        <a:ext uri="{FF2B5EF4-FFF2-40B4-BE49-F238E27FC236}">
                          <a16:creationId xmlns:a16="http://schemas.microsoft.com/office/drawing/2014/main" id="{E597E011-F084-4E3E-97EB-77359920114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36" y="1604"/>
                      <a:ext cx="236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</a:t>
                      </a:r>
                      <a:endParaRPr lang="zh-CN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81" name="Text Box 85">
                      <a:extLst>
                        <a:ext uri="{FF2B5EF4-FFF2-40B4-BE49-F238E27FC236}">
                          <a16:creationId xmlns:a16="http://schemas.microsoft.com/office/drawing/2014/main" id="{0BF8CB00-B6AF-4B1D-B2BC-C00479BD0F8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92" y="1604"/>
                      <a:ext cx="384" cy="2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82" name="Text Box 86">
                      <a:extLst>
                        <a:ext uri="{FF2B5EF4-FFF2-40B4-BE49-F238E27FC236}">
                          <a16:creationId xmlns:a16="http://schemas.microsoft.com/office/drawing/2014/main" id="{D44FB373-83EC-4337-B4C0-0D26E4DD67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72" y="1604"/>
                      <a:ext cx="384" cy="2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83" name="Text Box 81">
                      <a:extLst>
                        <a:ext uri="{FF2B5EF4-FFF2-40B4-BE49-F238E27FC236}">
                          <a16:creationId xmlns:a16="http://schemas.microsoft.com/office/drawing/2014/main" id="{6C0D4602-10C7-4E68-87CE-83D07F294A5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879" y="5756"/>
                      <a:ext cx="192" cy="2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5469" name="Freeform 87">
                <a:extLst>
                  <a:ext uri="{FF2B5EF4-FFF2-40B4-BE49-F238E27FC236}">
                    <a16:creationId xmlns:a16="http://schemas.microsoft.com/office/drawing/2014/main" id="{7EFB3C26-484D-48CF-92A1-E0FFA46485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45" y="6452"/>
                <a:ext cx="384" cy="521"/>
              </a:xfrm>
              <a:custGeom>
                <a:avLst/>
                <a:gdLst>
                  <a:gd name="T0" fmla="*/ 0 w 1387"/>
                  <a:gd name="T1" fmla="*/ 0 h 1764"/>
                  <a:gd name="T2" fmla="*/ 0 w 1387"/>
                  <a:gd name="T3" fmla="*/ 0 h 1764"/>
                  <a:gd name="T4" fmla="*/ 0 w 1387"/>
                  <a:gd name="T5" fmla="*/ 0 h 1764"/>
                  <a:gd name="T6" fmla="*/ 0 w 1387"/>
                  <a:gd name="T7" fmla="*/ 0 h 1764"/>
                  <a:gd name="T8" fmla="*/ 0 w 1387"/>
                  <a:gd name="T9" fmla="*/ 0 h 1764"/>
                  <a:gd name="T10" fmla="*/ 0 w 1387"/>
                  <a:gd name="T11" fmla="*/ 0 h 1764"/>
                  <a:gd name="T12" fmla="*/ 0 w 1387"/>
                  <a:gd name="T13" fmla="*/ 0 h 1764"/>
                  <a:gd name="T14" fmla="*/ 0 w 1387"/>
                  <a:gd name="T15" fmla="*/ 0 h 1764"/>
                  <a:gd name="T16" fmla="*/ 0 w 1387"/>
                  <a:gd name="T17" fmla="*/ 0 h 1764"/>
                  <a:gd name="T18" fmla="*/ 0 w 1387"/>
                  <a:gd name="T19" fmla="*/ 0 h 1764"/>
                  <a:gd name="T20" fmla="*/ 0 w 1387"/>
                  <a:gd name="T21" fmla="*/ 0 h 1764"/>
                  <a:gd name="T22" fmla="*/ 0 w 1387"/>
                  <a:gd name="T23" fmla="*/ 0 h 1764"/>
                  <a:gd name="T24" fmla="*/ 0 w 1387"/>
                  <a:gd name="T25" fmla="*/ 0 h 1764"/>
                  <a:gd name="T26" fmla="*/ 0 w 1387"/>
                  <a:gd name="T27" fmla="*/ 0 h 1764"/>
                  <a:gd name="T28" fmla="*/ 0 w 1387"/>
                  <a:gd name="T29" fmla="*/ 0 h 1764"/>
                  <a:gd name="T30" fmla="*/ 0 w 1387"/>
                  <a:gd name="T31" fmla="*/ 0 h 1764"/>
                  <a:gd name="T32" fmla="*/ 0 w 1387"/>
                  <a:gd name="T33" fmla="*/ 0 h 1764"/>
                  <a:gd name="T34" fmla="*/ 0 w 1387"/>
                  <a:gd name="T35" fmla="*/ 0 h 1764"/>
                  <a:gd name="T36" fmla="*/ 0 w 1387"/>
                  <a:gd name="T37" fmla="*/ 0 h 1764"/>
                  <a:gd name="T38" fmla="*/ 0 w 1387"/>
                  <a:gd name="T39" fmla="*/ 0 h 1764"/>
                  <a:gd name="T40" fmla="*/ 0 w 1387"/>
                  <a:gd name="T41" fmla="*/ 0 h 1764"/>
                  <a:gd name="T42" fmla="*/ 0 w 1387"/>
                  <a:gd name="T43" fmla="*/ 0 h 1764"/>
                  <a:gd name="T44" fmla="*/ 0 w 1387"/>
                  <a:gd name="T45" fmla="*/ 0 h 1764"/>
                  <a:gd name="T46" fmla="*/ 0 w 1387"/>
                  <a:gd name="T47" fmla="*/ 0 h 1764"/>
                  <a:gd name="T48" fmla="*/ 0 w 1387"/>
                  <a:gd name="T49" fmla="*/ 0 h 1764"/>
                  <a:gd name="T50" fmla="*/ 0 w 1387"/>
                  <a:gd name="T51" fmla="*/ 0 h 1764"/>
                  <a:gd name="T52" fmla="*/ 0 w 1387"/>
                  <a:gd name="T53" fmla="*/ 0 h 1764"/>
                  <a:gd name="T54" fmla="*/ 0 w 1387"/>
                  <a:gd name="T55" fmla="*/ 0 h 1764"/>
                  <a:gd name="T56" fmla="*/ 0 w 1387"/>
                  <a:gd name="T57" fmla="*/ 0 h 17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87"/>
                  <a:gd name="T88" fmla="*/ 0 h 1764"/>
                  <a:gd name="T89" fmla="*/ 1387 w 1387"/>
                  <a:gd name="T90" fmla="*/ 1764 h 176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87" h="1764">
                    <a:moveTo>
                      <a:pt x="0" y="1764"/>
                    </a:moveTo>
                    <a:cubicBezTo>
                      <a:pt x="72" y="1680"/>
                      <a:pt x="138" y="1586"/>
                      <a:pt x="192" y="1514"/>
                    </a:cubicBezTo>
                    <a:cubicBezTo>
                      <a:pt x="246" y="1442"/>
                      <a:pt x="287" y="1395"/>
                      <a:pt x="323" y="1333"/>
                    </a:cubicBezTo>
                    <a:cubicBezTo>
                      <a:pt x="359" y="1271"/>
                      <a:pt x="379" y="1208"/>
                      <a:pt x="408" y="1143"/>
                    </a:cubicBezTo>
                    <a:cubicBezTo>
                      <a:pt x="437" y="1078"/>
                      <a:pt x="470" y="1011"/>
                      <a:pt x="498" y="943"/>
                    </a:cubicBezTo>
                    <a:cubicBezTo>
                      <a:pt x="526" y="875"/>
                      <a:pt x="553" y="798"/>
                      <a:pt x="578" y="733"/>
                    </a:cubicBezTo>
                    <a:cubicBezTo>
                      <a:pt x="603" y="668"/>
                      <a:pt x="627" y="607"/>
                      <a:pt x="648" y="553"/>
                    </a:cubicBezTo>
                    <a:cubicBezTo>
                      <a:pt x="669" y="499"/>
                      <a:pt x="685" y="455"/>
                      <a:pt x="703" y="408"/>
                    </a:cubicBezTo>
                    <a:cubicBezTo>
                      <a:pt x="721" y="361"/>
                      <a:pt x="745" y="310"/>
                      <a:pt x="758" y="273"/>
                    </a:cubicBezTo>
                    <a:cubicBezTo>
                      <a:pt x="771" y="236"/>
                      <a:pt x="775" y="208"/>
                      <a:pt x="783" y="183"/>
                    </a:cubicBezTo>
                    <a:cubicBezTo>
                      <a:pt x="791" y="158"/>
                      <a:pt x="799" y="145"/>
                      <a:pt x="808" y="123"/>
                    </a:cubicBezTo>
                    <a:cubicBezTo>
                      <a:pt x="817" y="101"/>
                      <a:pt x="829" y="71"/>
                      <a:pt x="838" y="53"/>
                    </a:cubicBezTo>
                    <a:cubicBezTo>
                      <a:pt x="847" y="35"/>
                      <a:pt x="844" y="21"/>
                      <a:pt x="864" y="14"/>
                    </a:cubicBezTo>
                    <a:cubicBezTo>
                      <a:pt x="884" y="7"/>
                      <a:pt x="930" y="0"/>
                      <a:pt x="960" y="14"/>
                    </a:cubicBezTo>
                    <a:cubicBezTo>
                      <a:pt x="990" y="28"/>
                      <a:pt x="1039" y="92"/>
                      <a:pt x="1046" y="98"/>
                    </a:cubicBezTo>
                    <a:cubicBezTo>
                      <a:pt x="1053" y="104"/>
                      <a:pt x="997" y="43"/>
                      <a:pt x="1003" y="53"/>
                    </a:cubicBezTo>
                    <a:cubicBezTo>
                      <a:pt x="1009" y="63"/>
                      <a:pt x="1062" y="128"/>
                      <a:pt x="1083" y="158"/>
                    </a:cubicBezTo>
                    <a:cubicBezTo>
                      <a:pt x="1104" y="188"/>
                      <a:pt x="1114" y="206"/>
                      <a:pt x="1128" y="233"/>
                    </a:cubicBezTo>
                    <a:cubicBezTo>
                      <a:pt x="1142" y="260"/>
                      <a:pt x="1160" y="299"/>
                      <a:pt x="1170" y="323"/>
                    </a:cubicBezTo>
                    <a:cubicBezTo>
                      <a:pt x="1180" y="347"/>
                      <a:pt x="1180" y="355"/>
                      <a:pt x="1188" y="376"/>
                    </a:cubicBezTo>
                    <a:cubicBezTo>
                      <a:pt x="1196" y="397"/>
                      <a:pt x="1204" y="410"/>
                      <a:pt x="1218" y="451"/>
                    </a:cubicBezTo>
                    <a:cubicBezTo>
                      <a:pt x="1232" y="492"/>
                      <a:pt x="1255" y="565"/>
                      <a:pt x="1271" y="623"/>
                    </a:cubicBezTo>
                    <a:cubicBezTo>
                      <a:pt x="1287" y="681"/>
                      <a:pt x="1298" y="731"/>
                      <a:pt x="1313" y="803"/>
                    </a:cubicBezTo>
                    <a:cubicBezTo>
                      <a:pt x="1328" y="875"/>
                      <a:pt x="1348" y="975"/>
                      <a:pt x="1359" y="1055"/>
                    </a:cubicBezTo>
                    <a:cubicBezTo>
                      <a:pt x="1370" y="1135"/>
                      <a:pt x="1372" y="1204"/>
                      <a:pt x="1377" y="1283"/>
                    </a:cubicBezTo>
                    <a:cubicBezTo>
                      <a:pt x="1382" y="1362"/>
                      <a:pt x="1385" y="1506"/>
                      <a:pt x="1386" y="1529"/>
                    </a:cubicBezTo>
                    <a:cubicBezTo>
                      <a:pt x="1387" y="1552"/>
                      <a:pt x="1383" y="1400"/>
                      <a:pt x="1383" y="1421"/>
                    </a:cubicBezTo>
                    <a:cubicBezTo>
                      <a:pt x="1383" y="1442"/>
                      <a:pt x="1386" y="1598"/>
                      <a:pt x="1386" y="1655"/>
                    </a:cubicBezTo>
                    <a:cubicBezTo>
                      <a:pt x="1386" y="1712"/>
                      <a:pt x="1384" y="1741"/>
                      <a:pt x="1383" y="1763"/>
                    </a:cubicBezTo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57" name="Text Box 174">
              <a:extLst>
                <a:ext uri="{FF2B5EF4-FFF2-40B4-BE49-F238E27FC236}">
                  <a16:creationId xmlns:a16="http://schemas.microsoft.com/office/drawing/2014/main" id="{522B37F4-6977-49A7-AC0D-A064D2DE3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820" y="201612"/>
              <a:ext cx="548730" cy="29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r>
                <a:rPr lang="en-US" altLang="zh-CN" sz="1600" b="1" i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600" b="1" i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)|</a:t>
              </a:r>
              <a:endParaRPr lang="zh-CN" altLang="zh-CN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58" name="Text Box 175">
              <a:extLst>
                <a:ext uri="{FF2B5EF4-FFF2-40B4-BE49-F238E27FC236}">
                  <a16:creationId xmlns:a16="http://schemas.microsoft.com/office/drawing/2014/main" id="{ADFF7637-4B4E-4D95-B3D8-2B00AD53D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820" y="1741374"/>
              <a:ext cx="643685" cy="29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r>
                <a:rPr lang="en-US" altLang="zh-CN" sz="1600" b="1" i="1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b="1" baseline="-25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600" b="1" i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)|</a:t>
              </a:r>
              <a:endParaRPr lang="zh-CN" altLang="zh-CN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59" name="Text Box 4">
              <a:extLst>
                <a:ext uri="{FF2B5EF4-FFF2-40B4-BE49-F238E27FC236}">
                  <a16:creationId xmlns:a16="http://schemas.microsoft.com/office/drawing/2014/main" id="{6936986C-3349-4B46-965E-1AEDFED37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9924" y="2727892"/>
              <a:ext cx="525905" cy="37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2000" b="1" i="1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CN" sz="2000" b="1" i="1" baseline="-25000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zh-CN" sz="20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0" name="Line 59">
              <a:extLst>
                <a:ext uri="{FF2B5EF4-FFF2-40B4-BE49-F238E27FC236}">
                  <a16:creationId xmlns:a16="http://schemas.microsoft.com/office/drawing/2014/main" id="{546EC923-AFB3-4D37-A22D-41B52B551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210" y="1536026"/>
              <a:ext cx="0" cy="178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1" name="Line 60">
              <a:extLst>
                <a:ext uri="{FF2B5EF4-FFF2-40B4-BE49-F238E27FC236}">
                  <a16:creationId xmlns:a16="http://schemas.microsoft.com/office/drawing/2014/main" id="{DBDA9DCE-86CF-4784-B39A-B3A8DF96D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536" y="1536026"/>
              <a:ext cx="0" cy="178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2" name="Text Box 61">
              <a:extLst>
                <a:ext uri="{FF2B5EF4-FFF2-40B4-BE49-F238E27FC236}">
                  <a16:creationId xmlns:a16="http://schemas.microsoft.com/office/drawing/2014/main" id="{5B9CE36A-1611-45C3-9E28-EDEAEC16C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265" y="1357298"/>
              <a:ext cx="1287859" cy="357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33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zh-CN" sz="1800" b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1800" b="1" i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CN" sz="1800" b="1" i="1" baseline="-250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800" b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6</a:t>
              </a:r>
              <a:r>
                <a:rPr lang="en-US" altLang="zh-CN" sz="1800" b="1" i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zh-CN" sz="1800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3" name="Line 58">
              <a:extLst>
                <a:ext uri="{FF2B5EF4-FFF2-40B4-BE49-F238E27FC236}">
                  <a16:creationId xmlns:a16="http://schemas.microsoft.com/office/drawing/2014/main" id="{7D144844-8A94-4CDA-9CBE-B2481A099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022" y="1643050"/>
              <a:ext cx="21556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Line 60">
              <a:extLst>
                <a:ext uri="{FF2B5EF4-FFF2-40B4-BE49-F238E27FC236}">
                  <a16:creationId xmlns:a16="http://schemas.microsoft.com/office/drawing/2014/main" id="{E48EE386-6408-433F-AE14-200390EA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050" y="2950272"/>
              <a:ext cx="0" cy="178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Line 58">
              <a:extLst>
                <a:ext uri="{FF2B5EF4-FFF2-40B4-BE49-F238E27FC236}">
                  <a16:creationId xmlns:a16="http://schemas.microsoft.com/office/drawing/2014/main" id="{8C92784A-7628-4678-9B5E-26A26337E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536" y="3071810"/>
              <a:ext cx="21556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Line 59">
              <a:extLst>
                <a:ext uri="{FF2B5EF4-FFF2-40B4-BE49-F238E27FC236}">
                  <a16:creationId xmlns:a16="http://schemas.microsoft.com/office/drawing/2014/main" id="{E7EC785A-B144-43DA-8504-D8A8E9C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294" y="2956830"/>
              <a:ext cx="0" cy="178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3" name="Text Box 41">
            <a:extLst>
              <a:ext uri="{FF2B5EF4-FFF2-40B4-BE49-F238E27FC236}">
                <a16:creationId xmlns:a16="http://schemas.microsoft.com/office/drawing/2014/main" id="{E087866A-C4B3-4A2E-948D-3D706AB6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00063"/>
            <a:ext cx="178593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000" b="1" i="1" baseline="-2500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n</a:t>
            </a:r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       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 = 3</a:t>
            </a: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       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 = 2</a:t>
            </a: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zh-CN" altLang="zh-CN" sz="20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55A4B286-6E28-44BC-8DC5-7CF9D22899D6}"/>
              </a:ext>
            </a:extLst>
          </p:cNvPr>
          <p:cNvGrpSpPr>
            <a:grpSpLocks/>
          </p:cNvGrpSpPr>
          <p:nvPr/>
        </p:nvGrpSpPr>
        <p:grpSpPr bwMode="auto">
          <a:xfrm>
            <a:off x="2728913" y="3240088"/>
            <a:ext cx="5629275" cy="3230562"/>
            <a:chOff x="2160" y="5974"/>
            <a:chExt cx="6166" cy="4326"/>
          </a:xfrm>
        </p:grpSpPr>
        <p:sp>
          <p:nvSpPr>
            <p:cNvPr id="15376" name="Line 3">
              <a:extLst>
                <a:ext uri="{FF2B5EF4-FFF2-40B4-BE49-F238E27FC236}">
                  <a16:creationId xmlns:a16="http://schemas.microsoft.com/office/drawing/2014/main" id="{670EC2C0-FD5D-46CD-9F0E-AFA4094EA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10262"/>
              <a:ext cx="27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Text Box 4">
              <a:extLst>
                <a:ext uri="{FF2B5EF4-FFF2-40B4-BE49-F238E27FC236}">
                  <a16:creationId xmlns:a16="http://schemas.microsoft.com/office/drawing/2014/main" id="{DB97F72B-DB08-44CB-A79D-9C8E6C753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9800"/>
              <a:ext cx="57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2000" b="1" i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CN" sz="2000" b="1" i="1" baseline="-250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zh-CN" sz="2000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78" name="Group 7">
              <a:extLst>
                <a:ext uri="{FF2B5EF4-FFF2-40B4-BE49-F238E27FC236}">
                  <a16:creationId xmlns:a16="http://schemas.microsoft.com/office/drawing/2014/main" id="{B19D8730-B86B-436E-8697-7A7A184DF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5974"/>
              <a:ext cx="6166" cy="3827"/>
              <a:chOff x="2160" y="10030"/>
              <a:chExt cx="6166" cy="3827"/>
            </a:xfrm>
          </p:grpSpPr>
          <p:grpSp>
            <p:nvGrpSpPr>
              <p:cNvPr id="15380" name="Group 74">
                <a:extLst>
                  <a:ext uri="{FF2B5EF4-FFF2-40B4-BE49-F238E27FC236}">
                    <a16:creationId xmlns:a16="http://schemas.microsoft.com/office/drawing/2014/main" id="{1723092C-3DE4-4C03-AF4F-82279A54B9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3" y="11122"/>
                <a:ext cx="3343" cy="747"/>
                <a:chOff x="3907" y="5756"/>
                <a:chExt cx="3343" cy="747"/>
              </a:xfrm>
            </p:grpSpPr>
            <p:grpSp>
              <p:nvGrpSpPr>
                <p:cNvPr id="15442" name="Group 75">
                  <a:extLst>
                    <a:ext uri="{FF2B5EF4-FFF2-40B4-BE49-F238E27FC236}">
                      <a16:creationId xmlns:a16="http://schemas.microsoft.com/office/drawing/2014/main" id="{367898F4-D6CA-466C-8B7C-22237E770F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07" y="6003"/>
                  <a:ext cx="3343" cy="500"/>
                  <a:chOff x="3907" y="6003"/>
                  <a:chExt cx="3343" cy="500"/>
                </a:xfrm>
              </p:grpSpPr>
              <p:sp>
                <p:nvSpPr>
                  <p:cNvPr id="15450" name="Text Box 76">
                    <a:extLst>
                      <a:ext uri="{FF2B5EF4-FFF2-40B4-BE49-F238E27FC236}">
                        <a16:creationId xmlns:a16="http://schemas.microsoft.com/office/drawing/2014/main" id="{EE3A7918-6CBF-475B-9CAA-8691CA9571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4" y="6005"/>
                    <a:ext cx="496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  <a:r>
                      <a:rPr lang="en-US" altLang="zh-CN" sz="1800" b="1" i="1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endParaRPr lang="zh-CN" altLang="zh-CN" sz="18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51" name="Text Box 77">
                    <a:extLst>
                      <a:ext uri="{FF2B5EF4-FFF2-40B4-BE49-F238E27FC236}">
                        <a16:creationId xmlns:a16="http://schemas.microsoft.com/office/drawing/2014/main" id="{112A451B-C8E4-485D-9EB2-5CF43E9C73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0" y="6005"/>
                    <a:ext cx="496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  <a:r>
                      <a:rPr lang="en-US" altLang="zh-CN" sz="1800" b="1" i="1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</a:t>
                    </a:r>
                    <a:endParaRPr lang="zh-CN" altLang="zh-CN" sz="18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52" name="Text Box 78">
                    <a:extLst>
                      <a:ext uri="{FF2B5EF4-FFF2-40B4-BE49-F238E27FC236}">
                        <a16:creationId xmlns:a16="http://schemas.microsoft.com/office/drawing/2014/main" id="{337B353B-0C44-403F-A586-231C63E3CE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5" y="6005"/>
                    <a:ext cx="496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r>
                      <a:rPr lang="en-US" altLang="zh-CN" sz="18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  <a:r>
                      <a:rPr lang="en-US" altLang="zh-CN" sz="1800" b="1" i="1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</a:t>
                    </a:r>
                    <a:endParaRPr lang="zh-CN" altLang="zh-CN" sz="18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53" name="Text Box 79">
                    <a:extLst>
                      <a:ext uri="{FF2B5EF4-FFF2-40B4-BE49-F238E27FC236}">
                        <a16:creationId xmlns:a16="http://schemas.microsoft.com/office/drawing/2014/main" id="{644F091C-F7BC-4796-B1BA-1D3C017154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07" y="6003"/>
                    <a:ext cx="576" cy="5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r>
                      <a:rPr lang="en-US" altLang="zh-CN" sz="18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  <a:r>
                      <a:rPr lang="en-US" altLang="zh-CN" sz="1800" b="1" i="1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endParaRPr lang="zh-CN" altLang="zh-CN" sz="18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443" name="Group 80">
                  <a:extLst>
                    <a:ext uri="{FF2B5EF4-FFF2-40B4-BE49-F238E27FC236}">
                      <a16:creationId xmlns:a16="http://schemas.microsoft.com/office/drawing/2014/main" id="{DB553F1F-EC29-4735-A8C1-06EEF07A0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7" y="5756"/>
                  <a:ext cx="2746" cy="247"/>
                  <a:chOff x="4247" y="5756"/>
                  <a:chExt cx="2746" cy="247"/>
                </a:xfrm>
              </p:grpSpPr>
              <p:sp>
                <p:nvSpPr>
                  <p:cNvPr id="15444" name="Text Box 81">
                    <a:extLst>
                      <a:ext uri="{FF2B5EF4-FFF2-40B4-BE49-F238E27FC236}">
                        <a16:creationId xmlns:a16="http://schemas.microsoft.com/office/drawing/2014/main" id="{78596A88-019D-4A9D-95A9-779F3F35A2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79" y="5756"/>
                    <a:ext cx="192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zh-CN" altLang="zh-CN" sz="1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45" name="Text Box 82">
                    <a:extLst>
                      <a:ext uri="{FF2B5EF4-FFF2-40B4-BE49-F238E27FC236}">
                        <a16:creationId xmlns:a16="http://schemas.microsoft.com/office/drawing/2014/main" id="{9D468CFD-40E0-4797-BD55-D4E3E91535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31" y="5756"/>
                    <a:ext cx="384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r>
                      <a:rPr lang="en-US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zh-CN" altLang="zh-CN" sz="1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46" name="Text Box 83">
                    <a:extLst>
                      <a:ext uri="{FF2B5EF4-FFF2-40B4-BE49-F238E27FC236}">
                        <a16:creationId xmlns:a16="http://schemas.microsoft.com/office/drawing/2014/main" id="{7267B241-8207-48AF-A7AD-B589C8B2CB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7" y="5756"/>
                    <a:ext cx="384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r>
                      <a:rPr lang="en-US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zh-CN" altLang="zh-CN" sz="1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47" name="Text Box 84">
                    <a:extLst>
                      <a:ext uri="{FF2B5EF4-FFF2-40B4-BE49-F238E27FC236}">
                        <a16:creationId xmlns:a16="http://schemas.microsoft.com/office/drawing/2014/main" id="{035B00A2-224B-4674-882A-C1FABE5C49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11" y="5756"/>
                    <a:ext cx="236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-B</a:t>
                    </a:r>
                    <a:endParaRPr lang="zh-CN" altLang="zh-CN" sz="1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48" name="Text Box 85">
                    <a:extLst>
                      <a:ext uri="{FF2B5EF4-FFF2-40B4-BE49-F238E27FC236}">
                        <a16:creationId xmlns:a16="http://schemas.microsoft.com/office/drawing/2014/main" id="{A70D9187-8E4C-4CDD-982A-F5CCBCC254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7" y="5756"/>
                    <a:ext cx="384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zh-CN" altLang="zh-CN" sz="1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49" name="Text Box 86">
                    <a:extLst>
                      <a:ext uri="{FF2B5EF4-FFF2-40B4-BE49-F238E27FC236}">
                        <a16:creationId xmlns:a16="http://schemas.microsoft.com/office/drawing/2014/main" id="{1EF0518F-33DB-429A-BFE1-A0B2E7656E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9" y="5756"/>
                    <a:ext cx="384" cy="2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r>
                      <a:rPr lang="en-US" altLang="zh-CN" sz="14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zh-CN" altLang="zh-CN" sz="1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5381" name="Group 88">
                <a:extLst>
                  <a:ext uri="{FF2B5EF4-FFF2-40B4-BE49-F238E27FC236}">
                    <a16:creationId xmlns:a16="http://schemas.microsoft.com/office/drawing/2014/main" id="{9F835A43-D4E9-46F2-B97C-760162E9AB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0030"/>
                <a:ext cx="6166" cy="3827"/>
                <a:chOff x="2914" y="4415"/>
                <a:chExt cx="6166" cy="3827"/>
              </a:xfrm>
            </p:grpSpPr>
            <p:grpSp>
              <p:nvGrpSpPr>
                <p:cNvPr id="15382" name="Group 89">
                  <a:extLst>
                    <a:ext uri="{FF2B5EF4-FFF2-40B4-BE49-F238E27FC236}">
                      <a16:creationId xmlns:a16="http://schemas.microsoft.com/office/drawing/2014/main" id="{3F1EC208-6143-4802-8FDD-86ED4F9DBB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4" y="6830"/>
                  <a:ext cx="6166" cy="1412"/>
                  <a:chOff x="2914" y="6830"/>
                  <a:chExt cx="6166" cy="1412"/>
                </a:xfrm>
              </p:grpSpPr>
              <p:grpSp>
                <p:nvGrpSpPr>
                  <p:cNvPr id="15419" name="Group 90">
                    <a:extLst>
                      <a:ext uri="{FF2B5EF4-FFF2-40B4-BE49-F238E27FC236}">
                        <a16:creationId xmlns:a16="http://schemas.microsoft.com/office/drawing/2014/main" id="{78A57AEE-41B5-43F9-95AF-0E278F35DEC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14" y="6830"/>
                    <a:ext cx="6166" cy="1412"/>
                    <a:chOff x="2928" y="6830"/>
                    <a:chExt cx="6166" cy="1412"/>
                  </a:xfrm>
                </p:grpSpPr>
                <p:sp>
                  <p:nvSpPr>
                    <p:cNvPr id="15439" name="Text Box 91">
                      <a:extLst>
                        <a:ext uri="{FF2B5EF4-FFF2-40B4-BE49-F238E27FC236}">
                          <a16:creationId xmlns:a16="http://schemas.microsoft.com/office/drawing/2014/main" id="{BFFCDC28-4B94-4660-8E93-6818C57CB73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28" y="7822"/>
                      <a:ext cx="466" cy="4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zh-CN" altLang="zh-CN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440" name="Line 92">
                      <a:extLst>
                        <a:ext uri="{FF2B5EF4-FFF2-40B4-BE49-F238E27FC236}">
                          <a16:creationId xmlns:a16="http://schemas.microsoft.com/office/drawing/2014/main" id="{8B01D3EC-A07F-46B0-AB6D-436508D3A9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92" y="6830"/>
                      <a:ext cx="0" cy="10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41" name="Line 93">
                      <a:extLst>
                        <a:ext uri="{FF2B5EF4-FFF2-40B4-BE49-F238E27FC236}">
                          <a16:creationId xmlns:a16="http://schemas.microsoft.com/office/drawing/2014/main" id="{DF47E3F0-3C6A-4F8B-A53D-54F20034881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7844"/>
                      <a:ext cx="57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420" name="Group 99">
                    <a:extLst>
                      <a:ext uri="{FF2B5EF4-FFF2-40B4-BE49-F238E27FC236}">
                        <a16:creationId xmlns:a16="http://schemas.microsoft.com/office/drawing/2014/main" id="{094055DD-4AAB-41B7-9E86-DD2E1CE3718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7311"/>
                    <a:ext cx="4474" cy="554"/>
                    <a:chOff x="3374" y="7311"/>
                    <a:chExt cx="4474" cy="554"/>
                  </a:xfrm>
                </p:grpSpPr>
                <p:sp>
                  <p:nvSpPr>
                    <p:cNvPr id="15429" name="Freeform 100">
                      <a:extLst>
                        <a:ext uri="{FF2B5EF4-FFF2-40B4-BE49-F238E27FC236}">
                          <a16:creationId xmlns:a16="http://schemas.microsoft.com/office/drawing/2014/main" id="{1DE69D8E-66E0-42BA-A5A0-C5F3E9A53C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148" y="7311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0" name="Freeform 101">
                      <a:extLst>
                        <a:ext uri="{FF2B5EF4-FFF2-40B4-BE49-F238E27FC236}">
                          <a16:creationId xmlns:a16="http://schemas.microsoft.com/office/drawing/2014/main" id="{A964D123-19EC-4292-B1BD-62D2CAB60E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56" y="7314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1" name="Freeform 102">
                      <a:extLst>
                        <a:ext uri="{FF2B5EF4-FFF2-40B4-BE49-F238E27FC236}">
                          <a16:creationId xmlns:a16="http://schemas.microsoft.com/office/drawing/2014/main" id="{5FB806CD-F657-45EB-96F3-4FD3EFD4BC8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62" y="7344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2" name="Freeform 103">
                      <a:extLst>
                        <a:ext uri="{FF2B5EF4-FFF2-40B4-BE49-F238E27FC236}">
                          <a16:creationId xmlns:a16="http://schemas.microsoft.com/office/drawing/2014/main" id="{7B82C3E5-2ADB-41BF-B4FC-CA0FF3AD0A9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74" y="7332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3" name="Freeform 104">
                      <a:extLst>
                        <a:ext uri="{FF2B5EF4-FFF2-40B4-BE49-F238E27FC236}">
                          <a16:creationId xmlns:a16="http://schemas.microsoft.com/office/drawing/2014/main" id="{7D8E0FD8-16F3-4F88-869F-F01155006B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5656" y="7323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4" name="Freeform 105">
                      <a:extLst>
                        <a:ext uri="{FF2B5EF4-FFF2-40B4-BE49-F238E27FC236}">
                          <a16:creationId xmlns:a16="http://schemas.microsoft.com/office/drawing/2014/main" id="{83345D88-86B7-4591-B45A-BEF2CE4AFB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4742" y="7317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5" name="Freeform 106">
                      <a:extLst>
                        <a:ext uri="{FF2B5EF4-FFF2-40B4-BE49-F238E27FC236}">
                          <a16:creationId xmlns:a16="http://schemas.microsoft.com/office/drawing/2014/main" id="{B360D47E-83BF-4D3A-B408-C0F5FCB9432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3848" y="7313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6" name="Freeform 107">
                      <a:extLst>
                        <a:ext uri="{FF2B5EF4-FFF2-40B4-BE49-F238E27FC236}">
                          <a16:creationId xmlns:a16="http://schemas.microsoft.com/office/drawing/2014/main" id="{862B603D-0417-4702-A9EC-50B6C835D9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7464" y="7341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7" name="Freeform 108">
                      <a:extLst>
                        <a:ext uri="{FF2B5EF4-FFF2-40B4-BE49-F238E27FC236}">
                          <a16:creationId xmlns:a16="http://schemas.microsoft.com/office/drawing/2014/main" id="{A19ACAC3-D817-4951-B43A-D95539837F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6576" y="7315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38" name="Freeform 109">
                      <a:extLst>
                        <a:ext uri="{FF2B5EF4-FFF2-40B4-BE49-F238E27FC236}">
                          <a16:creationId xmlns:a16="http://schemas.microsoft.com/office/drawing/2014/main" id="{1941F09B-F68B-4CAF-AA24-73AE083CE23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2" y="7315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421" name="Group 110">
                    <a:extLst>
                      <a:ext uri="{FF2B5EF4-FFF2-40B4-BE49-F238E27FC236}">
                        <a16:creationId xmlns:a16="http://schemas.microsoft.com/office/drawing/2014/main" id="{3DE4C0E8-28DF-4518-ABF6-487CCC39FB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98" y="7708"/>
                    <a:ext cx="768" cy="125"/>
                    <a:chOff x="6000" y="1440"/>
                    <a:chExt cx="768" cy="125"/>
                  </a:xfrm>
                </p:grpSpPr>
                <p:sp>
                  <p:nvSpPr>
                    <p:cNvPr id="15426" name="Line 111">
                      <a:extLst>
                        <a:ext uri="{FF2B5EF4-FFF2-40B4-BE49-F238E27FC236}">
                          <a16:creationId xmlns:a16="http://schemas.microsoft.com/office/drawing/2014/main" id="{0B776CEC-B483-405B-B009-1E54B417786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00" y="1440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27" name="Line 112">
                      <a:extLst>
                        <a:ext uri="{FF2B5EF4-FFF2-40B4-BE49-F238E27FC236}">
                          <a16:creationId xmlns:a16="http://schemas.microsoft.com/office/drawing/2014/main" id="{40FBFB52-3B16-4D6D-B0F4-4127BA1C3A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384" y="1440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28" name="Line 113">
                      <a:extLst>
                        <a:ext uri="{FF2B5EF4-FFF2-40B4-BE49-F238E27FC236}">
                          <a16:creationId xmlns:a16="http://schemas.microsoft.com/office/drawing/2014/main" id="{C5439709-0904-40DD-99D4-B692C151C5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68" y="1440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422" name="Group 114">
                    <a:extLst>
                      <a:ext uri="{FF2B5EF4-FFF2-40B4-BE49-F238E27FC236}">
                        <a16:creationId xmlns:a16="http://schemas.microsoft.com/office/drawing/2014/main" id="{EB73AECA-533F-4E56-9F97-DAB82E8E4D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138" y="7711"/>
                    <a:ext cx="768" cy="125"/>
                    <a:chOff x="6000" y="1440"/>
                    <a:chExt cx="768" cy="125"/>
                  </a:xfrm>
                </p:grpSpPr>
                <p:sp>
                  <p:nvSpPr>
                    <p:cNvPr id="15423" name="Line 115">
                      <a:extLst>
                        <a:ext uri="{FF2B5EF4-FFF2-40B4-BE49-F238E27FC236}">
                          <a16:creationId xmlns:a16="http://schemas.microsoft.com/office/drawing/2014/main" id="{285109D1-E111-41E7-A9FF-71FD0E9F1B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000" y="1440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24" name="Line 116">
                      <a:extLst>
                        <a:ext uri="{FF2B5EF4-FFF2-40B4-BE49-F238E27FC236}">
                          <a16:creationId xmlns:a16="http://schemas.microsoft.com/office/drawing/2014/main" id="{D1F2C481-7E23-4141-840E-A56D3E2F96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384" y="1440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25" name="Line 117">
                      <a:extLst>
                        <a:ext uri="{FF2B5EF4-FFF2-40B4-BE49-F238E27FC236}">
                          <a16:creationId xmlns:a16="http://schemas.microsoft.com/office/drawing/2014/main" id="{8A81DA7F-C081-4537-85EE-294EC3A209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768" y="1440"/>
                      <a:ext cx="0" cy="1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5383" name="Group 118">
                  <a:extLst>
                    <a:ext uri="{FF2B5EF4-FFF2-40B4-BE49-F238E27FC236}">
                      <a16:creationId xmlns:a16="http://schemas.microsoft.com/office/drawing/2014/main" id="{748723C2-B711-4003-8C1F-3B9408FF7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4415"/>
                  <a:ext cx="6070" cy="1484"/>
                  <a:chOff x="2928" y="4415"/>
                  <a:chExt cx="6070" cy="1484"/>
                </a:xfrm>
              </p:grpSpPr>
              <p:sp>
                <p:nvSpPr>
                  <p:cNvPr id="15384" name="Text Box 119">
                    <a:extLst>
                      <a:ext uri="{FF2B5EF4-FFF2-40B4-BE49-F238E27FC236}">
                        <a16:creationId xmlns:a16="http://schemas.microsoft.com/office/drawing/2014/main" id="{77234861-699A-418D-80C2-E4ED65891F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0" y="5325"/>
                    <a:ext cx="466" cy="4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0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zh-CN" altLang="zh-CN" sz="10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385" name="Group 120">
                    <a:extLst>
                      <a:ext uri="{FF2B5EF4-FFF2-40B4-BE49-F238E27FC236}">
                        <a16:creationId xmlns:a16="http://schemas.microsoft.com/office/drawing/2014/main" id="{14CE3232-B6C7-48BC-9B51-E01F797779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4415"/>
                    <a:ext cx="6070" cy="1484"/>
                    <a:chOff x="2928" y="4415"/>
                    <a:chExt cx="6070" cy="1484"/>
                  </a:xfrm>
                </p:grpSpPr>
                <p:grpSp>
                  <p:nvGrpSpPr>
                    <p:cNvPr id="15386" name="Group 121">
                      <a:extLst>
                        <a:ext uri="{FF2B5EF4-FFF2-40B4-BE49-F238E27FC236}">
                          <a16:creationId xmlns:a16="http://schemas.microsoft.com/office/drawing/2014/main" id="{1C28CD71-F1A4-4178-BCC7-7A72F51143F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6" y="5315"/>
                      <a:ext cx="768" cy="125"/>
                      <a:chOff x="4440" y="4065"/>
                      <a:chExt cx="768" cy="125"/>
                    </a:xfrm>
                  </p:grpSpPr>
                  <p:sp>
                    <p:nvSpPr>
                      <p:cNvPr id="15416" name="Line 122">
                        <a:extLst>
                          <a:ext uri="{FF2B5EF4-FFF2-40B4-BE49-F238E27FC236}">
                            <a16:creationId xmlns:a16="http://schemas.microsoft.com/office/drawing/2014/main" id="{4CF8EA94-B93A-4C84-BFDF-F9CB466585C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440" y="4065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17" name="Line 123">
                        <a:extLst>
                          <a:ext uri="{FF2B5EF4-FFF2-40B4-BE49-F238E27FC236}">
                            <a16:creationId xmlns:a16="http://schemas.microsoft.com/office/drawing/2014/main" id="{A92BAA30-728F-464E-8D4F-A59BA7CD9B3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824" y="4065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18" name="Line 124">
                        <a:extLst>
                          <a:ext uri="{FF2B5EF4-FFF2-40B4-BE49-F238E27FC236}">
                            <a16:creationId xmlns:a16="http://schemas.microsoft.com/office/drawing/2014/main" id="{26D4ED5B-3AFE-4B16-85B1-82E2F5213F5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208" y="4065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387" name="Group 125">
                      <a:extLst>
                        <a:ext uri="{FF2B5EF4-FFF2-40B4-BE49-F238E27FC236}">
                          <a16:creationId xmlns:a16="http://schemas.microsoft.com/office/drawing/2014/main" id="{947BACDD-514B-4AE4-8A24-54F6ED9083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76" y="5315"/>
                      <a:ext cx="768" cy="125"/>
                      <a:chOff x="6000" y="1440"/>
                      <a:chExt cx="768" cy="125"/>
                    </a:xfrm>
                  </p:grpSpPr>
                  <p:sp>
                    <p:nvSpPr>
                      <p:cNvPr id="15413" name="Line 126">
                        <a:extLst>
                          <a:ext uri="{FF2B5EF4-FFF2-40B4-BE49-F238E27FC236}">
                            <a16:creationId xmlns:a16="http://schemas.microsoft.com/office/drawing/2014/main" id="{26A0B26F-AC46-4A09-92F5-08AECCB2A61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000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14" name="Line 127">
                        <a:extLst>
                          <a:ext uri="{FF2B5EF4-FFF2-40B4-BE49-F238E27FC236}">
                            <a16:creationId xmlns:a16="http://schemas.microsoft.com/office/drawing/2014/main" id="{10236377-2790-4FD1-8297-18CFBFC9CA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384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15" name="Line 128">
                        <a:extLst>
                          <a:ext uri="{FF2B5EF4-FFF2-40B4-BE49-F238E27FC236}">
                            <a16:creationId xmlns:a16="http://schemas.microsoft.com/office/drawing/2014/main" id="{0573328D-0101-4CA1-9A08-D4E2BB5A33F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8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388" name="Group 129">
                      <a:extLst>
                        <a:ext uri="{FF2B5EF4-FFF2-40B4-BE49-F238E27FC236}">
                          <a16:creationId xmlns:a16="http://schemas.microsoft.com/office/drawing/2014/main" id="{CB1D5C4F-AA48-4F82-B3E2-B1AC465DE6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40" y="5315"/>
                      <a:ext cx="768" cy="125"/>
                      <a:chOff x="6000" y="1440"/>
                      <a:chExt cx="768" cy="125"/>
                    </a:xfrm>
                  </p:grpSpPr>
                  <p:sp>
                    <p:nvSpPr>
                      <p:cNvPr id="15410" name="Line 130">
                        <a:extLst>
                          <a:ext uri="{FF2B5EF4-FFF2-40B4-BE49-F238E27FC236}">
                            <a16:creationId xmlns:a16="http://schemas.microsoft.com/office/drawing/2014/main" id="{624FF6E3-CDD9-42CD-B2C9-C052585C976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000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11" name="Line 131">
                        <a:extLst>
                          <a:ext uri="{FF2B5EF4-FFF2-40B4-BE49-F238E27FC236}">
                            <a16:creationId xmlns:a16="http://schemas.microsoft.com/office/drawing/2014/main" id="{C5DA88B3-060D-44FF-B20D-2CC50671C63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384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12" name="Line 132">
                        <a:extLst>
                          <a:ext uri="{FF2B5EF4-FFF2-40B4-BE49-F238E27FC236}">
                            <a16:creationId xmlns:a16="http://schemas.microsoft.com/office/drawing/2014/main" id="{7FD0E948-1889-41B8-9E9F-0DA1F924E9A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8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5389" name="Freeform 133">
                      <a:extLst>
                        <a:ext uri="{FF2B5EF4-FFF2-40B4-BE49-F238E27FC236}">
                          <a16:creationId xmlns:a16="http://schemas.microsoft.com/office/drawing/2014/main" id="{052F368A-56E8-450F-AB26-B0064D24CE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6540" y="4940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90" name="Freeform 134">
                      <a:extLst>
                        <a:ext uri="{FF2B5EF4-FFF2-40B4-BE49-F238E27FC236}">
                          <a16:creationId xmlns:a16="http://schemas.microsoft.com/office/drawing/2014/main" id="{BDB3CFE1-5ADF-4F77-9807-48C45EBFDB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36" y="4940"/>
                      <a:ext cx="384" cy="521"/>
                    </a:xfrm>
                    <a:custGeom>
                      <a:avLst/>
                      <a:gdLst>
                        <a:gd name="T0" fmla="*/ 0 w 1387"/>
                        <a:gd name="T1" fmla="*/ 0 h 1764"/>
                        <a:gd name="T2" fmla="*/ 0 w 1387"/>
                        <a:gd name="T3" fmla="*/ 0 h 1764"/>
                        <a:gd name="T4" fmla="*/ 0 w 1387"/>
                        <a:gd name="T5" fmla="*/ 0 h 1764"/>
                        <a:gd name="T6" fmla="*/ 0 w 1387"/>
                        <a:gd name="T7" fmla="*/ 0 h 1764"/>
                        <a:gd name="T8" fmla="*/ 0 w 1387"/>
                        <a:gd name="T9" fmla="*/ 0 h 1764"/>
                        <a:gd name="T10" fmla="*/ 0 w 1387"/>
                        <a:gd name="T11" fmla="*/ 0 h 1764"/>
                        <a:gd name="T12" fmla="*/ 0 w 1387"/>
                        <a:gd name="T13" fmla="*/ 0 h 1764"/>
                        <a:gd name="T14" fmla="*/ 0 w 1387"/>
                        <a:gd name="T15" fmla="*/ 0 h 1764"/>
                        <a:gd name="T16" fmla="*/ 0 w 1387"/>
                        <a:gd name="T17" fmla="*/ 0 h 1764"/>
                        <a:gd name="T18" fmla="*/ 0 w 1387"/>
                        <a:gd name="T19" fmla="*/ 0 h 1764"/>
                        <a:gd name="T20" fmla="*/ 0 w 1387"/>
                        <a:gd name="T21" fmla="*/ 0 h 1764"/>
                        <a:gd name="T22" fmla="*/ 0 w 1387"/>
                        <a:gd name="T23" fmla="*/ 0 h 1764"/>
                        <a:gd name="T24" fmla="*/ 0 w 1387"/>
                        <a:gd name="T25" fmla="*/ 0 h 1764"/>
                        <a:gd name="T26" fmla="*/ 0 w 1387"/>
                        <a:gd name="T27" fmla="*/ 0 h 1764"/>
                        <a:gd name="T28" fmla="*/ 0 w 1387"/>
                        <a:gd name="T29" fmla="*/ 0 h 1764"/>
                        <a:gd name="T30" fmla="*/ 0 w 1387"/>
                        <a:gd name="T31" fmla="*/ 0 h 1764"/>
                        <a:gd name="T32" fmla="*/ 0 w 1387"/>
                        <a:gd name="T33" fmla="*/ 0 h 1764"/>
                        <a:gd name="T34" fmla="*/ 0 w 1387"/>
                        <a:gd name="T35" fmla="*/ 0 h 1764"/>
                        <a:gd name="T36" fmla="*/ 0 w 1387"/>
                        <a:gd name="T37" fmla="*/ 0 h 1764"/>
                        <a:gd name="T38" fmla="*/ 0 w 1387"/>
                        <a:gd name="T39" fmla="*/ 0 h 1764"/>
                        <a:gd name="T40" fmla="*/ 0 w 1387"/>
                        <a:gd name="T41" fmla="*/ 0 h 1764"/>
                        <a:gd name="T42" fmla="*/ 0 w 1387"/>
                        <a:gd name="T43" fmla="*/ 0 h 1764"/>
                        <a:gd name="T44" fmla="*/ 0 w 1387"/>
                        <a:gd name="T45" fmla="*/ 0 h 1764"/>
                        <a:gd name="T46" fmla="*/ 0 w 1387"/>
                        <a:gd name="T47" fmla="*/ 0 h 1764"/>
                        <a:gd name="T48" fmla="*/ 0 w 1387"/>
                        <a:gd name="T49" fmla="*/ 0 h 1764"/>
                        <a:gd name="T50" fmla="*/ 0 w 1387"/>
                        <a:gd name="T51" fmla="*/ 0 h 1764"/>
                        <a:gd name="T52" fmla="*/ 0 w 1387"/>
                        <a:gd name="T53" fmla="*/ 0 h 1764"/>
                        <a:gd name="T54" fmla="*/ 0 w 1387"/>
                        <a:gd name="T55" fmla="*/ 0 h 1764"/>
                        <a:gd name="T56" fmla="*/ 0 w 1387"/>
                        <a:gd name="T57" fmla="*/ 0 h 1764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1387"/>
                        <a:gd name="T88" fmla="*/ 0 h 1764"/>
                        <a:gd name="T89" fmla="*/ 1387 w 1387"/>
                        <a:gd name="T90" fmla="*/ 1764 h 1764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1387" h="1764">
                          <a:moveTo>
                            <a:pt x="0" y="1764"/>
                          </a:moveTo>
                          <a:cubicBezTo>
                            <a:pt x="72" y="1680"/>
                            <a:pt x="138" y="1586"/>
                            <a:pt x="192" y="1514"/>
                          </a:cubicBezTo>
                          <a:cubicBezTo>
                            <a:pt x="246" y="1442"/>
                            <a:pt x="287" y="1395"/>
                            <a:pt x="323" y="1333"/>
                          </a:cubicBezTo>
                          <a:cubicBezTo>
                            <a:pt x="359" y="1271"/>
                            <a:pt x="379" y="1208"/>
                            <a:pt x="408" y="1143"/>
                          </a:cubicBezTo>
                          <a:cubicBezTo>
                            <a:pt x="437" y="1078"/>
                            <a:pt x="470" y="1011"/>
                            <a:pt x="498" y="943"/>
                          </a:cubicBezTo>
                          <a:cubicBezTo>
                            <a:pt x="526" y="875"/>
                            <a:pt x="553" y="798"/>
                            <a:pt x="578" y="733"/>
                          </a:cubicBezTo>
                          <a:cubicBezTo>
                            <a:pt x="603" y="668"/>
                            <a:pt x="627" y="607"/>
                            <a:pt x="648" y="553"/>
                          </a:cubicBezTo>
                          <a:cubicBezTo>
                            <a:pt x="669" y="499"/>
                            <a:pt x="685" y="455"/>
                            <a:pt x="703" y="408"/>
                          </a:cubicBezTo>
                          <a:cubicBezTo>
                            <a:pt x="721" y="361"/>
                            <a:pt x="745" y="310"/>
                            <a:pt x="758" y="273"/>
                          </a:cubicBezTo>
                          <a:cubicBezTo>
                            <a:pt x="771" y="236"/>
                            <a:pt x="775" y="208"/>
                            <a:pt x="783" y="183"/>
                          </a:cubicBezTo>
                          <a:cubicBezTo>
                            <a:pt x="791" y="158"/>
                            <a:pt x="799" y="145"/>
                            <a:pt x="808" y="123"/>
                          </a:cubicBezTo>
                          <a:cubicBezTo>
                            <a:pt x="817" y="101"/>
                            <a:pt x="829" y="71"/>
                            <a:pt x="838" y="53"/>
                          </a:cubicBezTo>
                          <a:cubicBezTo>
                            <a:pt x="847" y="35"/>
                            <a:pt x="844" y="21"/>
                            <a:pt x="864" y="14"/>
                          </a:cubicBezTo>
                          <a:cubicBezTo>
                            <a:pt x="884" y="7"/>
                            <a:pt x="930" y="0"/>
                            <a:pt x="960" y="14"/>
                          </a:cubicBezTo>
                          <a:cubicBezTo>
                            <a:pt x="990" y="28"/>
                            <a:pt x="1039" y="92"/>
                            <a:pt x="1046" y="98"/>
                          </a:cubicBezTo>
                          <a:cubicBezTo>
                            <a:pt x="1053" y="104"/>
                            <a:pt x="997" y="43"/>
                            <a:pt x="1003" y="53"/>
                          </a:cubicBezTo>
                          <a:cubicBezTo>
                            <a:pt x="1009" y="63"/>
                            <a:pt x="1062" y="128"/>
                            <a:pt x="1083" y="158"/>
                          </a:cubicBezTo>
                          <a:cubicBezTo>
                            <a:pt x="1104" y="188"/>
                            <a:pt x="1114" y="206"/>
                            <a:pt x="1128" y="233"/>
                          </a:cubicBezTo>
                          <a:cubicBezTo>
                            <a:pt x="1142" y="260"/>
                            <a:pt x="1160" y="299"/>
                            <a:pt x="1170" y="323"/>
                          </a:cubicBezTo>
                          <a:cubicBezTo>
                            <a:pt x="1180" y="347"/>
                            <a:pt x="1180" y="355"/>
                            <a:pt x="1188" y="376"/>
                          </a:cubicBezTo>
                          <a:cubicBezTo>
                            <a:pt x="1196" y="397"/>
                            <a:pt x="1204" y="410"/>
                            <a:pt x="1218" y="451"/>
                          </a:cubicBezTo>
                          <a:cubicBezTo>
                            <a:pt x="1232" y="492"/>
                            <a:pt x="1255" y="565"/>
                            <a:pt x="1271" y="623"/>
                          </a:cubicBezTo>
                          <a:cubicBezTo>
                            <a:pt x="1287" y="681"/>
                            <a:pt x="1298" y="731"/>
                            <a:pt x="1313" y="803"/>
                          </a:cubicBezTo>
                          <a:cubicBezTo>
                            <a:pt x="1328" y="875"/>
                            <a:pt x="1348" y="975"/>
                            <a:pt x="1359" y="1055"/>
                          </a:cubicBezTo>
                          <a:cubicBezTo>
                            <a:pt x="1370" y="1135"/>
                            <a:pt x="1372" y="1204"/>
                            <a:pt x="1377" y="1283"/>
                          </a:cubicBezTo>
                          <a:cubicBezTo>
                            <a:pt x="1382" y="1362"/>
                            <a:pt x="1385" y="1506"/>
                            <a:pt x="1386" y="1529"/>
                          </a:cubicBezTo>
                          <a:cubicBezTo>
                            <a:pt x="1387" y="1552"/>
                            <a:pt x="1383" y="1400"/>
                            <a:pt x="1383" y="1421"/>
                          </a:cubicBezTo>
                          <a:cubicBezTo>
                            <a:pt x="1383" y="1442"/>
                            <a:pt x="1386" y="1598"/>
                            <a:pt x="1386" y="1655"/>
                          </a:cubicBezTo>
                          <a:cubicBezTo>
                            <a:pt x="1386" y="1712"/>
                            <a:pt x="1384" y="1741"/>
                            <a:pt x="1383" y="176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5391" name="Group 135">
                      <a:extLst>
                        <a:ext uri="{FF2B5EF4-FFF2-40B4-BE49-F238E27FC236}">
                          <a16:creationId xmlns:a16="http://schemas.microsoft.com/office/drawing/2014/main" id="{D91688D8-7471-4D92-BBDE-608C1957745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52" y="5315"/>
                      <a:ext cx="768" cy="125"/>
                      <a:chOff x="6000" y="1440"/>
                      <a:chExt cx="768" cy="125"/>
                    </a:xfrm>
                  </p:grpSpPr>
                  <p:sp>
                    <p:nvSpPr>
                      <p:cNvPr id="15407" name="Line 136">
                        <a:extLst>
                          <a:ext uri="{FF2B5EF4-FFF2-40B4-BE49-F238E27FC236}">
                            <a16:creationId xmlns:a16="http://schemas.microsoft.com/office/drawing/2014/main" id="{C30E9B40-DBCF-4779-9E3E-CD519C86EDE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000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08" name="Line 137">
                        <a:extLst>
                          <a:ext uri="{FF2B5EF4-FFF2-40B4-BE49-F238E27FC236}">
                            <a16:creationId xmlns:a16="http://schemas.microsoft.com/office/drawing/2014/main" id="{CB90EF52-9350-4B32-9505-9072FD93354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384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409" name="Line 138">
                        <a:extLst>
                          <a:ext uri="{FF2B5EF4-FFF2-40B4-BE49-F238E27FC236}">
                            <a16:creationId xmlns:a16="http://schemas.microsoft.com/office/drawing/2014/main" id="{F8FA01B8-32A4-4968-832A-A4850506832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8" y="1440"/>
                        <a:ext cx="0" cy="1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5392" name="Group 146">
                      <a:extLst>
                        <a:ext uri="{FF2B5EF4-FFF2-40B4-BE49-F238E27FC236}">
                          <a16:creationId xmlns:a16="http://schemas.microsoft.com/office/drawing/2014/main" id="{028CEFDC-CC36-4D86-81FB-BAE69709FD9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4415"/>
                      <a:ext cx="6070" cy="1484"/>
                      <a:chOff x="2928" y="4415"/>
                      <a:chExt cx="6070" cy="1484"/>
                    </a:xfrm>
                  </p:grpSpPr>
                  <p:grpSp>
                    <p:nvGrpSpPr>
                      <p:cNvPr id="15393" name="Group 153">
                        <a:extLst>
                          <a:ext uri="{FF2B5EF4-FFF2-40B4-BE49-F238E27FC236}">
                            <a16:creationId xmlns:a16="http://schemas.microsoft.com/office/drawing/2014/main" id="{1B3A1EFD-3C2D-4FEE-9F93-8806318961B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576" y="4415"/>
                        <a:ext cx="384" cy="480"/>
                        <a:chOff x="6384" y="540"/>
                        <a:chExt cx="384" cy="480"/>
                      </a:xfrm>
                    </p:grpSpPr>
                    <p:sp>
                      <p:nvSpPr>
                        <p:cNvPr id="15403" name="Text Box 154">
                          <a:extLst>
                            <a:ext uri="{FF2B5EF4-FFF2-40B4-BE49-F238E27FC236}">
                              <a16:creationId xmlns:a16="http://schemas.microsoft.com/office/drawing/2014/main" id="{5F7667F1-8608-4C57-B927-9AE8403E717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384" y="540"/>
                          <a:ext cx="38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1400" b="1" i="1">
                              <a:solidFill>
                                <a:srgbClr val="0000CC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zh-CN" altLang="zh-CN" sz="1400" b="1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5404" name="Line 155">
                          <a:extLst>
                            <a:ext uri="{FF2B5EF4-FFF2-40B4-BE49-F238E27FC236}">
                              <a16:creationId xmlns:a16="http://schemas.microsoft.com/office/drawing/2014/main" id="{27D18761-A41F-454C-8ACE-5619092909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84" y="895"/>
                          <a:ext cx="384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 type="triangle" w="med" len="med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05" name="Line 156">
                          <a:extLst>
                            <a:ext uri="{FF2B5EF4-FFF2-40B4-BE49-F238E27FC236}">
                              <a16:creationId xmlns:a16="http://schemas.microsoft.com/office/drawing/2014/main" id="{B1EC8EED-C9A0-4B93-B301-49398089110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768" y="770"/>
                          <a:ext cx="0" cy="25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06" name="Line 157">
                          <a:extLst>
                            <a:ext uri="{FF2B5EF4-FFF2-40B4-BE49-F238E27FC236}">
                              <a16:creationId xmlns:a16="http://schemas.microsoft.com/office/drawing/2014/main" id="{7A1D09BE-B1AC-4A84-8F68-A47FFADAA0B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84" y="770"/>
                          <a:ext cx="0" cy="25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5394" name="Group 158">
                        <a:extLst>
                          <a:ext uri="{FF2B5EF4-FFF2-40B4-BE49-F238E27FC236}">
                            <a16:creationId xmlns:a16="http://schemas.microsoft.com/office/drawing/2014/main" id="{5EB791A6-9B91-4C5C-8CF5-0050589BC2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8" y="4466"/>
                        <a:ext cx="6070" cy="1401"/>
                        <a:chOff x="2928" y="4466"/>
                        <a:chExt cx="6070" cy="1401"/>
                      </a:xfrm>
                    </p:grpSpPr>
                    <p:sp>
                      <p:nvSpPr>
                        <p:cNvPr id="15399" name="Text Box 166">
                          <a:extLst>
                            <a:ext uri="{FF2B5EF4-FFF2-40B4-BE49-F238E27FC236}">
                              <a16:creationId xmlns:a16="http://schemas.microsoft.com/office/drawing/2014/main" id="{86C3A9D8-F84C-44A9-A0F0-9A704C2F58E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532" y="5447"/>
                          <a:ext cx="466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zh-CN" sz="1400" b="1" i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</a:t>
                          </a:r>
                          <a:endParaRPr lang="zh-CN" altLang="zh-CN" sz="1400" b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15400" name="Group 167">
                          <a:extLst>
                            <a:ext uri="{FF2B5EF4-FFF2-40B4-BE49-F238E27FC236}">
                              <a16:creationId xmlns:a16="http://schemas.microsoft.com/office/drawing/2014/main" id="{E32DE2ED-4817-4EEB-B0C0-6F6D14DFD9D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28" y="4466"/>
                          <a:ext cx="5760" cy="1005"/>
                          <a:chOff x="2928" y="4466"/>
                          <a:chExt cx="5760" cy="1005"/>
                        </a:xfrm>
                      </p:grpSpPr>
                      <p:sp>
                        <p:nvSpPr>
                          <p:cNvPr id="15401" name="Line 168">
                            <a:extLst>
                              <a:ext uri="{FF2B5EF4-FFF2-40B4-BE49-F238E27FC236}">
                                <a16:creationId xmlns:a16="http://schemas.microsoft.com/office/drawing/2014/main" id="{34431A1F-2148-41E8-9D0D-5254ABA7E98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592" y="4466"/>
                            <a:ext cx="0" cy="100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5402" name="Line 169">
                            <a:extLst>
                              <a:ext uri="{FF2B5EF4-FFF2-40B4-BE49-F238E27FC236}">
                                <a16:creationId xmlns:a16="http://schemas.microsoft.com/office/drawing/2014/main" id="{BA6A021C-F7D6-4345-87BC-CA16D5C3B4A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28" y="5471"/>
                            <a:ext cx="576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15395" name="Line 171">
                        <a:extLst>
                          <a:ext uri="{FF2B5EF4-FFF2-40B4-BE49-F238E27FC236}">
                            <a16:creationId xmlns:a16="http://schemas.microsoft.com/office/drawing/2014/main" id="{19306B48-FAAE-43F6-810E-D37377928AB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540" y="5509"/>
                        <a:ext cx="10" cy="35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96" name="Line 171">
                        <a:extLst>
                          <a:ext uri="{FF2B5EF4-FFF2-40B4-BE49-F238E27FC236}">
                            <a16:creationId xmlns:a16="http://schemas.microsoft.com/office/drawing/2014/main" id="{4FFEF7D3-21F6-41A6-841D-7D22E6541F9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936" y="5508"/>
                        <a:ext cx="10" cy="35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97" name="Line 171">
                        <a:extLst>
                          <a:ext uri="{FF2B5EF4-FFF2-40B4-BE49-F238E27FC236}">
                            <a16:creationId xmlns:a16="http://schemas.microsoft.com/office/drawing/2014/main" id="{153F2C49-82D3-44EE-AE61-DD6E0DB9372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212" y="5548"/>
                        <a:ext cx="10" cy="35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98" name="Line 171">
                        <a:extLst>
                          <a:ext uri="{FF2B5EF4-FFF2-40B4-BE49-F238E27FC236}">
                            <a16:creationId xmlns:a16="http://schemas.microsoft.com/office/drawing/2014/main" id="{49408E51-B4BF-4437-95BC-922D415AEA3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09" y="5547"/>
                        <a:ext cx="10" cy="35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sp>
          <p:nvSpPr>
            <p:cNvPr id="15379" name="Line 3">
              <a:extLst>
                <a:ext uri="{FF2B5EF4-FFF2-40B4-BE49-F238E27FC236}">
                  <a16:creationId xmlns:a16="http://schemas.microsoft.com/office/drawing/2014/main" id="{245157CE-064D-48DA-BD49-56E081691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8159"/>
              <a:ext cx="27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4" name="Text Box 174">
            <a:extLst>
              <a:ext uri="{FF2B5EF4-FFF2-40B4-BE49-F238E27FC236}">
                <a16:creationId xmlns:a16="http://schemas.microsoft.com/office/drawing/2014/main" id="{7B480243-873B-4EA0-A8B9-ACD292D4C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371850"/>
            <a:ext cx="5476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altLang="zh-CN" sz="1600" b="1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)|</a:t>
            </a:r>
            <a:endParaRPr lang="zh-CN" altLang="zh-CN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 Box 145">
            <a:extLst>
              <a:ext uri="{FF2B5EF4-FFF2-40B4-BE49-F238E27FC236}">
                <a16:creationId xmlns:a16="http://schemas.microsoft.com/office/drawing/2014/main" id="{6365E306-EED6-4BA0-84CD-0CC5E55E0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4529138"/>
            <a:ext cx="20415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800" b="1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800" b="1" i="1" baseline="-25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2(3+</a:t>
            </a:r>
            <a:r>
              <a:rPr lang="en-US" altLang="zh-CN" sz="1800" b="1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1800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1800" b="1" i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zh-CN" sz="1800" b="1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Line 173">
            <a:extLst>
              <a:ext uri="{FF2B5EF4-FFF2-40B4-BE49-F238E27FC236}">
                <a16:creationId xmlns:a16="http://schemas.microsoft.com/office/drawing/2014/main" id="{D16535A6-4C36-4E04-8E5C-6544C1286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4800600"/>
            <a:ext cx="9525" cy="1700213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" name="Line 173">
            <a:extLst>
              <a:ext uri="{FF2B5EF4-FFF2-40B4-BE49-F238E27FC236}">
                <a16:creationId xmlns:a16="http://schemas.microsoft.com/office/drawing/2014/main" id="{66989B59-FCD1-471D-A18B-F4F0DA782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4800600"/>
            <a:ext cx="9525" cy="1700213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" name="Text Box 76">
            <a:extLst>
              <a:ext uri="{FF2B5EF4-FFF2-40B4-BE49-F238E27FC236}">
                <a16:creationId xmlns:a16="http://schemas.microsoft.com/office/drawing/2014/main" id="{75F2DCD2-5B6A-4BDB-91E9-454DF24E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5945188"/>
            <a:ext cx="4540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8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zh-CN" altLang="zh-CN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 Box 77">
            <a:extLst>
              <a:ext uri="{FF2B5EF4-FFF2-40B4-BE49-F238E27FC236}">
                <a16:creationId xmlns:a16="http://schemas.microsoft.com/office/drawing/2014/main" id="{43174665-5379-44E2-9F4E-7B4437C8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5945188"/>
            <a:ext cx="45243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8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zh-CN" altLang="zh-CN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 Box 78">
            <a:extLst>
              <a:ext uri="{FF2B5EF4-FFF2-40B4-BE49-F238E27FC236}">
                <a16:creationId xmlns:a16="http://schemas.microsoft.com/office/drawing/2014/main" id="{F6C88554-642F-4096-AB16-C6DFFCE6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5945188"/>
            <a:ext cx="4524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800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8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zh-CN" altLang="zh-CN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 Box 79">
            <a:extLst>
              <a:ext uri="{FF2B5EF4-FFF2-40B4-BE49-F238E27FC236}">
                <a16:creationId xmlns:a16="http://schemas.microsoft.com/office/drawing/2014/main" id="{36400B64-D7DA-49C9-B335-561703E6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5943600"/>
            <a:ext cx="5254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800" b="1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1800" b="1" i="1" baseline="-250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zh-CN" altLang="zh-CN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Text Box 145">
            <a:extLst>
              <a:ext uri="{FF2B5EF4-FFF2-40B4-BE49-F238E27FC236}">
                <a16:creationId xmlns:a16="http://schemas.microsoft.com/office/drawing/2014/main" id="{4A4F0B3F-DED2-4FA6-990E-7B5639E79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071813"/>
            <a:ext cx="21431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lphaLcParenBoth" startAt="2"/>
            </a:pPr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000" b="1" i="1" baseline="-2500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n</a:t>
            </a:r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zh-CN" sz="2000" b="1" i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kB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      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kB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    2(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zh-CN" sz="2000" b="1" i="1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endParaRPr lang="zh-CN" altLang="zh-CN" sz="20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3" name="Text Box 145">
            <a:extLst>
              <a:ext uri="{FF2B5EF4-FFF2-40B4-BE49-F238E27FC236}">
                <a16:creationId xmlns:a16="http://schemas.microsoft.com/office/drawing/2014/main" id="{08531B85-7D19-46D4-97BA-CD0F2C246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68863"/>
            <a:ext cx="23764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推广：</a:t>
            </a:r>
            <a:endParaRPr lang="en-US" altLang="zh-CN" sz="2400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任意整数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   2(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 B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endParaRPr lang="zh-CN" altLang="zh-CN" sz="24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94" grpId="0"/>
      <p:bldP spid="295" grpId="0"/>
      <p:bldP spid="298" grpId="0"/>
      <p:bldP spid="299" grpId="0"/>
      <p:bldP spid="300" grpId="0"/>
      <p:bldP spid="301" grpId="0"/>
      <p:bldP spid="302" grpId="0"/>
      <p:bldP spid="3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FE267DC8-C595-43F5-AA0E-9E5DAF3A7A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3E0F7E-8834-41B9-A5C8-004404C620B8}" type="slidenum">
              <a:rPr lang="en-US" altLang="zh-CN">
                <a:latin typeface="Tahoma" panose="020B0604030504040204" pitchFamily="34" charset="0"/>
              </a:rPr>
              <a:pPr eaLnBrk="1" hangingPunct="1"/>
              <a:t>13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1F99DD0B-5C2D-49A9-9FDE-26308CCE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1643063"/>
            <a:ext cx="4527550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矩形 12">
            <a:extLst>
              <a:ext uri="{FF2B5EF4-FFF2-40B4-BE49-F238E27FC236}">
                <a16:creationId xmlns:a16="http://schemas.microsoft.com/office/drawing/2014/main" id="{41E637A0-0A82-4203-9E45-54BB92D42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28625"/>
            <a:ext cx="2992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65000"/>
            </a:pPr>
            <a:r>
              <a:rPr lang="en-US" altLang="zh-CN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f</a:t>
            </a:r>
            <a:r>
              <a:rPr lang="en-US" altLang="zh-CN" sz="2400" b="1" baseline="-25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en-US" altLang="zh-CN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 </a:t>
            </a:r>
            <a:r>
              <a:rPr lang="en-US" altLang="zh-CN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en-US" altLang="zh-CN" sz="2400" b="1" baseline="-25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zh-CN" altLang="en-US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关系 </a:t>
            </a:r>
          </a:p>
        </p:txBody>
      </p:sp>
      <p:sp>
        <p:nvSpPr>
          <p:cNvPr id="16389" name="矩形 16">
            <a:extLst>
              <a:ext uri="{FF2B5EF4-FFF2-40B4-BE49-F238E27FC236}">
                <a16:creationId xmlns:a16="http://schemas.microsoft.com/office/drawing/2014/main" id="{3DE91E31-7B09-4B78-B445-94F4AE14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40360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n=1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0" name="矩形 18">
            <a:extLst>
              <a:ext uri="{FF2B5EF4-FFF2-40B4-BE49-F238E27FC236}">
                <a16:creationId xmlns:a16="http://schemas.microsoft.com/office/drawing/2014/main" id="{4E4AF51B-149D-43EC-8BD3-E62933D22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341630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n=2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1" name="矩形 19">
            <a:extLst>
              <a:ext uri="{FF2B5EF4-FFF2-40B4-BE49-F238E27FC236}">
                <a16:creationId xmlns:a16="http://schemas.microsoft.com/office/drawing/2014/main" id="{2D7DF923-6AED-4D58-A78A-718AC2F76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41630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n=3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2" name="矩形 20">
            <a:extLst>
              <a:ext uri="{FF2B5EF4-FFF2-40B4-BE49-F238E27FC236}">
                <a16:creationId xmlns:a16="http://schemas.microsoft.com/office/drawing/2014/main" id="{BB65956C-AD05-4D8D-80E5-E61262A0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341630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n=4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3" name="矩形 21">
            <a:extLst>
              <a:ext uri="{FF2B5EF4-FFF2-40B4-BE49-F238E27FC236}">
                <a16:creationId xmlns:a16="http://schemas.microsoft.com/office/drawing/2014/main" id="{AA57B00C-D303-4D01-9557-044C46B6B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3416300"/>
            <a:ext cx="576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n=5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4" name="矩形 22">
            <a:extLst>
              <a:ext uri="{FF2B5EF4-FFF2-40B4-BE49-F238E27FC236}">
                <a16:creationId xmlns:a16="http://schemas.microsoft.com/office/drawing/2014/main" id="{30C2EDFF-0581-409E-8403-08A5C8F4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416300"/>
            <a:ext cx="57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n=6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95" name="Picture 13">
            <a:extLst>
              <a:ext uri="{FF2B5EF4-FFF2-40B4-BE49-F238E27FC236}">
                <a16:creationId xmlns:a16="http://schemas.microsoft.com/office/drawing/2014/main" id="{1938F0DF-5934-42EC-8833-0905C6DF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86" b="14705"/>
          <a:stretch>
            <a:fillRect/>
          </a:stretch>
        </p:blipFill>
        <p:spPr bwMode="auto">
          <a:xfrm>
            <a:off x="1500188" y="4857750"/>
            <a:ext cx="55006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3">
            <a:extLst>
              <a:ext uri="{FF2B5EF4-FFF2-40B4-BE49-F238E27FC236}">
                <a16:creationId xmlns:a16="http://schemas.microsoft.com/office/drawing/2014/main" id="{7B4ADAAE-FCD5-4A03-A04A-2412D90A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9" r="19479" b="76472"/>
          <a:stretch>
            <a:fillRect/>
          </a:stretch>
        </p:blipFill>
        <p:spPr bwMode="auto">
          <a:xfrm>
            <a:off x="3173413" y="1428750"/>
            <a:ext cx="2714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3">
            <a:extLst>
              <a:ext uri="{FF2B5EF4-FFF2-40B4-BE49-F238E27FC236}">
                <a16:creationId xmlns:a16="http://schemas.microsoft.com/office/drawing/2014/main" id="{8C598898-11D1-48BE-8373-EEC16C8F2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1"/>
          <a:stretch>
            <a:fillRect/>
          </a:stretch>
        </p:blipFill>
        <p:spPr bwMode="auto">
          <a:xfrm>
            <a:off x="1504950" y="5572125"/>
            <a:ext cx="55006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5E0CB6B3-87AA-4295-86A3-603B720B6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27BF7-5DA8-4C8A-A2F3-B68D0F4059CF}" type="slidenum">
              <a:rPr lang="en-US" altLang="zh-CN">
                <a:latin typeface="Tahoma" panose="020B0604030504040204" pitchFamily="34" charset="0"/>
              </a:rPr>
              <a:pPr eaLnBrk="1" hangingPunct="1"/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411" name="Text Box 36">
            <a:extLst>
              <a:ext uri="{FF2B5EF4-FFF2-40B4-BE49-F238E27FC236}">
                <a16:creationId xmlns:a16="http://schemas.microsoft.com/office/drawing/2014/main" id="{248B3117-5FF7-4DBE-AAD8-0ECF538E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213100"/>
            <a:ext cx="5000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模拟脉冲调制</a:t>
            </a:r>
            <a:endParaRPr lang="en-US" altLang="zh-CN" sz="44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12" name="矩形 4">
            <a:extLst>
              <a:ext uri="{FF2B5EF4-FFF2-40B4-BE49-F238E27FC236}">
                <a16:creationId xmlns:a16="http://schemas.microsoft.com/office/drawing/2014/main" id="{91D90552-2914-4C03-AF4C-D452676B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928813"/>
            <a:ext cx="19827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§10</a:t>
            </a:r>
            <a:r>
              <a:rPr lang="en-US" altLang="zh-CN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.3  </a:t>
            </a:r>
            <a:endParaRPr lang="zh-CN" altLang="en-US" sz="4000" b="1">
              <a:solidFill>
                <a:srgbClr val="99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4A0C291A-BE3B-4092-A7FB-527AD6698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9909AA-B548-4481-A537-252D7956A712}" type="slidenum">
              <a:rPr lang="en-US" altLang="zh-CN">
                <a:latin typeface="Tahoma" panose="020B0604030504040204" pitchFamily="34" charset="0"/>
              </a:rPr>
              <a:pPr eaLnBrk="1" hangingPunct="1"/>
              <a:t>15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1921A68-0340-4E15-8593-15791513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5497513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</a:t>
            </a:r>
            <a:r>
              <a:rPr lang="en-US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 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E035E72F-DAFF-4A60-98F6-538E202C6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4063" y="1428750"/>
            <a:ext cx="44370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437" name="Picture 8">
            <a:extLst>
              <a:ext uri="{FF2B5EF4-FFF2-40B4-BE49-F238E27FC236}">
                <a16:creationId xmlns:a16="http://schemas.microsoft.com/office/drawing/2014/main" id="{896A878B-5B3C-4D4D-9597-7CE1D407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19"/>
          <a:stretch>
            <a:fillRect/>
          </a:stretch>
        </p:blipFill>
        <p:spPr bwMode="auto">
          <a:xfrm>
            <a:off x="415925" y="1379538"/>
            <a:ext cx="3924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8">
            <a:extLst>
              <a:ext uri="{FF2B5EF4-FFF2-40B4-BE49-F238E27FC236}">
                <a16:creationId xmlns:a16="http://schemas.microsoft.com/office/drawing/2014/main" id="{7591DD8B-C918-46D2-9B54-13ACB15F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82"/>
          <a:stretch>
            <a:fillRect/>
          </a:stretch>
        </p:blipFill>
        <p:spPr bwMode="auto">
          <a:xfrm>
            <a:off x="433388" y="4587875"/>
            <a:ext cx="39243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8">
            <a:extLst>
              <a:ext uri="{FF2B5EF4-FFF2-40B4-BE49-F238E27FC236}">
                <a16:creationId xmlns:a16="http://schemas.microsoft.com/office/drawing/2014/main" id="{CA4513F7-1BC5-4136-A4D5-178323A2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2" b="32201"/>
          <a:stretch>
            <a:fillRect/>
          </a:stretch>
        </p:blipFill>
        <p:spPr bwMode="auto">
          <a:xfrm>
            <a:off x="428625" y="3087688"/>
            <a:ext cx="39243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6592BAED-1D03-408C-ABDB-9849C818C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D20B43-AF4E-4ECD-BCA2-FD2FEAA7B197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pic>
        <p:nvPicPr>
          <p:cNvPr id="12306" name="Picture 18">
            <a:extLst>
              <a:ext uri="{FF2B5EF4-FFF2-40B4-BE49-F238E27FC236}">
                <a16:creationId xmlns:a16="http://schemas.microsoft.com/office/drawing/2014/main" id="{11576A45-152F-4B1A-B8B1-4436AF9C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216025"/>
            <a:ext cx="385762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6" name="Object 5">
            <a:extLst>
              <a:ext uri="{FF2B5EF4-FFF2-40B4-BE49-F238E27FC236}">
                <a16:creationId xmlns:a16="http://schemas.microsoft.com/office/drawing/2014/main" id="{BD7054EA-8381-46A7-8099-DCF5C7C58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2746375"/>
          <a:ext cx="2286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4" imgW="888614" imgH="203112" progId="Equation.DSMT4">
                  <p:embed/>
                </p:oleObj>
              </mc:Choice>
              <mc:Fallback>
                <p:oleObj name="Equation" r:id="rId4" imgW="888614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746375"/>
                        <a:ext cx="2286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70868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5">
            <a:extLst>
              <a:ext uri="{FF2B5EF4-FFF2-40B4-BE49-F238E27FC236}">
                <a16:creationId xmlns:a16="http://schemas.microsoft.com/office/drawing/2014/main" id="{583887B0-4554-4253-9446-EA31827D8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3457575"/>
          <a:ext cx="2786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6" imgW="1244600" imgH="203200" progId="Equation.DSMT4">
                  <p:embed/>
                </p:oleObj>
              </mc:Choice>
              <mc:Fallback>
                <p:oleObj name="Equation" r:id="rId6" imgW="12446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457575"/>
                        <a:ext cx="27860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70868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3">
            <a:extLst>
              <a:ext uri="{FF2B5EF4-FFF2-40B4-BE49-F238E27FC236}">
                <a16:creationId xmlns:a16="http://schemas.microsoft.com/office/drawing/2014/main" id="{390F3F9D-5FF2-4247-86BD-1973DC0C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74564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>
                <a:srgbClr val="990099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实际抽样</a:t>
            </a:r>
            <a:r>
              <a:rPr lang="en-US" altLang="zh-CN" sz="280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—— </a:t>
            </a:r>
            <a:r>
              <a:rPr lang="zh-CN" altLang="en-US" sz="280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自然抽样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PAM</a:t>
            </a:r>
            <a:endParaRPr lang="zh-CN" altLang="en-US" sz="2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7067F448-7E85-4CEA-BDEC-162535568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5786438"/>
          <a:ext cx="22050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8" imgW="965200" imgH="203200" progId="Equation.DSMT4">
                  <p:embed/>
                </p:oleObj>
              </mc:Choice>
              <mc:Fallback>
                <p:oleObj name="Equation" r:id="rId8" imgW="9652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5786438"/>
                        <a:ext cx="22050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70868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7">
            <a:extLst>
              <a:ext uri="{FF2B5EF4-FFF2-40B4-BE49-F238E27FC236}">
                <a16:creationId xmlns:a16="http://schemas.microsoft.com/office/drawing/2014/main" id="{E851A7BA-73A5-443D-8217-1E63F9CC1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5357813"/>
          <a:ext cx="32400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10" imgW="1511300" imgH="406400" progId="Equation.DSMT4">
                  <p:embed/>
                </p:oleObj>
              </mc:Choice>
              <mc:Fallback>
                <p:oleObj name="Equation" r:id="rId10" imgW="1511300" imgH="406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357813"/>
                        <a:ext cx="3240088" cy="8715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矩形 19">
            <a:extLst>
              <a:ext uri="{FF2B5EF4-FFF2-40B4-BE49-F238E27FC236}">
                <a16:creationId xmlns:a16="http://schemas.microsoft.com/office/drawing/2014/main" id="{C725AEFD-3F53-4314-B420-40DA57DF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5467350"/>
            <a:ext cx="1109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r>
              <a:rPr lang="zh-CN" altLang="en-US" sz="2400" b="1" dirty="0">
                <a:solidFill>
                  <a:srgbClr val="003399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13326" name="矩形 20">
            <a:extLst>
              <a:ext uri="{FF2B5EF4-FFF2-40B4-BE49-F238E27FC236}">
                <a16:creationId xmlns:a16="http://schemas.microsoft.com/office/drawing/2014/main" id="{A4D64B62-B1FE-4BE8-9DF4-98DF0E0D1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5457825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理想抽样</a:t>
            </a:r>
            <a:endParaRPr lang="zh-CN" altLang="en-US" sz="2000"/>
          </a:p>
        </p:txBody>
      </p:sp>
      <p:sp>
        <p:nvSpPr>
          <p:cNvPr id="13327" name="矩形 21">
            <a:extLst>
              <a:ext uri="{FF2B5EF4-FFF2-40B4-BE49-F238E27FC236}">
                <a16:creationId xmlns:a16="http://schemas.microsoft.com/office/drawing/2014/main" id="{D939CE9D-446A-4327-85E9-36529887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4429125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自然抽样</a:t>
            </a:r>
            <a:endParaRPr lang="zh-CN" altLang="en-US" sz="2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9A0CC7-8A98-451E-9A97-0DCC2710F0EA}"/>
              </a:ext>
            </a:extLst>
          </p:cNvPr>
          <p:cNvSpPr/>
          <p:nvPr/>
        </p:nvSpPr>
        <p:spPr>
          <a:xfrm>
            <a:off x="4933950" y="1171575"/>
            <a:ext cx="7096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i="1" kern="0" dirty="0">
                <a:solidFill>
                  <a:srgbClr val="000000"/>
                </a:solidFill>
                <a:latin typeface="Arial"/>
                <a:ea typeface="微软雅黑" pitchFamily="34" charset="-122"/>
                <a:cs typeface="Arial" pitchFamily="34" charset="0"/>
              </a:rPr>
              <a:t>m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Arial"/>
                <a:ea typeface="微软雅黑" pitchFamily="34" charset="-122"/>
                <a:cs typeface="Times New Roman" pitchFamily="18" charset="0"/>
              </a:rPr>
              <a:t>t</a:t>
            </a:r>
            <a:r>
              <a:rPr lang="en-US" altLang="zh-CN" sz="2000" kern="0" dirty="0">
                <a:solidFill>
                  <a:srgbClr val="000000"/>
                </a:solidFill>
                <a:latin typeface="Arial"/>
                <a:ea typeface="微软雅黑" pitchFamily="34" charset="-122"/>
                <a:cs typeface="Arial" pitchFamily="34" charset="0"/>
              </a:rPr>
              <a:t>) </a:t>
            </a:r>
            <a:endParaRPr lang="zh-CN" altLang="en-US" dirty="0">
              <a:latin typeface="Arial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1D7E9C4-BA34-478A-BE39-125B20C80CC6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5276057" y="1585118"/>
            <a:ext cx="171450" cy="14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68DB5FF1-8ACF-4445-A03F-C349C6A5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12307" name="Object 19">
            <a:extLst>
              <a:ext uri="{FF2B5EF4-FFF2-40B4-BE49-F238E27FC236}">
                <a16:creationId xmlns:a16="http://schemas.microsoft.com/office/drawing/2014/main" id="{1B07F818-878D-4496-BC01-F6CD43684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3288" y="1312863"/>
          <a:ext cx="6159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12" imgW="368300" imgH="228600" progId="Equation.DSMT4">
                  <p:embed/>
                </p:oleObj>
              </mc:Choice>
              <mc:Fallback>
                <p:oleObj name="Equation" r:id="rId12" imgW="3683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12863"/>
                        <a:ext cx="6159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2" name="Picture 20">
            <a:extLst>
              <a:ext uri="{FF2B5EF4-FFF2-40B4-BE49-F238E27FC236}">
                <a16:creationId xmlns:a16="http://schemas.microsoft.com/office/drawing/2014/main" id="{F13F1F81-0D14-40A1-A2A3-BF6A21453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8" t="53477" b="25513"/>
          <a:stretch>
            <a:fillRect/>
          </a:stretch>
        </p:blipFill>
        <p:spPr bwMode="auto">
          <a:xfrm>
            <a:off x="3786188" y="3357563"/>
            <a:ext cx="44926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0FBABBDD-CBE3-4DD0-970D-A00D8D0A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72" b="69441"/>
          <a:stretch>
            <a:fillRect/>
          </a:stretch>
        </p:blipFill>
        <p:spPr bwMode="auto">
          <a:xfrm>
            <a:off x="500063" y="1357313"/>
            <a:ext cx="4214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55B722A6-B646-43EA-8505-391DFECF0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t="72578" r="31194" b="-1228"/>
          <a:stretch>
            <a:fillRect/>
          </a:stretch>
        </p:blipFill>
        <p:spPr bwMode="auto">
          <a:xfrm>
            <a:off x="642938" y="4071938"/>
            <a:ext cx="5072062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 autoUpdateAnimBg="0"/>
      <p:bldP spid="13326" grpId="0" autoUpdateAnimBg="0"/>
      <p:bldP spid="13327" grpId="0" autoUpdateAnimBg="0"/>
      <p:bldP spid="1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43268D4-6F3B-4F62-B55C-5D07B066FF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ADEAF5-432F-4A3C-827E-872183A08336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2782D284-DD67-4A25-AB4B-D13D9E25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C130BA5C-CEC8-4D48-88A7-5E4633FEB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206500"/>
          <a:ext cx="2214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888614" imgH="203112" progId="Equation.DSMT4">
                  <p:embed/>
                </p:oleObj>
              </mc:Choice>
              <mc:Fallback>
                <p:oleObj name="Equation" r:id="rId3" imgW="888614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206500"/>
                        <a:ext cx="2214563" cy="5080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38100" cmpd="dbl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303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Picture 20">
            <a:extLst>
              <a:ext uri="{FF2B5EF4-FFF2-40B4-BE49-F238E27FC236}">
                <a16:creationId xmlns:a16="http://schemas.microsoft.com/office/drawing/2014/main" id="{6DDD749C-6D34-4956-9B1F-BD3B575D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t="72578" r="31194" b="-1228"/>
          <a:stretch>
            <a:fillRect/>
          </a:stretch>
        </p:blipFill>
        <p:spPr bwMode="auto">
          <a:xfrm>
            <a:off x="3786188" y="928688"/>
            <a:ext cx="4572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CE803EE-F872-424C-9ECA-B692BB47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96" y="442532"/>
            <a:ext cx="4572003" cy="55757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4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自然抽样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过程的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波形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频谱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20489" name="Object 13">
            <a:extLst>
              <a:ext uri="{FF2B5EF4-FFF2-40B4-BE49-F238E27FC236}">
                <a16:creationId xmlns:a16="http://schemas.microsoft.com/office/drawing/2014/main" id="{FBE1E35A-5977-4431-8A70-480CBE3C1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979613"/>
          <a:ext cx="7470775" cy="487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Visio" r:id="rId6" imgW="3741115" imgH="2442972" progId="Visio.Drawing.11">
                  <p:embed/>
                </p:oleObj>
              </mc:Choice>
              <mc:Fallback>
                <p:oleObj name="Visio" r:id="rId6" imgW="3741115" imgH="244297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900113" y="1979613"/>
                        <a:ext cx="7470775" cy="487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5A73EF3F-D72F-480A-AA5D-D70EF2FA0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07E1A5-F3FD-46FE-A237-EEF5CC44804B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pic>
        <p:nvPicPr>
          <p:cNvPr id="21507" name="Picture 8">
            <a:extLst>
              <a:ext uri="{FF2B5EF4-FFF2-40B4-BE49-F238E27FC236}">
                <a16:creationId xmlns:a16="http://schemas.microsoft.com/office/drawing/2014/main" id="{E55ECEA0-CF03-458A-964F-5DA94FC9C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" r="6517"/>
          <a:stretch>
            <a:fillRect/>
          </a:stretch>
        </p:blipFill>
        <p:spPr bwMode="auto">
          <a:xfrm>
            <a:off x="4824413" y="1989138"/>
            <a:ext cx="4319587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>
            <a:extLst>
              <a:ext uri="{FF2B5EF4-FFF2-40B4-BE49-F238E27FC236}">
                <a16:creationId xmlns:a16="http://schemas.microsoft.com/office/drawing/2014/main" id="{0EBE4B95-D63B-4673-8A80-362E1C6DE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60721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>
                <a:srgbClr val="990099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实际抽样</a:t>
            </a:r>
            <a:r>
              <a:rPr lang="en-US" altLang="zh-CN" sz="280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—— </a:t>
            </a:r>
            <a:r>
              <a:rPr lang="zh-CN" altLang="en-US" sz="280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平顶</a:t>
            </a:r>
            <a:r>
              <a:rPr lang="zh-CN" altLang="en-US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抽样的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PAM</a:t>
            </a:r>
            <a:endParaRPr lang="zh-CN" altLang="en-US" sz="2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24" name="矩形 16">
            <a:extLst>
              <a:ext uri="{FF2B5EF4-FFF2-40B4-BE49-F238E27FC236}">
                <a16:creationId xmlns:a16="http://schemas.microsoft.com/office/drawing/2014/main" id="{F285900F-4387-4C50-A078-1344CB442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47" y="1636697"/>
            <a:ext cx="3857653" cy="10669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>
              <a:lnSpc>
                <a:spcPts val="3800"/>
              </a:lnSpc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zh-CN" altLang="en-US" sz="2000" dirty="0">
                <a:solidFill>
                  <a:srgbClr val="003399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2000" kern="0" dirty="0">
                <a:latin typeface="+mn-lt"/>
                <a:ea typeface="微软雅黑" pitchFamily="34" charset="-122"/>
                <a:cs typeface="Arial" pitchFamily="34" charset="0"/>
              </a:rPr>
              <a:t>样值脉冲的顶部是平坦的。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grpSp>
        <p:nvGrpSpPr>
          <p:cNvPr id="21512" name="组合 34">
            <a:extLst>
              <a:ext uri="{FF2B5EF4-FFF2-40B4-BE49-F238E27FC236}">
                <a16:creationId xmlns:a16="http://schemas.microsoft.com/office/drawing/2014/main" id="{1BEA357F-9755-4D1D-8B3D-085E0F1EF116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133600"/>
            <a:ext cx="703262" cy="571500"/>
            <a:chOff x="4857752" y="1385816"/>
            <a:chExt cx="702505" cy="5715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34FE1B-2BFC-4DFE-9F7C-1A8186E65708}"/>
                </a:ext>
              </a:extLst>
            </p:cNvPr>
            <p:cNvSpPr/>
            <p:nvPr/>
          </p:nvSpPr>
          <p:spPr>
            <a:xfrm>
              <a:off x="4857752" y="1385816"/>
              <a:ext cx="702505" cy="3968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i="1" kern="0" dirty="0">
                  <a:solidFill>
                    <a:srgbClr val="000000"/>
                  </a:solidFill>
                  <a:latin typeface="Arial"/>
                  <a:ea typeface="微软雅黑" pitchFamily="34" charset="-122"/>
                  <a:cs typeface="Arial" pitchFamily="34" charset="0"/>
                </a:rPr>
                <a:t>m</a:t>
              </a:r>
              <a:r>
                <a:rPr lang="en-US" altLang="zh-CN" sz="2000" kern="0" dirty="0">
                  <a:solidFill>
                    <a:srgbClr val="000000"/>
                  </a:solidFill>
                  <a:latin typeface="Arial"/>
                  <a:ea typeface="微软雅黑" pitchFamily="34" charset="-122"/>
                  <a:cs typeface="Arial" pitchFamily="34" charset="0"/>
                </a:rPr>
                <a:t>(</a:t>
              </a:r>
              <a:r>
                <a:rPr lang="en-US" altLang="zh-CN" sz="2000" i="1" kern="0" dirty="0">
                  <a:solidFill>
                    <a:srgbClr val="000000"/>
                  </a:solidFill>
                  <a:latin typeface="Arial"/>
                  <a:ea typeface="微软雅黑" pitchFamily="34" charset="-122"/>
                  <a:cs typeface="Times New Roman" pitchFamily="18" charset="0"/>
                </a:rPr>
                <a:t>t</a:t>
              </a:r>
              <a:r>
                <a:rPr lang="en-US" altLang="zh-CN" sz="2000" kern="0" dirty="0">
                  <a:solidFill>
                    <a:srgbClr val="000000"/>
                  </a:solidFill>
                  <a:latin typeface="Arial"/>
                  <a:ea typeface="微软雅黑" pitchFamily="34" charset="-122"/>
                  <a:cs typeface="Arial" pitchFamily="34" charset="0"/>
                </a:rPr>
                <a:t>) </a:t>
              </a:r>
              <a:endParaRPr lang="zh-CN" altLang="en-US" dirty="0">
                <a:latin typeface="Arial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C615DBC-03AD-4DFC-8B84-023630412C1A}"/>
                </a:ext>
              </a:extLst>
            </p:cNvPr>
            <p:cNvCxnSpPr>
              <a:stCxn id="15" idx="2"/>
            </p:cNvCxnSpPr>
            <p:nvPr/>
          </p:nvCxnSpPr>
          <p:spPr>
            <a:xfrm rot="16200000" flipH="1">
              <a:off x="5199397" y="1799440"/>
              <a:ext cx="171451" cy="144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16">
            <a:extLst>
              <a:ext uri="{FF2B5EF4-FFF2-40B4-BE49-F238E27FC236}">
                <a16:creationId xmlns:a16="http://schemas.microsoft.com/office/drawing/2014/main" id="{C58EB7A1-7DFD-4107-906D-9FA758AB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85" y="3292470"/>
            <a:ext cx="3857652" cy="5411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zh-CN" altLang="en-US" sz="2000" dirty="0">
                <a:solidFill>
                  <a:srgbClr val="003399"/>
                </a:solidFill>
                <a:latin typeface="+mn-ea"/>
                <a:ea typeface="+mn-ea"/>
              </a:rPr>
              <a:t>：   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抽样 保持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16" name="Picture 22">
            <a:extLst>
              <a:ext uri="{FF2B5EF4-FFF2-40B4-BE49-F238E27FC236}">
                <a16:creationId xmlns:a16="http://schemas.microsoft.com/office/drawing/2014/main" id="{B91F0181-D73A-4BB6-9CD9-D872A4B1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6700"/>
            <a:ext cx="35004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5FED5851-AB7F-49FD-9895-D84D7BC01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B25CB7-C957-4A2D-BF67-DAD17FDAF81A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2531" name="Text Box 36">
            <a:extLst>
              <a:ext uri="{FF2B5EF4-FFF2-40B4-BE49-F238E27FC236}">
                <a16:creationId xmlns:a16="http://schemas.microsoft.com/office/drawing/2014/main" id="{249CD87B-E501-44AF-9A5F-6BF509C8D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3" y="2362200"/>
            <a:ext cx="5000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模拟信号</a:t>
            </a:r>
            <a:r>
              <a:rPr lang="zh-CN" altLang="en-US" sz="3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4400" b="1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量化</a:t>
            </a:r>
            <a:endParaRPr lang="en-US" altLang="zh-CN" sz="4400" b="1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532" name="矩形 4">
            <a:extLst>
              <a:ext uri="{FF2B5EF4-FFF2-40B4-BE49-F238E27FC236}">
                <a16:creationId xmlns:a16="http://schemas.microsoft.com/office/drawing/2014/main" id="{3527FB45-6750-4D88-9113-472551CD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365250"/>
            <a:ext cx="19827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§10</a:t>
            </a:r>
            <a:r>
              <a:rPr lang="en-US" altLang="zh-CN" sz="4000" b="1">
                <a:solidFill>
                  <a:srgbClr val="9900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.4  </a:t>
            </a:r>
            <a:endParaRPr lang="zh-CN" altLang="en-US" sz="4000" b="1">
              <a:solidFill>
                <a:srgbClr val="9900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533" name="矩形 8">
            <a:extLst>
              <a:ext uri="{FF2B5EF4-FFF2-40B4-BE49-F238E27FC236}">
                <a16:creationId xmlns:a16="http://schemas.microsoft.com/office/drawing/2014/main" id="{C8375840-A80D-4E15-B81B-3066057E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3722688"/>
            <a:ext cx="35718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>
                <a:srgbClr val="990099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量化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幅度上离散化</a:t>
            </a:r>
          </a:p>
        </p:txBody>
      </p:sp>
      <p:sp>
        <p:nvSpPr>
          <p:cNvPr id="22534" name="矩形 9">
            <a:extLst>
              <a:ext uri="{FF2B5EF4-FFF2-40B4-BE49-F238E27FC236}">
                <a16:creationId xmlns:a16="http://schemas.microsoft.com/office/drawing/2014/main" id="{12FFCFF5-8DE0-45BE-ADBB-6AF0B5433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581525"/>
            <a:ext cx="5143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>
                <a:srgbClr val="990099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量化后的信号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多电平数字信号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842CBCF7-0FE5-429B-ACB5-B329A05BD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41A7C7-BD64-49BE-BA8A-F7E3962D167D}" type="slidenum">
              <a:rPr lang="en-US" altLang="zh-CN">
                <a:latin typeface="Tahoma" panose="020B0604030504040204" pitchFamily="34" charset="0"/>
              </a:rPr>
              <a:pPr eaLnBrk="1" hangingPunct="1"/>
              <a:t>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BA3D9A-5203-4BDE-AD94-5E224F9A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660650" cy="708025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5124" name="Group 8">
            <a:extLst>
              <a:ext uri="{FF2B5EF4-FFF2-40B4-BE49-F238E27FC236}">
                <a16:creationId xmlns:a16="http://schemas.microsoft.com/office/drawing/2014/main" id="{7C3FD1E1-8E45-485A-B1F0-042B8B03B08B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1900238"/>
            <a:ext cx="185738" cy="207962"/>
            <a:chOff x="2976" y="1008"/>
            <a:chExt cx="1056" cy="432"/>
          </a:xfrm>
        </p:grpSpPr>
        <p:sp>
          <p:nvSpPr>
            <p:cNvPr id="5142" name="Oval 9">
              <a:extLst>
                <a:ext uri="{FF2B5EF4-FFF2-40B4-BE49-F238E27FC236}">
                  <a16:creationId xmlns:a16="http://schemas.microsoft.com/office/drawing/2014/main" id="{36CEFD9E-9A5C-4569-AABA-5521AEB6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3" name="Oval 10">
              <a:extLst>
                <a:ext uri="{FF2B5EF4-FFF2-40B4-BE49-F238E27FC236}">
                  <a16:creationId xmlns:a16="http://schemas.microsoft.com/office/drawing/2014/main" id="{F241F39B-51BA-459D-AD66-FC264B33A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125" name="Group 17">
            <a:extLst>
              <a:ext uri="{FF2B5EF4-FFF2-40B4-BE49-F238E27FC236}">
                <a16:creationId xmlns:a16="http://schemas.microsoft.com/office/drawing/2014/main" id="{59157724-3AA9-4186-B30B-7B7436EA36DF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2557463"/>
            <a:ext cx="185737" cy="207962"/>
            <a:chOff x="2976" y="1008"/>
            <a:chExt cx="1056" cy="432"/>
          </a:xfrm>
        </p:grpSpPr>
        <p:sp>
          <p:nvSpPr>
            <p:cNvPr id="5140" name="Oval 18">
              <a:extLst>
                <a:ext uri="{FF2B5EF4-FFF2-40B4-BE49-F238E27FC236}">
                  <a16:creationId xmlns:a16="http://schemas.microsoft.com/office/drawing/2014/main" id="{8943C371-2616-41AC-A204-05F141F8E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1" name="Oval 19">
              <a:extLst>
                <a:ext uri="{FF2B5EF4-FFF2-40B4-BE49-F238E27FC236}">
                  <a16:creationId xmlns:a16="http://schemas.microsoft.com/office/drawing/2014/main" id="{FE8793A6-7D27-4AB0-8DCC-00DC70671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126" name="Group 20">
            <a:extLst>
              <a:ext uri="{FF2B5EF4-FFF2-40B4-BE49-F238E27FC236}">
                <a16:creationId xmlns:a16="http://schemas.microsoft.com/office/drawing/2014/main" id="{FCEEDA72-F331-4944-A77B-04EEB488E325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3214688"/>
            <a:ext cx="185737" cy="207962"/>
            <a:chOff x="2976" y="1008"/>
            <a:chExt cx="1056" cy="432"/>
          </a:xfrm>
        </p:grpSpPr>
        <p:sp>
          <p:nvSpPr>
            <p:cNvPr id="5138" name="Oval 21">
              <a:extLst>
                <a:ext uri="{FF2B5EF4-FFF2-40B4-BE49-F238E27FC236}">
                  <a16:creationId xmlns:a16="http://schemas.microsoft.com/office/drawing/2014/main" id="{7470AD43-7395-4055-A622-50FC8E07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39" name="Oval 22">
              <a:extLst>
                <a:ext uri="{FF2B5EF4-FFF2-40B4-BE49-F238E27FC236}">
                  <a16:creationId xmlns:a16="http://schemas.microsoft.com/office/drawing/2014/main" id="{E9D1EBA4-4A4B-45D0-9B93-41DDB76D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127" name="Group 8">
            <a:extLst>
              <a:ext uri="{FF2B5EF4-FFF2-40B4-BE49-F238E27FC236}">
                <a16:creationId xmlns:a16="http://schemas.microsoft.com/office/drawing/2014/main" id="{C7784240-EBF9-4209-8A65-BB8DC786A6FD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3886200"/>
            <a:ext cx="185737" cy="207963"/>
            <a:chOff x="2976" y="1008"/>
            <a:chExt cx="1056" cy="432"/>
          </a:xfrm>
        </p:grpSpPr>
        <p:sp>
          <p:nvSpPr>
            <p:cNvPr id="5136" name="Oval 9">
              <a:extLst>
                <a:ext uri="{FF2B5EF4-FFF2-40B4-BE49-F238E27FC236}">
                  <a16:creationId xmlns:a16="http://schemas.microsoft.com/office/drawing/2014/main" id="{B2DC380A-A2C0-43A0-8A2F-BA1BC7D0C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37" name="Oval 10">
              <a:extLst>
                <a:ext uri="{FF2B5EF4-FFF2-40B4-BE49-F238E27FC236}">
                  <a16:creationId xmlns:a16="http://schemas.microsoft.com/office/drawing/2014/main" id="{CFF76560-16DD-4984-998A-68E1D263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C7A15F8C-AA51-407F-A36A-1B0CC1D4D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00063"/>
            <a:ext cx="2643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信源编码  </a:t>
            </a:r>
            <a:r>
              <a:rPr lang="en-US" altLang="zh-CN" sz="2400" dirty="0">
                <a:solidFill>
                  <a:schemeClr val="bg2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400" dirty="0">
              <a:solidFill>
                <a:schemeClr val="bg2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93BD8A-C6CB-4DFF-8F3E-D9206BC9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25" y="1571625"/>
            <a:ext cx="6643688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5200"/>
              </a:lnSpc>
              <a:defRPr/>
            </a:pPr>
            <a:r>
              <a:rPr lang="zh-CN" altLang="en-US" sz="28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抽样 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— 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低通信号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微软雅黑" pitchFamily="34" charset="-122"/>
                <a:cs typeface="Arial" charset="0"/>
              </a:rPr>
              <a:t>和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带通信号</a:t>
            </a:r>
            <a:endParaRPr lang="en-US" altLang="zh-CN" sz="2000" dirty="0">
              <a:latin typeface="Arial" charset="0"/>
              <a:ea typeface="微软雅黑" pitchFamily="34" charset="-122"/>
              <a:cs typeface="Arial" charset="0"/>
            </a:endParaRPr>
          </a:p>
          <a:p>
            <a:pPr>
              <a:lnSpc>
                <a:spcPts val="5200"/>
              </a:lnSpc>
              <a:defRPr/>
            </a:pPr>
            <a:r>
              <a:rPr lang="zh-CN" altLang="en-US" sz="28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量化 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— 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标量（均匀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/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非均匀）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微软雅黑" pitchFamily="34" charset="-122"/>
                <a:cs typeface="Arial" charset="0"/>
              </a:rPr>
              <a:t>和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矢量</a:t>
            </a:r>
            <a:endParaRPr lang="en-US" altLang="zh-CN" sz="2000" b="1" dirty="0">
              <a:solidFill>
                <a:srgbClr val="003399"/>
              </a:solidFill>
              <a:latin typeface="Arial" charset="0"/>
              <a:ea typeface="微软雅黑" pitchFamily="34" charset="-122"/>
              <a:cs typeface="Arial" charset="0"/>
            </a:endParaRPr>
          </a:p>
          <a:p>
            <a:pPr>
              <a:lnSpc>
                <a:spcPts val="5200"/>
              </a:lnSpc>
              <a:defRPr/>
            </a:pPr>
            <a:r>
              <a:rPr lang="zh-CN" altLang="en-US" sz="28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脉冲编码调制 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— PCM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 DPCM 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ADPCM </a:t>
            </a:r>
          </a:p>
          <a:p>
            <a:pPr>
              <a:lnSpc>
                <a:spcPts val="5200"/>
              </a:lnSpc>
              <a:defRPr/>
            </a:pPr>
            <a:r>
              <a:rPr lang="zh-CN" altLang="en-US" sz="28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增量调制 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— </a:t>
            </a:r>
            <a:r>
              <a:rPr lang="zh-CN" altLang="en-US" sz="2000" dirty="0">
                <a:latin typeface="Cambria Math" pitchFamily="18" charset="0"/>
                <a:ea typeface="微软雅黑" pitchFamily="34" charset="-122"/>
                <a:cs typeface="Arial" charset="0"/>
              </a:rPr>
              <a:t>∆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M</a:t>
            </a:r>
            <a:endParaRPr lang="zh-CN" altLang="en-US" sz="2000" b="1" dirty="0">
              <a:solidFill>
                <a:srgbClr val="003399"/>
              </a:solidFill>
              <a:latin typeface="Arial" charset="0"/>
              <a:ea typeface="微软雅黑" pitchFamily="34" charset="-122"/>
              <a:cs typeface="Arial" charset="0"/>
            </a:endParaRPr>
          </a:p>
          <a:p>
            <a:pPr>
              <a:lnSpc>
                <a:spcPts val="5200"/>
              </a:lnSpc>
              <a:defRPr/>
            </a:pPr>
            <a:r>
              <a:rPr lang="zh-CN" altLang="zh-CN" sz="28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时分复用</a:t>
            </a:r>
            <a:r>
              <a:rPr lang="en-US" altLang="zh-CN" sz="28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— TDM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、准同步数字体系（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PDH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）</a:t>
            </a:r>
            <a:endParaRPr lang="en-US" altLang="zh-CN" sz="2800" b="1" dirty="0">
              <a:solidFill>
                <a:srgbClr val="003399"/>
              </a:solidFill>
              <a:latin typeface="Arial" charset="0"/>
              <a:ea typeface="微软雅黑" pitchFamily="34" charset="-122"/>
              <a:cs typeface="Arial" charset="0"/>
            </a:endParaRPr>
          </a:p>
          <a:p>
            <a:pPr>
              <a:lnSpc>
                <a:spcPts val="5200"/>
              </a:lnSpc>
              <a:defRPr/>
            </a:pPr>
            <a:r>
              <a:rPr lang="zh-CN" altLang="en-US" sz="28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压缩编码 </a:t>
            </a:r>
            <a:r>
              <a:rPr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— 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语音、图像和数字数据</a:t>
            </a:r>
            <a:endParaRPr lang="zh-CN" altLang="zh-CN" sz="2000" b="1" dirty="0">
              <a:solidFill>
                <a:srgbClr val="003399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grpSp>
        <p:nvGrpSpPr>
          <p:cNvPr id="5130" name="Group 8">
            <a:extLst>
              <a:ext uri="{FF2B5EF4-FFF2-40B4-BE49-F238E27FC236}">
                <a16:creationId xmlns:a16="http://schemas.microsoft.com/office/drawing/2014/main" id="{4E0D6B5E-A0B9-442F-839B-C555041AFAA0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4543425"/>
            <a:ext cx="185737" cy="207963"/>
            <a:chOff x="2976" y="1008"/>
            <a:chExt cx="1056" cy="432"/>
          </a:xfrm>
        </p:grpSpPr>
        <p:sp>
          <p:nvSpPr>
            <p:cNvPr id="5134" name="Oval 9">
              <a:extLst>
                <a:ext uri="{FF2B5EF4-FFF2-40B4-BE49-F238E27FC236}">
                  <a16:creationId xmlns:a16="http://schemas.microsoft.com/office/drawing/2014/main" id="{A74F1612-4160-44A0-8F33-EE1D5876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35" name="Oval 10">
              <a:extLst>
                <a:ext uri="{FF2B5EF4-FFF2-40B4-BE49-F238E27FC236}">
                  <a16:creationId xmlns:a16="http://schemas.microsoft.com/office/drawing/2014/main" id="{FC61A1DC-CC3D-4647-B582-A9457B9F0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131" name="Group 8">
            <a:extLst>
              <a:ext uri="{FF2B5EF4-FFF2-40B4-BE49-F238E27FC236}">
                <a16:creationId xmlns:a16="http://schemas.microsoft.com/office/drawing/2014/main" id="{D9D22A43-BEE5-4319-8B51-FE72638A512A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5200650"/>
            <a:ext cx="185737" cy="207963"/>
            <a:chOff x="2976" y="1008"/>
            <a:chExt cx="1056" cy="432"/>
          </a:xfrm>
        </p:grpSpPr>
        <p:sp>
          <p:nvSpPr>
            <p:cNvPr id="5132" name="Oval 9">
              <a:extLst>
                <a:ext uri="{FF2B5EF4-FFF2-40B4-BE49-F238E27FC236}">
                  <a16:creationId xmlns:a16="http://schemas.microsoft.com/office/drawing/2014/main" id="{159ECC66-BF47-4014-A613-704E4081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33" name="Oval 10">
              <a:extLst>
                <a:ext uri="{FF2B5EF4-FFF2-40B4-BE49-F238E27FC236}">
                  <a16:creationId xmlns:a16="http://schemas.microsoft.com/office/drawing/2014/main" id="{27B60B30-9CEA-4EF5-BF23-1DF503E13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397289C5-D9D5-4555-94A0-553D0806DB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11D33B-1FA7-4056-8836-9030A02DE6A2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grpSp>
        <p:nvGrpSpPr>
          <p:cNvPr id="2" name="组合 72">
            <a:extLst>
              <a:ext uri="{FF2B5EF4-FFF2-40B4-BE49-F238E27FC236}">
                <a16:creationId xmlns:a16="http://schemas.microsoft.com/office/drawing/2014/main" id="{4B956C4B-7D59-4825-8936-309B5FE2A8E3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1652588"/>
            <a:ext cx="3376612" cy="3233737"/>
            <a:chOff x="2557222" y="1652574"/>
            <a:chExt cx="3377090" cy="3233082"/>
          </a:xfrm>
          <a:solidFill>
            <a:srgbClr val="FF0000"/>
          </a:solidFill>
        </p:grpSpPr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68481574-0C56-460B-8C49-AA676F7A0331}"/>
                </a:ext>
              </a:extLst>
            </p:cNvPr>
            <p:cNvSpPr/>
            <p:nvPr/>
          </p:nvSpPr>
          <p:spPr>
            <a:xfrm>
              <a:off x="5800943" y="2401722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" name="菱形 66">
              <a:extLst>
                <a:ext uri="{FF2B5EF4-FFF2-40B4-BE49-F238E27FC236}">
                  <a16:creationId xmlns:a16="http://schemas.microsoft.com/office/drawing/2014/main" id="{F6AC75A5-8B5C-4831-9782-E222BB230E01}"/>
                </a:ext>
              </a:extLst>
            </p:cNvPr>
            <p:cNvSpPr/>
            <p:nvPr/>
          </p:nvSpPr>
          <p:spPr>
            <a:xfrm>
              <a:off x="5172204" y="1652574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8" name="菱形 67">
              <a:extLst>
                <a:ext uri="{FF2B5EF4-FFF2-40B4-BE49-F238E27FC236}">
                  <a16:creationId xmlns:a16="http://schemas.microsoft.com/office/drawing/2014/main" id="{080B4C33-DD83-4C26-9534-B4E30A303875}"/>
                </a:ext>
              </a:extLst>
            </p:cNvPr>
            <p:cNvSpPr/>
            <p:nvPr/>
          </p:nvSpPr>
          <p:spPr>
            <a:xfrm>
              <a:off x="4529176" y="2423943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E884EEFC-A7DD-4349-A7EF-5B5818C37F97}"/>
                </a:ext>
              </a:extLst>
            </p:cNvPr>
            <p:cNvSpPr/>
            <p:nvPr/>
          </p:nvSpPr>
          <p:spPr>
            <a:xfrm>
              <a:off x="3871858" y="3223881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31871973-D0D5-4C63-8045-D515FC05A3A9}"/>
                </a:ext>
              </a:extLst>
            </p:cNvPr>
            <p:cNvSpPr/>
            <p:nvPr/>
          </p:nvSpPr>
          <p:spPr>
            <a:xfrm>
              <a:off x="3214540" y="3938111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9427FFC4-74E7-44B2-A800-52C6F780F5EF}"/>
                </a:ext>
              </a:extLst>
            </p:cNvPr>
            <p:cNvSpPr/>
            <p:nvPr/>
          </p:nvSpPr>
          <p:spPr>
            <a:xfrm>
              <a:off x="2557222" y="4752333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15363" name="Picture 3">
            <a:extLst>
              <a:ext uri="{FF2B5EF4-FFF2-40B4-BE49-F238E27FC236}">
                <a16:creationId xmlns:a16="http://schemas.microsoft.com/office/drawing/2014/main" id="{FE4CBBA4-A026-4D32-9113-A09B7DBF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4"/>
          <a:stretch>
            <a:fillRect/>
          </a:stretch>
        </p:blipFill>
        <p:spPr bwMode="auto">
          <a:xfrm>
            <a:off x="1500188" y="1077913"/>
            <a:ext cx="6710362" cy="54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DE68E1CC-A1E6-4C30-A4C8-2A2857A4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1839913"/>
            <a:ext cx="1174750" cy="428625"/>
          </a:xfrm>
          <a:prstGeom prst="wedgeRoundRectCallout">
            <a:avLst>
              <a:gd name="adj1" fmla="val -53648"/>
              <a:gd name="adj2" fmla="val 42222"/>
              <a:gd name="adj3" fmla="val 16667"/>
            </a:avLst>
          </a:prstGeom>
          <a:noFill/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抽样值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C2D11CE2-29F0-4C18-8401-32FB56B7A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428750"/>
            <a:ext cx="785812" cy="785813"/>
          </a:xfrm>
          <a:prstGeom prst="wedgeRoundRectCallout">
            <a:avLst>
              <a:gd name="adj1" fmla="val 93533"/>
              <a:gd name="adj2" fmla="val 36082"/>
              <a:gd name="adj3" fmla="val 166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电平</a:t>
            </a:r>
            <a:endParaRPr lang="zh-CN" altLang="en-US" sz="2400" dirty="0">
              <a:solidFill>
                <a:srgbClr val="FF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6A8011C-3BC1-4D6F-99A5-2A7EEA97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188"/>
            <a:ext cx="3857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en-US" sz="3200" b="1" dirty="0">
                <a:solidFill>
                  <a:srgbClr val="990099"/>
                </a:solidFill>
                <a:latin typeface="Arial" charset="0"/>
              </a:rPr>
              <a:t>§</a:t>
            </a:r>
            <a:r>
              <a:rPr lang="en-US" altLang="en-US" sz="3200" b="1" dirty="0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10</a:t>
            </a:r>
            <a:r>
              <a:rPr lang="en-US" altLang="zh-CN" sz="3200" b="1" dirty="0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.4. 1 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量化原理</a:t>
            </a:r>
            <a:endParaRPr lang="zh-CN" altLang="en-US" sz="3200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圆角矩形标注 22">
            <a:extLst>
              <a:ext uri="{FF2B5EF4-FFF2-40B4-BE49-F238E27FC236}">
                <a16:creationId xmlns:a16="http://schemas.microsoft.com/office/drawing/2014/main" id="{575212B5-D425-43C1-996A-D9E8B118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2643188"/>
            <a:ext cx="785813" cy="785812"/>
          </a:xfrm>
          <a:prstGeom prst="wedgeRoundRectCallout">
            <a:avLst>
              <a:gd name="adj1" fmla="val 102769"/>
              <a:gd name="adj2" fmla="val -67352"/>
              <a:gd name="adj3" fmla="val 166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量化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电平</a:t>
            </a:r>
          </a:p>
        </p:txBody>
      </p:sp>
      <p:sp>
        <p:nvSpPr>
          <p:cNvPr id="24" name="圆角矩形标注 23">
            <a:extLst>
              <a:ext uri="{FF2B5EF4-FFF2-40B4-BE49-F238E27FC236}">
                <a16:creationId xmlns:a16="http://schemas.microsoft.com/office/drawing/2014/main" id="{51AE6FFD-D119-4E6D-9377-649293F89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072063"/>
            <a:ext cx="857250" cy="785812"/>
          </a:xfrm>
          <a:prstGeom prst="wedgeRoundRectCallout">
            <a:avLst>
              <a:gd name="adj1" fmla="val 141852"/>
              <a:gd name="adj2" fmla="val 10810"/>
              <a:gd name="adj3" fmla="val 16667"/>
            </a:avLst>
          </a:prstGeom>
          <a:solidFill>
            <a:srgbClr val="F2F2F2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</a:p>
        </p:txBody>
      </p:sp>
      <p:graphicFrame>
        <p:nvGraphicFramePr>
          <p:cNvPr id="194565" name="Object 5">
            <a:extLst>
              <a:ext uri="{FF2B5EF4-FFF2-40B4-BE49-F238E27FC236}">
                <a16:creationId xmlns:a16="http://schemas.microsoft.com/office/drawing/2014/main" id="{759DACA2-A255-4C75-9675-8650A6D46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0"/>
          <a:ext cx="1704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4" imgW="774364" imgH="203112" progId="Equation.DSMT4">
                  <p:embed/>
                </p:oleObj>
              </mc:Choice>
              <mc:Fallback>
                <p:oleObj name="Equation" r:id="rId4" imgW="774364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0"/>
                        <a:ext cx="17049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70868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1D3A39F0-EEDB-4F42-AC25-12D5EFE0DD5C}"/>
              </a:ext>
            </a:extLst>
          </p:cNvPr>
          <p:cNvSpPr/>
          <p:nvPr/>
        </p:nvSpPr>
        <p:spPr>
          <a:xfrm>
            <a:off x="3143250" y="6000750"/>
            <a:ext cx="3000375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0" name="AutoShape 11">
            <a:extLst>
              <a:ext uri="{FF2B5EF4-FFF2-40B4-BE49-F238E27FC236}">
                <a16:creationId xmlns:a16="http://schemas.microsoft.com/office/drawing/2014/main" id="{F6813461-7064-4967-8D92-E91796C3B348}"/>
              </a:ext>
            </a:extLst>
          </p:cNvPr>
          <p:cNvSpPr>
            <a:spLocks/>
          </p:cNvSpPr>
          <p:nvPr/>
        </p:nvSpPr>
        <p:spPr bwMode="auto">
          <a:xfrm>
            <a:off x="5643563" y="2255838"/>
            <a:ext cx="242887" cy="2128837"/>
          </a:xfrm>
          <a:prstGeom prst="leftBrace">
            <a:avLst>
              <a:gd name="adj1" fmla="val 27106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B3199A7-0370-4C20-8DA9-13568CDBFBCC}"/>
              </a:ext>
            </a:extLst>
          </p:cNvPr>
          <p:cNvCxnSpPr/>
          <p:nvPr/>
        </p:nvCxnSpPr>
        <p:spPr>
          <a:xfrm flipV="1">
            <a:off x="5872163" y="2249488"/>
            <a:ext cx="1585912" cy="6350"/>
          </a:xfrm>
          <a:prstGeom prst="line">
            <a:avLst/>
          </a:prstGeom>
          <a:ln>
            <a:solidFill>
              <a:srgbClr val="0066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B8C3CDC-D90D-48C0-8D2D-8340BCF20350}"/>
              </a:ext>
            </a:extLst>
          </p:cNvPr>
          <p:cNvCxnSpPr/>
          <p:nvPr/>
        </p:nvCxnSpPr>
        <p:spPr>
          <a:xfrm>
            <a:off x="5929313" y="2470150"/>
            <a:ext cx="1485900" cy="476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标注 36">
            <a:extLst>
              <a:ext uri="{FF2B5EF4-FFF2-40B4-BE49-F238E27FC236}">
                <a16:creationId xmlns:a16="http://schemas.microsoft.com/office/drawing/2014/main" id="{458C9604-387C-4615-80D4-FE274FCE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2355850"/>
            <a:ext cx="1174750" cy="428625"/>
          </a:xfrm>
          <a:prstGeom prst="wedgeRoundRectCallout">
            <a:avLst>
              <a:gd name="adj1" fmla="val -57296"/>
              <a:gd name="adj2" fmla="val -25556"/>
              <a:gd name="adj3" fmla="val 16667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量化值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5BBFEC8-B559-403E-85BC-688E7CB6D81F}"/>
              </a:ext>
            </a:extLst>
          </p:cNvPr>
          <p:cNvCxnSpPr/>
          <p:nvPr/>
        </p:nvCxnSpPr>
        <p:spPr>
          <a:xfrm rot="16200000" flipH="1">
            <a:off x="3564731" y="3364707"/>
            <a:ext cx="2041525" cy="269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CD3E4D-BDB5-401E-9E23-596166A9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052513"/>
            <a:ext cx="650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99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003399"/>
                </a:solidFill>
                <a:ea typeface="微软雅黑" panose="020B0503020204020204" pitchFamily="34" charset="-122"/>
              </a:rPr>
              <a:t>——</a:t>
            </a:r>
            <a:r>
              <a:rPr lang="en-US" altLang="zh-CN" sz="2400">
                <a:solidFill>
                  <a:srgbClr val="990099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>
                <a:ea typeface="微软雅黑" panose="020B0503020204020204" pitchFamily="34" charset="-122"/>
              </a:rPr>
              <a:t>用 </a:t>
            </a:r>
            <a:r>
              <a:rPr lang="zh-CN" altLang="en-US" sz="2400">
                <a:solidFill>
                  <a:srgbClr val="FF0000"/>
                </a:solidFill>
                <a:ea typeface="微软雅黑" panose="020B0503020204020204" pitchFamily="34" charset="-122"/>
              </a:rPr>
              <a:t>有限个 </a:t>
            </a:r>
            <a:r>
              <a:rPr lang="zh-CN" altLang="en-US" sz="2400">
                <a:ea typeface="微软雅黑" panose="020B0503020204020204" pitchFamily="34" charset="-122"/>
              </a:rPr>
              <a:t>量化电平 表示 </a:t>
            </a:r>
            <a:r>
              <a:rPr lang="zh-CN" altLang="en-US" sz="2400">
                <a:solidFill>
                  <a:srgbClr val="0066FF"/>
                </a:solidFill>
                <a:ea typeface="微软雅黑" panose="020B0503020204020204" pitchFamily="34" charset="-122"/>
              </a:rPr>
              <a:t>无限个</a:t>
            </a:r>
            <a:r>
              <a:rPr lang="zh-CN" altLang="en-US" sz="240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>
                <a:ea typeface="微软雅黑" panose="020B0503020204020204" pitchFamily="34" charset="-122"/>
              </a:rPr>
              <a:t>抽样值。 </a:t>
            </a:r>
          </a:p>
        </p:txBody>
      </p:sp>
      <p:sp>
        <p:nvSpPr>
          <p:cNvPr id="40" name="AutoShape 15">
            <a:extLst>
              <a:ext uri="{FF2B5EF4-FFF2-40B4-BE49-F238E27FC236}">
                <a16:creationId xmlns:a16="http://schemas.microsoft.com/office/drawing/2014/main" id="{4451D435-0C1F-425F-ABB7-6E879F1D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2143125"/>
            <a:ext cx="71438" cy="720725"/>
          </a:xfrm>
          <a:prstGeom prst="upDownArrow">
            <a:avLst>
              <a:gd name="adj1" fmla="val 50000"/>
              <a:gd name="adj2" fmla="val 20177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FC00543-18CD-4563-91D3-1D4B4FC3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3357563"/>
            <a:ext cx="13636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6D45F2-AF25-47E6-A832-C23F11CC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071688"/>
            <a:ext cx="4857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</a:rPr>
              <a:t>m</a:t>
            </a:r>
            <a:r>
              <a:rPr lang="en-US" altLang="zh-CN" sz="2400" baseline="-25000">
                <a:solidFill>
                  <a:srgbClr val="FF0000"/>
                </a:solidFill>
              </a:rPr>
              <a:t>i</a:t>
            </a:r>
            <a:endParaRPr lang="zh-CN" altLang="en-US" sz="240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AutoShape 15">
            <a:extLst>
              <a:ext uri="{FF2B5EF4-FFF2-40B4-BE49-F238E27FC236}">
                <a16:creationId xmlns:a16="http://schemas.microsoft.com/office/drawing/2014/main" id="{1AAE5681-9510-44EB-95ED-CE927652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5214938"/>
            <a:ext cx="71438" cy="720725"/>
          </a:xfrm>
          <a:prstGeom prst="upDownArrow">
            <a:avLst>
              <a:gd name="adj1" fmla="val 50000"/>
              <a:gd name="adj2" fmla="val 20177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F78080E9-6281-493F-BE23-B969F6D4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5" t="86877" r="34468"/>
          <a:stretch>
            <a:fillRect/>
          </a:stretch>
        </p:blipFill>
        <p:spPr bwMode="auto">
          <a:xfrm>
            <a:off x="3765550" y="4857750"/>
            <a:ext cx="34290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4F18B8E-F0AC-4BC7-9CD8-656DE4E6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4872038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抽样值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13ADF5-9E7A-4406-AEA9-34202B25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4857750"/>
            <a:ext cx="147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量化信号值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8CF1E30-6EEC-4E1B-AEAE-86E26D99B906}"/>
              </a:ext>
            </a:extLst>
          </p:cNvPr>
          <p:cNvSpPr/>
          <p:nvPr/>
        </p:nvSpPr>
        <p:spPr>
          <a:xfrm>
            <a:off x="3244850" y="4116388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42B0009-0235-43DC-A780-492CBFD618D7}"/>
              </a:ext>
            </a:extLst>
          </p:cNvPr>
          <p:cNvSpPr/>
          <p:nvPr/>
        </p:nvSpPr>
        <p:spPr>
          <a:xfrm>
            <a:off x="2571750" y="4687888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AF189F1-D163-4015-8CF3-73A5D85597B8}"/>
              </a:ext>
            </a:extLst>
          </p:cNvPr>
          <p:cNvSpPr/>
          <p:nvPr/>
        </p:nvSpPr>
        <p:spPr>
          <a:xfrm>
            <a:off x="3886200" y="3243263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4934346-E9E0-4409-BB21-B3CADE5E0854}"/>
              </a:ext>
            </a:extLst>
          </p:cNvPr>
          <p:cNvSpPr/>
          <p:nvPr/>
        </p:nvSpPr>
        <p:spPr>
          <a:xfrm>
            <a:off x="4525963" y="2330450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8BD3DCB-8008-4C6F-B6A8-B92244634E36}"/>
              </a:ext>
            </a:extLst>
          </p:cNvPr>
          <p:cNvSpPr/>
          <p:nvPr/>
        </p:nvSpPr>
        <p:spPr>
          <a:xfrm>
            <a:off x="5186363" y="1806575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F079EC0-103F-4966-9336-80DB810C34FE}"/>
              </a:ext>
            </a:extLst>
          </p:cNvPr>
          <p:cNvSpPr/>
          <p:nvPr/>
        </p:nvSpPr>
        <p:spPr>
          <a:xfrm>
            <a:off x="5829300" y="2214563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72">
            <a:extLst>
              <a:ext uri="{FF2B5EF4-FFF2-40B4-BE49-F238E27FC236}">
                <a16:creationId xmlns:a16="http://schemas.microsoft.com/office/drawing/2014/main" id="{891A3EF7-31BB-45EB-AE32-A4AD59E20214}"/>
              </a:ext>
            </a:extLst>
          </p:cNvPr>
          <p:cNvGrpSpPr>
            <a:grpSpLocks/>
          </p:cNvGrpSpPr>
          <p:nvPr/>
        </p:nvGrpSpPr>
        <p:grpSpPr bwMode="auto">
          <a:xfrm>
            <a:off x="2571736" y="1656698"/>
            <a:ext cx="3376612" cy="3233737"/>
            <a:chOff x="2557222" y="1652574"/>
            <a:chExt cx="3377090" cy="3233082"/>
          </a:xfrm>
          <a:solidFill>
            <a:srgbClr val="FF0000"/>
          </a:solidFill>
        </p:grpSpPr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FCB87D7C-F30A-406D-829D-B42864A66024}"/>
                </a:ext>
              </a:extLst>
            </p:cNvPr>
            <p:cNvSpPr/>
            <p:nvPr/>
          </p:nvSpPr>
          <p:spPr>
            <a:xfrm>
              <a:off x="5800943" y="2401722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E0575204-19B0-414F-B9DF-EB0AEB9817EB}"/>
                </a:ext>
              </a:extLst>
            </p:cNvPr>
            <p:cNvSpPr/>
            <p:nvPr/>
          </p:nvSpPr>
          <p:spPr>
            <a:xfrm>
              <a:off x="5172204" y="1652574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A04D30B1-F69D-405D-8CEA-02D084641C62}"/>
                </a:ext>
              </a:extLst>
            </p:cNvPr>
            <p:cNvSpPr/>
            <p:nvPr/>
          </p:nvSpPr>
          <p:spPr>
            <a:xfrm>
              <a:off x="4529176" y="2423943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A1B58FCC-57B3-4EF5-9137-732A83FCAE6A}"/>
                </a:ext>
              </a:extLst>
            </p:cNvPr>
            <p:cNvSpPr/>
            <p:nvPr/>
          </p:nvSpPr>
          <p:spPr>
            <a:xfrm>
              <a:off x="3871858" y="3223881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D9325D7F-73F5-4B3F-8C3F-580E4A6BE3BE}"/>
                </a:ext>
              </a:extLst>
            </p:cNvPr>
            <p:cNvSpPr/>
            <p:nvPr/>
          </p:nvSpPr>
          <p:spPr>
            <a:xfrm>
              <a:off x="3214540" y="3938111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A75AE07F-5743-4387-A8C3-5541CB493077}"/>
                </a:ext>
              </a:extLst>
            </p:cNvPr>
            <p:cNvSpPr/>
            <p:nvPr/>
          </p:nvSpPr>
          <p:spPr>
            <a:xfrm>
              <a:off x="2557222" y="4752333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7202" name="Picture 34">
            <a:extLst>
              <a:ext uri="{FF2B5EF4-FFF2-40B4-BE49-F238E27FC236}">
                <a16:creationId xmlns:a16="http://schemas.microsoft.com/office/drawing/2014/main" id="{CCB9FFF3-F5F5-4E20-972B-84CF3D0DC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5" t="61307"/>
          <a:stretch>
            <a:fillRect/>
          </a:stretch>
        </p:blipFill>
        <p:spPr bwMode="auto">
          <a:xfrm>
            <a:off x="3467100" y="5767388"/>
            <a:ext cx="47482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0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30" grpId="0" animBg="1"/>
      <p:bldP spid="29" grpId="0"/>
      <p:bldP spid="40" grpId="0" animBg="1"/>
      <p:bldP spid="41" grpId="0"/>
      <p:bldP spid="42" grpId="0"/>
      <p:bldP spid="53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AA6F73E0-873D-43A8-BFBB-8D7EB5C18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9BADB5-E558-4DF0-BA9B-032759EB178C}" type="slidenum">
              <a:rPr lang="en-US" altLang="zh-CN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grpSp>
        <p:nvGrpSpPr>
          <p:cNvPr id="2" name="组合 72">
            <a:extLst>
              <a:ext uri="{FF2B5EF4-FFF2-40B4-BE49-F238E27FC236}">
                <a16:creationId xmlns:a16="http://schemas.microsoft.com/office/drawing/2014/main" id="{6733B7DE-56E8-4DF3-B843-AD5A7C73EB86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1652588"/>
            <a:ext cx="3376612" cy="3233737"/>
            <a:chOff x="2557222" y="1652574"/>
            <a:chExt cx="3377090" cy="3233082"/>
          </a:xfrm>
          <a:solidFill>
            <a:srgbClr val="FF0000"/>
          </a:solidFill>
        </p:grpSpPr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7296490-06C9-4B80-9392-BC8892C60F4C}"/>
                </a:ext>
              </a:extLst>
            </p:cNvPr>
            <p:cNvSpPr/>
            <p:nvPr/>
          </p:nvSpPr>
          <p:spPr>
            <a:xfrm>
              <a:off x="5800943" y="2401722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" name="菱形 66">
              <a:extLst>
                <a:ext uri="{FF2B5EF4-FFF2-40B4-BE49-F238E27FC236}">
                  <a16:creationId xmlns:a16="http://schemas.microsoft.com/office/drawing/2014/main" id="{07730C70-1E96-4191-A4BE-75E228C13CB0}"/>
                </a:ext>
              </a:extLst>
            </p:cNvPr>
            <p:cNvSpPr/>
            <p:nvPr/>
          </p:nvSpPr>
          <p:spPr>
            <a:xfrm>
              <a:off x="5172204" y="1652574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8" name="菱形 67">
              <a:extLst>
                <a:ext uri="{FF2B5EF4-FFF2-40B4-BE49-F238E27FC236}">
                  <a16:creationId xmlns:a16="http://schemas.microsoft.com/office/drawing/2014/main" id="{C06343F6-5DCF-460D-A3EC-E50D8E8A9CF5}"/>
                </a:ext>
              </a:extLst>
            </p:cNvPr>
            <p:cNvSpPr/>
            <p:nvPr/>
          </p:nvSpPr>
          <p:spPr>
            <a:xfrm>
              <a:off x="4529176" y="2423943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0F60C22F-5361-4C80-9EAD-7E80FDD44690}"/>
                </a:ext>
              </a:extLst>
            </p:cNvPr>
            <p:cNvSpPr/>
            <p:nvPr/>
          </p:nvSpPr>
          <p:spPr>
            <a:xfrm>
              <a:off x="3871858" y="3223881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4B4665D3-0C5A-4549-A2B7-B5E708185BCA}"/>
                </a:ext>
              </a:extLst>
            </p:cNvPr>
            <p:cNvSpPr/>
            <p:nvPr/>
          </p:nvSpPr>
          <p:spPr>
            <a:xfrm>
              <a:off x="3214540" y="3938111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0500DBE5-BCBF-4702-97EB-E2E179FD7632}"/>
                </a:ext>
              </a:extLst>
            </p:cNvPr>
            <p:cNvSpPr/>
            <p:nvPr/>
          </p:nvSpPr>
          <p:spPr>
            <a:xfrm>
              <a:off x="2557222" y="4752333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24580" name="Picture 3">
            <a:extLst>
              <a:ext uri="{FF2B5EF4-FFF2-40B4-BE49-F238E27FC236}">
                <a16:creationId xmlns:a16="http://schemas.microsoft.com/office/drawing/2014/main" id="{9ECD68C6-8FE4-4B6C-9C0C-B3D2D48EC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4"/>
          <a:stretch>
            <a:fillRect/>
          </a:stretch>
        </p:blipFill>
        <p:spPr bwMode="auto">
          <a:xfrm>
            <a:off x="1500188" y="1077913"/>
            <a:ext cx="6710362" cy="54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DB858B87-FC3A-4B3C-B065-70B28F57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1839913"/>
            <a:ext cx="1174750" cy="428625"/>
          </a:xfrm>
          <a:prstGeom prst="wedgeRoundRectCallout">
            <a:avLst>
              <a:gd name="adj1" fmla="val -53648"/>
              <a:gd name="adj2" fmla="val 42222"/>
              <a:gd name="adj3" fmla="val 16667"/>
            </a:avLst>
          </a:prstGeom>
          <a:noFill/>
          <a:ln w="28575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抽样值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F08FEF-ED5E-4414-AC90-BEB202168645}"/>
              </a:ext>
            </a:extLst>
          </p:cNvPr>
          <p:cNvSpPr/>
          <p:nvPr/>
        </p:nvSpPr>
        <p:spPr>
          <a:xfrm>
            <a:off x="3143250" y="6000750"/>
            <a:ext cx="3000375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583" name="AutoShape 11">
            <a:extLst>
              <a:ext uri="{FF2B5EF4-FFF2-40B4-BE49-F238E27FC236}">
                <a16:creationId xmlns:a16="http://schemas.microsoft.com/office/drawing/2014/main" id="{845E3462-E3BF-43A6-B9A0-DA9682CED330}"/>
              </a:ext>
            </a:extLst>
          </p:cNvPr>
          <p:cNvSpPr>
            <a:spLocks/>
          </p:cNvSpPr>
          <p:nvPr/>
        </p:nvSpPr>
        <p:spPr bwMode="auto">
          <a:xfrm>
            <a:off x="5643563" y="2255838"/>
            <a:ext cx="242887" cy="2128837"/>
          </a:xfrm>
          <a:prstGeom prst="leftBrace">
            <a:avLst>
              <a:gd name="adj1" fmla="val 27106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72976D1-52F4-4EC5-A9E2-1698D3C5A9B9}"/>
              </a:ext>
            </a:extLst>
          </p:cNvPr>
          <p:cNvCxnSpPr/>
          <p:nvPr/>
        </p:nvCxnSpPr>
        <p:spPr>
          <a:xfrm flipV="1">
            <a:off x="5872163" y="2249488"/>
            <a:ext cx="1585912" cy="6350"/>
          </a:xfrm>
          <a:prstGeom prst="line">
            <a:avLst/>
          </a:prstGeom>
          <a:ln>
            <a:solidFill>
              <a:srgbClr val="0066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480CB70-9087-4B55-B2A5-91B382D19C26}"/>
              </a:ext>
            </a:extLst>
          </p:cNvPr>
          <p:cNvCxnSpPr/>
          <p:nvPr/>
        </p:nvCxnSpPr>
        <p:spPr>
          <a:xfrm>
            <a:off x="5929313" y="2470150"/>
            <a:ext cx="1485900" cy="476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标注 36">
            <a:extLst>
              <a:ext uri="{FF2B5EF4-FFF2-40B4-BE49-F238E27FC236}">
                <a16:creationId xmlns:a16="http://schemas.microsoft.com/office/drawing/2014/main" id="{A080FC6C-FC35-45CA-BE75-BD48174F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2355850"/>
            <a:ext cx="1174750" cy="428625"/>
          </a:xfrm>
          <a:prstGeom prst="wedgeRoundRectCallout">
            <a:avLst>
              <a:gd name="adj1" fmla="val -57296"/>
              <a:gd name="adj2" fmla="val -25556"/>
              <a:gd name="adj3" fmla="val 16667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量化值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CBBD4A7-9FBC-4F42-9D99-CEE4683C476F}"/>
              </a:ext>
            </a:extLst>
          </p:cNvPr>
          <p:cNvCxnSpPr/>
          <p:nvPr/>
        </p:nvCxnSpPr>
        <p:spPr>
          <a:xfrm rot="16200000" flipH="1">
            <a:off x="3564731" y="3364707"/>
            <a:ext cx="2041525" cy="269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E3C0E17C-689A-4EB5-BDD2-9E648B2094B0}"/>
              </a:ext>
            </a:extLst>
          </p:cNvPr>
          <p:cNvSpPr/>
          <p:nvPr/>
        </p:nvSpPr>
        <p:spPr>
          <a:xfrm>
            <a:off x="3244850" y="4116388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EF811E2-98E4-4C25-92CD-BF25B4DAFB08}"/>
              </a:ext>
            </a:extLst>
          </p:cNvPr>
          <p:cNvSpPr/>
          <p:nvPr/>
        </p:nvSpPr>
        <p:spPr>
          <a:xfrm>
            <a:off x="2571750" y="4687888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31AB5E4-7557-43E5-BA16-F00FB6EFBF94}"/>
              </a:ext>
            </a:extLst>
          </p:cNvPr>
          <p:cNvSpPr/>
          <p:nvPr/>
        </p:nvSpPr>
        <p:spPr>
          <a:xfrm>
            <a:off x="3886200" y="3243263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EE077CF-449E-481A-B753-82A19A855F82}"/>
              </a:ext>
            </a:extLst>
          </p:cNvPr>
          <p:cNvSpPr/>
          <p:nvPr/>
        </p:nvSpPr>
        <p:spPr>
          <a:xfrm>
            <a:off x="4525963" y="2330450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4A8E31-E58B-4406-B422-6F9F8574BE0D}"/>
              </a:ext>
            </a:extLst>
          </p:cNvPr>
          <p:cNvSpPr/>
          <p:nvPr/>
        </p:nvSpPr>
        <p:spPr>
          <a:xfrm>
            <a:off x="5186363" y="1806575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DF38EB0-7381-4BDC-A6B3-9175FE91D03A}"/>
              </a:ext>
            </a:extLst>
          </p:cNvPr>
          <p:cNvSpPr/>
          <p:nvPr/>
        </p:nvSpPr>
        <p:spPr>
          <a:xfrm>
            <a:off x="5829300" y="2214563"/>
            <a:ext cx="114300" cy="114300"/>
          </a:xfrm>
          <a:prstGeom prst="ellips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72">
            <a:extLst>
              <a:ext uri="{FF2B5EF4-FFF2-40B4-BE49-F238E27FC236}">
                <a16:creationId xmlns:a16="http://schemas.microsoft.com/office/drawing/2014/main" id="{05298441-726F-4F64-8437-9255F7327D60}"/>
              </a:ext>
            </a:extLst>
          </p:cNvPr>
          <p:cNvGrpSpPr>
            <a:grpSpLocks/>
          </p:cNvGrpSpPr>
          <p:nvPr/>
        </p:nvGrpSpPr>
        <p:grpSpPr bwMode="auto">
          <a:xfrm>
            <a:off x="2571736" y="1656698"/>
            <a:ext cx="3376612" cy="3233737"/>
            <a:chOff x="2557222" y="1652574"/>
            <a:chExt cx="3377090" cy="3233082"/>
          </a:xfrm>
          <a:solidFill>
            <a:srgbClr val="FF0000"/>
          </a:solidFill>
        </p:grpSpPr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FCBE9F59-EA5C-428C-ACCF-1C11DDF98A5F}"/>
                </a:ext>
              </a:extLst>
            </p:cNvPr>
            <p:cNvSpPr/>
            <p:nvPr/>
          </p:nvSpPr>
          <p:spPr>
            <a:xfrm>
              <a:off x="5800943" y="2401722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29315044-7BA0-4004-9B34-5A43E5B30557}"/>
                </a:ext>
              </a:extLst>
            </p:cNvPr>
            <p:cNvSpPr/>
            <p:nvPr/>
          </p:nvSpPr>
          <p:spPr>
            <a:xfrm>
              <a:off x="5172204" y="1652574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7F9E2D54-7064-4A89-B8D7-1DD7756BDD66}"/>
                </a:ext>
              </a:extLst>
            </p:cNvPr>
            <p:cNvSpPr/>
            <p:nvPr/>
          </p:nvSpPr>
          <p:spPr>
            <a:xfrm>
              <a:off x="4529176" y="2423943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50EB82C-5D29-4C8E-B7A4-5CB26350CA43}"/>
                </a:ext>
              </a:extLst>
            </p:cNvPr>
            <p:cNvSpPr/>
            <p:nvPr/>
          </p:nvSpPr>
          <p:spPr>
            <a:xfrm>
              <a:off x="3871858" y="3223881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788E94FE-B3BA-4B54-A893-F6DAE5D8AE5F}"/>
                </a:ext>
              </a:extLst>
            </p:cNvPr>
            <p:cNvSpPr/>
            <p:nvPr/>
          </p:nvSpPr>
          <p:spPr>
            <a:xfrm>
              <a:off x="3214540" y="3938111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DE5856FF-0AB8-421D-BEE4-81EC38FB4B2B}"/>
                </a:ext>
              </a:extLst>
            </p:cNvPr>
            <p:cNvSpPr/>
            <p:nvPr/>
          </p:nvSpPr>
          <p:spPr>
            <a:xfrm>
              <a:off x="2557222" y="4752333"/>
              <a:ext cx="133369" cy="133323"/>
            </a:xfrm>
            <a:prstGeom prst="diamond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7" name="AutoShape 15">
            <a:extLst>
              <a:ext uri="{FF2B5EF4-FFF2-40B4-BE49-F238E27FC236}">
                <a16:creationId xmlns:a16="http://schemas.microsoft.com/office/drawing/2014/main" id="{571CC25B-5944-458E-99E7-AC5F3516A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5143500"/>
            <a:ext cx="71437" cy="720725"/>
          </a:xfrm>
          <a:prstGeom prst="upDownArrow">
            <a:avLst>
              <a:gd name="adj1" fmla="val 50000"/>
              <a:gd name="adj2" fmla="val 201779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56" name="圆角矩形标注 7">
            <a:extLst>
              <a:ext uri="{FF2B5EF4-FFF2-40B4-BE49-F238E27FC236}">
                <a16:creationId xmlns:a16="http://schemas.microsoft.com/office/drawing/2014/main" id="{E1D74228-5D22-4677-AC41-41D9866D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3084513"/>
            <a:ext cx="1368425" cy="433387"/>
          </a:xfrm>
          <a:prstGeom prst="wedgeRoundRectCallout">
            <a:avLst>
              <a:gd name="adj1" fmla="val -52648"/>
              <a:gd name="adj2" fmla="val 4213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量化噪声</a:t>
            </a:r>
          </a:p>
        </p:txBody>
      </p:sp>
      <p:graphicFrame>
        <p:nvGraphicFramePr>
          <p:cNvPr id="57" name="Object 9">
            <a:extLst>
              <a:ext uri="{FF2B5EF4-FFF2-40B4-BE49-F238E27FC236}">
                <a16:creationId xmlns:a16="http://schemas.microsoft.com/office/drawing/2014/main" id="{6528643C-6579-44AA-8E0D-FF0BA51E3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0100" y="3484563"/>
          <a:ext cx="15525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4" imgW="672808" imgH="228501" progId="Equation.DSMT4">
                  <p:embed/>
                </p:oleObj>
              </mc:Choice>
              <mc:Fallback>
                <p:oleObj name="Equation" r:id="rId4" imgW="672808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484563"/>
                        <a:ext cx="1552575" cy="534987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19050">
                        <a:solidFill>
                          <a:srgbClr val="FF99FF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C99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Picture 7">
            <a:extLst>
              <a:ext uri="{FF2B5EF4-FFF2-40B4-BE49-F238E27FC236}">
                <a16:creationId xmlns:a16="http://schemas.microsoft.com/office/drawing/2014/main" id="{761A5ED4-372B-4202-B238-6DAA6B05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1955800"/>
            <a:ext cx="85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72A7878A-28CC-4066-9BD1-BC129A90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8" y="2498725"/>
            <a:ext cx="1047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Object 6">
            <a:extLst>
              <a:ext uri="{FF2B5EF4-FFF2-40B4-BE49-F238E27FC236}">
                <a16:creationId xmlns:a16="http://schemas.microsoft.com/office/drawing/2014/main" id="{C69194D5-15AA-47F5-BEE4-0A81E7675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5072063"/>
          <a:ext cx="13112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8" imgW="609336" imgH="355446" progId="Equation.DSMT4">
                  <p:embed/>
                </p:oleObj>
              </mc:Choice>
              <mc:Fallback>
                <p:oleObj name="Equation" r:id="rId8" imgW="609336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072063"/>
                        <a:ext cx="1311275" cy="85566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id="{FDF99D74-5C72-4BFE-B9D3-B9440C03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141663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36CB7F8-7FE3-4EC9-AFD0-3E4AB35DD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14541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设抽样信号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的取值范围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55F61D6-BDBA-4EDE-A009-1A5971AF9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029075"/>
            <a:ext cx="1466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量化电平数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28FCCF5-ED43-4E47-90E5-00D7334F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4500563"/>
            <a:ext cx="474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8B561D-EB7C-4280-8644-EA59AB66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5286375"/>
            <a:ext cx="1466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量化间隔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F6A06D1-5768-49B7-9196-01EE9F17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6000750"/>
            <a:ext cx="2236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量化电平（中点）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AB8DBE9-1F06-4B95-96F2-3FBE1E389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059488"/>
            <a:ext cx="2171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分层电平（端点）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4FE5F356-1BA8-47DB-8B4C-933058A5D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3857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en-US" sz="3200" b="1" dirty="0">
                <a:solidFill>
                  <a:srgbClr val="990099"/>
                </a:solidFill>
                <a:latin typeface="Arial" charset="0"/>
              </a:rPr>
              <a:t>§</a:t>
            </a:r>
            <a:r>
              <a:rPr lang="en-US" altLang="en-US" sz="3200" b="1" dirty="0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10</a:t>
            </a:r>
            <a:r>
              <a:rPr lang="en-US" altLang="zh-CN" sz="3200" b="1" dirty="0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.4. 2 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均匀量化</a:t>
            </a:r>
            <a:endParaRPr lang="zh-CN" altLang="en-US" sz="3200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AC2296A-65B6-4FDE-B322-FB2A052D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38163"/>
            <a:ext cx="52943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等间隔划分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输入信号的取值域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610" name="Picture 36">
            <a:extLst>
              <a:ext uri="{FF2B5EF4-FFF2-40B4-BE49-F238E27FC236}">
                <a16:creationId xmlns:a16="http://schemas.microsoft.com/office/drawing/2014/main" id="{01EE327B-F9B0-41F9-86CD-2DA3D703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72" r="56396"/>
          <a:stretch>
            <a:fillRect/>
          </a:stretch>
        </p:blipFill>
        <p:spPr bwMode="auto">
          <a:xfrm>
            <a:off x="3910013" y="5214938"/>
            <a:ext cx="19478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1" name="Picture 36">
            <a:extLst>
              <a:ext uri="{FF2B5EF4-FFF2-40B4-BE49-F238E27FC236}">
                <a16:creationId xmlns:a16="http://schemas.microsoft.com/office/drawing/2014/main" id="{C6337677-55D9-4185-9C42-B67797E4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0"/>
          <a:stretch>
            <a:fillRect/>
          </a:stretch>
        </p:blipFill>
        <p:spPr bwMode="auto">
          <a:xfrm>
            <a:off x="6159500" y="4940300"/>
            <a:ext cx="2176463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7" grpId="0" animBg="1"/>
      <p:bldP spid="56" grpId="0"/>
      <p:bldP spid="61" grpId="0"/>
      <p:bldP spid="64" grpId="0"/>
      <p:bldP spid="66" grpId="0"/>
      <p:bldP spid="70" grpId="0"/>
      <p:bldP spid="73" grpId="0"/>
      <p:bldP spid="74" grpId="0"/>
      <p:bldP spid="75" grpId="0"/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97BC41D5-6A49-4385-9A86-0C436EA1A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702709-750E-4BAE-8289-5E1972F0877D}" type="slidenum">
              <a:rPr lang="en-US" altLang="zh-CN">
                <a:latin typeface="Tahoma" panose="020B0604030504040204" pitchFamily="34" charset="0"/>
              </a:rPr>
              <a:pPr eaLnBrk="1" hangingPunct="1"/>
              <a:t>22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25603" name="Picture 16">
            <a:extLst>
              <a:ext uri="{FF2B5EF4-FFF2-40B4-BE49-F238E27FC236}">
                <a16:creationId xmlns:a16="http://schemas.microsoft.com/office/drawing/2014/main" id="{C067AB74-1239-471E-99AE-EC5C348F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75"/>
          <a:stretch>
            <a:fillRect/>
          </a:stretch>
        </p:blipFill>
        <p:spPr bwMode="auto">
          <a:xfrm>
            <a:off x="1949450" y="5127625"/>
            <a:ext cx="56578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16">
            <a:extLst>
              <a:ext uri="{FF2B5EF4-FFF2-40B4-BE49-F238E27FC236}">
                <a16:creationId xmlns:a16="http://schemas.microsoft.com/office/drawing/2014/main" id="{44FC0106-5394-4672-996E-429A83F2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8"/>
          <a:stretch>
            <a:fillRect/>
          </a:stretch>
        </p:blipFill>
        <p:spPr bwMode="auto">
          <a:xfrm>
            <a:off x="1970088" y="1801813"/>
            <a:ext cx="56578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41" name="Rectangle 13">
            <a:extLst>
              <a:ext uri="{FF2B5EF4-FFF2-40B4-BE49-F238E27FC236}">
                <a16:creationId xmlns:a16="http://schemas.microsoft.com/office/drawing/2014/main" id="{0B6A7D55-8279-4847-806D-CCE72364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243013"/>
            <a:ext cx="4214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的均方值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量化噪声功率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25606" name="矩形 16">
            <a:extLst>
              <a:ext uri="{FF2B5EF4-FFF2-40B4-BE49-F238E27FC236}">
                <a16:creationId xmlns:a16="http://schemas.microsoft.com/office/drawing/2014/main" id="{C7FF7A54-49AB-45D1-92F2-52E4FAA9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87363"/>
            <a:ext cx="3714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信号量噪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 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07" name="矩形 21">
            <a:extLst>
              <a:ext uri="{FF2B5EF4-FFF2-40B4-BE49-F238E27FC236}">
                <a16:creationId xmlns:a16="http://schemas.microsoft.com/office/drawing/2014/main" id="{B4928405-BBC1-4510-926D-742866D4A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2643188"/>
            <a:ext cx="1857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u="sng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输入样值信号</a:t>
            </a:r>
            <a:endParaRPr lang="en-US" altLang="zh-CN" sz="2000" u="sng">
              <a:solidFill>
                <a:srgbClr val="003399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u="sng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的概率密度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481736-2010-48DD-921A-5D9F2FAEB20D}"/>
              </a:ext>
            </a:extLst>
          </p:cNvPr>
          <p:cNvCxnSpPr/>
          <p:nvPr/>
        </p:nvCxnSpPr>
        <p:spPr>
          <a:xfrm rot="16200000" flipH="1">
            <a:off x="6706394" y="2478882"/>
            <a:ext cx="357187" cy="285750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矩形 16">
            <a:extLst>
              <a:ext uri="{FF2B5EF4-FFF2-40B4-BE49-F238E27FC236}">
                <a16:creationId xmlns:a16="http://schemas.microsoft.com/office/drawing/2014/main" id="{0BC8926D-AF24-415E-BB13-F8BFEC06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500063"/>
            <a:ext cx="4408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  <a:buSzPct val="80000"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量化器的性能指标之一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0" name="矩形 17">
            <a:extLst>
              <a:ext uri="{FF2B5EF4-FFF2-40B4-BE49-F238E27FC236}">
                <a16:creationId xmlns:a16="http://schemas.microsoft.com/office/drawing/2014/main" id="{82F7DCCE-226A-4F81-9D2A-A56AFCC1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2743200"/>
            <a:ext cx="1471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zh-CN" altLang="en-US" sz="2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kT</a:t>
            </a:r>
            <a:r>
              <a:rPr lang="en-US" altLang="zh-CN" sz="2000" baseline="-25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endParaRPr lang="zh-CN" altLang="en-US" sz="2000">
              <a:solidFill>
                <a:srgbClr val="00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611" name="矩形 18">
            <a:extLst>
              <a:ext uri="{FF2B5EF4-FFF2-40B4-BE49-F238E27FC236}">
                <a16:creationId xmlns:a16="http://schemas.microsoft.com/office/drawing/2014/main" id="{FD39CF17-F506-443A-8798-A77C6F5A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757488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zh-CN" altLang="en-US" sz="2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i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kT</a:t>
            </a:r>
            <a:r>
              <a:rPr lang="en-US" altLang="zh-CN" sz="2000" baseline="-25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endParaRPr lang="zh-CN" altLang="en-US" sz="2000">
              <a:solidFill>
                <a:srgbClr val="00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12" name="Object 16">
            <a:extLst>
              <a:ext uri="{FF2B5EF4-FFF2-40B4-BE49-F238E27FC236}">
                <a16:creationId xmlns:a16="http://schemas.microsoft.com/office/drawing/2014/main" id="{BC25BDB1-18A0-4F5B-AD87-4F223F1CA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1155700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4" imgW="711200" imgH="228600" progId="Equation.DSMT4">
                  <p:embed/>
                </p:oleObj>
              </mc:Choice>
              <mc:Fallback>
                <p:oleObj name="Equation" r:id="rId4" imgW="7112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155700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矩形 24">
            <a:extLst>
              <a:ext uri="{FF2B5EF4-FFF2-40B4-BE49-F238E27FC236}">
                <a16:creationId xmlns:a16="http://schemas.microsoft.com/office/drawing/2014/main" id="{D161D310-AEF7-4ABF-9306-2628AD726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228725"/>
            <a:ext cx="147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7F7F7F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量化噪声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614" name="矩形 26">
            <a:extLst>
              <a:ext uri="{FF2B5EF4-FFF2-40B4-BE49-F238E27FC236}">
                <a16:creationId xmlns:a16="http://schemas.microsoft.com/office/drawing/2014/main" id="{5D2CC9AE-3677-459D-9602-8E3BD397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243263"/>
            <a:ext cx="357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 eaLnBrk="1" hangingPunct="1">
              <a:spcBef>
                <a:spcPct val="0"/>
              </a:spcBef>
              <a:buClr>
                <a:srgbClr val="7F7F7F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信</a:t>
            </a:r>
            <a:r>
              <a:rPr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</a:t>
            </a:r>
            <a:r>
              <a:rPr lang="en-US" altLang="zh-CN" b="1" i="1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的平均功率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615" name="矩形 27">
            <a:extLst>
              <a:ext uri="{FF2B5EF4-FFF2-40B4-BE49-F238E27FC236}">
                <a16:creationId xmlns:a16="http://schemas.microsoft.com/office/drawing/2014/main" id="{7C0F64FF-CA43-40E4-88F6-8311AD9D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672013"/>
            <a:ext cx="700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 eaLnBrk="1" hangingPunct="1">
              <a:spcBef>
                <a:spcPct val="0"/>
              </a:spcBef>
              <a:buClr>
                <a:srgbClr val="7F7F7F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信号量噪比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信号功率与量化噪声功率之比 </a:t>
            </a:r>
            <a:r>
              <a:rPr lang="zh-CN" altLang="en-US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5616" name="Picture 16">
            <a:extLst>
              <a:ext uri="{FF2B5EF4-FFF2-40B4-BE49-F238E27FC236}">
                <a16:creationId xmlns:a16="http://schemas.microsoft.com/office/drawing/2014/main" id="{2D0CC00B-A32C-47CB-BBEB-EBAE2904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3" b="42188"/>
          <a:stretch>
            <a:fillRect/>
          </a:stretch>
        </p:blipFill>
        <p:spPr bwMode="auto">
          <a:xfrm>
            <a:off x="1955800" y="3663950"/>
            <a:ext cx="56578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18D1A835-9830-4F1B-9EC7-3285F10B1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7D2467-D73A-49ED-B3C3-96D23E6711FB}" type="slidenum">
              <a:rPr lang="en-US" altLang="zh-CN">
                <a:latin typeface="Tahoma" panose="020B0604030504040204" pitchFamily="34" charset="0"/>
              </a:rPr>
              <a:pPr eaLnBrk="1" hangingPunct="1"/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23844E-FD1D-44C8-953D-E426376BA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1" t="70833"/>
          <a:stretch>
            <a:fillRect/>
          </a:stretch>
        </p:blipFill>
        <p:spPr bwMode="auto">
          <a:xfrm>
            <a:off x="5322888" y="1592263"/>
            <a:ext cx="36068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ED904C71-0C90-4D97-8698-67DDBBA4CC9A}"/>
              </a:ext>
            </a:extLst>
          </p:cNvPr>
          <p:cNvSpPr/>
          <p:nvPr/>
        </p:nvSpPr>
        <p:spPr>
          <a:xfrm>
            <a:off x="0" y="857250"/>
            <a:ext cx="7143750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1E81C4EB-294D-40C4-9007-5F47CC38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64DD8C2-1156-419C-A299-D3A7B78D8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4A2AAD5C-E7F6-47E4-AE1E-83CFF045F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754C2C91-9094-464B-9CA1-5695F36FB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3" y="2786063"/>
          <a:ext cx="4891087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4" imgW="2374900" imgH="1257300" progId="Equation.DSMT4">
                  <p:embed/>
                </p:oleObj>
              </mc:Choice>
              <mc:Fallback>
                <p:oleObj name="Equation" r:id="rId4" imgW="2374900" imgH="1257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786063"/>
                        <a:ext cx="4891087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F6159F6B-18BA-4707-9E86-EBDCB4973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000250"/>
          <a:ext cx="45148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6" imgW="2260600" imgH="292100" progId="Equation.DSMT4">
                  <p:embed/>
                </p:oleObj>
              </mc:Choice>
              <mc:Fallback>
                <p:oleObj name="Equation" r:id="rId6" imgW="2260600" imgH="292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00250"/>
                        <a:ext cx="4514850" cy="6683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Rectangle 25">
            <a:extLst>
              <a:ext uri="{FF2B5EF4-FFF2-40B4-BE49-F238E27FC236}">
                <a16:creationId xmlns:a16="http://schemas.microsoft.com/office/drawing/2014/main" id="{0470180E-DDBC-45BB-8DF6-80A799B5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571625"/>
            <a:ext cx="1722437" cy="422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量化噪声功率</a:t>
            </a:r>
          </a:p>
        </p:txBody>
      </p:sp>
      <p:graphicFrame>
        <p:nvGraphicFramePr>
          <p:cNvPr id="17435" name="Object 9">
            <a:extLst>
              <a:ext uri="{FF2B5EF4-FFF2-40B4-BE49-F238E27FC236}">
                <a16:creationId xmlns:a16="http://schemas.microsoft.com/office/drawing/2014/main" id="{A6A08FAA-A233-4F92-A004-907A363FE83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357813" y="1992313"/>
          <a:ext cx="35607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8" imgW="1879600" imgH="419100" progId="Equation.DSMT4">
                  <p:embed/>
                </p:oleObj>
              </mc:Choice>
              <mc:Fallback>
                <p:oleObj name="Equation" r:id="rId8" imgW="18796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992313"/>
                        <a:ext cx="3560762" cy="7937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>
            <a:extLst>
              <a:ext uri="{FF2B5EF4-FFF2-40B4-BE49-F238E27FC236}">
                <a16:creationId xmlns:a16="http://schemas.microsoft.com/office/drawing/2014/main" id="{4E3E2A58-0B08-409A-BE24-560D492A0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988" y="4564063"/>
          <a:ext cx="30718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10" imgW="1562100" imgH="520700" progId="Equation.DSMT4">
                  <p:embed/>
                </p:oleObj>
              </mc:Choice>
              <mc:Fallback>
                <p:oleObj name="Equation" r:id="rId10" imgW="1562100" imgH="520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4564063"/>
                        <a:ext cx="3071812" cy="10795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7C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419EDCAE-50DD-4380-B1EE-DDF6B67EB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3500438"/>
          <a:ext cx="145256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2" imgW="583947" imgH="406224" progId="Equation.DSMT4">
                  <p:embed/>
                </p:oleObj>
              </mc:Choice>
              <mc:Fallback>
                <p:oleObj name="Equation" r:id="rId12" imgW="583947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500438"/>
                        <a:ext cx="1452563" cy="92551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7C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60D19D67-7397-4B51-8371-0D1D61D36C49}"/>
              </a:ext>
            </a:extLst>
          </p:cNvPr>
          <p:cNvSpPr/>
          <p:nvPr/>
        </p:nvSpPr>
        <p:spPr>
          <a:xfrm>
            <a:off x="339725" y="1500188"/>
            <a:ext cx="803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C10C18C2-227F-4CAB-9515-A90EAEB7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3006725"/>
            <a:ext cx="1979613" cy="450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平均信号量噪比</a:t>
            </a:r>
          </a:p>
        </p:txBody>
      </p:sp>
      <p:graphicFrame>
        <p:nvGraphicFramePr>
          <p:cNvPr id="38" name="Object 25">
            <a:extLst>
              <a:ext uri="{FF2B5EF4-FFF2-40B4-BE49-F238E27FC236}">
                <a16:creationId xmlns:a16="http://schemas.microsoft.com/office/drawing/2014/main" id="{405D9D96-53A1-4FE6-8F73-CE58BB703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8063" y="3714750"/>
          <a:ext cx="13573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4" imgW="507780" imgH="215806" progId="Equation.DSMT4">
                  <p:embed/>
                </p:oleObj>
              </mc:Choice>
              <mc:Fallback>
                <p:oleObj name="Equation" r:id="rId14" imgW="507780" imgH="215806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3714750"/>
                        <a:ext cx="1357312" cy="5286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9B9C7CBA-9B6C-4C8B-86F9-C173E4A5D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786438"/>
          <a:ext cx="1714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16" imgW="774028" imgH="177646" progId="Equation.3">
                  <p:embed/>
                </p:oleObj>
              </mc:Choice>
              <mc:Fallback>
                <p:oleObj name="公式" r:id="rId16" imgW="774028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786438"/>
                        <a:ext cx="1714500" cy="4032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0">
            <a:extLst>
              <a:ext uri="{FF2B5EF4-FFF2-40B4-BE49-F238E27FC236}">
                <a16:creationId xmlns:a16="http://schemas.microsoft.com/office/drawing/2014/main" id="{A9E279A2-32DA-4E8C-8D3D-374AF941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5446713"/>
            <a:ext cx="1143000" cy="6254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含义？</a:t>
            </a:r>
          </a:p>
        </p:txBody>
      </p:sp>
      <p:pic>
        <p:nvPicPr>
          <p:cNvPr id="26643" name="Picture 27">
            <a:extLst>
              <a:ext uri="{FF2B5EF4-FFF2-40B4-BE49-F238E27FC236}">
                <a16:creationId xmlns:a16="http://schemas.microsoft.com/office/drawing/2014/main" id="{E37DA891-3855-40B7-8FC6-79CC6D72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67"/>
          <a:stretch>
            <a:fillRect/>
          </a:stretch>
        </p:blipFill>
        <p:spPr bwMode="auto">
          <a:xfrm>
            <a:off x="487363" y="428625"/>
            <a:ext cx="82502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28">
            <a:extLst>
              <a:ext uri="{FF2B5EF4-FFF2-40B4-BE49-F238E27FC236}">
                <a16:creationId xmlns:a16="http://schemas.microsoft.com/office/drawing/2014/main" id="{05090B83-718A-4F2F-B0FA-7C39EE42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68275"/>
            <a:ext cx="8270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5612256-F51E-4D9B-9194-2ADE1F9A5A85}"/>
              </a:ext>
            </a:extLst>
          </p:cNvPr>
          <p:cNvCxnSpPr/>
          <p:nvPr/>
        </p:nvCxnSpPr>
        <p:spPr>
          <a:xfrm>
            <a:off x="2771775" y="4437063"/>
            <a:ext cx="15843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 animBg="1"/>
      <p:bldP spid="35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>
            <a:extLst>
              <a:ext uri="{FF2B5EF4-FFF2-40B4-BE49-F238E27FC236}">
                <a16:creationId xmlns:a16="http://schemas.microsoft.com/office/drawing/2014/main" id="{45617D98-3325-45BE-A585-00B1CD87B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BFAEA8-6AC7-4327-9979-92F54FA5DB76}" type="slidenum">
              <a:rPr lang="en-US" altLang="zh-CN">
                <a:latin typeface="Tahoma" panose="020B0604030504040204" pitchFamily="34" charset="0"/>
              </a:rPr>
              <a:pPr eaLnBrk="1" hangingPunct="1"/>
              <a:t>24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7651" name="矩形 16">
            <a:extLst>
              <a:ext uri="{FF2B5EF4-FFF2-40B4-BE49-F238E27FC236}">
                <a16:creationId xmlns:a16="http://schemas.microsoft.com/office/drawing/2014/main" id="{65ED31BB-50A4-49F9-977E-629971F8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3022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均匀量化的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205BE8E-10A1-4DE9-8885-B4E55C1864BF}"/>
              </a:ext>
            </a:extLst>
          </p:cNvPr>
          <p:cNvSpPr txBox="1">
            <a:spLocks/>
          </p:cNvSpPr>
          <p:nvPr/>
        </p:nvSpPr>
        <p:spPr bwMode="auto">
          <a:xfrm>
            <a:off x="785813" y="4786313"/>
            <a:ext cx="7643812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ts val="35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应用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：主要用于概率密度为均匀分布的信号，如遥测遥控信号、图像信号数字化接口中。</a:t>
            </a:r>
          </a:p>
        </p:txBody>
      </p:sp>
      <p:sp>
        <p:nvSpPr>
          <p:cNvPr id="27653" name="矩形 7">
            <a:extLst>
              <a:ext uri="{FF2B5EF4-FFF2-40B4-BE49-F238E27FC236}">
                <a16:creationId xmlns:a16="http://schemas.microsoft.com/office/drawing/2014/main" id="{F9E10929-FDC3-4BC2-B1B5-A759761E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2209800"/>
            <a:ext cx="741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 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原因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en-US" altLang="zh-CN" sz="2400" b="1" baseline="-25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与信号样值大小无关，仅与量化间隔 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 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有关 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654" name="矩形 16">
            <a:extLst>
              <a:ext uri="{FF2B5EF4-FFF2-40B4-BE49-F238E27FC236}">
                <a16:creationId xmlns:a16="http://schemas.microsoft.com/office/drawing/2014/main" id="{B54F224B-9544-4D57-B53C-12F3470B5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5967413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解决方案：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均匀量化</a:t>
            </a:r>
          </a:p>
        </p:txBody>
      </p:sp>
      <p:pic>
        <p:nvPicPr>
          <p:cNvPr id="27655" name="Picture 2">
            <a:extLst>
              <a:ext uri="{FF2B5EF4-FFF2-40B4-BE49-F238E27FC236}">
                <a16:creationId xmlns:a16="http://schemas.microsoft.com/office/drawing/2014/main" id="{11F049CA-DC2F-43CA-B319-F658607A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8" b="67873"/>
          <a:stretch>
            <a:fillRect/>
          </a:stretch>
        </p:blipFill>
        <p:spPr bwMode="auto">
          <a:xfrm>
            <a:off x="454025" y="1143000"/>
            <a:ext cx="82772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2">
            <a:extLst>
              <a:ext uri="{FF2B5EF4-FFF2-40B4-BE49-F238E27FC236}">
                <a16:creationId xmlns:a16="http://schemas.microsoft.com/office/drawing/2014/main" id="{1375185D-80CE-4424-9E56-6EB561ACB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38" b="38422"/>
          <a:stretch>
            <a:fillRect/>
          </a:stretch>
        </p:blipFill>
        <p:spPr bwMode="auto">
          <a:xfrm>
            <a:off x="423863" y="2740025"/>
            <a:ext cx="82756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2">
            <a:extLst>
              <a:ext uri="{FF2B5EF4-FFF2-40B4-BE49-F238E27FC236}">
                <a16:creationId xmlns:a16="http://schemas.microsoft.com/office/drawing/2014/main" id="{5710F27A-0C82-4BB2-AEFD-D1CB7AF2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2" b="19679"/>
          <a:stretch>
            <a:fillRect/>
          </a:stretch>
        </p:blipFill>
        <p:spPr bwMode="auto">
          <a:xfrm>
            <a:off x="439738" y="3714750"/>
            <a:ext cx="82756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552A0F0F-430B-4EC3-8ED3-8E19B54CC3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151BD5-1DA4-4D70-9E9B-ED21293E3C99}" type="slidenum">
              <a:rPr lang="en-US" altLang="zh-CN">
                <a:latin typeface="Tahoma" panose="020B0604030504040204" pitchFamily="34" charset="0"/>
              </a:rPr>
              <a:pPr eaLnBrk="1" hangingPunct="1"/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B0BA3B3C-437C-48A5-9D06-DEC9CC47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3714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en-US" sz="3200" b="1" dirty="0">
                <a:solidFill>
                  <a:srgbClr val="990099"/>
                </a:solidFill>
                <a:latin typeface="Arial" charset="0"/>
              </a:rPr>
              <a:t>§</a:t>
            </a:r>
            <a:r>
              <a:rPr lang="en-US" altLang="en-US" sz="2800" b="1" dirty="0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10</a:t>
            </a:r>
            <a:r>
              <a:rPr lang="en-US" altLang="zh-CN" sz="2800" b="1" dirty="0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.4.3  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非</a:t>
            </a:r>
            <a:r>
              <a:rPr lang="zh-CN" altLang="en-US" sz="28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均匀量化</a:t>
            </a:r>
            <a:endParaRPr lang="zh-CN" altLang="en-US" sz="2400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D8DC19A-D4F1-454F-92F8-7C0361B828C3}"/>
              </a:ext>
            </a:extLst>
          </p:cNvPr>
          <p:cNvSpPr/>
          <p:nvPr/>
        </p:nvSpPr>
        <p:spPr>
          <a:xfrm>
            <a:off x="3714750" y="538163"/>
            <a:ext cx="52990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量化间隔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不相等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的量化方法</a:t>
            </a:r>
            <a:endParaRPr lang="zh-CN" altLang="en-US" sz="20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8677" name="Picture 54">
            <a:extLst>
              <a:ext uri="{FF2B5EF4-FFF2-40B4-BE49-F238E27FC236}">
                <a16:creationId xmlns:a16="http://schemas.microsoft.com/office/drawing/2014/main" id="{D006B76E-8C18-472F-9833-D31B2449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2" b="55000"/>
          <a:stretch>
            <a:fillRect/>
          </a:stretch>
        </p:blipFill>
        <p:spPr bwMode="auto">
          <a:xfrm>
            <a:off x="457200" y="1154113"/>
            <a:ext cx="20177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4">
            <a:extLst>
              <a:ext uri="{FF2B5EF4-FFF2-40B4-BE49-F238E27FC236}">
                <a16:creationId xmlns:a16="http://schemas.microsoft.com/office/drawing/2014/main" id="{9B9F5F57-7710-497B-AA9F-31F885C8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1" r="12952"/>
          <a:stretch>
            <a:fillRect/>
          </a:stretch>
        </p:blipFill>
        <p:spPr bwMode="auto">
          <a:xfrm>
            <a:off x="458788" y="2000250"/>
            <a:ext cx="20177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55">
            <a:extLst>
              <a:ext uri="{FF2B5EF4-FFF2-40B4-BE49-F238E27FC236}">
                <a16:creationId xmlns:a16="http://schemas.microsoft.com/office/drawing/2014/main" id="{3821D51A-845B-4102-80F8-96E58AAE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51"/>
          <a:stretch>
            <a:fillRect/>
          </a:stretch>
        </p:blipFill>
        <p:spPr bwMode="auto">
          <a:xfrm>
            <a:off x="2378075" y="1244600"/>
            <a:ext cx="59293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55">
            <a:extLst>
              <a:ext uri="{FF2B5EF4-FFF2-40B4-BE49-F238E27FC236}">
                <a16:creationId xmlns:a16="http://schemas.microsoft.com/office/drawing/2014/main" id="{8C094565-5A31-4507-97E9-F8B53D53F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70" r="1976" b="-5754"/>
          <a:stretch>
            <a:fillRect/>
          </a:stretch>
        </p:blipFill>
        <p:spPr bwMode="auto">
          <a:xfrm>
            <a:off x="2316163" y="1928813"/>
            <a:ext cx="58118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54">
            <a:extLst>
              <a:ext uri="{FF2B5EF4-FFF2-40B4-BE49-F238E27FC236}">
                <a16:creationId xmlns:a16="http://schemas.microsoft.com/office/drawing/2014/main" id="{D2D76653-CDC0-49B5-89E1-C47D43FB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84538"/>
            <a:ext cx="660558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 Box 95">
            <a:extLst>
              <a:ext uri="{FF2B5EF4-FFF2-40B4-BE49-F238E27FC236}">
                <a16:creationId xmlns:a16="http://schemas.microsoft.com/office/drawing/2014/main" id="{BE875E52-2634-426B-B353-C68392E9B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4600575"/>
            <a:ext cx="2214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压大补小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60" name="Text Box 96">
            <a:extLst>
              <a:ext uri="{FF2B5EF4-FFF2-40B4-BE49-F238E27FC236}">
                <a16:creationId xmlns:a16="http://schemas.microsoft.com/office/drawing/2014/main" id="{8F75B9F7-CAD6-403A-87D4-D172FEDB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5448300"/>
            <a:ext cx="2867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y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= 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f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(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x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) 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 对数特性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  <a:cs typeface="Arial" charset="0"/>
            </a:endParaRPr>
          </a:p>
        </p:txBody>
      </p:sp>
      <p:sp>
        <p:nvSpPr>
          <p:cNvPr id="62" name="Text Box 97">
            <a:extLst>
              <a:ext uri="{FF2B5EF4-FFF2-40B4-BE49-F238E27FC236}">
                <a16:creationId xmlns:a16="http://schemas.microsoft.com/office/drawing/2014/main" id="{08365D28-0EC0-42E2-B00C-3F6BB1E2D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3714750"/>
            <a:ext cx="29384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提高小信号的量噪比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28EF3384-F7AD-4A1A-9362-A0A9175D5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BD0F2D-1924-4155-BCBF-34B0B369A6AF}" type="slidenum">
              <a:rPr lang="en-US" altLang="zh-CN">
                <a:latin typeface="Tahoma" panose="020B0604030504040204" pitchFamily="34" charset="0"/>
              </a:rPr>
              <a:pPr eaLnBrk="1" hangingPunct="1"/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EECB7553-134F-4759-A3E0-E5CBE7A9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2705100" cy="25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6">
            <a:extLst>
              <a:ext uri="{FF2B5EF4-FFF2-40B4-BE49-F238E27FC236}">
                <a16:creationId xmlns:a16="http://schemas.microsoft.com/office/drawing/2014/main" id="{465C7A04-87CE-4EEE-BAD4-4189BE5A3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1143000"/>
            <a:ext cx="2705100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5731" name="AutoShape 22">
            <a:extLst>
              <a:ext uri="{FF2B5EF4-FFF2-40B4-BE49-F238E27FC236}">
                <a16:creationId xmlns:a16="http://schemas.microsoft.com/office/drawing/2014/main" id="{5FCAED1F-14B2-45F7-B6BF-136BD685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1157288"/>
            <a:ext cx="1600200" cy="374650"/>
          </a:xfrm>
          <a:prstGeom prst="wedgeRoundRectCallout">
            <a:avLst>
              <a:gd name="adj1" fmla="val -47023"/>
              <a:gd name="adj2" fmla="val 69917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-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压缩输出</a:t>
            </a:r>
          </a:p>
        </p:txBody>
      </p:sp>
      <p:sp>
        <p:nvSpPr>
          <p:cNvPr id="161813" name="AutoShape 21">
            <a:extLst>
              <a:ext uri="{FF2B5EF4-FFF2-40B4-BE49-F238E27FC236}">
                <a16:creationId xmlns:a16="http://schemas.microsoft.com/office/drawing/2014/main" id="{6C85103A-A31A-4BC9-A61D-BEFE1EFD7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1171575"/>
            <a:ext cx="1631950" cy="358775"/>
          </a:xfrm>
          <a:prstGeom prst="wedgeRoundRectCallout">
            <a:avLst>
              <a:gd name="adj1" fmla="val -47278"/>
              <a:gd name="adj2" fmla="val 69912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-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扩张输入</a:t>
            </a:r>
          </a:p>
        </p:txBody>
      </p:sp>
      <p:pic>
        <p:nvPicPr>
          <p:cNvPr id="4098" name="Picture 3">
            <a:extLst>
              <a:ext uri="{FF2B5EF4-FFF2-40B4-BE49-F238E27FC236}">
                <a16:creationId xmlns:a16="http://schemas.microsoft.com/office/drawing/2014/main" id="{EBE8CDE9-26BE-44C3-A351-0CFCD49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143000"/>
            <a:ext cx="18923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>
            <a:extLst>
              <a:ext uri="{FF2B5EF4-FFF2-40B4-BE49-F238E27FC236}">
                <a16:creationId xmlns:a16="http://schemas.microsoft.com/office/drawing/2014/main" id="{4BADA3AA-8CAE-4591-A9C3-5BFBD53D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3771900"/>
            <a:ext cx="271145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>
            <a:extLst>
              <a:ext uri="{FF2B5EF4-FFF2-40B4-BE49-F238E27FC236}">
                <a16:creationId xmlns:a16="http://schemas.microsoft.com/office/drawing/2014/main" id="{1345C110-75BE-4A24-99A3-937B11CD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1719263"/>
            <a:ext cx="1824038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8E65BAF2-087B-44EC-8801-8442AC4F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4216400"/>
            <a:ext cx="18145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>
            <a:extLst>
              <a:ext uri="{FF2B5EF4-FFF2-40B4-BE49-F238E27FC236}">
                <a16:creationId xmlns:a16="http://schemas.microsoft.com/office/drawing/2014/main" id="{610C5A7D-389A-4E2B-9DDA-59CEAF00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706563"/>
            <a:ext cx="5746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13D591FF-DB52-47A8-ABD2-AAFAEF1E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716088"/>
            <a:ext cx="38449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11">
            <a:extLst>
              <a:ext uri="{FF2B5EF4-FFF2-40B4-BE49-F238E27FC236}">
                <a16:creationId xmlns:a16="http://schemas.microsoft.com/office/drawing/2014/main" id="{9FFFDD95-3B99-4A51-9F2D-2D87B55C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1701800"/>
            <a:ext cx="128905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5">
            <a:extLst>
              <a:ext uri="{FF2B5EF4-FFF2-40B4-BE49-F238E27FC236}">
                <a16:creationId xmlns:a16="http://schemas.microsoft.com/office/drawing/2014/main" id="{6C0E29B9-42C1-42A1-B890-38035AEEE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71900"/>
            <a:ext cx="271145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8F9A9C49-E3FF-4E1F-890F-E8CCEA381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00213"/>
            <a:ext cx="18224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1163F3BC-FCFE-4568-95FF-7007A2A2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4216400"/>
            <a:ext cx="18176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5B355456-DE07-40A4-8CC8-79D348C7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43063"/>
            <a:ext cx="1285875" cy="3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组合 24">
            <a:extLst>
              <a:ext uri="{FF2B5EF4-FFF2-40B4-BE49-F238E27FC236}">
                <a16:creationId xmlns:a16="http://schemas.microsoft.com/office/drawing/2014/main" id="{F16C9570-BB8E-49B4-8F3B-CB5A4920EA78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700213"/>
            <a:ext cx="3652838" cy="625475"/>
            <a:chOff x="1857356" y="2357430"/>
            <a:chExt cx="3654082" cy="624786"/>
          </a:xfrm>
        </p:grpSpPr>
        <p:pic>
          <p:nvPicPr>
            <p:cNvPr id="29722" name="Picture 10">
              <a:extLst>
                <a:ext uri="{FF2B5EF4-FFF2-40B4-BE49-F238E27FC236}">
                  <a16:creationId xmlns:a16="http://schemas.microsoft.com/office/drawing/2014/main" id="{0A343AB0-9881-4DB8-84A5-3417CD3AC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76" r="29324"/>
            <a:stretch>
              <a:fillRect/>
            </a:stretch>
          </p:blipFill>
          <p:spPr bwMode="auto">
            <a:xfrm flipH="1" flipV="1">
              <a:off x="1857356" y="2839340"/>
              <a:ext cx="3296896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23" name="Picture 10">
              <a:extLst>
                <a:ext uri="{FF2B5EF4-FFF2-40B4-BE49-F238E27FC236}">
                  <a16:creationId xmlns:a16="http://schemas.microsoft.com/office/drawing/2014/main" id="{F1545869-EBC7-4E9C-8AC0-C3386A448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76" r="29324"/>
            <a:stretch>
              <a:fillRect/>
            </a:stretch>
          </p:blipFill>
          <p:spPr bwMode="auto">
            <a:xfrm flipH="1" flipV="1">
              <a:off x="3071799" y="2357430"/>
              <a:ext cx="2439639" cy="14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EE101DF-5180-4729-94D4-F53C1B7CDECC}"/>
              </a:ext>
            </a:extLst>
          </p:cNvPr>
          <p:cNvSpPr/>
          <p:nvPr/>
        </p:nvSpPr>
        <p:spPr>
          <a:xfrm>
            <a:off x="1000125" y="5957888"/>
            <a:ext cx="75723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在接收端，需要采用一个与压缩特性相反的扩张器来恢复信号。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E109A8-0E0D-4D66-94F8-3F97E7B6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3148013"/>
            <a:ext cx="4159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入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6B1655-949E-493F-B8C1-5AD750D8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3146425"/>
            <a:ext cx="415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出</a:t>
            </a:r>
          </a:p>
        </p:txBody>
      </p:sp>
      <p:sp>
        <p:nvSpPr>
          <p:cNvPr id="27" name="线形标注 1 26">
            <a:extLst>
              <a:ext uri="{FF2B5EF4-FFF2-40B4-BE49-F238E27FC236}">
                <a16:creationId xmlns:a16="http://schemas.microsoft.com/office/drawing/2014/main" id="{11180A75-A08B-45CF-A7FE-A8ACB22BD529}"/>
              </a:ext>
            </a:extLst>
          </p:cNvPr>
          <p:cNvSpPr>
            <a:spLocks/>
          </p:cNvSpPr>
          <p:nvPr/>
        </p:nvSpPr>
        <p:spPr bwMode="auto">
          <a:xfrm>
            <a:off x="1917700" y="2262188"/>
            <a:ext cx="714375" cy="642937"/>
          </a:xfrm>
          <a:prstGeom prst="borderCallout1">
            <a:avLst>
              <a:gd name="adj1" fmla="val 17778"/>
              <a:gd name="adj2" fmla="val -10667"/>
              <a:gd name="adj3" fmla="val -8148"/>
              <a:gd name="adj4" fmla="val -42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压缩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特性</a:t>
            </a:r>
          </a:p>
        </p:txBody>
      </p:sp>
      <p:sp>
        <p:nvSpPr>
          <p:cNvPr id="28" name="线形标注 1 27">
            <a:extLst>
              <a:ext uri="{FF2B5EF4-FFF2-40B4-BE49-F238E27FC236}">
                <a16:creationId xmlns:a16="http://schemas.microsoft.com/office/drawing/2014/main" id="{85063D7F-475F-44D4-A1AE-2C431AF34890}"/>
              </a:ext>
            </a:extLst>
          </p:cNvPr>
          <p:cNvSpPr>
            <a:spLocks/>
          </p:cNvSpPr>
          <p:nvPr/>
        </p:nvSpPr>
        <p:spPr bwMode="auto">
          <a:xfrm>
            <a:off x="7061200" y="2262188"/>
            <a:ext cx="714375" cy="642937"/>
          </a:xfrm>
          <a:prstGeom prst="borderCallout1">
            <a:avLst>
              <a:gd name="adj1" fmla="val 17778"/>
              <a:gd name="adj2" fmla="val -10667"/>
              <a:gd name="adj3" fmla="val -10370"/>
              <a:gd name="adj4" fmla="val -38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扩张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Arial" charset="0"/>
            </a:endParaRPr>
          </a:p>
          <a:p>
            <a:pPr algn="ctr" eaLnBrk="1" hangingPunct="1"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  <a:cs typeface="Arial" charset="0"/>
              </a:rPr>
              <a:t>特性</a:t>
            </a:r>
          </a:p>
          <a:p>
            <a:pPr algn="ctr"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  <a:cs typeface="Arial" charset="0"/>
            </a:endParaRPr>
          </a:p>
        </p:txBody>
      </p:sp>
      <p:sp>
        <p:nvSpPr>
          <p:cNvPr id="29720" name="矩形 16">
            <a:extLst>
              <a:ext uri="{FF2B5EF4-FFF2-40B4-BE49-F238E27FC236}">
                <a16:creationId xmlns:a16="http://schemas.microsoft.com/office/drawing/2014/main" id="{823FCD34-59D3-49EA-88D1-4B8CFA2D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2684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90000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压缩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扩张特性</a:t>
            </a:r>
            <a:r>
              <a:rPr lang="zh-CN" altLang="en-US" sz="2400">
                <a:latin typeface="Arial" panose="020B0604020202020204" pitchFamily="34" charset="0"/>
              </a:rPr>
              <a:t>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419" name="Picture 27">
            <a:extLst>
              <a:ext uri="{FF2B5EF4-FFF2-40B4-BE49-F238E27FC236}">
                <a16:creationId xmlns:a16="http://schemas.microsoft.com/office/drawing/2014/main" id="{55EE1F8C-3FD4-4ACB-AC39-910E2920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7"/>
          <a:stretch>
            <a:fillRect/>
          </a:stretch>
        </p:blipFill>
        <p:spPr bwMode="auto">
          <a:xfrm>
            <a:off x="3659188" y="3714750"/>
            <a:ext cx="21431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3" grpId="0"/>
      <p:bldP spid="22" grpId="0"/>
      <p:bldP spid="25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2AD0E4A-48B8-46FD-AB3B-5BADE508B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DD1E39-EB1D-4885-8A30-131618C54A07}" type="slidenum">
              <a:rPr lang="en-US" altLang="zh-CN">
                <a:latin typeface="Tahoma" panose="020B0604030504040204" pitchFamily="34" charset="0"/>
              </a:rPr>
              <a:pPr eaLnBrk="1" hangingPunct="1"/>
              <a:t>27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5F38CC-78C1-4D0A-8F43-C3D4A1903CEA}"/>
              </a:ext>
            </a:extLst>
          </p:cNvPr>
          <p:cNvSpPr/>
          <p:nvPr/>
        </p:nvSpPr>
        <p:spPr>
          <a:xfrm>
            <a:off x="0" y="785813"/>
            <a:ext cx="7500938" cy="428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724" name="Picture 11">
            <a:extLst>
              <a:ext uri="{FF2B5EF4-FFF2-40B4-BE49-F238E27FC236}">
                <a16:creationId xmlns:a16="http://schemas.microsoft.com/office/drawing/2014/main" id="{C95A4104-5987-41CA-A6D9-5A3CA1DE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1255713"/>
            <a:ext cx="3516312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>
            <a:extLst>
              <a:ext uri="{FF2B5EF4-FFF2-40B4-BE49-F238E27FC236}">
                <a16:creationId xmlns:a16="http://schemas.microsoft.com/office/drawing/2014/main" id="{91A0E7E1-6DC3-4A75-A503-C051F598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1287463"/>
            <a:ext cx="321945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998588DC-51F5-4B08-8B6C-0C179898E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442913"/>
            <a:ext cx="48482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2993299D-5821-44E2-99AC-B2D9D3C1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177925"/>
            <a:ext cx="321468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4" name="AutoShape 8">
            <a:extLst>
              <a:ext uri="{FF2B5EF4-FFF2-40B4-BE49-F238E27FC236}">
                <a16:creationId xmlns:a16="http://schemas.microsoft.com/office/drawing/2014/main" id="{B34EFD66-6AE0-4FB1-A895-A9B92583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8" y="1517650"/>
            <a:ext cx="909637" cy="857250"/>
          </a:xfrm>
          <a:prstGeom prst="wedgeRoundRectCallout">
            <a:avLst>
              <a:gd name="adj1" fmla="val 76458"/>
              <a:gd name="adj2" fmla="val -27759"/>
              <a:gd name="adj3" fmla="val 16667"/>
            </a:avLst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</a:rPr>
              <a:t>均匀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</a:rPr>
              <a:t>量化</a:t>
            </a:r>
          </a:p>
        </p:txBody>
      </p:sp>
      <p:sp>
        <p:nvSpPr>
          <p:cNvPr id="30729" name="Rectangle 11">
            <a:extLst>
              <a:ext uri="{FF2B5EF4-FFF2-40B4-BE49-F238E27FC236}">
                <a16:creationId xmlns:a16="http://schemas.microsoft.com/office/drawing/2014/main" id="{877DC4CF-03CB-4FDC-A2DA-577CB691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160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0730" name="Rectangle 12">
            <a:extLst>
              <a:ext uri="{FF2B5EF4-FFF2-40B4-BE49-F238E27FC236}">
                <a16:creationId xmlns:a16="http://schemas.microsoft.com/office/drawing/2014/main" id="{D14188BA-FCF6-4C55-BBA1-C7D6438EA44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82082" y="299323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2" name="线形标注 1 11">
            <a:extLst>
              <a:ext uri="{FF2B5EF4-FFF2-40B4-BE49-F238E27FC236}">
                <a16:creationId xmlns:a16="http://schemas.microsoft.com/office/drawing/2014/main" id="{B3E7F219-2A76-40D3-B94A-8E007908149F}"/>
              </a:ext>
            </a:extLst>
          </p:cNvPr>
          <p:cNvSpPr>
            <a:spLocks/>
          </p:cNvSpPr>
          <p:nvPr/>
        </p:nvSpPr>
        <p:spPr bwMode="auto">
          <a:xfrm>
            <a:off x="5181600" y="1784350"/>
            <a:ext cx="857250" cy="785813"/>
          </a:xfrm>
          <a:prstGeom prst="borderCallout1">
            <a:avLst>
              <a:gd name="adj1" fmla="val 14546"/>
              <a:gd name="adj2" fmla="val -8889"/>
              <a:gd name="adj3" fmla="val -43032"/>
              <a:gd name="adj4" fmla="val -36852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</a:rPr>
              <a:t>压缩</a:t>
            </a:r>
            <a:endParaRPr lang="en-US" altLang="zh-CN" sz="2400"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</a:rPr>
              <a:t>特性</a:t>
            </a:r>
          </a:p>
        </p:txBody>
      </p:sp>
      <p:pic>
        <p:nvPicPr>
          <p:cNvPr id="60428" name="Picture 12">
            <a:extLst>
              <a:ext uri="{FF2B5EF4-FFF2-40B4-BE49-F238E27FC236}">
                <a16:creationId xmlns:a16="http://schemas.microsoft.com/office/drawing/2014/main" id="{3C7E3F5C-C94D-4954-9B2A-BDF3DEAB6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5214938"/>
            <a:ext cx="6858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EA4FD828-B9E2-4635-8F03-4239C313F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F02133-7504-409A-840B-DD6A1DA3F085}" type="slidenum">
              <a:rPr lang="en-US" altLang="zh-CN">
                <a:latin typeface="Tahoma" panose="020B0604030504040204" pitchFamily="34" charset="0"/>
              </a:rPr>
              <a:pPr eaLnBrk="1" hangingPunct="1"/>
              <a:t>28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1747" name="矩形 16">
            <a:extLst>
              <a:ext uri="{FF2B5EF4-FFF2-40B4-BE49-F238E27FC236}">
                <a16:creationId xmlns:a16="http://schemas.microsoft.com/office/drawing/2014/main" id="{3FB0510A-8073-48D9-B036-EB4BA8A7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538163"/>
            <a:ext cx="2684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90000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ITU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两种建议：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92AE6D17-9CA0-4D4E-B068-46BEBC74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37"/>
          <a:stretch>
            <a:fillRect/>
          </a:stretch>
        </p:blipFill>
        <p:spPr bwMode="auto">
          <a:xfrm>
            <a:off x="484188" y="1285875"/>
            <a:ext cx="79152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>
            <a:extLst>
              <a:ext uri="{FF2B5EF4-FFF2-40B4-BE49-F238E27FC236}">
                <a16:creationId xmlns:a16="http://schemas.microsoft.com/office/drawing/2014/main" id="{1232A8AD-5D39-4B2E-B581-E9C38C22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9" b="35056"/>
          <a:stretch>
            <a:fillRect/>
          </a:stretch>
        </p:blipFill>
        <p:spPr bwMode="auto">
          <a:xfrm>
            <a:off x="587375" y="2428875"/>
            <a:ext cx="791368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7">
            <a:extLst>
              <a:ext uri="{FF2B5EF4-FFF2-40B4-BE49-F238E27FC236}">
                <a16:creationId xmlns:a16="http://schemas.microsoft.com/office/drawing/2014/main" id="{B69DEA1C-DFFD-48EA-8B16-70DCEB02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10" b="-3558"/>
          <a:stretch>
            <a:fillRect/>
          </a:stretch>
        </p:blipFill>
        <p:spPr bwMode="auto">
          <a:xfrm>
            <a:off x="500063" y="4286250"/>
            <a:ext cx="791368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69915376-3B67-4784-92B9-198209E840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4C0902-B279-4BBF-9382-7709897AF3CB}" type="slidenum">
              <a:rPr lang="en-US" altLang="zh-CN">
                <a:latin typeface="Tahoma" panose="020B0604030504040204" pitchFamily="34" charset="0"/>
              </a:rPr>
              <a:pPr eaLnBrk="1" hangingPunct="1"/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32771" name="Picture 18">
            <a:extLst>
              <a:ext uri="{FF2B5EF4-FFF2-40B4-BE49-F238E27FC236}">
                <a16:creationId xmlns:a16="http://schemas.microsoft.com/office/drawing/2014/main" id="{69AEFD08-91B3-401E-9F21-9D431DE7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40" b="-204"/>
          <a:stretch>
            <a:fillRect/>
          </a:stretch>
        </p:blipFill>
        <p:spPr bwMode="auto">
          <a:xfrm>
            <a:off x="785813" y="5459413"/>
            <a:ext cx="378301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18">
            <a:extLst>
              <a:ext uri="{FF2B5EF4-FFF2-40B4-BE49-F238E27FC236}">
                <a16:creationId xmlns:a16="http://schemas.microsoft.com/office/drawing/2014/main" id="{683C5AFD-8169-4C8E-A8C9-02F627128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5" b="21051"/>
          <a:stretch>
            <a:fillRect/>
          </a:stretch>
        </p:blipFill>
        <p:spPr bwMode="auto">
          <a:xfrm>
            <a:off x="796925" y="4470400"/>
            <a:ext cx="37830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18">
            <a:extLst>
              <a:ext uri="{FF2B5EF4-FFF2-40B4-BE49-F238E27FC236}">
                <a16:creationId xmlns:a16="http://schemas.microsoft.com/office/drawing/2014/main" id="{E429AAA5-B174-41A6-A4C8-8B0094C4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8"/>
          <a:stretch>
            <a:fillRect/>
          </a:stretch>
        </p:blipFill>
        <p:spPr bwMode="auto">
          <a:xfrm>
            <a:off x="803275" y="1373188"/>
            <a:ext cx="378301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4">
            <a:extLst>
              <a:ext uri="{FF2B5EF4-FFF2-40B4-BE49-F238E27FC236}">
                <a16:creationId xmlns:a16="http://schemas.microsoft.com/office/drawing/2014/main" id="{B4C88521-E7A5-40E2-A03A-1E51E6F4B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78" name="Rectangle 10">
            <a:extLst>
              <a:ext uri="{FF2B5EF4-FFF2-40B4-BE49-F238E27FC236}">
                <a16:creationId xmlns:a16="http://schemas.microsoft.com/office/drawing/2014/main" id="{404DBB68-F1A3-40B0-8947-43A9F570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538163"/>
            <a:ext cx="1731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非均匀量化</a:t>
            </a:r>
          </a:p>
        </p:txBody>
      </p:sp>
      <p:sp>
        <p:nvSpPr>
          <p:cNvPr id="32776" name="Rectangle 11">
            <a:extLst>
              <a:ext uri="{FF2B5EF4-FFF2-40B4-BE49-F238E27FC236}">
                <a16:creationId xmlns:a16="http://schemas.microsoft.com/office/drawing/2014/main" id="{C5C41598-58B4-4CA3-B897-5149C6B1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000625"/>
            <a:ext cx="2857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 </a:t>
            </a:r>
            <a:r>
              <a:rPr lang="zh-CN" altLang="en-US" sz="20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－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归一化输入电压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en-US" altLang="zh-CN" sz="20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－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归一化输出电压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328BD3-3EB4-4190-B094-2CE6A43E5A0C}"/>
              </a:ext>
            </a:extLst>
          </p:cNvPr>
          <p:cNvSpPr/>
          <p:nvPr/>
        </p:nvSpPr>
        <p:spPr>
          <a:xfrm>
            <a:off x="642938" y="528638"/>
            <a:ext cx="3929062" cy="5032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zh-CN" sz="3200" u="sng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/>
                <a:cs typeface="Arial" pitchFamily="34" charset="0"/>
              </a:rPr>
              <a:t>1</a:t>
            </a:r>
            <a:r>
              <a:rPr lang="en-US" altLang="zh-CN" sz="2800" kern="0" dirty="0">
                <a:solidFill>
                  <a:srgbClr val="0000CC"/>
                </a:solidFill>
                <a:ea typeface="宋体"/>
                <a:cs typeface="Arial" pitchFamily="34" charset="0"/>
              </a:rPr>
              <a:t> .  </a:t>
            </a:r>
            <a:r>
              <a:rPr lang="en-US" altLang="zh-CN" sz="2800" b="1" i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A </a:t>
            </a:r>
            <a:r>
              <a:rPr lang="zh-CN" altLang="en-US" sz="280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压缩律</a:t>
            </a:r>
            <a:endParaRPr lang="zh-CN" altLang="en-US" sz="2800" dirty="0">
              <a:solidFill>
                <a:srgbClr val="FF0000"/>
              </a:solidFill>
              <a:cs typeface="Arial" pitchFamily="34" charset="0"/>
            </a:endParaRPr>
          </a:p>
        </p:txBody>
      </p:sp>
      <p:grpSp>
        <p:nvGrpSpPr>
          <p:cNvPr id="32778" name="组合 20">
            <a:extLst>
              <a:ext uri="{FF2B5EF4-FFF2-40B4-BE49-F238E27FC236}">
                <a16:creationId xmlns:a16="http://schemas.microsoft.com/office/drawing/2014/main" id="{8EAF2BCC-5539-4C3F-8A90-A8AB983F332C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1428750"/>
            <a:ext cx="3671888" cy="3313113"/>
            <a:chOff x="4829203" y="1052513"/>
            <a:chExt cx="3671887" cy="3313112"/>
          </a:xfrm>
        </p:grpSpPr>
        <p:grpSp>
          <p:nvGrpSpPr>
            <p:cNvPr id="32781" name="Group 6">
              <a:extLst>
                <a:ext uri="{FF2B5EF4-FFF2-40B4-BE49-F238E27FC236}">
                  <a16:creationId xmlns:a16="http://schemas.microsoft.com/office/drawing/2014/main" id="{44AA1E80-D74D-48A2-BAB7-A4BFCD81F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9203" y="1052513"/>
              <a:ext cx="3671887" cy="3313112"/>
              <a:chOff x="2341" y="1820"/>
              <a:chExt cx="2183" cy="1729"/>
            </a:xfrm>
          </p:grpSpPr>
          <p:pic>
            <p:nvPicPr>
              <p:cNvPr id="32783" name="Picture 7" descr="理想压缩特性曲线">
                <a:extLst>
                  <a:ext uri="{FF2B5EF4-FFF2-40B4-BE49-F238E27FC236}">
                    <a16:creationId xmlns:a16="http://schemas.microsoft.com/office/drawing/2014/main" id="{FA3E4214-BA06-43A5-97A0-2EA86E899A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6" r="6450" b="16434"/>
              <a:stretch>
                <a:fillRect/>
              </a:stretch>
            </p:blipFill>
            <p:spPr bwMode="auto">
              <a:xfrm>
                <a:off x="2341" y="1820"/>
                <a:ext cx="2183" cy="172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84" name="Text Box 8">
                <a:extLst>
                  <a:ext uri="{FF2B5EF4-FFF2-40B4-BE49-F238E27FC236}">
                    <a16:creationId xmlns:a16="http://schemas.microsoft.com/office/drawing/2014/main" id="{E385CA23-B718-4B03-9C76-4D258D2F0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0" y="2716"/>
                <a:ext cx="24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2785" name="Line 9">
                <a:extLst>
                  <a:ext uri="{FF2B5EF4-FFF2-40B4-BE49-F238E27FC236}">
                    <a16:creationId xmlns:a16="http://schemas.microsoft.com/office/drawing/2014/main" id="{0B4F9AA9-7D43-470F-88D8-E694BA9F8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3" y="2844"/>
                <a:ext cx="29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AB984A-6020-405E-BF00-4F1E437D1810}"/>
                </a:ext>
              </a:extLst>
            </p:cNvPr>
            <p:cNvSpPr/>
            <p:nvPr/>
          </p:nvSpPr>
          <p:spPr>
            <a:xfrm>
              <a:off x="5072091" y="1400176"/>
              <a:ext cx="214312" cy="676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  <a:p>
              <a:pPr eaLnBrk="1" hangingPunct="1">
                <a:defRPr/>
              </a:pPr>
              <a:endParaRPr lang="zh-CN" altLang="en-US" sz="2000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34E699E-074E-438D-B3CE-E64DA0051E58}"/>
              </a:ext>
            </a:extLst>
          </p:cNvPr>
          <p:cNvCxnSpPr/>
          <p:nvPr/>
        </p:nvCxnSpPr>
        <p:spPr>
          <a:xfrm rot="5400000" flipH="1" flipV="1">
            <a:off x="5542756" y="3448844"/>
            <a:ext cx="636588" cy="520700"/>
          </a:xfrm>
          <a:prstGeom prst="line">
            <a:avLst/>
          </a:prstGeom>
          <a:ln w="28575">
            <a:solidFill>
              <a:srgbClr val="CC00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80" name="Picture 18">
            <a:extLst>
              <a:ext uri="{FF2B5EF4-FFF2-40B4-BE49-F238E27FC236}">
                <a16:creationId xmlns:a16="http://schemas.microsoft.com/office/drawing/2014/main" id="{A61B9A74-94E1-423C-AA87-748423998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0" b="36234"/>
          <a:stretch>
            <a:fillRect/>
          </a:stretch>
        </p:blipFill>
        <p:spPr bwMode="auto">
          <a:xfrm>
            <a:off x="860425" y="3714750"/>
            <a:ext cx="3783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AE1CE21F-4A41-45C6-8D02-A21784550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2C7DC1-E197-4E74-A987-E40E56EDEA07}" type="slidenum">
              <a:rPr lang="en-US" altLang="zh-CN">
                <a:latin typeface="Tahoma" panose="020B0604030504040204" pitchFamily="34" charset="0"/>
              </a:rPr>
              <a:pPr eaLnBrk="1" hangingPunct="1"/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7" name="Text Box 36">
            <a:extLst>
              <a:ext uri="{FF2B5EF4-FFF2-40B4-BE49-F238E27FC236}">
                <a16:creationId xmlns:a16="http://schemas.microsoft.com/office/drawing/2014/main" id="{CCF84994-971C-4EFD-9EE3-010656333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497263"/>
            <a:ext cx="20002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引  言</a:t>
            </a:r>
            <a:endParaRPr lang="en-US" altLang="zh-CN" sz="44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48" name="矩形 4">
            <a:extLst>
              <a:ext uri="{FF2B5EF4-FFF2-40B4-BE49-F238E27FC236}">
                <a16:creationId xmlns:a16="http://schemas.microsoft.com/office/drawing/2014/main" id="{D0F21599-7921-4DE3-AE69-35C26EC5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719262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§10</a:t>
            </a:r>
            <a:r>
              <a:rPr lang="en-US" altLang="zh-CN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.1  </a:t>
            </a:r>
            <a:endParaRPr lang="zh-CN" altLang="en-US" sz="4000" b="1">
              <a:solidFill>
                <a:srgbClr val="99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3">
            <a:extLst>
              <a:ext uri="{FF2B5EF4-FFF2-40B4-BE49-F238E27FC236}">
                <a16:creationId xmlns:a16="http://schemas.microsoft.com/office/drawing/2014/main" id="{DD185B97-362C-4A49-B790-5E329383F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62F9BA-5C2B-4E37-B8C3-94425330727D}" type="slidenum">
              <a:rPr lang="en-US" altLang="zh-CN">
                <a:latin typeface="Tahoma" panose="020B0604030504040204" pitchFamily="34" charset="0"/>
              </a:rPr>
              <a:pPr eaLnBrk="1" hangingPunct="1"/>
              <a:t>30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3795" name="Text Box 6">
            <a:extLst>
              <a:ext uri="{FF2B5EF4-FFF2-40B4-BE49-F238E27FC236}">
                <a16:creationId xmlns:a16="http://schemas.microsoft.com/office/drawing/2014/main" id="{F8712D46-7359-464E-B28C-0420EC218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7207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</a:p>
          <a:p>
            <a:pPr algn="ctr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律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13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折 线</a:t>
            </a:r>
          </a:p>
        </p:txBody>
      </p:sp>
      <p:graphicFrame>
        <p:nvGraphicFramePr>
          <p:cNvPr id="33796" name="Object 9">
            <a:extLst>
              <a:ext uri="{FF2B5EF4-FFF2-40B4-BE49-F238E27FC236}">
                <a16:creationId xmlns:a16="http://schemas.microsoft.com/office/drawing/2014/main" id="{136A8DB3-B28E-497C-865C-CCEBA95ED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0"/>
          <a:ext cx="6372225" cy="508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Visio" r:id="rId3" imgW="3752826" imgH="2727887" progId="Visio.Drawing.11">
                  <p:embed/>
                </p:oleObj>
              </mc:Choice>
              <mc:Fallback>
                <p:oleObj name="Visio" r:id="rId3" imgW="3752826" imgH="2727887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193" b="2519"/>
                      <a:stretch>
                        <a:fillRect/>
                      </a:stretch>
                    </p:blipFill>
                    <p:spPr bwMode="auto">
                      <a:xfrm>
                        <a:off x="2411413" y="0"/>
                        <a:ext cx="6372225" cy="5084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81" name="Group 61">
            <a:extLst>
              <a:ext uri="{FF2B5EF4-FFF2-40B4-BE49-F238E27FC236}">
                <a16:creationId xmlns:a16="http://schemas.microsoft.com/office/drawing/2014/main" id="{19CEB3C9-983D-47AB-A1D7-3F3C93CD7AF3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5229225"/>
          <a:ext cx="7954962" cy="1462144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1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折线段号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范围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斜    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1/2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1/4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839" name="Object 52">
            <a:extLst>
              <a:ext uri="{FF2B5EF4-FFF2-40B4-BE49-F238E27FC236}">
                <a16:creationId xmlns:a16="http://schemas.microsoft.com/office/drawing/2014/main" id="{940EB6D0-98FB-4247-995C-16A79C240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850" y="5630863"/>
          <a:ext cx="7699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公式" r:id="rId5" imgW="520474" imgH="406224" progId="Equation.3">
                  <p:embed/>
                </p:oleObj>
              </mc:Choice>
              <mc:Fallback>
                <p:oleObj name="公式" r:id="rId5" imgW="520474" imgH="40622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5630863"/>
                        <a:ext cx="7699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0" name="Object 53">
            <a:extLst>
              <a:ext uri="{FF2B5EF4-FFF2-40B4-BE49-F238E27FC236}">
                <a16:creationId xmlns:a16="http://schemas.microsoft.com/office/drawing/2014/main" id="{C1959758-E8FF-41D3-B13F-46B7F62DB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900" y="5592763"/>
          <a:ext cx="9207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公式" r:id="rId7" imgW="622030" imgH="406224" progId="Equation.3">
                  <p:embed/>
                </p:oleObj>
              </mc:Choice>
              <mc:Fallback>
                <p:oleObj name="公式" r:id="rId7" imgW="622030" imgH="406224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592763"/>
                        <a:ext cx="9207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1" name="Object 54">
            <a:extLst>
              <a:ext uri="{FF2B5EF4-FFF2-40B4-BE49-F238E27FC236}">
                <a16:creationId xmlns:a16="http://schemas.microsoft.com/office/drawing/2014/main" id="{4F6A5B1C-5D98-492A-A0AA-D84688323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4588" y="5610225"/>
          <a:ext cx="8239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公式" r:id="rId9" imgW="558558" imgH="406224" progId="Equation.3">
                  <p:embed/>
                </p:oleObj>
              </mc:Choice>
              <mc:Fallback>
                <p:oleObj name="公式" r:id="rId9" imgW="558558" imgH="40622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5610225"/>
                        <a:ext cx="823912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2" name="Object 55">
            <a:extLst>
              <a:ext uri="{FF2B5EF4-FFF2-40B4-BE49-F238E27FC236}">
                <a16:creationId xmlns:a16="http://schemas.microsoft.com/office/drawing/2014/main" id="{05955EF8-F88F-4234-8AA8-E27E448D4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3275" y="5630863"/>
          <a:ext cx="8064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公式" r:id="rId11" imgW="545626" imgH="406048" progId="Equation.3">
                  <p:embed/>
                </p:oleObj>
              </mc:Choice>
              <mc:Fallback>
                <p:oleObj name="公式" r:id="rId11" imgW="545626" imgH="406048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5630863"/>
                        <a:ext cx="8064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3" name="Object 56">
            <a:extLst>
              <a:ext uri="{FF2B5EF4-FFF2-40B4-BE49-F238E27FC236}">
                <a16:creationId xmlns:a16="http://schemas.microsoft.com/office/drawing/2014/main" id="{EFC9312E-E7FD-489F-BE9C-CC29CBC2D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5654675"/>
          <a:ext cx="6937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公式" r:id="rId13" imgW="469696" imgH="406224" progId="Equation.3">
                  <p:embed/>
                </p:oleObj>
              </mc:Choice>
              <mc:Fallback>
                <p:oleObj name="公式" r:id="rId13" imgW="469696" imgH="40622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654675"/>
                        <a:ext cx="6937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4" name="Object 57">
            <a:extLst>
              <a:ext uri="{FF2B5EF4-FFF2-40B4-BE49-F238E27FC236}">
                <a16:creationId xmlns:a16="http://schemas.microsoft.com/office/drawing/2014/main" id="{2035C141-4737-48DA-A96A-F448E5CEE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0175" y="5630863"/>
          <a:ext cx="6000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公式" r:id="rId15" imgW="406048" imgH="406048" progId="Equation.3">
                  <p:embed/>
                </p:oleObj>
              </mc:Choice>
              <mc:Fallback>
                <p:oleObj name="公式" r:id="rId15" imgW="406048" imgH="406048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5630863"/>
                        <a:ext cx="6000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5" name="Object 58">
            <a:extLst>
              <a:ext uri="{FF2B5EF4-FFF2-40B4-BE49-F238E27FC236}">
                <a16:creationId xmlns:a16="http://schemas.microsoft.com/office/drawing/2014/main" id="{65D6BE92-CAF1-48DA-B22D-A39D1071D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0425" y="5637213"/>
          <a:ext cx="6000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公式" r:id="rId17" imgW="406048" imgH="406048" progId="Equation.3">
                  <p:embed/>
                </p:oleObj>
              </mc:Choice>
              <mc:Fallback>
                <p:oleObj name="公式" r:id="rId17" imgW="406048" imgH="406048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5637213"/>
                        <a:ext cx="6000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6" name="Object 59">
            <a:extLst>
              <a:ext uri="{FF2B5EF4-FFF2-40B4-BE49-F238E27FC236}">
                <a16:creationId xmlns:a16="http://schemas.microsoft.com/office/drawing/2014/main" id="{E2204129-A1D2-4B8A-8871-78867DCAB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6563" y="5640388"/>
          <a:ext cx="5445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公式" r:id="rId19" imgW="368140" imgH="406224" progId="Equation.3">
                  <p:embed/>
                </p:oleObj>
              </mc:Choice>
              <mc:Fallback>
                <p:oleObj name="公式" r:id="rId19" imgW="368140" imgH="40622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5640388"/>
                        <a:ext cx="54451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>
            <a:extLst>
              <a:ext uri="{FF2B5EF4-FFF2-40B4-BE49-F238E27FC236}">
                <a16:creationId xmlns:a16="http://schemas.microsoft.com/office/drawing/2014/main" id="{0DBF5766-50AA-4F96-B2BC-4212A34062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E82EA5-03D9-4D3B-AD04-DB85A89063F1}" type="slidenum">
              <a:rPr lang="en-US" altLang="zh-CN">
                <a:latin typeface="Tahoma" panose="020B0604030504040204" pitchFamily="34" charset="0"/>
              </a:rPr>
              <a:pPr eaLnBrk="1" hangingPunct="1"/>
              <a:t>31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34819" name="Picture 6" descr="13折线图">
            <a:extLst>
              <a:ext uri="{FF2B5EF4-FFF2-40B4-BE49-F238E27FC236}">
                <a16:creationId xmlns:a16="http://schemas.microsoft.com/office/drawing/2014/main" id="{D5FDAA3E-E4C3-4E70-8EFB-A60E9094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2519" r="11969" b="11008"/>
          <a:stretch>
            <a:fillRect/>
          </a:stretch>
        </p:blipFill>
        <p:spPr bwMode="auto">
          <a:xfrm>
            <a:off x="2700338" y="836613"/>
            <a:ext cx="6029325" cy="555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7">
            <a:extLst>
              <a:ext uri="{FF2B5EF4-FFF2-40B4-BE49-F238E27FC236}">
                <a16:creationId xmlns:a16="http://schemas.microsoft.com/office/drawing/2014/main" id="{5E5A1B59-CA1A-4DBA-91CE-F9321D7B3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6294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段折线来逼近</a:t>
            </a: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= 87.6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律压缩特性</a:t>
            </a:r>
          </a:p>
        </p:txBody>
      </p:sp>
      <p:graphicFrame>
        <p:nvGraphicFramePr>
          <p:cNvPr id="57352" name="Group 8">
            <a:extLst>
              <a:ext uri="{FF2B5EF4-FFF2-40B4-BE49-F238E27FC236}">
                <a16:creationId xmlns:a16="http://schemas.microsoft.com/office/drawing/2014/main" id="{EF2BF355-B879-4DE6-80D8-EE504600AC00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484313"/>
          <a:ext cx="2071687" cy="4559302"/>
        </p:xfrm>
        <a:graphic>
          <a:graphicData uri="http://schemas.openxmlformats.org/drawingml/2006/table">
            <a:tbl>
              <a:tblPr/>
              <a:tblGrid>
                <a:gridCol w="98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段 落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斜 率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1/2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163794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1/4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37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3">
            <a:extLst>
              <a:ext uri="{FF2B5EF4-FFF2-40B4-BE49-F238E27FC236}">
                <a16:creationId xmlns:a16="http://schemas.microsoft.com/office/drawing/2014/main" id="{41F2D32B-0C06-4580-A1A7-C4212BE920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5267D2-E0EC-451D-B77B-2F3D921A292A}" type="slidenum">
              <a:rPr lang="en-US" altLang="zh-CN">
                <a:latin typeface="Tahoma" panose="020B0604030504040204" pitchFamily="34" charset="0"/>
              </a:rPr>
              <a:pPr eaLnBrk="1" hangingPunct="1"/>
              <a:t>32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702F5134-822A-492C-92AF-B224AFD59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013325"/>
            <a:ext cx="74882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8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13</a:t>
            </a:r>
            <a:r>
              <a:rPr lang="zh-CN" altLang="en-US" sz="2400" b="1">
                <a:latin typeface="Times New Roman" panose="02020603050405020304" pitchFamily="18" charset="0"/>
              </a:rPr>
              <a:t>折线法和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 = 87.6</a:t>
            </a:r>
            <a:r>
              <a:rPr lang="zh-CN" altLang="en-US" sz="2400" b="1">
                <a:latin typeface="Times New Roman" panose="02020603050405020304" pitchFamily="18" charset="0"/>
              </a:rPr>
              <a:t>时的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律压缩法十分接近。</a:t>
            </a:r>
          </a:p>
        </p:txBody>
      </p:sp>
      <p:graphicFrame>
        <p:nvGraphicFramePr>
          <p:cNvPr id="134237" name="Group 93">
            <a:extLst>
              <a:ext uri="{FF2B5EF4-FFF2-40B4-BE49-F238E27FC236}">
                <a16:creationId xmlns:a16="http://schemas.microsoft.com/office/drawing/2014/main" id="{253D8D3B-955E-42C3-999F-C9966DE9209A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341438"/>
          <a:ext cx="8216900" cy="3328988"/>
        </p:xfrm>
        <a:graphic>
          <a:graphicData uri="http://schemas.openxmlformats.org/drawingml/2006/table">
            <a:tbl>
              <a:tblPr/>
              <a:tblGrid>
                <a:gridCol w="17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=1-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律的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1/128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1/60.6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1/30.6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1/15.4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1/7.79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1/3.93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1/1.98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折线法的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=1/2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1/128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1/64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1/32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1/16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折线段号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折线斜率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1/2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1/4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929" name="Rectangle 90">
            <a:extLst>
              <a:ext uri="{FF2B5EF4-FFF2-40B4-BE49-F238E27FC236}">
                <a16:creationId xmlns:a16="http://schemas.microsoft.com/office/drawing/2014/main" id="{06B15A1D-FFF0-49C9-BB11-26926EDF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693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折线特性和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律特性之间的误差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3">
            <a:extLst>
              <a:ext uri="{FF2B5EF4-FFF2-40B4-BE49-F238E27FC236}">
                <a16:creationId xmlns:a16="http://schemas.microsoft.com/office/drawing/2014/main" id="{E5A47FBC-F839-4DB5-A90C-41B899449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1CBF39-537E-454E-8195-64AEE23A93B3}" type="slidenum">
              <a:rPr lang="en-US" altLang="zh-CN">
                <a:latin typeface="Tahoma" panose="020B0604030504040204" pitchFamily="34" charset="0"/>
              </a:rPr>
              <a:pPr eaLnBrk="1" hangingPunct="1"/>
              <a:t>33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AAE4E297-953D-4395-A93C-43BF8AB2F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68" name="矩形 8">
            <a:extLst>
              <a:ext uri="{FF2B5EF4-FFF2-40B4-BE49-F238E27FC236}">
                <a16:creationId xmlns:a16="http://schemas.microsoft.com/office/drawing/2014/main" id="{80269BBC-9041-4DDC-AD9C-7FFC50C3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47863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3 .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i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n-US" altLang="zh-CN" sz="2800" i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压缩律</a:t>
            </a:r>
            <a:r>
              <a:rPr lang="zh-CN" altLang="en-US" sz="2800">
                <a:solidFill>
                  <a:schemeClr val="fol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及其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 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折线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116A0FA-F83B-49D8-840E-3DA31E0E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538163"/>
            <a:ext cx="1731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7B"/>
            </a:prstShdw>
          </a:effec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非均匀量化</a:t>
            </a:r>
          </a:p>
        </p:txBody>
      </p:sp>
      <p:pic>
        <p:nvPicPr>
          <p:cNvPr id="36870" name="Picture 10">
            <a:extLst>
              <a:ext uri="{FF2B5EF4-FFF2-40B4-BE49-F238E27FC236}">
                <a16:creationId xmlns:a16="http://schemas.microsoft.com/office/drawing/2014/main" id="{0D4186B1-EFEF-4A27-BF8B-D1A8DCB5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577975"/>
            <a:ext cx="2176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>
            <a:extLst>
              <a:ext uri="{FF2B5EF4-FFF2-40B4-BE49-F238E27FC236}">
                <a16:creationId xmlns:a16="http://schemas.microsoft.com/office/drawing/2014/main" id="{82479B94-7961-441F-954A-9857ED34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92"/>
          <a:stretch>
            <a:fillRect/>
          </a:stretch>
        </p:blipFill>
        <p:spPr bwMode="auto">
          <a:xfrm>
            <a:off x="1158875" y="1285875"/>
            <a:ext cx="39131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11">
            <a:extLst>
              <a:ext uri="{FF2B5EF4-FFF2-40B4-BE49-F238E27FC236}">
                <a16:creationId xmlns:a16="http://schemas.microsoft.com/office/drawing/2014/main" id="{A633C0E1-0341-4AC3-A860-C4363F42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84450"/>
            <a:ext cx="7777163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3">
              <a:buFont typeface="Wingdings" panose="05000000000000000000" pitchFamily="2" charset="2"/>
              <a:buNone/>
            </a:pPr>
            <a:r>
              <a:rPr lang="zh-CN" altLang="en-US" sz="2200" b="1">
                <a:latin typeface="Times New Roman" panose="02020603050405020304" pitchFamily="18" charset="0"/>
              </a:rPr>
              <a:t>把纵坐标</a:t>
            </a:r>
            <a:r>
              <a:rPr lang="en-US" altLang="zh-CN" sz="2200" b="1" i="1">
                <a:latin typeface="Times New Roman" panose="02020603050405020304" pitchFamily="18" charset="0"/>
              </a:rPr>
              <a:t>y</a:t>
            </a:r>
            <a:r>
              <a:rPr lang="zh-CN" altLang="en-US" sz="2200" b="1">
                <a:latin typeface="Times New Roman" panose="02020603050405020304" pitchFamily="18" charset="0"/>
              </a:rPr>
              <a:t>从</a:t>
            </a:r>
            <a:r>
              <a:rPr lang="en-US" altLang="zh-CN" sz="2200" b="1">
                <a:latin typeface="Times New Roman" panose="02020603050405020304" pitchFamily="18" charset="0"/>
              </a:rPr>
              <a:t>0</a:t>
            </a:r>
            <a:r>
              <a:rPr lang="zh-CN" altLang="en-US" sz="2200" b="1">
                <a:latin typeface="Times New Roman" panose="02020603050405020304" pitchFamily="18" charset="0"/>
              </a:rPr>
              <a:t>到</a:t>
            </a:r>
            <a:r>
              <a:rPr lang="en-US" altLang="zh-CN" sz="2200" b="1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之间划分为</a:t>
            </a:r>
            <a:r>
              <a:rPr lang="en-US" altLang="zh-CN" sz="2200" b="1">
                <a:latin typeface="Times New Roman" panose="02020603050405020304" pitchFamily="18" charset="0"/>
              </a:rPr>
              <a:t>8</a:t>
            </a:r>
            <a:r>
              <a:rPr lang="zh-CN" altLang="en-US" sz="2200" b="1">
                <a:latin typeface="Times New Roman" panose="02020603050405020304" pitchFamily="18" charset="0"/>
              </a:rPr>
              <a:t>等份。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2200" b="1">
                <a:latin typeface="Times New Roman" panose="02020603050405020304" pitchFamily="18" charset="0"/>
              </a:rPr>
              <a:t>横坐标</a:t>
            </a:r>
            <a:r>
              <a:rPr lang="en-US" altLang="zh-CN" sz="2200" b="1" i="1">
                <a:latin typeface="Times New Roman" panose="02020603050405020304" pitchFamily="18" charset="0"/>
              </a:rPr>
              <a:t>x</a:t>
            </a:r>
            <a:r>
              <a:rPr lang="zh-CN" altLang="en-US" sz="2200" b="1">
                <a:latin typeface="Times New Roman" panose="02020603050405020304" pitchFamily="18" charset="0"/>
              </a:rPr>
              <a:t>值可以按照下式计算：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6873" name="Rectangle 12">
            <a:extLst>
              <a:ext uri="{FF2B5EF4-FFF2-40B4-BE49-F238E27FC236}">
                <a16:creationId xmlns:a16="http://schemas.microsoft.com/office/drawing/2014/main" id="{F76548D5-EA10-4862-B941-4452F460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75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874" name="Object 13">
            <a:extLst>
              <a:ext uri="{FF2B5EF4-FFF2-40B4-BE49-F238E27FC236}">
                <a16:creationId xmlns:a16="http://schemas.microsoft.com/office/drawing/2014/main" id="{7A6451A8-EA59-48FA-82DC-D62210DBB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75" y="3498850"/>
          <a:ext cx="40116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公式" r:id="rId5" imgW="2095500" imgH="419100" progId="Equation.3">
                  <p:embed/>
                </p:oleObj>
              </mc:Choice>
              <mc:Fallback>
                <p:oleObj name="公式" r:id="rId5" imgW="20955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3498850"/>
                        <a:ext cx="401161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58" name="Group 90">
            <a:extLst>
              <a:ext uri="{FF2B5EF4-FFF2-40B4-BE49-F238E27FC236}">
                <a16:creationId xmlns:a16="http://schemas.microsoft.com/office/drawing/2014/main" id="{0CB52C9A-116E-49AC-9F18-F0AA4B7DC652}"/>
              </a:ext>
            </a:extLst>
          </p:cNvPr>
          <p:cNvGraphicFramePr>
            <a:graphicFrameLocks noGrp="1"/>
          </p:cNvGraphicFramePr>
          <p:nvPr/>
        </p:nvGraphicFramePr>
        <p:xfrm>
          <a:off x="692150" y="4365625"/>
          <a:ext cx="8193088" cy="1889125"/>
        </p:xfrm>
        <a:graphic>
          <a:graphicData uri="http://schemas.openxmlformats.org/drawingml/2006/table">
            <a:tbl>
              <a:tblPr/>
              <a:tblGrid>
                <a:gridCol w="157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=(2</a:t>
                      </a:r>
                      <a:r>
                        <a:rPr kumimoji="0" lang="en-US" altLang="zh-CN" sz="1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- 1) / 255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1/255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3/255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7/255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15/255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31/255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63/255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127/255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斜率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/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1/16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1/32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1/64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1/128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1/256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1/512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1/1024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段号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794E21A2-2CAD-467B-94CF-A0ACF0485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577765-51D4-49C5-B42A-1C6B5A306DC3}" type="slidenum">
              <a:rPr lang="en-US" altLang="zh-CN">
                <a:latin typeface="Tahoma" panose="020B0604030504040204" pitchFamily="34" charset="0"/>
              </a:rPr>
              <a:pPr eaLnBrk="1" hangingPunct="1"/>
              <a:t>34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D2068A3E-13C7-4B22-A350-0962B333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714375"/>
            <a:ext cx="747395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>
            <a:extLst>
              <a:ext uri="{FF2B5EF4-FFF2-40B4-BE49-F238E27FC236}">
                <a16:creationId xmlns:a16="http://schemas.microsoft.com/office/drawing/2014/main" id="{BC4D9960-8DAA-4E85-84E7-F7D0890A8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357313"/>
            <a:ext cx="785812" cy="1482725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45000"/>
            </a:pPr>
            <a:r>
              <a:rPr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br>
              <a:rPr lang="en-US" altLang="zh-CN" sz="2800" b="1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2800" b="1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折</a:t>
            </a:r>
            <a:br>
              <a:rPr lang="en-US" altLang="zh-CN" sz="2800" b="1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2800" b="1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81DAD2-F52B-421B-8A1B-10FF43A7F60A}"/>
              </a:ext>
            </a:extLst>
          </p:cNvPr>
          <p:cNvSpPr/>
          <p:nvPr/>
        </p:nvSpPr>
        <p:spPr>
          <a:xfrm>
            <a:off x="3643313" y="4457700"/>
            <a:ext cx="3786187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信号的量化性能比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稍差。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029F83-07A5-4710-B40C-F4DC932F1E80}"/>
              </a:ext>
            </a:extLst>
          </p:cNvPr>
          <p:cNvSpPr/>
          <p:nvPr/>
        </p:nvSpPr>
        <p:spPr>
          <a:xfrm>
            <a:off x="3714750" y="3886200"/>
            <a:ext cx="3714750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信号的量噪比是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倍。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8B3ABA7-0EB9-4897-85A1-628B96562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A0F5CB-9243-4725-B540-389FEDA13C35}" type="slidenum">
              <a:rPr lang="en-US" altLang="zh-CN">
                <a:latin typeface="Tahoma" panose="020B0604030504040204" pitchFamily="34" charset="0"/>
              </a:rPr>
              <a:pPr eaLnBrk="1" hangingPunct="1"/>
              <a:t>35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78BEDD25-0536-45E4-AD9A-CE0D7E289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8424863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buFont typeface="Wingdings" panose="05000000000000000000" pitchFamily="2" charset="2"/>
              <a:buNone/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若用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13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折线法中的最小量化间隔作为量化间隔。</a:t>
            </a:r>
          </a:p>
          <a:p>
            <a:pPr lvl="2">
              <a:lnSpc>
                <a:spcPct val="130000"/>
              </a:lnSpc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如果采用均匀量化，则需要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2048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个量化间隔。</a:t>
            </a:r>
          </a:p>
          <a:p>
            <a:pPr lvl="2">
              <a:lnSpc>
                <a:spcPct val="130000"/>
              </a:lnSpc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而非均匀量化只有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128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个量化间隔。</a:t>
            </a:r>
          </a:p>
          <a:p>
            <a:pPr lvl="2">
              <a:lnSpc>
                <a:spcPct val="130000"/>
              </a:lnSpc>
            </a:pPr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在保证小信号的量化间隔相等的条件下，均匀量化需要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比特编码，而非均匀量化只要</a:t>
            </a:r>
            <a:r>
              <a:rPr lang="en-US" altLang="zh-CN"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zh-CN" altLang="en-US">
                <a:latin typeface="华文细黑" panose="02010600040101010101" pitchFamily="2" charset="-122"/>
                <a:ea typeface="华文细黑" panose="02010600040101010101" pitchFamily="2" charset="-122"/>
              </a:rPr>
              <a:t>比特就够了。 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D00F9EA4-1168-49EE-A519-E9D89B42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4813"/>
            <a:ext cx="60325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非均匀量化和均匀量化比较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52037A79-D0F8-412D-8444-873D179DE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CE1B7F-F7D7-4DA9-99B3-A5222B7586C9}" type="slidenum">
              <a:rPr lang="en-US" altLang="zh-CN">
                <a:latin typeface="Tahoma" panose="020B0604030504040204" pitchFamily="34" charset="0"/>
              </a:rPr>
              <a:pPr eaLnBrk="1" hangingPunct="1"/>
              <a:t>36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9939" name="Text Box 36">
            <a:extLst>
              <a:ext uri="{FF2B5EF4-FFF2-40B4-BE49-F238E27FC236}">
                <a16:creationId xmlns:a16="http://schemas.microsoft.com/office/drawing/2014/main" id="{D30568AD-407F-46C7-8BAA-57FA327D0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205038"/>
            <a:ext cx="55721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脉 冲 编 码 调 制</a:t>
            </a:r>
            <a:endParaRPr lang="en-US" altLang="zh-CN" sz="44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940" name="矩形 4">
            <a:extLst>
              <a:ext uri="{FF2B5EF4-FFF2-40B4-BE49-F238E27FC236}">
                <a16:creationId xmlns:a16="http://schemas.microsoft.com/office/drawing/2014/main" id="{017D1692-00B6-4AB2-B1E6-B20F9C3B7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12875"/>
            <a:ext cx="19827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§10</a:t>
            </a:r>
            <a:r>
              <a:rPr lang="en-US" altLang="zh-CN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.5  </a:t>
            </a:r>
            <a:endParaRPr lang="zh-CN" altLang="en-US" sz="4000" b="1">
              <a:solidFill>
                <a:srgbClr val="99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A5382D-1E7D-4B91-963E-FF8917E6F7F7}"/>
              </a:ext>
            </a:extLst>
          </p:cNvPr>
          <p:cNvSpPr/>
          <p:nvPr/>
        </p:nvSpPr>
        <p:spPr>
          <a:xfrm>
            <a:off x="2413000" y="2919413"/>
            <a:ext cx="5286375" cy="519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微软雅黑" pitchFamily="34" charset="-122"/>
              </a:rPr>
              <a:t>Pulse Code Modulation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微软雅黑" pitchFamily="34" charset="-122"/>
              </a:rPr>
              <a:t>PCM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39942" name="矩形 8">
            <a:extLst>
              <a:ext uri="{FF2B5EF4-FFF2-40B4-BE49-F238E27FC236}">
                <a16:creationId xmlns:a16="http://schemas.microsoft.com/office/drawing/2014/main" id="{D91493DF-C962-4012-A766-11EB00A3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93382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模拟信号数字化方式之一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C8173F27-53ED-463D-989B-55E0AC2BF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97AF07-DE9D-41C5-97F6-A656704C077E}" type="slidenum">
              <a:rPr lang="en-US" altLang="zh-CN">
                <a:latin typeface="Tahoma" panose="020B0604030504040204" pitchFamily="34" charset="0"/>
              </a:rPr>
              <a:pPr eaLnBrk="1" hangingPunct="1"/>
              <a:t>37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EF95C47-785C-40B9-9AF4-3AEA706F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25538"/>
            <a:ext cx="778033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模拟信号数字化过程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---</a:t>
            </a:r>
            <a:r>
              <a:rPr lang="zh-CN" altLang="en-US" sz="2400">
                <a:latin typeface="Arial" panose="020B0604020202020204" pitchFamily="34" charset="0"/>
              </a:rPr>
              <a:t>“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抽样、量化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6308F152-0612-44C9-A327-C3DBAC01E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81150"/>
            <a:ext cx="741680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矩形 4">
            <a:extLst>
              <a:ext uri="{FF2B5EF4-FFF2-40B4-BE49-F238E27FC236}">
                <a16:creationId xmlns:a16="http://schemas.microsoft.com/office/drawing/2014/main" id="{42B25994-92A3-4100-BD7D-E199F9AE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800080"/>
                </a:solidFill>
                <a:latin typeface="Arial" panose="020B0604020202020204" pitchFamily="34" charset="0"/>
              </a:rPr>
              <a:t>§</a:t>
            </a:r>
            <a:r>
              <a:rPr lang="en-US" altLang="en-US" b="1">
                <a:solidFill>
                  <a:srgbClr val="800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b="1">
                <a:solidFill>
                  <a:srgbClr val="800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.5.1 </a:t>
            </a:r>
            <a:r>
              <a:rPr lang="zh-CN" altLang="en-US" sz="4000" b="1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1">
                <a:solidFill>
                  <a:srgbClr val="003399"/>
                </a:solidFill>
                <a:latin typeface="Arial" panose="020B0604020202020204" pitchFamily="34" charset="0"/>
              </a:rPr>
              <a:t>PCM</a:t>
            </a:r>
            <a:r>
              <a:rPr lang="zh-CN" altLang="en-US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">
            <a:extLst>
              <a:ext uri="{FF2B5EF4-FFF2-40B4-BE49-F238E27FC236}">
                <a16:creationId xmlns:a16="http://schemas.microsoft.com/office/drawing/2014/main" id="{FEC98228-E3BA-403F-8586-8B8D0DA6D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070C71-D690-486F-8C94-7005F9923FED}" type="slidenum">
              <a:rPr lang="en-US" altLang="zh-CN">
                <a:latin typeface="Tahoma" panose="020B0604030504040204" pitchFamily="34" charset="0"/>
              </a:rPr>
              <a:pPr eaLnBrk="1" hangingPunct="1"/>
              <a:t>38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78675FF8-BC32-4B10-BC2D-055F2CA9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784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41988" name="矩形 4">
            <a:extLst>
              <a:ext uri="{FF2B5EF4-FFF2-40B4-BE49-F238E27FC236}">
                <a16:creationId xmlns:a16="http://schemas.microsoft.com/office/drawing/2014/main" id="{47C37C42-AB47-4609-921E-2177A456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188"/>
            <a:ext cx="5076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800080"/>
                </a:solidFill>
                <a:latin typeface="Arial" panose="020B0604020202020204" pitchFamily="34" charset="0"/>
              </a:rPr>
              <a:t>§</a:t>
            </a:r>
            <a:r>
              <a:rPr lang="en-US" altLang="en-US" b="1">
                <a:solidFill>
                  <a:srgbClr val="800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b="1">
                <a:solidFill>
                  <a:srgbClr val="800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.5.1 </a:t>
            </a:r>
            <a:r>
              <a:rPr lang="zh-CN" altLang="en-US" sz="4000" b="1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b="1">
                <a:solidFill>
                  <a:srgbClr val="003399"/>
                </a:solidFill>
                <a:latin typeface="Arial" panose="020B0604020202020204" pitchFamily="34" charset="0"/>
              </a:rPr>
              <a:t>PCM</a:t>
            </a:r>
            <a:r>
              <a:rPr lang="zh-CN" altLang="en-US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DB8A6A7-44E0-4725-A7EE-6B1EDC77D3DA}"/>
              </a:ext>
            </a:extLst>
          </p:cNvPr>
          <p:cNvGrpSpPr>
            <a:grpSpLocks/>
          </p:cNvGrpSpPr>
          <p:nvPr/>
        </p:nvGrpSpPr>
        <p:grpSpPr bwMode="auto">
          <a:xfrm>
            <a:off x="1428578" y="2285992"/>
            <a:ext cx="6212437" cy="1263657"/>
            <a:chOff x="2581" y="9599"/>
            <a:chExt cx="7097" cy="1318"/>
          </a:xfr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0720" name="Text Box 16">
              <a:extLst>
                <a:ext uri="{FF2B5EF4-FFF2-40B4-BE49-F238E27FC236}">
                  <a16:creationId xmlns:a16="http://schemas.microsoft.com/office/drawing/2014/main" id="{E8E87BF6-5635-41B6-A14B-43BD17B85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" y="10527"/>
              <a:ext cx="1502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a typeface="幼圆" pitchFamily="49" charset="-122"/>
                  <a:cs typeface="Arial" pitchFamily="34" charset="0"/>
                </a:rPr>
                <a:t>(a) </a:t>
              </a:r>
              <a:r>
                <a:rPr lang="zh-CN" altLang="en-US" b="1">
                  <a:ea typeface="幼圆" pitchFamily="49" charset="-122"/>
                  <a:cs typeface="Arial" pitchFamily="34" charset="0"/>
                </a:rPr>
                <a:t>发送端</a:t>
              </a:r>
              <a:endParaRPr lang="zh-CN" b="1">
                <a:ea typeface="幼圆" pitchFamily="49" charset="-122"/>
                <a:cs typeface="Arial" pitchFamily="34" charset="0"/>
              </a:endParaRPr>
            </a:p>
          </p:txBody>
        </p:sp>
        <p:sp>
          <p:nvSpPr>
            <p:cNvPr id="200721" name="Text Box 17">
              <a:extLst>
                <a:ext uri="{FF2B5EF4-FFF2-40B4-BE49-F238E27FC236}">
                  <a16:creationId xmlns:a16="http://schemas.microsoft.com/office/drawing/2014/main" id="{887E106D-A0A6-4499-89A2-4728CFA74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9621"/>
              <a:ext cx="1369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zh-CN" altLang="en-US" b="1" dirty="0">
                  <a:solidFill>
                    <a:srgbClr val="0033CC"/>
                  </a:solidFill>
                  <a:ea typeface="幼圆" pitchFamily="49" charset="-122"/>
                  <a:cs typeface="Arial" pitchFamily="34" charset="0"/>
                </a:rPr>
                <a:t>模拟信号</a:t>
              </a:r>
            </a:p>
            <a:p>
              <a:pPr algn="just">
                <a:defRPr/>
              </a:pPr>
              <a:r>
                <a:rPr lang="zh-CN" altLang="en-US" b="1" dirty="0">
                  <a:ea typeface="幼圆" pitchFamily="49" charset="-122"/>
                  <a:cs typeface="Arial" pitchFamily="34" charset="0"/>
                </a:rPr>
                <a:t>    输 入</a:t>
              </a:r>
              <a:endParaRPr lang="zh-CN" b="1" dirty="0">
                <a:ea typeface="幼圆" pitchFamily="49" charset="-122"/>
                <a:cs typeface="Arial" pitchFamily="34" charset="0"/>
              </a:endParaRPr>
            </a:p>
          </p:txBody>
        </p:sp>
        <p:sp>
          <p:nvSpPr>
            <p:cNvPr id="200722" name="Text Box 18">
              <a:extLst>
                <a:ext uri="{FF2B5EF4-FFF2-40B4-BE49-F238E27FC236}">
                  <a16:creationId xmlns:a16="http://schemas.microsoft.com/office/drawing/2014/main" id="{D737AD65-C446-4873-91CE-DF1DD9BAB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2" y="9599"/>
              <a:ext cx="1466" cy="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 dirty="0">
                  <a:solidFill>
                    <a:srgbClr val="990099"/>
                  </a:solidFill>
                  <a:ea typeface="幼圆" pitchFamily="49" charset="-122"/>
                  <a:cs typeface="Arial" pitchFamily="34" charset="0"/>
                </a:rPr>
                <a:t>PCM</a:t>
              </a:r>
              <a:r>
                <a:rPr lang="zh-CN" altLang="en-US" b="1" dirty="0">
                  <a:solidFill>
                    <a:srgbClr val="990099"/>
                  </a:solidFill>
                  <a:ea typeface="幼圆" pitchFamily="49" charset="-122"/>
                  <a:cs typeface="Arial" pitchFamily="34" charset="0"/>
                </a:rPr>
                <a:t>信号</a:t>
              </a:r>
            </a:p>
            <a:p>
              <a:pPr algn="just">
                <a:defRPr/>
              </a:pPr>
              <a:r>
                <a:rPr lang="zh-CN" altLang="en-US" b="1" dirty="0">
                  <a:ea typeface="幼圆" pitchFamily="49" charset="-122"/>
                  <a:cs typeface="Arial" pitchFamily="34" charset="0"/>
                </a:rPr>
                <a:t>      输 出</a:t>
              </a:r>
              <a:endParaRPr lang="zh-CN" b="1" dirty="0">
                <a:ea typeface="幼圆" pitchFamily="49" charset="-122"/>
                <a:cs typeface="Arial" pitchFamily="34" charset="0"/>
              </a:endParaRPr>
            </a:p>
          </p:txBody>
        </p:sp>
        <p:grpSp>
          <p:nvGrpSpPr>
            <p:cNvPr id="3" name="Group 19">
              <a:extLst>
                <a:ext uri="{FF2B5EF4-FFF2-40B4-BE49-F238E27FC236}">
                  <a16:creationId xmlns:a16="http://schemas.microsoft.com/office/drawing/2014/main" id="{462584B8-81DB-4B10-8CA9-EBCB0CE14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9711"/>
              <a:ext cx="5038" cy="655"/>
              <a:chOff x="3525" y="13719"/>
              <a:chExt cx="5038" cy="655"/>
            </a:xfrm>
            <a:grpFill/>
          </p:grpSpPr>
          <p:grpSp>
            <p:nvGrpSpPr>
              <p:cNvPr id="4" name="Group 20">
                <a:extLst>
                  <a:ext uri="{FF2B5EF4-FFF2-40B4-BE49-F238E27FC236}">
                    <a16:creationId xmlns:a16="http://schemas.microsoft.com/office/drawing/2014/main" id="{9F352FAA-525D-4BB7-A084-7C75D4EF1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13719"/>
                <a:ext cx="1516" cy="655"/>
                <a:chOff x="3525" y="13719"/>
                <a:chExt cx="1516" cy="655"/>
              </a:xfrm>
              <a:grpFill/>
            </p:grpSpPr>
            <p:sp>
              <p:nvSpPr>
                <p:cNvPr id="200725" name="Text Box 21">
                  <a:extLst>
                    <a:ext uri="{FF2B5EF4-FFF2-40B4-BE49-F238E27FC236}">
                      <a16:creationId xmlns:a16="http://schemas.microsoft.com/office/drawing/2014/main" id="{1F04FF49-B7B7-4A2F-9178-4007D0FA17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3" y="13719"/>
                  <a:ext cx="1098" cy="655"/>
                </a:xfrm>
                <a:prstGeom prst="rect">
                  <a:avLst/>
                </a:prstGeom>
                <a:grp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ts val="2000"/>
                    </a:lnSpc>
                    <a:defRPr/>
                  </a:pPr>
                  <a:r>
                    <a:rPr lang="zh-CN" altLang="en-US" sz="2400" b="1" baseline="-25000" dirty="0">
                      <a:latin typeface="幼圆" pitchFamily="49" charset="-122"/>
                      <a:ea typeface="幼圆" pitchFamily="49" charset="-122"/>
                      <a:cs typeface="Arial" pitchFamily="34" charset="0"/>
                    </a:rPr>
                    <a:t>抽样</a:t>
                  </a:r>
                  <a:endParaRPr lang="en-US" altLang="zh-CN" sz="2400" b="1" baseline="-25000" dirty="0">
                    <a:latin typeface="幼圆" pitchFamily="49" charset="-122"/>
                    <a:ea typeface="幼圆" pitchFamily="49" charset="-122"/>
                    <a:cs typeface="Arial" pitchFamily="34" charset="0"/>
                  </a:endParaRPr>
                </a:p>
                <a:p>
                  <a:pPr algn="ctr">
                    <a:lnSpc>
                      <a:spcPts val="2000"/>
                    </a:lnSpc>
                    <a:defRPr/>
                  </a:pPr>
                  <a:r>
                    <a:rPr lang="zh-CN" altLang="en-US" sz="2400" b="1" baseline="-25000" dirty="0">
                      <a:latin typeface="幼圆" pitchFamily="49" charset="-122"/>
                      <a:ea typeface="幼圆" pitchFamily="49" charset="-122"/>
                      <a:cs typeface="Arial" pitchFamily="34" charset="0"/>
                    </a:rPr>
                    <a:t>保持</a:t>
                  </a:r>
                  <a:endParaRPr lang="zh-CN" sz="2400" b="1" dirty="0">
                    <a:latin typeface="幼圆" pitchFamily="49" charset="-122"/>
                    <a:ea typeface="幼圆" pitchFamily="49" charset="-122"/>
                    <a:cs typeface="Arial" pitchFamily="34" charset="0"/>
                  </a:endParaRPr>
                </a:p>
              </p:txBody>
            </p:sp>
            <p:sp>
              <p:nvSpPr>
                <p:cNvPr id="200726" name="Line 22">
                  <a:extLst>
                    <a:ext uri="{FF2B5EF4-FFF2-40B4-BE49-F238E27FC236}">
                      <a16:creationId xmlns:a16="http://schemas.microsoft.com/office/drawing/2014/main" id="{0EF66924-54E5-45BF-9EBA-655D16F28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5" y="14004"/>
                  <a:ext cx="42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 b="1">
                    <a:ea typeface="幼圆" pitchFamily="49" charset="-122"/>
                    <a:cs typeface="Arial" pitchFamily="34" charset="0"/>
                  </a:endParaRPr>
                </a:p>
              </p:txBody>
            </p:sp>
          </p:grpSp>
          <p:sp>
            <p:nvSpPr>
              <p:cNvPr id="200727" name="Line 23">
                <a:extLst>
                  <a:ext uri="{FF2B5EF4-FFF2-40B4-BE49-F238E27FC236}">
                    <a16:creationId xmlns:a16="http://schemas.microsoft.com/office/drawing/2014/main" id="{55B68928-F274-420B-8AEE-B9BB4BC06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43" y="14019"/>
                <a:ext cx="4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ea typeface="幼圆" pitchFamily="49" charset="-122"/>
                  <a:cs typeface="Arial" pitchFamily="34" charset="0"/>
                </a:endParaRPr>
              </a:p>
            </p:txBody>
          </p:sp>
          <p:grpSp>
            <p:nvGrpSpPr>
              <p:cNvPr id="5" name="Group 24">
                <a:extLst>
                  <a:ext uri="{FF2B5EF4-FFF2-40B4-BE49-F238E27FC236}">
                    <a16:creationId xmlns:a16="http://schemas.microsoft.com/office/drawing/2014/main" id="{77A82D47-3FF2-4020-BE14-42099FE60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5" y="13734"/>
                <a:ext cx="1516" cy="570"/>
                <a:chOff x="3525" y="13719"/>
                <a:chExt cx="1516" cy="570"/>
              </a:xfrm>
              <a:grpFill/>
            </p:grpSpPr>
            <p:sp>
              <p:nvSpPr>
                <p:cNvPr id="200729" name="Text Box 25">
                  <a:extLst>
                    <a:ext uri="{FF2B5EF4-FFF2-40B4-BE49-F238E27FC236}">
                      <a16:creationId xmlns:a16="http://schemas.microsoft.com/office/drawing/2014/main" id="{33F97F8A-0CA5-4711-A3EA-0C367DF763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3" y="13719"/>
                  <a:ext cx="1098" cy="570"/>
                </a:xfrm>
                <a:prstGeom prst="rect">
                  <a:avLst/>
                </a:prstGeom>
                <a:grpFill/>
                <a:ln w="9525">
                  <a:solidFill>
                    <a:srgbClr val="9933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96000"/>
                    </a:lnSpc>
                    <a:defRPr/>
                  </a:pPr>
                  <a:r>
                    <a:rPr lang="zh-CN" altLang="en-US" sz="2400" b="1" baseline="-25000" dirty="0">
                      <a:ea typeface="幼圆" pitchFamily="49" charset="-122"/>
                      <a:cs typeface="Arial" pitchFamily="34" charset="0"/>
                    </a:rPr>
                    <a:t>量  化</a:t>
                  </a:r>
                  <a:endParaRPr lang="zh-CN" sz="2400" b="1" dirty="0">
                    <a:ea typeface="幼圆" pitchFamily="49" charset="-122"/>
                    <a:cs typeface="Arial" pitchFamily="34" charset="0"/>
                  </a:endParaRPr>
                </a:p>
              </p:txBody>
            </p:sp>
            <p:sp>
              <p:nvSpPr>
                <p:cNvPr id="200730" name="Line 26">
                  <a:extLst>
                    <a:ext uri="{FF2B5EF4-FFF2-40B4-BE49-F238E27FC236}">
                      <a16:creationId xmlns:a16="http://schemas.microsoft.com/office/drawing/2014/main" id="{33ED341E-B350-4F0A-9C33-0B156FB6A0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5" y="14004"/>
                  <a:ext cx="42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 b="1">
                    <a:ea typeface="幼圆" pitchFamily="49" charset="-122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27">
                <a:extLst>
                  <a:ext uri="{FF2B5EF4-FFF2-40B4-BE49-F238E27FC236}">
                    <a16:creationId xmlns:a16="http://schemas.microsoft.com/office/drawing/2014/main" id="{5D7A9C44-B17A-4791-AE2C-C5B0B80582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1" y="13749"/>
                <a:ext cx="1516" cy="570"/>
                <a:chOff x="3525" y="13719"/>
                <a:chExt cx="1516" cy="570"/>
              </a:xfrm>
              <a:grpFill/>
            </p:grpSpPr>
            <p:sp>
              <p:nvSpPr>
                <p:cNvPr id="200732" name="Text Box 28">
                  <a:extLst>
                    <a:ext uri="{FF2B5EF4-FFF2-40B4-BE49-F238E27FC236}">
                      <a16:creationId xmlns:a16="http://schemas.microsoft.com/office/drawing/2014/main" id="{20EFA883-3A31-4921-BA40-3F92B0DB04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3" y="13719"/>
                  <a:ext cx="1098" cy="570"/>
                </a:xfrm>
                <a:prstGeom prst="rect">
                  <a:avLst/>
                </a:prstGeom>
                <a:grpFill/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ct val="96000"/>
                    </a:lnSpc>
                    <a:defRPr/>
                  </a:pPr>
                  <a:r>
                    <a:rPr lang="zh-CN" altLang="en-US" sz="2400" b="1" baseline="-25000" dirty="0">
                      <a:ea typeface="幼圆" pitchFamily="49" charset="-122"/>
                      <a:cs typeface="Arial" pitchFamily="34" charset="0"/>
                    </a:rPr>
                    <a:t>编  码</a:t>
                  </a:r>
                  <a:endParaRPr lang="zh-CN" sz="2400" b="1" dirty="0">
                    <a:ea typeface="幼圆" pitchFamily="49" charset="-122"/>
                    <a:cs typeface="Arial" pitchFamily="34" charset="0"/>
                  </a:endParaRPr>
                </a:p>
              </p:txBody>
            </p:sp>
            <p:sp>
              <p:nvSpPr>
                <p:cNvPr id="200733" name="Line 29">
                  <a:extLst>
                    <a:ext uri="{FF2B5EF4-FFF2-40B4-BE49-F238E27FC236}">
                      <a16:creationId xmlns:a16="http://schemas.microsoft.com/office/drawing/2014/main" id="{B4CF01FC-2253-4588-9549-E3C816B99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5" y="14004"/>
                  <a:ext cx="42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 b="1">
                    <a:ea typeface="幼圆" pitchFamily="49" charset="-122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41990" name="Rectangle 3">
            <a:extLst>
              <a:ext uri="{FF2B5EF4-FFF2-40B4-BE49-F238E27FC236}">
                <a16:creationId xmlns:a16="http://schemas.microsoft.com/office/drawing/2014/main" id="{7B732FE3-6FF3-4B59-932C-5B51F1143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357313"/>
            <a:ext cx="54943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系统原理框图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FCD48AD6-2902-49D7-A97D-9E03E804F813}"/>
              </a:ext>
            </a:extLst>
          </p:cNvPr>
          <p:cNvGrpSpPr>
            <a:grpSpLocks/>
          </p:cNvGrpSpPr>
          <p:nvPr/>
        </p:nvGrpSpPr>
        <p:grpSpPr bwMode="auto">
          <a:xfrm>
            <a:off x="1928409" y="4234658"/>
            <a:ext cx="5130491" cy="1337482"/>
            <a:chOff x="3152" y="11199"/>
            <a:chExt cx="5861" cy="1395"/>
          </a:xfr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0" name="Text Box 5">
              <a:extLst>
                <a:ext uri="{FF2B5EF4-FFF2-40B4-BE49-F238E27FC236}">
                  <a16:creationId xmlns:a16="http://schemas.microsoft.com/office/drawing/2014/main" id="{8437A81D-5903-43A3-BE23-8499620D7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" y="12204"/>
              <a:ext cx="1622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altLang="zh-CN" b="1">
                  <a:ea typeface="幼圆" pitchFamily="49" charset="-122"/>
                  <a:cs typeface="Arial" pitchFamily="34" charset="0"/>
                </a:rPr>
                <a:t>(b) </a:t>
              </a:r>
              <a:r>
                <a:rPr lang="zh-CN" altLang="en-US" b="1">
                  <a:ea typeface="幼圆" pitchFamily="49" charset="-122"/>
                  <a:cs typeface="Arial" pitchFamily="34" charset="0"/>
                </a:rPr>
                <a:t>接收端</a:t>
              </a:r>
              <a:endParaRPr lang="zh-CN" b="1">
                <a:ea typeface="幼圆" pitchFamily="49" charset="-122"/>
                <a:cs typeface="Arial" pitchFamily="34" charset="0"/>
              </a:endParaRPr>
            </a:p>
          </p:txBody>
        </p:sp>
        <p:sp>
          <p:nvSpPr>
            <p:cNvPr id="61" name="Text Box 6">
              <a:extLst>
                <a:ext uri="{FF2B5EF4-FFF2-40B4-BE49-F238E27FC236}">
                  <a16:creationId xmlns:a16="http://schemas.microsoft.com/office/drawing/2014/main" id="{9A492075-6B0E-42F9-833C-FA8F9D7F0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" y="11227"/>
              <a:ext cx="1379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zh-CN" altLang="en-US" b="1" dirty="0">
                  <a:solidFill>
                    <a:srgbClr val="0033CC"/>
                  </a:solidFill>
                  <a:ea typeface="幼圆" pitchFamily="49" charset="-122"/>
                  <a:cs typeface="Arial" pitchFamily="34" charset="0"/>
                </a:rPr>
                <a:t>模拟信号</a:t>
              </a:r>
            </a:p>
            <a:p>
              <a:pPr algn="just">
                <a:defRPr/>
              </a:pPr>
              <a:r>
                <a:rPr lang="zh-CN" altLang="en-US" b="1" dirty="0">
                  <a:ea typeface="幼圆" pitchFamily="49" charset="-122"/>
                  <a:cs typeface="Arial" pitchFamily="34" charset="0"/>
                </a:rPr>
                <a:t>    输 出</a:t>
              </a:r>
              <a:endParaRPr lang="zh-CN" b="1" dirty="0">
                <a:ea typeface="幼圆" pitchFamily="49" charset="-122"/>
                <a:cs typeface="Arial" pitchFamily="34" charset="0"/>
              </a:endParaRPr>
            </a:p>
          </p:txBody>
        </p:sp>
        <p:sp>
          <p:nvSpPr>
            <p:cNvPr id="62" name="Text Box 7">
              <a:extLst>
                <a:ext uri="{FF2B5EF4-FFF2-40B4-BE49-F238E27FC236}">
                  <a16:creationId xmlns:a16="http://schemas.microsoft.com/office/drawing/2014/main" id="{AFA186C8-DF6B-4950-AEB7-025518DCC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1199"/>
              <a:ext cx="1400" cy="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defRPr/>
              </a:pPr>
              <a:r>
                <a:rPr lang="en-US" altLang="zh-CN" b="1" dirty="0">
                  <a:solidFill>
                    <a:srgbClr val="990099"/>
                  </a:solidFill>
                  <a:ea typeface="幼圆" pitchFamily="49" charset="-122"/>
                  <a:cs typeface="Arial" pitchFamily="34" charset="0"/>
                </a:rPr>
                <a:t>PCM</a:t>
              </a:r>
              <a:r>
                <a:rPr lang="zh-CN" altLang="en-US" b="1" dirty="0">
                  <a:solidFill>
                    <a:srgbClr val="990099"/>
                  </a:solidFill>
                  <a:ea typeface="幼圆" pitchFamily="49" charset="-122"/>
                  <a:cs typeface="Arial" pitchFamily="34" charset="0"/>
                </a:rPr>
                <a:t>信号</a:t>
              </a:r>
            </a:p>
            <a:p>
              <a:pPr algn="just">
                <a:defRPr/>
              </a:pPr>
              <a:r>
                <a:rPr lang="zh-CN" altLang="en-US" b="1" dirty="0">
                  <a:ea typeface="幼圆" pitchFamily="49" charset="-122"/>
                  <a:cs typeface="Arial" pitchFamily="34" charset="0"/>
                </a:rPr>
                <a:t>    输 入</a:t>
              </a:r>
              <a:endParaRPr lang="zh-CN" b="1" dirty="0">
                <a:ea typeface="幼圆" pitchFamily="49" charset="-122"/>
                <a:cs typeface="Arial" pitchFamily="34" charset="0"/>
              </a:endParaRPr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C031684-8E6A-4634-B40C-8ACB0FDE1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2" y="11238"/>
              <a:ext cx="3496" cy="716"/>
              <a:chOff x="3225" y="1749"/>
              <a:chExt cx="3496" cy="570"/>
            </a:xfrm>
            <a:grpFill/>
          </p:grpSpPr>
          <p:grpSp>
            <p:nvGrpSpPr>
              <p:cNvPr id="9" name="Group 9">
                <a:extLst>
                  <a:ext uri="{FF2B5EF4-FFF2-40B4-BE49-F238E27FC236}">
                    <a16:creationId xmlns:a16="http://schemas.microsoft.com/office/drawing/2014/main" id="{D47E9AF8-7274-49AA-ACB9-6759703A9B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1766"/>
                <a:ext cx="1516" cy="538"/>
                <a:chOff x="3525" y="13751"/>
                <a:chExt cx="1516" cy="538"/>
              </a:xfrm>
              <a:grpFill/>
            </p:grpSpPr>
            <p:sp>
              <p:nvSpPr>
                <p:cNvPr id="69" name="Text Box 10">
                  <a:extLst>
                    <a:ext uri="{FF2B5EF4-FFF2-40B4-BE49-F238E27FC236}">
                      <a16:creationId xmlns:a16="http://schemas.microsoft.com/office/drawing/2014/main" id="{103E1859-2DE2-415F-9994-AD9FD658AC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3" y="13751"/>
                  <a:ext cx="1098" cy="538"/>
                </a:xfrm>
                <a:prstGeom prst="rect">
                  <a:avLst/>
                </a:prstGeom>
                <a:grpFill/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zh-CN" altLang="en-US" sz="2400" b="1" baseline="-25000" dirty="0">
                      <a:ea typeface="幼圆" pitchFamily="49" charset="-122"/>
                      <a:cs typeface="Arial" pitchFamily="34" charset="0"/>
                    </a:rPr>
                    <a:t>译  码  </a:t>
                  </a:r>
                  <a:endParaRPr lang="zh-CN" sz="2400" b="1" dirty="0">
                    <a:ea typeface="幼圆" pitchFamily="49" charset="-122"/>
                    <a:cs typeface="Arial" pitchFamily="34" charset="0"/>
                  </a:endParaRPr>
                </a:p>
              </p:txBody>
            </p:sp>
            <p:sp>
              <p:nvSpPr>
                <p:cNvPr id="70" name="Line 11">
                  <a:extLst>
                    <a:ext uri="{FF2B5EF4-FFF2-40B4-BE49-F238E27FC236}">
                      <a16:creationId xmlns:a16="http://schemas.microsoft.com/office/drawing/2014/main" id="{35B05EC8-6A34-4247-9682-C490F8A3B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5" y="14004"/>
                  <a:ext cx="42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 b="1">
                    <a:ea typeface="幼圆" pitchFamily="49" charset="-122"/>
                    <a:cs typeface="Arial" pitchFamily="34" charset="0"/>
                  </a:endParaRPr>
                </a:p>
              </p:txBody>
            </p:sp>
          </p:grpSp>
          <p:grpSp>
            <p:nvGrpSpPr>
              <p:cNvPr id="10" name="Group 12">
                <a:extLst>
                  <a:ext uri="{FF2B5EF4-FFF2-40B4-BE49-F238E27FC236}">
                    <a16:creationId xmlns:a16="http://schemas.microsoft.com/office/drawing/2014/main" id="{9F443E52-C309-4557-B136-F75E517BD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5" y="1749"/>
                <a:ext cx="1516" cy="570"/>
                <a:chOff x="3525" y="13719"/>
                <a:chExt cx="1516" cy="570"/>
              </a:xfrm>
              <a:grpFill/>
            </p:grpSpPr>
            <p:sp>
              <p:nvSpPr>
                <p:cNvPr id="67" name="Text Box 13">
                  <a:extLst>
                    <a:ext uri="{FF2B5EF4-FFF2-40B4-BE49-F238E27FC236}">
                      <a16:creationId xmlns:a16="http://schemas.microsoft.com/office/drawing/2014/main" id="{96B9A62D-D863-4A3B-9C65-6424595B13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3" y="13719"/>
                  <a:ext cx="1098" cy="570"/>
                </a:xfrm>
                <a:prstGeom prst="rect">
                  <a:avLst/>
                </a:prstGeom>
                <a:grpFill/>
                <a:ln w="9525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>
                    <a:lnSpc>
                      <a:spcPts val="2200"/>
                    </a:lnSpc>
                    <a:defRPr/>
                  </a:pPr>
                  <a:r>
                    <a:rPr lang="zh-CN" altLang="en-US" sz="2400" b="1" baseline="-25000" dirty="0">
                      <a:ea typeface="幼圆" pitchFamily="49" charset="-122"/>
                      <a:cs typeface="Arial" pitchFamily="34" charset="0"/>
                    </a:rPr>
                    <a:t>低通</a:t>
                  </a:r>
                </a:p>
                <a:p>
                  <a:pPr algn="ctr">
                    <a:lnSpc>
                      <a:spcPts val="2200"/>
                    </a:lnSpc>
                    <a:defRPr/>
                  </a:pPr>
                  <a:r>
                    <a:rPr lang="zh-CN" altLang="en-US" sz="2400" b="1" baseline="-25000" dirty="0">
                      <a:ea typeface="幼圆" pitchFamily="49" charset="-122"/>
                      <a:cs typeface="Arial" pitchFamily="34" charset="0"/>
                    </a:rPr>
                    <a:t>滤波</a:t>
                  </a:r>
                  <a:endParaRPr lang="zh-CN" sz="2400" b="1" dirty="0">
                    <a:ea typeface="幼圆" pitchFamily="49" charset="-122"/>
                    <a:cs typeface="Arial" pitchFamily="34" charset="0"/>
                  </a:endParaRPr>
                </a:p>
              </p:txBody>
            </p:sp>
            <p:sp>
              <p:nvSpPr>
                <p:cNvPr id="68" name="Line 14">
                  <a:extLst>
                    <a:ext uri="{FF2B5EF4-FFF2-40B4-BE49-F238E27FC236}">
                      <a16:creationId xmlns:a16="http://schemas.microsoft.com/office/drawing/2014/main" id="{4A751AA8-8123-4F46-A223-93DCB4DE9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25" y="14004"/>
                  <a:ext cx="42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000" b="1">
                    <a:ea typeface="幼圆" pitchFamily="49" charset="-122"/>
                    <a:cs typeface="Arial" pitchFamily="34" charset="0"/>
                  </a:endParaRPr>
                </a:p>
              </p:txBody>
            </p:sp>
          </p:grpSp>
          <p:sp>
            <p:nvSpPr>
              <p:cNvPr id="66" name="Line 15">
                <a:extLst>
                  <a:ext uri="{FF2B5EF4-FFF2-40B4-BE49-F238E27FC236}">
                    <a16:creationId xmlns:a16="http://schemas.microsoft.com/office/drawing/2014/main" id="{9F12FDEA-8702-435A-8C49-06BA6545B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1" y="2049"/>
                <a:ext cx="4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 b="1">
                  <a:ea typeface="幼圆" pitchFamily="49" charset="-122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ED42E9C5-E3FA-4D5C-B156-2FF54D46F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9E677C-448A-467A-A24A-329EB692F418}" type="slidenum">
              <a:rPr lang="en-US" altLang="zh-CN">
                <a:latin typeface="Tahoma" panose="020B0604030504040204" pitchFamily="34" charset="0"/>
              </a:rPr>
              <a:pPr eaLnBrk="1" hangingPunct="1"/>
              <a:t>39</a:t>
            </a:fld>
            <a:endParaRPr lang="en-US" altLang="zh-CN">
              <a:latin typeface="Tahoma" panose="020B0604030504040204" pitchFamily="34" charset="0"/>
            </a:endParaRPr>
          </a:p>
        </p:txBody>
      </p:sp>
      <p:graphicFrame>
        <p:nvGraphicFramePr>
          <p:cNvPr id="43011" name="Object 2">
            <a:extLst>
              <a:ext uri="{FF2B5EF4-FFF2-40B4-BE49-F238E27FC236}">
                <a16:creationId xmlns:a16="http://schemas.microsoft.com/office/drawing/2014/main" id="{8CB21256-F947-4DBC-A5C3-593E68365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8" y="1162050"/>
          <a:ext cx="6916737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Visio" r:id="rId3" imgW="3814616" imgH="2914544" progId="Visio.Drawing.11">
                  <p:embed/>
                </p:oleObj>
              </mc:Choice>
              <mc:Fallback>
                <p:oleObj name="Visio" r:id="rId3" imgW="3814616" imgH="291454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162050"/>
                        <a:ext cx="6916737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DFAD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>
            <a:extLst>
              <a:ext uri="{FF2B5EF4-FFF2-40B4-BE49-F238E27FC236}">
                <a16:creationId xmlns:a16="http://schemas.microsoft.com/office/drawing/2014/main" id="{1AD1700E-085D-4A88-9423-6ED93B0B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1843088"/>
            <a:ext cx="357187" cy="45720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06F10A4-588B-4FD9-AAB7-92B6E9E95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1239838"/>
            <a:ext cx="1514475" cy="5762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8ACE04AC-887B-48FD-BDF1-8F8149BD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3786188"/>
            <a:ext cx="1500188" cy="28575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F486E7-A4D7-4459-B028-E17559E715EB}"/>
              </a:ext>
            </a:extLst>
          </p:cNvPr>
          <p:cNvSpPr/>
          <p:nvPr/>
        </p:nvSpPr>
        <p:spPr>
          <a:xfrm>
            <a:off x="6858000" y="2308225"/>
            <a:ext cx="1890713" cy="5461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具有镜像特性</a:t>
            </a:r>
          </a:p>
        </p:txBody>
      </p:sp>
      <p:grpSp>
        <p:nvGrpSpPr>
          <p:cNvPr id="2" name="组合 57">
            <a:extLst>
              <a:ext uri="{FF2B5EF4-FFF2-40B4-BE49-F238E27FC236}">
                <a16:creationId xmlns:a16="http://schemas.microsoft.com/office/drawing/2014/main" id="{3836CE62-51CA-406B-96F6-BB4263553346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1714500"/>
            <a:ext cx="1027112" cy="571500"/>
            <a:chOff x="2500300" y="3214687"/>
            <a:chExt cx="1100184" cy="57150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4793F04-4838-415C-A68A-4EE9B3061465}"/>
                </a:ext>
              </a:extLst>
            </p:cNvPr>
            <p:cNvSpPr/>
            <p:nvPr/>
          </p:nvSpPr>
          <p:spPr bwMode="auto">
            <a:xfrm>
              <a:off x="2500300" y="3214687"/>
              <a:ext cx="1071277" cy="571509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ABC6FE9-1747-4C24-8B62-00C0A8AC86D6}"/>
                </a:ext>
              </a:extLst>
            </p:cNvPr>
            <p:cNvSpPr/>
            <p:nvPr/>
          </p:nvSpPr>
          <p:spPr>
            <a:xfrm>
              <a:off x="2576819" y="3286126"/>
              <a:ext cx="1023665" cy="40005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r>
                <a:rPr lang="zh-CN" altLang="en-US" sz="2000" b="1" kern="0" dirty="0">
                  <a:solidFill>
                    <a:srgbClr val="0000CC"/>
                  </a:solidFill>
                  <a:latin typeface="宋体" pitchFamily="2" charset="-122"/>
                  <a:ea typeface="宋体"/>
                </a:rPr>
                <a:t>：</a:t>
              </a:r>
              <a:endParaRPr lang="zh-CN" altLang="en-US" sz="2000" b="1" dirty="0">
                <a:solidFill>
                  <a:srgbClr val="0000CC"/>
                </a:solidFill>
                <a:latin typeface="Arial" charset="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2026E31B-1475-494A-90BF-6885AEA3B75A}"/>
              </a:ext>
            </a:extLst>
          </p:cNvPr>
          <p:cNvSpPr/>
          <p:nvPr/>
        </p:nvSpPr>
        <p:spPr>
          <a:xfrm>
            <a:off x="6858000" y="3857625"/>
            <a:ext cx="2000250" cy="5413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①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简化编码过程</a:t>
            </a:r>
          </a:p>
        </p:txBody>
      </p:sp>
      <p:grpSp>
        <p:nvGrpSpPr>
          <p:cNvPr id="3" name="组合 57">
            <a:extLst>
              <a:ext uri="{FF2B5EF4-FFF2-40B4-BE49-F238E27FC236}">
                <a16:creationId xmlns:a16="http://schemas.microsoft.com/office/drawing/2014/main" id="{CECA26D2-CAD6-4B4D-B68B-F590FF000B48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3263900"/>
            <a:ext cx="1027112" cy="571500"/>
            <a:chOff x="2500300" y="3214687"/>
            <a:chExt cx="1100184" cy="57150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8A10E9C-1B16-482F-A99F-8DCE600D34BF}"/>
                </a:ext>
              </a:extLst>
            </p:cNvPr>
            <p:cNvSpPr/>
            <p:nvPr/>
          </p:nvSpPr>
          <p:spPr bwMode="auto">
            <a:xfrm>
              <a:off x="2500300" y="3214687"/>
              <a:ext cx="1071277" cy="571509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420FC9B-468A-40A4-B890-F2D76169F611}"/>
                </a:ext>
              </a:extLst>
            </p:cNvPr>
            <p:cNvSpPr/>
            <p:nvPr/>
          </p:nvSpPr>
          <p:spPr>
            <a:xfrm>
              <a:off x="2576819" y="3286126"/>
              <a:ext cx="1023665" cy="40005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rgbClr val="990099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  <a:r>
                <a:rPr lang="zh-CN" altLang="en-US" sz="2000" b="1" kern="0" dirty="0">
                  <a:solidFill>
                    <a:srgbClr val="990099"/>
                  </a:solidFill>
                  <a:latin typeface="宋体" pitchFamily="2" charset="-122"/>
                  <a:ea typeface="宋体"/>
                </a:rPr>
                <a:t>：</a:t>
              </a:r>
              <a:endParaRPr lang="zh-CN" altLang="en-US" sz="2000" b="1" dirty="0">
                <a:solidFill>
                  <a:srgbClr val="990099"/>
                </a:solidFill>
                <a:latin typeface="Arial" charset="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A49B4D3F-938E-4761-B2B8-2C8F61981E95}"/>
              </a:ext>
            </a:extLst>
          </p:cNvPr>
          <p:cNvSpPr/>
          <p:nvPr/>
        </p:nvSpPr>
        <p:spPr>
          <a:xfrm>
            <a:off x="6858000" y="4429125"/>
            <a:ext cx="2000250" cy="9906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②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误码对小电压的影响小</a:t>
            </a:r>
          </a:p>
        </p:txBody>
      </p:sp>
      <p:sp>
        <p:nvSpPr>
          <p:cNvPr id="43020" name="矩形 15">
            <a:extLst>
              <a:ext uri="{FF2B5EF4-FFF2-40B4-BE49-F238E27FC236}">
                <a16:creationId xmlns:a16="http://schemas.microsoft.com/office/drawing/2014/main" id="{79C3C6CD-CAFB-4E6C-A717-91959946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357188"/>
            <a:ext cx="4452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§</a:t>
            </a: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.5.2 </a:t>
            </a:r>
            <a:r>
              <a:rPr lang="zh-CN" altLang="en-US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常用二进制码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4F444D0-0A16-43A7-ACD9-32D48A19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151313"/>
            <a:ext cx="1500187" cy="28575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11A887-9242-4A17-95CB-5FA827D5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6021388"/>
            <a:ext cx="1500188" cy="28575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4199D49-3BC6-43F6-B88C-4333415F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789363"/>
            <a:ext cx="1500188" cy="28575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4" grpId="0" animBg="1"/>
      <p:bldP spid="36" grpId="0" animBg="1"/>
      <p:bldP spid="40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006E8EC8-1EC6-440E-8391-373F78628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96E192-FD70-4C6C-8C75-371DA7319DE5}" type="slidenum">
              <a:rPr lang="en-US" altLang="zh-CN">
                <a:latin typeface="Tahoma" panose="020B0604030504040204" pitchFamily="34" charset="0"/>
              </a:rPr>
              <a:pPr eaLnBrk="1" hangingPunct="1"/>
              <a:t>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D459D7EF-DA2B-4B63-B9EB-422814849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6000" y="214313"/>
            <a:ext cx="1206500" cy="768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</a:t>
            </a:r>
            <a:b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引 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46EA2B-37E1-48D5-85FE-BEB718C4CCB9}"/>
              </a:ext>
            </a:extLst>
          </p:cNvPr>
          <p:cNvSpPr/>
          <p:nvPr/>
        </p:nvSpPr>
        <p:spPr>
          <a:xfrm>
            <a:off x="765175" y="1785938"/>
            <a:ext cx="3159125" cy="457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为什么要数字化？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432180-933A-4E21-9135-39FD49FE9FE0}"/>
              </a:ext>
            </a:extLst>
          </p:cNvPr>
          <p:cNvSpPr/>
          <p:nvPr/>
        </p:nvSpPr>
        <p:spPr>
          <a:xfrm>
            <a:off x="957690" y="1214405"/>
            <a:ext cx="7400524" cy="535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                                                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压缩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zh-CN" altLang="en-US" sz="2000" kern="0" dirty="0">
                <a:latin typeface="+mn-ea"/>
                <a:ea typeface="+mn-ea"/>
              </a:rPr>
              <a:t>；  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en-US" altLang="zh-CN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转换</a:t>
            </a:r>
            <a:endParaRPr kumimoji="1"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60D4F760-1067-423B-98E3-CBBF3124B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8885CD-5FC2-4267-A5D4-4A5B9E9798DE}"/>
              </a:ext>
            </a:extLst>
          </p:cNvPr>
          <p:cNvSpPr/>
          <p:nvPr/>
        </p:nvSpPr>
        <p:spPr>
          <a:xfrm>
            <a:off x="771525" y="928688"/>
            <a:ext cx="2943225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信源编码的作用</a:t>
            </a:r>
            <a:r>
              <a:rPr lang="zh-CN" altLang="en-US" sz="2400" kern="0" dirty="0">
                <a:latin typeface="+mn-ea"/>
                <a:ea typeface="+mn-ea"/>
              </a:rPr>
              <a:t>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00155E-8C5A-45F4-8A90-0811191398F3}"/>
              </a:ext>
            </a:extLst>
          </p:cNvPr>
          <p:cNvSpPr/>
          <p:nvPr/>
        </p:nvSpPr>
        <p:spPr>
          <a:xfrm>
            <a:off x="957690" y="4000487"/>
            <a:ext cx="7400524" cy="535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                 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波形编码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和参量编码</a:t>
            </a:r>
            <a:endParaRPr kumimoji="1"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E7D68E-0A57-4FF2-86CF-002B175BC74D}"/>
              </a:ext>
            </a:extLst>
          </p:cNvPr>
          <p:cNvSpPr/>
          <p:nvPr/>
        </p:nvSpPr>
        <p:spPr>
          <a:xfrm>
            <a:off x="771525" y="3786188"/>
            <a:ext cx="4972050" cy="4254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26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A/D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（数字化编码）的技术</a:t>
            </a:r>
            <a:r>
              <a:rPr lang="zh-CN" altLang="en-US" sz="2400" kern="0" dirty="0">
                <a:latin typeface="+mn-ea"/>
                <a:ea typeface="+mn-ea"/>
              </a:rPr>
              <a:t>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11E87D-A702-495C-85C5-82F7C278E1F3}"/>
              </a:ext>
            </a:extLst>
          </p:cNvPr>
          <p:cNvSpPr/>
          <p:nvPr/>
        </p:nvSpPr>
        <p:spPr>
          <a:xfrm>
            <a:off x="957690" y="3000355"/>
            <a:ext cx="7400524" cy="52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34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                                                      </a:t>
            </a:r>
            <a:r>
              <a:rPr lang="en-US" altLang="zh-CN" sz="200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A/D</a:t>
            </a:r>
            <a:r>
              <a:rPr lang="en-US" altLang="zh-CN" sz="2000" dirty="0"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dirty="0">
                <a:ea typeface="微软雅黑" pitchFamily="34" charset="-122"/>
                <a:cs typeface="Arial" pitchFamily="34" charset="0"/>
              </a:rPr>
              <a:t>→</a:t>
            </a:r>
            <a:r>
              <a:rPr lang="en-US" altLang="zh-CN" sz="2000" dirty="0"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数字方式传输</a:t>
            </a:r>
            <a:r>
              <a:rPr lang="en-US" altLang="zh-CN" sz="2000" dirty="0"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400" dirty="0">
                <a:ea typeface="微软雅黑" pitchFamily="34" charset="-122"/>
                <a:cs typeface="Arial" pitchFamily="34" charset="0"/>
              </a:rPr>
              <a:t>→ </a:t>
            </a:r>
            <a:r>
              <a:rPr lang="en-US" altLang="zh-CN" sz="2000" dirty="0">
                <a:ea typeface="微软雅黑" pitchFamily="34" charset="-122"/>
                <a:cs typeface="Arial" pitchFamily="34" charset="0"/>
              </a:rPr>
              <a:t>D/A</a:t>
            </a:r>
            <a:endParaRPr kumimoji="1" lang="en-US" altLang="zh-CN" sz="2000" b="1" kern="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DED32E-F271-44E9-AD0A-5E651B18E33D}"/>
              </a:ext>
            </a:extLst>
          </p:cNvPr>
          <p:cNvSpPr/>
          <p:nvPr/>
        </p:nvSpPr>
        <p:spPr>
          <a:xfrm>
            <a:off x="771525" y="2571750"/>
            <a:ext cx="4929188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微软雅黑" pitchFamily="34" charset="-122"/>
                <a:ea typeface="微软雅黑" pitchFamily="34" charset="-122"/>
              </a:rPr>
              <a:t>模拟信号数字化传输的三个环节</a:t>
            </a:r>
            <a:r>
              <a:rPr lang="zh-CN" altLang="en-US" sz="2400" kern="0" dirty="0">
                <a:latin typeface="+mn-ea"/>
              </a:rPr>
              <a:t>：</a:t>
            </a:r>
            <a:endParaRPr lang="zh-CN" altLang="en-US" sz="2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B332B1-45AA-40DC-A084-538449D70009}"/>
              </a:ext>
            </a:extLst>
          </p:cNvPr>
          <p:cNvSpPr/>
          <p:nvPr/>
        </p:nvSpPr>
        <p:spPr>
          <a:xfrm>
            <a:off x="956558" y="4871830"/>
            <a:ext cx="7400524" cy="497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                      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抽样、量化 和 编码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endParaRPr kumimoji="1" lang="en-US" altLang="zh-CN" sz="2000" b="1" kern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CFB3A7-5CF8-4337-8C90-E4785949EC02}"/>
              </a:ext>
            </a:extLst>
          </p:cNvPr>
          <p:cNvSpPr/>
          <p:nvPr/>
        </p:nvSpPr>
        <p:spPr>
          <a:xfrm>
            <a:off x="771525" y="4643438"/>
            <a:ext cx="3386138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波形编码的三个步骤</a:t>
            </a:r>
            <a:r>
              <a:rPr lang="zh-CN" altLang="en-US" sz="2400" kern="0" dirty="0">
                <a:latin typeface="+mn-ea"/>
                <a:ea typeface="+mn-ea"/>
              </a:rPr>
              <a:t>：</a:t>
            </a:r>
            <a:endParaRPr lang="zh-CN" altLang="en-US" sz="2000" kern="0" dirty="0"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44DD0E-795F-4033-A965-91149AEA127F}"/>
              </a:ext>
            </a:extLst>
          </p:cNvPr>
          <p:cNvSpPr/>
          <p:nvPr/>
        </p:nvSpPr>
        <p:spPr>
          <a:xfrm>
            <a:off x="957690" y="5739674"/>
            <a:ext cx="7400524" cy="497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400" kern="0" dirty="0">
                <a:latin typeface="微软雅黑" pitchFamily="34" charset="-122"/>
                <a:ea typeface="微软雅黑" pitchFamily="34" charset="-122"/>
              </a:rPr>
              <a:t>                                                    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altLang="zh-CN" sz="2000" b="1" dirty="0">
                <a:solidFill>
                  <a:srgbClr val="FF0000"/>
                </a:solidFill>
                <a:cs typeface="Arial" pitchFamily="34" charset="0"/>
              </a:rPr>
              <a:t>CM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cs typeface="Arial" pitchFamily="34" charset="0"/>
              </a:rPr>
              <a:t>、</a:t>
            </a:r>
            <a:r>
              <a:rPr lang="en-US" altLang="zh-CN" sz="2000" dirty="0">
                <a:solidFill>
                  <a:schemeClr val="bg2">
                    <a:lumMod val="75000"/>
                    <a:lumOff val="25000"/>
                  </a:schemeClr>
                </a:solidFill>
                <a:cs typeface="Arial" pitchFamily="34" charset="0"/>
              </a:rPr>
              <a:t>DPCM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cs typeface="Arial" pitchFamily="34" charset="0"/>
              </a:rPr>
              <a:t>、</a:t>
            </a:r>
            <a:r>
              <a:rPr lang="zh-CN" altLang="en-US" sz="2000" dirty="0">
                <a:solidFill>
                  <a:schemeClr val="bg2">
                    <a:lumMod val="75000"/>
                    <a:lumOff val="25000"/>
                  </a:schemeClr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∆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M</a:t>
            </a:r>
            <a:endParaRPr kumimoji="1" lang="en-US" altLang="zh-CN" sz="2000" b="1" kern="0" dirty="0">
              <a:latin typeface="+mn-ea"/>
              <a:ea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422F5B-2AD1-485E-BD7A-531EAF7543EE}"/>
              </a:ext>
            </a:extLst>
          </p:cNvPr>
          <p:cNvSpPr/>
          <p:nvPr/>
        </p:nvSpPr>
        <p:spPr>
          <a:xfrm>
            <a:off x="771525" y="5527675"/>
            <a:ext cx="3386138" cy="4603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波形编码的常用方法</a:t>
            </a:r>
            <a:r>
              <a:rPr lang="zh-CN" altLang="en-US" sz="2400" kern="0" dirty="0">
                <a:latin typeface="+mn-ea"/>
                <a:ea typeface="+mn-ea"/>
              </a:rPr>
              <a:t>：</a:t>
            </a:r>
            <a:endParaRPr lang="zh-CN" altLang="en-US" sz="2400" kern="0" dirty="0">
              <a:solidFill>
                <a:srgbClr val="FF0000"/>
              </a:solidFill>
              <a:ea typeface="+mn-ea"/>
              <a:cs typeface="Arial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975E9A4-4039-43F6-98E9-191C1901CA17}"/>
              </a:ext>
            </a:extLst>
          </p:cNvPr>
          <p:cNvSpPr/>
          <p:nvPr/>
        </p:nvSpPr>
        <p:spPr>
          <a:xfrm>
            <a:off x="5629275" y="2946400"/>
            <a:ext cx="1643063" cy="696913"/>
          </a:xfrm>
          <a:prstGeom prst="ellipse">
            <a:avLst/>
          </a:prstGeom>
          <a:noFill/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F51910-9595-4977-8EE4-5352BCEBF07F}"/>
              </a:ext>
            </a:extLst>
          </p:cNvPr>
          <p:cNvSpPr/>
          <p:nvPr/>
        </p:nvSpPr>
        <p:spPr>
          <a:xfrm>
            <a:off x="6000750" y="2528888"/>
            <a:ext cx="14065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D1D7C8-A75D-4574-BBB7-C5772BEA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1493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①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18B791-7DBA-408F-BCD8-04F31D4F2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143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②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 animBg="1"/>
      <p:bldP spid="9" grpId="0" animBg="1"/>
      <p:bldP spid="16" grpId="0" animBg="1"/>
      <p:bldP spid="17" grpId="0" animBg="1"/>
      <p:bldP spid="19" grpId="0" animBg="1"/>
      <p:bldP spid="20" grpId="0"/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06BF707F-9B09-42B2-94A4-990417E85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D6A976-5F23-4789-A997-1C5C7FEC7623}" type="slidenum">
              <a:rPr lang="en-US" altLang="zh-CN">
                <a:latin typeface="Tahoma" panose="020B0604030504040204" pitchFamily="34" charset="0"/>
              </a:rPr>
              <a:pPr eaLnBrk="1" hangingPunct="1"/>
              <a:t>40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F38D66EA-CEDA-4838-856A-63A2CC4F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9"/>
          <a:stretch>
            <a:fillRect/>
          </a:stretch>
        </p:blipFill>
        <p:spPr bwMode="auto">
          <a:xfrm>
            <a:off x="811213" y="3786188"/>
            <a:ext cx="75311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5">
            <a:extLst>
              <a:ext uri="{FF2B5EF4-FFF2-40B4-BE49-F238E27FC236}">
                <a16:creationId xmlns:a16="http://schemas.microsoft.com/office/drawing/2014/main" id="{5D5C9248-DB05-43AF-934A-2BEC5D22E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7" b="49187"/>
          <a:stretch>
            <a:fillRect/>
          </a:stretch>
        </p:blipFill>
        <p:spPr bwMode="auto">
          <a:xfrm>
            <a:off x="811213" y="2806700"/>
            <a:ext cx="7531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>
            <a:extLst>
              <a:ext uri="{FF2B5EF4-FFF2-40B4-BE49-F238E27FC236}">
                <a16:creationId xmlns:a16="http://schemas.microsoft.com/office/drawing/2014/main" id="{1BE06A18-5ABA-4326-8B84-47CF54AC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" b="71400"/>
          <a:stretch>
            <a:fillRect/>
          </a:stretch>
        </p:blipFill>
        <p:spPr bwMode="auto">
          <a:xfrm>
            <a:off x="811213" y="1285875"/>
            <a:ext cx="75311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4D6AD9DD-2695-45DC-8DCC-073CBEE310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B0B941-33F7-4651-9AAF-1713117F6F7B}" type="slidenum">
              <a:rPr lang="en-US" altLang="zh-CN">
                <a:latin typeface="Tahoma" panose="020B0604030504040204" pitchFamily="34" charset="0"/>
              </a:rPr>
              <a:pPr eaLnBrk="1" hangingPunct="1"/>
              <a:t>41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081D18-68CA-4AFB-A0E0-A76FDA190DC7}"/>
              </a:ext>
            </a:extLst>
          </p:cNvPr>
          <p:cNvSpPr/>
          <p:nvPr/>
        </p:nvSpPr>
        <p:spPr>
          <a:xfrm>
            <a:off x="2424113" y="3243263"/>
            <a:ext cx="1357312" cy="1000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E350C1-50FC-40E2-9B93-A6B3A42100B4}"/>
              </a:ext>
            </a:extLst>
          </p:cNvPr>
          <p:cNvSpPr/>
          <p:nvPr/>
        </p:nvSpPr>
        <p:spPr>
          <a:xfrm>
            <a:off x="3981450" y="3228975"/>
            <a:ext cx="1500188" cy="1000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1CA58-09DD-40A2-9FDA-25192C363D4D}"/>
              </a:ext>
            </a:extLst>
          </p:cNvPr>
          <p:cNvSpPr/>
          <p:nvPr/>
        </p:nvSpPr>
        <p:spPr>
          <a:xfrm>
            <a:off x="5643563" y="3228975"/>
            <a:ext cx="1500187" cy="1000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773" name="内容占位符 2">
            <a:extLst>
              <a:ext uri="{FF2B5EF4-FFF2-40B4-BE49-F238E27FC236}">
                <a16:creationId xmlns:a16="http://schemas.microsoft.com/office/drawing/2014/main" id="{7CC7F491-9DDB-4719-9A5F-5FDB9C7EC1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1563" y="4500563"/>
            <a:ext cx="7316787" cy="1808162"/>
          </a:xfrm>
        </p:spPr>
        <p:txBody>
          <a:bodyPr/>
          <a:lstStyle/>
          <a:p>
            <a:pPr eaLnBrk="1" hangingPunct="1">
              <a:lnSpc>
                <a:spcPts val="38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极性码</a:t>
            </a:r>
            <a:r>
              <a:rPr lang="zh-CN" altLang="en-US" sz="2400" b="1"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表示样值的极性。正编</a:t>
            </a:r>
            <a:r>
              <a:rPr lang="zh-CN" altLang="en-US" sz="2000">
                <a:latin typeface="宋体" pitchFamily="2" charset="-122"/>
                <a:ea typeface="微软雅黑" pitchFamily="34" charset="-122"/>
                <a:cs typeface="Arial" charset="0"/>
              </a:rPr>
              <a:t>“</a:t>
            </a:r>
            <a:r>
              <a:rPr lang="en-US" altLang="zh-CN" sz="2000" b="1">
                <a:latin typeface="Arial" charset="0"/>
                <a:ea typeface="微软雅黑" pitchFamily="34" charset="-122"/>
                <a:cs typeface="Arial" charset="0"/>
              </a:rPr>
              <a:t>1</a:t>
            </a:r>
            <a:r>
              <a:rPr lang="en-US" altLang="zh-CN" sz="2000">
                <a:latin typeface="宋体" pitchFamily="2" charset="-122"/>
                <a:ea typeface="微软雅黑" pitchFamily="34" charset="-122"/>
                <a:cs typeface="Arial" charset="0"/>
              </a:rPr>
              <a:t>”</a:t>
            </a:r>
            <a:r>
              <a:rPr lang="zh-CN" altLang="en-US" sz="2000">
                <a:latin typeface="宋体" pitchFamily="2" charset="-122"/>
                <a:ea typeface="微软雅黑" pitchFamily="34" charset="-122"/>
                <a:cs typeface="Arial" charset="0"/>
              </a:rPr>
              <a:t>，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负编</a:t>
            </a:r>
            <a:r>
              <a:rPr lang="zh-CN" altLang="en-US" sz="2000">
                <a:latin typeface="宋体" pitchFamily="2" charset="-122"/>
                <a:ea typeface="微软雅黑" pitchFamily="34" charset="-122"/>
                <a:cs typeface="Arial" charset="0"/>
              </a:rPr>
              <a:t>“</a:t>
            </a:r>
            <a:r>
              <a:rPr lang="en-US" altLang="zh-CN" sz="2000" b="1">
                <a:latin typeface="Arial" charset="0"/>
                <a:ea typeface="微软雅黑" pitchFamily="34" charset="-122"/>
                <a:cs typeface="Arial" charset="0"/>
              </a:rPr>
              <a:t>0</a:t>
            </a:r>
            <a:r>
              <a:rPr lang="en-US" altLang="zh-CN" sz="2000">
                <a:latin typeface="宋体" pitchFamily="2" charset="-122"/>
                <a:ea typeface="微软雅黑" pitchFamily="34" charset="-122"/>
                <a:cs typeface="Arial" charset="0"/>
              </a:rPr>
              <a:t>”</a:t>
            </a:r>
            <a:endParaRPr lang="zh-CN" altLang="en-US" sz="2000">
              <a:latin typeface="Arial" charset="0"/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38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段落码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表示样值的幅度所处的段落</a:t>
            </a:r>
          </a:p>
          <a:p>
            <a:pPr eaLnBrk="1" hangingPunct="1">
              <a:lnSpc>
                <a:spcPts val="38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Char char="q"/>
              <a:defRPr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段内码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en-US" altLang="zh-CN" sz="2000">
                <a:latin typeface="Arial" charset="0"/>
                <a:ea typeface="微软雅黑" pitchFamily="34" charset="-122"/>
                <a:cs typeface="Arial" charset="0"/>
              </a:rPr>
              <a:t>16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种可能状态对应代表各段内的</a:t>
            </a:r>
            <a:r>
              <a:rPr lang="en-US" altLang="zh-CN" sz="2000">
                <a:latin typeface="Arial" charset="0"/>
                <a:ea typeface="微软雅黑" pitchFamily="34" charset="-122"/>
                <a:cs typeface="Arial" charset="0"/>
              </a:rPr>
              <a:t>16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个量化级</a:t>
            </a:r>
            <a:endParaRPr lang="en-US" altLang="zh-CN" sz="2000">
              <a:latin typeface="Arial" charset="0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81922" name="Object 2">
            <a:extLst>
              <a:ext uri="{FF2B5EF4-FFF2-40B4-BE49-F238E27FC236}">
                <a16:creationId xmlns:a16="http://schemas.microsoft.com/office/drawing/2014/main" id="{32CC568B-D5F4-4DAB-88D1-5546373B3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6825" y="3303588"/>
          <a:ext cx="11572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3" imgW="457200" imgH="368300" progId="Equation.DSMT4">
                  <p:embed/>
                </p:oleObj>
              </mc:Choice>
              <mc:Fallback>
                <p:oleObj name="Equation" r:id="rId3" imgW="4572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303588"/>
                        <a:ext cx="115728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645E5D45-1CF3-45B4-94E4-ADB0DF3F2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5" y="3300413"/>
          <a:ext cx="138906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5" imgW="495085" imgH="368140" progId="Equation.DSMT4">
                  <p:embed/>
                </p:oleObj>
              </mc:Choice>
              <mc:Fallback>
                <p:oleObj name="Equation" r:id="rId5" imgW="495085" imgH="3681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3300413"/>
                        <a:ext cx="1389063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A3A1709D-090B-4419-B7AC-A8A53A3C5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03588"/>
          <a:ext cx="15049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7" imgW="634725" imgH="368140" progId="Equation.DSMT4">
                  <p:embed/>
                </p:oleObj>
              </mc:Choice>
              <mc:Fallback>
                <p:oleObj name="Equation" r:id="rId7" imgW="634725" imgH="3681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03588"/>
                        <a:ext cx="15049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矩形 6">
            <a:extLst>
              <a:ext uri="{FF2B5EF4-FFF2-40B4-BE49-F238E27FC236}">
                <a16:creationId xmlns:a16="http://schemas.microsoft.com/office/drawing/2014/main" id="{27DF48E2-77C5-48F4-A54C-B1BB2C40C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25538"/>
            <a:ext cx="72151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66CC"/>
              </a:buClr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折线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PCM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</a:t>
            </a:r>
            <a:r>
              <a:rPr lang="zh-CN" altLang="en-US" sz="24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共计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</p:txBody>
      </p:sp>
      <p:graphicFrame>
        <p:nvGraphicFramePr>
          <p:cNvPr id="45067" name="Object 7">
            <a:extLst>
              <a:ext uri="{FF2B5EF4-FFF2-40B4-BE49-F238E27FC236}">
                <a16:creationId xmlns:a16="http://schemas.microsoft.com/office/drawing/2014/main" id="{645337CD-DE68-41DF-98DB-178FED250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814513"/>
          <a:ext cx="4508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9" imgW="1803400" imgH="228600" progId="Equation.DSMT4">
                  <p:embed/>
                </p:oleObj>
              </mc:Choice>
              <mc:Fallback>
                <p:oleObj name="Equation" r:id="rId9" imgW="1803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814513"/>
                        <a:ext cx="4508500" cy="5715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C5C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矩形 13">
            <a:extLst>
              <a:ext uri="{FF2B5EF4-FFF2-40B4-BE49-F238E27FC236}">
                <a16:creationId xmlns:a16="http://schemas.microsoft.com/office/drawing/2014/main" id="{0FB89FC2-1028-419C-AAC7-792962C65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2465388"/>
            <a:ext cx="74199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66CC"/>
              </a:buClr>
              <a:buFontTx/>
              <a:buNone/>
            </a:pPr>
            <a:r>
              <a:rPr lang="en-US" altLang="zh-CN" sz="240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en-US" altLang="zh-CN" sz="2400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将每个样值脉冲（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）编成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位</a:t>
            </a:r>
            <a:r>
              <a:rPr lang="zh-CN" altLang="en-US" sz="24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二进制码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en-US" sz="180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069" name="矩形 12">
            <a:extLst>
              <a:ext uri="{FF2B5EF4-FFF2-40B4-BE49-F238E27FC236}">
                <a16:creationId xmlns:a16="http://schemas.microsoft.com/office/drawing/2014/main" id="{981C48EC-8EE9-434A-93D5-A022BF43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19100"/>
            <a:ext cx="34956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折线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E99DC2B3-212C-486B-A8E8-50D80F12C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D816DA-D488-4195-924F-9A1294AD7AE1}" type="slidenum">
              <a:rPr lang="en-US" altLang="zh-CN">
                <a:latin typeface="Tahoma" panose="020B0604030504040204" pitchFamily="34" charset="0"/>
              </a:rPr>
              <a:pPr eaLnBrk="1" hangingPunct="1"/>
              <a:t>42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F9444AE-FEC8-4F29-B9C0-721948B73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368300"/>
            <a:ext cx="7993062" cy="60261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段落码编码规则</a:t>
            </a:r>
          </a:p>
          <a:p>
            <a:pPr lvl="3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律</a:t>
            </a:r>
            <a:r>
              <a:rPr lang="en-US" altLang="zh-CN" b="1">
                <a:latin typeface="Times New Roman" panose="02020603050405020304" pitchFamily="18" charset="0"/>
              </a:rPr>
              <a:t>13</a:t>
            </a:r>
            <a:r>
              <a:rPr lang="zh-CN" altLang="en-US" b="1">
                <a:latin typeface="Times New Roman" panose="02020603050405020304" pitchFamily="18" charset="0"/>
              </a:rPr>
              <a:t>折线正半轴的</a:t>
            </a: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段（非均匀）：</a:t>
            </a:r>
          </a:p>
          <a:p>
            <a:pPr lvl="3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>
                <a:latin typeface="Times New Roman" panose="02020603050405020304" pitchFamily="18" charset="0"/>
              </a:rPr>
              <a:t>每段中再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均匀</a:t>
            </a:r>
            <a:r>
              <a:rPr lang="zh-CN" altLang="en-US" b="1">
                <a:latin typeface="Times New Roman" panose="02020603050405020304" pitchFamily="18" charset="0"/>
              </a:rPr>
              <a:t>分为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>
                <a:latin typeface="Times New Roman" panose="02020603050405020304" pitchFamily="18" charset="0"/>
              </a:rPr>
              <a:t>个量化间隔，则最小的量化间隔为： </a:t>
            </a:r>
            <a:r>
              <a:rPr lang="en-US" altLang="zh-CN" b="1">
                <a:latin typeface="Times New Roman" panose="02020603050405020304" pitchFamily="18" charset="0"/>
              </a:rPr>
              <a:t>(1/128)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latin typeface="Times New Roman" panose="02020603050405020304" pitchFamily="18" charset="0"/>
              </a:rPr>
              <a:t> (1/16) =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1/2048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zh-CN" altLang="en-US" b="1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zh-CN" altLang="en-US" b="1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>
                <a:latin typeface="Times New Roman" panose="02020603050405020304" pitchFamily="18" charset="0"/>
              </a:rPr>
              <a:t>以此作为量化单位，则正半轴共有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2048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个量化单位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46084" name="Group 3">
            <a:extLst>
              <a:ext uri="{FF2B5EF4-FFF2-40B4-BE49-F238E27FC236}">
                <a16:creationId xmlns:a16="http://schemas.microsoft.com/office/drawing/2014/main" id="{67D52E9A-FD09-4C89-9CCE-8A2A6111D37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73238"/>
            <a:ext cx="8351837" cy="1627187"/>
            <a:chOff x="499" y="3096"/>
            <a:chExt cx="5261" cy="1025"/>
          </a:xfrm>
        </p:grpSpPr>
        <p:sp>
          <p:nvSpPr>
            <p:cNvPr id="46087" name="Rectangle 4">
              <a:extLst>
                <a:ext uri="{FF2B5EF4-FFF2-40B4-BE49-F238E27FC236}">
                  <a16:creationId xmlns:a16="http://schemas.microsoft.com/office/drawing/2014/main" id="{6B80A43B-2EF0-473F-A311-EBC4B6216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3096"/>
              <a:ext cx="484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778" tIns="27889" rIns="55778" bIns="27889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1          2           3           4          5         6             7          8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000      001       010       011      100      101        110      111</a:t>
              </a:r>
              <a:endParaRPr lang="en-US" altLang="zh-CN" sz="1800" b="1"/>
            </a:p>
          </p:txBody>
        </p:sp>
        <p:grpSp>
          <p:nvGrpSpPr>
            <p:cNvPr id="46088" name="Group 5">
              <a:extLst>
                <a:ext uri="{FF2B5EF4-FFF2-40B4-BE49-F238E27FC236}">
                  <a16:creationId xmlns:a16="http://schemas.microsoft.com/office/drawing/2014/main" id="{6E97F3CE-1E96-42E2-8A7C-860495AE1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3648"/>
              <a:ext cx="4677" cy="157"/>
              <a:chOff x="584" y="3648"/>
              <a:chExt cx="4677" cy="157"/>
            </a:xfrm>
          </p:grpSpPr>
          <p:sp>
            <p:nvSpPr>
              <p:cNvPr id="46090" name="Line 6">
                <a:extLst>
                  <a:ext uri="{FF2B5EF4-FFF2-40B4-BE49-F238E27FC236}">
                    <a16:creationId xmlns:a16="http://schemas.microsoft.com/office/drawing/2014/main" id="{04553C30-A93A-4F3E-AAF2-F323DD148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" y="3805"/>
                <a:ext cx="46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1" name="Line 7">
                <a:extLst>
                  <a:ext uri="{FF2B5EF4-FFF2-40B4-BE49-F238E27FC236}">
                    <a16:creationId xmlns:a16="http://schemas.microsoft.com/office/drawing/2014/main" id="{4F82196B-4F62-49D4-A4AF-CA08A07ED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2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2" name="Line 8">
                <a:extLst>
                  <a:ext uri="{FF2B5EF4-FFF2-40B4-BE49-F238E27FC236}">
                    <a16:creationId xmlns:a16="http://schemas.microsoft.com/office/drawing/2014/main" id="{EB3C3E1D-01A0-4C8F-885E-F53923C15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4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3" name="Line 9">
                <a:extLst>
                  <a:ext uri="{FF2B5EF4-FFF2-40B4-BE49-F238E27FC236}">
                    <a16:creationId xmlns:a16="http://schemas.microsoft.com/office/drawing/2014/main" id="{8732ACE8-DA51-4F97-B9AB-A566576AA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3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4" name="Line 10">
                <a:extLst>
                  <a:ext uri="{FF2B5EF4-FFF2-40B4-BE49-F238E27FC236}">
                    <a16:creationId xmlns:a16="http://schemas.microsoft.com/office/drawing/2014/main" id="{CFCD2AED-F280-4761-8144-A863A03E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5" name="Line 11">
                <a:extLst>
                  <a:ext uri="{FF2B5EF4-FFF2-40B4-BE49-F238E27FC236}">
                    <a16:creationId xmlns:a16="http://schemas.microsoft.com/office/drawing/2014/main" id="{5EC1CF9D-A5E5-4DBF-91AB-56B8F962D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6" name="Line 12">
                <a:extLst>
                  <a:ext uri="{FF2B5EF4-FFF2-40B4-BE49-F238E27FC236}">
                    <a16:creationId xmlns:a16="http://schemas.microsoft.com/office/drawing/2014/main" id="{0DCBB283-3466-4F97-B78C-7FE30DEE9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7" name="Line 13">
                <a:extLst>
                  <a:ext uri="{FF2B5EF4-FFF2-40B4-BE49-F238E27FC236}">
                    <a16:creationId xmlns:a16="http://schemas.microsoft.com/office/drawing/2014/main" id="{6522197C-6B3D-4B43-9CCA-CC89E111C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7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8" name="Line 14">
                <a:extLst>
                  <a:ext uri="{FF2B5EF4-FFF2-40B4-BE49-F238E27FC236}">
                    <a16:creationId xmlns:a16="http://schemas.microsoft.com/office/drawing/2014/main" id="{BEF80CDC-F1C7-405C-806A-EE3EF4D66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9" name="Line 15">
                <a:extLst>
                  <a:ext uri="{FF2B5EF4-FFF2-40B4-BE49-F238E27FC236}">
                    <a16:creationId xmlns:a16="http://schemas.microsoft.com/office/drawing/2014/main" id="{CF1ED7B2-624D-46A2-B5FF-CA1A47D89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1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89" name="Text Box 16">
              <a:extLst>
                <a:ext uri="{FF2B5EF4-FFF2-40B4-BE49-F238E27FC236}">
                  <a16:creationId xmlns:a16="http://schemas.microsoft.com/office/drawing/2014/main" id="{54BA46F9-DBDD-4B85-97AB-7FB0B14CF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3833"/>
              <a:ext cx="5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   1/128   1/64      1/32    1/16      1/8        1/4       1/2        1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085" name="矩形 13">
            <a:extLst>
              <a:ext uri="{FF2B5EF4-FFF2-40B4-BE49-F238E27FC236}">
                <a16:creationId xmlns:a16="http://schemas.microsoft.com/office/drawing/2014/main" id="{6BA78383-1410-4AEB-BA2B-BAF7745F6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581525"/>
            <a:ext cx="414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归一化输入电压的最小量化单位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6086" name="Object 2">
            <a:extLst>
              <a:ext uri="{FF2B5EF4-FFF2-40B4-BE49-F238E27FC236}">
                <a16:creationId xmlns:a16="http://schemas.microsoft.com/office/drawing/2014/main" id="{73430FD2-3DEC-4EF7-8113-45A22E207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437063"/>
          <a:ext cx="11525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3" imgW="672808" imgH="393529" progId="Equation.DSMT4">
                  <p:embed/>
                </p:oleObj>
              </mc:Choice>
              <mc:Fallback>
                <p:oleObj name="Equation" r:id="rId3" imgW="672808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1152525" cy="67468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A5A5A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3">
            <a:extLst>
              <a:ext uri="{FF2B5EF4-FFF2-40B4-BE49-F238E27FC236}">
                <a16:creationId xmlns:a16="http://schemas.microsoft.com/office/drawing/2014/main" id="{F2662A88-58D0-4AB3-8E66-26E42D068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6DD55A-A63A-47B3-BA72-3BB17840E6BF}" type="slidenum">
              <a:rPr lang="en-US" altLang="zh-CN">
                <a:latin typeface="Tahoma" panose="020B0604030504040204" pitchFamily="34" charset="0"/>
              </a:rPr>
              <a:pPr eaLnBrk="1" hangingPunct="1"/>
              <a:t>43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3A7DBDE-63CB-4CB5-9603-5E7BE081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68300"/>
            <a:ext cx="467995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段落码编码规则</a:t>
            </a:r>
          </a:p>
        </p:txBody>
      </p:sp>
      <p:graphicFrame>
        <p:nvGraphicFramePr>
          <p:cNvPr id="145472" name="Group 64">
            <a:extLst>
              <a:ext uri="{FF2B5EF4-FFF2-40B4-BE49-F238E27FC236}">
                <a16:creationId xmlns:a16="http://schemas.microsoft.com/office/drawing/2014/main" id="{530F9F4F-C3F9-433A-AF88-4452631ADC5B}"/>
              </a:ext>
            </a:extLst>
          </p:cNvPr>
          <p:cNvGraphicFramePr>
            <a:graphicFrameLocks noGrp="1"/>
          </p:cNvGraphicFramePr>
          <p:nvPr/>
        </p:nvGraphicFramePr>
        <p:xfrm>
          <a:off x="2051050" y="2781300"/>
          <a:ext cx="4860925" cy="3908424"/>
        </p:xfrm>
        <a:graphic>
          <a:graphicData uri="http://schemas.openxmlformats.org/drawingml/2006/table">
            <a:tbl>
              <a:tblPr/>
              <a:tblGrid>
                <a:gridCol w="139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2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段落序号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段落码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段落范围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（量化单位）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1 1 1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1024~2048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1 1 0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512~1024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1 0 1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256~512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1 0 0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128~256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0 1 1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64~128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0 1 0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32~64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0 0 1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16~32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0 0 0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0~16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7150" name="Group 45">
            <a:extLst>
              <a:ext uri="{FF2B5EF4-FFF2-40B4-BE49-F238E27FC236}">
                <a16:creationId xmlns:a16="http://schemas.microsoft.com/office/drawing/2014/main" id="{4E8C0DDF-A8F4-4E63-9D98-08B68850EC2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981075"/>
            <a:ext cx="8351838" cy="1627188"/>
            <a:chOff x="499" y="3096"/>
            <a:chExt cx="5261" cy="1025"/>
          </a:xfrm>
        </p:grpSpPr>
        <p:sp>
          <p:nvSpPr>
            <p:cNvPr id="47151" name="Rectangle 46">
              <a:extLst>
                <a:ext uri="{FF2B5EF4-FFF2-40B4-BE49-F238E27FC236}">
                  <a16:creationId xmlns:a16="http://schemas.microsoft.com/office/drawing/2014/main" id="{C72D0071-DD33-4BBF-B216-0CA49B08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3096"/>
              <a:ext cx="484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778" tIns="27889" rIns="55778" bIns="27889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1          2           3           4          5         6             7          8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000      001       010       011      100      101        110      111</a:t>
              </a:r>
              <a:endParaRPr lang="en-US" altLang="zh-CN" sz="1800" b="1"/>
            </a:p>
          </p:txBody>
        </p:sp>
        <p:grpSp>
          <p:nvGrpSpPr>
            <p:cNvPr id="47152" name="Group 47">
              <a:extLst>
                <a:ext uri="{FF2B5EF4-FFF2-40B4-BE49-F238E27FC236}">
                  <a16:creationId xmlns:a16="http://schemas.microsoft.com/office/drawing/2014/main" id="{E4F15B85-2FBF-4D92-9CB4-54FD4A5E5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3648"/>
              <a:ext cx="4677" cy="157"/>
              <a:chOff x="584" y="3648"/>
              <a:chExt cx="4677" cy="157"/>
            </a:xfrm>
          </p:grpSpPr>
          <p:sp>
            <p:nvSpPr>
              <p:cNvPr id="47154" name="Line 48">
                <a:extLst>
                  <a:ext uri="{FF2B5EF4-FFF2-40B4-BE49-F238E27FC236}">
                    <a16:creationId xmlns:a16="http://schemas.microsoft.com/office/drawing/2014/main" id="{0534EB99-4D95-4F73-8DD7-FDEE0157D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" y="3805"/>
                <a:ext cx="46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5" name="Line 49">
                <a:extLst>
                  <a:ext uri="{FF2B5EF4-FFF2-40B4-BE49-F238E27FC236}">
                    <a16:creationId xmlns:a16="http://schemas.microsoft.com/office/drawing/2014/main" id="{7573815A-2BE1-467D-9BE3-78C355D64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2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6" name="Line 50">
                <a:extLst>
                  <a:ext uri="{FF2B5EF4-FFF2-40B4-BE49-F238E27FC236}">
                    <a16:creationId xmlns:a16="http://schemas.microsoft.com/office/drawing/2014/main" id="{1824D181-4318-4F03-A9A0-06BA3BA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4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7" name="Line 51">
                <a:extLst>
                  <a:ext uri="{FF2B5EF4-FFF2-40B4-BE49-F238E27FC236}">
                    <a16:creationId xmlns:a16="http://schemas.microsoft.com/office/drawing/2014/main" id="{FEC5725F-14B0-4191-B08C-62E38B01C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3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8" name="Line 52">
                <a:extLst>
                  <a:ext uri="{FF2B5EF4-FFF2-40B4-BE49-F238E27FC236}">
                    <a16:creationId xmlns:a16="http://schemas.microsoft.com/office/drawing/2014/main" id="{C43A03DB-0940-4309-838C-50B1EF79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9" name="Line 53">
                <a:extLst>
                  <a:ext uri="{FF2B5EF4-FFF2-40B4-BE49-F238E27FC236}">
                    <a16:creationId xmlns:a16="http://schemas.microsoft.com/office/drawing/2014/main" id="{73FBB095-B6B5-4E08-A0B3-236CA2ABB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0" name="Line 54">
                <a:extLst>
                  <a:ext uri="{FF2B5EF4-FFF2-40B4-BE49-F238E27FC236}">
                    <a16:creationId xmlns:a16="http://schemas.microsoft.com/office/drawing/2014/main" id="{4D1ADF16-852D-430A-AA9B-B92E72D72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1" name="Line 55">
                <a:extLst>
                  <a:ext uri="{FF2B5EF4-FFF2-40B4-BE49-F238E27FC236}">
                    <a16:creationId xmlns:a16="http://schemas.microsoft.com/office/drawing/2014/main" id="{07C8EC81-2E35-46F0-9965-32616A8E0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7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2" name="Line 56">
                <a:extLst>
                  <a:ext uri="{FF2B5EF4-FFF2-40B4-BE49-F238E27FC236}">
                    <a16:creationId xmlns:a16="http://schemas.microsoft.com/office/drawing/2014/main" id="{C40F1F87-9851-459C-BB0F-042F8AA6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3" name="Line 57">
                <a:extLst>
                  <a:ext uri="{FF2B5EF4-FFF2-40B4-BE49-F238E27FC236}">
                    <a16:creationId xmlns:a16="http://schemas.microsoft.com/office/drawing/2014/main" id="{E5C6BB83-4A8B-45FB-861A-6A78510E3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1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53" name="Text Box 58">
              <a:extLst>
                <a:ext uri="{FF2B5EF4-FFF2-40B4-BE49-F238E27FC236}">
                  <a16:creationId xmlns:a16="http://schemas.microsoft.com/office/drawing/2014/main" id="{BB810F5D-E0DB-4483-890E-562A0C64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3833"/>
              <a:ext cx="5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0       16         32         64      </a:t>
              </a:r>
              <a:r>
                <a:rPr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128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256       512     1024     2048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3">
            <a:extLst>
              <a:ext uri="{FF2B5EF4-FFF2-40B4-BE49-F238E27FC236}">
                <a16:creationId xmlns:a16="http://schemas.microsoft.com/office/drawing/2014/main" id="{B78F5232-A544-431D-9FDA-033410FD3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58B0D8-AE4D-4732-90A3-D4E20D8D005B}" type="slidenum">
              <a:rPr lang="en-US" altLang="zh-CN">
                <a:latin typeface="Tahoma" panose="020B0604030504040204" pitchFamily="34" charset="0"/>
              </a:rPr>
              <a:pPr eaLnBrk="1" hangingPunct="1"/>
              <a:t>44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8131" name="Rectangle 112">
            <a:extLst>
              <a:ext uri="{FF2B5EF4-FFF2-40B4-BE49-F238E27FC236}">
                <a16:creationId xmlns:a16="http://schemas.microsoft.com/office/drawing/2014/main" id="{AEAEFB2E-38BD-4D7D-95BA-384C6830F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4763"/>
            <a:ext cx="9144000" cy="1081087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prstShdw prst="shdw17" dist="17961" dir="27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10434F71-EA13-4E89-ABBC-C28D1B77C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758237" cy="6207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段内码编码规则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：</a:t>
            </a:r>
            <a:r>
              <a:rPr lang="zh-CN" altLang="en-US" sz="2400" b="1">
                <a:latin typeface="Arial" panose="020B0604020202020204" pitchFamily="34" charset="0"/>
              </a:rPr>
              <a:t>每段中</a:t>
            </a:r>
            <a:r>
              <a:rPr lang="zh-CN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均匀</a:t>
            </a:r>
            <a:r>
              <a:rPr lang="zh-CN" altLang="en-US" sz="2400" b="1">
                <a:latin typeface="Arial" panose="020B0604020202020204" pitchFamily="34" charset="0"/>
              </a:rPr>
              <a:t>分为</a:t>
            </a:r>
            <a:r>
              <a:rPr lang="en-US" altLang="zh-CN" sz="2400" b="1">
                <a:latin typeface="Arial" panose="020B0604020202020204" pitchFamily="34" charset="0"/>
              </a:rPr>
              <a:t>16</a:t>
            </a:r>
            <a:r>
              <a:rPr lang="zh-CN" altLang="en-US" sz="2400" b="1">
                <a:latin typeface="Arial" panose="020B0604020202020204" pitchFamily="34" charset="0"/>
              </a:rPr>
              <a:t>个量化间隔。</a:t>
            </a:r>
          </a:p>
        </p:txBody>
      </p:sp>
      <p:graphicFrame>
        <p:nvGraphicFramePr>
          <p:cNvPr id="146548" name="Group 116">
            <a:extLst>
              <a:ext uri="{FF2B5EF4-FFF2-40B4-BE49-F238E27FC236}">
                <a16:creationId xmlns:a16="http://schemas.microsoft.com/office/drawing/2014/main" id="{408AA713-9D03-4438-8A81-B306366F945B}"/>
              </a:ext>
            </a:extLst>
          </p:cNvPr>
          <p:cNvGraphicFramePr>
            <a:graphicFrameLocks noGrp="1"/>
          </p:cNvGraphicFramePr>
          <p:nvPr/>
        </p:nvGraphicFramePr>
        <p:xfrm>
          <a:off x="1511300" y="1268413"/>
          <a:ext cx="3240088" cy="3581512"/>
        </p:xfrm>
        <a:graphic>
          <a:graphicData uri="http://schemas.openxmlformats.org/drawingml/2006/table">
            <a:tbl>
              <a:tblPr/>
              <a:tblGrid>
                <a:gridCol w="139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5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量化间隔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段内码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5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6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7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1 1 1 1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1 1 1 0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1 1 0 1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1 1 0 0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1 0 1 1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1 0 1 0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1 0 0 1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1 0 0 0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6547" name="Group 115">
            <a:extLst>
              <a:ext uri="{FF2B5EF4-FFF2-40B4-BE49-F238E27FC236}">
                <a16:creationId xmlns:a16="http://schemas.microsoft.com/office/drawing/2014/main" id="{5BD5A9D2-4817-460F-966D-E388EE438F9E}"/>
              </a:ext>
            </a:extLst>
          </p:cNvPr>
          <p:cNvGraphicFramePr>
            <a:graphicFrameLocks noGrp="1"/>
          </p:cNvGraphicFramePr>
          <p:nvPr/>
        </p:nvGraphicFramePr>
        <p:xfrm>
          <a:off x="5157788" y="1293813"/>
          <a:ext cx="3151187" cy="356590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量化间隔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段内码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5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6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7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0 1 1 1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0 1 1 0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0 1 0 1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0 1 0 0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0 0 1 1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0 0 1 0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0 0 0 1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0 0 0 0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8197" name="Group 67">
            <a:extLst>
              <a:ext uri="{FF2B5EF4-FFF2-40B4-BE49-F238E27FC236}">
                <a16:creationId xmlns:a16="http://schemas.microsoft.com/office/drawing/2014/main" id="{64F80CA4-847F-4DDD-8DAD-59129C6CD95B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5221288"/>
            <a:ext cx="8847138" cy="674687"/>
            <a:chOff x="187" y="3208"/>
            <a:chExt cx="5573" cy="425"/>
          </a:xfrm>
        </p:grpSpPr>
        <p:sp>
          <p:nvSpPr>
            <p:cNvPr id="48198" name="Line 68">
              <a:extLst>
                <a:ext uri="{FF2B5EF4-FFF2-40B4-BE49-F238E27FC236}">
                  <a16:creationId xmlns:a16="http://schemas.microsoft.com/office/drawing/2014/main" id="{75C14B70-727F-4E9B-B9FE-0A493D79E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" y="3426"/>
              <a:ext cx="55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99" name="Group 69">
              <a:extLst>
                <a:ext uri="{FF2B5EF4-FFF2-40B4-BE49-F238E27FC236}">
                  <a16:creationId xmlns:a16="http://schemas.microsoft.com/office/drawing/2014/main" id="{CD166B3A-B1D6-4922-A119-8415ACBDD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" y="3236"/>
              <a:ext cx="5087" cy="179"/>
              <a:chOff x="1815" y="2988"/>
              <a:chExt cx="7544" cy="390"/>
            </a:xfrm>
          </p:grpSpPr>
          <p:grpSp>
            <p:nvGrpSpPr>
              <p:cNvPr id="48232" name="Group 70">
                <a:extLst>
                  <a:ext uri="{FF2B5EF4-FFF2-40B4-BE49-F238E27FC236}">
                    <a16:creationId xmlns:a16="http://schemas.microsoft.com/office/drawing/2014/main" id="{943F2277-A12F-4F18-915B-6CE1A2764E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5" y="2988"/>
                <a:ext cx="7544" cy="390"/>
                <a:chOff x="1815" y="1845"/>
                <a:chExt cx="7544" cy="165"/>
              </a:xfrm>
            </p:grpSpPr>
            <p:sp>
              <p:nvSpPr>
                <p:cNvPr id="48236" name="Line 71">
                  <a:extLst>
                    <a:ext uri="{FF2B5EF4-FFF2-40B4-BE49-F238E27FC236}">
                      <a16:creationId xmlns:a16="http://schemas.microsoft.com/office/drawing/2014/main" id="{86EE7814-5ABC-4A16-B960-BD621A92E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5" y="1845"/>
                  <a:ext cx="0" cy="16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37" name="Line 72">
                  <a:extLst>
                    <a:ext uri="{FF2B5EF4-FFF2-40B4-BE49-F238E27FC236}">
                      <a16:creationId xmlns:a16="http://schemas.microsoft.com/office/drawing/2014/main" id="{46B2D951-2952-4C97-A590-0CB409C69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19" y="1845"/>
                  <a:ext cx="0" cy="16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38" name="Line 73">
                  <a:extLst>
                    <a:ext uri="{FF2B5EF4-FFF2-40B4-BE49-F238E27FC236}">
                      <a16:creationId xmlns:a16="http://schemas.microsoft.com/office/drawing/2014/main" id="{25AB0603-D628-4D5C-994A-B12446508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59" y="1845"/>
                  <a:ext cx="0" cy="16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33" name="Group 74">
                <a:extLst>
                  <a:ext uri="{FF2B5EF4-FFF2-40B4-BE49-F238E27FC236}">
                    <a16:creationId xmlns:a16="http://schemas.microsoft.com/office/drawing/2014/main" id="{58CE6D41-18D2-47F7-A87D-E3AFBF21E9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3" y="3123"/>
                <a:ext cx="3856" cy="255"/>
                <a:chOff x="3613" y="1845"/>
                <a:chExt cx="3856" cy="165"/>
              </a:xfrm>
            </p:grpSpPr>
            <p:sp>
              <p:nvSpPr>
                <p:cNvPr id="48234" name="Line 75">
                  <a:extLst>
                    <a:ext uri="{FF2B5EF4-FFF2-40B4-BE49-F238E27FC236}">
                      <a16:creationId xmlns:a16="http://schemas.microsoft.com/office/drawing/2014/main" id="{7FAC7450-9E9A-417E-9F7F-A031F0B48D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69" y="1845"/>
                  <a:ext cx="0" cy="16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35" name="Line 76">
                  <a:extLst>
                    <a:ext uri="{FF2B5EF4-FFF2-40B4-BE49-F238E27FC236}">
                      <a16:creationId xmlns:a16="http://schemas.microsoft.com/office/drawing/2014/main" id="{11535422-9E84-4DD3-96D7-66CD13C85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13" y="1845"/>
                  <a:ext cx="0" cy="16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200" name="Group 77">
              <a:extLst>
                <a:ext uri="{FF2B5EF4-FFF2-40B4-BE49-F238E27FC236}">
                  <a16:creationId xmlns:a16="http://schemas.microsoft.com/office/drawing/2014/main" id="{DAE56CBE-36D1-4C85-B794-48964E008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4" y="3339"/>
              <a:ext cx="3884" cy="76"/>
              <a:chOff x="2667" y="1845"/>
              <a:chExt cx="5760" cy="165"/>
            </a:xfrm>
          </p:grpSpPr>
          <p:sp>
            <p:nvSpPr>
              <p:cNvPr id="48228" name="Line 78">
                <a:extLst>
                  <a:ext uri="{FF2B5EF4-FFF2-40B4-BE49-F238E27FC236}">
                    <a16:creationId xmlns:a16="http://schemas.microsoft.com/office/drawing/2014/main" id="{A20440D9-A581-4EE7-B6DB-7492B156A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3" y="1845"/>
                <a:ext cx="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9" name="Line 79">
                <a:extLst>
                  <a:ext uri="{FF2B5EF4-FFF2-40B4-BE49-F238E27FC236}">
                    <a16:creationId xmlns:a16="http://schemas.microsoft.com/office/drawing/2014/main" id="{8FB87F82-38FE-41A6-B286-2525EB206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7" y="1845"/>
                <a:ext cx="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0" name="Line 80">
                <a:extLst>
                  <a:ext uri="{FF2B5EF4-FFF2-40B4-BE49-F238E27FC236}">
                    <a16:creationId xmlns:a16="http://schemas.microsoft.com/office/drawing/2014/main" id="{6EEE67B1-7A18-47D2-9BB5-B1CE3BE6F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1845"/>
                <a:ext cx="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1" name="Line 81">
                <a:extLst>
                  <a:ext uri="{FF2B5EF4-FFF2-40B4-BE49-F238E27FC236}">
                    <a16:creationId xmlns:a16="http://schemas.microsoft.com/office/drawing/2014/main" id="{3ED72878-B617-44E6-BAF8-DE837C2DE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7" y="1845"/>
                <a:ext cx="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201" name="Text Box 82">
              <a:extLst>
                <a:ext uri="{FF2B5EF4-FFF2-40B4-BE49-F238E27FC236}">
                  <a16:creationId xmlns:a16="http://schemas.microsoft.com/office/drawing/2014/main" id="{11C494D3-9D2E-44DF-A26D-98FC54111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3461"/>
              <a:ext cx="465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512</a:t>
              </a:r>
              <a:endParaRPr lang="en-US" altLang="zh-CN" sz="4000"/>
            </a:p>
          </p:txBody>
        </p:sp>
        <p:sp>
          <p:nvSpPr>
            <p:cNvPr id="48202" name="Text Box 83">
              <a:extLst>
                <a:ext uri="{FF2B5EF4-FFF2-40B4-BE49-F238E27FC236}">
                  <a16:creationId xmlns:a16="http://schemas.microsoft.com/office/drawing/2014/main" id="{0675486E-E850-4B01-9B6D-A652D5137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3456"/>
              <a:ext cx="465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1024</a:t>
              </a:r>
              <a:endParaRPr lang="en-US" altLang="zh-CN" sz="4000"/>
            </a:p>
          </p:txBody>
        </p:sp>
        <p:grpSp>
          <p:nvGrpSpPr>
            <p:cNvPr id="48203" name="Group 84">
              <a:extLst>
                <a:ext uri="{FF2B5EF4-FFF2-40B4-BE49-F238E27FC236}">
                  <a16:creationId xmlns:a16="http://schemas.microsoft.com/office/drawing/2014/main" id="{BB5A6CB5-0BAD-4EA4-8AF0-FBC1517E4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" y="3360"/>
              <a:ext cx="4520" cy="62"/>
              <a:chOff x="2179" y="4368"/>
              <a:chExt cx="6702" cy="135"/>
            </a:xfrm>
          </p:grpSpPr>
          <p:sp>
            <p:nvSpPr>
              <p:cNvPr id="48220" name="Line 85">
                <a:extLst>
                  <a:ext uri="{FF2B5EF4-FFF2-40B4-BE49-F238E27FC236}">
                    <a16:creationId xmlns:a16="http://schemas.microsoft.com/office/drawing/2014/main" id="{12829618-81C0-4321-A3AC-02BE92E74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81" y="436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1" name="Line 86">
                <a:extLst>
                  <a:ext uri="{FF2B5EF4-FFF2-40B4-BE49-F238E27FC236}">
                    <a16:creationId xmlns:a16="http://schemas.microsoft.com/office/drawing/2014/main" id="{20BCBD3D-723A-4B5B-B2B5-FEB7BD2C8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7" y="436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2" name="Line 87">
                <a:extLst>
                  <a:ext uri="{FF2B5EF4-FFF2-40B4-BE49-F238E27FC236}">
                    <a16:creationId xmlns:a16="http://schemas.microsoft.com/office/drawing/2014/main" id="{05768499-116D-4ACA-A789-FAA7B5F9A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3" y="436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3" name="Line 88">
                <a:extLst>
                  <a:ext uri="{FF2B5EF4-FFF2-40B4-BE49-F238E27FC236}">
                    <a16:creationId xmlns:a16="http://schemas.microsoft.com/office/drawing/2014/main" id="{8E4C575A-0235-450A-9BB9-5201BAAF1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9" y="436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4" name="Line 89">
                <a:extLst>
                  <a:ext uri="{FF2B5EF4-FFF2-40B4-BE49-F238E27FC236}">
                    <a16:creationId xmlns:a16="http://schemas.microsoft.com/office/drawing/2014/main" id="{314E1CFE-CA2B-41B6-BA28-A7C3E85D0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" y="436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5" name="Line 90">
                <a:extLst>
                  <a:ext uri="{FF2B5EF4-FFF2-40B4-BE49-F238E27FC236}">
                    <a16:creationId xmlns:a16="http://schemas.microsoft.com/office/drawing/2014/main" id="{3903DB08-0F22-4B7F-88C4-FB63F4B87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9" y="436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6" name="Line 91">
                <a:extLst>
                  <a:ext uri="{FF2B5EF4-FFF2-40B4-BE49-F238E27FC236}">
                    <a16:creationId xmlns:a16="http://schemas.microsoft.com/office/drawing/2014/main" id="{C15C72AD-76F5-4DDE-8755-12EDE92CB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9" y="436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27" name="Line 92">
                <a:extLst>
                  <a:ext uri="{FF2B5EF4-FFF2-40B4-BE49-F238E27FC236}">
                    <a16:creationId xmlns:a16="http://schemas.microsoft.com/office/drawing/2014/main" id="{E3E323A4-8FFC-451D-B288-96153F22E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9" y="4368"/>
                <a:ext cx="0" cy="1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204" name="Text Box 93">
              <a:extLst>
                <a:ext uri="{FF2B5EF4-FFF2-40B4-BE49-F238E27FC236}">
                  <a16:creationId xmlns:a16="http://schemas.microsoft.com/office/drawing/2014/main" id="{FEB59835-4C87-4839-9F98-4CEB1FDBD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endParaRPr lang="en-US" altLang="zh-CN" sz="4000"/>
            </a:p>
          </p:txBody>
        </p:sp>
        <p:sp>
          <p:nvSpPr>
            <p:cNvPr id="48205" name="Text Box 94">
              <a:extLst>
                <a:ext uri="{FF2B5EF4-FFF2-40B4-BE49-F238E27FC236}">
                  <a16:creationId xmlns:a16="http://schemas.microsoft.com/office/drawing/2014/main" id="{513E29F2-D478-488F-83CF-564FBCDD7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4000"/>
            </a:p>
          </p:txBody>
        </p:sp>
        <p:sp>
          <p:nvSpPr>
            <p:cNvPr id="48206" name="Text Box 95">
              <a:extLst>
                <a:ext uri="{FF2B5EF4-FFF2-40B4-BE49-F238E27FC236}">
                  <a16:creationId xmlns:a16="http://schemas.microsoft.com/office/drawing/2014/main" id="{D3AC44A3-C842-4BE4-A2E4-BA8C179B6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4000"/>
            </a:p>
          </p:txBody>
        </p:sp>
        <p:sp>
          <p:nvSpPr>
            <p:cNvPr id="48207" name="Text Box 96">
              <a:extLst>
                <a:ext uri="{FF2B5EF4-FFF2-40B4-BE49-F238E27FC236}">
                  <a16:creationId xmlns:a16="http://schemas.microsoft.com/office/drawing/2014/main" id="{1EA5A150-1456-4384-B4F1-3198B4B3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3</a:t>
              </a:r>
              <a:endParaRPr lang="en-US" altLang="zh-CN" sz="4000"/>
            </a:p>
          </p:txBody>
        </p:sp>
        <p:sp>
          <p:nvSpPr>
            <p:cNvPr id="48208" name="Text Box 97">
              <a:extLst>
                <a:ext uri="{FF2B5EF4-FFF2-40B4-BE49-F238E27FC236}">
                  <a16:creationId xmlns:a16="http://schemas.microsoft.com/office/drawing/2014/main" id="{6C077FFF-8935-4620-A03E-7B647DAE1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4000"/>
            </a:p>
          </p:txBody>
        </p:sp>
        <p:sp>
          <p:nvSpPr>
            <p:cNvPr id="48209" name="Text Box 98">
              <a:extLst>
                <a:ext uri="{FF2B5EF4-FFF2-40B4-BE49-F238E27FC236}">
                  <a16:creationId xmlns:a16="http://schemas.microsoft.com/office/drawing/2014/main" id="{2826AC9B-32BC-40A7-ABD9-0B0081044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  <a:endParaRPr lang="en-US" altLang="zh-CN" sz="4000"/>
            </a:p>
          </p:txBody>
        </p:sp>
        <p:sp>
          <p:nvSpPr>
            <p:cNvPr id="48210" name="Text Box 99">
              <a:extLst>
                <a:ext uri="{FF2B5EF4-FFF2-40B4-BE49-F238E27FC236}">
                  <a16:creationId xmlns:a16="http://schemas.microsoft.com/office/drawing/2014/main" id="{F397FC40-D5E6-4D95-8A50-7B716FA97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  <a:endParaRPr lang="en-US" altLang="zh-CN" sz="4000"/>
            </a:p>
          </p:txBody>
        </p:sp>
        <p:sp>
          <p:nvSpPr>
            <p:cNvPr id="48211" name="Text Box 100">
              <a:extLst>
                <a:ext uri="{FF2B5EF4-FFF2-40B4-BE49-F238E27FC236}">
                  <a16:creationId xmlns:a16="http://schemas.microsoft.com/office/drawing/2014/main" id="{2830CFF3-30A6-4E87-9C2D-7F4B2A594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4000"/>
            </a:p>
          </p:txBody>
        </p:sp>
        <p:sp>
          <p:nvSpPr>
            <p:cNvPr id="48212" name="Text Box 101">
              <a:extLst>
                <a:ext uri="{FF2B5EF4-FFF2-40B4-BE49-F238E27FC236}">
                  <a16:creationId xmlns:a16="http://schemas.microsoft.com/office/drawing/2014/main" id="{7BFA17FE-39DB-4FFC-94C6-51F642A89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4000"/>
            </a:p>
          </p:txBody>
        </p:sp>
        <p:sp>
          <p:nvSpPr>
            <p:cNvPr id="48213" name="Text Box 102">
              <a:extLst>
                <a:ext uri="{FF2B5EF4-FFF2-40B4-BE49-F238E27FC236}">
                  <a16:creationId xmlns:a16="http://schemas.microsoft.com/office/drawing/2014/main" id="{D370EFF2-321A-40D2-948E-299E318C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3208"/>
              <a:ext cx="26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4000"/>
            </a:p>
          </p:txBody>
        </p:sp>
        <p:sp>
          <p:nvSpPr>
            <p:cNvPr id="48214" name="Text Box 103">
              <a:extLst>
                <a:ext uri="{FF2B5EF4-FFF2-40B4-BE49-F238E27FC236}">
                  <a16:creationId xmlns:a16="http://schemas.microsoft.com/office/drawing/2014/main" id="{1B4B1253-2111-4A65-9CC8-3851CD81B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3208"/>
              <a:ext cx="33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10</a:t>
              </a:r>
              <a:endParaRPr lang="en-US" altLang="zh-CN" sz="4000"/>
            </a:p>
          </p:txBody>
        </p:sp>
        <p:sp>
          <p:nvSpPr>
            <p:cNvPr id="48215" name="Text Box 104">
              <a:extLst>
                <a:ext uri="{FF2B5EF4-FFF2-40B4-BE49-F238E27FC236}">
                  <a16:creationId xmlns:a16="http://schemas.microsoft.com/office/drawing/2014/main" id="{5EB04B5A-B696-4971-9E82-C3E5BDC2F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3208"/>
              <a:ext cx="315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11</a:t>
              </a:r>
              <a:endParaRPr lang="en-US" altLang="zh-CN" sz="4000"/>
            </a:p>
          </p:txBody>
        </p:sp>
        <p:sp>
          <p:nvSpPr>
            <p:cNvPr id="48216" name="Text Box 105">
              <a:extLst>
                <a:ext uri="{FF2B5EF4-FFF2-40B4-BE49-F238E27FC236}">
                  <a16:creationId xmlns:a16="http://schemas.microsoft.com/office/drawing/2014/main" id="{13395BAB-951B-483B-BC0A-89762D36E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3209"/>
              <a:ext cx="39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12</a:t>
              </a:r>
              <a:endParaRPr lang="en-US" altLang="zh-CN" sz="4000"/>
            </a:p>
          </p:txBody>
        </p:sp>
        <p:sp>
          <p:nvSpPr>
            <p:cNvPr id="48217" name="Text Box 106">
              <a:extLst>
                <a:ext uri="{FF2B5EF4-FFF2-40B4-BE49-F238E27FC236}">
                  <a16:creationId xmlns:a16="http://schemas.microsoft.com/office/drawing/2014/main" id="{467EC12E-AE22-42BE-A076-3C6F5A89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9" y="3208"/>
              <a:ext cx="466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  <a:endParaRPr lang="en-US" altLang="zh-CN" sz="4000"/>
            </a:p>
          </p:txBody>
        </p:sp>
        <p:sp>
          <p:nvSpPr>
            <p:cNvPr id="48218" name="Text Box 107">
              <a:extLst>
                <a:ext uri="{FF2B5EF4-FFF2-40B4-BE49-F238E27FC236}">
                  <a16:creationId xmlns:a16="http://schemas.microsoft.com/office/drawing/2014/main" id="{F999B9CB-D6BB-429B-8AD1-5CA7EE279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" y="3208"/>
              <a:ext cx="36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14</a:t>
              </a:r>
              <a:endParaRPr lang="en-US" altLang="zh-CN" sz="4000"/>
            </a:p>
          </p:txBody>
        </p:sp>
        <p:sp>
          <p:nvSpPr>
            <p:cNvPr id="48219" name="Text Box 108">
              <a:extLst>
                <a:ext uri="{FF2B5EF4-FFF2-40B4-BE49-F238E27FC236}">
                  <a16:creationId xmlns:a16="http://schemas.microsoft.com/office/drawing/2014/main" id="{5CEE2703-7C30-4C7E-A1B1-E1F54C27F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" y="3209"/>
              <a:ext cx="455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15</a:t>
              </a:r>
              <a:endParaRPr lang="en-US" altLang="zh-CN" sz="400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3">
            <a:extLst>
              <a:ext uri="{FF2B5EF4-FFF2-40B4-BE49-F238E27FC236}">
                <a16:creationId xmlns:a16="http://schemas.microsoft.com/office/drawing/2014/main" id="{F7A06660-64FE-429D-8855-53C6E7BC0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0EC499-1F2A-458C-BBD4-EAEDE5F5A807}" type="slidenum">
              <a:rPr lang="en-US" altLang="zh-CN">
                <a:latin typeface="Tahoma" panose="020B0604030504040204" pitchFamily="34" charset="0"/>
              </a:rPr>
              <a:pPr eaLnBrk="1" hangingPunct="1"/>
              <a:t>45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37572" name="Rectangle 4">
            <a:extLst>
              <a:ext uri="{FF2B5EF4-FFF2-40B4-BE49-F238E27FC236}">
                <a16:creationId xmlns:a16="http://schemas.microsoft.com/office/drawing/2014/main" id="{98330E6E-3265-457C-9923-CADB32751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9156" name="矩形 8">
            <a:extLst>
              <a:ext uri="{FF2B5EF4-FFF2-40B4-BE49-F238E27FC236}">
                <a16:creationId xmlns:a16="http://schemas.microsoft.com/office/drawing/2014/main" id="{F1242D50-FCD5-45BC-BE39-75CDFB6D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"/>
            <a:ext cx="33575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起始电平和量化间隔</a:t>
            </a:r>
          </a:p>
        </p:txBody>
      </p:sp>
      <p:graphicFrame>
        <p:nvGraphicFramePr>
          <p:cNvPr id="14434" name="Group 98">
            <a:extLst>
              <a:ext uri="{FF2B5EF4-FFF2-40B4-BE49-F238E27FC236}">
                <a16:creationId xmlns:a16="http://schemas.microsoft.com/office/drawing/2014/main" id="{0009FBD5-4B59-4322-A86F-24CDD3CB8DBE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341438"/>
          <a:ext cx="6791325" cy="3962402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2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段落序号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段落码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段落范围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（量化单位）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段落起始电平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（量化单位）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段内量化间隔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（量化单位）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1 1 1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1024~2048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1 1 0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512~1024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1 0 1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256~512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1 0 0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128~256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0 1 1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64~128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0 1 0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32~64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0 0 1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16~32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0 0 0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0~16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8EC3EFF-44B8-41B7-8867-D320D4709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8962F1-B52B-4B1B-8FC6-B7F2F5DF57DC}" type="slidenum">
              <a:rPr lang="en-US" altLang="zh-CN">
                <a:latin typeface="Tahoma" panose="020B0604030504040204" pitchFamily="34" charset="0"/>
              </a:rPr>
              <a:pPr eaLnBrk="1" hangingPunct="1"/>
              <a:t>46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758CC226-F263-4862-A010-30B4CD05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23963"/>
            <a:ext cx="7704138" cy="44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不同段落的量化间隔是不同的。其中第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段最短，第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段最长。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假若采用均匀量化而仍希望对于小电压保持有同样的动态范围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1/2048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，则需要用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位的码组才行。采用非均匀量化，只需要</a:t>
            </a:r>
            <a:r>
              <a:rPr lang="en-US" altLang="zh-CN" sz="2400"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位就够了。 </a:t>
            </a:r>
          </a:p>
          <a:p>
            <a:pPr>
              <a:lnSpc>
                <a:spcPct val="120000"/>
              </a:lnSpc>
            </a:pP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典型电话信号的抽样频率是</a:t>
            </a:r>
            <a:r>
              <a:rPr lang="en-US" altLang="zh-CN" sz="240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8000 Hz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。故在采用这类非均匀量化编码器时，典型的数字电话传输比特率为</a:t>
            </a:r>
            <a:r>
              <a:rPr lang="en-US" altLang="zh-CN" sz="240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64 kb/s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5A64779E-DB98-4E98-8F6E-97F0A74A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323850"/>
            <a:ext cx="3276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折线编码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B65CA38B-E05F-4038-9D42-6FAB74292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B575A6-6BBA-443A-BFB6-35953809930C}" type="slidenum">
              <a:rPr lang="en-US" altLang="zh-CN">
                <a:latin typeface="Tahoma" panose="020B0604030504040204" pitchFamily="34" charset="0"/>
              </a:rPr>
              <a:pPr eaLnBrk="1" hangingPunct="1"/>
              <a:t>47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DAF9FA19-B6AC-4E77-89E7-B103B30F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000250"/>
            <a:ext cx="7500937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301" name="AutoShape 5">
            <a:extLst>
              <a:ext uri="{FF2B5EF4-FFF2-40B4-BE49-F238E27FC236}">
                <a16:creationId xmlns:a16="http://schemas.microsoft.com/office/drawing/2014/main" id="{6D05947C-6FF7-430C-B64D-AB4933D30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908300"/>
            <a:ext cx="144462" cy="5921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205" name="Text Box 6">
            <a:extLst>
              <a:ext uri="{FF2B5EF4-FFF2-40B4-BE49-F238E27FC236}">
                <a16:creationId xmlns:a16="http://schemas.microsoft.com/office/drawing/2014/main" id="{F58BFB46-5C0A-436A-A9DE-9CCC5F9E0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2714625"/>
            <a:ext cx="1731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11110011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3303" name="AutoShape 7">
            <a:extLst>
              <a:ext uri="{FF2B5EF4-FFF2-40B4-BE49-F238E27FC236}">
                <a16:creationId xmlns:a16="http://schemas.microsoft.com/office/drawing/2014/main" id="{C037464F-AE64-4216-B4CB-F4A93907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3786188"/>
            <a:ext cx="971550" cy="1438275"/>
          </a:xfrm>
          <a:prstGeom prst="wedgeRoundRectCallout">
            <a:avLst>
              <a:gd name="adj1" fmla="val 42265"/>
              <a:gd name="adj2" fmla="val -73450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>
                <a:latin typeface="Arial" charset="0"/>
                <a:ea typeface="华文中宋" pitchFamily="2" charset="-122"/>
              </a:rPr>
              <a:t>每来</a:t>
            </a:r>
          </a:p>
          <a:p>
            <a:pPr algn="ctr">
              <a:defRPr/>
            </a:pPr>
            <a:r>
              <a:rPr lang="zh-CN" altLang="en-US" sz="2000" dirty="0">
                <a:latin typeface="Arial" charset="0"/>
                <a:ea typeface="华文中宋" pitchFamily="2" charset="-122"/>
              </a:rPr>
              <a:t>一个</a:t>
            </a:r>
          </a:p>
          <a:p>
            <a:pPr algn="ctr">
              <a:defRPr/>
            </a:pPr>
            <a:r>
              <a:rPr lang="zh-CN" altLang="en-US" sz="2000" dirty="0">
                <a:latin typeface="Arial" charset="0"/>
                <a:ea typeface="华文中宋" pitchFamily="2" charset="-122"/>
              </a:rPr>
              <a:t>样值</a:t>
            </a:r>
          </a:p>
          <a:p>
            <a:pPr algn="ctr">
              <a:defRPr/>
            </a:pPr>
            <a:r>
              <a:rPr lang="zh-CN" altLang="en-US" sz="2000" dirty="0">
                <a:latin typeface="Arial" charset="0"/>
                <a:ea typeface="华文中宋" pitchFamily="2" charset="-122"/>
              </a:rPr>
              <a:t>脉冲</a:t>
            </a:r>
          </a:p>
        </p:txBody>
      </p:sp>
      <p:sp>
        <p:nvSpPr>
          <p:cNvPr id="183304" name="AutoShape 8">
            <a:extLst>
              <a:ext uri="{FF2B5EF4-FFF2-40B4-BE49-F238E27FC236}">
                <a16:creationId xmlns:a16="http://schemas.microsoft.com/office/drawing/2014/main" id="{C1E0C1C0-A420-444E-A920-E72FE09EB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3357563"/>
            <a:ext cx="1160463" cy="1728787"/>
          </a:xfrm>
          <a:prstGeom prst="wedgeRoundRectCallout">
            <a:avLst>
              <a:gd name="adj1" fmla="val -46183"/>
              <a:gd name="adj2" fmla="val -67197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就送出一个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PCM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码组</a:t>
            </a:r>
          </a:p>
        </p:txBody>
      </p:sp>
      <p:sp>
        <p:nvSpPr>
          <p:cNvPr id="51208" name="矩形 9">
            <a:extLst>
              <a:ext uri="{FF2B5EF4-FFF2-40B4-BE49-F238E27FC236}">
                <a16:creationId xmlns:a16="http://schemas.microsoft.com/office/drawing/2014/main" id="{9AD5CF5E-2C89-4CCF-BF01-322E96ED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363538"/>
            <a:ext cx="6472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800080"/>
                </a:solidFill>
                <a:latin typeface="Arial" panose="020B0604020202020204" pitchFamily="34" charset="0"/>
              </a:rPr>
              <a:t>§</a:t>
            </a:r>
            <a:r>
              <a:rPr lang="en-US" altLang="en-US" b="1">
                <a:solidFill>
                  <a:srgbClr val="800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b="1">
                <a:solidFill>
                  <a:srgbClr val="800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.5.3 </a:t>
            </a:r>
            <a:r>
              <a:rPr lang="zh-CN" altLang="en-US" sz="4000" b="1">
                <a:solidFill>
                  <a:srgbClr val="80008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电话信号的编译码器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48C480-B82A-4AA9-9AD9-CBF0FFA4C998}"/>
              </a:ext>
            </a:extLst>
          </p:cNvPr>
          <p:cNvSpPr/>
          <p:nvPr/>
        </p:nvSpPr>
        <p:spPr>
          <a:xfrm>
            <a:off x="6475413" y="517525"/>
            <a:ext cx="2097087" cy="554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编码的实现</a:t>
            </a:r>
            <a:endParaRPr lang="zh-CN" altLang="en-US" sz="2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020" name="Rectangle 4">
            <a:extLst>
              <a:ext uri="{FF2B5EF4-FFF2-40B4-BE49-F238E27FC236}">
                <a16:creationId xmlns:a16="http://schemas.microsoft.com/office/drawing/2014/main" id="{AE80D80B-EA49-4F28-BFDC-46A07A591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14023" name="Rectangle 7">
            <a:extLst>
              <a:ext uri="{FF2B5EF4-FFF2-40B4-BE49-F238E27FC236}">
                <a16:creationId xmlns:a16="http://schemas.microsoft.com/office/drawing/2014/main" id="{B1065ABE-CCFB-476F-90DC-7D8D2F639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71E95C-0330-4464-B302-5CCD26DB4027}"/>
              </a:ext>
            </a:extLst>
          </p:cNvPr>
          <p:cNvSpPr/>
          <p:nvPr/>
        </p:nvSpPr>
        <p:spPr>
          <a:xfrm>
            <a:off x="642938" y="1285875"/>
            <a:ext cx="77152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每个样值脉冲编出相应的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位二进码。</a:t>
            </a:r>
            <a:endParaRPr lang="zh-CN" altLang="en-US" sz="2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nimBg="1" autoUpdateAnimBg="0"/>
      <p:bldP spid="183303" grpId="0" animBg="1" autoUpdateAnimBg="0"/>
      <p:bldP spid="18330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>
            <a:extLst>
              <a:ext uri="{FF2B5EF4-FFF2-40B4-BE49-F238E27FC236}">
                <a16:creationId xmlns:a16="http://schemas.microsoft.com/office/drawing/2014/main" id="{DE121883-64DC-46C1-9FDB-D4E56A5F7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A2BC6C-B3D5-4EAC-8B52-D3E78E676056}" type="slidenum">
              <a:rPr lang="en-US" altLang="zh-CN">
                <a:latin typeface="Tahoma" panose="020B0604030504040204" pitchFamily="34" charset="0"/>
              </a:rPr>
              <a:pPr eaLnBrk="1" hangingPunct="1"/>
              <a:t>48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8838FC3-10A0-4E43-B702-6BA8A7DA58BA}"/>
              </a:ext>
            </a:extLst>
          </p:cNvPr>
          <p:cNvSpPr/>
          <p:nvPr/>
        </p:nvSpPr>
        <p:spPr>
          <a:xfrm>
            <a:off x="3357554" y="3857628"/>
            <a:ext cx="3214710" cy="1000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1075" name="内容占位符 2">
            <a:extLst>
              <a:ext uri="{FF2B5EF4-FFF2-40B4-BE49-F238E27FC236}">
                <a16:creationId xmlns:a16="http://schemas.microsoft.com/office/drawing/2014/main" id="{DA933D4C-EAA7-4C45-9694-2623B07BD7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1513" y="1185863"/>
            <a:ext cx="8043862" cy="5243512"/>
          </a:xfrm>
        </p:spPr>
        <p:txBody>
          <a:bodyPr/>
          <a:lstStyle/>
          <a:p>
            <a:pPr eaLnBrk="1" hangingPunct="1">
              <a:lnSpc>
                <a:spcPts val="3800"/>
              </a:lnSpc>
              <a:buClr>
                <a:srgbClr val="7F7F7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极性判决</a:t>
            </a:r>
            <a:r>
              <a:rPr lang="zh-CN" altLang="en-US" sz="2000">
                <a:latin typeface="宋体" pitchFamily="2" charset="-122"/>
              </a:rPr>
              <a:t>：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确定样值信号的极性</a:t>
            </a:r>
            <a:r>
              <a:rPr lang="zh-CN" altLang="en-US" sz="2000">
                <a:latin typeface="宋体" pitchFamily="2" charset="-122"/>
              </a:rPr>
              <a:t>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编出极性码</a:t>
            </a:r>
            <a:r>
              <a:rPr lang="zh-CN" altLang="en-US" sz="2000">
                <a:latin typeface="宋体" pitchFamily="2" charset="-122"/>
              </a:rPr>
              <a:t>：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800"/>
              </a:lnSpc>
              <a:buClr>
                <a:srgbClr val="7F7F7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整流器</a:t>
            </a:r>
            <a:r>
              <a:rPr lang="zh-CN" altLang="en-US" sz="2000">
                <a:latin typeface="宋体" pitchFamily="2" charset="-122"/>
              </a:rPr>
              <a:t>：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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单（样值 的幅度大小）。</a:t>
            </a:r>
          </a:p>
          <a:p>
            <a:pPr eaLnBrk="1" hangingPunct="1">
              <a:lnSpc>
                <a:spcPts val="3800"/>
              </a:lnSpc>
              <a:buClr>
                <a:srgbClr val="7F7F7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保持电路</a:t>
            </a:r>
            <a:r>
              <a:rPr lang="zh-CN" altLang="en-US" sz="2000">
                <a:latin typeface="宋体" pitchFamily="2" charset="-122"/>
              </a:rPr>
              <a:t>：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使每个样值的幅度在 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次比较编码过程中保持不变。</a:t>
            </a:r>
          </a:p>
          <a:p>
            <a:pPr eaLnBrk="1" hangingPunct="1">
              <a:lnSpc>
                <a:spcPts val="3800"/>
              </a:lnSpc>
              <a:buClr>
                <a:srgbClr val="7F7F7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比较器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（核心）</a:t>
            </a:r>
            <a:r>
              <a:rPr lang="zh-CN" altLang="en-US" sz="2000">
                <a:solidFill>
                  <a:srgbClr val="003399"/>
                </a:solidFill>
                <a:latin typeface="宋体" pitchFamily="2" charset="-122"/>
              </a:rPr>
              <a:t>：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将样值电流 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与标准电流 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进行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逐次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比较，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800"/>
              </a:lnSpc>
              <a:buClr>
                <a:srgbClr val="7F7F7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Iw</a:t>
            </a:r>
            <a:r>
              <a:rPr lang="zh-CN" altLang="en-US" sz="2000">
                <a:solidFill>
                  <a:srgbClr val="990099"/>
                </a:solidFill>
                <a:latin typeface="Arial" charset="0"/>
                <a:ea typeface="微软雅黑" pitchFamily="34" charset="-122"/>
                <a:cs typeface="Arial" charset="0"/>
              </a:rPr>
              <a:t>向</a:t>
            </a:r>
            <a:r>
              <a:rPr lang="en-US" altLang="zh-CN" sz="20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逐步</a:t>
            </a:r>
            <a:r>
              <a:rPr lang="zh-CN" altLang="en-US" sz="2000">
                <a:solidFill>
                  <a:srgbClr val="990099"/>
                </a:solidFill>
                <a:latin typeface="Arial" charset="0"/>
                <a:ea typeface="微软雅黑" pitchFamily="34" charset="-122"/>
              </a:rPr>
              <a:t>逼近</a:t>
            </a:r>
            <a:r>
              <a:rPr lang="zh-CN" altLang="en-US" sz="2000">
                <a:latin typeface="Arial" charset="0"/>
                <a:ea typeface="微软雅黑" pitchFamily="34" charset="-122"/>
              </a:rPr>
              <a:t>，从而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实现对信号抽样值的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非均匀量化和编码。</a:t>
            </a:r>
            <a:endParaRPr lang="zh-CN" altLang="en-US" sz="2000">
              <a:latin typeface="宋体" pitchFamily="2" charset="-122"/>
            </a:endParaRPr>
          </a:p>
          <a:p>
            <a:pPr eaLnBrk="1" hangingPunct="1">
              <a:lnSpc>
                <a:spcPts val="3200"/>
              </a:lnSpc>
              <a:buClr>
                <a:srgbClr val="7F7F7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Iw</a:t>
            </a: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码</a:t>
            </a:r>
            <a:endParaRPr lang="en-US" altLang="zh-CN" sz="2000" b="1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200"/>
              </a:lnSpc>
              <a:buClr>
                <a:srgbClr val="7F7F7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Iw</a:t>
            </a: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0”</a:t>
            </a:r>
            <a:r>
              <a:rPr lang="zh-CN" altLang="en-US" sz="200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码</a:t>
            </a:r>
          </a:p>
          <a:p>
            <a:pPr eaLnBrk="1" hangingPunct="1">
              <a:lnSpc>
                <a:spcPts val="3800"/>
              </a:lnSpc>
              <a:buClr>
                <a:srgbClr val="7F7F7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记忆电路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：寄存前面编出的码</a:t>
            </a:r>
            <a:r>
              <a:rPr lang="zh-CN" altLang="en-US" sz="2000">
                <a:latin typeface="宋体" pitchFamily="2" charset="-122"/>
              </a:rPr>
              <a:t>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以便确定下一次的标准电流 值 </a:t>
            </a:r>
            <a:r>
              <a:rPr lang="en-US" altLang="zh-CN" sz="20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ts val="3800"/>
              </a:lnSpc>
              <a:buClr>
                <a:srgbClr val="7F7F7F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7/11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变换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：将 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7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非线性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</a:rPr>
              <a:t>11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sz="2000">
                <a:latin typeface="宋体" pitchFamily="2" charset="-122"/>
              </a:rPr>
              <a:t>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以便恒流源产生所需的标准电流  </a:t>
            </a:r>
            <a:r>
              <a:rPr lang="en-US" altLang="zh-CN" sz="20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04CB42-A217-431C-B948-DF17A57133F2}"/>
              </a:ext>
            </a:extLst>
          </p:cNvPr>
          <p:cNvSpPr/>
          <p:nvPr/>
        </p:nvSpPr>
        <p:spPr>
          <a:xfrm>
            <a:off x="500063" y="514350"/>
            <a:ext cx="3022600" cy="5238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各部件的功能</a:t>
            </a:r>
            <a:r>
              <a:rPr lang="zh-CN" altLang="en-US" sz="2800" b="1" kern="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52232" name="Object 4">
            <a:extLst>
              <a:ext uri="{FF2B5EF4-FFF2-40B4-BE49-F238E27FC236}">
                <a16:creationId xmlns:a16="http://schemas.microsoft.com/office/drawing/2014/main" id="{2F1E8276-358E-4AF0-806C-C7298E0A2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1144588"/>
          <a:ext cx="21431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4" imgW="1104900" imgH="419100" progId="Equation.DSMT4">
                  <p:embed/>
                </p:oleObj>
              </mc:Choice>
              <mc:Fallback>
                <p:oleObj name="Equation" r:id="rId4" imgW="1104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1144588"/>
                        <a:ext cx="21431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99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矩形 4">
            <a:extLst>
              <a:ext uri="{FF2B5EF4-FFF2-40B4-BE49-F238E27FC236}">
                <a16:creationId xmlns:a16="http://schemas.microsoft.com/office/drawing/2014/main" id="{E2CFFB72-3DDD-4BD3-BC66-B6FDDEEE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1058863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PAM</a:t>
            </a:r>
            <a:r>
              <a:rPr lang="zh-CN" altLang="en-US" sz="1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3254" name="矩形 6">
            <a:extLst>
              <a:ext uri="{FF2B5EF4-FFF2-40B4-BE49-F238E27FC236}">
                <a16:creationId xmlns:a16="http://schemas.microsoft.com/office/drawing/2014/main" id="{E3A60BD4-3B90-4170-B3B9-15218656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933825"/>
            <a:ext cx="2012950" cy="3667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类似天平称物过程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CBF645ED-1EF6-4786-B5C7-3ADA6D40E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CE1D2D-A6A0-45D0-8812-C9694C585CEF}" type="slidenum">
              <a:rPr lang="en-US" altLang="zh-CN">
                <a:latin typeface="Tahoma" panose="020B0604030504040204" pitchFamily="34" charset="0"/>
              </a:rPr>
              <a:pPr eaLnBrk="1" hangingPunct="1"/>
              <a:t>49</a:t>
            </a:fld>
            <a:endParaRPr lang="en-US" altLang="zh-CN">
              <a:latin typeface="Tahoma" panose="020B0604030504040204" pitchFamily="34" charset="0"/>
            </a:endParaRPr>
          </a:p>
        </p:txBody>
      </p:sp>
      <p:graphicFrame>
        <p:nvGraphicFramePr>
          <p:cNvPr id="53251" name="Object 2">
            <a:extLst>
              <a:ext uri="{FF2B5EF4-FFF2-40B4-BE49-F238E27FC236}">
                <a16:creationId xmlns:a16="http://schemas.microsoft.com/office/drawing/2014/main" id="{B63A8D6A-8C41-4400-AE3B-9A2454117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373688"/>
          <a:ext cx="111601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3" imgW="583947" imgH="380835" progId="Equation.DSMT4">
                  <p:embed/>
                </p:oleObj>
              </mc:Choice>
              <mc:Fallback>
                <p:oleObj name="Equation" r:id="rId3" imgW="583947" imgH="38083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1116012" cy="8175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40894251-9E67-4737-ABE9-7A31BC797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4543425"/>
          <a:ext cx="1985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5" imgW="850531" imgH="190417" progId="Equation.DSMT4">
                  <p:embed/>
                </p:oleObj>
              </mc:Choice>
              <mc:Fallback>
                <p:oleObj name="Equation" r:id="rId5" imgW="850531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543425"/>
                        <a:ext cx="1985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7">
            <a:extLst>
              <a:ext uri="{FF2B5EF4-FFF2-40B4-BE49-F238E27FC236}">
                <a16:creationId xmlns:a16="http://schemas.microsoft.com/office/drawing/2014/main" id="{75AF05F4-7618-404E-A2DC-70F85C0CB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1985963"/>
          <a:ext cx="26431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7" imgW="1066800" imgH="190500" progId="Equation.DSMT4">
                  <p:embed/>
                </p:oleObj>
              </mc:Choice>
              <mc:Fallback>
                <p:oleObj name="Equation" r:id="rId7" imgW="1066800" imgH="190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1985963"/>
                        <a:ext cx="26431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91615CAF-DFB7-4808-ACCB-8D747637C7E9}"/>
              </a:ext>
            </a:extLst>
          </p:cNvPr>
          <p:cNvSpPr/>
          <p:nvPr/>
        </p:nvSpPr>
        <p:spPr>
          <a:xfrm>
            <a:off x="4614863" y="2057400"/>
            <a:ext cx="37147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——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只需 </a:t>
            </a:r>
            <a:r>
              <a:rPr lang="en-US" altLang="zh-CN" sz="20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7 </a:t>
            </a:r>
            <a:r>
              <a:rPr lang="zh-CN" altLang="en-US" sz="20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位</a:t>
            </a: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（非线性）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编码</a:t>
            </a:r>
            <a:endParaRPr lang="zh-CN" altLang="en-US" sz="200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BDEA33-2923-414E-B980-FEAC88B62357}"/>
              </a:ext>
            </a:extLst>
          </p:cNvPr>
          <p:cNvSpPr/>
          <p:nvPr/>
        </p:nvSpPr>
        <p:spPr>
          <a:xfrm>
            <a:off x="1144588" y="3929063"/>
            <a:ext cx="7327900" cy="517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lnSpc>
                <a:spcPct val="115000"/>
              </a:lnSpc>
              <a:spcBef>
                <a:spcPct val="20000"/>
              </a:spcBef>
              <a:buClr>
                <a:srgbClr val="DA04DA"/>
              </a:buClr>
              <a:buSzPct val="65000"/>
              <a:defRPr/>
            </a:pPr>
            <a:r>
              <a:rPr lang="zh-CN" altLang="en-US" sz="20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latin typeface="Cambria Math"/>
                <a:ea typeface="微软雅黑" pitchFamily="34" charset="-122"/>
                <a:cs typeface="Arial" pitchFamily="34" charset="0"/>
              </a:rPr>
              <a:t>∆ 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折线</a:t>
            </a:r>
            <a:r>
              <a:rPr lang="zh-CN" altLang="en-US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极性的</a:t>
            </a:r>
            <a:r>
              <a:rPr lang="en-US" altLang="zh-CN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个段落进行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均匀量化，则量化级数</a:t>
            </a:r>
            <a:r>
              <a:rPr lang="zh-CN" altLang="en-US" sz="2000" kern="0" dirty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35E6AF-0756-406F-93CD-618125FF78AD}"/>
              </a:ext>
            </a:extLst>
          </p:cNvPr>
          <p:cNvSpPr/>
          <p:nvPr/>
        </p:nvSpPr>
        <p:spPr>
          <a:xfrm>
            <a:off x="757238" y="1385888"/>
            <a:ext cx="4071937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+mn-ea"/>
                <a:ea typeface="+mn-ea"/>
                <a:cs typeface="Arial" pitchFamily="34" charset="0"/>
              </a:rPr>
              <a:t>非线性码      </a:t>
            </a:r>
            <a:r>
              <a:rPr lang="zh-CN" altLang="en-US" sz="2400" b="1" kern="0" dirty="0">
                <a:solidFill>
                  <a:srgbClr val="003399"/>
                </a:solidFill>
                <a:latin typeface="+mn-ea"/>
                <a:ea typeface="+mn-ea"/>
              </a:rPr>
              <a:t>非均匀量化：</a:t>
            </a:r>
            <a:endParaRPr lang="zh-CN" altLang="en-US" b="1" dirty="0">
              <a:solidFill>
                <a:srgbClr val="003399"/>
              </a:solidFill>
              <a:latin typeface="+mn-ea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F49DA5-2195-40B4-B456-667F9B1C90A5}"/>
              </a:ext>
            </a:extLst>
          </p:cNvPr>
          <p:cNvSpPr/>
          <p:nvPr/>
        </p:nvSpPr>
        <p:spPr>
          <a:xfrm>
            <a:off x="4543425" y="4586288"/>
            <a:ext cx="407193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——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需要</a:t>
            </a:r>
            <a:r>
              <a:rPr lang="en-US" altLang="zh-CN" sz="20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11</a:t>
            </a:r>
            <a:r>
              <a:rPr lang="zh-CN" altLang="en-US" sz="20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位</a:t>
            </a: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（线性）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编码</a:t>
            </a:r>
            <a:endParaRPr lang="zh-CN" altLang="en-US" sz="200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0F1B8C7-4CD5-4599-97E3-7F92AAB9CF32}"/>
              </a:ext>
            </a:extLst>
          </p:cNvPr>
          <p:cNvSpPr/>
          <p:nvPr/>
        </p:nvSpPr>
        <p:spPr>
          <a:xfrm>
            <a:off x="500063" y="492125"/>
            <a:ext cx="5238750" cy="5238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ea typeface="微软雅黑" pitchFamily="34" charset="-122"/>
                <a:cs typeface="Arial" pitchFamily="34" charset="0"/>
              </a:rPr>
              <a:t>非线性码</a:t>
            </a:r>
            <a:r>
              <a:rPr lang="zh-CN" altLang="en-US" sz="2800" dirty="0">
                <a:ea typeface="微软雅黑" pitchFamily="34" charset="-122"/>
                <a:cs typeface="Arial" pitchFamily="34" charset="0"/>
              </a:rPr>
              <a:t>与</a:t>
            </a:r>
            <a:r>
              <a:rPr lang="zh-CN" altLang="en-US" sz="2800" b="1" dirty="0">
                <a:ea typeface="微软雅黑" pitchFamily="34" charset="-122"/>
                <a:cs typeface="Arial" pitchFamily="34" charset="0"/>
              </a:rPr>
              <a:t>线性码（</a:t>
            </a:r>
            <a:r>
              <a:rPr lang="en-US" altLang="zh-CN" sz="28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7/11</a:t>
            </a:r>
            <a:r>
              <a:rPr lang="zh-CN" altLang="en-US" sz="2800" b="1" dirty="0">
                <a:ea typeface="微软雅黑" pitchFamily="34" charset="-122"/>
                <a:cs typeface="Arial" pitchFamily="34" charset="0"/>
              </a:rPr>
              <a:t>）</a:t>
            </a:r>
            <a:r>
              <a:rPr lang="zh-CN" altLang="en-US" sz="2800" b="1" kern="0" dirty="0">
                <a:latin typeface="+mn-ea"/>
                <a:ea typeface="+mn-ea"/>
              </a:rPr>
              <a:t>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7BE6F8-6492-4F3A-A474-F223FB185DF4}"/>
              </a:ext>
            </a:extLst>
          </p:cNvPr>
          <p:cNvSpPr/>
          <p:nvPr/>
        </p:nvSpPr>
        <p:spPr>
          <a:xfrm>
            <a:off x="5392738" y="5072063"/>
            <a:ext cx="24225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3399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zh-CN" altLang="en-US" sz="200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称为</a:t>
            </a:r>
            <a:r>
              <a:rPr lang="zh-CN" altLang="en-US" sz="2000" b="1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线性</a:t>
            </a:r>
            <a:r>
              <a:rPr lang="en-US" altLang="zh-CN" sz="2000" b="1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PCM</a:t>
            </a:r>
            <a:r>
              <a:rPr lang="zh-CN" altLang="en-US" sz="2000" b="1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编码</a:t>
            </a:r>
            <a:endParaRPr lang="zh-CN" altLang="en-US" sz="2000" dirty="0">
              <a:solidFill>
                <a:srgbClr val="003399"/>
              </a:solidFill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3260" name="组合 36">
            <a:extLst>
              <a:ext uri="{FF2B5EF4-FFF2-40B4-BE49-F238E27FC236}">
                <a16:creationId xmlns:a16="http://schemas.microsoft.com/office/drawing/2014/main" id="{5F6AEA57-C2FC-4C56-B145-EB29863A68E6}"/>
              </a:ext>
            </a:extLst>
          </p:cNvPr>
          <p:cNvGrpSpPr>
            <a:grpSpLocks/>
          </p:cNvGrpSpPr>
          <p:nvPr/>
        </p:nvGrpSpPr>
        <p:grpSpPr bwMode="auto">
          <a:xfrm>
            <a:off x="2168525" y="1357313"/>
            <a:ext cx="646113" cy="368300"/>
            <a:chOff x="2570604" y="972212"/>
            <a:chExt cx="646331" cy="369332"/>
          </a:xfrm>
        </p:grpSpPr>
        <p:sp>
          <p:nvSpPr>
            <p:cNvPr id="53266" name="矩形 27">
              <a:extLst>
                <a:ext uri="{FF2B5EF4-FFF2-40B4-BE49-F238E27FC236}">
                  <a16:creationId xmlns:a16="http://schemas.microsoft.com/office/drawing/2014/main" id="{6E3546C2-B851-49A1-91C8-CAB9659FC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604" y="972212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对应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E0F21E4-220A-42A9-B55C-B72FFE37030A}"/>
                </a:ext>
              </a:extLst>
            </p:cNvPr>
            <p:cNvCxnSpPr/>
            <p:nvPr/>
          </p:nvCxnSpPr>
          <p:spPr>
            <a:xfrm>
              <a:off x="2643654" y="1285825"/>
              <a:ext cx="571693" cy="159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61" name="矩形 37">
            <a:extLst>
              <a:ext uri="{FF2B5EF4-FFF2-40B4-BE49-F238E27FC236}">
                <a16:creationId xmlns:a16="http://schemas.microsoft.com/office/drawing/2014/main" id="{C16FFF70-3C68-497C-968E-30FF2F18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2600325"/>
            <a:ext cx="3275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称为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非线性 </a:t>
            </a:r>
            <a:r>
              <a:rPr lang="en-US" altLang="zh-CN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对数</a:t>
            </a:r>
            <a:r>
              <a:rPr lang="en-US" altLang="zh-CN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PCM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</a:t>
            </a:r>
            <a:endParaRPr lang="zh-CN" altLang="en-US" sz="2000">
              <a:solidFill>
                <a:srgbClr val="0033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882662B-DF30-4C1F-AC45-52E31CE8FE25}"/>
              </a:ext>
            </a:extLst>
          </p:cNvPr>
          <p:cNvSpPr/>
          <p:nvPr/>
        </p:nvSpPr>
        <p:spPr>
          <a:xfrm>
            <a:off x="846138" y="3386138"/>
            <a:ext cx="3482975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+mn-ea"/>
                <a:ea typeface="+mn-ea"/>
                <a:cs typeface="Arial" pitchFamily="34" charset="0"/>
              </a:rPr>
              <a:t>线性码      </a:t>
            </a:r>
            <a:r>
              <a:rPr lang="zh-CN" altLang="en-US" sz="2400" b="1" kern="0" dirty="0">
                <a:solidFill>
                  <a:srgbClr val="003399"/>
                </a:solidFill>
                <a:latin typeface="+mn-ea"/>
                <a:ea typeface="+mn-ea"/>
              </a:rPr>
              <a:t>均匀量化：</a:t>
            </a:r>
            <a:endParaRPr lang="zh-CN" altLang="en-US" b="1" dirty="0">
              <a:solidFill>
                <a:srgbClr val="003399"/>
              </a:solidFill>
              <a:latin typeface="+mn-ea"/>
              <a:ea typeface="+mn-ea"/>
            </a:endParaRPr>
          </a:p>
        </p:txBody>
      </p:sp>
      <p:grpSp>
        <p:nvGrpSpPr>
          <p:cNvPr id="53263" name="组合 39">
            <a:extLst>
              <a:ext uri="{FF2B5EF4-FFF2-40B4-BE49-F238E27FC236}">
                <a16:creationId xmlns:a16="http://schemas.microsoft.com/office/drawing/2014/main" id="{442C782D-B34D-486E-BB13-A513C44F6027}"/>
              </a:ext>
            </a:extLst>
          </p:cNvPr>
          <p:cNvGrpSpPr>
            <a:grpSpLocks/>
          </p:cNvGrpSpPr>
          <p:nvPr/>
        </p:nvGrpSpPr>
        <p:grpSpPr bwMode="auto">
          <a:xfrm>
            <a:off x="1971675" y="3357563"/>
            <a:ext cx="646113" cy="369887"/>
            <a:chOff x="2570604" y="972212"/>
            <a:chExt cx="646331" cy="369332"/>
          </a:xfrm>
        </p:grpSpPr>
        <p:sp>
          <p:nvSpPr>
            <p:cNvPr id="53264" name="矩形 40">
              <a:extLst>
                <a:ext uri="{FF2B5EF4-FFF2-40B4-BE49-F238E27FC236}">
                  <a16:creationId xmlns:a16="http://schemas.microsoft.com/office/drawing/2014/main" id="{CB902ED4-90DD-44A9-A58B-D7FD3BE02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604" y="972212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对应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F22CF94-13E4-4FDC-8B64-3C1AB7DE424F}"/>
                </a:ext>
              </a:extLst>
            </p:cNvPr>
            <p:cNvCxnSpPr/>
            <p:nvPr/>
          </p:nvCxnSpPr>
          <p:spPr>
            <a:xfrm>
              <a:off x="2643654" y="1286065"/>
              <a:ext cx="571693" cy="158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BCBC7AAE-D4EA-40FC-80F9-CFD0638EA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56A09B-61D5-4222-B6FD-DEB172CBD047}" type="slidenum">
              <a:rPr lang="en-US" altLang="zh-CN">
                <a:latin typeface="Tahoma" panose="020B0604030504040204" pitchFamily="34" charset="0"/>
              </a:rPr>
              <a:pPr eaLnBrk="1" hangingPunct="1"/>
              <a:t>5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8195" name="Picture 7">
            <a:extLst>
              <a:ext uri="{FF2B5EF4-FFF2-40B4-BE49-F238E27FC236}">
                <a16:creationId xmlns:a16="http://schemas.microsoft.com/office/drawing/2014/main" id="{1719B9D3-B153-4E2E-911C-657DD205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3"/>
          <a:stretch>
            <a:fillRect/>
          </a:stretch>
        </p:blipFill>
        <p:spPr bwMode="auto">
          <a:xfrm>
            <a:off x="361950" y="409575"/>
            <a:ext cx="77104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2">
            <a:extLst>
              <a:ext uri="{FF2B5EF4-FFF2-40B4-BE49-F238E27FC236}">
                <a16:creationId xmlns:a16="http://schemas.microsoft.com/office/drawing/2014/main" id="{AAB2079D-2E40-4AAF-A18E-77817FBB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428750"/>
            <a:ext cx="46863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>
            <a:extLst>
              <a:ext uri="{FF2B5EF4-FFF2-40B4-BE49-F238E27FC236}">
                <a16:creationId xmlns:a16="http://schemas.microsoft.com/office/drawing/2014/main" id="{FE0A41C1-D5B5-4B62-BC82-EA1B7AFB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386138"/>
            <a:ext cx="4724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>
            <a:extLst>
              <a:ext uri="{FF2B5EF4-FFF2-40B4-BE49-F238E27FC236}">
                <a16:creationId xmlns:a16="http://schemas.microsoft.com/office/drawing/2014/main" id="{6A34AF1D-BDC1-469A-982B-BAF16303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5386388"/>
            <a:ext cx="4700588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">
            <a:extLst>
              <a:ext uri="{FF2B5EF4-FFF2-40B4-BE49-F238E27FC236}">
                <a16:creationId xmlns:a16="http://schemas.microsoft.com/office/drawing/2014/main" id="{C1216C8D-29E6-4E29-9FF2-CB248F7AC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63CEDA-9FAC-4A47-AF74-4F444525549A}" type="slidenum">
              <a:rPr lang="en-US" altLang="zh-CN">
                <a:latin typeface="Tahoma" panose="020B0604030504040204" pitchFamily="34" charset="0"/>
              </a:rPr>
              <a:pPr eaLnBrk="1" hangingPunct="1"/>
              <a:t>50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54275" name="Picture 87">
            <a:extLst>
              <a:ext uri="{FF2B5EF4-FFF2-40B4-BE49-F238E27FC236}">
                <a16:creationId xmlns:a16="http://schemas.microsoft.com/office/drawing/2014/main" id="{E9EF9C8F-9018-4298-94C0-DEF7846D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72"/>
          <a:stretch>
            <a:fillRect/>
          </a:stretch>
        </p:blipFill>
        <p:spPr bwMode="auto">
          <a:xfrm>
            <a:off x="142875" y="469900"/>
            <a:ext cx="89550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2">
            <a:extLst>
              <a:ext uri="{FF2B5EF4-FFF2-40B4-BE49-F238E27FC236}">
                <a16:creationId xmlns:a16="http://schemas.microsoft.com/office/drawing/2014/main" id="{49572595-9C26-4A7D-8B29-64A81A30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700213"/>
            <a:ext cx="6696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）极性码：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 =</a:t>
            </a:r>
            <a:r>
              <a:rPr lang="en-US" altLang="zh-CN" sz="2400" b="1">
                <a:solidFill>
                  <a:srgbClr val="6633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（正）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）段落码：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4 </a:t>
            </a:r>
            <a:endParaRPr lang="en-US" altLang="zh-CN" sz="2400" b="1">
              <a:solidFill>
                <a:srgbClr val="6633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4277" name="矩形 67">
            <a:extLst>
              <a:ext uri="{FF2B5EF4-FFF2-40B4-BE49-F238E27FC236}">
                <a16:creationId xmlns:a16="http://schemas.microsoft.com/office/drawing/2014/main" id="{73C2787E-8EF6-4324-9019-7848C078C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420938"/>
            <a:ext cx="247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=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111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</a:rPr>
              <a:t>（第</a:t>
            </a:r>
            <a:r>
              <a:rPr lang="en-US" altLang="zh-CN" sz="240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⑧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</a:rPr>
              <a:t>段）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5" name="Oval 12">
            <a:extLst>
              <a:ext uri="{FF2B5EF4-FFF2-40B4-BE49-F238E27FC236}">
                <a16:creationId xmlns:a16="http://schemas.microsoft.com/office/drawing/2014/main" id="{68C2A9A7-2E5F-4DE0-BC90-DEEBE675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1789113"/>
            <a:ext cx="842962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54279" name="Group 22">
            <a:extLst>
              <a:ext uri="{FF2B5EF4-FFF2-40B4-BE49-F238E27FC236}">
                <a16:creationId xmlns:a16="http://schemas.microsoft.com/office/drawing/2014/main" id="{F699DA4A-9771-4815-A07A-61338502D11D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307975"/>
            <a:ext cx="649287" cy="692150"/>
            <a:chOff x="1655" y="845"/>
            <a:chExt cx="454" cy="453"/>
          </a:xfrm>
        </p:grpSpPr>
        <p:grpSp>
          <p:nvGrpSpPr>
            <p:cNvPr id="54298" name="Group 23">
              <a:extLst>
                <a:ext uri="{FF2B5EF4-FFF2-40B4-BE49-F238E27FC236}">
                  <a16:creationId xmlns:a16="http://schemas.microsoft.com/office/drawing/2014/main" id="{D0A214C7-85E8-4BB8-91FA-A8C596B6D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54300" name="Oval 24">
                <a:extLst>
                  <a:ext uri="{FF2B5EF4-FFF2-40B4-BE49-F238E27FC236}">
                    <a16:creationId xmlns:a16="http://schemas.microsoft.com/office/drawing/2014/main" id="{3327C809-BE4C-401A-AE9B-4B9F255ABC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4301" name="Oval 25">
                <a:extLst>
                  <a:ext uri="{FF2B5EF4-FFF2-40B4-BE49-F238E27FC236}">
                    <a16:creationId xmlns:a16="http://schemas.microsoft.com/office/drawing/2014/main" id="{CEAFBB11-F627-43F0-A81B-12B7FFAEC80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4302" name="Oval 26">
                <a:extLst>
                  <a:ext uri="{FF2B5EF4-FFF2-40B4-BE49-F238E27FC236}">
                    <a16:creationId xmlns:a16="http://schemas.microsoft.com/office/drawing/2014/main" id="{3852FDF7-33DD-4B11-A4D0-07D9A3546C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4303" name="Oval 27">
                <a:extLst>
                  <a:ext uri="{FF2B5EF4-FFF2-40B4-BE49-F238E27FC236}">
                    <a16:creationId xmlns:a16="http://schemas.microsoft.com/office/drawing/2014/main" id="{569E067C-0CFF-4A8A-BA45-2AEF88B7C6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4304" name="Oval 28">
                <a:extLst>
                  <a:ext uri="{FF2B5EF4-FFF2-40B4-BE49-F238E27FC236}">
                    <a16:creationId xmlns:a16="http://schemas.microsoft.com/office/drawing/2014/main" id="{E7F5BB08-D101-413A-98C2-BA485E28B0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299" name="Text Box 29">
              <a:extLst>
                <a:ext uri="{FF2B5EF4-FFF2-40B4-BE49-F238E27FC236}">
                  <a16:creationId xmlns:a16="http://schemas.microsoft.com/office/drawing/2014/main" id="{C208502E-8327-4A51-9DEE-0A117D2EE5D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7" y="921"/>
              <a:ext cx="34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sp>
        <p:nvSpPr>
          <p:cNvPr id="54280" name="矩形 102">
            <a:extLst>
              <a:ext uri="{FF2B5EF4-FFF2-40B4-BE49-F238E27FC236}">
                <a16:creationId xmlns:a16="http://schemas.microsoft.com/office/drawing/2014/main" id="{8840C539-9033-4A76-99F8-5BBE1A85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2890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54281" name="Group 51">
            <a:extLst>
              <a:ext uri="{FF2B5EF4-FFF2-40B4-BE49-F238E27FC236}">
                <a16:creationId xmlns:a16="http://schemas.microsoft.com/office/drawing/2014/main" id="{BDB003E3-FC23-43FA-9E7C-1950693CCBA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24400"/>
            <a:ext cx="8101013" cy="1627188"/>
            <a:chOff x="499" y="2917"/>
            <a:chExt cx="5103" cy="1025"/>
          </a:xfrm>
        </p:grpSpPr>
        <p:sp>
          <p:nvSpPr>
            <p:cNvPr id="54285" name="Rectangle 38">
              <a:extLst>
                <a:ext uri="{FF2B5EF4-FFF2-40B4-BE49-F238E27FC236}">
                  <a16:creationId xmlns:a16="http://schemas.microsoft.com/office/drawing/2014/main" id="{16D27462-CBE4-4F89-9ADB-B02804A3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2917"/>
              <a:ext cx="4848" cy="512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5778" tIns="27889" rIns="55778" bIns="27889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1          2           3           4          5         6             7          8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000      001       010       011      100      101        110      111</a:t>
              </a:r>
              <a:endParaRPr lang="en-US" altLang="zh-CN" sz="1800" b="1"/>
            </a:p>
          </p:txBody>
        </p:sp>
        <p:grpSp>
          <p:nvGrpSpPr>
            <p:cNvPr id="54286" name="Group 39">
              <a:extLst>
                <a:ext uri="{FF2B5EF4-FFF2-40B4-BE49-F238E27FC236}">
                  <a16:creationId xmlns:a16="http://schemas.microsoft.com/office/drawing/2014/main" id="{E857E77E-09B9-4752-9CB2-DEDBE3D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3469"/>
              <a:ext cx="4677" cy="157"/>
              <a:chOff x="584" y="3648"/>
              <a:chExt cx="4677" cy="157"/>
            </a:xfrm>
          </p:grpSpPr>
          <p:sp>
            <p:nvSpPr>
              <p:cNvPr id="54288" name="Line 40">
                <a:extLst>
                  <a:ext uri="{FF2B5EF4-FFF2-40B4-BE49-F238E27FC236}">
                    <a16:creationId xmlns:a16="http://schemas.microsoft.com/office/drawing/2014/main" id="{11920612-9830-421E-BE1F-3E1194550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" y="3805"/>
                <a:ext cx="46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9" name="Line 41">
                <a:extLst>
                  <a:ext uri="{FF2B5EF4-FFF2-40B4-BE49-F238E27FC236}">
                    <a16:creationId xmlns:a16="http://schemas.microsoft.com/office/drawing/2014/main" id="{E90308EB-9326-4CB5-AFF4-F7692CCF9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2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0" name="Line 42">
                <a:extLst>
                  <a:ext uri="{FF2B5EF4-FFF2-40B4-BE49-F238E27FC236}">
                    <a16:creationId xmlns:a16="http://schemas.microsoft.com/office/drawing/2014/main" id="{1DF0E6FE-D45B-462C-A7C9-0FF1E91E7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4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1" name="Line 43">
                <a:extLst>
                  <a:ext uri="{FF2B5EF4-FFF2-40B4-BE49-F238E27FC236}">
                    <a16:creationId xmlns:a16="http://schemas.microsoft.com/office/drawing/2014/main" id="{1F5620B7-1BEB-4808-8C4B-447417840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3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2" name="Line 44">
                <a:extLst>
                  <a:ext uri="{FF2B5EF4-FFF2-40B4-BE49-F238E27FC236}">
                    <a16:creationId xmlns:a16="http://schemas.microsoft.com/office/drawing/2014/main" id="{9365A755-DCFD-40EE-A285-09DB3B07F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3" name="Line 45">
                <a:extLst>
                  <a:ext uri="{FF2B5EF4-FFF2-40B4-BE49-F238E27FC236}">
                    <a16:creationId xmlns:a16="http://schemas.microsoft.com/office/drawing/2014/main" id="{3D72C773-8C72-4D55-B0AB-8F5F51326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4" name="Line 46">
                <a:extLst>
                  <a:ext uri="{FF2B5EF4-FFF2-40B4-BE49-F238E27FC236}">
                    <a16:creationId xmlns:a16="http://schemas.microsoft.com/office/drawing/2014/main" id="{0402F7D5-F36B-4B0F-A113-207F35D4B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5" name="Line 47">
                <a:extLst>
                  <a:ext uri="{FF2B5EF4-FFF2-40B4-BE49-F238E27FC236}">
                    <a16:creationId xmlns:a16="http://schemas.microsoft.com/office/drawing/2014/main" id="{51F35B29-6ADC-4C3B-A371-24007D24B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7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6" name="Line 48">
                <a:extLst>
                  <a:ext uri="{FF2B5EF4-FFF2-40B4-BE49-F238E27FC236}">
                    <a16:creationId xmlns:a16="http://schemas.microsoft.com/office/drawing/2014/main" id="{68578058-8339-4949-9B73-8D9D259F0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7" name="Line 49">
                <a:extLst>
                  <a:ext uri="{FF2B5EF4-FFF2-40B4-BE49-F238E27FC236}">
                    <a16:creationId xmlns:a16="http://schemas.microsoft.com/office/drawing/2014/main" id="{D8F7FE0D-1704-4268-9906-4CDBD382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1" y="3648"/>
                <a:ext cx="0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7" name="Text Box 50">
              <a:extLst>
                <a:ext uri="{FF2B5EF4-FFF2-40B4-BE49-F238E27FC236}">
                  <a16:creationId xmlns:a16="http://schemas.microsoft.com/office/drawing/2014/main" id="{8ADEF3AD-1BBE-476A-8BF7-80A23CCA4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3654"/>
              <a:ext cx="5103" cy="288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0       16         32         64      </a:t>
              </a:r>
              <a:r>
                <a:rPr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128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256      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512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1024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2048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/>
            </a:p>
          </p:txBody>
        </p:sp>
      </p:grpSp>
      <p:sp>
        <p:nvSpPr>
          <p:cNvPr id="66613" name="Rectangle 53">
            <a:extLst>
              <a:ext uri="{FF2B5EF4-FFF2-40B4-BE49-F238E27FC236}">
                <a16:creationId xmlns:a16="http://schemas.microsoft.com/office/drawing/2014/main" id="{8EFD88CA-9787-4EAD-BEA0-6A4873BC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068638"/>
            <a:ext cx="4572000" cy="14430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128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，故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512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，故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1024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，故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54283" name="Text Box 21">
            <a:extLst>
              <a:ext uri="{FF2B5EF4-FFF2-40B4-BE49-F238E27FC236}">
                <a16:creationId xmlns:a16="http://schemas.microsoft.com/office/drawing/2014/main" id="{1F7630A5-6A71-49CE-92DB-BB383AC9E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292600"/>
            <a:ext cx="10096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1270</a:t>
            </a:r>
            <a:endParaRPr lang="en-US" altLang="zh-CN" sz="4000" b="1">
              <a:solidFill>
                <a:srgbClr val="0000CC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284" name="Line 22">
            <a:extLst>
              <a:ext uri="{FF2B5EF4-FFF2-40B4-BE49-F238E27FC236}">
                <a16:creationId xmlns:a16="http://schemas.microsoft.com/office/drawing/2014/main" id="{2650FE14-4444-4A32-AB2F-D9500032F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9813" y="4652963"/>
            <a:ext cx="0" cy="1152525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128705E8-501D-4F4C-809C-1801A4AC8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1CEFE-1E01-40FF-957D-2BA45EE1B843}" type="slidenum">
              <a:rPr lang="en-US" altLang="zh-CN">
                <a:latin typeface="Tahoma" panose="020B0604030504040204" pitchFamily="34" charset="0"/>
              </a:rPr>
              <a:pPr eaLnBrk="1" hangingPunct="1"/>
              <a:t>51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55299" name="Picture 87">
            <a:extLst>
              <a:ext uri="{FF2B5EF4-FFF2-40B4-BE49-F238E27FC236}">
                <a16:creationId xmlns:a16="http://schemas.microsoft.com/office/drawing/2014/main" id="{FB5648CA-5CA2-442F-8009-CB0ECF0C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07" b="-1637"/>
          <a:stretch>
            <a:fillRect/>
          </a:stretch>
        </p:blipFill>
        <p:spPr bwMode="auto">
          <a:xfrm>
            <a:off x="188913" y="3284538"/>
            <a:ext cx="89550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13">
            <a:extLst>
              <a:ext uri="{FF2B5EF4-FFF2-40B4-BE49-F238E27FC236}">
                <a16:creationId xmlns:a16="http://schemas.microsoft.com/office/drawing/2014/main" id="{566A93E6-BBEA-4B41-BB76-8FE84635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445125"/>
            <a:ext cx="4400550" cy="466725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PCM</a:t>
            </a:r>
            <a:r>
              <a:rPr lang="zh-CN" altLang="en-US" sz="240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码组</a:t>
            </a:r>
            <a:r>
              <a:rPr lang="zh-CN" altLang="en-US" sz="180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2400" b="1" baseline="-25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2400" b="1" baseline="-25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1 111 0011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B787F75D-01C2-4ED5-B5AE-77DED99E3143}"/>
              </a:ext>
            </a:extLst>
          </p:cNvPr>
          <p:cNvCxnSpPr/>
          <p:nvPr/>
        </p:nvCxnSpPr>
        <p:spPr>
          <a:xfrm rot="5400000">
            <a:off x="1879600" y="3840163"/>
            <a:ext cx="357187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302" name="组合 90">
            <a:extLst>
              <a:ext uri="{FF2B5EF4-FFF2-40B4-BE49-F238E27FC236}">
                <a16:creationId xmlns:a16="http://schemas.microsoft.com/office/drawing/2014/main" id="{FF9B03E1-4DC7-4358-B4AA-6AFD7DC79770}"/>
              </a:ext>
            </a:extLst>
          </p:cNvPr>
          <p:cNvGrpSpPr>
            <a:grpSpLocks/>
          </p:cNvGrpSpPr>
          <p:nvPr/>
        </p:nvGrpSpPr>
        <p:grpSpPr bwMode="auto">
          <a:xfrm>
            <a:off x="5014913" y="4198938"/>
            <a:ext cx="668337" cy="485775"/>
            <a:chOff x="3000364" y="157366"/>
            <a:chExt cx="667553" cy="485552"/>
          </a:xfrm>
        </p:grpSpPr>
        <p:sp>
          <p:nvSpPr>
            <p:cNvPr id="92" name="椭圆形标注 91">
              <a:extLst>
                <a:ext uri="{FF2B5EF4-FFF2-40B4-BE49-F238E27FC236}">
                  <a16:creationId xmlns:a16="http://schemas.microsoft.com/office/drawing/2014/main" id="{076CB757-50E8-4B14-B62D-B46401820E4A}"/>
                </a:ext>
              </a:extLst>
            </p:cNvPr>
            <p:cNvSpPr/>
            <p:nvPr/>
          </p:nvSpPr>
          <p:spPr>
            <a:xfrm>
              <a:off x="3000364" y="214490"/>
              <a:ext cx="642183" cy="428428"/>
            </a:xfrm>
            <a:prstGeom prst="wedgeEllipseCallout">
              <a:avLst>
                <a:gd name="adj1" fmla="val -70498"/>
                <a:gd name="adj2" fmla="val -70239"/>
              </a:avLst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5317" name="矩形 92">
              <a:extLst>
                <a:ext uri="{FF2B5EF4-FFF2-40B4-BE49-F238E27FC236}">
                  <a16:creationId xmlns:a16="http://schemas.microsoft.com/office/drawing/2014/main" id="{7364F654-183A-4C14-9A03-BC9451EA3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618" y="157366"/>
              <a:ext cx="607299" cy="456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W4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03" name="组合 93">
            <a:extLst>
              <a:ext uri="{FF2B5EF4-FFF2-40B4-BE49-F238E27FC236}">
                <a16:creationId xmlns:a16="http://schemas.microsoft.com/office/drawing/2014/main" id="{1D3D4FFD-F894-486A-BFF9-8ACA7220A2C2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4198938"/>
            <a:ext cx="668338" cy="485775"/>
            <a:chOff x="3000364" y="157366"/>
            <a:chExt cx="667553" cy="485552"/>
          </a:xfrm>
        </p:grpSpPr>
        <p:sp>
          <p:nvSpPr>
            <p:cNvPr id="95" name="椭圆形标注 94">
              <a:extLst>
                <a:ext uri="{FF2B5EF4-FFF2-40B4-BE49-F238E27FC236}">
                  <a16:creationId xmlns:a16="http://schemas.microsoft.com/office/drawing/2014/main" id="{4B1E0452-9F9B-47F7-8870-544AF79930A4}"/>
                </a:ext>
              </a:extLst>
            </p:cNvPr>
            <p:cNvSpPr/>
            <p:nvPr/>
          </p:nvSpPr>
          <p:spPr>
            <a:xfrm>
              <a:off x="3000364" y="214490"/>
              <a:ext cx="642183" cy="428428"/>
            </a:xfrm>
            <a:prstGeom prst="wedgeEllipseCallout">
              <a:avLst>
                <a:gd name="adj1" fmla="val -70498"/>
                <a:gd name="adj2" fmla="val -70239"/>
              </a:avLst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5315" name="矩形 95">
              <a:extLst>
                <a:ext uri="{FF2B5EF4-FFF2-40B4-BE49-F238E27FC236}">
                  <a16:creationId xmlns:a16="http://schemas.microsoft.com/office/drawing/2014/main" id="{3EF23B4A-D4ED-4999-9499-A37DDCE11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618" y="157366"/>
              <a:ext cx="607299" cy="456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W5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04" name="组合 96">
            <a:extLst>
              <a:ext uri="{FF2B5EF4-FFF2-40B4-BE49-F238E27FC236}">
                <a16:creationId xmlns:a16="http://schemas.microsoft.com/office/drawing/2014/main" id="{4B08355E-8184-4E6A-B350-C5D2389F12F3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4270375"/>
            <a:ext cx="668338" cy="485775"/>
            <a:chOff x="3000364" y="157366"/>
            <a:chExt cx="669135" cy="485552"/>
          </a:xfrm>
        </p:grpSpPr>
        <p:sp>
          <p:nvSpPr>
            <p:cNvPr id="98" name="椭圆形标注 97">
              <a:extLst>
                <a:ext uri="{FF2B5EF4-FFF2-40B4-BE49-F238E27FC236}">
                  <a16:creationId xmlns:a16="http://schemas.microsoft.com/office/drawing/2014/main" id="{10D14C1B-D16C-41B5-812E-C70257059EB5}"/>
                </a:ext>
              </a:extLst>
            </p:cNvPr>
            <p:cNvSpPr/>
            <p:nvPr/>
          </p:nvSpPr>
          <p:spPr>
            <a:xfrm>
              <a:off x="3000364" y="214490"/>
              <a:ext cx="643705" cy="428428"/>
            </a:xfrm>
            <a:prstGeom prst="wedgeEllipseCallout">
              <a:avLst>
                <a:gd name="adj1" fmla="val 44633"/>
                <a:gd name="adj2" fmla="val -73625"/>
              </a:avLst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5313" name="矩形 98">
              <a:extLst>
                <a:ext uri="{FF2B5EF4-FFF2-40B4-BE49-F238E27FC236}">
                  <a16:creationId xmlns:a16="http://schemas.microsoft.com/office/drawing/2014/main" id="{ECB26A67-68F4-4CBF-B5D9-485BD5E59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61" y="157366"/>
              <a:ext cx="608738" cy="456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W6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05" name="组合 99">
            <a:extLst>
              <a:ext uri="{FF2B5EF4-FFF2-40B4-BE49-F238E27FC236}">
                <a16:creationId xmlns:a16="http://schemas.microsoft.com/office/drawing/2014/main" id="{3427C23A-BBDC-40AF-B0BC-243F886AC798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4413250"/>
            <a:ext cx="668337" cy="485775"/>
            <a:chOff x="3000364" y="157366"/>
            <a:chExt cx="667553" cy="485552"/>
          </a:xfrm>
        </p:grpSpPr>
        <p:sp>
          <p:nvSpPr>
            <p:cNvPr id="101" name="椭圆形标注 100">
              <a:extLst>
                <a:ext uri="{FF2B5EF4-FFF2-40B4-BE49-F238E27FC236}">
                  <a16:creationId xmlns:a16="http://schemas.microsoft.com/office/drawing/2014/main" id="{2962599E-8EA9-4D30-B3E8-7B36D9F0EA81}"/>
                </a:ext>
              </a:extLst>
            </p:cNvPr>
            <p:cNvSpPr/>
            <p:nvPr/>
          </p:nvSpPr>
          <p:spPr>
            <a:xfrm>
              <a:off x="3000364" y="214490"/>
              <a:ext cx="642183" cy="428428"/>
            </a:xfrm>
            <a:prstGeom prst="wedgeEllipseCallout">
              <a:avLst>
                <a:gd name="adj1" fmla="val 37861"/>
                <a:gd name="adj2" fmla="val -90556"/>
              </a:avLst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55311" name="矩形 101">
              <a:extLst>
                <a:ext uri="{FF2B5EF4-FFF2-40B4-BE49-F238E27FC236}">
                  <a16:creationId xmlns:a16="http://schemas.microsoft.com/office/drawing/2014/main" id="{7E247A5B-4B01-4837-B49A-0182C17B0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618" y="157366"/>
              <a:ext cx="607299" cy="456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W7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06" name="Text Box 21">
            <a:extLst>
              <a:ext uri="{FF2B5EF4-FFF2-40B4-BE49-F238E27FC236}">
                <a16:creationId xmlns:a16="http://schemas.microsoft.com/office/drawing/2014/main" id="{56C43171-5DFB-4F11-A5CF-B700B1CD4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4610100"/>
            <a:ext cx="10096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1270</a:t>
            </a:r>
            <a:endParaRPr lang="en-US" altLang="zh-CN" sz="4000" b="1">
              <a:solidFill>
                <a:srgbClr val="0000CC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307" name="Line 22">
            <a:extLst>
              <a:ext uri="{FF2B5EF4-FFF2-40B4-BE49-F238E27FC236}">
                <a16:creationId xmlns:a16="http://schemas.microsoft.com/office/drawing/2014/main" id="{F5567635-57C3-4FE0-B07E-7EF3D4DCF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150" y="3578225"/>
            <a:ext cx="0" cy="1049338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4" name="Rectangle 40">
            <a:extLst>
              <a:ext uri="{FF2B5EF4-FFF2-40B4-BE49-F238E27FC236}">
                <a16:creationId xmlns:a16="http://schemas.microsoft.com/office/drawing/2014/main" id="{AFFBCFAD-1625-4338-82C1-21078593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910012" cy="6397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Arial" charset="0"/>
                <a:ea typeface="华文中宋" pitchFamily="2" charset="-122"/>
              </a:rPr>
              <a:t>（</a:t>
            </a:r>
            <a:r>
              <a:rPr lang="en-US" altLang="zh-CN" sz="2400" dirty="0">
                <a:latin typeface="Arial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Arial" charset="0"/>
                <a:ea typeface="华文中宋" pitchFamily="2" charset="-122"/>
              </a:rPr>
              <a:t>）段内码： </a:t>
            </a:r>
            <a:r>
              <a:rPr lang="en-US" altLang="zh-CN" sz="2400" b="1" i="1" dirty="0">
                <a:latin typeface="Arial" charset="0"/>
                <a:ea typeface="华文中宋" pitchFamily="2" charset="-122"/>
              </a:rPr>
              <a:t>C</a:t>
            </a:r>
            <a:r>
              <a:rPr lang="en-US" altLang="zh-CN" sz="2400" b="1" baseline="-25000" dirty="0">
                <a:latin typeface="Arial" charset="0"/>
                <a:ea typeface="华文中宋" pitchFamily="2" charset="-122"/>
              </a:rPr>
              <a:t>5</a:t>
            </a:r>
            <a:r>
              <a:rPr lang="en-US" altLang="zh-CN" sz="2400" b="1" dirty="0">
                <a:latin typeface="Arial" charset="0"/>
                <a:ea typeface="华文中宋" pitchFamily="2" charset="-122"/>
              </a:rPr>
              <a:t> </a:t>
            </a:r>
            <a:r>
              <a:rPr lang="en-US" altLang="zh-CN" sz="2400" b="1" i="1" dirty="0">
                <a:latin typeface="Arial" charset="0"/>
                <a:ea typeface="华文中宋" pitchFamily="2" charset="-122"/>
              </a:rPr>
              <a:t>C</a:t>
            </a:r>
            <a:r>
              <a:rPr lang="en-US" altLang="zh-CN" sz="2400" b="1" baseline="-25000" dirty="0">
                <a:latin typeface="Arial" charset="0"/>
                <a:ea typeface="华文中宋" pitchFamily="2" charset="-122"/>
              </a:rPr>
              <a:t>6 </a:t>
            </a:r>
            <a:r>
              <a:rPr lang="en-US" altLang="zh-CN" sz="2400" b="1" i="1" dirty="0">
                <a:latin typeface="Arial" charset="0"/>
                <a:ea typeface="华文中宋" pitchFamily="2" charset="-122"/>
              </a:rPr>
              <a:t>C</a:t>
            </a:r>
            <a:r>
              <a:rPr lang="en-US" altLang="zh-CN" sz="2400" b="1" baseline="-25000" dirty="0">
                <a:latin typeface="Arial" charset="0"/>
                <a:ea typeface="华文中宋" pitchFamily="2" charset="-122"/>
              </a:rPr>
              <a:t>7</a:t>
            </a:r>
            <a:r>
              <a:rPr lang="en-US" altLang="zh-CN" sz="2400" b="1" dirty="0">
                <a:latin typeface="Arial" charset="0"/>
                <a:ea typeface="华文中宋" pitchFamily="2" charset="-122"/>
              </a:rPr>
              <a:t> </a:t>
            </a:r>
            <a:r>
              <a:rPr lang="en-US" altLang="zh-CN" sz="2400" b="1" i="1" dirty="0">
                <a:latin typeface="Arial" charset="0"/>
                <a:ea typeface="华文中宋" pitchFamily="2" charset="-122"/>
              </a:rPr>
              <a:t>C</a:t>
            </a:r>
            <a:r>
              <a:rPr lang="en-US" altLang="zh-CN" sz="2400" b="1" baseline="-25000" dirty="0">
                <a:latin typeface="Arial" charset="0"/>
                <a:ea typeface="华文中宋" pitchFamily="2" charset="-122"/>
              </a:rPr>
              <a:t>8</a:t>
            </a:r>
            <a:r>
              <a:rPr lang="en-US" altLang="zh-CN" sz="2400" dirty="0">
                <a:latin typeface="Arial" charset="0"/>
                <a:ea typeface="华文中宋" pitchFamily="2" charset="-122"/>
              </a:rPr>
              <a:t> </a:t>
            </a:r>
          </a:p>
        </p:txBody>
      </p:sp>
      <p:sp>
        <p:nvSpPr>
          <p:cNvPr id="67626" name="Rectangle 42">
            <a:extLst>
              <a:ext uri="{FF2B5EF4-FFF2-40B4-BE49-F238E27FC236}">
                <a16:creationId xmlns:a16="http://schemas.microsoft.com/office/drawing/2014/main" id="{AF843B1E-9310-4F0D-8628-F7423EF7A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8569325" cy="1917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对于第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段落，其量化间隔为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(2048-1024)/16 = 64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（量化单位）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段内码的计算方法为：（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1270-1024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/64=3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i="1" dirty="0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8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编为   </a:t>
            </a:r>
            <a:r>
              <a:rPr lang="en-US" altLang="zh-CN" sz="2400" b="1" dirty="0">
                <a:solidFill>
                  <a:srgbClr val="0000CC"/>
                </a:solidFill>
                <a:latin typeface="Arial" charset="0"/>
                <a:ea typeface="华文中宋" pitchFamily="2" charset="-122"/>
              </a:rPr>
              <a:t>0 0 1 1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A0BFFC2D-8B9B-4AEA-84F4-F27A959FF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A2BC9B-2584-4659-8A5B-CD64DD255DCE}" type="slidenum">
              <a:rPr lang="en-US" altLang="zh-CN">
                <a:latin typeface="Tahoma" panose="020B0604030504040204" pitchFamily="34" charset="0"/>
              </a:rPr>
              <a:pPr eaLnBrk="1" hangingPunct="1"/>
              <a:t>52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370F9A2-A604-419E-8580-A5684BCDAF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5329238"/>
            <a:ext cx="7358062" cy="1000125"/>
          </a:xfrm>
        </p:spPr>
        <p:txBody>
          <a:bodyPr/>
          <a:lstStyle/>
          <a:p>
            <a:pPr eaLnBrk="1" hangingPunct="1">
              <a:lnSpc>
                <a:spcPts val="32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它与逐次比较型编码器中的本地译码器基本相同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不同的是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2000">
              <a:latin typeface="宋体" panose="02010600030101010101" pitchFamily="2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32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增加了极性控制部分和带有寄存读出的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7/12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位码 变换电路。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0FFB755B-3B34-4100-B51E-5516B7B7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E5E7D051-0590-465A-BC10-273D1EC7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6326" name="矩形 7">
            <a:extLst>
              <a:ext uri="{FF2B5EF4-FFF2-40B4-BE49-F238E27FC236}">
                <a16:creationId xmlns:a16="http://schemas.microsoft.com/office/drawing/2014/main" id="{1F46667C-E919-41D8-884A-9CBD3085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1398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译 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3EEF9F-F0DE-47D9-B6D0-DF2443D7CFF1}"/>
              </a:ext>
            </a:extLst>
          </p:cNvPr>
          <p:cNvSpPr/>
          <p:nvPr/>
        </p:nvSpPr>
        <p:spPr>
          <a:xfrm>
            <a:off x="914400" y="1095375"/>
            <a:ext cx="7586663" cy="5032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zh-CN" sz="24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——</a:t>
            </a:r>
            <a:r>
              <a:rPr lang="en-US" altLang="zh-CN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把 </a:t>
            </a:r>
            <a:r>
              <a:rPr lang="en-US" altLang="zh-CN" sz="24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PCM 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信号</a:t>
            </a:r>
            <a:r>
              <a:rPr lang="zh-CN" altLang="en-US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  <a:sym typeface="Wingdings" pitchFamily="2" charset="2"/>
              </a:rPr>
              <a:t> 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相应的 </a:t>
            </a:r>
            <a:r>
              <a:rPr lang="en-US" altLang="zh-CN" sz="24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PAM 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样值信号，即 </a:t>
            </a:r>
            <a:r>
              <a:rPr lang="en-US" altLang="zh-CN" sz="24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D/A 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变换。</a:t>
            </a:r>
            <a:endParaRPr lang="zh-CN" altLang="en-US" sz="200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2DD36E-F607-42A6-BF4A-CF87CBD24666}"/>
              </a:ext>
            </a:extLst>
          </p:cNvPr>
          <p:cNvSpPr/>
          <p:nvPr/>
        </p:nvSpPr>
        <p:spPr>
          <a:xfrm>
            <a:off x="3395663" y="4672013"/>
            <a:ext cx="3319462" cy="400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律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13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折线译码器原理框图</a:t>
            </a:r>
            <a:endParaRPr lang="zh-CN" altLang="en-US">
              <a:latin typeface="Arial" charset="0"/>
              <a:ea typeface="微软雅黑" pitchFamily="34" charset="-122"/>
              <a:cs typeface="Arial" charset="0"/>
            </a:endParaRPr>
          </a:p>
        </p:txBody>
      </p:sp>
      <p:pic>
        <p:nvPicPr>
          <p:cNvPr id="56329" name="Picture 10">
            <a:extLst>
              <a:ext uri="{FF2B5EF4-FFF2-40B4-BE49-F238E27FC236}">
                <a16:creationId xmlns:a16="http://schemas.microsoft.com/office/drawing/2014/main" id="{0EFD6A08-275C-44AE-915F-F83841D9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00250"/>
            <a:ext cx="686276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>
            <a:extLst>
              <a:ext uri="{FF2B5EF4-FFF2-40B4-BE49-F238E27FC236}">
                <a16:creationId xmlns:a16="http://schemas.microsoft.com/office/drawing/2014/main" id="{04D4972D-8270-49F0-AD86-A6D43E1FE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47B37E-5ABD-4952-8C58-A9675757F6C5}" type="slidenum">
              <a:rPr lang="en-US" altLang="zh-CN">
                <a:latin typeface="Tahoma" panose="020B0604030504040204" pitchFamily="34" charset="0"/>
              </a:rPr>
              <a:pPr eaLnBrk="1" hangingPunct="1"/>
              <a:t>53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B78AED8-0DF8-4EAD-830F-09C103FB0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85738"/>
            <a:ext cx="2500313" cy="83820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各部分功能：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A97A869-2F82-4E1C-8EE1-06D89A1B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2619375"/>
            <a:ext cx="7788275" cy="5302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9000"/>
              <a:buFont typeface="Wingdings" pitchFamily="2" charset="2"/>
              <a:buChar char="Ø"/>
              <a:defRPr/>
            </a:pPr>
            <a:r>
              <a:rPr lang="en-US" altLang="zh-CN" sz="2400" b="1" kern="0" dirty="0">
                <a:solidFill>
                  <a:srgbClr val="DE0000"/>
                </a:solidFill>
                <a:ea typeface="微软雅黑" pitchFamily="34" charset="-122"/>
                <a:cs typeface="Arial" pitchFamily="34" charset="0"/>
              </a:rPr>
              <a:t>7/12</a:t>
            </a:r>
            <a:r>
              <a:rPr lang="zh-CN" altLang="en-US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变换电路</a:t>
            </a:r>
            <a:r>
              <a:rPr lang="en-US" altLang="zh-CN" sz="2000" b="1" kern="0" dirty="0">
                <a:solidFill>
                  <a:srgbClr val="003399"/>
                </a:solidFill>
                <a:latin typeface="+mn-ea"/>
                <a:ea typeface="+mn-ea"/>
                <a:cs typeface="Arial" pitchFamily="34" charset="0"/>
              </a:rPr>
              <a:t>:</a:t>
            </a:r>
            <a:r>
              <a:rPr lang="en-US" altLang="zh-CN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将</a:t>
            </a:r>
            <a:r>
              <a:rPr lang="en-US" altLang="zh-CN" sz="2400" b="1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7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位</a:t>
            </a:r>
            <a:r>
              <a:rPr lang="zh-CN" altLang="en-US" sz="2000" b="1" kern="0" dirty="0">
                <a:ea typeface="微软雅黑" pitchFamily="34" charset="-122"/>
                <a:cs typeface="Arial" pitchFamily="34" charset="0"/>
              </a:rPr>
              <a:t>非线性码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转变为</a:t>
            </a:r>
            <a:r>
              <a:rPr lang="en-US" altLang="zh-CN" sz="24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12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位</a:t>
            </a:r>
            <a:r>
              <a:rPr lang="zh-CN" altLang="en-US" sz="2000" b="1" kern="0" dirty="0">
                <a:ea typeface="微软雅黑" pitchFamily="34" charset="-122"/>
                <a:cs typeface="Arial" pitchFamily="34" charset="0"/>
              </a:rPr>
              <a:t>线性码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。</a:t>
            </a:r>
            <a:endParaRPr lang="en-US" altLang="zh-CN" sz="2000" kern="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C68ADB-7698-41D0-9164-2AD7C3E89A82}"/>
              </a:ext>
            </a:extLst>
          </p:cNvPr>
          <p:cNvSpPr/>
          <p:nvPr/>
        </p:nvSpPr>
        <p:spPr>
          <a:xfrm>
            <a:off x="557213" y="3500438"/>
            <a:ext cx="7850187" cy="8921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89000"/>
              <a:defRPr/>
            </a:pPr>
            <a:r>
              <a:rPr lang="zh-CN" altLang="en-US" sz="2000" b="1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    目的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：增加一个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∆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i</a:t>
            </a:r>
            <a:r>
              <a:rPr lang="en-US" altLang="zh-CN" sz="2000" baseline="-25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/2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恒流电流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，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人为地补上半个量化级</a:t>
            </a:r>
            <a:r>
              <a:rPr lang="zh-CN" altLang="en-US" sz="2000">
                <a:solidFill>
                  <a:srgbClr val="000000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，</a:t>
            </a:r>
            <a:endParaRPr lang="en-US" altLang="zh-CN" sz="2000">
              <a:solidFill>
                <a:srgbClr val="000000"/>
              </a:solidFill>
              <a:latin typeface="Arial" charset="0"/>
              <a:ea typeface="微软雅黑" pitchFamily="34" charset="-122"/>
              <a:cs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89000"/>
              <a:defRPr/>
            </a:pP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使最大量化误差不超过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∆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V</a:t>
            </a:r>
            <a:r>
              <a:rPr lang="en-US" altLang="zh-CN" sz="2000" baseline="-25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i</a:t>
            </a:r>
            <a:r>
              <a:rPr lang="en-US" altLang="zh-CN" sz="2000" baseline="-25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/2</a:t>
            </a:r>
            <a:r>
              <a:rPr lang="en-US" altLang="zh-CN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 , 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从而改善量化信噪比。</a:t>
            </a:r>
            <a:endParaRPr lang="zh-CN" altLang="en-US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5406A23-F095-45F6-92D0-8F0D13202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143000"/>
            <a:ext cx="7818438" cy="1143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595959"/>
              </a:buClr>
              <a:buSzPct val="92000"/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串</a:t>
            </a:r>
            <a:r>
              <a:rPr lang="en-US" altLang="zh-CN" sz="20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/</a:t>
            </a:r>
            <a:r>
              <a:rPr lang="zh-CN" altLang="en-US" sz="20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并变换记忆电路 </a:t>
            </a:r>
            <a:r>
              <a:rPr lang="zh-CN" altLang="en-US" sz="2000" b="1">
                <a:solidFill>
                  <a:srgbClr val="003399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将</a:t>
            </a:r>
            <a:r>
              <a:rPr lang="zh-CN" altLang="en-US" sz="2000" b="1">
                <a:latin typeface="Arial" charset="0"/>
                <a:ea typeface="微软雅黑" pitchFamily="34" charset="-122"/>
                <a:cs typeface="Arial" charset="0"/>
              </a:rPr>
              <a:t>串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行 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PCM 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码变为</a:t>
            </a:r>
            <a:r>
              <a:rPr lang="zh-CN" altLang="en-US" sz="2000" b="1">
                <a:latin typeface="Arial" charset="0"/>
                <a:ea typeface="微软雅黑" pitchFamily="34" charset="-122"/>
                <a:cs typeface="Arial" charset="0"/>
              </a:rPr>
              <a:t>并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行码</a:t>
            </a:r>
            <a:r>
              <a:rPr lang="en-US" altLang="zh-CN" sz="2000">
                <a:latin typeface="Arial" charset="0"/>
                <a:ea typeface="微软雅黑" pitchFamily="34" charset="-122"/>
                <a:cs typeface="Arial" charset="0"/>
              </a:rPr>
              <a:t>,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并记忆下来。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595959"/>
              </a:buClr>
              <a:buSzPct val="92000"/>
              <a:buFont typeface="Wingdings" pitchFamily="2" charset="2"/>
              <a:buChar char="Ø"/>
              <a:defRPr/>
            </a:pPr>
            <a:r>
              <a:rPr lang="zh-CN" altLang="en-US" sz="20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极性控制</a:t>
            </a:r>
            <a:r>
              <a:rPr lang="zh-CN" altLang="en-US" sz="2000" b="1">
                <a:solidFill>
                  <a:srgbClr val="003399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根据收到的极性码</a:t>
            </a:r>
            <a:r>
              <a:rPr lang="zh-CN" altLang="en-US" sz="2000" b="1"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>
                <a:latin typeface="Arial" charset="0"/>
                <a:ea typeface="微软雅黑" pitchFamily="34" charset="-122"/>
                <a:cs typeface="Arial" charset="0"/>
              </a:rPr>
              <a:t>C</a:t>
            </a:r>
            <a:r>
              <a:rPr lang="en-US" altLang="zh-CN" sz="2000" b="1" baseline="-25000">
                <a:latin typeface="Arial" charset="0"/>
                <a:ea typeface="微软雅黑" pitchFamily="34" charset="-122"/>
                <a:cs typeface="Arial" charset="0"/>
              </a:rPr>
              <a:t>1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来控制译码后</a:t>
            </a:r>
            <a:r>
              <a:rPr lang="en-US" altLang="zh-CN" sz="2000">
                <a:latin typeface="Arial" charset="0"/>
                <a:ea typeface="微软雅黑" pitchFamily="34" charset="-122"/>
                <a:cs typeface="Arial" charset="0"/>
              </a:rPr>
              <a:t>PAM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信号的极性。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ABF84B-9DB1-4F64-A2D2-9BB37125439C}"/>
              </a:ext>
            </a:extLst>
          </p:cNvPr>
          <p:cNvSpPr/>
          <p:nvPr/>
        </p:nvSpPr>
        <p:spPr>
          <a:xfrm>
            <a:off x="7494978" y="2500306"/>
            <a:ext cx="1220426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编码器中</a:t>
            </a:r>
            <a:endParaRPr lang="en-US" altLang="zh-CN" sz="2000">
              <a:solidFill>
                <a:srgbClr val="000000"/>
              </a:solidFill>
              <a:latin typeface="Arial" charset="0"/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   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7/11</a:t>
            </a:r>
            <a:endParaRPr lang="zh-CN" altLang="en-US" sz="2400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B74BD6-6EB5-4F5C-8C39-058853007456}"/>
              </a:ext>
            </a:extLst>
          </p:cNvPr>
          <p:cNvSpPr/>
          <p:nvPr/>
        </p:nvSpPr>
        <p:spPr>
          <a:xfrm>
            <a:off x="630238" y="4724400"/>
            <a:ext cx="7793037" cy="1016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595959"/>
              </a:buClr>
              <a:buSzPct val="92000"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12</a:t>
            </a:r>
            <a:r>
              <a:rPr lang="zh-CN" altLang="en-US" sz="20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位线性解码电路 </a:t>
            </a:r>
            <a:r>
              <a:rPr lang="zh-CN" altLang="en-US" sz="2000" b="1" dirty="0">
                <a:solidFill>
                  <a:srgbClr val="003399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由恒流源和电阻网络组成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与编码器中解码网络类同。它是在寄存读出电路的控制下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输出相应的 </a:t>
            </a:r>
            <a:r>
              <a:rPr lang="en-US" altLang="zh-CN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PAM</a:t>
            </a: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信号。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D7C1BAFE-AE97-45C3-B925-0DED4DB77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593184-0D4A-4C6F-9982-450191AE98A6}" type="slidenum">
              <a:rPr lang="en-US" altLang="zh-CN">
                <a:latin typeface="Tahoma" panose="020B0604030504040204" pitchFamily="34" charset="0"/>
              </a:rPr>
              <a:pPr eaLnBrk="1" hangingPunct="1"/>
              <a:t>54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58371" name="Picture 77">
            <a:extLst>
              <a:ext uri="{FF2B5EF4-FFF2-40B4-BE49-F238E27FC236}">
                <a16:creationId xmlns:a16="http://schemas.microsoft.com/office/drawing/2014/main" id="{5B6816E9-FCAD-48CB-A515-BAE27B7C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0"/>
            <a:ext cx="79851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87">
            <a:extLst>
              <a:ext uri="{FF2B5EF4-FFF2-40B4-BE49-F238E27FC236}">
                <a16:creationId xmlns:a16="http://schemas.microsoft.com/office/drawing/2014/main" id="{37B685C0-91FF-4081-98B3-35F999E7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07" b="-1637"/>
          <a:stretch>
            <a:fillRect/>
          </a:stretch>
        </p:blipFill>
        <p:spPr bwMode="auto">
          <a:xfrm>
            <a:off x="188913" y="4076700"/>
            <a:ext cx="89550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12">
            <a:extLst>
              <a:ext uri="{FF2B5EF4-FFF2-40B4-BE49-F238E27FC236}">
                <a16:creationId xmlns:a16="http://schemas.microsoft.com/office/drawing/2014/main" id="{CBFEF5D8-E2E8-4985-BEB2-D39474E5B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433513"/>
            <a:ext cx="842962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pSp>
        <p:nvGrpSpPr>
          <p:cNvPr id="58374" name="Group 22">
            <a:extLst>
              <a:ext uri="{FF2B5EF4-FFF2-40B4-BE49-F238E27FC236}">
                <a16:creationId xmlns:a16="http://schemas.microsoft.com/office/drawing/2014/main" id="{0AD7CFB7-37D0-49F5-97AA-F8B3E8A8E3D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63"/>
            <a:ext cx="649288" cy="669925"/>
            <a:chOff x="1655" y="848"/>
            <a:chExt cx="454" cy="439"/>
          </a:xfrm>
        </p:grpSpPr>
        <p:grpSp>
          <p:nvGrpSpPr>
            <p:cNvPr id="58389" name="Group 23">
              <a:extLst>
                <a:ext uri="{FF2B5EF4-FFF2-40B4-BE49-F238E27FC236}">
                  <a16:creationId xmlns:a16="http://schemas.microsoft.com/office/drawing/2014/main" id="{2DC28B56-01E6-4D6B-80FE-6D9921F79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8"/>
              <a:ext cx="454" cy="439"/>
              <a:chOff x="1289" y="587"/>
              <a:chExt cx="668" cy="647"/>
            </a:xfrm>
          </p:grpSpPr>
          <p:sp>
            <p:nvSpPr>
              <p:cNvPr id="58391" name="Oval 24">
                <a:extLst>
                  <a:ext uri="{FF2B5EF4-FFF2-40B4-BE49-F238E27FC236}">
                    <a16:creationId xmlns:a16="http://schemas.microsoft.com/office/drawing/2014/main" id="{934FDDF5-9A77-4CCA-AE3F-83263C3AE6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685"/>
                <a:ext cx="668" cy="46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392" name="Oval 25">
                <a:extLst>
                  <a:ext uri="{FF2B5EF4-FFF2-40B4-BE49-F238E27FC236}">
                    <a16:creationId xmlns:a16="http://schemas.microsoft.com/office/drawing/2014/main" id="{3E92FF8C-DC54-464C-A458-C348FDFA08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393" name="Oval 26">
                <a:extLst>
                  <a:ext uri="{FF2B5EF4-FFF2-40B4-BE49-F238E27FC236}">
                    <a16:creationId xmlns:a16="http://schemas.microsoft.com/office/drawing/2014/main" id="{FEAF50F4-0AAD-48C8-B888-CF98B5640E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394" name="Oval 27">
                <a:extLst>
                  <a:ext uri="{FF2B5EF4-FFF2-40B4-BE49-F238E27FC236}">
                    <a16:creationId xmlns:a16="http://schemas.microsoft.com/office/drawing/2014/main" id="{557C5C13-02D7-406C-883E-B053834F85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395" name="Oval 28">
                <a:extLst>
                  <a:ext uri="{FF2B5EF4-FFF2-40B4-BE49-F238E27FC236}">
                    <a16:creationId xmlns:a16="http://schemas.microsoft.com/office/drawing/2014/main" id="{2B74D231-4266-4693-B274-5EF31CA5BC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390" name="Text Box 29">
              <a:extLst>
                <a:ext uri="{FF2B5EF4-FFF2-40B4-BE49-F238E27FC236}">
                  <a16:creationId xmlns:a16="http://schemas.microsoft.com/office/drawing/2014/main" id="{4E9E26E6-56E7-40DC-8F34-0BE220AF659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8" y="921"/>
              <a:ext cx="34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5490AA0-FDB0-41E7-85FC-C9B4FE1ED8B9}"/>
              </a:ext>
            </a:extLst>
          </p:cNvPr>
          <p:cNvCxnSpPr/>
          <p:nvPr/>
        </p:nvCxnSpPr>
        <p:spPr>
          <a:xfrm rot="5400000">
            <a:off x="1879600" y="4610100"/>
            <a:ext cx="357188" cy="158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6" name="Text Box 21">
            <a:extLst>
              <a:ext uri="{FF2B5EF4-FFF2-40B4-BE49-F238E27FC236}">
                <a16:creationId xmlns:a16="http://schemas.microsoft.com/office/drawing/2014/main" id="{38C2CDFA-7B0C-4A85-BA38-6F4097852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157788"/>
            <a:ext cx="10096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1270</a:t>
            </a:r>
            <a:endParaRPr lang="en-US" altLang="zh-CN" sz="4000" b="1">
              <a:solidFill>
                <a:srgbClr val="0033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377" name="Line 22">
            <a:extLst>
              <a:ext uri="{FF2B5EF4-FFF2-40B4-BE49-F238E27FC236}">
                <a16:creationId xmlns:a16="http://schemas.microsoft.com/office/drawing/2014/main" id="{AFF3A3A2-CC76-44DF-80F6-AED7992D5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4364038"/>
            <a:ext cx="0" cy="1049337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89E889F-4197-46F9-A814-4ECA386291F1}"/>
              </a:ext>
            </a:extLst>
          </p:cNvPr>
          <p:cNvSpPr/>
          <p:nvPr/>
        </p:nvSpPr>
        <p:spPr>
          <a:xfrm>
            <a:off x="1327150" y="1573213"/>
            <a:ext cx="3051175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Times New Roman" pitchFamily="18" charset="0"/>
                <a:ea typeface="幼圆" pitchFamily="49" charset="-122"/>
              </a:rPr>
              <a:t>由上例可知，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编码</a:t>
            </a:r>
            <a:r>
              <a:rPr lang="zh-CN" altLang="en-US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电平</a:t>
            </a:r>
            <a:r>
              <a:rPr lang="zh-CN" altLang="en-US" sz="20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58379" name="矩形 93">
            <a:extLst>
              <a:ext uri="{FF2B5EF4-FFF2-40B4-BE49-F238E27FC236}">
                <a16:creationId xmlns:a16="http://schemas.microsoft.com/office/drawing/2014/main" id="{1B792922-4EC9-49CC-BB81-F72F6EAE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2073275"/>
            <a:ext cx="15636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=1216</a:t>
            </a:r>
            <a:r>
              <a:rPr lang="en-US" altLang="zh-CN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△</a:t>
            </a:r>
            <a:endParaRPr lang="en-US" altLang="zh-CN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8F9BABF-CC26-40E4-88F0-65C5A268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2573338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</a:t>
            </a:r>
            <a:r>
              <a:rPr lang="zh-CN" altLang="en-US" sz="2000" b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电平：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C505DAD-ABBD-4AAB-980C-78A5F25AA63C}"/>
              </a:ext>
            </a:extLst>
          </p:cNvPr>
          <p:cNvSpPr/>
          <p:nvPr/>
        </p:nvSpPr>
        <p:spPr>
          <a:xfrm>
            <a:off x="2700338" y="2708275"/>
            <a:ext cx="5715000" cy="536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800" b="1" i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/>
              </a:rPr>
              <a:t>I</a:t>
            </a:r>
            <a:r>
              <a:rPr lang="en-US" altLang="zh-CN" sz="2800" b="1" baseline="-250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/>
              </a:rPr>
              <a:t>D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=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ea typeface="宋体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C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+ </a:t>
            </a:r>
            <a:r>
              <a:rPr lang="en-US" altLang="zh-CN" sz="2800" b="1" dirty="0">
                <a:solidFill>
                  <a:srgbClr val="0066FF"/>
                </a:solidFill>
                <a:latin typeface="Times New Roman" pitchFamily="18" charset="0"/>
                <a:ea typeface="宋体"/>
              </a:rPr>
              <a:t>∆V</a:t>
            </a:r>
            <a:r>
              <a:rPr lang="en-US" altLang="zh-CN" sz="2800" b="1" baseline="-25000" dirty="0">
                <a:solidFill>
                  <a:srgbClr val="0066FF"/>
                </a:solidFill>
                <a:latin typeface="Times New Roman" pitchFamily="18" charset="0"/>
                <a:ea typeface="宋体"/>
              </a:rPr>
              <a:t>i </a:t>
            </a:r>
            <a:r>
              <a:rPr lang="en-US" altLang="zh-CN" sz="2800" b="1" dirty="0">
                <a:solidFill>
                  <a:srgbClr val="0066FF"/>
                </a:solidFill>
                <a:latin typeface="Times New Roman" pitchFamily="18" charset="0"/>
                <a:ea typeface="宋体"/>
              </a:rPr>
              <a:t>/2</a:t>
            </a:r>
            <a:r>
              <a:rPr lang="en-US" altLang="zh-CN" sz="2800" b="1" dirty="0">
                <a:latin typeface="Times New Roman" pitchFamily="18" charset="0"/>
                <a:ea typeface="宋体"/>
              </a:rPr>
              <a:t>=1216+64/2=1248</a:t>
            </a:r>
            <a:r>
              <a:rPr lang="en-US" altLang="zh-CN" sz="2000" b="1" dirty="0">
                <a:latin typeface="Arial" charset="0"/>
              </a:rPr>
              <a:t>△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/>
              </a:rPr>
              <a:t> </a:t>
            </a:r>
            <a:endParaRPr lang="en-US" altLang="zh-CN" sz="2800" b="1" kern="0" dirty="0">
              <a:solidFill>
                <a:srgbClr val="FF0000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0" name="Line 22">
            <a:extLst>
              <a:ext uri="{FF2B5EF4-FFF2-40B4-BE49-F238E27FC236}">
                <a16:creationId xmlns:a16="http://schemas.microsoft.com/office/drawing/2014/main" id="{775E30FA-D7F8-44AC-BD39-2E6FF1DB1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5" y="3648075"/>
            <a:ext cx="0" cy="1049338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线形标注 1 101">
            <a:extLst>
              <a:ext uri="{FF2B5EF4-FFF2-40B4-BE49-F238E27FC236}">
                <a16:creationId xmlns:a16="http://schemas.microsoft.com/office/drawing/2014/main" id="{C4E34869-6D3E-4A62-B54D-300193A31556}"/>
              </a:ext>
            </a:extLst>
          </p:cNvPr>
          <p:cNvSpPr>
            <a:spLocks/>
          </p:cNvSpPr>
          <p:nvPr/>
        </p:nvSpPr>
        <p:spPr bwMode="auto">
          <a:xfrm>
            <a:off x="5435600" y="1557338"/>
            <a:ext cx="2286000" cy="928687"/>
          </a:xfrm>
          <a:prstGeom prst="borderCallout1">
            <a:avLst>
              <a:gd name="adj1" fmla="val 12306"/>
              <a:gd name="adj2" fmla="val 103333"/>
              <a:gd name="adj3" fmla="val 51625"/>
              <a:gd name="adj4" fmla="val 1118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后误差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 b="1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000" b="1" i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54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/>
              <a:t>△</a:t>
            </a:r>
            <a:endParaRPr lang="zh-CN" altLang="en-US" sz="2000" b="1"/>
          </a:p>
        </p:txBody>
      </p:sp>
      <p:sp>
        <p:nvSpPr>
          <p:cNvPr id="103" name="线形标注 1 102">
            <a:extLst>
              <a:ext uri="{FF2B5EF4-FFF2-40B4-BE49-F238E27FC236}">
                <a16:creationId xmlns:a16="http://schemas.microsoft.com/office/drawing/2014/main" id="{20549CB5-4106-48FB-927A-8C39C4606524}"/>
              </a:ext>
            </a:extLst>
          </p:cNvPr>
          <p:cNvSpPr>
            <a:spLocks/>
          </p:cNvSpPr>
          <p:nvPr/>
        </p:nvSpPr>
        <p:spPr bwMode="auto">
          <a:xfrm>
            <a:off x="3851275" y="3429000"/>
            <a:ext cx="4714875" cy="500063"/>
          </a:xfrm>
          <a:prstGeom prst="borderCallout1">
            <a:avLst>
              <a:gd name="adj1" fmla="val 22856"/>
              <a:gd name="adj2" fmla="val -1616"/>
              <a:gd name="adj3" fmla="val 200000"/>
              <a:gd name="adj4" fmla="val -1619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66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译码后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误差</a:t>
            </a:r>
            <a:r>
              <a:rPr lang="zh-CN" altLang="en-US" sz="20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:  </a:t>
            </a:r>
            <a:r>
              <a:rPr lang="en-US" altLang="zh-CN" sz="2800" b="1" i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en-US" altLang="zh-CN" sz="2800" b="1" i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/>
              <a:t>△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AF83EC5-D2E8-4103-99AC-C4F89E931857}"/>
              </a:ext>
            </a:extLst>
          </p:cNvPr>
          <p:cNvCxnSpPr/>
          <p:nvPr/>
        </p:nvCxnSpPr>
        <p:spPr>
          <a:xfrm>
            <a:off x="2071688" y="4648200"/>
            <a:ext cx="515937" cy="158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1B57B22A-B6EF-49C2-811D-5EC024DC4DC8}"/>
              </a:ext>
            </a:extLst>
          </p:cNvPr>
          <p:cNvSpPr/>
          <p:nvPr/>
        </p:nvSpPr>
        <p:spPr>
          <a:xfrm>
            <a:off x="6792913" y="1960563"/>
            <a:ext cx="785812" cy="64293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CB2E7FA-6C25-4F84-B203-C49E92BDA365}"/>
              </a:ext>
            </a:extLst>
          </p:cNvPr>
          <p:cNvSpPr/>
          <p:nvPr/>
        </p:nvSpPr>
        <p:spPr>
          <a:xfrm>
            <a:off x="7019925" y="3357563"/>
            <a:ext cx="785813" cy="64293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683" name="Rectangle 27">
            <a:extLst>
              <a:ext uri="{FF2B5EF4-FFF2-40B4-BE49-F238E27FC236}">
                <a16:creationId xmlns:a16="http://schemas.microsoft.com/office/drawing/2014/main" id="{325B2FC7-9E11-4B1B-9CFC-9D8FD8A9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89588"/>
            <a:ext cx="8174038" cy="895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u"/>
              <a:defRPr/>
            </a:pPr>
            <a:r>
              <a:rPr lang="zh-CN" altLang="en-US" sz="2400" b="1">
                <a:latin typeface="Arial" charset="0"/>
              </a:rPr>
              <a:t>编码电平（</a:t>
            </a:r>
            <a:r>
              <a:rPr lang="en-US" altLang="zh-CN" sz="2400" b="1">
                <a:latin typeface="Arial" charset="0"/>
              </a:rPr>
              <a:t>1216</a:t>
            </a:r>
            <a:r>
              <a:rPr lang="zh-CN" altLang="en-US" sz="2400" b="1">
                <a:latin typeface="Arial" charset="0"/>
              </a:rPr>
              <a:t>）所对应的</a:t>
            </a:r>
            <a:r>
              <a:rPr lang="en-US" altLang="zh-CN" sz="2400" b="1">
                <a:latin typeface="Arial" charset="0"/>
              </a:rPr>
              <a:t>11</a:t>
            </a:r>
            <a:r>
              <a:rPr lang="zh-CN" altLang="en-US" sz="2400" b="1">
                <a:latin typeface="Arial" charset="0"/>
              </a:rPr>
              <a:t>位线性码：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</a:rPr>
              <a:t>10011000000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b="1">
                <a:latin typeface="Arial" charset="0"/>
              </a:rPr>
              <a:t>1216=1024+128+64=2</a:t>
            </a:r>
            <a:r>
              <a:rPr lang="en-US" altLang="zh-CN" sz="2400" b="1" baseline="30000">
                <a:latin typeface="Arial" charset="0"/>
              </a:rPr>
              <a:t>10</a:t>
            </a:r>
            <a:r>
              <a:rPr lang="en-US" altLang="zh-CN" sz="2400" b="1">
                <a:latin typeface="Arial" charset="0"/>
              </a:rPr>
              <a:t>+2</a:t>
            </a:r>
            <a:r>
              <a:rPr lang="en-US" altLang="zh-CN" sz="2400" b="1" baseline="30000">
                <a:latin typeface="Arial" charset="0"/>
              </a:rPr>
              <a:t>7</a:t>
            </a:r>
            <a:r>
              <a:rPr lang="en-US" altLang="zh-CN" sz="2400" b="1">
                <a:latin typeface="Arial" charset="0"/>
              </a:rPr>
              <a:t>+2</a:t>
            </a:r>
            <a:r>
              <a:rPr lang="en-US" altLang="zh-CN" sz="2400" b="1" baseline="30000">
                <a:latin typeface="Arial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9" grpId="0"/>
      <p:bldP spid="103" grpId="0"/>
      <p:bldP spid="114" grpId="0" animBg="1"/>
      <p:bldP spid="115" grpId="0" animBg="1"/>
      <p:bldP spid="7068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E9C59CB0-9596-4D8C-B530-B0681632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158ED0-F0D0-4FF5-9C66-38A27E600D9F}" type="slidenum">
              <a:rPr lang="en-US" altLang="zh-CN">
                <a:latin typeface="Tahoma" panose="020B0604030504040204" pitchFamily="34" charset="0"/>
              </a:rPr>
              <a:pPr eaLnBrk="1" hangingPunct="1"/>
              <a:t>55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2A544BAB-BD94-4537-88BD-FABD7D98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433513"/>
            <a:ext cx="8912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极性码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：抽样值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+635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为正极性，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段落码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635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位于第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110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段内码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：对于第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段落，其量化间隔为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(1024-512)/16 = 32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（量化单位）  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段内码的计算方法为：（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635-512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/32=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…27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编为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0 0 1 1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输出码组：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11100011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量化电平：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512+3×32+16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624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量化误差：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635-624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（量化单位）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8E0370-E0F7-4A9F-ACB3-1A17069822B2}"/>
              </a:ext>
            </a:extLst>
          </p:cNvPr>
          <p:cNvSpPr/>
          <p:nvPr/>
        </p:nvSpPr>
        <p:spPr>
          <a:xfrm>
            <a:off x="611188" y="188913"/>
            <a:ext cx="8064500" cy="12001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折线编码，已知抽样脉冲值为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+635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个量化单位时，求编码器输出码组，并计算量化误差。</a:t>
            </a:r>
          </a:p>
        </p:txBody>
      </p:sp>
      <p:grpSp>
        <p:nvGrpSpPr>
          <p:cNvPr id="59397" name="Group 22">
            <a:extLst>
              <a:ext uri="{FF2B5EF4-FFF2-40B4-BE49-F238E27FC236}">
                <a16:creationId xmlns:a16="http://schemas.microsoft.com/office/drawing/2014/main" id="{7F7B6A99-7479-4ED6-96C0-75CCC98EB87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63"/>
            <a:ext cx="649288" cy="669925"/>
            <a:chOff x="1655" y="848"/>
            <a:chExt cx="454" cy="439"/>
          </a:xfrm>
        </p:grpSpPr>
        <p:grpSp>
          <p:nvGrpSpPr>
            <p:cNvPr id="59399" name="Group 23">
              <a:extLst>
                <a:ext uri="{FF2B5EF4-FFF2-40B4-BE49-F238E27FC236}">
                  <a16:creationId xmlns:a16="http://schemas.microsoft.com/office/drawing/2014/main" id="{BF3B6124-F69F-46DC-B6A0-C65762CCE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8"/>
              <a:ext cx="454" cy="439"/>
              <a:chOff x="1289" y="587"/>
              <a:chExt cx="668" cy="647"/>
            </a:xfrm>
          </p:grpSpPr>
          <p:sp>
            <p:nvSpPr>
              <p:cNvPr id="59401" name="Oval 24">
                <a:extLst>
                  <a:ext uri="{FF2B5EF4-FFF2-40B4-BE49-F238E27FC236}">
                    <a16:creationId xmlns:a16="http://schemas.microsoft.com/office/drawing/2014/main" id="{F51D8F30-19C2-4381-AE33-10DBF5482B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685"/>
                <a:ext cx="668" cy="46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9402" name="Oval 25">
                <a:extLst>
                  <a:ext uri="{FF2B5EF4-FFF2-40B4-BE49-F238E27FC236}">
                    <a16:creationId xmlns:a16="http://schemas.microsoft.com/office/drawing/2014/main" id="{514CF4F7-3491-4F23-932C-91653637328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9403" name="Oval 26">
                <a:extLst>
                  <a:ext uri="{FF2B5EF4-FFF2-40B4-BE49-F238E27FC236}">
                    <a16:creationId xmlns:a16="http://schemas.microsoft.com/office/drawing/2014/main" id="{1F6B56D0-75E8-4AF0-94B8-F52528E8F6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9404" name="Oval 27">
                <a:extLst>
                  <a:ext uri="{FF2B5EF4-FFF2-40B4-BE49-F238E27FC236}">
                    <a16:creationId xmlns:a16="http://schemas.microsoft.com/office/drawing/2014/main" id="{FEE3D3BF-2F98-41C8-9918-E54C8A9B40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9405" name="Oval 28">
                <a:extLst>
                  <a:ext uri="{FF2B5EF4-FFF2-40B4-BE49-F238E27FC236}">
                    <a16:creationId xmlns:a16="http://schemas.microsoft.com/office/drawing/2014/main" id="{8DE820EA-0FD9-4376-9D16-8B1D20C653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9400" name="Text Box 29">
              <a:extLst>
                <a:ext uri="{FF2B5EF4-FFF2-40B4-BE49-F238E27FC236}">
                  <a16:creationId xmlns:a16="http://schemas.microsoft.com/office/drawing/2014/main" id="{7A0107D2-F5D3-408C-9B2E-5F102249A5D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8" y="921"/>
              <a:ext cx="34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1F75F932-BAD1-4C1D-AED3-2917F80D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433513"/>
            <a:ext cx="842962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1E579B1A-A53E-4B71-8370-3F63A90F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8BB74B-C5C2-416B-8C00-2D4975AACA4B}" type="slidenum">
              <a:rPr lang="en-US" altLang="zh-CN">
                <a:latin typeface="Tahoma" panose="020B0604030504040204" pitchFamily="34" charset="0"/>
              </a:rPr>
              <a:pPr eaLnBrk="1" hangingPunct="1"/>
              <a:t>56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66917" name="Rectangle 5">
            <a:extLst>
              <a:ext uri="{FF2B5EF4-FFF2-40B4-BE49-F238E27FC236}">
                <a16:creationId xmlns:a16="http://schemas.microsoft.com/office/drawing/2014/main" id="{9FEDA70B-CB08-4F36-AF1F-A5EC1202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76438"/>
            <a:ext cx="7597775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先做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归一化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3.2/5=0.64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0.64×2048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1311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（量化单位）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然后进行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律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折线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PCM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编码：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极性码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0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段落码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1311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位于第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段，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111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段内码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：（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1311-1024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/64=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.48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0100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编码结果：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01110100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39556E-5389-4320-BF26-A4519F977EA4}"/>
              </a:ext>
            </a:extLst>
          </p:cNvPr>
          <p:cNvSpPr/>
          <p:nvPr/>
        </p:nvSpPr>
        <p:spPr>
          <a:xfrm>
            <a:off x="823913" y="182563"/>
            <a:ext cx="8069262" cy="175418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设输入电话信号抽样值的动态范围在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-5V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之间，将此动态范围划分为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个量化单位。当输入抽样值为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-3.2V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时，将其按照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律特性编码。</a:t>
            </a:r>
          </a:p>
        </p:txBody>
      </p:sp>
      <p:grpSp>
        <p:nvGrpSpPr>
          <p:cNvPr id="60421" name="Group 22">
            <a:extLst>
              <a:ext uri="{FF2B5EF4-FFF2-40B4-BE49-F238E27FC236}">
                <a16:creationId xmlns:a16="http://schemas.microsoft.com/office/drawing/2014/main" id="{84111628-5FC1-4205-BB85-3E6091ABF1D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763"/>
            <a:ext cx="649288" cy="669925"/>
            <a:chOff x="1655" y="848"/>
            <a:chExt cx="454" cy="439"/>
          </a:xfrm>
        </p:grpSpPr>
        <p:grpSp>
          <p:nvGrpSpPr>
            <p:cNvPr id="60423" name="Group 23">
              <a:extLst>
                <a:ext uri="{FF2B5EF4-FFF2-40B4-BE49-F238E27FC236}">
                  <a16:creationId xmlns:a16="http://schemas.microsoft.com/office/drawing/2014/main" id="{9998BD41-AEEA-4C15-958C-2407AA400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8"/>
              <a:ext cx="454" cy="439"/>
              <a:chOff x="1289" y="587"/>
              <a:chExt cx="668" cy="647"/>
            </a:xfrm>
          </p:grpSpPr>
          <p:sp>
            <p:nvSpPr>
              <p:cNvPr id="60425" name="Oval 24">
                <a:extLst>
                  <a:ext uri="{FF2B5EF4-FFF2-40B4-BE49-F238E27FC236}">
                    <a16:creationId xmlns:a16="http://schemas.microsoft.com/office/drawing/2014/main" id="{9FDDC909-549A-449A-A2BF-145FE4C7FF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685"/>
                <a:ext cx="668" cy="46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26" name="Oval 25">
                <a:extLst>
                  <a:ext uri="{FF2B5EF4-FFF2-40B4-BE49-F238E27FC236}">
                    <a16:creationId xmlns:a16="http://schemas.microsoft.com/office/drawing/2014/main" id="{665B268A-ACF7-42E9-9013-3F9208000FC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27" name="Oval 26">
                <a:extLst>
                  <a:ext uri="{FF2B5EF4-FFF2-40B4-BE49-F238E27FC236}">
                    <a16:creationId xmlns:a16="http://schemas.microsoft.com/office/drawing/2014/main" id="{4DE7015E-8A06-498F-8191-63E40C7554E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28" name="Oval 27">
                <a:extLst>
                  <a:ext uri="{FF2B5EF4-FFF2-40B4-BE49-F238E27FC236}">
                    <a16:creationId xmlns:a16="http://schemas.microsoft.com/office/drawing/2014/main" id="{538F278C-A592-453A-9BDB-B2C44B6DA17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29" name="Oval 28">
                <a:extLst>
                  <a:ext uri="{FF2B5EF4-FFF2-40B4-BE49-F238E27FC236}">
                    <a16:creationId xmlns:a16="http://schemas.microsoft.com/office/drawing/2014/main" id="{D9878EE9-A584-4CDB-876D-C0F8A5BCEB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424" name="Text Box 29">
              <a:extLst>
                <a:ext uri="{FF2B5EF4-FFF2-40B4-BE49-F238E27FC236}">
                  <a16:creationId xmlns:a16="http://schemas.microsoft.com/office/drawing/2014/main" id="{45060DD5-5BCD-4B81-B91F-1060622B873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8" y="921"/>
              <a:ext cx="34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6F50911-A411-4C95-AC0F-C95CDBDF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1976438"/>
            <a:ext cx="842962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36091A8F-5CB8-48B0-BD6B-08C1C0442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BBCF6B-CAAD-4825-8B46-2862ECB882C6}" type="slidenum">
              <a:rPr lang="en-US" altLang="zh-CN">
                <a:latin typeface="Tahoma" panose="020B0604030504040204" pitchFamily="34" charset="0"/>
              </a:rPr>
              <a:pPr eaLnBrk="1" hangingPunct="1"/>
              <a:t>57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4345E36C-D10B-4721-A368-1B2E0B29A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61E69433-603D-4855-8065-634BAF43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5" name="Rectangle 8">
            <a:extLst>
              <a:ext uri="{FF2B5EF4-FFF2-40B4-BE49-F238E27FC236}">
                <a16:creationId xmlns:a16="http://schemas.microsoft.com/office/drawing/2014/main" id="{F8101D5F-B662-4BAB-B4C0-D82206AA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6" name="Rectangle 10">
            <a:extLst>
              <a:ext uri="{FF2B5EF4-FFF2-40B4-BE49-F238E27FC236}">
                <a16:creationId xmlns:a16="http://schemas.microsoft.com/office/drawing/2014/main" id="{C17B511C-B8A9-4433-B317-CEEB962A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7" name="Rectangle 12">
            <a:extLst>
              <a:ext uri="{FF2B5EF4-FFF2-40B4-BE49-F238E27FC236}">
                <a16:creationId xmlns:a16="http://schemas.microsoft.com/office/drawing/2014/main" id="{1601F8BD-2969-49CE-99B5-72E17E58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8" name="Rectangle 14">
            <a:extLst>
              <a:ext uri="{FF2B5EF4-FFF2-40B4-BE49-F238E27FC236}">
                <a16:creationId xmlns:a16="http://schemas.microsoft.com/office/drawing/2014/main" id="{CBB54BEB-D791-4AE7-B706-75354CF2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9" name="矩形 16">
            <a:extLst>
              <a:ext uri="{FF2B5EF4-FFF2-40B4-BE49-F238E27FC236}">
                <a16:creationId xmlns:a16="http://schemas.microsoft.com/office/drawing/2014/main" id="{109525FC-2CDE-444B-BEA1-0BF93E722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4678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PCM 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信号的比特率和带宽</a:t>
            </a:r>
          </a:p>
        </p:txBody>
      </p:sp>
      <p:graphicFrame>
        <p:nvGraphicFramePr>
          <p:cNvPr id="61450" name="Object 17">
            <a:extLst>
              <a:ext uri="{FF2B5EF4-FFF2-40B4-BE49-F238E27FC236}">
                <a16:creationId xmlns:a16="http://schemas.microsoft.com/office/drawing/2014/main" id="{4019A95A-C7BE-4272-861F-906DA6E5F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0213" y="3643313"/>
          <a:ext cx="3251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4" imgW="1320800" imgH="228600" progId="Equation.DSMT4">
                  <p:embed/>
                </p:oleObj>
              </mc:Choice>
              <mc:Fallback>
                <p:oleObj name="Equation" r:id="rId4" imgW="13208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3643313"/>
                        <a:ext cx="3251200" cy="5619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C5C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7DB21514-FB71-431D-94C0-9B45B757F4EA}"/>
              </a:ext>
            </a:extLst>
          </p:cNvPr>
          <p:cNvSpPr/>
          <p:nvPr/>
        </p:nvSpPr>
        <p:spPr>
          <a:xfrm>
            <a:off x="715963" y="3071813"/>
            <a:ext cx="7570787" cy="5159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rgbClr val="000000">
                  <a:lumMod val="50000"/>
                  <a:lumOff val="50000"/>
                </a:srgbClr>
              </a:buClr>
              <a:buSzPct val="95000"/>
              <a:buFont typeface="Wingdings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传输带宽</a:t>
            </a:r>
            <a:r>
              <a:rPr lang="en-US" altLang="zh-CN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: </a:t>
            </a:r>
            <a:r>
              <a:rPr lang="zh-CN" altLang="en-US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若采用非归零矩形脉冲传输时，谱零点带宽为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028931-A6E1-42BD-B7B8-EE3516B3A88F}"/>
              </a:ext>
            </a:extLst>
          </p:cNvPr>
          <p:cNvSpPr/>
          <p:nvPr/>
        </p:nvSpPr>
        <p:spPr>
          <a:xfrm>
            <a:off x="714375" y="4459288"/>
            <a:ext cx="7134225" cy="469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rgbClr val="000000">
                  <a:lumMod val="50000"/>
                  <a:lumOff val="50000"/>
                </a:srgbClr>
              </a:buClr>
              <a:buSzPct val="95000"/>
              <a:buFont typeface="Wingdings" pitchFamily="2" charset="2"/>
              <a:buChar char="Ø"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例如</a:t>
            </a:r>
            <a:r>
              <a:rPr lang="en-US" altLang="zh-CN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:  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一路模拟话路带宽为    </a:t>
            </a:r>
            <a:r>
              <a:rPr lang="en-US" altLang="zh-CN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B=4 kHz</a:t>
            </a:r>
          </a:p>
        </p:txBody>
      </p:sp>
      <p:sp>
        <p:nvSpPr>
          <p:cNvPr id="61453" name="矩形 22">
            <a:extLst>
              <a:ext uri="{FF2B5EF4-FFF2-40B4-BE49-F238E27FC236}">
                <a16:creationId xmlns:a16="http://schemas.microsoft.com/office/drawing/2014/main" id="{6FCB2B36-58E3-4B4A-A9ED-25714849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5000625"/>
            <a:ext cx="2725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一路数字电话带宽为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4E55CD-3710-4A2C-B611-4AD803B30FAD}"/>
              </a:ext>
            </a:extLst>
          </p:cNvPr>
          <p:cNvSpPr/>
          <p:nvPr/>
        </p:nvSpPr>
        <p:spPr>
          <a:xfrm>
            <a:off x="357188" y="5643563"/>
            <a:ext cx="6929437" cy="5159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lnSpc>
                <a:spcPts val="3300"/>
              </a:lnSpc>
              <a:spcBef>
                <a:spcPct val="20000"/>
              </a:spcBef>
              <a:buClr>
                <a:srgbClr val="000000">
                  <a:lumMod val="50000"/>
                  <a:lumOff val="50000"/>
                </a:srgbClr>
              </a:buClr>
              <a:buSzPct val="95000"/>
              <a:defRPr/>
            </a:pPr>
            <a:r>
              <a:rPr lang="zh-CN" altLang="en-US" sz="2400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问题</a:t>
            </a:r>
            <a:r>
              <a:rPr lang="zh-CN" altLang="en-US" sz="2000" b="1" kern="0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PCM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信号占用的</a:t>
            </a:r>
            <a:r>
              <a:rPr lang="zh-CN" altLang="en-US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频带 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比 标准话路带宽要 </a:t>
            </a:r>
            <a:r>
              <a:rPr lang="zh-CN" altLang="en-US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宽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很多倍。</a:t>
            </a:r>
          </a:p>
        </p:txBody>
      </p:sp>
      <p:sp>
        <p:nvSpPr>
          <p:cNvPr id="61455" name="矩形 23">
            <a:extLst>
              <a:ext uri="{FF2B5EF4-FFF2-40B4-BE49-F238E27FC236}">
                <a16:creationId xmlns:a16="http://schemas.microsoft.com/office/drawing/2014/main" id="{F2F18741-CDA5-4704-AF57-AE3A89FF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4953000"/>
            <a:ext cx="22463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7F7F7F"/>
              </a:buClr>
              <a:buSzPct val="95000"/>
              <a:buFontTx/>
              <a:buNone/>
            </a:pPr>
            <a:r>
              <a:rPr lang="en-US" altLang="zh-CN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B=8k</a:t>
            </a:r>
            <a:r>
              <a:rPr lang="en-US" altLang="zh-CN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×8 = </a:t>
            </a:r>
            <a:r>
              <a:rPr lang="en-US" altLang="zh-CN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64 kHz</a:t>
            </a:r>
          </a:p>
        </p:txBody>
      </p:sp>
      <p:pic>
        <p:nvPicPr>
          <p:cNvPr id="61456" name="Picture 20">
            <a:extLst>
              <a:ext uri="{FF2B5EF4-FFF2-40B4-BE49-F238E27FC236}">
                <a16:creationId xmlns:a16="http://schemas.microsoft.com/office/drawing/2014/main" id="{5BEA32DD-54F3-4C16-89EB-097FB05E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8"/>
          <a:stretch>
            <a:fillRect/>
          </a:stretch>
        </p:blipFill>
        <p:spPr bwMode="auto">
          <a:xfrm>
            <a:off x="647700" y="1168400"/>
            <a:ext cx="782478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7" name="Picture 20">
            <a:extLst>
              <a:ext uri="{FF2B5EF4-FFF2-40B4-BE49-F238E27FC236}">
                <a16:creationId xmlns:a16="http://schemas.microsoft.com/office/drawing/2014/main" id="{B313CED0-617D-4F1A-AAD8-063893B8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06"/>
          <a:stretch>
            <a:fillRect/>
          </a:stretch>
        </p:blipFill>
        <p:spPr bwMode="auto">
          <a:xfrm>
            <a:off x="642938" y="2214563"/>
            <a:ext cx="7824787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76CDF923-0973-48FF-94EF-A169F37F3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EB17B2-0869-4C50-B658-10EF2E467C56}" type="slidenum">
              <a:rPr lang="en-US" altLang="zh-CN">
                <a:latin typeface="Tahoma" panose="020B0604030504040204" pitchFamily="34" charset="0"/>
              </a:rPr>
              <a:pPr eaLnBrk="1" hangingPunct="1"/>
              <a:t>58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2467" name="矩形 10">
            <a:extLst>
              <a:ext uri="{FF2B5EF4-FFF2-40B4-BE49-F238E27FC236}">
                <a16:creationId xmlns:a16="http://schemas.microsoft.com/office/drawing/2014/main" id="{8F8D7CE7-B60D-4C74-84C1-20FFF86E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415925"/>
            <a:ext cx="6472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§</a:t>
            </a: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.5.4  </a:t>
            </a:r>
            <a:r>
              <a:rPr lang="en-US" altLang="zh-CN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PCM</a:t>
            </a:r>
            <a:r>
              <a:rPr lang="zh-CN" altLang="en-US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系统中噪声</a:t>
            </a:r>
            <a:r>
              <a:rPr lang="zh-CN" altLang="en-US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B8BF35-5783-4C4C-A735-27E012FFF4BF}"/>
              </a:ext>
            </a:extLst>
          </p:cNvPr>
          <p:cNvSpPr/>
          <p:nvPr/>
        </p:nvSpPr>
        <p:spPr>
          <a:xfrm>
            <a:off x="1581150" y="2005013"/>
            <a:ext cx="847725" cy="1630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PCM</a:t>
            </a:r>
          </a:p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输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endParaRPr lang="zh-CN" altLang="zh-CN" sz="2000" dirty="0">
              <a:latin typeface="+mn-ea"/>
              <a:ea typeface="+mn-ea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E3BB4373-4C0F-4B3F-82C2-9C6C7A7EE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1714500"/>
          <a:ext cx="1000125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3" imgW="342900" imgH="914400" progId="Equation.DSMT4">
                  <p:embed/>
                </p:oleObj>
              </mc:Choice>
              <mc:Fallback>
                <p:oleObj name="Equation" r:id="rId3" imgW="3429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714500"/>
                        <a:ext cx="1000125" cy="25717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B12D3E57-D023-4EFE-9149-022C9F6AB57F}"/>
              </a:ext>
            </a:extLst>
          </p:cNvPr>
          <p:cNvSpPr/>
          <p:nvPr/>
        </p:nvSpPr>
        <p:spPr>
          <a:xfrm>
            <a:off x="500063" y="1214438"/>
            <a:ext cx="19986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两种噪声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zh-CN" altLang="zh-CN" sz="2400" dirty="0">
              <a:latin typeface="+mn-ea"/>
              <a:ea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FB21A8-FD5E-4E4D-B9AF-A6FF669CE8F8}"/>
              </a:ext>
            </a:extLst>
          </p:cNvPr>
          <p:cNvSpPr/>
          <p:nvPr/>
        </p:nvSpPr>
        <p:spPr>
          <a:xfrm>
            <a:off x="6143625" y="3157538"/>
            <a:ext cx="2338388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∵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产生机理不同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>
              <a:defRPr/>
            </a:pPr>
            <a:r>
              <a:rPr lang="en-US" sz="2400" b="1" dirty="0">
                <a:solidFill>
                  <a:srgbClr val="3333FF"/>
                </a:solidFill>
                <a:ea typeface="华文中宋" pitchFamily="2" charset="-122"/>
                <a:cs typeface="Arial" pitchFamily="34" charset="0"/>
              </a:rPr>
              <a:t>∴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相互独立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9402" name="矩形 11">
            <a:extLst>
              <a:ext uri="{FF2B5EF4-FFF2-40B4-BE49-F238E27FC236}">
                <a16:creationId xmlns:a16="http://schemas.microsoft.com/office/drawing/2014/main" id="{F8E3164F-BF8C-4549-BE3B-9C2A72CF7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209708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3333FF"/>
                </a:solidFill>
                <a:latin typeface="Cambria Math" panose="02040503050406030204" pitchFamily="18" charset="0"/>
                <a:ea typeface="华文中宋" panose="02010600040101010101" pitchFamily="2" charset="-122"/>
                <a:cs typeface="Arial" panose="020B0604020202020204" pitchFamily="34" charset="0"/>
                <a:sym typeface="Bookshelf Symbol 7" panose="05010101010101010101" pitchFamily="2" charset="2"/>
              </a:rPr>
              <a:t>∥</a:t>
            </a:r>
            <a:endParaRPr lang="zh-CN" altLang="en-US" sz="2000">
              <a:solidFill>
                <a:srgbClr val="3333FF"/>
              </a:solidFill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9403" name="矩形 12">
            <a:extLst>
              <a:ext uri="{FF2B5EF4-FFF2-40B4-BE49-F238E27FC236}">
                <a16:creationId xmlns:a16="http://schemas.microsoft.com/office/drawing/2014/main" id="{EBCFBF86-8367-440E-9346-5BF349DA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786063"/>
            <a:ext cx="33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Bookshelf Symbol 7" panose="05010101010101010101" pitchFamily="2" charset="2"/>
              </a:rPr>
              <a:t>+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04" name="矩形 13">
            <a:extLst>
              <a:ext uri="{FF2B5EF4-FFF2-40B4-BE49-F238E27FC236}">
                <a16:creationId xmlns:a16="http://schemas.microsoft.com/office/drawing/2014/main" id="{FEF02D27-4DC0-41AC-9216-94369A5E1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3573463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Bookshelf Symbol 7" panose="05010101010101010101" pitchFamily="2" charset="2"/>
              </a:rPr>
              <a:t>+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405" name="矩形 14">
            <a:extLst>
              <a:ext uri="{FF2B5EF4-FFF2-40B4-BE49-F238E27FC236}">
                <a16:creationId xmlns:a16="http://schemas.microsoft.com/office/drawing/2014/main" id="{8339403C-29BF-44B7-8EC9-F1400438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428875"/>
            <a:ext cx="342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信号成分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06" name="矩形 15">
            <a:extLst>
              <a:ext uri="{FF2B5EF4-FFF2-40B4-BE49-F238E27FC236}">
                <a16:creationId xmlns:a16="http://schemas.microsoft.com/office/drawing/2014/main" id="{B9CF9674-0161-4387-A2CE-7D395A53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729038"/>
            <a:ext cx="2500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加性噪声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07" name="矩形 18">
            <a:extLst>
              <a:ext uri="{FF2B5EF4-FFF2-40B4-BE49-F238E27FC236}">
                <a16:creationId xmlns:a16="http://schemas.microsoft.com/office/drawing/2014/main" id="{C84799AF-6F6A-4525-B325-423CDEDC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014663"/>
            <a:ext cx="242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量化噪声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275F1ED0-D1F8-4C1B-9587-33943ECD8447}"/>
              </a:ext>
            </a:extLst>
          </p:cNvPr>
          <p:cNvSpPr>
            <a:spLocks/>
          </p:cNvSpPr>
          <p:nvPr/>
        </p:nvSpPr>
        <p:spPr bwMode="auto">
          <a:xfrm flipH="1">
            <a:off x="5857875" y="3228975"/>
            <a:ext cx="231775" cy="696913"/>
          </a:xfrm>
          <a:prstGeom prst="leftBrace">
            <a:avLst>
              <a:gd name="adj1" fmla="val 27191"/>
              <a:gd name="adj2" fmla="val 50000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2400" dirty="0">
              <a:latin typeface="Arial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C109B40-450D-48F4-B92B-3C530D3D7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5800" y="5029200"/>
          <a:ext cx="19177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5" imgW="952087" imgH="444307" progId="Equation.DSMT4">
                  <p:embed/>
                </p:oleObj>
              </mc:Choice>
              <mc:Fallback>
                <p:oleObj name="Equation" r:id="rId5" imgW="952087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029200"/>
                        <a:ext cx="1917700" cy="8953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>
                                <a:alpha val="7019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3EB788AB-9B04-4D4A-A35D-7357843C5D13}"/>
              </a:ext>
            </a:extLst>
          </p:cNvPr>
          <p:cNvSpPr/>
          <p:nvPr/>
        </p:nvSpPr>
        <p:spPr>
          <a:xfrm>
            <a:off x="500063" y="4395788"/>
            <a:ext cx="19986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性能指标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endParaRPr lang="zh-CN" altLang="zh-CN" sz="2400" dirty="0">
              <a:latin typeface="+mn-ea"/>
              <a:ea typeface="+mn-ea"/>
            </a:endParaRPr>
          </a:p>
        </p:txBody>
      </p:sp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A89D8943-F559-4988-83BA-4E58C1614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029200"/>
          <a:ext cx="19383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7" imgW="952087" imgH="444307" progId="Equation.DSMT4">
                  <p:embed/>
                </p:oleObj>
              </mc:Choice>
              <mc:Fallback>
                <p:oleObj name="Equation" r:id="rId7" imgW="952087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1938338" cy="904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>
                                <a:alpha val="7019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DF9255ED-56D9-4862-802D-53D35BE58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5014913"/>
          <a:ext cx="31543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9" imgW="1548728" imgH="444307" progId="Equation.DSMT4">
                  <p:embed/>
                </p:oleObj>
              </mc:Choice>
              <mc:Fallback>
                <p:oleObj name="Equation" r:id="rId9" imgW="1548728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014913"/>
                        <a:ext cx="3154363" cy="904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>
                                <a:alpha val="7019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DBDA4673-6D0A-4CA5-89C3-D2CD166A7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5" y="5957888"/>
            <a:ext cx="197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抗量化噪声性能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1B6987-4783-4A3B-80E2-9913C6B70C87}"/>
              </a:ext>
            </a:extLst>
          </p:cNvPr>
          <p:cNvSpPr/>
          <p:nvPr/>
        </p:nvSpPr>
        <p:spPr>
          <a:xfrm>
            <a:off x="949325" y="5962650"/>
            <a:ext cx="1979613" cy="40005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抗加性噪声性能</a:t>
            </a:r>
            <a:endParaRPr lang="zh-CN" altLang="en-US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A16CD7-34C0-4DB1-A1F1-096DDCC7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59293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8" grpId="0" animBg="1"/>
      <p:bldP spid="59402" grpId="0"/>
      <p:bldP spid="59403" grpId="0"/>
      <p:bldP spid="59404" grpId="0"/>
      <p:bldP spid="59405" grpId="0"/>
      <p:bldP spid="59406" grpId="0"/>
      <p:bldP spid="59407" grpId="0"/>
      <p:bldP spid="20" grpId="0" animBg="1"/>
      <p:bldP spid="21" grpId="0"/>
      <p:bldP spid="31" grpId="0"/>
      <p:bldP spid="32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A8BEFA66-05E6-4187-84DB-8D8425DC5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C6D91D-4716-4426-B7D7-F208FE80380F}" type="slidenum">
              <a:rPr lang="en-US" altLang="zh-CN">
                <a:latin typeface="Tahoma" panose="020B0604030504040204" pitchFamily="34" charset="0"/>
              </a:rPr>
              <a:pPr eaLnBrk="1" hangingPunct="1"/>
              <a:t>59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3491" name="Rectangle 12">
            <a:extLst>
              <a:ext uri="{FF2B5EF4-FFF2-40B4-BE49-F238E27FC236}">
                <a16:creationId xmlns:a16="http://schemas.microsoft.com/office/drawing/2014/main" id="{2D51821C-7059-44DF-A615-5619B8CE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286375"/>
            <a:ext cx="741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：当低通信号最高频率 </a:t>
            </a:r>
            <a:r>
              <a:rPr lang="en-US" altLang="zh-CN" sz="2000" b="1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给定时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 PCM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信号量噪比随系统的带宽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按指数规律增长。</a:t>
            </a:r>
          </a:p>
        </p:txBody>
      </p:sp>
      <p:graphicFrame>
        <p:nvGraphicFramePr>
          <p:cNvPr id="63492" name="Object 14">
            <a:extLst>
              <a:ext uri="{FF2B5EF4-FFF2-40B4-BE49-F238E27FC236}">
                <a16:creationId xmlns:a16="http://schemas.microsoft.com/office/drawing/2014/main" id="{752C7249-7C0B-456D-9680-B76121E8D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4000500"/>
          <a:ext cx="52974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3" imgW="2197100" imgH="444500" progId="Equation.DSMT4">
                  <p:embed/>
                </p:oleObj>
              </mc:Choice>
              <mc:Fallback>
                <p:oleObj name="Equation" r:id="rId3" imgW="21971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000500"/>
                        <a:ext cx="5297487" cy="10715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>
                                <a:alpha val="7019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矩形 19">
            <a:extLst>
              <a:ext uri="{FF2B5EF4-FFF2-40B4-BE49-F238E27FC236}">
                <a16:creationId xmlns:a16="http://schemas.microsoft.com/office/drawing/2014/main" id="{D416C791-6C26-496C-A3F5-9AEE8E9DB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324225"/>
            <a:ext cx="2338387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抗量化噪声性能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0E81A0-72FB-45BF-ACAF-0638A6804951}"/>
              </a:ext>
            </a:extLst>
          </p:cNvPr>
          <p:cNvSpPr/>
          <p:nvPr/>
        </p:nvSpPr>
        <p:spPr>
          <a:xfrm>
            <a:off x="714375" y="1143000"/>
            <a:ext cx="2338388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抗加性噪声性能</a:t>
            </a:r>
            <a:endParaRPr lang="zh-CN" altLang="en-US" sz="24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3495" name="Object 16">
            <a:extLst>
              <a:ext uri="{FF2B5EF4-FFF2-40B4-BE49-F238E27FC236}">
                <a16:creationId xmlns:a16="http://schemas.microsoft.com/office/drawing/2014/main" id="{EC524533-0D47-4745-A17B-8727BE9B7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9938" y="1857375"/>
          <a:ext cx="49450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5" imgW="2260600" imgH="457200" progId="Equation.DSMT4">
                  <p:embed/>
                </p:oleObj>
              </mc:Choice>
              <mc:Fallback>
                <p:oleObj name="Equation" r:id="rId5" imgW="22606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857375"/>
                        <a:ext cx="4945062" cy="10001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4D4D4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矩形 6">
            <a:extLst>
              <a:ext uri="{FF2B5EF4-FFF2-40B4-BE49-F238E27FC236}">
                <a16:creationId xmlns:a16="http://schemas.microsoft.com/office/drawing/2014/main" id="{21CB6F84-186C-4F19-99D5-D28891FD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386138"/>
            <a:ext cx="229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PCM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系统最小带宽</a:t>
            </a:r>
          </a:p>
        </p:txBody>
      </p:sp>
      <p:graphicFrame>
        <p:nvGraphicFramePr>
          <p:cNvPr id="63497" name="Object 15">
            <a:extLst>
              <a:ext uri="{FF2B5EF4-FFF2-40B4-BE49-F238E27FC236}">
                <a16:creationId xmlns:a16="http://schemas.microsoft.com/office/drawing/2014/main" id="{35D20883-42E2-4E9D-9C98-0AC2015C0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9763" y="3387725"/>
          <a:ext cx="1246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7" imgW="660400" imgH="228600" progId="Equation.DSMT4">
                  <p:embed/>
                </p:oleObj>
              </mc:Choice>
              <mc:Fallback>
                <p:oleObj name="Equation" r:id="rId7" imgW="6604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3387725"/>
                        <a:ext cx="1246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矩形 21">
            <a:extLst>
              <a:ext uri="{FF2B5EF4-FFF2-40B4-BE49-F238E27FC236}">
                <a16:creationId xmlns:a16="http://schemas.microsoft.com/office/drawing/2014/main" id="{B738470F-0D18-46CA-A1A9-CD24357EF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5857875"/>
            <a:ext cx="279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带宽与信噪比互换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2BC5906F-3EF3-49B7-AE08-48FA9D5F5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3A5638-0D34-4409-A070-825CACD27F13}" type="slidenum">
              <a:rPr lang="en-US" altLang="zh-CN">
                <a:latin typeface="Tahoma" panose="020B0604030504040204" pitchFamily="34" charset="0"/>
              </a:rPr>
              <a:pPr eaLnBrk="1" hangingPunct="1"/>
              <a:t>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" name="Text Box 36">
            <a:extLst>
              <a:ext uri="{FF2B5EF4-FFF2-40B4-BE49-F238E27FC236}">
                <a16:creationId xmlns:a16="http://schemas.microsoft.com/office/drawing/2014/main" id="{6C28BEA0-3BF0-4FF9-B0CF-302EE3314F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71750" y="3513138"/>
            <a:ext cx="50006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>
                <a:solidFill>
                  <a:srgbClr val="003399"/>
                </a:solidFill>
                <a:ea typeface="微软雅黑" pitchFamily="34" charset="-122"/>
              </a:rPr>
              <a:t> 模拟信号</a:t>
            </a:r>
            <a:r>
              <a:rPr lang="zh-CN" altLang="en-US" sz="4000">
                <a:solidFill>
                  <a:srgbClr val="003399"/>
                </a:solidFill>
                <a:ea typeface="微软雅黑" pitchFamily="34" charset="-122"/>
              </a:rPr>
              <a:t>的</a:t>
            </a:r>
            <a:r>
              <a:rPr lang="zh-CN" altLang="en-US" sz="4400">
                <a:solidFill>
                  <a:srgbClr val="990099"/>
                </a:solidFill>
                <a:ea typeface="微软雅黑" pitchFamily="34" charset="-122"/>
              </a:rPr>
              <a:t>抽样</a:t>
            </a:r>
            <a:endParaRPr lang="en-US" altLang="zh-CN" sz="4400">
              <a:solidFill>
                <a:srgbClr val="990099"/>
              </a:solidFill>
              <a:ea typeface="微软雅黑" pitchFamily="34" charset="-122"/>
            </a:endParaRPr>
          </a:p>
        </p:txBody>
      </p:sp>
      <p:sp>
        <p:nvSpPr>
          <p:cNvPr id="9220" name="矩形 4">
            <a:extLst>
              <a:ext uri="{FF2B5EF4-FFF2-40B4-BE49-F238E27FC236}">
                <a16:creationId xmlns:a16="http://schemas.microsoft.com/office/drawing/2014/main" id="{2931F400-E6CB-44C1-B35A-0F2982F95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071688"/>
            <a:ext cx="198278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§10</a:t>
            </a:r>
            <a:r>
              <a:rPr lang="en-US" altLang="zh-CN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.2  </a:t>
            </a:r>
            <a:endParaRPr lang="zh-CN" altLang="en-US" sz="4000" b="1">
              <a:solidFill>
                <a:srgbClr val="99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10CBC8-22EC-4834-B42B-F19E5D12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4572000"/>
            <a:ext cx="6643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抽样定理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---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模拟信号数字化和时分多路复用的理论基础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CC59294B-F574-448B-96A9-9707D7A1E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72B6B1-6805-440C-9D36-1A62CD7FED20}" type="slidenum">
              <a:rPr lang="en-US" altLang="zh-CN">
                <a:latin typeface="Tahoma" panose="020B0604030504040204" pitchFamily="34" charset="0"/>
              </a:rPr>
              <a:pPr eaLnBrk="1" hangingPunct="1"/>
              <a:t>60</a:t>
            </a:fld>
            <a:endParaRPr lang="en-US" altLang="zh-CN">
              <a:latin typeface="Tahoma" panose="020B0604030504040204" pitchFamily="34" charset="0"/>
            </a:endParaRPr>
          </a:p>
        </p:txBody>
      </p:sp>
      <p:graphicFrame>
        <p:nvGraphicFramePr>
          <p:cNvPr id="64515" name="Object 7">
            <a:extLst>
              <a:ext uri="{FF2B5EF4-FFF2-40B4-BE49-F238E27FC236}">
                <a16:creationId xmlns:a16="http://schemas.microsoft.com/office/drawing/2014/main" id="{14BE4470-1EE9-4A51-AE05-051DAC28A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876425"/>
          <a:ext cx="65722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3" imgW="3149600" imgH="469900" progId="Equation.DSMT4">
                  <p:embed/>
                </p:oleObj>
              </mc:Choice>
              <mc:Fallback>
                <p:oleObj name="Equation" r:id="rId3" imgW="31496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876425"/>
                        <a:ext cx="6572250" cy="105251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>
                                <a:alpha val="70195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10">
            <a:extLst>
              <a:ext uri="{FF2B5EF4-FFF2-40B4-BE49-F238E27FC236}">
                <a16:creationId xmlns:a16="http://schemas.microsoft.com/office/drawing/2014/main" id="{1CAD5D6C-10D7-4D3C-BCE5-610114586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357563"/>
          <a:ext cx="41005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5" imgW="1701800" imgH="406400" progId="Equation.DSMT4">
                  <p:embed/>
                </p:oleObj>
              </mc:Choice>
              <mc:Fallback>
                <p:oleObj name="Equation" r:id="rId5" imgW="1701800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4100513" cy="928687"/>
                      </a:xfrm>
                      <a:prstGeom prst="rect">
                        <a:avLst/>
                      </a:prstGeom>
                      <a:solidFill>
                        <a:srgbClr val="ECECEC"/>
                      </a:solidFill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1">
            <a:extLst>
              <a:ext uri="{FF2B5EF4-FFF2-40B4-BE49-F238E27FC236}">
                <a16:creationId xmlns:a16="http://schemas.microsoft.com/office/drawing/2014/main" id="{3BE27ADE-A4EB-47A5-B86C-1F94C02F95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1563" y="4643438"/>
          <a:ext cx="40005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7" imgW="1739900" imgH="406400" progId="Equation.DSMT4">
                  <p:embed/>
                </p:oleObj>
              </mc:Choice>
              <mc:Fallback>
                <p:oleObj name="Equation" r:id="rId7" imgW="17399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643438"/>
                        <a:ext cx="4000500" cy="884237"/>
                      </a:xfrm>
                      <a:prstGeom prst="rect">
                        <a:avLst/>
                      </a:prstGeom>
                      <a:solidFill>
                        <a:srgbClr val="ECECEC"/>
                      </a:solidFill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12">
            <a:extLst>
              <a:ext uri="{FF2B5EF4-FFF2-40B4-BE49-F238E27FC236}">
                <a16:creationId xmlns:a16="http://schemas.microsoft.com/office/drawing/2014/main" id="{B1D5A3A3-5C27-46CC-8080-88E67B9C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5886450"/>
            <a:ext cx="6173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假设条件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：自然码、均匀量化、输入信号为均匀分布。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CA1AAB-BAB0-4700-A52D-C0D3C12E6B98}"/>
              </a:ext>
            </a:extLst>
          </p:cNvPr>
          <p:cNvSpPr/>
          <p:nvPr/>
        </p:nvSpPr>
        <p:spPr>
          <a:xfrm>
            <a:off x="714375" y="1143000"/>
            <a:ext cx="2214563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总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4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信噪比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A7454C88-B62B-4B45-98A3-923277B43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00A48C-7064-4A10-B09A-6743C7A7159B}" type="slidenum">
              <a:rPr lang="en-US" altLang="zh-CN">
                <a:latin typeface="Tahoma" panose="020B0604030504040204" pitchFamily="34" charset="0"/>
              </a:rPr>
              <a:pPr eaLnBrk="1" hangingPunct="1"/>
              <a:t>61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5539" name="Text Box 36">
            <a:extLst>
              <a:ext uri="{FF2B5EF4-FFF2-40B4-BE49-F238E27FC236}">
                <a16:creationId xmlns:a16="http://schemas.microsoft.com/office/drawing/2014/main" id="{C751A949-CBCF-46E3-B532-C2F7E4910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636838"/>
            <a:ext cx="55721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差分脉冲编码调制</a:t>
            </a:r>
            <a:endParaRPr lang="en-US" altLang="zh-CN" sz="40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540" name="矩形 4">
            <a:extLst>
              <a:ext uri="{FF2B5EF4-FFF2-40B4-BE49-F238E27FC236}">
                <a16:creationId xmlns:a16="http://schemas.microsoft.com/office/drawing/2014/main" id="{EAE81E0B-7351-4631-8377-045911CD5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928813"/>
            <a:ext cx="198278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§10</a:t>
            </a:r>
            <a:r>
              <a:rPr lang="en-US" altLang="zh-CN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.6  </a:t>
            </a:r>
            <a:endParaRPr lang="zh-CN" altLang="en-US" sz="4000" b="1">
              <a:solidFill>
                <a:srgbClr val="99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541" name="矩形 5">
            <a:extLst>
              <a:ext uri="{FF2B5EF4-FFF2-40B4-BE49-F238E27FC236}">
                <a16:creationId xmlns:a16="http://schemas.microsoft.com/office/drawing/2014/main" id="{88A3C0A0-BFA9-41AD-BBEE-A62CDFB7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3786188"/>
            <a:ext cx="528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PCM, DPCM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42" name="矩形 8">
            <a:extLst>
              <a:ext uri="{FF2B5EF4-FFF2-40B4-BE49-F238E27FC236}">
                <a16:creationId xmlns:a16="http://schemas.microsoft.com/office/drawing/2014/main" id="{C0D061DA-251C-44FD-9DE0-4A78EF26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610100"/>
            <a:ext cx="614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的改进型，是一种预测编码方法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65F48653-9A56-4B9C-AE97-B8AF54634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B34354-FFCB-43A1-B4BC-53FF670E7176}" type="slidenum">
              <a:rPr lang="en-US" altLang="zh-CN">
                <a:latin typeface="Tahoma" panose="020B0604030504040204" pitchFamily="34" charset="0"/>
              </a:rPr>
              <a:pPr eaLnBrk="1" hangingPunct="1"/>
              <a:t>62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6563" name="矩形 2">
            <a:extLst>
              <a:ext uri="{FF2B5EF4-FFF2-40B4-BE49-F238E27FC236}">
                <a16:creationId xmlns:a16="http://schemas.microsoft.com/office/drawing/2014/main" id="{775540F6-7AF6-40A8-9714-2661F4421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6472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预测编码简介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4" name="矩形 3">
            <a:extLst>
              <a:ext uri="{FF2B5EF4-FFF2-40B4-BE49-F238E27FC236}">
                <a16:creationId xmlns:a16="http://schemas.microsoft.com/office/drawing/2014/main" id="{6148EBB0-C49F-426B-B6AC-0CD8BA10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143000"/>
            <a:ext cx="1684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问题引出</a:t>
            </a:r>
          </a:p>
        </p:txBody>
      </p:sp>
      <p:sp>
        <p:nvSpPr>
          <p:cNvPr id="66565" name="矩形 6">
            <a:extLst>
              <a:ext uri="{FF2B5EF4-FFF2-40B4-BE49-F238E27FC236}">
                <a16:creationId xmlns:a16="http://schemas.microsoft.com/office/drawing/2014/main" id="{4B62C2A7-67C8-4015-BE6E-060E5864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1643063"/>
            <a:ext cx="7878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0000CC"/>
              </a:buClr>
              <a:buSzPct val="91000"/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PCM 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需用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64kb/s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的比特率传输 </a:t>
            </a: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路</a:t>
            </a:r>
            <a:r>
              <a:rPr lang="zh-CN" altLang="en-US" sz="200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数字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电话信号，这意味 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其占用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频带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比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路</a:t>
            </a:r>
            <a:r>
              <a:rPr lang="zh-CN" altLang="en-US" sz="200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模拟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标准话路带宽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kHz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要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宽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很多倍。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566" name="矩形 3">
            <a:extLst>
              <a:ext uri="{FF2B5EF4-FFF2-40B4-BE49-F238E27FC236}">
                <a16:creationId xmlns:a16="http://schemas.microsoft.com/office/drawing/2014/main" id="{6800E011-9055-4D5A-9619-9162FB2B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324475"/>
            <a:ext cx="1684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解决思路</a:t>
            </a:r>
          </a:p>
        </p:txBody>
      </p:sp>
      <p:sp>
        <p:nvSpPr>
          <p:cNvPr id="66567" name="矩形 6">
            <a:extLst>
              <a:ext uri="{FF2B5EF4-FFF2-40B4-BE49-F238E27FC236}">
                <a16:creationId xmlns:a16="http://schemas.microsoft.com/office/drawing/2014/main" id="{52DF29E6-9BD1-4832-9785-6A188B8C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643188"/>
            <a:ext cx="8001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究其根源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PCM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是对每个样值独立地编码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与其他样值无关。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055BBC-4234-43C9-8F2A-34B414974339}"/>
              </a:ext>
            </a:extLst>
          </p:cNvPr>
          <p:cNvSpPr/>
          <p:nvPr/>
        </p:nvSpPr>
        <p:spPr>
          <a:xfrm>
            <a:off x="798513" y="4189413"/>
            <a:ext cx="7559675" cy="887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/>
            </a:pPr>
            <a:r>
              <a:rPr lang="en-US" altLang="zh-CN" sz="2400" kern="0" dirty="0">
                <a:ea typeface="微软雅黑" pitchFamily="34" charset="-122"/>
                <a:cs typeface="Arial" pitchFamily="34" charset="0"/>
              </a:rPr>
              <a:t>    —— 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因此，</a:t>
            </a:r>
            <a:r>
              <a:rPr lang="zh-CN" altLang="en-US" sz="2000" kern="0" dirty="0">
                <a:solidFill>
                  <a:srgbClr val="CC0000"/>
                </a:solidFill>
                <a:ea typeface="微软雅黑" pitchFamily="34" charset="-122"/>
                <a:cs typeface="Arial" pitchFamily="34" charset="0"/>
              </a:rPr>
              <a:t>降低 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编码信号的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比特率、</a:t>
            </a:r>
            <a:r>
              <a:rPr lang="zh-CN" altLang="en-US" sz="2000" kern="0" dirty="0">
                <a:solidFill>
                  <a:srgbClr val="CC0000"/>
                </a:solidFill>
                <a:ea typeface="微软雅黑" pitchFamily="34" charset="-122"/>
                <a:cs typeface="Arial" pitchFamily="34" charset="0"/>
              </a:rPr>
              <a:t>压缩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信号的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传输频带是 </a:t>
            </a:r>
            <a:endParaRPr lang="en-US" altLang="zh-CN" sz="2000" kern="0" dirty="0">
              <a:solidFill>
                <a:srgbClr val="000000"/>
              </a:solidFill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/>
            </a:pP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语音编码技术追求的目标 。</a:t>
            </a:r>
            <a:r>
              <a:rPr lang="zh-CN" altLang="en-US" sz="2000" kern="0" dirty="0">
                <a:solidFill>
                  <a:srgbClr val="CC0000"/>
                </a:solidFill>
                <a:ea typeface="微软雅黑" pitchFamily="34" charset="-122"/>
                <a:cs typeface="Arial" pitchFamily="34" charset="0"/>
              </a:rPr>
              <a:t> </a:t>
            </a:r>
            <a:endParaRPr lang="zh-CN" altLang="en-US" sz="2000" kern="0" dirty="0">
              <a:solidFill>
                <a:srgbClr val="000000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344E6-A3DB-48F1-8E0E-054E8DC1A351}"/>
              </a:ext>
            </a:extLst>
          </p:cNvPr>
          <p:cNvSpPr/>
          <p:nvPr/>
        </p:nvSpPr>
        <p:spPr>
          <a:xfrm>
            <a:off x="1143000" y="3186113"/>
            <a:ext cx="4357688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Arial" charset="0"/>
              </a:rPr>
              <a:t>——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</a:rPr>
              <a:t>∵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信号抽样值的取值范围较大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66570" name="矩形 14">
            <a:extLst>
              <a:ext uri="{FF2B5EF4-FFF2-40B4-BE49-F238E27FC236}">
                <a16:creationId xmlns:a16="http://schemas.microsoft.com/office/drawing/2014/main" id="{177B2AEC-345B-49F5-9FE4-4A635717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700463"/>
            <a:ext cx="692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从而导致数字化信号的比特率高， 占用带宽大。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0A9E7E-65AB-493F-8997-0651A16EF19F}"/>
              </a:ext>
            </a:extLst>
          </p:cNvPr>
          <p:cNvSpPr/>
          <p:nvPr/>
        </p:nvSpPr>
        <p:spPr>
          <a:xfrm>
            <a:off x="5386388" y="3244850"/>
            <a:ext cx="321468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CC"/>
                </a:solidFill>
                <a:latin typeface="Arial" charset="0"/>
              </a:rPr>
              <a:t>∴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需要较多的编码位数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067444A5-C4CE-4A9A-91E1-974DE7CEBBFA}"/>
              </a:ext>
            </a:extLst>
          </p:cNvPr>
          <p:cNvSpPr/>
          <p:nvPr/>
        </p:nvSpPr>
        <p:spPr>
          <a:xfrm>
            <a:off x="714348" y="1658696"/>
            <a:ext cx="7715304" cy="3500462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6575" name="Picture 15">
            <a:extLst>
              <a:ext uri="{FF2B5EF4-FFF2-40B4-BE49-F238E27FC236}">
                <a16:creationId xmlns:a16="http://schemas.microsoft.com/office/drawing/2014/main" id="{47E4B271-CE4A-49B5-A7D7-A4855285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19"/>
          <a:stretch>
            <a:fillRect/>
          </a:stretch>
        </p:blipFill>
        <p:spPr bwMode="auto">
          <a:xfrm>
            <a:off x="647700" y="5816600"/>
            <a:ext cx="80708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CE238579-5949-4CA6-BDEB-DB1D900CD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28CD41-CA16-4929-B472-179541C0CD1C}" type="slidenum">
              <a:rPr lang="en-US" altLang="zh-CN">
                <a:latin typeface="Tahoma" panose="020B0604030504040204" pitchFamily="34" charset="0"/>
              </a:rPr>
              <a:pPr eaLnBrk="1" hangingPunct="1"/>
              <a:t>63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7587" name="矩形 3">
            <a:extLst>
              <a:ext uri="{FF2B5EF4-FFF2-40B4-BE49-F238E27FC236}">
                <a16:creationId xmlns:a16="http://schemas.microsoft.com/office/drawing/2014/main" id="{6087C0CB-EAD5-4F01-9DBC-F00C9EE3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34925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方法之一</a:t>
            </a:r>
          </a:p>
        </p:txBody>
      </p:sp>
      <p:sp>
        <p:nvSpPr>
          <p:cNvPr id="67588" name="矩形 12">
            <a:extLst>
              <a:ext uri="{FF2B5EF4-FFF2-40B4-BE49-F238E27FC236}">
                <a16:creationId xmlns:a16="http://schemas.microsoft.com/office/drawing/2014/main" id="{CE29BCDE-A021-4AF1-BC48-4E44787B8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33375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预测编码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DAA1E334-3EFC-478B-97F2-0E9A17F64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4368800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线性预测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9956DA-2C20-4410-B0CE-1C782544B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868863"/>
            <a:ext cx="725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 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利用前面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几个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抽样值的 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线性组合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来预测当前时刻的样值。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3138A-5103-440C-B584-FD407481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68925"/>
            <a:ext cx="713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 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若仅用前面</a:t>
            </a:r>
            <a:r>
              <a:rPr lang="zh-CN" altLang="en-US" sz="200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一个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抽样值 预测当前的样值，即为</a:t>
            </a: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DPCM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4">
            <a:extLst>
              <a:ext uri="{FF2B5EF4-FFF2-40B4-BE49-F238E27FC236}">
                <a16:creationId xmlns:a16="http://schemas.microsoft.com/office/drawing/2014/main" id="{D4D681CE-AB7A-4720-BBC9-0E3E89170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949950"/>
            <a:ext cx="353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对相邻样值的差值进行编码</a:t>
            </a:r>
          </a:p>
        </p:txBody>
      </p:sp>
      <p:pic>
        <p:nvPicPr>
          <p:cNvPr id="67593" name="Picture 10">
            <a:extLst>
              <a:ext uri="{FF2B5EF4-FFF2-40B4-BE49-F238E27FC236}">
                <a16:creationId xmlns:a16="http://schemas.microsoft.com/office/drawing/2014/main" id="{6430E05A-CB5D-45C0-B537-E28C3D30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61"/>
          <a:stretch>
            <a:fillRect/>
          </a:stretch>
        </p:blipFill>
        <p:spPr bwMode="auto">
          <a:xfrm>
            <a:off x="785813" y="1196975"/>
            <a:ext cx="83581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0">
            <a:extLst>
              <a:ext uri="{FF2B5EF4-FFF2-40B4-BE49-F238E27FC236}">
                <a16:creationId xmlns:a16="http://schemas.microsoft.com/office/drawing/2014/main" id="{38266763-3EEA-44C8-ABFA-A57FB9D6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3"/>
          <a:stretch>
            <a:fillRect/>
          </a:stretch>
        </p:blipFill>
        <p:spPr bwMode="auto">
          <a:xfrm>
            <a:off x="785813" y="2349500"/>
            <a:ext cx="83581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D3A5D28E-DEB7-4594-9B7C-C022C4B97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FC6453-0AE1-4B6F-88DB-3C1C3AF12548}" type="slidenum">
              <a:rPr lang="en-US" altLang="zh-CN">
                <a:latin typeface="Tahoma" panose="020B0604030504040204" pitchFamily="34" charset="0"/>
              </a:rPr>
              <a:pPr eaLnBrk="1" hangingPunct="1"/>
              <a:t>64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68611" name="Picture 13">
            <a:extLst>
              <a:ext uri="{FF2B5EF4-FFF2-40B4-BE49-F238E27FC236}">
                <a16:creationId xmlns:a16="http://schemas.microsoft.com/office/drawing/2014/main" id="{A57C09D6-4F24-461C-9AC9-95319974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5" r="71622"/>
          <a:stretch>
            <a:fillRect/>
          </a:stretch>
        </p:blipFill>
        <p:spPr bwMode="auto">
          <a:xfrm>
            <a:off x="758825" y="3394075"/>
            <a:ext cx="21590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矩形 3">
            <a:extLst>
              <a:ext uri="{FF2B5EF4-FFF2-40B4-BE49-F238E27FC236}">
                <a16:creationId xmlns:a16="http://schemas.microsoft.com/office/drawing/2014/main" id="{F144A755-150A-4027-A3CF-F59B27333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418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线性预测编码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译码原理框图</a:t>
            </a:r>
          </a:p>
        </p:txBody>
      </p:sp>
      <p:pic>
        <p:nvPicPr>
          <p:cNvPr id="68613" name="Picture 8">
            <a:extLst>
              <a:ext uri="{FF2B5EF4-FFF2-40B4-BE49-F238E27FC236}">
                <a16:creationId xmlns:a16="http://schemas.microsoft.com/office/drawing/2014/main" id="{24432689-0939-445D-B181-FE0ECFDEF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600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9">
            <a:extLst>
              <a:ext uri="{FF2B5EF4-FFF2-40B4-BE49-F238E27FC236}">
                <a16:creationId xmlns:a16="http://schemas.microsoft.com/office/drawing/2014/main" id="{21F72332-52D0-408E-BCCE-937B8B85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928938"/>
            <a:ext cx="3581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矩形 6">
            <a:extLst>
              <a:ext uri="{FF2B5EF4-FFF2-40B4-BE49-F238E27FC236}">
                <a16:creationId xmlns:a16="http://schemas.microsoft.com/office/drawing/2014/main" id="{06792CDB-83DC-4ECA-9F5C-3E745541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4751388"/>
            <a:ext cx="457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表明：预测值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是前面</a:t>
            </a:r>
            <a:r>
              <a:rPr lang="en-US" altLang="zh-CN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个带有量化误差的抽样信号值的加权和。</a:t>
            </a:r>
          </a:p>
        </p:txBody>
      </p:sp>
      <p:sp>
        <p:nvSpPr>
          <p:cNvPr id="68616" name="矩形 7">
            <a:extLst>
              <a:ext uri="{FF2B5EF4-FFF2-40B4-BE49-F238E27FC236}">
                <a16:creationId xmlns:a16="http://schemas.microsoft.com/office/drawing/2014/main" id="{A36885E3-4117-499D-85DC-EFA6D6D7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3463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p -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预测阶数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-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预测系数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FB518B-D7CF-4EC0-B496-B2DAB6041452}"/>
              </a:ext>
            </a:extLst>
          </p:cNvPr>
          <p:cNvSpPr/>
          <p:nvPr/>
        </p:nvSpPr>
        <p:spPr>
          <a:xfrm>
            <a:off x="5557618" y="5471674"/>
            <a:ext cx="3143271" cy="78483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>
              <a:lnSpc>
                <a:spcPts val="1800"/>
              </a:lnSpc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ts val="1800"/>
              </a:lnSpc>
              <a:defRPr/>
            </a:pPr>
            <a:r>
              <a:rPr lang="zh-CN" altLang="en-US" sz="2000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</a:t>
            </a:r>
            <a:r>
              <a:rPr lang="zh-CN" altLang="en-US" sz="2000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</a:t>
            </a:r>
            <a:r>
              <a:rPr lang="en-US" altLang="zh-CN" sz="2000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800" kern="0" dirty="0">
                <a:solidFill>
                  <a:srgbClr val="990099"/>
                </a:solidFill>
                <a:latin typeface="Cambria Math"/>
                <a:ea typeface="Cambria Math"/>
                <a:cs typeface="Arial" pitchFamily="34" charset="0"/>
              </a:rPr>
              <a:t>⇨</a:t>
            </a:r>
            <a:r>
              <a:rPr lang="en-US" altLang="zh-CN" sz="2000" kern="0" dirty="0">
                <a:solidFill>
                  <a:srgbClr val="990099"/>
                </a:solidFill>
                <a:latin typeface="Cambria Math"/>
                <a:ea typeface="Cambria Math"/>
                <a:cs typeface="Arial" pitchFamily="34" charset="0"/>
              </a:rPr>
              <a:t>   </a:t>
            </a:r>
            <a:r>
              <a:rPr lang="en-US" altLang="zh-CN" sz="2000" b="1" kern="0" dirty="0">
                <a:solidFill>
                  <a:srgbClr val="0000CC"/>
                </a:solidFill>
                <a:ea typeface="微软雅黑" pitchFamily="34" charset="-122"/>
                <a:cs typeface="Arial" pitchFamily="34" charset="0"/>
              </a:rPr>
              <a:t>DPCM</a:t>
            </a:r>
          </a:p>
          <a:p>
            <a:pPr>
              <a:lnSpc>
                <a:spcPts val="1800"/>
              </a:lnSpc>
              <a:defRPr/>
            </a:pPr>
            <a:r>
              <a:rPr lang="en-US" altLang="zh-CN" sz="20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     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68620" name="矩形 8">
            <a:extLst>
              <a:ext uri="{FF2B5EF4-FFF2-40B4-BE49-F238E27FC236}">
                <a16:creationId xmlns:a16="http://schemas.microsoft.com/office/drawing/2014/main" id="{671B002E-7956-4512-9B20-32F66539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5429250"/>
            <a:ext cx="88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a</a:t>
            </a:r>
            <a:r>
              <a:rPr lang="en-US" altLang="zh-CN" sz="2400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=1</a:t>
            </a:r>
            <a:endParaRPr lang="zh-CN" altLang="en-US" sz="2000" b="1">
              <a:solidFill>
                <a:srgbClr val="0000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8621" name="Picture 13">
            <a:extLst>
              <a:ext uri="{FF2B5EF4-FFF2-40B4-BE49-F238E27FC236}">
                <a16:creationId xmlns:a16="http://schemas.microsoft.com/office/drawing/2014/main" id="{8B0836C6-F56A-478C-95CE-B2505EEC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3" t="-1942" r="-1443" b="61113"/>
          <a:stretch>
            <a:fillRect/>
          </a:stretch>
        </p:blipFill>
        <p:spPr bwMode="auto">
          <a:xfrm>
            <a:off x="5643563" y="1143000"/>
            <a:ext cx="307181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29BC7A32-11C9-4BBA-AF0A-179929C1B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BC2553-78FE-4070-AE6F-D1D81D9C62D3}" type="slidenum">
              <a:rPr lang="en-US" altLang="zh-CN">
                <a:latin typeface="Tahoma" panose="020B0604030504040204" pitchFamily="34" charset="0"/>
              </a:rPr>
              <a:pPr eaLnBrk="1" hangingPunct="1"/>
              <a:t>65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A0618D-1992-4D97-B442-274E5B19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363538"/>
            <a:ext cx="8758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dirty="0">
                <a:solidFill>
                  <a:srgbClr val="800080"/>
                </a:solidFill>
                <a:latin typeface="Arial" charset="0"/>
              </a:rPr>
              <a:t>§</a:t>
            </a:r>
            <a:r>
              <a:rPr lang="en-US" altLang="en-US" sz="3200" b="1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10</a:t>
            </a:r>
            <a:r>
              <a:rPr lang="en-US" altLang="zh-CN" sz="3200" b="1" dirty="0">
                <a:solidFill>
                  <a:srgbClr val="800080"/>
                </a:solidFill>
                <a:latin typeface="Arial" charset="0"/>
                <a:ea typeface="微软雅黑" pitchFamily="34" charset="-122"/>
                <a:cs typeface="Arial" charset="0"/>
              </a:rPr>
              <a:t>.6.1 </a:t>
            </a:r>
            <a:r>
              <a:rPr lang="zh-CN" altLang="en-US" sz="32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差分脉冲编码调制</a:t>
            </a:r>
            <a:r>
              <a:rPr lang="en-US" altLang="zh-CN" sz="32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3200" b="1" kern="0" dirty="0">
                <a:solidFill>
                  <a:srgbClr val="990099"/>
                </a:solidFill>
                <a:ea typeface="微软雅黑" pitchFamily="34" charset="-122"/>
                <a:cs typeface="Arial" pitchFamily="34" charset="0"/>
              </a:rPr>
              <a:t>DPCM</a:t>
            </a:r>
            <a:r>
              <a:rPr lang="en-US" altLang="zh-CN" sz="32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32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原理</a:t>
            </a:r>
            <a:r>
              <a:rPr lang="zh-CN" altLang="en-US" sz="3200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与</a:t>
            </a:r>
            <a:r>
              <a:rPr lang="zh-CN" altLang="en-US" sz="32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性能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CC079193-7C25-4994-B246-DBDDA7DE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46488"/>
            <a:ext cx="3521075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4">
            <a:extLst>
              <a:ext uri="{FF2B5EF4-FFF2-40B4-BE49-F238E27FC236}">
                <a16:creationId xmlns:a16="http://schemas.microsoft.com/office/drawing/2014/main" id="{C4E36682-2424-4EA0-A504-1CEC2739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6475"/>
            <a:ext cx="37401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矩形 4">
            <a:extLst>
              <a:ext uri="{FF2B5EF4-FFF2-40B4-BE49-F238E27FC236}">
                <a16:creationId xmlns:a16="http://schemas.microsoft.com/office/drawing/2014/main" id="{EF8D6BF5-CF44-4177-B827-2125A98B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2071688"/>
            <a:ext cx="413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</a:rPr>
              <a:t>当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= 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= 1</a:t>
            </a:r>
            <a:r>
              <a:rPr lang="zh-CN" altLang="en-US" sz="2000">
                <a:latin typeface="Times New Roman" panose="02020603050405020304" pitchFamily="18" charset="0"/>
              </a:rPr>
              <a:t>，则有</a:t>
            </a:r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= </a:t>
            </a:r>
            <a:r>
              <a:rPr lang="en-US" altLang="zh-CN" sz="2000" b="1" i="1">
                <a:latin typeface="Times New Roman" panose="02020603050405020304" pitchFamily="18" charset="0"/>
              </a:rPr>
              <a:t>m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-1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*</a:t>
            </a:r>
            <a:r>
              <a:rPr lang="zh-CN" altLang="en-US" sz="2000">
                <a:latin typeface="Times New Roman" panose="02020603050405020304" pitchFamily="18" charset="0"/>
              </a:rPr>
              <a:t> ，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AFF531-F574-4258-9B9A-EE999FBFADC2}"/>
              </a:ext>
            </a:extLst>
          </p:cNvPr>
          <p:cNvSpPr/>
          <p:nvPr/>
        </p:nvSpPr>
        <p:spPr>
          <a:xfrm>
            <a:off x="5068888" y="2130425"/>
            <a:ext cx="28892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表示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只将</a:t>
            </a:r>
            <a:r>
              <a:rPr lang="zh-CN" altLang="en-US" sz="2000" kern="0" dirty="0">
                <a:solidFill>
                  <a:srgbClr val="0000CC"/>
                </a:solidFill>
                <a:ea typeface="微软雅黑" pitchFamily="34" charset="-122"/>
                <a:cs typeface="Arial" pitchFamily="34" charset="0"/>
              </a:rPr>
              <a:t>前 </a:t>
            </a:r>
            <a:r>
              <a:rPr lang="zh-CN" altLang="en-US" sz="2000" b="1" kern="0" dirty="0">
                <a:solidFill>
                  <a:srgbClr val="0000CC"/>
                </a:solidFill>
                <a:ea typeface="微软雅黑" pitchFamily="34" charset="-122"/>
                <a:cs typeface="Arial" pitchFamily="34" charset="0"/>
              </a:rPr>
              <a:t>一个</a:t>
            </a: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抽样值 </a:t>
            </a:r>
            <a:endParaRPr lang="en-US" altLang="zh-CN" sz="2000" kern="0" dirty="0">
              <a:solidFill>
                <a:srgbClr val="000000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E095340D-F05E-4834-BB64-E66685679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2657475"/>
            <a:ext cx="554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—— </a:t>
            </a:r>
            <a:r>
              <a:rPr lang="en-US" altLang="zh-CN" sz="2400" b="1" kern="0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DPCM</a:t>
            </a:r>
            <a:r>
              <a:rPr lang="zh-CN" altLang="en-US" sz="2000" b="1" kern="0" dirty="0">
                <a:solidFill>
                  <a:srgbClr val="003399"/>
                </a:solidFill>
                <a:latin typeface="+mn-ea"/>
                <a:ea typeface="+mn-ea"/>
                <a:cs typeface="Arial" pitchFamily="34" charset="0"/>
              </a:rPr>
              <a:t>：</a:t>
            </a:r>
            <a:r>
              <a:rPr lang="zh-CN" altLang="en-US" sz="20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对相邻样值的差值进行编码。</a:t>
            </a:r>
            <a:endParaRPr lang="zh-CN" altLang="en-US" sz="24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41" name="矩形 8">
            <a:extLst>
              <a:ext uri="{FF2B5EF4-FFF2-40B4-BE49-F238E27FC236}">
                <a16:creationId xmlns:a16="http://schemas.microsoft.com/office/drawing/2014/main" id="{EAF0479F-72CF-44BB-8B51-559C407C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655888"/>
            <a:ext cx="185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当做预测值。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18FAB7-04E7-413D-903E-D1900A807E40}"/>
              </a:ext>
            </a:extLst>
          </p:cNvPr>
          <p:cNvSpPr/>
          <p:nvPr/>
        </p:nvSpPr>
        <p:spPr>
          <a:xfrm>
            <a:off x="1900238" y="4776788"/>
            <a:ext cx="946150" cy="3730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预测器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454932-0DBE-494C-8F64-426154993D8B}"/>
              </a:ext>
            </a:extLst>
          </p:cNvPr>
          <p:cNvSpPr/>
          <p:nvPr/>
        </p:nvSpPr>
        <p:spPr>
          <a:xfrm>
            <a:off x="6543675" y="4618038"/>
            <a:ext cx="946150" cy="3730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预测器</a:t>
            </a: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EA971D05-DCFE-46EC-9B14-265EDD4B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85875"/>
            <a:ext cx="2274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800" b="1" kern="0" dirty="0">
                <a:ea typeface="微软雅黑" pitchFamily="34" charset="-122"/>
                <a:cs typeface="Arial" pitchFamily="34" charset="0"/>
              </a:rPr>
              <a:t>DPCM</a:t>
            </a:r>
            <a:r>
              <a:rPr lang="zh-CN" altLang="en-US" sz="2800" b="1" kern="0" dirty="0">
                <a:ea typeface="微软雅黑" pitchFamily="34" charset="-122"/>
                <a:cs typeface="Arial" pitchFamily="34" charset="0"/>
              </a:rPr>
              <a:t>原理</a:t>
            </a:r>
            <a:endParaRPr lang="zh-CN" altLang="en-US" sz="2800" b="1" dirty="0">
              <a:latin typeface="Arial" charset="0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3F6F273A-FD1F-4C0B-92FF-A3B1C638F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6B871C-32DD-483E-A726-706639EC7FF6}" type="slidenum">
              <a:rPr lang="en-US" altLang="zh-CN">
                <a:latin typeface="Tahoma" panose="020B0604030504040204" pitchFamily="34" charset="0"/>
              </a:rPr>
              <a:pPr eaLnBrk="1" hangingPunct="1"/>
              <a:t>66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9588B745-0C43-4252-9B14-068D372E2E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5813" y="1285875"/>
            <a:ext cx="8001000" cy="3643313"/>
          </a:xfrm>
        </p:spPr>
        <p:txBody>
          <a:bodyPr/>
          <a:lstStyle/>
          <a:p>
            <a:pPr eaLnBrk="1" hangingPunct="1">
              <a:lnSpc>
                <a:spcPts val="36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DPCM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是为了改善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DPCM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的性能，而将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自适应技术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引入到量化</a:t>
            </a:r>
            <a:endParaRPr lang="en-US" altLang="zh-CN" sz="20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36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和预测过程。其主要特点：</a:t>
            </a:r>
          </a:p>
          <a:p>
            <a:pPr eaLnBrk="1" hangingPunct="1">
              <a:lnSpc>
                <a:spcPts val="36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① 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用自适应量化取代固定量化。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自适应量化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指量化台阶随信号的变化而变化</a:t>
            </a:r>
            <a:r>
              <a:rPr lang="en-US" altLang="zh-CN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使量化误差减小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lang="en-US" altLang="zh-CN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ts val="36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② 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用自适应预测取代固定预测。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自适应预测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指预测系数可随信号的统计特性而自适应调整</a:t>
            </a:r>
            <a:r>
              <a:rPr lang="en-US" altLang="zh-CN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提高预测信号的精度 。</a:t>
            </a:r>
          </a:p>
          <a:p>
            <a:pPr eaLnBrk="1" hangingPunct="1">
              <a:lnSpc>
                <a:spcPts val="36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通过这二点改进 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可大大提高输出信噪比</a:t>
            </a:r>
            <a:r>
              <a:rPr lang="zh-CN" altLang="en-US" sz="200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 </a:t>
            </a:r>
            <a:r>
              <a:rPr lang="zh-CN" altLang="en-US" sz="20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编码动态范围 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0660" name="矩形 3">
            <a:extLst>
              <a:ext uri="{FF2B5EF4-FFF2-40B4-BE49-F238E27FC236}">
                <a16:creationId xmlns:a16="http://schemas.microsoft.com/office/drawing/2014/main" id="{5301C188-11D2-4DC9-ADEE-8BD27D2E0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734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4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自适应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差分脉码调制（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DPCM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Adaptive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DPCM)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50D03-F1D5-4653-8928-82485030F1E2}"/>
              </a:ext>
            </a:extLst>
          </p:cNvPr>
          <p:cNvSpPr/>
          <p:nvPr/>
        </p:nvSpPr>
        <p:spPr>
          <a:xfrm>
            <a:off x="714375" y="5224463"/>
            <a:ext cx="7929563" cy="9906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微软雅黑" pitchFamily="34" charset="-122"/>
                <a:cs typeface="Arial" charset="0"/>
              </a:rPr>
              <a:t>    </a:t>
            </a:r>
            <a:r>
              <a:rPr lang="en-US" altLang="zh-CN" sz="2400" b="1">
                <a:solidFill>
                  <a:srgbClr val="0000CC"/>
                </a:solidFill>
                <a:latin typeface="Arial" charset="0"/>
                <a:ea typeface="微软雅黑" pitchFamily="34" charset="-122"/>
                <a:cs typeface="Arial" charset="0"/>
              </a:rPr>
              <a:t>A</a:t>
            </a:r>
            <a:r>
              <a:rPr lang="en-US" altLang="zh-CN" sz="2400" b="1">
                <a:latin typeface="微软雅黑" pitchFamily="34" charset="-122"/>
                <a:ea typeface="微软雅黑" pitchFamily="34" charset="-122"/>
                <a:cs typeface="Arial" charset="0"/>
              </a:rPr>
              <a:t>DPCM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能以</a:t>
            </a:r>
            <a:r>
              <a:rPr lang="en-US" altLang="zh-CN" sz="2400" b="1">
                <a:solidFill>
                  <a:srgbClr val="0000CC"/>
                </a:solidFill>
                <a:latin typeface="Arial" charset="0"/>
                <a:ea typeface="微软雅黑" pitchFamily="34" charset="-122"/>
                <a:cs typeface="Arial" charset="0"/>
              </a:rPr>
              <a:t>32 kb/s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的比特率达到 </a:t>
            </a:r>
            <a:r>
              <a:rPr lang="en-US" altLang="zh-CN" sz="2400" b="1">
                <a:latin typeface="Arial" charset="0"/>
                <a:ea typeface="微软雅黑" pitchFamily="34" charset="-122"/>
                <a:cs typeface="Arial" charset="0"/>
              </a:rPr>
              <a:t>64 kb/s 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的 </a:t>
            </a:r>
            <a:r>
              <a:rPr lang="en-US" altLang="zh-CN" sz="2400" b="1">
                <a:latin typeface="Arial" charset="0"/>
                <a:ea typeface="微软雅黑" pitchFamily="34" charset="-122"/>
                <a:cs typeface="Arial" charset="0"/>
              </a:rPr>
              <a:t>PCM</a:t>
            </a:r>
            <a:r>
              <a:rPr lang="en-US" altLang="zh-CN" sz="2000" b="1"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数字电话质量。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charset="0"/>
              </a:rPr>
              <a:t>极大地节省了传输带宽，使经济性和有效性显著提高。</a:t>
            </a:r>
            <a:endParaRPr lang="zh-CN" altLang="en-US" sz="2000">
              <a:latin typeface="Arial" charset="0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>
            <a:extLst>
              <a:ext uri="{FF2B5EF4-FFF2-40B4-BE49-F238E27FC236}">
                <a16:creationId xmlns:a16="http://schemas.microsoft.com/office/drawing/2014/main" id="{C8A0B4C7-6BA9-4788-9EDA-94F0C141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2FF3BD-C931-4E47-9612-75B2BB2ED993}" type="slidenum">
              <a:rPr lang="en-US" altLang="zh-CN">
                <a:latin typeface="Tahoma" panose="020B0604030504040204" pitchFamily="34" charset="0"/>
              </a:rPr>
              <a:pPr eaLnBrk="1" hangingPunct="1"/>
              <a:t>67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AE65E445-5FD1-41A0-A507-A11DE9C9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90"/>
          <a:stretch>
            <a:fillRect/>
          </a:stretch>
        </p:blipFill>
        <p:spPr bwMode="auto">
          <a:xfrm>
            <a:off x="642938" y="1143000"/>
            <a:ext cx="8043862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2">
            <a:extLst>
              <a:ext uri="{FF2B5EF4-FFF2-40B4-BE49-F238E27FC236}">
                <a16:creationId xmlns:a16="http://schemas.microsoft.com/office/drawing/2014/main" id="{41FC196D-9965-4964-B160-FB784F26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7" b="35007"/>
          <a:stretch>
            <a:fillRect/>
          </a:stretch>
        </p:blipFill>
        <p:spPr bwMode="auto">
          <a:xfrm>
            <a:off x="625475" y="3214688"/>
            <a:ext cx="80438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2">
            <a:extLst>
              <a:ext uri="{FF2B5EF4-FFF2-40B4-BE49-F238E27FC236}">
                <a16:creationId xmlns:a16="http://schemas.microsoft.com/office/drawing/2014/main" id="{E0B7D2C8-EDDF-454E-B431-A456F9B8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71" b="24426"/>
          <a:stretch>
            <a:fillRect/>
          </a:stretch>
        </p:blipFill>
        <p:spPr bwMode="auto">
          <a:xfrm>
            <a:off x="571500" y="4000500"/>
            <a:ext cx="80438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2">
            <a:extLst>
              <a:ext uri="{FF2B5EF4-FFF2-40B4-BE49-F238E27FC236}">
                <a16:creationId xmlns:a16="http://schemas.microsoft.com/office/drawing/2014/main" id="{59B5BC60-A2D9-4D04-AA0D-2D6C0F3E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19" b="-2780"/>
          <a:stretch>
            <a:fillRect/>
          </a:stretch>
        </p:blipFill>
        <p:spPr bwMode="auto">
          <a:xfrm>
            <a:off x="630238" y="4857750"/>
            <a:ext cx="80438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0B16E2C2-1862-475B-8415-9E88916B1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A880C9-0B1A-43E7-8D2D-96712B1AD2BD}" type="slidenum">
              <a:rPr lang="en-US" altLang="zh-CN">
                <a:latin typeface="Tahoma" panose="020B0604030504040204" pitchFamily="34" charset="0"/>
              </a:rPr>
              <a:pPr eaLnBrk="1" hangingPunct="1"/>
              <a:t>68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2707" name="Text Box 36">
            <a:extLst>
              <a:ext uri="{FF2B5EF4-FFF2-40B4-BE49-F238E27FC236}">
                <a16:creationId xmlns:a16="http://schemas.microsoft.com/office/drawing/2014/main" id="{C061BA96-36B1-4268-8EC7-E4E9A77CB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636838"/>
            <a:ext cx="61722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增量调制</a:t>
            </a:r>
            <a:r>
              <a:rPr lang="en-US" altLang="zh-CN" sz="3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(ΔM&amp;DM)</a:t>
            </a:r>
          </a:p>
        </p:txBody>
      </p:sp>
      <p:sp>
        <p:nvSpPr>
          <p:cNvPr id="72708" name="矩形 4">
            <a:extLst>
              <a:ext uri="{FF2B5EF4-FFF2-40B4-BE49-F238E27FC236}">
                <a16:creationId xmlns:a16="http://schemas.microsoft.com/office/drawing/2014/main" id="{4CA108A2-C36F-475D-8586-14C2A764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078038"/>
            <a:ext cx="198278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§10</a:t>
            </a:r>
            <a:r>
              <a:rPr lang="en-US" altLang="zh-CN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.7  </a:t>
            </a:r>
            <a:endParaRPr lang="zh-CN" altLang="en-US" sz="4000" b="1">
              <a:solidFill>
                <a:srgbClr val="99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709" name="矩形 8">
            <a:extLst>
              <a:ext uri="{FF2B5EF4-FFF2-40B4-BE49-F238E27FC236}">
                <a16:creationId xmlns:a16="http://schemas.microsoft.com/office/drawing/2014/main" id="{F3385301-ED03-44C4-8EC6-B8E8B7D0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573463"/>
            <a:ext cx="514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——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一种最简单的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DPCM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710" name="Picture 6">
            <a:extLst>
              <a:ext uri="{FF2B5EF4-FFF2-40B4-BE49-F238E27FC236}">
                <a16:creationId xmlns:a16="http://schemas.microsoft.com/office/drawing/2014/main" id="{E188A9A7-2C57-4891-A161-EC91E1C79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508500"/>
            <a:ext cx="87153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F9BF8303-CB34-44B6-8150-4FE4D6B6A7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5B81FF-2501-4103-AF24-93232D315410}" type="slidenum">
              <a:rPr lang="en-US" altLang="zh-CN">
                <a:latin typeface="Tahoma" panose="020B0604030504040204" pitchFamily="34" charset="0"/>
              </a:rPr>
              <a:pPr eaLnBrk="1" hangingPunct="1"/>
              <a:t>69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85013" name="Picture 21">
            <a:extLst>
              <a:ext uri="{FF2B5EF4-FFF2-40B4-BE49-F238E27FC236}">
                <a16:creationId xmlns:a16="http://schemas.microsoft.com/office/drawing/2014/main" id="{CA170934-84A2-4EA3-9661-121264833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321175"/>
            <a:ext cx="80057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矩形 8">
            <a:extLst>
              <a:ext uri="{FF2B5EF4-FFF2-40B4-BE49-F238E27FC236}">
                <a16:creationId xmlns:a16="http://schemas.microsoft.com/office/drawing/2014/main" id="{1DE8B2A1-7921-40AF-87EB-07B59E67D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415925"/>
            <a:ext cx="6472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800080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§10</a:t>
            </a:r>
            <a:r>
              <a:rPr lang="en-US" altLang="zh-CN" b="1">
                <a:solidFill>
                  <a:srgbClr val="800080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.7.1  </a:t>
            </a:r>
            <a:r>
              <a:rPr lang="zh-CN" altLang="en-US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增量调制</a:t>
            </a:r>
            <a:r>
              <a:rPr lang="en-US" altLang="zh-CN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ΔM</a:t>
            </a:r>
            <a:r>
              <a:rPr lang="en-US" altLang="zh-CN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en-US" altLang="zh-CN" b="1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原理</a:t>
            </a:r>
            <a:endParaRPr lang="zh-CN" altLang="en-US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3" name="矩形 3">
            <a:extLst>
              <a:ext uri="{FF2B5EF4-FFF2-40B4-BE49-F238E27FC236}">
                <a16:creationId xmlns:a16="http://schemas.microsoft.com/office/drawing/2014/main" id="{F7CBA414-4237-4C52-BF14-4CA9F812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5000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引言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D3A19B-7D8E-4CF7-873A-86271306C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5786438"/>
            <a:ext cx="375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即对预测误差进行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890843-E5A7-4FC4-82EC-3F1B7AA0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5286375"/>
            <a:ext cx="239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量化电平数取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形标注 35">
            <a:extLst>
              <a:ext uri="{FF2B5EF4-FFF2-40B4-BE49-F238E27FC236}">
                <a16:creationId xmlns:a16="http://schemas.microsoft.com/office/drawing/2014/main" id="{D7E785C5-1742-438C-97D2-1E9C2B89CAF4}"/>
              </a:ext>
            </a:extLst>
          </p:cNvPr>
          <p:cNvSpPr/>
          <p:nvPr/>
        </p:nvSpPr>
        <p:spPr>
          <a:xfrm>
            <a:off x="3827463" y="4627563"/>
            <a:ext cx="642937" cy="571500"/>
          </a:xfrm>
          <a:prstGeom prst="wedgeEllipseCallout">
            <a:avLst>
              <a:gd name="adj1" fmla="val 88063"/>
              <a:gd name="adj2" fmla="val 96211"/>
            </a:avLst>
          </a:prstGeom>
          <a:noFill/>
          <a:ln w="28575">
            <a:solidFill>
              <a:srgbClr val="990099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3737" name="组合 2">
            <a:extLst>
              <a:ext uri="{FF2B5EF4-FFF2-40B4-BE49-F238E27FC236}">
                <a16:creationId xmlns:a16="http://schemas.microsoft.com/office/drawing/2014/main" id="{D30292F3-24EE-4097-ABF4-5030FAA94E21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1285875"/>
            <a:ext cx="8058150" cy="1071563"/>
            <a:chOff x="514350" y="1285875"/>
            <a:chExt cx="8058150" cy="1071563"/>
          </a:xfrm>
        </p:grpSpPr>
        <p:pic>
          <p:nvPicPr>
            <p:cNvPr id="73741" name="Picture 19">
              <a:extLst>
                <a:ext uri="{FF2B5EF4-FFF2-40B4-BE49-F238E27FC236}">
                  <a16:creationId xmlns:a16="http://schemas.microsoft.com/office/drawing/2014/main" id="{1D924A7C-FD4F-4C2A-A92E-51776FCC3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873"/>
            <a:stretch>
              <a:fillRect/>
            </a:stretch>
          </p:blipFill>
          <p:spPr bwMode="auto">
            <a:xfrm>
              <a:off x="514350" y="1285875"/>
              <a:ext cx="8058150" cy="107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C961370-6C1A-4224-BAF4-224365BC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588" y="1773238"/>
              <a:ext cx="439737" cy="379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0" tIns="36000" rIns="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r>
                <a:rPr lang="en-US" altLang="zh-CN" sz="2000" b="1" i="1" dirty="0" err="1">
                  <a:solidFill>
                    <a:schemeClr val="tx2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R</a:t>
              </a:r>
              <a:r>
                <a:rPr lang="en-US" altLang="zh-CN" sz="1600" b="1" i="1" dirty="0" err="1">
                  <a:solidFill>
                    <a:schemeClr val="tx2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b</a:t>
              </a:r>
              <a:endParaRPr lang="zh-CN" altLang="en-US" sz="1600" b="1" i="1" dirty="0">
                <a:solidFill>
                  <a:schemeClr val="tx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3738" name="组合 3">
            <a:extLst>
              <a:ext uri="{FF2B5EF4-FFF2-40B4-BE49-F238E27FC236}">
                <a16:creationId xmlns:a16="http://schemas.microsoft.com/office/drawing/2014/main" id="{255D4E85-ABF2-4EB3-8826-9268A79993B9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2714625"/>
            <a:ext cx="8058150" cy="1357313"/>
            <a:chOff x="504825" y="2714625"/>
            <a:chExt cx="8058150" cy="1357313"/>
          </a:xfrm>
        </p:grpSpPr>
        <p:pic>
          <p:nvPicPr>
            <p:cNvPr id="73739" name="Picture 19">
              <a:extLst>
                <a:ext uri="{FF2B5EF4-FFF2-40B4-BE49-F238E27FC236}">
                  <a16:creationId xmlns:a16="http://schemas.microsoft.com/office/drawing/2014/main" id="{F220D97F-AD1C-4855-86F2-7713950B7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68" b="-1730"/>
            <a:stretch>
              <a:fillRect/>
            </a:stretch>
          </p:blipFill>
          <p:spPr bwMode="auto">
            <a:xfrm>
              <a:off x="504825" y="2714625"/>
              <a:ext cx="8058150" cy="1357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FB398D-0B5B-4AEB-B285-31673054E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1063" y="3500438"/>
              <a:ext cx="439737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0" tIns="36000" rIns="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  <a:defRPr/>
              </a:pPr>
              <a:r>
                <a:rPr lang="en-US" altLang="zh-CN" sz="2000" b="1" i="1" dirty="0" err="1">
                  <a:solidFill>
                    <a:schemeClr val="tx2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R</a:t>
              </a:r>
              <a:r>
                <a:rPr lang="en-US" altLang="zh-CN" sz="1600" b="1" i="1" dirty="0" err="1">
                  <a:solidFill>
                    <a:schemeClr val="tx2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b</a:t>
              </a:r>
              <a:endParaRPr lang="zh-CN" altLang="en-US" sz="1600" b="1" i="1" dirty="0">
                <a:solidFill>
                  <a:schemeClr val="tx2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7D2647C4-E574-45CC-B152-0F4C9DB7A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DFCCD4-580E-4664-B7C9-C61D4A9DF6B4}" type="slidenum">
              <a:rPr lang="en-US" altLang="zh-CN">
                <a:latin typeface="Tahoma" panose="020B0604030504040204" pitchFamily="34" charset="0"/>
              </a:rPr>
              <a:pPr eaLnBrk="1" hangingPunct="1"/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54807BE-A3C2-462E-AA83-C31DDA2D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04" y="1185402"/>
            <a:ext cx="7999924" cy="1243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            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最高频率小于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f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H 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的模拟信号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Arial" charset="0"/>
              </a:rPr>
              <a:t>m</a:t>
            </a: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Arial" charset="0"/>
              </a:rPr>
              <a:t>(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Arial" charset="0"/>
              </a:rPr>
              <a:t>t</a:t>
            </a: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Arial" charset="0"/>
              </a:rPr>
              <a:t>)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可由其等间隔的</a:t>
            </a:r>
            <a:endParaRPr lang="en-US" altLang="zh-CN" sz="2400">
              <a:latin typeface="Times New Roman" pitchFamily="18" charset="0"/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400">
                <a:latin typeface="Times New Roman" pitchFamily="18" charset="0"/>
                <a:ea typeface="微软雅黑" pitchFamily="34" charset="-122"/>
                <a:cs typeface="Arial" charset="0"/>
              </a:rPr>
              <a:t>  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抽样值唯一确定，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抽样间隔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T</a:t>
            </a:r>
            <a:r>
              <a:rPr lang="en-US" altLang="zh-CN" sz="2800" b="1" baseline="-300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s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或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抽样速率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f</a:t>
            </a:r>
            <a:r>
              <a:rPr lang="en-US" altLang="zh-CN" sz="2800" b="1" baseline="-300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s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应满足：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BA8F0DF0-0887-42E4-A5BF-D58243BB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0850"/>
            <a:ext cx="65722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65000"/>
              <a:buFontTx/>
              <a:buNone/>
            </a:pP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</a:rPr>
              <a:t>§</a:t>
            </a:r>
            <a:r>
              <a:rPr lang="en-US" altLang="en-US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en-US" altLang="zh-CN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.2.1   </a:t>
            </a:r>
            <a:r>
              <a:rPr lang="zh-CN" altLang="en-US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低通模拟信号的抽样定理</a:t>
            </a:r>
            <a:endParaRPr lang="zh-CN" altLang="en-US" b="1" u="sng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7E0FE4E6-5341-4A42-AAC4-FA9B0A6E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10810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65000"/>
              <a:buFontTx/>
              <a:buNone/>
            </a:pPr>
            <a:r>
              <a:rPr lang="zh-CN" altLang="en-US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定理：</a:t>
            </a:r>
            <a:endParaRPr lang="zh-CN" altLang="en-US" sz="24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48" name="Picture 20">
            <a:extLst>
              <a:ext uri="{FF2B5EF4-FFF2-40B4-BE49-F238E27FC236}">
                <a16:creationId xmlns:a16="http://schemas.microsoft.com/office/drawing/2014/main" id="{28FD1DD8-024F-449F-BB2D-A797DA23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957513"/>
            <a:ext cx="45005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2">
            <a:extLst>
              <a:ext uri="{FF2B5EF4-FFF2-40B4-BE49-F238E27FC236}">
                <a16:creationId xmlns:a16="http://schemas.microsoft.com/office/drawing/2014/main" id="{99A3B88F-00B7-4948-95AB-9E932A43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445000"/>
            <a:ext cx="46053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23">
            <a:extLst>
              <a:ext uri="{FF2B5EF4-FFF2-40B4-BE49-F238E27FC236}">
                <a16:creationId xmlns:a16="http://schemas.microsoft.com/office/drawing/2014/main" id="{9C8EA5F6-37F4-477D-8B95-E6A9176E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00663"/>
            <a:ext cx="811688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24">
            <a:extLst>
              <a:ext uri="{FF2B5EF4-FFF2-40B4-BE49-F238E27FC236}">
                <a16:creationId xmlns:a16="http://schemas.microsoft.com/office/drawing/2014/main" id="{484D5593-BC68-42D5-9CD1-4AB1FF42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73"/>
          <a:stretch>
            <a:fillRect/>
          </a:stretch>
        </p:blipFill>
        <p:spPr bwMode="auto">
          <a:xfrm>
            <a:off x="1770063" y="4341813"/>
            <a:ext cx="1743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4">
            <a:extLst>
              <a:ext uri="{FF2B5EF4-FFF2-40B4-BE49-F238E27FC236}">
                <a16:creationId xmlns:a16="http://schemas.microsoft.com/office/drawing/2014/main" id="{1F65B66E-F47D-43F2-A4B2-E0DE1137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2"/>
          <a:stretch>
            <a:fillRect/>
          </a:stretch>
        </p:blipFill>
        <p:spPr bwMode="auto">
          <a:xfrm>
            <a:off x="1828800" y="2786063"/>
            <a:ext cx="16716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4D154864-8DD6-4554-BBC6-56EF9AAAD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F1797F-537E-44AD-A1E5-F258458B8A11}" type="slidenum">
              <a:rPr lang="en-US" altLang="zh-CN">
                <a:latin typeface="Tahoma" panose="020B0604030504040204" pitchFamily="34" charset="0"/>
              </a:rPr>
              <a:pPr eaLnBrk="1" hangingPunct="1"/>
              <a:t>70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C49121-2677-4F27-BDE3-77DAD21B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469900"/>
            <a:ext cx="34718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3399"/>
                </a:solidFill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kern="0" dirty="0">
                <a:ea typeface="微软雅黑" pitchFamily="34" charset="-122"/>
                <a:cs typeface="Arial" pitchFamily="34" charset="0"/>
              </a:rPr>
              <a:t>增量调制原理框图</a:t>
            </a:r>
            <a:endParaRPr lang="zh-CN" altLang="en-US" sz="2800" b="1" dirty="0"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4756" name="Picture 5">
            <a:extLst>
              <a:ext uri="{FF2B5EF4-FFF2-40B4-BE49-F238E27FC236}">
                <a16:creationId xmlns:a16="http://schemas.microsoft.com/office/drawing/2014/main" id="{EFC09525-BAC5-4602-A4B9-AE096765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928813"/>
            <a:ext cx="7386638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>
            <a:extLst>
              <a:ext uri="{FF2B5EF4-FFF2-40B4-BE49-F238E27FC236}">
                <a16:creationId xmlns:a16="http://schemas.microsoft.com/office/drawing/2014/main" id="{2B566098-1E32-449E-B271-092FDBFE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4214813"/>
            <a:ext cx="6989762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7">
            <a:extLst>
              <a:ext uri="{FF2B5EF4-FFF2-40B4-BE49-F238E27FC236}">
                <a16:creationId xmlns:a16="http://schemas.microsoft.com/office/drawing/2014/main" id="{87DE94A7-2008-465D-B223-2347378A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59"/>
          <a:stretch>
            <a:fillRect/>
          </a:stretch>
        </p:blipFill>
        <p:spPr bwMode="auto">
          <a:xfrm>
            <a:off x="928688" y="1143000"/>
            <a:ext cx="75723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7">
            <a:extLst>
              <a:ext uri="{FF2B5EF4-FFF2-40B4-BE49-F238E27FC236}">
                <a16:creationId xmlns:a16="http://schemas.microsoft.com/office/drawing/2014/main" id="{22227FCA-8B73-4DF4-9CDA-2CDCCAC1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6" t="79530" r="4855" b="-101"/>
          <a:stretch>
            <a:fillRect/>
          </a:stretch>
        </p:blipFill>
        <p:spPr bwMode="auto">
          <a:xfrm>
            <a:off x="5072063" y="5337175"/>
            <a:ext cx="3357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7795019E-DB03-4EFD-81AA-3B6DEE86B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AFF57C-F9C8-43A5-8A0A-1AFF80550CF5}" type="slidenum">
              <a:rPr lang="en-US" altLang="zh-CN">
                <a:latin typeface="Tahoma" panose="020B0604030504040204" pitchFamily="34" charset="0"/>
              </a:rPr>
              <a:pPr eaLnBrk="1" hangingPunct="1"/>
              <a:t>71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75779" name="Picture 4">
            <a:extLst>
              <a:ext uri="{FF2B5EF4-FFF2-40B4-BE49-F238E27FC236}">
                <a16:creationId xmlns:a16="http://schemas.microsoft.com/office/drawing/2014/main" id="{CA3F15EF-B099-4306-9A34-649F37BA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143000"/>
            <a:ext cx="6910387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矩形 5">
            <a:extLst>
              <a:ext uri="{FF2B5EF4-FFF2-40B4-BE49-F238E27FC236}">
                <a16:creationId xmlns:a16="http://schemas.microsoft.com/office/drawing/2014/main" id="{0F7D2FB1-2169-40D5-8E95-28A3B6DAB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484188"/>
            <a:ext cx="3113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80000"/>
            </a:pPr>
            <a:r>
              <a:rPr lang="zh-CN" altLang="en-US" sz="28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增量调制波形图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9B472A20-84A7-4C9F-9F44-B5CEBBF9F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5FBC6B-5598-4DE4-BA33-916342911015}" type="slidenum">
              <a:rPr lang="en-US" altLang="zh-CN">
                <a:latin typeface="Tahoma" panose="020B0604030504040204" pitchFamily="34" charset="0"/>
              </a:rPr>
              <a:pPr eaLnBrk="1" hangingPunct="1"/>
              <a:t>72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8" name="矩形 26">
            <a:extLst>
              <a:ext uri="{FF2B5EF4-FFF2-40B4-BE49-F238E27FC236}">
                <a16:creationId xmlns:a16="http://schemas.microsoft.com/office/drawing/2014/main" id="{6B306006-B39C-443A-A1A0-2E52378A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90" y="5531032"/>
            <a:ext cx="2786082" cy="54117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>
            <a:spAutoFit/>
          </a:bodyPr>
          <a:lstStyle/>
          <a:p>
            <a:pPr>
              <a:lnSpc>
                <a:spcPts val="3500"/>
              </a:lnSpc>
              <a:buClr>
                <a:schemeClr val="hlink"/>
              </a:buClr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如何选择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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 b="1" i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baseline="-250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3228B9-E20D-4A34-9461-0D519091CD06}"/>
              </a:ext>
            </a:extLst>
          </p:cNvPr>
          <p:cNvSpPr/>
          <p:nvPr/>
        </p:nvSpPr>
        <p:spPr>
          <a:xfrm>
            <a:off x="7500938" y="3714750"/>
            <a:ext cx="785812" cy="500063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35204" name="Objec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97C157-4DE4-4ABD-9FE0-05513B188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3643313"/>
          <a:ext cx="25685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3" imgW="1091726" imgH="444307" progId="Equation.DSMT4">
                  <p:embed/>
                </p:oleObj>
              </mc:Choice>
              <mc:Fallback>
                <p:oleObj name="Equation" r:id="rId3" imgW="1091726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3643313"/>
                        <a:ext cx="2568575" cy="10445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808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>
            <a:extLst>
              <a:ext uri="{FF2B5EF4-FFF2-40B4-BE49-F238E27FC236}">
                <a16:creationId xmlns:a16="http://schemas.microsoft.com/office/drawing/2014/main" id="{80D1E91E-8D21-485A-8BF3-B8976F3CC21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46225" y="1895475"/>
          <a:ext cx="23828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5" imgW="1002865" imgH="393529" progId="Equation.DSMT4">
                  <p:embed/>
                </p:oleObj>
              </mc:Choice>
              <mc:Fallback>
                <p:oleObj name="Equation" r:id="rId5" imgW="1002865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895475"/>
                        <a:ext cx="2382838" cy="9350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5210" name="Picture 10" descr="8~T6TA~9BWZDEK55S59@5XS">
            <a:extLst>
              <a:ext uri="{FF2B5EF4-FFF2-40B4-BE49-F238E27FC236}">
                <a16:creationId xmlns:a16="http://schemas.microsoft.com/office/drawing/2014/main" id="{4833DEA7-97A1-443B-AC6B-D0694593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227513"/>
            <a:ext cx="28448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5211" name="Picture 11" descr="{[[80UH6FEW1Y~EPURX_14E">
            <a:extLst>
              <a:ext uri="{FF2B5EF4-FFF2-40B4-BE49-F238E27FC236}">
                <a16:creationId xmlns:a16="http://schemas.microsoft.com/office/drawing/2014/main" id="{E543EFB6-8742-4986-856A-50C3C0C6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500188"/>
            <a:ext cx="269875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5213" name="Rectangle 13">
            <a:extLst>
              <a:ext uri="{FF2B5EF4-FFF2-40B4-BE49-F238E27FC236}">
                <a16:creationId xmlns:a16="http://schemas.microsoft.com/office/drawing/2014/main" id="{D6BC2DB4-EF9F-46E1-8BB7-D6D523F0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814763"/>
            <a:ext cx="238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）过载量化噪声</a:t>
            </a:r>
          </a:p>
        </p:txBody>
      </p:sp>
      <p:sp>
        <p:nvSpPr>
          <p:cNvPr id="435214" name="Rectangle 14">
            <a:extLst>
              <a:ext uri="{FF2B5EF4-FFF2-40B4-BE49-F238E27FC236}">
                <a16:creationId xmlns:a16="http://schemas.microsoft.com/office/drawing/2014/main" id="{68515C78-FE0F-4869-AFF9-66E4D064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143000"/>
            <a:ext cx="238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）一般量化噪声</a:t>
            </a:r>
          </a:p>
        </p:txBody>
      </p:sp>
      <p:sp>
        <p:nvSpPr>
          <p:cNvPr id="76813" name="矩形 14">
            <a:extLst>
              <a:ext uri="{FF2B5EF4-FFF2-40B4-BE49-F238E27FC236}">
                <a16:creationId xmlns:a16="http://schemas.microsoft.com/office/drawing/2014/main" id="{C3BF0A49-E603-4BB4-8FC1-D70DD845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714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rgbClr val="800080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§10</a:t>
            </a:r>
            <a:r>
              <a:rPr lang="en-US" altLang="zh-CN" sz="2800" b="1">
                <a:solidFill>
                  <a:srgbClr val="800080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.7.2  </a:t>
            </a:r>
            <a:r>
              <a:rPr lang="zh-CN" altLang="en-US" sz="28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增量调制系统中的量化噪声</a:t>
            </a:r>
            <a:endParaRPr lang="zh-CN" altLang="en-US" sz="2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493777-4DA9-4CB4-A74C-7266576BCF1D}"/>
              </a:ext>
            </a:extLst>
          </p:cNvPr>
          <p:cNvSpPr/>
          <p:nvPr/>
        </p:nvSpPr>
        <p:spPr>
          <a:xfrm>
            <a:off x="5000625" y="1044575"/>
            <a:ext cx="3429000" cy="5456238"/>
          </a:xfrm>
          <a:prstGeom prst="rect">
            <a:avLst/>
          </a:prstGeom>
          <a:noFill/>
          <a:ln w="9525">
            <a:solidFill>
              <a:schemeClr val="bg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5C6FFC-96B6-4A43-B18D-C0C91A8E36A2}"/>
              </a:ext>
            </a:extLst>
          </p:cNvPr>
          <p:cNvSpPr/>
          <p:nvPr/>
        </p:nvSpPr>
        <p:spPr>
          <a:xfrm>
            <a:off x="7527925" y="3771900"/>
            <a:ext cx="698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很大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7496B41-89FA-4913-A051-A8F68D1FD8CB}"/>
              </a:ext>
            </a:extLst>
          </p:cNvPr>
          <p:cNvSpPr/>
          <p:nvPr/>
        </p:nvSpPr>
        <p:spPr>
          <a:xfrm>
            <a:off x="7572375" y="1119188"/>
            <a:ext cx="785813" cy="500062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8621" name="矩形 20">
            <a:extLst>
              <a:ext uri="{FF2B5EF4-FFF2-40B4-BE49-F238E27FC236}">
                <a16:creationId xmlns:a16="http://schemas.microsoft.com/office/drawing/2014/main" id="{745DCE4B-1815-43BB-ADED-743C59D7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1119188"/>
            <a:ext cx="67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F6FEB-DB4C-4C81-B3CF-DA07C57A4A90}"/>
              </a:ext>
            </a:extLst>
          </p:cNvPr>
          <p:cNvSpPr/>
          <p:nvPr/>
        </p:nvSpPr>
        <p:spPr>
          <a:xfrm>
            <a:off x="857250" y="1214438"/>
            <a:ext cx="3898900" cy="496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译码器的最大跟踪斜率：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7E10FE-3845-4C40-806F-AF40D1824D34}"/>
              </a:ext>
            </a:extLst>
          </p:cNvPr>
          <p:cNvSpPr/>
          <p:nvPr/>
        </p:nvSpPr>
        <p:spPr>
          <a:xfrm>
            <a:off x="866775" y="3071813"/>
            <a:ext cx="2378075" cy="52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不过载条件：</a:t>
            </a:r>
          </a:p>
        </p:txBody>
      </p:sp>
      <p:pic>
        <p:nvPicPr>
          <p:cNvPr id="68624" name="Picture 2" descr="C:\DOCUME~1\ADMINI~1\LOCALS~1\Temp\_A~_C_F`%IP6P74Q9KE%$%5.gif">
            <a:extLst>
              <a:ext uri="{FF2B5EF4-FFF2-40B4-BE49-F238E27FC236}">
                <a16:creationId xmlns:a16="http://schemas.microsoft.com/office/drawing/2014/main" id="{4DBB81C2-328B-44D3-B00C-C6DA22144D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286375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35213" grpId="0"/>
      <p:bldP spid="435214" grpId="0"/>
      <p:bldP spid="16" grpId="0" animBg="1"/>
      <p:bldP spid="18" grpId="0"/>
      <p:bldP spid="20" grpId="0" animBg="1"/>
      <p:bldP spid="68621" grpId="0"/>
      <p:bldP spid="22" grpId="0"/>
      <p:bldP spid="2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F294826B-0226-429E-A531-2F0F51EC3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0C8C1C-5789-437E-824B-C70730A145BB}" type="slidenum">
              <a:rPr lang="en-US" altLang="zh-CN">
                <a:latin typeface="Tahoma" panose="020B0604030504040204" pitchFamily="34" charset="0"/>
              </a:rPr>
              <a:pPr eaLnBrk="1" hangingPunct="1"/>
              <a:t>73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1546F090-21C2-4AE5-9A8A-597E47ECCE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7213" y="3786188"/>
            <a:ext cx="8229600" cy="12144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58000"/>
              <a:buFont typeface="Wingdings" panose="05000000000000000000" pitchFamily="2" charset="2"/>
              <a:buChar char="u"/>
              <a:defRPr/>
            </a:pPr>
            <a:r>
              <a:rPr lang="en-US" altLang="zh-CN" sz="2800" b="1" i="1" dirty="0" err="1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f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选大</a:t>
            </a:r>
            <a:r>
              <a:rPr lang="zh-CN" altLang="en-US" sz="2000" dirty="0">
                <a:solidFill>
                  <a:srgbClr val="0000CC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对减小过载噪声和一般量化噪声都有利。因此，对于语音信号而言，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中宋" pitchFamily="2" charset="-122"/>
                <a:cs typeface="Arial" charset="0"/>
              </a:rPr>
              <a:t>ΔM 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的抽样频率在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几十千赫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~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百余千赫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。</a:t>
            </a:r>
            <a:endParaRPr lang="en-US" altLang="zh-CN" sz="2000" dirty="0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383C669-DF58-4189-B2F6-AEF0C8C84F41}"/>
              </a:ext>
            </a:extLst>
          </p:cNvPr>
          <p:cNvSpPr txBox="1">
            <a:spLocks/>
          </p:cNvSpPr>
          <p:nvPr/>
        </p:nvSpPr>
        <p:spPr bwMode="auto">
          <a:xfrm>
            <a:off x="557213" y="1714500"/>
            <a:ext cx="82296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8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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选大 </a:t>
            </a:r>
            <a:r>
              <a:rPr lang="zh-CN" altLang="en-US" sz="2000" dirty="0">
                <a:solidFill>
                  <a:srgbClr val="0000CC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有利于减小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过载噪声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kumimoji="1"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，但一般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量化噪声</a:t>
            </a:r>
            <a:r>
              <a:rPr kumimoji="1"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增大。</a:t>
            </a:r>
            <a:endParaRPr kumimoji="1" lang="en-US" altLang="zh-CN" sz="2000" dirty="0">
              <a:latin typeface="Arial" charset="0"/>
              <a:ea typeface="微软雅黑" pitchFamily="34" charset="-122"/>
              <a:cs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8000"/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     ——</a:t>
            </a:r>
            <a:r>
              <a:rPr kumimoji="1"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原因</a:t>
            </a:r>
            <a:r>
              <a:rPr lang="zh-CN" altLang="en-US" sz="2000" dirty="0">
                <a:solidFill>
                  <a:srgbClr val="0000CC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简单 </a:t>
            </a:r>
            <a:r>
              <a:rPr lang="en-US" altLang="zh-CN" sz="2000" dirty="0">
                <a:latin typeface="Arial" charset="0"/>
                <a:ea typeface="华文中宋" pitchFamily="2" charset="-122"/>
                <a:cs typeface="Arial" charset="0"/>
              </a:rPr>
              <a:t>ΔM </a:t>
            </a:r>
            <a:r>
              <a:rPr kumimoji="1"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的量化台阶是固定的，难以使两者都不超过要求。</a:t>
            </a:r>
            <a:endParaRPr kumimoji="1" lang="en-US" altLang="zh-CN" sz="2000" dirty="0">
              <a:latin typeface="Arial" charset="0"/>
              <a:ea typeface="微软雅黑" pitchFamily="34" charset="-122"/>
              <a:cs typeface="Aria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8000"/>
              <a:buFont typeface="Wingdings" pitchFamily="2" charset="2"/>
              <a:buNone/>
              <a:defRPr/>
            </a:pPr>
            <a:r>
              <a:rPr kumimoji="1" lang="en-US" altLang="zh-CN" sz="2000" dirty="0">
                <a:latin typeface="Arial" charset="0"/>
                <a:ea typeface="微软雅黑" pitchFamily="34" charset="-122"/>
                <a:cs typeface="Arial" charset="0"/>
              </a:rPr>
              <a:t>     ——</a:t>
            </a:r>
            <a:r>
              <a:rPr kumimoji="1"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解决</a:t>
            </a:r>
            <a:r>
              <a:rPr lang="zh-CN" altLang="en-US" sz="2000" dirty="0">
                <a:solidFill>
                  <a:srgbClr val="0000CC"/>
                </a:solidFill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采用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自适应 </a:t>
            </a:r>
            <a:r>
              <a:rPr lang="en-US" altLang="zh-CN" sz="2000" dirty="0">
                <a:latin typeface="Arial" charset="0"/>
                <a:ea typeface="华文中宋" pitchFamily="2" charset="-122"/>
                <a:cs typeface="Arial" charset="0"/>
              </a:rPr>
              <a:t>ΔM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，使</a:t>
            </a:r>
            <a:r>
              <a:rPr kumimoji="1"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量化台阶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随信号的变化而变化。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A1327C-5C2C-4EB8-AED7-3243E7D63039}"/>
              </a:ext>
            </a:extLst>
          </p:cNvPr>
          <p:cNvSpPr/>
          <p:nvPr/>
        </p:nvSpPr>
        <p:spPr>
          <a:xfrm>
            <a:off x="1174750" y="1071563"/>
            <a:ext cx="66119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为了</a:t>
            </a: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避免过载 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和 </a:t>
            </a: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增大编码范围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，应合理选择 </a:t>
            </a:r>
            <a:r>
              <a:rPr lang="zh-CN" altLang="en-US" sz="28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 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和 </a:t>
            </a:r>
            <a:r>
              <a:rPr lang="en-US" altLang="zh-CN" sz="2800" i="1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f</a:t>
            </a:r>
            <a:r>
              <a:rPr lang="en-US" altLang="zh-CN" sz="2800" baseline="-25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s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Arial" charset="0"/>
                <a:ea typeface="微软雅黑" pitchFamily="34" charset="-122"/>
                <a:cs typeface="Arial" charset="0"/>
              </a:rPr>
              <a:t>！</a:t>
            </a:r>
            <a:endParaRPr lang="zh-CN" altLang="en-US" sz="2000">
              <a:latin typeface="Arial" charset="0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77830" name="Object 5">
            <a:extLst>
              <a:ext uri="{FF2B5EF4-FFF2-40B4-BE49-F238E27FC236}">
                <a16:creationId xmlns:a16="http://schemas.microsoft.com/office/drawing/2014/main" id="{723BC56C-C83F-4435-A2CE-F188A79D4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214938"/>
          <a:ext cx="27860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3" imgW="990600" imgH="228600" progId="Equation.DSMT4">
                  <p:embed/>
                </p:oleObj>
              </mc:Choice>
              <mc:Fallback>
                <p:oleObj name="Equation" r:id="rId3" imgW="990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214938"/>
                        <a:ext cx="278606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8965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1FB911-1891-4F8C-88A1-D627BBADC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2A0E7-BDCD-4FEC-8142-10987124A141}" type="slidenum">
              <a:rPr lang="en-US" altLang="zh-CN">
                <a:latin typeface="Tahoma" panose="020B0604030504040204" pitchFamily="34" charset="0"/>
              </a:rPr>
              <a:pPr eaLnBrk="1" hangingPunct="1"/>
              <a:t>74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B1ADB8E-78DC-4D92-B0B5-0F6A64AB4C47}"/>
              </a:ext>
            </a:extLst>
          </p:cNvPr>
          <p:cNvSpPr/>
          <p:nvPr/>
        </p:nvSpPr>
        <p:spPr>
          <a:xfrm>
            <a:off x="3714744" y="1541465"/>
            <a:ext cx="1928826" cy="642942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8360" name="Rectangle 8">
            <a:extLst>
              <a:ext uri="{FF2B5EF4-FFF2-40B4-BE49-F238E27FC236}">
                <a16:creationId xmlns:a16="http://schemas.microsoft.com/office/drawing/2014/main" id="{B4D6FD82-ED64-49E4-A8F6-55B84037C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78855" name="Picture 11">
            <a:extLst>
              <a:ext uri="{FF2B5EF4-FFF2-40B4-BE49-F238E27FC236}">
                <a16:creationId xmlns:a16="http://schemas.microsoft.com/office/drawing/2014/main" id="{2E04A2D7-10BE-4D6A-B8EF-12E1F4FE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4214813"/>
            <a:ext cx="68326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83D1A8A-829B-4C86-A5A1-CD80CE0D5083}"/>
              </a:ext>
            </a:extLst>
          </p:cNvPr>
          <p:cNvSpPr/>
          <p:nvPr/>
        </p:nvSpPr>
        <p:spPr>
          <a:xfrm>
            <a:off x="5286375" y="4184650"/>
            <a:ext cx="2857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时，编码</a:t>
            </a:r>
            <a:r>
              <a:rPr lang="en-US" altLang="zh-CN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1010101010</a:t>
            </a:r>
            <a:r>
              <a:rPr lang="en-US" altLang="zh-CN" sz="2000" kern="0" dirty="0">
                <a:solidFill>
                  <a:srgbClr val="000000"/>
                </a:solidFill>
                <a:latin typeface="Cambria Math"/>
                <a:ea typeface="Cambria Math"/>
                <a:cs typeface="Arial" pitchFamily="34" charset="0"/>
                <a:sym typeface="Symbol" pitchFamily="18" charset="2"/>
              </a:rPr>
              <a:t>⋯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57B84A-0CDF-4CD1-B633-34F246112BCF}"/>
              </a:ext>
            </a:extLst>
          </p:cNvPr>
          <p:cNvSpPr/>
          <p:nvPr/>
        </p:nvSpPr>
        <p:spPr>
          <a:xfrm>
            <a:off x="4500563" y="5572125"/>
            <a:ext cx="2857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时，编码</a:t>
            </a:r>
            <a:r>
              <a:rPr lang="en-US" altLang="zh-CN" sz="2000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  <a:sym typeface="Symbol" pitchFamily="18" charset="2"/>
              </a:rPr>
              <a:t>1010101010</a:t>
            </a:r>
            <a:r>
              <a:rPr lang="en-US" altLang="zh-CN" sz="2000" kern="0" dirty="0">
                <a:solidFill>
                  <a:srgbClr val="000000"/>
                </a:solidFill>
                <a:latin typeface="Cambria Math"/>
                <a:ea typeface="Cambria Math"/>
                <a:cs typeface="Arial" pitchFamily="34" charset="0"/>
                <a:sym typeface="Symbol" pitchFamily="18" charset="2"/>
              </a:rPr>
              <a:t>⋯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78858" name="矩形 17">
            <a:extLst>
              <a:ext uri="{FF2B5EF4-FFF2-40B4-BE49-F238E27FC236}">
                <a16:creationId xmlns:a16="http://schemas.microsoft.com/office/drawing/2014/main" id="{FEB531FF-975C-4E87-A6CD-0FF65EBB6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1558925"/>
            <a:ext cx="1012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/2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F3DADD-C50E-4D7F-9FAC-5001A8CDA1AB}"/>
              </a:ext>
            </a:extLst>
          </p:cNvPr>
          <p:cNvSpPr/>
          <p:nvPr/>
        </p:nvSpPr>
        <p:spPr>
          <a:xfrm>
            <a:off x="884238" y="1514475"/>
            <a:ext cx="3830637" cy="652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起始编码电平  </a:t>
            </a:r>
            <a:r>
              <a:rPr lang="en-US" altLang="zh-CN" sz="2800" b="1" i="1" dirty="0" err="1">
                <a:solidFill>
                  <a:srgbClr val="FF0000"/>
                </a:solidFill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黑体" pitchFamily="2" charset="-122"/>
                <a:cs typeface="Arial" pitchFamily="34" charset="0"/>
              </a:rPr>
              <a:t>min</a:t>
            </a:r>
            <a:endParaRPr lang="zh-CN" altLang="en-US" sz="2800" b="1" kern="0" dirty="0">
              <a:solidFill>
                <a:srgbClr val="FF0000"/>
              </a:solidFill>
              <a:ea typeface="黑体" pitchFamily="2" charset="-122"/>
              <a:cs typeface="Arial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FB1A01-6E06-42F4-A15A-A650A8EFF0D3}"/>
              </a:ext>
            </a:extLst>
          </p:cNvPr>
          <p:cNvSpPr/>
          <p:nvPr/>
        </p:nvSpPr>
        <p:spPr>
          <a:xfrm>
            <a:off x="500063" y="419100"/>
            <a:ext cx="2325687" cy="652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编码范围：</a:t>
            </a:r>
          </a:p>
        </p:txBody>
      </p:sp>
      <p:pic>
        <p:nvPicPr>
          <p:cNvPr id="78861" name="Picture 2">
            <a:extLst>
              <a:ext uri="{FF2B5EF4-FFF2-40B4-BE49-F238E27FC236}">
                <a16:creationId xmlns:a16="http://schemas.microsoft.com/office/drawing/2014/main" id="{C7CE4733-4F61-48C1-9B2F-FD0376FDD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00313"/>
            <a:ext cx="72151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62" name="Picture 17">
            <a:extLst>
              <a:ext uri="{FF2B5EF4-FFF2-40B4-BE49-F238E27FC236}">
                <a16:creationId xmlns:a16="http://schemas.microsoft.com/office/drawing/2014/main" id="{7FB69225-2526-4CC9-880B-C4C9B021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17"/>
          <a:stretch>
            <a:fillRect/>
          </a:stretch>
        </p:blipFill>
        <p:spPr bwMode="auto">
          <a:xfrm>
            <a:off x="2786063" y="357188"/>
            <a:ext cx="228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9E0D04-F18C-4FC4-9E8A-61AB19861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945760-ED74-4306-8E8A-172927A3F9CF}" type="slidenum">
              <a:rPr lang="en-US" altLang="zh-CN">
                <a:latin typeface="Tahoma" panose="020B0604030504040204" pitchFamily="34" charset="0"/>
              </a:rPr>
              <a:pPr eaLnBrk="1" hangingPunct="1"/>
              <a:t>75</a:t>
            </a:fld>
            <a:endParaRPr lang="en-US" altLang="zh-CN">
              <a:latin typeface="Tahoma" panose="020B0604030504040204" pitchFamily="34" charset="0"/>
            </a:endParaRPr>
          </a:p>
        </p:txBody>
      </p:sp>
      <p:graphicFrame>
        <p:nvGraphicFramePr>
          <p:cNvPr id="79875" name="Object 10">
            <a:extLst>
              <a:ext uri="{FF2B5EF4-FFF2-40B4-BE49-F238E27FC236}">
                <a16:creationId xmlns:a16="http://schemas.microsoft.com/office/drawing/2014/main" id="{C15208CF-9FC2-488B-A57A-B8485E4AE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1357313"/>
          <a:ext cx="25987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3" imgW="1028254" imgH="215806" progId="Equation.DSMT4">
                  <p:embed/>
                </p:oleObj>
              </mc:Choice>
              <mc:Fallback>
                <p:oleObj name="Equation" r:id="rId3" imgW="1028254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1357313"/>
                        <a:ext cx="2598737" cy="519112"/>
                      </a:xfrm>
                      <a:prstGeom prst="rect">
                        <a:avLst/>
                      </a:prstGeom>
                      <a:solidFill>
                        <a:srgbClr val="E5E5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98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6" name="Rectangle 12">
            <a:extLst>
              <a:ext uri="{FF2B5EF4-FFF2-40B4-BE49-F238E27FC236}">
                <a16:creationId xmlns:a16="http://schemas.microsoft.com/office/drawing/2014/main" id="{EF38CB00-CAB6-4D8F-B627-A8122EEF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886200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最大编码电平（临界过载振幅）为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1360" name="Rectangle 16">
            <a:extLst>
              <a:ext uri="{FF2B5EF4-FFF2-40B4-BE49-F238E27FC236}">
                <a16:creationId xmlns:a16="http://schemas.microsoft.com/office/drawing/2014/main" id="{542B082C-F66C-4170-B1CA-03FF9A066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1385888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其斜率</a:t>
            </a:r>
          </a:p>
        </p:txBody>
      </p:sp>
      <p:sp>
        <p:nvSpPr>
          <p:cNvPr id="441361" name="Rectangle 17">
            <a:extLst>
              <a:ext uri="{FF2B5EF4-FFF2-40B4-BE49-F238E27FC236}">
                <a16:creationId xmlns:a16="http://schemas.microsoft.com/office/drawing/2014/main" id="{89DFEE5D-6C6D-4BF6-BE8F-5502BAC2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100263"/>
            <a:ext cx="2492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不过载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，应要求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</p:txBody>
      </p:sp>
      <p:sp>
        <p:nvSpPr>
          <p:cNvPr id="441363" name="Rectangle 19">
            <a:extLst>
              <a:ext uri="{FF2B5EF4-FFF2-40B4-BE49-F238E27FC236}">
                <a16:creationId xmlns:a16="http://schemas.microsoft.com/office/drawing/2014/main" id="{DBEF4BFA-40EE-4AF5-AE88-17DFFCA9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5595938"/>
            <a:ext cx="7429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>
                <a:latin typeface="Times New Roman" pitchFamily="18" charset="0"/>
                <a:ea typeface="微软雅黑" pitchFamily="34" charset="-122"/>
              </a:rPr>
              <a:t>可见，当跟踪斜率一定时，允许的信号幅度随信号频率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zh-CN" altLang="en-US" sz="2000">
                <a:latin typeface="Times New Roman" pitchFamily="18" charset="0"/>
                <a:ea typeface="微软雅黑" pitchFamily="34" charset="-122"/>
              </a:rPr>
              <a:t>的增加而减小，这将导致语音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高频段</a:t>
            </a:r>
            <a:r>
              <a:rPr lang="zh-CN" altLang="en-US" sz="2000">
                <a:latin typeface="Times New Roman" pitchFamily="18" charset="0"/>
                <a:ea typeface="微软雅黑" pitchFamily="34" charset="-122"/>
              </a:rPr>
              <a:t>的信号量噪比下降。</a:t>
            </a:r>
          </a:p>
        </p:txBody>
      </p:sp>
      <p:sp>
        <p:nvSpPr>
          <p:cNvPr id="79880" name="矩形 14">
            <a:extLst>
              <a:ext uri="{FF2B5EF4-FFF2-40B4-BE49-F238E27FC236}">
                <a16:creationId xmlns:a16="http://schemas.microsoft.com/office/drawing/2014/main" id="{4FDCD4A9-FFF7-4CE8-9AE0-3D927688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45745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4">
            <a:extLst>
              <a:ext uri="{FF2B5EF4-FFF2-40B4-BE49-F238E27FC236}">
                <a16:creationId xmlns:a16="http://schemas.microsoft.com/office/drawing/2014/main" id="{E72FFA89-3E7F-445A-9043-F722706D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385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9882" name="Object 16">
            <a:extLst>
              <a:ext uri="{FF2B5EF4-FFF2-40B4-BE49-F238E27FC236}">
                <a16:creationId xmlns:a16="http://schemas.microsoft.com/office/drawing/2014/main" id="{23BFEB3B-BCA6-402C-AAB1-FED1CCA2D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1308100"/>
          <a:ext cx="31638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5" imgW="1307532" imgH="393529" progId="Equation.DSMT4">
                  <p:embed/>
                </p:oleObj>
              </mc:Choice>
              <mc:Fallback>
                <p:oleObj name="Equation" r:id="rId5" imgW="1307532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308100"/>
                        <a:ext cx="3163888" cy="906463"/>
                      </a:xfrm>
                      <a:prstGeom prst="rect">
                        <a:avLst/>
                      </a:prstGeom>
                      <a:solidFill>
                        <a:srgbClr val="EBEB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D8D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7">
            <a:extLst>
              <a:ext uri="{FF2B5EF4-FFF2-40B4-BE49-F238E27FC236}">
                <a16:creationId xmlns:a16="http://schemas.microsoft.com/office/drawing/2014/main" id="{4FF3D5FB-893D-40B5-93BA-8DF8471B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619375"/>
          <a:ext cx="30718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7" imgW="1269449" imgH="444307" progId="Equation.DSMT4">
                  <p:embed/>
                </p:oleObj>
              </mc:Choice>
              <mc:Fallback>
                <p:oleObj name="Equation" r:id="rId7" imgW="1269449" imgH="44430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619375"/>
                        <a:ext cx="3071813" cy="1023938"/>
                      </a:xfrm>
                      <a:prstGeom prst="rect">
                        <a:avLst/>
                      </a:prstGeom>
                      <a:solidFill>
                        <a:srgbClr val="EBEB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D8D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8">
            <a:extLst>
              <a:ext uri="{FF2B5EF4-FFF2-40B4-BE49-F238E27FC236}">
                <a16:creationId xmlns:a16="http://schemas.microsoft.com/office/drawing/2014/main" id="{8930CD72-A72E-4C31-9A26-D2A0A7B9B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852738"/>
          <a:ext cx="2286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9" imgW="901309" imgH="228501" progId="Equation.DSMT4">
                  <p:embed/>
                </p:oleObj>
              </mc:Choice>
              <mc:Fallback>
                <p:oleObj name="Equation" r:id="rId9" imgW="901309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852738"/>
                        <a:ext cx="2286000" cy="550862"/>
                      </a:xfrm>
                      <a:prstGeom prst="rect">
                        <a:avLst/>
                      </a:prstGeom>
                      <a:solidFill>
                        <a:srgbClr val="EBEB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D8D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1B50304-A9D1-437A-A2FF-2E0B53613677}"/>
              </a:ext>
            </a:extLst>
          </p:cNvPr>
          <p:cNvSpPr/>
          <p:nvPr/>
        </p:nvSpPr>
        <p:spPr>
          <a:xfrm>
            <a:off x="857250" y="428625"/>
            <a:ext cx="3929063" cy="590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最大编码电平 </a:t>
            </a:r>
            <a:r>
              <a:rPr lang="en-US" altLang="zh-CN" sz="2800" b="1" i="1" dirty="0">
                <a:solidFill>
                  <a:srgbClr val="FF0000"/>
                </a:solidFill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ea typeface="黑体" pitchFamily="2" charset="-122"/>
                <a:cs typeface="Arial" pitchFamily="34" charset="0"/>
              </a:rPr>
              <a:t>max</a:t>
            </a:r>
            <a:endParaRPr lang="zh-CN" altLang="en-US" sz="2800" b="1" kern="0" dirty="0">
              <a:solidFill>
                <a:srgbClr val="FF0000"/>
              </a:solidFill>
              <a:ea typeface="黑体" pitchFamily="2" charset="-122"/>
              <a:cs typeface="Arial" pitchFamily="34" charset="0"/>
            </a:endParaRPr>
          </a:p>
        </p:txBody>
      </p:sp>
      <p:pic>
        <p:nvPicPr>
          <p:cNvPr id="79886" name="Picture 15">
            <a:extLst>
              <a:ext uri="{FF2B5EF4-FFF2-40B4-BE49-F238E27FC236}">
                <a16:creationId xmlns:a16="http://schemas.microsoft.com/office/drawing/2014/main" id="{1B0D527D-A41D-465B-8B78-ED53C38C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03"/>
          <a:stretch>
            <a:fillRect/>
          </a:stretch>
        </p:blipFill>
        <p:spPr bwMode="auto">
          <a:xfrm>
            <a:off x="2444750" y="4324350"/>
            <a:ext cx="48101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C8E27331-935D-4DC5-A97C-737A33BA5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055C8B-88E9-4C27-8350-E68CCD22A9C9}" type="slidenum">
              <a:rPr lang="en-US" altLang="zh-CN">
                <a:latin typeface="Tahoma" panose="020B0604030504040204" pitchFamily="34" charset="0"/>
              </a:rPr>
              <a:pPr eaLnBrk="1" hangingPunct="1"/>
              <a:t>76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8C42061C-613A-422D-A13E-F1D33606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214438"/>
            <a:ext cx="3121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信号最大功率：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F25F0A-1C35-48C0-A243-7BA5E343B8C1}"/>
              </a:ext>
            </a:extLst>
          </p:cNvPr>
          <p:cNvSpPr/>
          <p:nvPr/>
        </p:nvSpPr>
        <p:spPr>
          <a:xfrm>
            <a:off x="4084638" y="1214438"/>
            <a:ext cx="17018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由</a:t>
            </a:r>
            <a:r>
              <a:rPr lang="en-US" altLang="zh-CN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Arial" charset="0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Arial" charset="0"/>
              </a:rPr>
              <a:t>max</a:t>
            </a:r>
            <a:r>
              <a:rPr lang="zh-CN" altLang="en-US" sz="2400">
                <a:solidFill>
                  <a:srgbClr val="000000"/>
                </a:solidFill>
                <a:latin typeface="Arial" charset="0"/>
                <a:ea typeface="黑体" pitchFamily="2" charset="-122"/>
                <a:cs typeface="Arial" charset="0"/>
              </a:rPr>
              <a:t>可得</a:t>
            </a:r>
            <a:endParaRPr lang="zh-CN" altLang="en-US" sz="2400">
              <a:latin typeface="Arial" charset="0"/>
              <a:ea typeface="黑体" pitchFamily="2" charset="-122"/>
              <a:cs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520BCE-0847-4058-A089-3926831E4143}"/>
              </a:ext>
            </a:extLst>
          </p:cNvPr>
          <p:cNvSpPr/>
          <p:nvPr/>
        </p:nvSpPr>
        <p:spPr>
          <a:xfrm>
            <a:off x="693738" y="423863"/>
            <a:ext cx="2327275" cy="652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信号量噪比</a:t>
            </a:r>
            <a:endParaRPr lang="zh-CN" altLang="en-US" sz="28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ED6DBF-04FD-41FB-9D8F-8FB87892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786188"/>
            <a:ext cx="3775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70000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假定不过载，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基本量化噪声为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</p:txBody>
      </p:sp>
      <p:sp>
        <p:nvSpPr>
          <p:cNvPr id="15" name="矩形 13">
            <a:extLst>
              <a:ext uri="{FF2B5EF4-FFF2-40B4-BE49-F238E27FC236}">
                <a16:creationId xmlns:a16="http://schemas.microsoft.com/office/drawing/2014/main" id="{43BF4A67-7811-4174-BA37-E92747F49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3214688"/>
            <a:ext cx="3121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kern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量化噪声功率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C2A3AC-8894-449E-B6F7-DE736B1953F6}"/>
              </a:ext>
            </a:extLst>
          </p:cNvPr>
          <p:cNvSpPr/>
          <p:nvPr/>
        </p:nvSpPr>
        <p:spPr>
          <a:xfrm>
            <a:off x="2928938" y="4252913"/>
            <a:ext cx="2714625" cy="461962"/>
          </a:xfrm>
          <a:prstGeom prst="rect">
            <a:avLst/>
          </a:prstGeom>
          <a:ln w="25400" cmpd="dbl"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000" i="1" kern="0" dirty="0">
                <a:solidFill>
                  <a:srgbClr val="00339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kern="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- 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0905" name="组合 16">
            <a:extLst>
              <a:ext uri="{FF2B5EF4-FFF2-40B4-BE49-F238E27FC236}">
                <a16:creationId xmlns:a16="http://schemas.microsoft.com/office/drawing/2014/main" id="{BE93B16D-60CB-47F9-ADC2-F3A0B82492B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857625"/>
            <a:ext cx="2698750" cy="2187575"/>
            <a:chOff x="3000364" y="2928934"/>
            <a:chExt cx="2698750" cy="2187575"/>
          </a:xfrm>
        </p:grpSpPr>
        <p:pic>
          <p:nvPicPr>
            <p:cNvPr id="80910" name="Picture 11" descr="{[[80UH6FEW1Y~EPURX_14E">
              <a:extLst>
                <a:ext uri="{FF2B5EF4-FFF2-40B4-BE49-F238E27FC236}">
                  <a16:creationId xmlns:a16="http://schemas.microsoft.com/office/drawing/2014/main" id="{A67A8BF3-E238-4CBA-B3A1-205CB68F0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64" y="2928934"/>
              <a:ext cx="2698750" cy="218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11" name="Text Box 9">
              <a:extLst>
                <a:ext uri="{FF2B5EF4-FFF2-40B4-BE49-F238E27FC236}">
                  <a16:creationId xmlns:a16="http://schemas.microsoft.com/office/drawing/2014/main" id="{5EF8703A-6768-4714-A488-642DDBDA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48" y="4242114"/>
              <a:ext cx="635691" cy="33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rgbClr val="0000C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</a:t>
              </a:r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i="1">
                  <a:solidFill>
                    <a:srgbClr val="0000C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</a:t>
              </a:r>
              <a:r>
                <a:rPr lang="en-US" altLang="zh-CN" sz="2000">
                  <a:solidFill>
                    <a:srgbClr val="0000C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1A7068B-32CA-4EE5-9B15-7CA91D710A42}"/>
              </a:ext>
            </a:extLst>
          </p:cNvPr>
          <p:cNvSpPr/>
          <p:nvPr/>
        </p:nvSpPr>
        <p:spPr>
          <a:xfrm>
            <a:off x="1500188" y="5429250"/>
            <a:ext cx="42148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低通滤波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的量化噪声，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907" name="矩形 20">
            <a:extLst>
              <a:ext uri="{FF2B5EF4-FFF2-40B4-BE49-F238E27FC236}">
                <a16:creationId xmlns:a16="http://schemas.microsoft.com/office/drawing/2014/main" id="{8AFBC90D-B125-41C2-B694-7E3D63A5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000625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是译码积分器输出波形；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AA8E6BB-01DE-468D-B67D-F64BE9BA5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843588"/>
            <a:ext cx="357187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3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000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变化区间为</a:t>
            </a:r>
            <a:r>
              <a:rPr lang="en-US" altLang="zh-CN" sz="2400" b="1" kern="0" dirty="0">
                <a:solidFill>
                  <a:srgbClr val="00339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(-</a:t>
            </a:r>
            <a:r>
              <a:rPr lang="en-US" altLang="zh-CN" sz="2400" b="1" kern="0" dirty="0">
                <a:solidFill>
                  <a:srgbClr val="00339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b="1" kern="0" dirty="0">
                <a:solidFill>
                  <a:srgbClr val="00339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 +</a:t>
            </a:r>
            <a:r>
              <a:rPr lang="en-US" altLang="zh-CN" sz="2400" b="1" kern="0" dirty="0">
                <a:solidFill>
                  <a:srgbClr val="00339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b="1" kern="0" dirty="0">
                <a:solidFill>
                  <a:srgbClr val="00339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。</a:t>
            </a:r>
          </a:p>
        </p:txBody>
      </p:sp>
      <p:pic>
        <p:nvPicPr>
          <p:cNvPr id="80909" name="Picture 15">
            <a:extLst>
              <a:ext uri="{FF2B5EF4-FFF2-40B4-BE49-F238E27FC236}">
                <a16:creationId xmlns:a16="http://schemas.microsoft.com/office/drawing/2014/main" id="{EF830B6A-70FC-4DE2-A570-CED87621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2"/>
          <a:stretch>
            <a:fillRect/>
          </a:stretch>
        </p:blipFill>
        <p:spPr bwMode="auto">
          <a:xfrm>
            <a:off x="2487613" y="1857375"/>
            <a:ext cx="4773612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C783D4CF-E4E9-4268-9D01-01CC436AC5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1F178B-DB05-4774-AC67-4C0CC0F71AC1}" type="slidenum">
              <a:rPr lang="en-US" altLang="zh-CN">
                <a:latin typeface="Tahoma" panose="020B0604030504040204" pitchFamily="34" charset="0"/>
              </a:rPr>
              <a:pPr eaLnBrk="1" hangingPunct="1"/>
              <a:t>77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81923" name="Picture 2">
            <a:extLst>
              <a:ext uri="{FF2B5EF4-FFF2-40B4-BE49-F238E27FC236}">
                <a16:creationId xmlns:a16="http://schemas.microsoft.com/office/drawing/2014/main" id="{78C90870-D24E-49F3-B949-69428046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71563"/>
            <a:ext cx="7715250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F7DFBD48-0529-4066-8740-D30F628E0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5F062C-2731-4460-AF20-9761A105CA97}" type="slidenum">
              <a:rPr lang="en-US" altLang="zh-CN">
                <a:latin typeface="Tahoma" panose="020B0604030504040204" pitchFamily="34" charset="0"/>
              </a:rPr>
              <a:pPr eaLnBrk="1" hangingPunct="1"/>
              <a:t>78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82947" name="Picture 7">
            <a:extLst>
              <a:ext uri="{FF2B5EF4-FFF2-40B4-BE49-F238E27FC236}">
                <a16:creationId xmlns:a16="http://schemas.microsoft.com/office/drawing/2014/main" id="{BDE41341-E68A-4AF5-9B4F-F9868292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49"/>
          <a:stretch>
            <a:fillRect/>
          </a:stretch>
        </p:blipFill>
        <p:spPr bwMode="auto">
          <a:xfrm>
            <a:off x="468313" y="981075"/>
            <a:ext cx="8108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E04F25D-A4BA-48BE-98F4-17FB796E0884}"/>
              </a:ext>
            </a:extLst>
          </p:cNvPr>
          <p:cNvSpPr/>
          <p:nvPr/>
        </p:nvSpPr>
        <p:spPr>
          <a:xfrm>
            <a:off x="900113" y="333375"/>
            <a:ext cx="7572375" cy="536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则</a:t>
            </a:r>
            <a:r>
              <a:rPr lang="zh-CN" altLang="en-US" sz="20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基本量化噪声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通过截止频率为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低通滤波器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后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，其</a:t>
            </a:r>
            <a:r>
              <a:rPr lang="zh-CN" altLang="en-US" sz="2400" b="1" dirty="0">
                <a:solidFill>
                  <a:srgbClr val="0000FF"/>
                </a:solidFill>
                <a:latin typeface="Arial" charset="0"/>
                <a:ea typeface="微软雅黑" pitchFamily="34" charset="-122"/>
                <a:cs typeface="Arial" charset="0"/>
              </a:rPr>
              <a:t>功率</a:t>
            </a:r>
            <a:r>
              <a:rPr lang="zh-CN" altLang="en-US" sz="2000" dirty="0">
                <a:latin typeface="Arial" charset="0"/>
                <a:ea typeface="微软雅黑" pitchFamily="34" charset="-122"/>
                <a:cs typeface="Arial" charset="0"/>
              </a:rPr>
              <a:t>为</a:t>
            </a:r>
            <a:r>
              <a:rPr lang="zh-CN" altLang="en-US" sz="2000" dirty="0"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endParaRPr lang="zh-CN" altLang="en-US" sz="2000" dirty="0"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225B15-1C6E-4705-B08B-7A6BB65A38EC}"/>
              </a:ext>
            </a:extLst>
          </p:cNvPr>
          <p:cNvSpPr/>
          <p:nvPr/>
        </p:nvSpPr>
        <p:spPr>
          <a:xfrm>
            <a:off x="827088" y="2133600"/>
            <a:ext cx="7429500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可见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，此量化噪声功率 </a:t>
            </a: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只与量化台阶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Symbol" pitchFamily="18" charset="2"/>
              </a:rPr>
              <a:t>及</a:t>
            </a: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400" b="1" i="1" dirty="0" err="1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有关，而   </a:t>
            </a:r>
            <a:endParaRPr lang="en-US" altLang="zh-CN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与输入信号大小无关。 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E952383D-0954-4C3F-8B45-292CA5DE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229225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最大信号量噪比与抽样频率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f</a:t>
            </a:r>
            <a:r>
              <a:rPr lang="en-US" altLang="zh-CN" sz="2400" b="1" i="1" baseline="-2500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s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的</a:t>
            </a:r>
            <a:r>
              <a:rPr lang="en-US" altLang="zh-CN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3</a:t>
            </a: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次方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成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正比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，而与信号频率</a:t>
            </a:r>
            <a:r>
              <a:rPr lang="en-US" altLang="zh-CN" sz="2400" i="1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f</a:t>
            </a:r>
            <a:r>
              <a:rPr lang="en-US" altLang="zh-CN" sz="2400" i="1" baseline="-2500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k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的</a:t>
            </a: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Arial" charset="0"/>
              </a:rPr>
              <a:t>平方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成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反比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。因此，提高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f</a:t>
            </a:r>
            <a:r>
              <a:rPr lang="en-US" altLang="zh-CN" sz="2400" b="1" i="1" baseline="-2500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Arial" charset="0"/>
              </a:rPr>
              <a:t>s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能显著增大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  <a:cs typeface="Arial" charset="0"/>
              </a:rPr>
              <a:t>ΔM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  <a:cs typeface="Arial" charset="0"/>
              </a:rPr>
              <a:t>的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</a:rPr>
              <a:t>量噪比。 </a:t>
            </a:r>
          </a:p>
        </p:txBody>
      </p:sp>
      <p:pic>
        <p:nvPicPr>
          <p:cNvPr id="82951" name="Picture 9">
            <a:extLst>
              <a:ext uri="{FF2B5EF4-FFF2-40B4-BE49-F238E27FC236}">
                <a16:creationId xmlns:a16="http://schemas.microsoft.com/office/drawing/2014/main" id="{8D8636B5-F35C-4B0A-B1E9-F3CAB38F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117850"/>
            <a:ext cx="8072438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102CEF5-E456-4AF8-8FB2-FC14E39A4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16EC84-1387-45F1-924F-AF2B76254F06}" type="slidenum">
              <a:rPr lang="en-US" altLang="zh-CN">
                <a:latin typeface="Tahoma" panose="020B0604030504040204" pitchFamily="34" charset="0"/>
              </a:rPr>
              <a:pPr eaLnBrk="1" hangingPunct="1"/>
              <a:t>79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7EDE5DE2-4976-4A99-8786-C99CEFB5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28245230-6ECA-4AF9-8530-7DF22D87A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14438"/>
            <a:ext cx="83423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>
            <a:extLst>
              <a:ext uri="{FF2B5EF4-FFF2-40B4-BE49-F238E27FC236}">
                <a16:creationId xmlns:a16="http://schemas.microsoft.com/office/drawing/2014/main" id="{2B9F0F97-CBAC-4855-9C7B-269405FA5F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229998-9116-4BE7-8480-C6F152F4396E}" type="slidenum">
              <a:rPr lang="en-US" altLang="zh-CN">
                <a:latin typeface="Tahoma" panose="020B0604030504040204" pitchFamily="34" charset="0"/>
              </a:rPr>
              <a:pPr eaLnBrk="1" hangingPunct="1"/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A68F742-355B-43EF-8230-689735BC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80087"/>
            <a:ext cx="442912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理想抽样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过程的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波形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频谱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</p:txBody>
      </p:sp>
      <p:pic>
        <p:nvPicPr>
          <p:cNvPr id="11270" name="Picture 3">
            <a:extLst>
              <a:ext uri="{FF2B5EF4-FFF2-40B4-BE49-F238E27FC236}">
                <a16:creationId xmlns:a16="http://schemas.microsoft.com/office/drawing/2014/main" id="{D0B4B8E2-29E3-49E9-9B1B-5E5F0901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457325"/>
            <a:ext cx="7313612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7">
            <a:extLst>
              <a:ext uri="{FF2B5EF4-FFF2-40B4-BE49-F238E27FC236}">
                <a16:creationId xmlns:a16="http://schemas.microsoft.com/office/drawing/2014/main" id="{B2AC243E-DDC4-469F-9719-EE9EFA45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5210175"/>
            <a:ext cx="571500" cy="819150"/>
          </a:xfrm>
          <a:prstGeom prst="rect">
            <a:avLst/>
          </a:prstGeom>
          <a:noFill/>
          <a:ln w="28575">
            <a:solidFill>
              <a:srgbClr val="990099"/>
            </a:solidFill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2E5F4DF-CE40-402B-877B-2218C55C3559}"/>
              </a:ext>
            </a:extLst>
          </p:cNvPr>
          <p:cNvSpPr/>
          <p:nvPr/>
        </p:nvSpPr>
        <p:spPr>
          <a:xfrm>
            <a:off x="6643702" y="881487"/>
            <a:ext cx="1644193" cy="642942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5" name="Rectangle 6">
            <a:extLst>
              <a:ext uri="{FF2B5EF4-FFF2-40B4-BE49-F238E27FC236}">
                <a16:creationId xmlns:a16="http://schemas.microsoft.com/office/drawing/2014/main" id="{CA9A9983-7EEA-4576-A2D8-2E91F337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836613"/>
            <a:ext cx="16716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s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≥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2f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endParaRPr lang="zh-CN" altLang="en-US" sz="2800"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8592DD8E-A86B-4D30-B1AE-6432A7B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3509A4-2369-4B4C-9868-10054CC2DCE3}" type="slidenum">
              <a:rPr lang="en-US" altLang="zh-CN">
                <a:latin typeface="Tahoma" panose="020B0604030504040204" pitchFamily="34" charset="0"/>
              </a:rPr>
              <a:pPr eaLnBrk="1" hangingPunct="1"/>
              <a:t>80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4995" name="Text Box 36">
            <a:extLst>
              <a:ext uri="{FF2B5EF4-FFF2-40B4-BE49-F238E27FC236}">
                <a16:creationId xmlns:a16="http://schemas.microsoft.com/office/drawing/2014/main" id="{AAAE7094-83D8-4754-96BF-603704B6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3119438"/>
            <a:ext cx="55721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时分复用</a:t>
            </a:r>
            <a:r>
              <a:rPr lang="zh-CN" altLang="en-US" sz="4400" b="1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(TDM)</a:t>
            </a:r>
          </a:p>
        </p:txBody>
      </p:sp>
      <p:sp>
        <p:nvSpPr>
          <p:cNvPr id="84996" name="矩形 4">
            <a:extLst>
              <a:ext uri="{FF2B5EF4-FFF2-40B4-BE49-F238E27FC236}">
                <a16:creationId xmlns:a16="http://schemas.microsoft.com/office/drawing/2014/main" id="{749D05A4-1EB4-41D0-9BD4-DE4899D0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078038"/>
            <a:ext cx="19827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§10</a:t>
            </a:r>
            <a:r>
              <a:rPr lang="en-US" altLang="zh-CN" sz="40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.8  </a:t>
            </a:r>
            <a:endParaRPr lang="zh-CN" altLang="en-US" sz="4000" b="1">
              <a:solidFill>
                <a:srgbClr val="99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997" name="矩形 8">
            <a:extLst>
              <a:ext uri="{FF2B5EF4-FFF2-40B4-BE49-F238E27FC236}">
                <a16:creationId xmlns:a16="http://schemas.microsoft.com/office/drawing/2014/main" id="{81373FCF-5EA4-4DE3-BF2A-17202B87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149725"/>
            <a:ext cx="576103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—— Time Division Multiplexing</a:t>
            </a:r>
            <a:endParaRPr lang="zh-CN" altLang="en-US" sz="2400" b="1">
              <a:solidFill>
                <a:schemeClr val="folHlin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>
            <a:extLst>
              <a:ext uri="{FF2B5EF4-FFF2-40B4-BE49-F238E27FC236}">
                <a16:creationId xmlns:a16="http://schemas.microsoft.com/office/drawing/2014/main" id="{08133106-D5BA-40E9-8AE8-F25A0121A5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75BF5C-2A4C-4613-9151-201ADE18E1EB}" type="slidenum">
              <a:rPr lang="en-US" altLang="zh-CN">
                <a:latin typeface="Tahoma" panose="020B0604030504040204" pitchFamily="34" charset="0"/>
              </a:rPr>
              <a:pPr eaLnBrk="1" hangingPunct="1"/>
              <a:t>81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FFB5E75D-C9AA-4636-822F-9DA450E8C6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25538"/>
            <a:ext cx="3429000" cy="433387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时分多路复用原理</a:t>
            </a:r>
          </a:p>
        </p:txBody>
      </p:sp>
      <p:grpSp>
        <p:nvGrpSpPr>
          <p:cNvPr id="86020" name="Group 4">
            <a:extLst>
              <a:ext uri="{FF2B5EF4-FFF2-40B4-BE49-F238E27FC236}">
                <a16:creationId xmlns:a16="http://schemas.microsoft.com/office/drawing/2014/main" id="{9398FE7B-B62F-4FEA-83C7-1CB145184188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844675"/>
            <a:ext cx="6470650" cy="3636963"/>
            <a:chOff x="2743" y="2220"/>
            <a:chExt cx="6941" cy="3078"/>
          </a:xfrm>
        </p:grpSpPr>
        <p:grpSp>
          <p:nvGrpSpPr>
            <p:cNvPr id="86024" name="Group 5">
              <a:extLst>
                <a:ext uri="{FF2B5EF4-FFF2-40B4-BE49-F238E27FC236}">
                  <a16:creationId xmlns:a16="http://schemas.microsoft.com/office/drawing/2014/main" id="{BB740A11-F37C-4DAF-AC51-A68ED5890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220"/>
              <a:ext cx="6685" cy="3078"/>
              <a:chOff x="2567" y="3198"/>
              <a:chExt cx="6685" cy="3078"/>
            </a:xfrm>
          </p:grpSpPr>
          <p:pic>
            <p:nvPicPr>
              <p:cNvPr id="86040" name="Picture 6" descr="TDM原理">
                <a:extLst>
                  <a:ext uri="{FF2B5EF4-FFF2-40B4-BE49-F238E27FC236}">
                    <a16:creationId xmlns:a16="http://schemas.microsoft.com/office/drawing/2014/main" id="{B9CFA5B5-61E2-4E7A-88EE-7A9D3A8926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029" r="2040" b="61929"/>
              <a:stretch>
                <a:fillRect/>
              </a:stretch>
            </p:blipFill>
            <p:spPr bwMode="auto">
              <a:xfrm>
                <a:off x="2592" y="3198"/>
                <a:ext cx="6660" cy="3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041" name="Text Box 7">
                <a:extLst>
                  <a:ext uri="{FF2B5EF4-FFF2-40B4-BE49-F238E27FC236}">
                    <a16:creationId xmlns:a16="http://schemas.microsoft.com/office/drawing/2014/main" id="{F17C57CB-B93F-4874-AF61-E952A9BFD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7" y="4502"/>
                <a:ext cx="62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b="1" i="1" baseline="-25000">
                    <a:latin typeface="Arial" panose="020B0604020202020204" pitchFamily="34" charset="0"/>
                  </a:rPr>
                  <a:t> </a:t>
                </a:r>
                <a:r>
                  <a:rPr lang="en-US" altLang="zh-CN" sz="20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</a:t>
                </a:r>
                <a:endParaRPr lang="en-US" altLang="zh-CN" sz="2000" b="1"/>
              </a:p>
            </p:txBody>
          </p:sp>
        </p:grpSp>
        <p:grpSp>
          <p:nvGrpSpPr>
            <p:cNvPr id="86025" name="Group 8">
              <a:extLst>
                <a:ext uri="{FF2B5EF4-FFF2-40B4-BE49-F238E27FC236}">
                  <a16:creationId xmlns:a16="http://schemas.microsoft.com/office/drawing/2014/main" id="{DE6DCD2A-7861-4985-9013-DA50DE212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2276"/>
              <a:ext cx="6941" cy="2962"/>
              <a:chOff x="2743" y="2276"/>
              <a:chExt cx="6941" cy="2962"/>
            </a:xfrm>
          </p:grpSpPr>
          <p:sp>
            <p:nvSpPr>
              <p:cNvPr id="86026" name="Text Box 9">
                <a:extLst>
                  <a:ext uri="{FF2B5EF4-FFF2-40B4-BE49-F238E27FC236}">
                    <a16:creationId xmlns:a16="http://schemas.microsoft.com/office/drawing/2014/main" id="{045590F6-5EE4-41D9-AEBC-87D1F26E4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0" y="2386"/>
                <a:ext cx="924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低通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1</a:t>
                </a:r>
                <a:endParaRPr lang="en-US" altLang="zh-CN" sz="2000" b="1"/>
              </a:p>
            </p:txBody>
          </p:sp>
          <p:sp>
            <p:nvSpPr>
              <p:cNvPr id="86027" name="Text Box 10">
                <a:extLst>
                  <a:ext uri="{FF2B5EF4-FFF2-40B4-BE49-F238E27FC236}">
                    <a16:creationId xmlns:a16="http://schemas.microsoft.com/office/drawing/2014/main" id="{78F5EA16-9079-419E-86AB-CCDC14416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1" y="3055"/>
                <a:ext cx="951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低通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2</a:t>
                </a:r>
                <a:endParaRPr lang="en-US" altLang="zh-CN" sz="2000" b="1"/>
              </a:p>
            </p:txBody>
          </p:sp>
          <p:sp>
            <p:nvSpPr>
              <p:cNvPr id="86028" name="Text Box 11">
                <a:extLst>
                  <a:ext uri="{FF2B5EF4-FFF2-40B4-BE49-F238E27FC236}">
                    <a16:creationId xmlns:a16="http://schemas.microsoft.com/office/drawing/2014/main" id="{67B72D48-8715-4A31-B744-91472C6BC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6" y="4195"/>
                <a:ext cx="951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低通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N</a:t>
                </a:r>
                <a:endParaRPr lang="en-US" altLang="zh-CN" sz="2000" b="1"/>
              </a:p>
            </p:txBody>
          </p:sp>
          <p:sp>
            <p:nvSpPr>
              <p:cNvPr id="86029" name="Text Box 12">
                <a:extLst>
                  <a:ext uri="{FF2B5EF4-FFF2-40B4-BE49-F238E27FC236}">
                    <a16:creationId xmlns:a16="http://schemas.microsoft.com/office/drawing/2014/main" id="{24CFF1C1-00D2-44F2-A9E5-E767120A6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9" y="3357"/>
                <a:ext cx="85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信道</a:t>
                </a:r>
                <a:endParaRPr lang="zh-CN" altLang="en-US" sz="2000" b="1"/>
              </a:p>
            </p:txBody>
          </p:sp>
          <p:sp>
            <p:nvSpPr>
              <p:cNvPr id="86030" name="Text Box 13">
                <a:extLst>
                  <a:ext uri="{FF2B5EF4-FFF2-40B4-BE49-F238E27FC236}">
                    <a16:creationId xmlns:a16="http://schemas.microsoft.com/office/drawing/2014/main" id="{8CFD13F8-720E-4258-8447-F79386BD6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8" y="2392"/>
                <a:ext cx="1066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低通 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1</a:t>
                </a:r>
                <a:endParaRPr lang="en-US" altLang="zh-CN" sz="2000" b="1"/>
              </a:p>
            </p:txBody>
          </p:sp>
          <p:sp>
            <p:nvSpPr>
              <p:cNvPr id="86031" name="Text Box 14">
                <a:extLst>
                  <a:ext uri="{FF2B5EF4-FFF2-40B4-BE49-F238E27FC236}">
                    <a16:creationId xmlns:a16="http://schemas.microsoft.com/office/drawing/2014/main" id="{CF5C16F0-23F0-4986-854A-CC4D431380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0" y="3058"/>
                <a:ext cx="1066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低通 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2 </a:t>
                </a:r>
                <a:endParaRPr lang="en-US" altLang="zh-CN" sz="2000" b="1"/>
              </a:p>
            </p:txBody>
          </p:sp>
          <p:sp>
            <p:nvSpPr>
              <p:cNvPr id="86032" name="Text Box 15">
                <a:extLst>
                  <a:ext uri="{FF2B5EF4-FFF2-40B4-BE49-F238E27FC236}">
                    <a16:creationId xmlns:a16="http://schemas.microsoft.com/office/drawing/2014/main" id="{4A048596-0F95-44B0-A923-935484B15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5" y="4207"/>
                <a:ext cx="1066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低通 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N</a:t>
                </a:r>
                <a:endParaRPr lang="en-US" altLang="zh-CN" sz="2000" b="1"/>
              </a:p>
            </p:txBody>
          </p:sp>
          <p:sp>
            <p:nvSpPr>
              <p:cNvPr id="86033" name="Text Box 16">
                <a:extLst>
                  <a:ext uri="{FF2B5EF4-FFF2-40B4-BE49-F238E27FC236}">
                    <a16:creationId xmlns:a16="http://schemas.microsoft.com/office/drawing/2014/main" id="{1E050B28-CD5C-4625-B619-D8D8AFFCC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8" y="4800"/>
                <a:ext cx="1875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同步旋转开关</a:t>
                </a:r>
                <a:endParaRPr lang="zh-CN" altLang="en-US" sz="2000" b="1"/>
              </a:p>
            </p:txBody>
          </p:sp>
          <p:sp>
            <p:nvSpPr>
              <p:cNvPr id="86034" name="Text Box 17">
                <a:extLst>
                  <a:ext uri="{FF2B5EF4-FFF2-40B4-BE49-F238E27FC236}">
                    <a16:creationId xmlns:a16="http://schemas.microsoft.com/office/drawing/2014/main" id="{7A79EDE6-C37B-4806-8994-F5AD1C943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7" y="2337"/>
                <a:ext cx="85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b="1" baseline="-25000">
                    <a:latin typeface="Arial" panose="020B0604020202020204" pitchFamily="34" charset="0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</a:t>
                </a:r>
                <a:endParaRPr lang="en-US" altLang="zh-CN" sz="2000" b="1"/>
              </a:p>
            </p:txBody>
          </p:sp>
          <p:sp>
            <p:nvSpPr>
              <p:cNvPr id="86035" name="Text Box 18">
                <a:extLst>
                  <a:ext uri="{FF2B5EF4-FFF2-40B4-BE49-F238E27FC236}">
                    <a16:creationId xmlns:a16="http://schemas.microsoft.com/office/drawing/2014/main" id="{87D7B853-614A-45B9-90C4-3B042FB9E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7" y="2991"/>
                <a:ext cx="85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b="1" baseline="-25000">
                    <a:latin typeface="Arial" panose="020B0604020202020204" pitchFamily="34" charset="0"/>
                  </a:rPr>
                  <a:t>2</a:t>
                </a:r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</a:t>
                </a:r>
                <a:endParaRPr lang="en-US" altLang="zh-CN" sz="2000" b="1"/>
              </a:p>
            </p:txBody>
          </p:sp>
          <p:sp>
            <p:nvSpPr>
              <p:cNvPr id="86036" name="Text Box 19">
                <a:extLst>
                  <a:ext uri="{FF2B5EF4-FFF2-40B4-BE49-F238E27FC236}">
                    <a16:creationId xmlns:a16="http://schemas.microsoft.com/office/drawing/2014/main" id="{2657F05F-39B0-4927-8235-00E3A5CAE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8" y="2953"/>
                <a:ext cx="85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b="1" baseline="-25000">
                    <a:latin typeface="Arial" panose="020B0604020202020204" pitchFamily="34" charset="0"/>
                  </a:rPr>
                  <a:t>2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</a:t>
                </a:r>
                <a:endParaRPr lang="en-US" altLang="zh-CN" sz="2000" b="1"/>
              </a:p>
            </p:txBody>
          </p:sp>
          <p:sp>
            <p:nvSpPr>
              <p:cNvPr id="86037" name="Text Box 20">
                <a:extLst>
                  <a:ext uri="{FF2B5EF4-FFF2-40B4-BE49-F238E27FC236}">
                    <a16:creationId xmlns:a16="http://schemas.microsoft.com/office/drawing/2014/main" id="{4FCB0ACF-2878-4BED-922D-3B91E22B3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8" y="2276"/>
                <a:ext cx="85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b="1" baseline="-25000">
                    <a:latin typeface="Arial" panose="020B0604020202020204" pitchFamily="34" charset="0"/>
                  </a:rPr>
                  <a:t>1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</a:t>
                </a:r>
                <a:endParaRPr lang="en-US" altLang="zh-CN" sz="2000" b="1"/>
              </a:p>
            </p:txBody>
          </p:sp>
          <p:sp>
            <p:nvSpPr>
              <p:cNvPr id="86038" name="Text Box 21">
                <a:extLst>
                  <a:ext uri="{FF2B5EF4-FFF2-40B4-BE49-F238E27FC236}">
                    <a16:creationId xmlns:a16="http://schemas.microsoft.com/office/drawing/2014/main" id="{6FD19910-A37B-428C-A1B1-A9E0EF4413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2" y="4119"/>
                <a:ext cx="97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b="1" baseline="-25000">
                    <a:latin typeface="Arial" panose="020B0604020202020204" pitchFamily="34" charset="0"/>
                  </a:rPr>
                  <a:t>N</a:t>
                </a:r>
                <a:r>
                  <a: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</a:t>
                </a:r>
                <a:endParaRPr lang="en-US" altLang="zh-CN" sz="2000" b="1"/>
              </a:p>
            </p:txBody>
          </p:sp>
          <p:sp>
            <p:nvSpPr>
              <p:cNvPr id="86039" name="Text Box 22">
                <a:extLst>
                  <a:ext uri="{FF2B5EF4-FFF2-40B4-BE49-F238E27FC236}">
                    <a16:creationId xmlns:a16="http://schemas.microsoft.com/office/drawing/2014/main" id="{31A9BE6D-760C-4EE8-85AC-EC3530E00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" y="4051"/>
                <a:ext cx="852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b="1" baseline="-25000">
                    <a:latin typeface="Arial" panose="020B0604020202020204" pitchFamily="34" charset="0"/>
                  </a:rPr>
                  <a:t>N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latin typeface="Times New Roman" panose="02020603050405020304" pitchFamily="18" charset="0"/>
                  </a:rPr>
                  <a:t>)</a:t>
                </a:r>
                <a:endParaRPr lang="en-US" altLang="zh-CN" sz="2000" b="1"/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AA64090C-0786-4652-BE77-F99D89B2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8625"/>
            <a:ext cx="4000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华文中宋" pitchFamily="2" charset="-122"/>
                <a:cs typeface="Arial" charset="0"/>
              </a:rPr>
              <a:t>§10</a:t>
            </a:r>
            <a:r>
              <a:rPr lang="en-US" altLang="zh-CN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华文中宋" pitchFamily="2" charset="-122"/>
                <a:cs typeface="Arial" charset="0"/>
              </a:rPr>
              <a:t>.8.1  </a:t>
            </a:r>
            <a:r>
              <a:rPr lang="zh-CN" altLang="en-US" sz="3200" b="1" dirty="0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基本概念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6A34778-1DE6-46ED-A154-784F84D6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16563"/>
            <a:ext cx="37147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实际电路中，用抽样脉冲取代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6894622-A406-4A5B-BF4F-5E0EDB7D433A}"/>
              </a:ext>
            </a:extLst>
          </p:cNvPr>
          <p:cNvCxnSpPr/>
          <p:nvPr/>
        </p:nvCxnSpPr>
        <p:spPr>
          <a:xfrm rot="16200000" flipH="1">
            <a:off x="4645026" y="5300662"/>
            <a:ext cx="285750" cy="142875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3">
            <a:extLst>
              <a:ext uri="{FF2B5EF4-FFF2-40B4-BE49-F238E27FC236}">
                <a16:creationId xmlns:a16="http://schemas.microsoft.com/office/drawing/2014/main" id="{868B2278-7229-4EBE-978D-406FD5EA6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8A72CF-9E2C-43BD-BCD5-73AD9A294390}" type="slidenum">
              <a:rPr lang="en-US" altLang="zh-CN">
                <a:latin typeface="Tahoma" panose="020B0604030504040204" pitchFamily="34" charset="0"/>
              </a:rPr>
              <a:pPr eaLnBrk="1" hangingPunct="1"/>
              <a:t>82</a:t>
            </a:fld>
            <a:endParaRPr lang="en-US" altLang="zh-CN">
              <a:latin typeface="Tahoma" panose="020B0604030504040204" pitchFamily="34" charset="0"/>
            </a:endParaRPr>
          </a:p>
        </p:txBody>
      </p:sp>
      <p:grpSp>
        <p:nvGrpSpPr>
          <p:cNvPr id="87043" name="组合 40">
            <a:extLst>
              <a:ext uri="{FF2B5EF4-FFF2-40B4-BE49-F238E27FC236}">
                <a16:creationId xmlns:a16="http://schemas.microsoft.com/office/drawing/2014/main" id="{8EF5267B-A2EA-4E4F-AD5E-63A4464D0597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41438"/>
            <a:ext cx="7007225" cy="5167312"/>
            <a:chOff x="1350998" y="1190480"/>
            <a:chExt cx="7007217" cy="5167478"/>
          </a:xfrm>
        </p:grpSpPr>
        <p:grpSp>
          <p:nvGrpSpPr>
            <p:cNvPr id="87047" name="组合 32">
              <a:extLst>
                <a:ext uri="{FF2B5EF4-FFF2-40B4-BE49-F238E27FC236}">
                  <a16:creationId xmlns:a16="http://schemas.microsoft.com/office/drawing/2014/main" id="{58904B62-E60D-47C8-A621-6C4D43911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0998" y="1190480"/>
              <a:ext cx="7007217" cy="5167478"/>
              <a:chOff x="714384" y="643074"/>
              <a:chExt cx="7007217" cy="5167478"/>
            </a:xfrm>
          </p:grpSpPr>
          <p:grpSp>
            <p:nvGrpSpPr>
              <p:cNvPr id="87052" name="Group 5">
                <a:extLst>
                  <a:ext uri="{FF2B5EF4-FFF2-40B4-BE49-F238E27FC236}">
                    <a16:creationId xmlns:a16="http://schemas.microsoft.com/office/drawing/2014/main" id="{7D8A43AC-38ED-4FC3-83A7-A21C994579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4384" y="643074"/>
                <a:ext cx="7007217" cy="5117409"/>
                <a:chOff x="3132" y="6473"/>
                <a:chExt cx="6247" cy="4810"/>
              </a:xfrm>
            </p:grpSpPr>
            <p:pic>
              <p:nvPicPr>
                <p:cNvPr id="87067" name="Picture 6" descr="TDM原理">
                  <a:extLst>
                    <a:ext uri="{FF2B5EF4-FFF2-40B4-BE49-F238E27FC236}">
                      <a16:creationId xmlns:a16="http://schemas.microsoft.com/office/drawing/2014/main" id="{23D5D911-704B-4F3C-9FB6-73DA41E0C7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54" t="41930"/>
                <a:stretch>
                  <a:fillRect/>
                </a:stretch>
              </p:blipFill>
              <p:spPr bwMode="auto">
                <a:xfrm>
                  <a:off x="3132" y="6588"/>
                  <a:ext cx="6247" cy="46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87068" name="Group 7">
                  <a:extLst>
                    <a:ext uri="{FF2B5EF4-FFF2-40B4-BE49-F238E27FC236}">
                      <a16:creationId xmlns:a16="http://schemas.microsoft.com/office/drawing/2014/main" id="{07783C3E-6061-4060-AA0C-67AEBF2A4B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41" y="6473"/>
                  <a:ext cx="3075" cy="4672"/>
                  <a:chOff x="3241" y="6473"/>
                  <a:chExt cx="3075" cy="4672"/>
                </a:xfrm>
              </p:grpSpPr>
              <p:sp>
                <p:nvSpPr>
                  <p:cNvPr id="87069" name="Text Box 8">
                    <a:extLst>
                      <a:ext uri="{FF2B5EF4-FFF2-40B4-BE49-F238E27FC236}">
                        <a16:creationId xmlns:a16="http://schemas.microsoft.com/office/drawing/2014/main" id="{C07FE814-72B2-45D5-8248-3DE16E5400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10" y="6473"/>
                    <a:ext cx="852" cy="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 i="1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US" altLang="zh-CN" sz="2000" b="1" baseline="-25000"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CN" sz="2000" b="1">
                        <a:latin typeface="Times New Roman" panose="02020603050405020304" pitchFamily="18" charset="0"/>
                      </a:rPr>
                      <a:t>(</a:t>
                    </a:r>
                    <a:r>
                      <a:rPr lang="en-US" altLang="zh-CN" sz="2000" b="1" i="1">
                        <a:latin typeface="Times New Roman" panose="02020603050405020304" pitchFamily="18" charset="0"/>
                      </a:rPr>
                      <a:t>t</a:t>
                    </a:r>
                    <a:r>
                      <a:rPr lang="en-US" altLang="zh-CN" sz="2000" b="1">
                        <a:latin typeface="Times New Roman" panose="02020603050405020304" pitchFamily="18" charset="0"/>
                      </a:rPr>
                      <a:t>)</a:t>
                    </a:r>
                    <a:endParaRPr lang="en-US" altLang="zh-CN" sz="4000" b="1"/>
                  </a:p>
                </p:txBody>
              </p:sp>
              <p:sp>
                <p:nvSpPr>
                  <p:cNvPr id="87070" name="Text Box 9">
                    <a:extLst>
                      <a:ext uri="{FF2B5EF4-FFF2-40B4-BE49-F238E27FC236}">
                        <a16:creationId xmlns:a16="http://schemas.microsoft.com/office/drawing/2014/main" id="{D2032FB0-D87A-4077-9F73-DF056DB513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4" y="7816"/>
                    <a:ext cx="852" cy="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 i="1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US" altLang="zh-CN" sz="2000" b="1" baseline="-25000">
                        <a:latin typeface="Times New Roman" panose="02020603050405020304" pitchFamily="18" charset="0"/>
                      </a:rPr>
                      <a:t>2</a:t>
                    </a:r>
                    <a:r>
                      <a:rPr lang="en-US" altLang="zh-CN" sz="2000" b="1">
                        <a:latin typeface="Times New Roman" panose="02020603050405020304" pitchFamily="18" charset="0"/>
                      </a:rPr>
                      <a:t>(</a:t>
                    </a:r>
                    <a:r>
                      <a:rPr lang="en-US" altLang="zh-CN" sz="2000" b="1" i="1">
                        <a:latin typeface="Times New Roman" panose="02020603050405020304" pitchFamily="18" charset="0"/>
                      </a:rPr>
                      <a:t>t</a:t>
                    </a:r>
                    <a:r>
                      <a:rPr lang="en-US" altLang="zh-CN" sz="2000" b="1">
                        <a:latin typeface="Times New Roman" panose="02020603050405020304" pitchFamily="18" charset="0"/>
                      </a:rPr>
                      <a:t>)</a:t>
                    </a:r>
                    <a:endParaRPr lang="en-US" altLang="zh-CN" sz="4000" b="1"/>
                  </a:p>
                </p:txBody>
              </p:sp>
              <p:sp>
                <p:nvSpPr>
                  <p:cNvPr id="165906" name="Text Box 10">
                    <a:extLst>
                      <a:ext uri="{FF2B5EF4-FFF2-40B4-BE49-F238E27FC236}">
                        <a16:creationId xmlns:a16="http://schemas.microsoft.com/office/drawing/2014/main" id="{A3CDB318-9AA6-44F9-BC49-4AA6C98DFC9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5" y="10706"/>
                    <a:ext cx="852" cy="4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altLang="zh-CN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</a:rPr>
                      <a:t>1</a:t>
                    </a:r>
                    <a:r>
                      <a:rPr lang="zh-CN" altLang="en-US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</a:rPr>
                      <a:t>帧</a:t>
                    </a:r>
                    <a:endParaRPr lang="zh-CN" altLang="en-US" sz="4000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itchFamily="34" charset="0"/>
                    </a:endParaRPr>
                  </a:p>
                </p:txBody>
              </p:sp>
              <p:sp>
                <p:nvSpPr>
                  <p:cNvPr id="87072" name="Text Box 11">
                    <a:extLst>
                      <a:ext uri="{FF2B5EF4-FFF2-40B4-BE49-F238E27FC236}">
                        <a16:creationId xmlns:a16="http://schemas.microsoft.com/office/drawing/2014/main" id="{1C4483BE-6DDA-4634-86B6-838F99E6D3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1" y="8878"/>
                    <a:ext cx="852" cy="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US" altLang="zh-CN" sz="2000" b="1" baseline="-250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US" altLang="zh-CN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/</a:t>
                    </a:r>
                    <a:r>
                      <a:rPr lang="en-US" altLang="zh-CN" sz="2000" b="1" i="1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endParaRPr lang="en-US" altLang="zh-CN" sz="2000" b="1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073" name="Text Box 12">
                    <a:extLst>
                      <a:ext uri="{FF2B5EF4-FFF2-40B4-BE49-F238E27FC236}">
                        <a16:creationId xmlns:a16="http://schemas.microsoft.com/office/drawing/2014/main" id="{E6124810-A37F-4728-B134-CCF610E81E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4" y="8907"/>
                    <a:ext cx="1093" cy="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US" altLang="zh-CN" sz="2000" b="1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 </a:t>
                    </a:r>
                    <a:r>
                      <a: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r>
                      <a:rPr lang="en-US" altLang="zh-CN" sz="2000" b="1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US" altLang="zh-CN" sz="2000" b="1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/</a:t>
                    </a:r>
                    <a:r>
                      <a:rPr lang="en-US" altLang="zh-CN" sz="2000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endParaRPr lang="en-US" altLang="zh-CN" sz="4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074" name="Text Box 15">
                    <a:extLst>
                      <a:ext uri="{FF2B5EF4-FFF2-40B4-BE49-F238E27FC236}">
                        <a16:creationId xmlns:a16="http://schemas.microsoft.com/office/drawing/2014/main" id="{FF6A8B58-7B59-42F5-BF02-6EB20C824D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1" y="9818"/>
                    <a:ext cx="852" cy="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0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时隙</a:t>
                    </a:r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400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sp>
            <p:nvSpPr>
              <p:cNvPr id="87053" name="Line 16">
                <a:extLst>
                  <a:ext uri="{FF2B5EF4-FFF2-40B4-BE49-F238E27FC236}">
                    <a16:creationId xmlns:a16="http://schemas.microsoft.com/office/drawing/2014/main" id="{6614C165-25DF-488C-8924-E8953F8BF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7812" y="3247527"/>
                <a:ext cx="0" cy="1372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Line 17">
                <a:extLst>
                  <a:ext uri="{FF2B5EF4-FFF2-40B4-BE49-F238E27FC236}">
                    <a16:creationId xmlns:a16="http://schemas.microsoft.com/office/drawing/2014/main" id="{8A0E012C-A282-493C-852F-1B46C6CD7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7114" y="3260294"/>
                <a:ext cx="0" cy="1372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Line 18">
                <a:extLst>
                  <a:ext uri="{FF2B5EF4-FFF2-40B4-BE49-F238E27FC236}">
                    <a16:creationId xmlns:a16="http://schemas.microsoft.com/office/drawing/2014/main" id="{6DD7B115-42D6-448A-95DB-9C22C9F91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2764" y="3285827"/>
                <a:ext cx="0" cy="1372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Line 23">
                <a:extLst>
                  <a:ext uri="{FF2B5EF4-FFF2-40B4-BE49-F238E27FC236}">
                    <a16:creationId xmlns:a16="http://schemas.microsoft.com/office/drawing/2014/main" id="{EBD97407-84E7-4055-9B73-BD3363492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9058" y="2428868"/>
                <a:ext cx="176847" cy="2030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Line 24">
                <a:extLst>
                  <a:ext uri="{FF2B5EF4-FFF2-40B4-BE49-F238E27FC236}">
                    <a16:creationId xmlns:a16="http://schemas.microsoft.com/office/drawing/2014/main" id="{509A2910-8659-4CBA-A7E1-248FB19DC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868" y="1000108"/>
                <a:ext cx="195144" cy="3030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8" name="Text Box 12">
                <a:extLst>
                  <a:ext uri="{FF2B5EF4-FFF2-40B4-BE49-F238E27FC236}">
                    <a16:creationId xmlns:a16="http://schemas.microsoft.com/office/drawing/2014/main" id="{F27EF104-4582-4D41-9783-D6CF39668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5582" y="3258828"/>
                <a:ext cx="1285884" cy="465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Arial" panose="020B0604020202020204" pitchFamily="34" charset="0"/>
                    <a:cs typeface="Arial" panose="020B0604020202020204" pitchFamily="34" charset="0"/>
                  </a:rPr>
                  <a:t>2T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2000" b="1" i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altLang="zh-CN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altLang="zh-CN" sz="4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59" name="Text Box 12">
                <a:extLst>
                  <a:ext uri="{FF2B5EF4-FFF2-40B4-BE49-F238E27FC236}">
                    <a16:creationId xmlns:a16="http://schemas.microsoft.com/office/drawing/2014/main" id="{39190215-BE0C-4C82-998A-220459DFF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1960" y="3248759"/>
                <a:ext cx="1285884" cy="465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Arial" panose="020B0604020202020204" pitchFamily="34" charset="0"/>
                    <a:cs typeface="Arial" panose="020B0604020202020204" pitchFamily="34" charset="0"/>
                  </a:rPr>
                  <a:t>3T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2000" b="1" i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altLang="zh-CN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altLang="zh-CN" sz="4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60" name="矩形 25">
                <a:extLst>
                  <a:ext uri="{FF2B5EF4-FFF2-40B4-BE49-F238E27FC236}">
                    <a16:creationId xmlns:a16="http://schemas.microsoft.com/office/drawing/2014/main" id="{0E1CB6F5-7EBB-41C0-B88F-647D4218E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907" y="1741659"/>
                <a:ext cx="431799" cy="39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7061" name="矩形 26">
                <a:extLst>
                  <a:ext uri="{FF2B5EF4-FFF2-40B4-BE49-F238E27FC236}">
                    <a16:creationId xmlns:a16="http://schemas.microsoft.com/office/drawing/2014/main" id="{05FC312E-BCFD-4112-AF5A-D0A91FEE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218" y="1741659"/>
                <a:ext cx="573087" cy="39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2000" b="1" i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7062" name="矩形 27">
                <a:extLst>
                  <a:ext uri="{FF2B5EF4-FFF2-40B4-BE49-F238E27FC236}">
                    <a16:creationId xmlns:a16="http://schemas.microsoft.com/office/drawing/2014/main" id="{81F96B37-3B87-4AEA-86CE-43EDA6F33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441" y="1755947"/>
                <a:ext cx="573087" cy="396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altLang="zh-CN" sz="2000" b="1" i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7063" name="矩形 28">
                <a:extLst>
                  <a:ext uri="{FF2B5EF4-FFF2-40B4-BE49-F238E27FC236}">
                    <a16:creationId xmlns:a16="http://schemas.microsoft.com/office/drawing/2014/main" id="{D00628C5-31D4-4269-BDC3-74CF6554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577" y="1771823"/>
                <a:ext cx="573087" cy="396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altLang="zh-CN" sz="2000" b="1" i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CN" sz="2000" b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FF27FF2-548A-49B6-A425-21AC612FF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68" y="1928990"/>
                <a:ext cx="428625" cy="28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AF106D1-A0A7-4D54-B8DB-0EA3ED34F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106" y="3619732"/>
                <a:ext cx="428625" cy="28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0757C46-1472-4561-9443-8672235E7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843" y="5524793"/>
                <a:ext cx="428625" cy="2857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7048" name="矩形 36">
              <a:extLst>
                <a:ext uri="{FF2B5EF4-FFF2-40B4-BE49-F238E27FC236}">
                  <a16:creationId xmlns:a16="http://schemas.microsoft.com/office/drawing/2014/main" id="{DFF866F7-7C36-4289-8DEA-7F0D89BAB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658" y="5502268"/>
              <a:ext cx="431800" cy="39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0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049" name="矩形 37">
              <a:extLst>
                <a:ext uri="{FF2B5EF4-FFF2-40B4-BE49-F238E27FC236}">
                  <a16:creationId xmlns:a16="http://schemas.microsoft.com/office/drawing/2014/main" id="{843EEE2C-A4DB-47BA-88F7-020E5DD2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69" y="5514969"/>
              <a:ext cx="573087" cy="396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20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0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050" name="矩形 38">
              <a:extLst>
                <a:ext uri="{FF2B5EF4-FFF2-40B4-BE49-F238E27FC236}">
                  <a16:creationId xmlns:a16="http://schemas.microsoft.com/office/drawing/2014/main" id="{93C2A2CE-8E89-4A3C-9DA7-4C2907A24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330" y="5529256"/>
              <a:ext cx="573087" cy="396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20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0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051" name="矩形 39">
              <a:extLst>
                <a:ext uri="{FF2B5EF4-FFF2-40B4-BE49-F238E27FC236}">
                  <a16:creationId xmlns:a16="http://schemas.microsoft.com/office/drawing/2014/main" id="{0F15331D-37A4-425B-AFCC-B245983B5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54" y="5532432"/>
              <a:ext cx="573087" cy="396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20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000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608E8179-1A3E-40DE-BD01-CA8B25B3EB47}"/>
              </a:ext>
            </a:extLst>
          </p:cNvPr>
          <p:cNvSpPr/>
          <p:nvPr/>
        </p:nvSpPr>
        <p:spPr>
          <a:xfrm>
            <a:off x="428625" y="1038225"/>
            <a:ext cx="32146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信号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的采样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8B0B469-F2BC-4EAB-A3CF-473F23281F4A}"/>
              </a:ext>
            </a:extLst>
          </p:cNvPr>
          <p:cNvSpPr/>
          <p:nvPr/>
        </p:nvSpPr>
        <p:spPr>
          <a:xfrm>
            <a:off x="428625" y="2633663"/>
            <a:ext cx="3214688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信号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的采样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1B99F95-89D1-4A1F-879E-3CA6A597FD2D}"/>
              </a:ext>
            </a:extLst>
          </p:cNvPr>
          <p:cNvSpPr/>
          <p:nvPr/>
        </p:nvSpPr>
        <p:spPr>
          <a:xfrm>
            <a:off x="428625" y="4314825"/>
            <a:ext cx="37861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pitchFamily="34" charset="0"/>
              </a:rPr>
              <a:t>旋转开关采样到的信号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ED8FFC6F-A133-4B1E-9E56-AD5192F2F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282499-91C0-44B5-92E9-1F960E453849}" type="slidenum">
              <a:rPr lang="en-US" altLang="zh-CN">
                <a:latin typeface="Tahoma" panose="020B0604030504040204" pitchFamily="34" charset="0"/>
              </a:rPr>
              <a:pPr eaLnBrk="1" hangingPunct="1"/>
              <a:t>83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8067" name="矩形 4">
            <a:extLst>
              <a:ext uri="{FF2B5EF4-FFF2-40B4-BE49-F238E27FC236}">
                <a16:creationId xmlns:a16="http://schemas.microsoft.com/office/drawing/2014/main" id="{55DA81BC-6CDB-4B71-903D-53B10AB1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071563"/>
            <a:ext cx="314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</a:t>
            </a:r>
            <a:r>
              <a:rPr kumimoji="1" lang="zh-CN" altLang="en-US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的主要优点：</a:t>
            </a:r>
            <a:endParaRPr lang="zh-CN" altLang="en-US" sz="1800" b="1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068" name="Picture 6">
            <a:extLst>
              <a:ext uri="{FF2B5EF4-FFF2-40B4-BE49-F238E27FC236}">
                <a16:creationId xmlns:a16="http://schemas.microsoft.com/office/drawing/2014/main" id="{EAEF0132-6EB0-4EAA-8C09-4B7EDD95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28"/>
          <a:stretch>
            <a:fillRect/>
          </a:stretch>
        </p:blipFill>
        <p:spPr bwMode="auto">
          <a:xfrm>
            <a:off x="1033463" y="1785938"/>
            <a:ext cx="7038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6">
            <a:extLst>
              <a:ext uri="{FF2B5EF4-FFF2-40B4-BE49-F238E27FC236}">
                <a16:creationId xmlns:a16="http://schemas.microsoft.com/office/drawing/2014/main" id="{3E6F6A60-2EDA-4EBA-B259-BBE56B24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43" b="35713"/>
          <a:stretch>
            <a:fillRect/>
          </a:stretch>
        </p:blipFill>
        <p:spPr bwMode="auto">
          <a:xfrm>
            <a:off x="1065213" y="3214688"/>
            <a:ext cx="70373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>
            <a:extLst>
              <a:ext uri="{FF2B5EF4-FFF2-40B4-BE49-F238E27FC236}">
                <a16:creationId xmlns:a16="http://schemas.microsoft.com/office/drawing/2014/main" id="{415B5548-D9F9-46FD-9EBD-53771BDC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4" b="-1788"/>
          <a:stretch>
            <a:fillRect/>
          </a:stretch>
        </p:blipFill>
        <p:spPr bwMode="auto">
          <a:xfrm>
            <a:off x="1074738" y="4786313"/>
            <a:ext cx="7038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D3CEA660-5720-49A8-A1FF-E2B6CA698D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998779-16DC-46A7-8C08-C4BBC349BC52}" type="slidenum">
              <a:rPr lang="en-US" altLang="zh-CN">
                <a:latin typeface="Tahoma" panose="020B0604030504040204" pitchFamily="34" charset="0"/>
              </a:rPr>
              <a:pPr eaLnBrk="1" hangingPunct="1"/>
              <a:t>84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AF1BA-0B9F-463B-B066-C42E166715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0063" y="1228725"/>
            <a:ext cx="7820025" cy="1128713"/>
          </a:xfrm>
        </p:spPr>
        <p:txBody>
          <a:bodyPr/>
          <a:lstStyle/>
          <a:p>
            <a:pPr lvl="1" eaLnBrk="1" hangingPunct="1">
              <a:lnSpc>
                <a:spcPts val="35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对于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时分复用数字电话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通信系统，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ITU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制定了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两种准同步数字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3500"/>
              </a:lnSpc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体系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PDH</a:t>
            </a:r>
            <a:r>
              <a:rPr lang="zh-CN" altLang="en-US" sz="200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的建议</a:t>
            </a:r>
            <a:r>
              <a:rPr lang="en-US" altLang="zh-CN" sz="2000" dirty="0">
                <a:latin typeface="+mn-ea"/>
                <a:cs typeface="Arial" pitchFamily="34" charset="0"/>
              </a:rPr>
              <a:t>: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E8C2D6-6D00-4D81-BF46-4E67232A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5925"/>
            <a:ext cx="4929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华文中宋" pitchFamily="2" charset="-122"/>
                <a:cs typeface="Arial" charset="0"/>
              </a:rPr>
              <a:t>§10</a:t>
            </a:r>
            <a:r>
              <a:rPr lang="en-US" altLang="zh-CN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华文中宋" pitchFamily="2" charset="-122"/>
                <a:cs typeface="Arial" charset="0"/>
              </a:rPr>
              <a:t>.8.2 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准同步数字体系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ED3AC3-E3F9-4428-B602-CCEB564B0EB3}"/>
              </a:ext>
            </a:extLst>
          </p:cNvPr>
          <p:cNvSpPr/>
          <p:nvPr/>
        </p:nvSpPr>
        <p:spPr>
          <a:xfrm>
            <a:off x="928688" y="5357813"/>
            <a:ext cx="7429500" cy="534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folHlink"/>
              </a:buClr>
              <a:buSzPct val="50000"/>
              <a:defRPr/>
            </a:pP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pitchFamily="34" charset="0"/>
              </a:rPr>
              <a:t>以上</a:t>
            </a:r>
            <a:r>
              <a:rPr lang="zh-CN" altLang="en-US" sz="2000" kern="0" dirty="0">
                <a:ea typeface="微软雅黑" pitchFamily="34" charset="-122"/>
                <a:cs typeface="Arial" pitchFamily="34" charset="0"/>
              </a:rPr>
              <a:t>两种体系的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层次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路数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比特率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如表所示：</a:t>
            </a:r>
          </a:p>
        </p:txBody>
      </p:sp>
      <p:pic>
        <p:nvPicPr>
          <p:cNvPr id="89094" name="Picture 10">
            <a:extLst>
              <a:ext uri="{FF2B5EF4-FFF2-40B4-BE49-F238E27FC236}">
                <a16:creationId xmlns:a16="http://schemas.microsoft.com/office/drawing/2014/main" id="{7108324A-A36D-4282-A878-6E657C0A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3"/>
          <a:stretch>
            <a:fillRect/>
          </a:stretch>
        </p:blipFill>
        <p:spPr bwMode="auto">
          <a:xfrm>
            <a:off x="868363" y="2357438"/>
            <a:ext cx="73215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5" name="Picture 10">
            <a:extLst>
              <a:ext uri="{FF2B5EF4-FFF2-40B4-BE49-F238E27FC236}">
                <a16:creationId xmlns:a16="http://schemas.microsoft.com/office/drawing/2014/main" id="{014CE159-1752-437D-9F2D-ED6CD6E26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9" b="18484"/>
          <a:stretch>
            <a:fillRect/>
          </a:stretch>
        </p:blipFill>
        <p:spPr bwMode="auto">
          <a:xfrm>
            <a:off x="893763" y="3857625"/>
            <a:ext cx="7321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6" name="Picture 10">
            <a:extLst>
              <a:ext uri="{FF2B5EF4-FFF2-40B4-BE49-F238E27FC236}">
                <a16:creationId xmlns:a16="http://schemas.microsoft.com/office/drawing/2014/main" id="{C3BDF863-E9F0-4174-A5F5-B73C3EA7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5" b="-1192"/>
          <a:stretch>
            <a:fillRect/>
          </a:stretch>
        </p:blipFill>
        <p:spPr bwMode="auto">
          <a:xfrm>
            <a:off x="893763" y="4429125"/>
            <a:ext cx="7321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>
            <a:extLst>
              <a:ext uri="{FF2B5EF4-FFF2-40B4-BE49-F238E27FC236}">
                <a16:creationId xmlns:a16="http://schemas.microsoft.com/office/drawing/2014/main" id="{320CDD4E-079B-4097-8FE6-824CD3879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D04B3C-4B0D-4AE7-AEA0-97AF219E4C8A}" type="slidenum">
              <a:rPr lang="en-US" altLang="zh-CN">
                <a:latin typeface="Tahoma" panose="020B0604030504040204" pitchFamily="34" charset="0"/>
              </a:rPr>
              <a:pPr eaLnBrk="1" hangingPunct="1"/>
              <a:t>85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355109-A5B6-4F41-8B52-D2401525EBDF}"/>
              </a:ext>
            </a:extLst>
          </p:cNvPr>
          <p:cNvSpPr/>
          <p:nvPr/>
        </p:nvSpPr>
        <p:spPr>
          <a:xfrm>
            <a:off x="17463" y="857250"/>
            <a:ext cx="7858125" cy="357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0116" name="Picture 2">
            <a:extLst>
              <a:ext uri="{FF2B5EF4-FFF2-40B4-BE49-F238E27FC236}">
                <a16:creationId xmlns:a16="http://schemas.microsoft.com/office/drawing/2014/main" id="{89DF9D94-0C10-403A-9274-BBF375C2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-925" b="1225"/>
          <a:stretch>
            <a:fillRect/>
          </a:stretch>
        </p:blipFill>
        <p:spPr bwMode="auto">
          <a:xfrm>
            <a:off x="1357313" y="306388"/>
            <a:ext cx="7000875" cy="60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96DB11-B472-4C58-8F24-18DBB204CD60}"/>
              </a:ext>
            </a:extLst>
          </p:cNvPr>
          <p:cNvSpPr/>
          <p:nvPr/>
        </p:nvSpPr>
        <p:spPr>
          <a:xfrm>
            <a:off x="684213" y="214313"/>
            <a:ext cx="357187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0118" name="Picture 2">
            <a:extLst>
              <a:ext uri="{FF2B5EF4-FFF2-40B4-BE49-F238E27FC236}">
                <a16:creationId xmlns:a16="http://schemas.microsoft.com/office/drawing/2014/main" id="{62CCCFD6-A813-4254-84BE-C361F9A8E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41" b="8427"/>
          <a:stretch>
            <a:fillRect/>
          </a:stretch>
        </p:blipFill>
        <p:spPr bwMode="auto">
          <a:xfrm>
            <a:off x="511175" y="571500"/>
            <a:ext cx="714375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0F8ADC87-9ECF-4496-A577-5037BF12A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A15CE1-22F7-4104-814C-1EFA828F2C21}" type="slidenum">
              <a:rPr lang="en-US" altLang="zh-CN">
                <a:latin typeface="Tahoma" panose="020B0604030504040204" pitchFamily="34" charset="0"/>
              </a:rPr>
              <a:pPr eaLnBrk="1" hangingPunct="1"/>
              <a:t>86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91139" name="图片 4" descr="新建 Microsoft Office Visio 绘图.jpg">
            <a:extLst>
              <a:ext uri="{FF2B5EF4-FFF2-40B4-BE49-F238E27FC236}">
                <a16:creationId xmlns:a16="http://schemas.microsoft.com/office/drawing/2014/main" id="{9B692E0D-908E-4240-87B5-42B4C033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0"/>
            <a:ext cx="8607425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内容占位符 2">
            <a:extLst>
              <a:ext uri="{FF2B5EF4-FFF2-40B4-BE49-F238E27FC236}">
                <a16:creationId xmlns:a16="http://schemas.microsoft.com/office/drawing/2014/main" id="{2312D85B-D3F5-4F79-B7A2-244DD5E463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9750" y="404813"/>
            <a:ext cx="3095625" cy="576262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80000"/>
            </a:pPr>
            <a:r>
              <a:rPr lang="en-US" altLang="zh-CN" sz="28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体系结构图</a:t>
            </a:r>
            <a:r>
              <a:rPr lang="zh-CN" altLang="en-US" sz="2400" b="1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2400" b="1">
              <a:solidFill>
                <a:srgbClr val="00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2A3796DA-98B6-4ACF-B97A-3C6BCA2F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991100"/>
            <a:ext cx="1368425" cy="1152525"/>
          </a:xfrm>
          <a:prstGeom prst="ellips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>
            <a:extLst>
              <a:ext uri="{FF2B5EF4-FFF2-40B4-BE49-F238E27FC236}">
                <a16:creationId xmlns:a16="http://schemas.microsoft.com/office/drawing/2014/main" id="{6D2397BA-73EF-4C04-8EB5-ED8EC69C6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56ADEB-63C5-4BB6-95C6-5BB4A2BDC38D}" type="slidenum">
              <a:rPr lang="en-US" altLang="zh-CN">
                <a:latin typeface="Tahoma" panose="020B0604030504040204" pitchFamily="34" charset="0"/>
              </a:rPr>
              <a:pPr eaLnBrk="1" hangingPunct="1"/>
              <a:t>87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63" name="Rectangle 5">
            <a:extLst>
              <a:ext uri="{FF2B5EF4-FFF2-40B4-BE49-F238E27FC236}">
                <a16:creationId xmlns:a16="http://schemas.microsoft.com/office/drawing/2014/main" id="{D58EA95C-9834-4350-81F0-C2F21D17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3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99F5EF26-0251-4733-82C8-805B32E7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286250"/>
            <a:ext cx="754063" cy="612775"/>
          </a:xfrm>
          <a:prstGeom prst="wedgeRoundRectCallout">
            <a:avLst>
              <a:gd name="adj1" fmla="val 80741"/>
              <a:gd name="adj2" fmla="val 23829"/>
              <a:gd name="adj3" fmla="val 16667"/>
            </a:avLst>
          </a:prstGeom>
          <a:noFill/>
          <a:ln w="25400" algn="ctr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偶帧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TS</a:t>
            </a:r>
            <a:r>
              <a:rPr lang="en-US" altLang="zh-CN" sz="1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" name="圆角矩形标注 9">
            <a:extLst>
              <a:ext uri="{FF2B5EF4-FFF2-40B4-BE49-F238E27FC236}">
                <a16:creationId xmlns:a16="http://schemas.microsoft.com/office/drawing/2014/main" id="{4CCE2989-99EE-49C5-905E-066A6283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143500"/>
            <a:ext cx="725488" cy="612775"/>
          </a:xfrm>
          <a:prstGeom prst="wedgeRoundRectCallout">
            <a:avLst>
              <a:gd name="adj1" fmla="val 84968"/>
              <a:gd name="adj2" fmla="val -23472"/>
              <a:gd name="adj3" fmla="val 16667"/>
            </a:avLst>
          </a:prstGeom>
          <a:noFill/>
          <a:ln w="25400" algn="ctr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奇帧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TS</a:t>
            </a:r>
            <a:r>
              <a:rPr lang="en-US" altLang="zh-CN" sz="1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2166" name="内容占位符 2">
            <a:extLst>
              <a:ext uri="{FF2B5EF4-FFF2-40B4-BE49-F238E27FC236}">
                <a16:creationId xmlns:a16="http://schemas.microsoft.com/office/drawing/2014/main" id="{2D5D116B-2639-405D-915A-9D781EEB56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1500" y="525463"/>
            <a:ext cx="4286250" cy="504825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80000"/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PCM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一次群</a:t>
            </a:r>
            <a:r>
              <a:rPr lang="zh-CN" altLang="en-US" sz="2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的帧结构</a:t>
            </a:r>
            <a:r>
              <a:rPr lang="zh-CN" altLang="en-US" sz="2400" b="1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pPr eaLnBrk="1" hangingPunct="1">
              <a:buClr>
                <a:srgbClr val="FF0000"/>
              </a:buClr>
              <a:buSzPct val="80000"/>
            </a:pPr>
            <a:endParaRPr lang="en-US" altLang="zh-CN" sz="2400" b="1">
              <a:solidFill>
                <a:srgbClr val="0000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001B6553-193D-4BF6-A0E3-CB81F2308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92168" name="Picture 3">
            <a:extLst>
              <a:ext uri="{FF2B5EF4-FFF2-40B4-BE49-F238E27FC236}">
                <a16:creationId xmlns:a16="http://schemas.microsoft.com/office/drawing/2014/main" id="{6BE50C13-0B2A-4264-BF8E-9F725BFF4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7500937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2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">
            <a:extLst>
              <a:ext uri="{FF2B5EF4-FFF2-40B4-BE49-F238E27FC236}">
                <a16:creationId xmlns:a16="http://schemas.microsoft.com/office/drawing/2014/main" id="{8E19FF32-137B-4673-BDB7-1470CA65A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9150" y="616585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405EA3-B939-4865-BF7E-8F405322D065}" type="slidenum">
              <a:rPr lang="en-US" altLang="zh-CN">
                <a:latin typeface="Tahoma" panose="020B0604030504040204" pitchFamily="34" charset="0"/>
              </a:rPr>
              <a:pPr eaLnBrk="1" hangingPunct="1"/>
              <a:t>88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D31A14F-414C-4BE0-A0FD-3F3428559D06}"/>
              </a:ext>
            </a:extLst>
          </p:cNvPr>
          <p:cNvSpPr txBox="1">
            <a:spLocks/>
          </p:cNvSpPr>
          <p:nvPr/>
        </p:nvSpPr>
        <p:spPr bwMode="auto">
          <a:xfrm>
            <a:off x="1643063" y="3179763"/>
            <a:ext cx="6715125" cy="18573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65000"/>
              <a:defRPr/>
            </a:pPr>
            <a:endParaRPr lang="en-US" altLang="zh-CN" sz="2000" kern="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5C52F1-5E79-48D4-91A3-8A424831439B}"/>
              </a:ext>
            </a:extLst>
          </p:cNvPr>
          <p:cNvSpPr/>
          <p:nvPr/>
        </p:nvSpPr>
        <p:spPr>
          <a:xfrm>
            <a:off x="1714500" y="3287713"/>
            <a:ext cx="38417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每路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charset="0"/>
              </a:rPr>
              <a:t>PCM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语音信号的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抽样频率</a:t>
            </a:r>
            <a:r>
              <a:rPr lang="zh-CN" altLang="en-US" sz="2000" dirty="0">
                <a:latin typeface="+mn-ea"/>
                <a:cs typeface="Arial" pitchFamily="34" charset="0"/>
              </a:rPr>
              <a:t>：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DAB39-3ADD-45B4-A192-C78CFF6A1191}"/>
              </a:ext>
            </a:extLst>
          </p:cNvPr>
          <p:cNvSpPr/>
          <p:nvPr/>
        </p:nvSpPr>
        <p:spPr>
          <a:xfrm>
            <a:off x="4051300" y="3790950"/>
            <a:ext cx="14668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采样周期</a:t>
            </a:r>
            <a:r>
              <a:rPr lang="zh-CN" altLang="en-US" sz="2000"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endParaRPr lang="zh-CN" altLang="en-US" sz="2400">
              <a:latin typeface="宋体" pitchFamily="2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3190" name="矩形 12">
            <a:extLst>
              <a:ext uri="{FF2B5EF4-FFF2-40B4-BE49-F238E27FC236}">
                <a16:creationId xmlns:a16="http://schemas.microsoft.com/office/drawing/2014/main" id="{36E4784A-996D-4DAA-9A86-AD96AF3E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216275"/>
            <a:ext cx="150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s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= 8000 Hz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42DE77-03F1-4160-83C3-D4090B51E6F5}"/>
              </a:ext>
            </a:extLst>
          </p:cNvPr>
          <p:cNvSpPr/>
          <p:nvPr/>
        </p:nvSpPr>
        <p:spPr>
          <a:xfrm>
            <a:off x="6934200" y="3787775"/>
            <a:ext cx="12795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pitchFamily="34" charset="0"/>
              </a:rPr>
              <a:t>--- 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pitchFamily="34" charset="0"/>
              </a:rPr>
              <a:t>帧时间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C0E139-ECB9-4D29-ADB8-C842D7D28A4A}"/>
              </a:ext>
            </a:extLst>
          </p:cNvPr>
          <p:cNvSpPr/>
          <p:nvPr/>
        </p:nvSpPr>
        <p:spPr>
          <a:xfrm>
            <a:off x="1835150" y="4400550"/>
            <a:ext cx="337343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ea typeface="微软雅黑" pitchFamily="34" charset="-122"/>
                <a:cs typeface="Arial" pitchFamily="34" charset="0"/>
              </a:rPr>
              <a:t>PCM</a:t>
            </a: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一次群的比特率</a:t>
            </a:r>
            <a:r>
              <a:rPr lang="zh-CN" altLang="en-US" sz="2000" dirty="0">
                <a:latin typeface="+mn-ea"/>
                <a:ea typeface="+mn-ea"/>
                <a:cs typeface="Arial" pitchFamily="34" charset="0"/>
              </a:rPr>
              <a:t>：</a:t>
            </a:r>
            <a:r>
              <a:rPr lang="zh-CN" altLang="en-US" sz="2000" dirty="0"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graphicFrame>
        <p:nvGraphicFramePr>
          <p:cNvPr id="93193" name="Object 7">
            <a:extLst>
              <a:ext uri="{FF2B5EF4-FFF2-40B4-BE49-F238E27FC236}">
                <a16:creationId xmlns:a16="http://schemas.microsoft.com/office/drawing/2014/main" id="{907597F4-1463-4CED-AC7E-D9E7F36E4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5229225"/>
          <a:ext cx="74310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Equation" r:id="rId3" imgW="3987720" imgH="253800" progId="Equation.DSMT4">
                  <p:embed/>
                </p:oleObj>
              </mc:Choice>
              <mc:Fallback>
                <p:oleObj name="Equation" r:id="rId3" imgW="39877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229225"/>
                        <a:ext cx="7431088" cy="465138"/>
                      </a:xfrm>
                      <a:prstGeom prst="rect">
                        <a:avLst/>
                      </a:prstGeom>
                      <a:solidFill>
                        <a:srgbClr val="FFF5CC"/>
                      </a:solidFill>
                      <a:ln w="38100" cmpd="dbl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矩形 20">
            <a:extLst>
              <a:ext uri="{FF2B5EF4-FFF2-40B4-BE49-F238E27FC236}">
                <a16:creationId xmlns:a16="http://schemas.microsoft.com/office/drawing/2014/main" id="{81BF5A47-C3FB-4CC9-B8C9-C985C90E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3763963"/>
            <a:ext cx="139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s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125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925DDD-E4AC-4782-8ADB-31BC4AD9CF2D}"/>
              </a:ext>
            </a:extLst>
          </p:cNvPr>
          <p:cNvSpPr/>
          <p:nvPr/>
        </p:nvSpPr>
        <p:spPr>
          <a:xfrm>
            <a:off x="864846" y="3603485"/>
            <a:ext cx="492443" cy="13992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比</a:t>
            </a:r>
            <a:endParaRPr lang="en-US" altLang="zh-CN" sz="2400" b="1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特</a:t>
            </a:r>
            <a:endParaRPr lang="en-US" altLang="zh-CN" sz="2400" b="1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  <a:cs typeface="Arial" charset="0"/>
              </a:rPr>
              <a:t>率</a:t>
            </a:r>
            <a:endParaRPr lang="zh-CN" altLang="en-US" sz="2400">
              <a:latin typeface="Arial" charset="0"/>
              <a:ea typeface="微软雅黑" pitchFamily="34" charset="-122"/>
              <a:cs typeface="Arial" charset="0"/>
            </a:endParaRPr>
          </a:p>
        </p:txBody>
      </p:sp>
      <p:pic>
        <p:nvPicPr>
          <p:cNvPr id="93198" name="Picture 21">
            <a:extLst>
              <a:ext uri="{FF2B5EF4-FFF2-40B4-BE49-F238E27FC236}">
                <a16:creationId xmlns:a16="http://schemas.microsoft.com/office/drawing/2014/main" id="{11F4330A-4417-4B64-AE95-A9319BAE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/>
          <a:stretch>
            <a:fillRect/>
          </a:stretch>
        </p:blipFill>
        <p:spPr bwMode="auto">
          <a:xfrm>
            <a:off x="1568450" y="692150"/>
            <a:ext cx="6908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9" name="Picture 21">
            <a:extLst>
              <a:ext uri="{FF2B5EF4-FFF2-40B4-BE49-F238E27FC236}">
                <a16:creationId xmlns:a16="http://schemas.microsoft.com/office/drawing/2014/main" id="{A8F92CD0-26D5-489A-83E3-D8FD1AC8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4" r="91103"/>
          <a:stretch>
            <a:fillRect/>
          </a:stretch>
        </p:blipFill>
        <p:spPr bwMode="auto">
          <a:xfrm>
            <a:off x="373063" y="404813"/>
            <a:ext cx="100012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6949DD56-C0A4-44F1-A487-2F7A65657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B533CD-0AE4-498A-A3EA-78FEB7743269}" type="slidenum">
              <a:rPr lang="en-US" altLang="zh-CN">
                <a:latin typeface="Tahoma" panose="020B0604030504040204" pitchFamily="34" charset="0"/>
              </a:rPr>
              <a:pPr eaLnBrk="1" hangingPunct="1"/>
              <a:t>89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4211" name="灯片编号占位符 5">
            <a:extLst>
              <a:ext uri="{FF2B5EF4-FFF2-40B4-BE49-F238E27FC236}">
                <a16:creationId xmlns:a16="http://schemas.microsoft.com/office/drawing/2014/main" id="{E92FE4C6-2362-4E5E-9298-37BB8EA4587D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C9ECAAE-C9BF-4BD4-B37B-96413270AEFF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4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E86B99C-4DA0-4C3D-BCEC-DED23830232E}"/>
              </a:ext>
            </a:extLst>
          </p:cNvPr>
          <p:cNvSpPr txBox="1">
            <a:spLocks/>
          </p:cNvSpPr>
          <p:nvPr/>
        </p:nvSpPr>
        <p:spPr bwMode="auto">
          <a:xfrm>
            <a:off x="827088" y="115888"/>
            <a:ext cx="77930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作业</a:t>
            </a:r>
            <a:endParaRPr lang="zh-CN" altLang="en-US" sz="36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3B6739-1C25-4158-9F16-1BF8F2766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027113"/>
            <a:ext cx="7127875" cy="5140325"/>
          </a:xfrm>
          <a:prstGeom prst="rect">
            <a:avLst/>
          </a:prstGeom>
          <a:solidFill>
            <a:srgbClr val="1C1C1C">
              <a:lumMod val="10000"/>
              <a:lumOff val="90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0150" indent="-28575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95688" algn="l"/>
              </a:tabLs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    习题：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</a:rPr>
              <a:t>10-1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  <a:sym typeface="Wingdings" pitchFamily="2" charset="2"/>
              </a:rPr>
              <a:t>10-7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  <a:sym typeface="Wingdings" pitchFamily="2" charset="2"/>
              </a:rPr>
              <a:t>10-10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  <a:sym typeface="Wingdings" pitchFamily="2" charset="2"/>
              </a:rPr>
              <a:t>10-11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  <a:sym typeface="Wingdings" pitchFamily="2" charset="2"/>
              </a:rPr>
              <a:t>10-12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  <a:sym typeface="Wingdings" pitchFamily="2" charset="2"/>
              </a:rPr>
              <a:t>10-15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800">
                <a:solidFill>
                  <a:srgbClr val="000000"/>
                </a:solidFill>
                <a:ea typeface="黑体" pitchFamily="2" charset="-122"/>
                <a:cs typeface="Arial" charset="0"/>
                <a:sym typeface="Wingdings" pitchFamily="2" charset="2"/>
              </a:rPr>
              <a:t>10-17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E0FF7E5-D8C3-4B78-A617-C47F90A3B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CC64DF-52C0-4ABD-AE0A-3E0D803CA89F}" type="slidenum">
              <a:rPr lang="en-US" altLang="zh-CN">
                <a:latin typeface="Tahoma" panose="020B0604030504040204" pitchFamily="34" charset="0"/>
              </a:rPr>
              <a:pPr eaLnBrk="1" hangingPunct="1"/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  <p:pic>
        <p:nvPicPr>
          <p:cNvPr id="7198" name="Picture 30">
            <a:extLst>
              <a:ext uri="{FF2B5EF4-FFF2-40B4-BE49-F238E27FC236}">
                <a16:creationId xmlns:a16="http://schemas.microsoft.com/office/drawing/2014/main" id="{119B716F-479C-42E3-8DCB-7C0B6B75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1227138"/>
            <a:ext cx="46386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AE46145F-8C01-4519-954B-A60FF6310727}"/>
              </a:ext>
            </a:extLst>
          </p:cNvPr>
          <p:cNvSpPr/>
          <p:nvPr/>
        </p:nvSpPr>
        <p:spPr>
          <a:xfrm>
            <a:off x="1641923" y="1814954"/>
            <a:ext cx="1857388" cy="75679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58AD25EE-C546-42AB-8A55-78FDD50E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214688"/>
            <a:ext cx="7286625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>
                <a:latin typeface="Arial" charset="0"/>
                <a:ea typeface="微软雅黑" pitchFamily="34" charset="-122"/>
                <a:cs typeface="Arial" charset="0"/>
              </a:rPr>
              <a:t>                                                     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因此，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抽样速率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必须满足</a:t>
            </a:r>
            <a:r>
              <a:rPr lang="zh-CN" altLang="en-US" sz="2000">
                <a:latin typeface="宋体" pitchFamily="2" charset="-122"/>
                <a:ea typeface="微软雅黑" pitchFamily="34" charset="-122"/>
                <a:cs typeface="Arial" charset="0"/>
              </a:rPr>
              <a:t>：   </a:t>
            </a:r>
            <a:r>
              <a:rPr lang="zh-CN" altLang="en-US" sz="2000">
                <a:latin typeface="Arial" charset="0"/>
                <a:ea typeface="微软雅黑" pitchFamily="34" charset="-122"/>
                <a:cs typeface="Arial" charset="0"/>
              </a:rPr>
              <a:t>          </a:t>
            </a:r>
          </a:p>
        </p:txBody>
      </p:sp>
      <p:sp>
        <p:nvSpPr>
          <p:cNvPr id="6152" name="Rectangle 12">
            <a:extLst>
              <a:ext uri="{FF2B5EF4-FFF2-40B4-BE49-F238E27FC236}">
                <a16:creationId xmlns:a16="http://schemas.microsoft.com/office/drawing/2014/main" id="{535E3683-92B7-4506-A9FD-FC685DBB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2571750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153" name="Rectangle 13">
            <a:extLst>
              <a:ext uri="{FF2B5EF4-FFF2-40B4-BE49-F238E27FC236}">
                <a16:creationId xmlns:a16="http://schemas.microsoft.com/office/drawing/2014/main" id="{5CB4CF3B-9A98-4511-9D45-5D749612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2538413"/>
            <a:ext cx="44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endParaRPr lang="en-US" altLang="zh-CN" sz="2400" b="1" i="1" baseline="-250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2D09A0-EA09-4E2C-AC9D-B2E2CFD97CED}"/>
              </a:ext>
            </a:extLst>
          </p:cNvPr>
          <p:cNvCxnSpPr/>
          <p:nvPr/>
        </p:nvCxnSpPr>
        <p:spPr>
          <a:xfrm>
            <a:off x="6111875" y="2479675"/>
            <a:ext cx="1588" cy="198438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DB21EBB-B78A-41B4-B690-A5FA7251BE29}"/>
              </a:ext>
            </a:extLst>
          </p:cNvPr>
          <p:cNvCxnSpPr/>
          <p:nvPr/>
        </p:nvCxnSpPr>
        <p:spPr>
          <a:xfrm rot="5400000">
            <a:off x="5778500" y="2320925"/>
            <a:ext cx="928688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>
            <a:extLst>
              <a:ext uri="{FF2B5EF4-FFF2-40B4-BE49-F238E27FC236}">
                <a16:creationId xmlns:a16="http://schemas.microsoft.com/office/drawing/2014/main" id="{FD940005-54F9-4B67-B9E4-8D9C6517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733550"/>
            <a:ext cx="17859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若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2 f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endParaRPr lang="zh-CN" altLang="en-US" sz="2000"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DF0A6CE-1A46-4E0C-A3BA-83CCE9E8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225800"/>
            <a:ext cx="3786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此时，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不能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无失真重建原信号。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</a:t>
            </a:r>
          </a:p>
        </p:txBody>
      </p:sp>
      <p:sp>
        <p:nvSpPr>
          <p:cNvPr id="23" name="矩形 30">
            <a:extLst>
              <a:ext uri="{FF2B5EF4-FFF2-40B4-BE49-F238E27FC236}">
                <a16:creationId xmlns:a16="http://schemas.microsoft.com/office/drawing/2014/main" id="{CA563EA6-1154-4199-879E-72596313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85" y="484168"/>
            <a:ext cx="192882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混叠失真</a:t>
            </a:r>
            <a:r>
              <a:rPr lang="zh-CN" altLang="en-US" sz="2400" b="1" kern="0" dirty="0">
                <a:latin typeface="+mn-ea"/>
              </a:rPr>
              <a:t>：</a:t>
            </a:r>
            <a:endParaRPr 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A3DEEB2-AAB4-4353-84A4-1DB9811C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73"/>
          <a:stretch>
            <a:fillRect/>
          </a:stretch>
        </p:blipFill>
        <p:spPr bwMode="auto">
          <a:xfrm>
            <a:off x="2500313" y="4357688"/>
            <a:ext cx="17430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4">
            <a:extLst>
              <a:ext uri="{FF2B5EF4-FFF2-40B4-BE49-F238E27FC236}">
                <a16:creationId xmlns:a16="http://schemas.microsoft.com/office/drawing/2014/main" id="{92E066CF-3F55-4DE9-A2A4-F45D9EED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2"/>
          <a:stretch>
            <a:fillRect/>
          </a:stretch>
        </p:blipFill>
        <p:spPr bwMode="auto">
          <a:xfrm>
            <a:off x="5072063" y="4214813"/>
            <a:ext cx="16716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2" grpId="0"/>
      <p:bldP spid="6153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4214</Words>
  <Application>Microsoft Office PowerPoint</Application>
  <PresentationFormat>全屏显示(4:3)</PresentationFormat>
  <Paragraphs>958</Paragraphs>
  <Slides>89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89</vt:i4>
      </vt:variant>
    </vt:vector>
  </HeadingPairs>
  <TitlesOfParts>
    <vt:vector size="112" baseType="lpstr">
      <vt:lpstr>Arial</vt:lpstr>
      <vt:lpstr>宋体</vt:lpstr>
      <vt:lpstr>Tahoma</vt:lpstr>
      <vt:lpstr>Wingdings</vt:lpstr>
      <vt:lpstr>黑体</vt:lpstr>
      <vt:lpstr>微软雅黑</vt:lpstr>
      <vt:lpstr>Arial Unicode MS</vt:lpstr>
      <vt:lpstr>Cambria Math</vt:lpstr>
      <vt:lpstr>Symbol</vt:lpstr>
      <vt:lpstr>Times New Roman</vt:lpstr>
      <vt:lpstr>华文中宋</vt:lpstr>
      <vt:lpstr>楷体_GB2312</vt:lpstr>
      <vt:lpstr>华文细黑</vt:lpstr>
      <vt:lpstr>幼圆</vt:lpstr>
      <vt:lpstr>Bookshelf Symbol 7</vt:lpstr>
      <vt:lpstr>Blends</vt:lpstr>
      <vt:lpstr>默认设计模板</vt:lpstr>
      <vt:lpstr>Visio</vt:lpstr>
      <vt:lpstr>Equation</vt:lpstr>
      <vt:lpstr>Microsoft Visio 绘图</vt:lpstr>
      <vt:lpstr>MathType 6.0 Equation</vt:lpstr>
      <vt:lpstr>公式</vt:lpstr>
      <vt:lpstr>Microsoft 公式 3.0</vt:lpstr>
      <vt:lpstr>PowerPoint 演示文稿</vt:lpstr>
      <vt:lpstr>PowerPoint 演示文稿</vt:lpstr>
      <vt:lpstr>PowerPoint 演示文稿</vt:lpstr>
      <vt:lpstr>                        引 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15  折  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各部分功能：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 模拟信号的数字传输</dc:title>
  <dc:creator/>
  <cp:lastModifiedBy/>
  <cp:revision>1059</cp:revision>
  <dcterms:created xsi:type="dcterms:W3CDTF">2006-09-26T08:47:47Z</dcterms:created>
  <dcterms:modified xsi:type="dcterms:W3CDTF">2019-11-25T03:54:07Z</dcterms:modified>
</cp:coreProperties>
</file>