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2"/>
  </p:notesMasterIdLst>
  <p:handoutMasterIdLst>
    <p:handoutMasterId r:id="rId43"/>
  </p:handoutMasterIdLst>
  <p:sldIdLst>
    <p:sldId id="355" r:id="rId2"/>
    <p:sldId id="258" r:id="rId3"/>
    <p:sldId id="356" r:id="rId4"/>
    <p:sldId id="259" r:id="rId5"/>
    <p:sldId id="260" r:id="rId6"/>
    <p:sldId id="261" r:id="rId7"/>
    <p:sldId id="262" r:id="rId8"/>
    <p:sldId id="263" r:id="rId9"/>
    <p:sldId id="264" r:id="rId10"/>
    <p:sldId id="351" r:id="rId11"/>
    <p:sldId id="352" r:id="rId12"/>
    <p:sldId id="363" r:id="rId13"/>
    <p:sldId id="357" r:id="rId14"/>
    <p:sldId id="274" r:id="rId15"/>
    <p:sldId id="275" r:id="rId16"/>
    <p:sldId id="276" r:id="rId17"/>
    <p:sldId id="278" r:id="rId18"/>
    <p:sldId id="279" r:id="rId19"/>
    <p:sldId id="358" r:id="rId20"/>
    <p:sldId id="290" r:id="rId21"/>
    <p:sldId id="291" r:id="rId22"/>
    <p:sldId id="293" r:id="rId23"/>
    <p:sldId id="295" r:id="rId24"/>
    <p:sldId id="296" r:id="rId25"/>
    <p:sldId id="299" r:id="rId26"/>
    <p:sldId id="304" r:id="rId27"/>
    <p:sldId id="307" r:id="rId28"/>
    <p:sldId id="308" r:id="rId29"/>
    <p:sldId id="309" r:id="rId30"/>
    <p:sldId id="311" r:id="rId31"/>
    <p:sldId id="359" r:id="rId32"/>
    <p:sldId id="360" r:id="rId33"/>
    <p:sldId id="361" r:id="rId34"/>
    <p:sldId id="349" r:id="rId35"/>
    <p:sldId id="350" r:id="rId36"/>
    <p:sldId id="353" r:id="rId37"/>
    <p:sldId id="362" r:id="rId38"/>
    <p:sldId id="339" r:id="rId39"/>
    <p:sldId id="341" r:id="rId40"/>
    <p:sldId id="343" r:id="rId41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6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098" y="-72"/>
      </p:cViewPr>
      <p:guideLst>
        <p:guide orient="horz" pos="2160"/>
        <p:guide pos="288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F499F97-C80A-4E47-AC64-ECB3D14A39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621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00A4881-18BE-4252-914F-328A578F7C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9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A2C90DA-C483-402D-882E-A663027C54AD}" type="slidenum">
              <a:rPr lang="en-US" altLang="zh-CN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61294-8D85-4EF3-B5DB-918737CEF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8169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83263-E718-472C-956D-DA737DA5D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2209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5857B-4C3C-4D5E-A8A1-DBDA0EDAE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76488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1266B-3E8F-4795-B7C5-27FEEDCC21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955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F67B-CB70-46BF-BA09-BC84FC9A6B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0835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27100" y="1179513"/>
            <a:ext cx="4032250" cy="5678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179513"/>
            <a:ext cx="4032250" cy="5678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BCE65-5415-454F-879F-029BFD2852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09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15888"/>
            <a:ext cx="77930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68413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020AB06-4FDC-428E-B8DE-DA2D222FAD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F71C3-409F-4F98-A028-4A37C83C56FC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灯片编号占位符 3"/>
          <p:cNvSpPr txBox="1">
            <a:spLocks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99DC318-A601-4087-A5E7-AECC6FA17D20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076" name="Rectangle 5"/>
          <p:cNvSpPr txBox="1">
            <a:spLocks noChangeArrowheads="1"/>
          </p:cNvSpPr>
          <p:nvPr/>
        </p:nvSpPr>
        <p:spPr bwMode="auto">
          <a:xfrm>
            <a:off x="1062038" y="1538288"/>
            <a:ext cx="6400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20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>
                <a:solidFill>
                  <a:srgbClr val="7030A0"/>
                </a:solidFill>
                <a:latin typeface="Arial" charset="0"/>
                <a:ea typeface="Arial Unicode MS" pitchFamily="34" charset="-122"/>
                <a:cs typeface="Arial" charset="0"/>
              </a:rPr>
              <a:t>12</a:t>
            </a:r>
            <a:r>
              <a:rPr lang="zh-CN" altLang="en-US" sz="320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章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0" y="2420938"/>
            <a:ext cx="9144000" cy="17859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5400" b="1">
                <a:solidFill>
                  <a:srgbClr val="F2F2F2"/>
                </a:solidFill>
                <a:latin typeface="Arial" charset="0"/>
                <a:ea typeface="Arial Unicode MS" pitchFamily="34" charset="-122"/>
                <a:cs typeface="Arial" charset="0"/>
              </a:rPr>
              <a:t>   正交编码与伪随机序列</a:t>
            </a:r>
          </a:p>
        </p:txBody>
      </p:sp>
      <p:sp>
        <p:nvSpPr>
          <p:cNvPr id="3078" name="矩形 11"/>
          <p:cNvSpPr>
            <a:spLocks noChangeArrowheads="1"/>
          </p:cNvSpPr>
          <p:nvPr/>
        </p:nvSpPr>
        <p:spPr bwMode="auto">
          <a:xfrm>
            <a:off x="0" y="0"/>
            <a:ext cx="9144000" cy="1285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8800" b="1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33363"/>
            <a:ext cx="5851525" cy="630237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latin typeface="+mj-ea"/>
              </a:rPr>
              <a:t>超正交码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27100" y="1133475"/>
            <a:ext cx="7785100" cy="54895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相关系数</a:t>
            </a:r>
            <a:r>
              <a:rPr lang="zh-CN" altLang="en-US" i="1" smtClean="0">
                <a:latin typeface="微软雅黑 Light" pitchFamily="34" charset="-122"/>
                <a:ea typeface="微软雅黑 Light" pitchFamily="34" charset="-122"/>
                <a:sym typeface="Symbol" pitchFamily="18" charset="2"/>
              </a:rPr>
              <a:t> 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:     -1 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  <a:sym typeface="Symbol" pitchFamily="18" charset="2"/>
              </a:rPr>
              <a:t>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b="1" i="1" smtClean="0">
                <a:latin typeface="微软雅黑 Light" pitchFamily="34" charset="-122"/>
                <a:ea typeface="微软雅黑 Light" pitchFamily="34" charset="-122"/>
                <a:sym typeface="Symbol" pitchFamily="18" charset="2"/>
              </a:rPr>
              <a:t></a:t>
            </a:r>
            <a:r>
              <a:rPr lang="en-US" altLang="zh-CN" b="1" i="1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  <a:sym typeface="Symbol" pitchFamily="18" charset="2"/>
              </a:rPr>
              <a:t>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 +1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若两个码组间的相关系数</a:t>
            </a:r>
            <a:r>
              <a:rPr lang="zh-CN" altLang="en-US" i="1" smtClean="0">
                <a:latin typeface="微软雅黑 Light" pitchFamily="34" charset="-122"/>
                <a:ea typeface="微软雅黑 Light" pitchFamily="34" charset="-122"/>
                <a:sym typeface="Symbol" pitchFamily="18" charset="2"/>
              </a:rPr>
              <a:t></a:t>
            </a:r>
            <a:r>
              <a:rPr lang="zh-CN" altLang="en-US" i="1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&lt; 0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，则称这两个码组互相</a:t>
            </a:r>
            <a:r>
              <a:rPr lang="zh-CN" altLang="en-US" smtClean="0">
                <a:solidFill>
                  <a:schemeClr val="hlink"/>
                </a:solidFill>
                <a:latin typeface="微软雅黑 Light" pitchFamily="34" charset="-122"/>
                <a:ea typeface="微软雅黑 Light" pitchFamily="34" charset="-122"/>
              </a:rPr>
              <a:t>超正交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。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如果一种编码中任两码组间均超正交，则称这种编码为</a:t>
            </a:r>
            <a:r>
              <a:rPr lang="zh-CN" altLang="en-US" smtClean="0">
                <a:solidFill>
                  <a:schemeClr val="hlink"/>
                </a:solidFill>
                <a:latin typeface="微软雅黑 Light" pitchFamily="34" charset="-122"/>
                <a:ea typeface="微软雅黑 Light" pitchFamily="34" charset="-122"/>
              </a:rPr>
              <a:t>超正交码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。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zh-CN" altLang="en-US" b="1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p"/>
            </a:pP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p"/>
            </a:pPr>
            <a:endParaRPr lang="zh-CN" altLang="en-US" b="1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p"/>
            </a:pPr>
            <a:endParaRPr lang="zh-CN" altLang="en-US" b="1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p"/>
            </a:pPr>
            <a:endParaRPr lang="zh-CN" altLang="en-US" b="1" smtClean="0">
              <a:latin typeface="微软雅黑 Light" pitchFamily="34" charset="-122"/>
              <a:ea typeface="微软雅黑 Light" pitchFamily="34" charset="-122"/>
            </a:endParaRPr>
          </a:p>
          <a:p>
            <a:pPr lvl="3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由这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个码组所构成的编码是超正交码。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p"/>
            </a:pP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92344E-0532-400C-A56F-9A5B017A4A2B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2906713" y="3924300"/>
          <a:ext cx="2435225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3" imgW="952087" imgH="710891" progId="Equation.3">
                  <p:embed/>
                </p:oleObj>
              </mc:Choice>
              <mc:Fallback>
                <p:oleObj name="公式" r:id="rId3" imgW="952087" imgH="7108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3924300"/>
                        <a:ext cx="2435225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" name="Group 22"/>
          <p:cNvGrpSpPr>
            <a:grpSpLocks/>
          </p:cNvGrpSpPr>
          <p:nvPr/>
        </p:nvGrpSpPr>
        <p:grpSpPr bwMode="auto">
          <a:xfrm>
            <a:off x="1601788" y="3805238"/>
            <a:ext cx="706437" cy="577850"/>
            <a:chOff x="1655" y="845"/>
            <a:chExt cx="454" cy="453"/>
          </a:xfrm>
        </p:grpSpPr>
        <p:grpSp>
          <p:nvGrpSpPr>
            <p:cNvPr id="12297" name="Group 23"/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12299" name="Oval 2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12300" name="Oval 2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12301" name="Oval 2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12302" name="Oval 2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2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12303" name="Oval 2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</p:grpSp>
        <p:sp>
          <p:nvSpPr>
            <p:cNvPr id="12298" name="Text Box 29"/>
            <p:cNvSpPr txBox="1">
              <a:spLocks noChangeArrowheads="1"/>
            </p:cNvSpPr>
            <p:nvPr/>
          </p:nvSpPr>
          <p:spPr bwMode="gray">
            <a:xfrm>
              <a:off x="1693" y="869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ahoma" pitchFamily="34" charset="0"/>
                </a:rPr>
                <a:t>例</a:t>
              </a:r>
            </a:p>
          </p:txBody>
        </p:sp>
      </p:grpSp>
      <p:graphicFrame>
        <p:nvGraphicFramePr>
          <p:cNvPr id="12295" name="Object 3"/>
          <p:cNvGraphicFramePr>
            <a:graphicFrameLocks noChangeAspect="1"/>
          </p:cNvGraphicFramePr>
          <p:nvPr/>
        </p:nvGraphicFramePr>
        <p:xfrm>
          <a:off x="6686550" y="3654425"/>
          <a:ext cx="2178050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5" imgW="1002865" imgH="939392" progId="Equation.3">
                  <p:embed/>
                </p:oleObj>
              </mc:Choice>
              <mc:Fallback>
                <p:oleObj name="公式" r:id="rId5" imgW="1002865" imgH="93939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3654425"/>
                        <a:ext cx="2178050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Freeform 57"/>
          <p:cNvSpPr>
            <a:spLocks/>
          </p:cNvSpPr>
          <p:nvPr/>
        </p:nvSpPr>
        <p:spPr bwMode="auto">
          <a:xfrm rot="10800000">
            <a:off x="5821363" y="4187825"/>
            <a:ext cx="909637" cy="577850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97979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23850"/>
            <a:ext cx="4906962" cy="63023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800" b="1" dirty="0">
                <a:latin typeface="+mj-ea"/>
              </a:rPr>
              <a:t>双正交编码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27100" y="1223963"/>
            <a:ext cx="8010525" cy="4995862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en-US" b="1" smtClean="0">
                <a:solidFill>
                  <a:schemeClr val="hlink"/>
                </a:solidFill>
                <a:latin typeface="微软雅黑 Light" pitchFamily="34" charset="-122"/>
                <a:ea typeface="微软雅黑 Light" pitchFamily="34" charset="-122"/>
              </a:rPr>
              <a:t>正交编码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和其</a:t>
            </a:r>
            <a:r>
              <a:rPr lang="zh-CN" altLang="en-US" b="1" smtClean="0">
                <a:solidFill>
                  <a:schemeClr val="hlink"/>
                </a:solidFill>
                <a:latin typeface="微软雅黑 Light" pitchFamily="34" charset="-122"/>
                <a:ea typeface="微软雅黑 Light" pitchFamily="34" charset="-122"/>
              </a:rPr>
              <a:t>反码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可构成</a:t>
            </a:r>
            <a:r>
              <a:rPr lang="zh-CN" altLang="en-US" b="1" smtClean="0">
                <a:solidFill>
                  <a:schemeClr val="hlink"/>
                </a:solidFill>
                <a:latin typeface="微软雅黑 Light" pitchFamily="34" charset="-122"/>
                <a:ea typeface="微软雅黑 Light" pitchFamily="34" charset="-122"/>
              </a:rPr>
              <a:t>双正交编码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。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p"/>
            </a:pP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p"/>
            </a:pPr>
            <a:endParaRPr lang="zh-CN" altLang="en-US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p"/>
            </a:pPr>
            <a:endParaRPr lang="zh-CN" altLang="en-US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p"/>
            </a:pPr>
            <a:endParaRPr lang="zh-CN" altLang="en-US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p"/>
            </a:pPr>
            <a:endParaRPr lang="zh-CN" altLang="en-US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构成双正交码：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        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(0,0,0,0)   (1,1,1,1)    (0,0,1,1)   (1,1,0,0) 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       (0,1,1,0)   (1,0,0,1)    (0,1,0,1)   (1,0,1,0)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共有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8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种码组，码长为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4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。任两码组间的相关系数为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或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-1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AE303-D68E-40EB-9DE8-BF6EC58E1813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2366963" y="1854200"/>
          <a:ext cx="166687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3" imgW="647700" imgH="927100" progId="Equation.3">
                  <p:embed/>
                </p:oleObj>
              </mc:Choice>
              <mc:Fallback>
                <p:oleObj name="公式" r:id="rId3" imgW="647700" imgH="92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1854200"/>
                        <a:ext cx="1666875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9"/>
          <p:cNvGraphicFramePr>
            <a:graphicFrameLocks noChangeAspect="1"/>
          </p:cNvGraphicFramePr>
          <p:nvPr/>
        </p:nvGraphicFramePr>
        <p:xfrm>
          <a:off x="4572000" y="1808163"/>
          <a:ext cx="1627188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5" imgW="622300" imgH="927100" progId="Equation.3">
                  <p:embed/>
                </p:oleObj>
              </mc:Choice>
              <mc:Fallback>
                <p:oleObj name="公式" r:id="rId5" imgW="622300" imgH="927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08163"/>
                        <a:ext cx="1627188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9" name="Group 22"/>
          <p:cNvGrpSpPr>
            <a:grpSpLocks/>
          </p:cNvGrpSpPr>
          <p:nvPr/>
        </p:nvGrpSpPr>
        <p:grpSpPr bwMode="auto">
          <a:xfrm>
            <a:off x="881063" y="1931988"/>
            <a:ext cx="706437" cy="577850"/>
            <a:chOff x="1655" y="845"/>
            <a:chExt cx="454" cy="453"/>
          </a:xfrm>
        </p:grpSpPr>
        <p:grpSp>
          <p:nvGrpSpPr>
            <p:cNvPr id="13320" name="Group 23"/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13322" name="Oval 2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13323" name="Oval 2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13324" name="Oval 2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13325" name="Oval 2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2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13326" name="Oval 2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</p:grpSp>
        <p:sp>
          <p:nvSpPr>
            <p:cNvPr id="13321" name="Text Box 29"/>
            <p:cNvSpPr txBox="1">
              <a:spLocks noChangeArrowheads="1"/>
            </p:cNvSpPr>
            <p:nvPr/>
          </p:nvSpPr>
          <p:spPr bwMode="gray">
            <a:xfrm>
              <a:off x="1693" y="869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ahoma" pitchFamily="34" charset="0"/>
                </a:rPr>
                <a:t>例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/>
              <a:t>重要的正交编码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125" y="1538288"/>
            <a:ext cx="7772400" cy="252095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50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阿达玛</a:t>
            </a:r>
            <a:r>
              <a:rPr lang="zh-CN" altLang="en-US" sz="2800" b="1" dirty="0" smtClean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矩阵</a:t>
            </a:r>
            <a:endParaRPr lang="en-US" altLang="zh-CN" sz="2800" b="1" dirty="0" smtClean="0">
              <a:solidFill>
                <a:schemeClr val="tx2"/>
              </a:solidFill>
              <a:latin typeface="+mj-ea"/>
              <a:ea typeface="+mj-ea"/>
              <a:cs typeface="+mj-cs"/>
            </a:endParaRPr>
          </a:p>
          <a:p>
            <a:pPr eaLnBrk="1" hangingPunct="1">
              <a:buSzPct val="50000"/>
              <a:buFont typeface="Wingdings" pitchFamily="2" charset="2"/>
              <a:buChar char="u"/>
              <a:defRPr/>
            </a:pPr>
            <a:endParaRPr lang="en-US" altLang="zh-CN" sz="2800" b="1" dirty="0">
              <a:solidFill>
                <a:schemeClr val="tx2"/>
              </a:solidFill>
              <a:latin typeface="+mj-ea"/>
              <a:ea typeface="+mj-ea"/>
              <a:cs typeface="+mj-cs"/>
            </a:endParaRPr>
          </a:p>
          <a:p>
            <a:pPr eaLnBrk="1" hangingPunct="1">
              <a:buSzPct val="50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沃尔什函数和沃尔什矩阵</a:t>
            </a:r>
            <a:endParaRPr lang="en-US" altLang="zh-CN" sz="2800" b="1" dirty="0">
              <a:solidFill>
                <a:schemeClr val="tx2"/>
              </a:solidFill>
              <a:latin typeface="+mj-ea"/>
              <a:ea typeface="+mj-ea"/>
              <a:cs typeface="+mj-cs"/>
            </a:endParaRPr>
          </a:p>
          <a:p>
            <a:pPr eaLnBrk="1" hangingPunct="1">
              <a:buSzPct val="50000"/>
              <a:buFont typeface="Wingdings" pitchFamily="2" charset="2"/>
              <a:buChar char="u"/>
              <a:defRPr/>
            </a:pPr>
            <a:endParaRPr lang="zh-CN" altLang="en-US" sz="2800" b="1" dirty="0">
              <a:solidFill>
                <a:schemeClr val="tx2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FE566-3751-4594-9AC0-3D8C5A71023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/>
          <p:cNvSpPr txBox="1">
            <a:spLocks noChangeArrowheads="1"/>
          </p:cNvSpPr>
          <p:nvPr/>
        </p:nvSpPr>
        <p:spPr bwMode="gray">
          <a:xfrm>
            <a:off x="2527300" y="2889250"/>
            <a:ext cx="4400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8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伪随机序列</a:t>
            </a:r>
            <a:endParaRPr lang="en-US" altLang="zh-CN" sz="48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59" name="矩形 4"/>
          <p:cNvSpPr>
            <a:spLocks noChangeArrowheads="1"/>
          </p:cNvSpPr>
          <p:nvPr/>
        </p:nvSpPr>
        <p:spPr bwMode="auto">
          <a:xfrm>
            <a:off x="642938" y="1606550"/>
            <a:ext cx="19827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9900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§1</a:t>
            </a:r>
            <a:r>
              <a:rPr lang="en-US" altLang="en-US" sz="40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40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.2  </a:t>
            </a:r>
            <a:endParaRPr lang="zh-CN" altLang="en-US" sz="4000" b="1" dirty="0">
              <a:solidFill>
                <a:srgbClr val="9900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364" name="矩形 8"/>
          <p:cNvSpPr>
            <a:spLocks noChangeArrowheads="1"/>
          </p:cNvSpPr>
          <p:nvPr/>
        </p:nvSpPr>
        <p:spPr bwMode="auto">
          <a:xfrm>
            <a:off x="2260600" y="3740150"/>
            <a:ext cx="582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在数字通信技术中具有十分重要的地位。</a:t>
            </a:r>
          </a:p>
        </p:txBody>
      </p:sp>
      <p:sp>
        <p:nvSpPr>
          <p:cNvPr id="15365" name="矩形 9"/>
          <p:cNvSpPr>
            <a:spLocks noChangeArrowheads="1"/>
          </p:cNvSpPr>
          <p:nvPr/>
        </p:nvSpPr>
        <p:spPr bwMode="auto">
          <a:xfrm>
            <a:off x="2260600" y="4154488"/>
            <a:ext cx="56896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在误码率测量、时延测量、扩谱通信、密码 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及分离多径等方面都有着十分广泛的应用 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836613" y="1403350"/>
            <a:ext cx="7650162" cy="43354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kern="1200" dirty="0">
                <a:latin typeface="黑体" pitchFamily="49" charset="-122"/>
                <a:ea typeface="黑体" pitchFamily="49" charset="-122"/>
              </a:rPr>
              <a:t>什么是伪随机噪声？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	具有类似于随机噪声的某些统计特性，同时又能够重复产生的波形。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kern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伪随机序列</a:t>
            </a:r>
            <a:r>
              <a:rPr lang="zh-CN" altLang="en-US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、伪随机信号、</a:t>
            </a:r>
            <a:r>
              <a:rPr lang="zh-CN" altLang="en-US" kern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伪随机码、</a:t>
            </a:r>
            <a:r>
              <a:rPr lang="en-US" altLang="zh-CN" kern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PN</a:t>
            </a:r>
            <a:r>
              <a:rPr lang="zh-CN" altLang="en-US" kern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endParaRPr lang="zh-CN" altLang="en-US" kern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kern="1200" dirty="0" smtClean="0">
                <a:latin typeface="黑体" pitchFamily="49" charset="-122"/>
                <a:ea typeface="黑体" pitchFamily="49" charset="-122"/>
              </a:rPr>
              <a:t>产生</a:t>
            </a:r>
            <a:r>
              <a:rPr lang="zh-CN" altLang="en-US" sz="2800" b="1" kern="1200" dirty="0">
                <a:latin typeface="黑体" pitchFamily="49" charset="-122"/>
                <a:ea typeface="黑体" pitchFamily="49" charset="-122"/>
              </a:rPr>
              <a:t>的方法：</a:t>
            </a:r>
            <a:r>
              <a:rPr lang="zh-CN" altLang="en-US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反馈移存器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线性反馈移存器：</a:t>
            </a:r>
            <a:r>
              <a:rPr lang="en-US" altLang="zh-CN" sz="20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</a:t>
            </a:r>
            <a:r>
              <a:rPr lang="zh-CN" altLang="en-US" sz="20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序列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非线性反馈移存器：</a:t>
            </a:r>
            <a:r>
              <a:rPr lang="en-US" altLang="zh-CN" sz="20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</a:t>
            </a:r>
            <a:r>
              <a:rPr lang="zh-CN" altLang="en-US" sz="20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序列、二次剩余序列等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6CD6A9-F021-45DC-B894-DB8D723AEA1C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6863" y="279400"/>
            <a:ext cx="65341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en-US" sz="32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12</a:t>
            </a:r>
            <a:r>
              <a:rPr lang="en-US" altLang="zh-CN" sz="32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.2.1</a:t>
            </a:r>
            <a:r>
              <a:rPr lang="en-US" altLang="zh-CN" sz="3200" b="1" kern="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en-US" sz="32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449388"/>
            <a:ext cx="4321175" cy="4733925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CN" b="1" i="1" dirty="0" smtClean="0">
                <a:ea typeface="微软雅黑 Light" panose="020B0502040204020203" pitchFamily="34" charset="-122"/>
              </a:rPr>
              <a:t>m</a:t>
            </a:r>
            <a:r>
              <a:rPr lang="zh-CN" altLang="en-US" b="1" dirty="0" smtClean="0">
                <a:ea typeface="微软雅黑 Light" panose="020B0502040204020203" pitchFamily="34" charset="-122"/>
              </a:rPr>
              <a:t>序列：</a:t>
            </a:r>
            <a:r>
              <a:rPr lang="zh-CN" altLang="en-US" b="1" dirty="0" smtClean="0">
                <a:solidFill>
                  <a:schemeClr val="hlink"/>
                </a:solidFill>
                <a:ea typeface="微软雅黑 Light" panose="020B0502040204020203" pitchFamily="34" charset="-122"/>
              </a:rPr>
              <a:t>最长线性反馈移位寄存器序列</a:t>
            </a:r>
            <a:endParaRPr lang="zh-CN" altLang="en-US" b="1" dirty="0" smtClean="0">
              <a:ea typeface="微软雅黑 Light" panose="020B0502040204020203" pitchFamily="34" charset="-122"/>
            </a:endParaRPr>
          </a:p>
          <a:p>
            <a:pPr lvl="1" eaLnBrk="1" hangingPunct="1">
              <a:defRPr/>
            </a:pPr>
            <a:endParaRPr lang="zh-CN" altLang="en-US" b="1" dirty="0" smtClean="0">
              <a:ea typeface="微软雅黑 Light" panose="020B0502040204020203" pitchFamily="34" charset="-122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ea typeface="微软雅黑 Light" panose="020B0502040204020203" pitchFamily="34" charset="-122"/>
              </a:rPr>
              <a:t>   4</a:t>
            </a:r>
            <a:r>
              <a:rPr lang="zh-CN" altLang="en-US" dirty="0" smtClean="0">
                <a:ea typeface="微软雅黑 Light" panose="020B0502040204020203" pitchFamily="34" charset="-122"/>
              </a:rPr>
              <a:t>级线性反馈移存器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zh-CN" altLang="en-US" dirty="0" smtClean="0">
              <a:ea typeface="微软雅黑 Light" panose="020B0502040204020203" pitchFamily="34" charset="-122"/>
            </a:endParaRPr>
          </a:p>
          <a:p>
            <a:pPr marL="457200" lvl="1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>
                <a:ea typeface="微软雅黑 Light" panose="020B0502040204020203" pitchFamily="34" charset="-122"/>
              </a:rPr>
              <a:t>设初始状态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(</a:t>
            </a:r>
            <a:r>
              <a:rPr lang="en-US" altLang="zh-CN" sz="2000" i="1" dirty="0" smtClean="0">
                <a:ea typeface="微软雅黑 Light" panose="020B0502040204020203" pitchFamily="34" charset="-122"/>
              </a:rPr>
              <a:t>a</a:t>
            </a:r>
            <a:r>
              <a:rPr lang="en-US" altLang="zh-CN" sz="2000" baseline="-25000" dirty="0" smtClean="0">
                <a:ea typeface="微软雅黑 Light" panose="020B0502040204020203" pitchFamily="34" charset="-122"/>
              </a:rPr>
              <a:t>3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, </a:t>
            </a:r>
            <a:r>
              <a:rPr lang="en-US" altLang="zh-CN" sz="2000" i="1" dirty="0" smtClean="0">
                <a:ea typeface="微软雅黑 Light" panose="020B0502040204020203" pitchFamily="34" charset="-122"/>
              </a:rPr>
              <a:t>a</a:t>
            </a:r>
            <a:r>
              <a:rPr lang="en-US" altLang="zh-CN" sz="2000" baseline="-25000" dirty="0" smtClean="0">
                <a:ea typeface="微软雅黑 Light" panose="020B0502040204020203" pitchFamily="34" charset="-122"/>
              </a:rPr>
              <a:t>2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, </a:t>
            </a:r>
            <a:r>
              <a:rPr lang="en-US" altLang="zh-CN" sz="2000" i="1" dirty="0" smtClean="0">
                <a:ea typeface="微软雅黑 Light" panose="020B0502040204020203" pitchFamily="34" charset="-122"/>
              </a:rPr>
              <a:t>a</a:t>
            </a:r>
            <a:r>
              <a:rPr lang="en-US" altLang="zh-CN" sz="2000" baseline="-25000" dirty="0" smtClean="0">
                <a:ea typeface="微软雅黑 Light" panose="020B0502040204020203" pitchFamily="34" charset="-122"/>
              </a:rPr>
              <a:t>1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, </a:t>
            </a:r>
            <a:r>
              <a:rPr lang="en-US" altLang="zh-CN" sz="2000" i="1" dirty="0" smtClean="0">
                <a:ea typeface="微软雅黑 Light" panose="020B0502040204020203" pitchFamily="34" charset="-122"/>
              </a:rPr>
              <a:t>a</a:t>
            </a:r>
            <a:r>
              <a:rPr lang="en-US" altLang="zh-CN" sz="2000" baseline="-25000" dirty="0" smtClean="0">
                <a:ea typeface="微软雅黑 Light" panose="020B0502040204020203" pitchFamily="34" charset="-122"/>
              </a:rPr>
              <a:t>0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) </a:t>
            </a:r>
          </a:p>
          <a:p>
            <a:pPr marL="457200" lvl="1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>
                <a:ea typeface="微软雅黑 Light" panose="020B0502040204020203" pitchFamily="34" charset="-122"/>
              </a:rPr>
              <a:t>= (1, 0, 0, 0)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，移位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15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次后又回到初始状态；</a:t>
            </a:r>
          </a:p>
          <a:p>
            <a:pPr marL="457200" lvl="1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>
                <a:ea typeface="微软雅黑 Light" panose="020B0502040204020203" pitchFamily="34" charset="-122"/>
              </a:rPr>
              <a:t>若初始状态为全“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0”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，则移位后得到的仍为全“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0”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状态。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chemeClr val="hlink"/>
                </a:solidFill>
                <a:ea typeface="微软雅黑 Light" panose="020B0502040204020203" pitchFamily="34" charset="-122"/>
              </a:rPr>
              <a:t>周期最长为</a:t>
            </a:r>
            <a:r>
              <a:rPr lang="en-US" altLang="zh-CN" b="1" dirty="0" smtClean="0">
                <a:solidFill>
                  <a:schemeClr val="hlink"/>
                </a:solidFill>
                <a:ea typeface="微软雅黑 Light" panose="020B0502040204020203" pitchFamily="34" charset="-122"/>
              </a:rPr>
              <a:t>15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841525-F9F8-461F-81EB-88C7E3EEB6DA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17412" name="Picture 4" descr="t1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0" b="78781"/>
          <a:stretch>
            <a:fillRect/>
          </a:stretch>
        </p:blipFill>
        <p:spPr bwMode="auto">
          <a:xfrm>
            <a:off x="4797425" y="188913"/>
            <a:ext cx="43465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 descr="t1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8" t="24104" r="7718"/>
          <a:stretch>
            <a:fillRect/>
          </a:stretch>
        </p:blipFill>
        <p:spPr bwMode="auto">
          <a:xfrm>
            <a:off x="5381625" y="1449388"/>
            <a:ext cx="3563938" cy="540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AutoShape 9"/>
          <p:cNvSpPr>
            <a:spLocks noChangeArrowheads="1"/>
          </p:cNvSpPr>
          <p:nvPr/>
        </p:nvSpPr>
        <p:spPr bwMode="auto">
          <a:xfrm>
            <a:off x="7002463" y="1493838"/>
            <a:ext cx="360362" cy="536416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313" y="234950"/>
            <a:ext cx="40957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en-US" sz="32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12</a:t>
            </a:r>
            <a:r>
              <a:rPr lang="en-US" altLang="zh-CN" sz="32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.2.2</a:t>
            </a:r>
            <a:r>
              <a:rPr lang="en-US" altLang="zh-CN" sz="3200" b="1" kern="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endParaRPr lang="zh-CN" altLang="en-US" sz="32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16" name="Group 22"/>
          <p:cNvGrpSpPr>
            <a:grpSpLocks/>
          </p:cNvGrpSpPr>
          <p:nvPr/>
        </p:nvGrpSpPr>
        <p:grpSpPr bwMode="auto">
          <a:xfrm>
            <a:off x="373063" y="2352675"/>
            <a:ext cx="706437" cy="577850"/>
            <a:chOff x="1655" y="845"/>
            <a:chExt cx="454" cy="453"/>
          </a:xfrm>
        </p:grpSpPr>
        <p:grpSp>
          <p:nvGrpSpPr>
            <p:cNvPr id="17417" name="Group 23"/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17419" name="Oval 2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17420" name="Oval 2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17421" name="Oval 2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17422" name="Oval 2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2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17423" name="Oval 2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</p:grpSp>
        <p:sp>
          <p:nvSpPr>
            <p:cNvPr id="17418" name="Text Box 29"/>
            <p:cNvSpPr txBox="1">
              <a:spLocks noChangeArrowheads="1"/>
            </p:cNvSpPr>
            <p:nvPr/>
          </p:nvSpPr>
          <p:spPr bwMode="gray">
            <a:xfrm>
              <a:off x="1693" y="869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ahoma" pitchFamily="34" charset="0"/>
                </a:rPr>
                <a:t>例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1179513"/>
            <a:ext cx="8281987" cy="5219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尽可能少的级数产生尽可能长的序列。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一个</a:t>
            </a:r>
            <a:r>
              <a:rPr lang="en-US" altLang="zh-CN" b="1" i="1" smtClean="0">
                <a:solidFill>
                  <a:schemeClr val="hlink"/>
                </a:solidFill>
              </a:rPr>
              <a:t>n</a:t>
            </a:r>
            <a:r>
              <a:rPr lang="zh-CN" altLang="en-US" b="1" smtClean="0">
                <a:solidFill>
                  <a:schemeClr val="hlink"/>
                </a:solidFill>
              </a:rPr>
              <a:t>级线性反馈移存器可能产生的最长周期等于</a:t>
            </a:r>
            <a:r>
              <a:rPr lang="en-US" altLang="zh-CN" b="1" smtClean="0">
                <a:solidFill>
                  <a:schemeClr val="hlink"/>
                </a:solidFill>
              </a:rPr>
              <a:t>(2</a:t>
            </a:r>
            <a:r>
              <a:rPr lang="en-US" altLang="zh-CN" b="1" i="1" baseline="30000" smtClean="0">
                <a:solidFill>
                  <a:schemeClr val="hlink"/>
                </a:solidFill>
              </a:rPr>
              <a:t>n</a:t>
            </a:r>
            <a:r>
              <a:rPr lang="en-US" altLang="zh-CN" b="1" smtClean="0">
                <a:solidFill>
                  <a:schemeClr val="hlink"/>
                </a:solidFill>
              </a:rPr>
              <a:t> - 1)</a:t>
            </a:r>
            <a:r>
              <a:rPr lang="zh-CN" altLang="en-US" b="1" smtClean="0"/>
              <a:t>。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 b="1" smtClean="0"/>
          </a:p>
          <a:p>
            <a:pPr lvl="1" eaLnBrk="1" hangingPunct="1">
              <a:lnSpc>
                <a:spcPct val="120000"/>
              </a:lnSpc>
            </a:pPr>
            <a:endParaRPr lang="zh-CN" altLang="en-US" b="1" smtClean="0"/>
          </a:p>
          <a:p>
            <a:pPr lvl="1" eaLnBrk="1" hangingPunct="1">
              <a:lnSpc>
                <a:spcPct val="120000"/>
              </a:lnSpc>
            </a:pPr>
            <a:endParaRPr lang="zh-CN" altLang="en-US" b="1" smtClean="0"/>
          </a:p>
          <a:p>
            <a:pPr lvl="1" eaLnBrk="1" hangingPunct="1">
              <a:lnSpc>
                <a:spcPct val="120000"/>
              </a:lnSpc>
            </a:pPr>
            <a:endParaRPr lang="zh-CN" altLang="en-US" b="1" smtClean="0"/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反馈线的连接状态用</a:t>
            </a:r>
            <a:r>
              <a:rPr lang="en-US" altLang="zh-CN" b="1" i="1" smtClean="0"/>
              <a:t>c</a:t>
            </a:r>
            <a:r>
              <a:rPr lang="en-US" altLang="zh-CN" b="1" i="1" baseline="-25000" smtClean="0"/>
              <a:t>i</a:t>
            </a:r>
            <a:r>
              <a:rPr lang="zh-CN" altLang="en-US" b="1" smtClean="0"/>
              <a:t>表示</a:t>
            </a:r>
            <a:r>
              <a:rPr lang="en-US" altLang="zh-CN" b="1" smtClean="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i="1" smtClean="0">
                <a:solidFill>
                  <a:schemeClr val="hlink"/>
                </a:solidFill>
              </a:rPr>
              <a:t>c</a:t>
            </a:r>
            <a:r>
              <a:rPr lang="en-US" altLang="zh-CN" b="1" i="1" baseline="-25000" smtClean="0">
                <a:solidFill>
                  <a:schemeClr val="hlink"/>
                </a:solidFill>
              </a:rPr>
              <a:t>i</a:t>
            </a:r>
            <a:r>
              <a:rPr lang="zh-CN" altLang="en-US" b="1" smtClean="0">
                <a:solidFill>
                  <a:schemeClr val="hlink"/>
                </a:solidFill>
              </a:rPr>
              <a:t>＝</a:t>
            </a:r>
            <a:r>
              <a:rPr lang="en-US" altLang="zh-CN" b="1" smtClean="0">
                <a:solidFill>
                  <a:schemeClr val="hlink"/>
                </a:solidFill>
              </a:rPr>
              <a:t>1</a:t>
            </a:r>
            <a:r>
              <a:rPr lang="zh-CN" altLang="en-US" b="1" smtClean="0">
                <a:solidFill>
                  <a:schemeClr val="hlink"/>
                </a:solidFill>
              </a:rPr>
              <a:t>表示接通；</a:t>
            </a:r>
            <a:r>
              <a:rPr lang="en-US" altLang="zh-CN" b="1" i="1" smtClean="0">
                <a:solidFill>
                  <a:schemeClr val="hlink"/>
                </a:solidFill>
              </a:rPr>
              <a:t>c</a:t>
            </a:r>
            <a:r>
              <a:rPr lang="en-US" altLang="zh-CN" b="1" i="1" baseline="-25000" smtClean="0">
                <a:solidFill>
                  <a:schemeClr val="hlink"/>
                </a:solidFill>
              </a:rPr>
              <a:t>i</a:t>
            </a:r>
            <a:r>
              <a:rPr lang="zh-CN" altLang="en-US" b="1" smtClean="0">
                <a:solidFill>
                  <a:schemeClr val="hlink"/>
                </a:solidFill>
              </a:rPr>
              <a:t>＝</a:t>
            </a:r>
            <a:r>
              <a:rPr lang="en-US" altLang="zh-CN" b="1" smtClean="0">
                <a:solidFill>
                  <a:schemeClr val="hlink"/>
                </a:solidFill>
              </a:rPr>
              <a:t>0</a:t>
            </a:r>
            <a:r>
              <a:rPr lang="zh-CN" altLang="en-US" b="1" smtClean="0">
                <a:solidFill>
                  <a:schemeClr val="hlink"/>
                </a:solidFill>
              </a:rPr>
              <a:t>表示断开</a:t>
            </a:r>
            <a:r>
              <a:rPr lang="zh-CN" altLang="en-US" b="1" smtClean="0"/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smtClean="0"/>
              <a:t>反馈线的连接状态不同，可能改变移存器输出序列的周期</a:t>
            </a:r>
            <a:r>
              <a:rPr lang="en-US" altLang="zh-CN" b="1" i="1" smtClean="0"/>
              <a:t>p</a:t>
            </a:r>
            <a:r>
              <a:rPr lang="zh-CN" altLang="en-US" b="1" smtClean="0"/>
              <a:t>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F85C1F-4FE4-4B1F-B313-FE57761B46C6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18436" name="Picture 8" descr="t1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393950"/>
            <a:ext cx="7065962" cy="1912938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368300"/>
            <a:ext cx="89789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679450" y="2867025"/>
            <a:ext cx="7807325" cy="314325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图中所示状态为</a:t>
            </a:r>
            <a:r>
              <a:rPr lang="en-US" altLang="zh-CN" b="1" i="1" dirty="0" smtClean="0"/>
              <a:t>a</a:t>
            </a:r>
            <a:r>
              <a:rPr lang="en-US" altLang="zh-CN" b="1" i="1" baseline="-25000" dirty="0" smtClean="0"/>
              <a:t>n</a:t>
            </a:r>
            <a:r>
              <a:rPr lang="en-US" altLang="zh-CN" b="1" baseline="-25000" dirty="0" smtClean="0"/>
              <a:t>-1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a</a:t>
            </a:r>
            <a:r>
              <a:rPr lang="en-US" altLang="zh-CN" b="1" i="1" baseline="-25000" dirty="0" smtClean="0"/>
              <a:t>n</a:t>
            </a:r>
            <a:r>
              <a:rPr lang="en-US" altLang="zh-CN" b="1" baseline="-25000" dirty="0" smtClean="0"/>
              <a:t>-2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ym typeface="Symbol" pitchFamily="18" charset="2"/>
              </a:rPr>
              <a:t></a:t>
            </a:r>
            <a:r>
              <a:rPr lang="en-US" altLang="zh-CN" b="1" i="1" dirty="0" smtClean="0"/>
              <a:t>a</a:t>
            </a:r>
            <a:r>
              <a:rPr lang="en-US" altLang="zh-CN" b="1" baseline="-25000" dirty="0" smtClean="0"/>
              <a:t>0 </a:t>
            </a:r>
            <a:endParaRPr lang="zh-CN" altLang="en-US" b="1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移位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次时，移存器左端新得到的输入</a:t>
            </a:r>
            <a:r>
              <a:rPr lang="en-US" altLang="zh-CN" b="1" i="1" dirty="0" smtClean="0"/>
              <a:t>a</a:t>
            </a:r>
            <a:r>
              <a:rPr lang="en-US" altLang="zh-CN" b="1" i="1" baseline="-25000" dirty="0" smtClean="0"/>
              <a:t>n</a:t>
            </a:r>
            <a:endParaRPr lang="en-US" altLang="zh-CN" b="1" dirty="0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b="1" dirty="0" smtClean="0"/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b="1" dirty="0" smtClean="0"/>
              <a:t>序列的每一项</a:t>
            </a:r>
            <a:r>
              <a:rPr lang="en-US" altLang="zh-CN" b="1" i="1" dirty="0" err="1" smtClean="0"/>
              <a:t>a</a:t>
            </a:r>
            <a:r>
              <a:rPr lang="en-US" altLang="zh-CN" b="1" i="1" baseline="-25000" dirty="0" err="1" smtClean="0"/>
              <a:t>k</a:t>
            </a:r>
            <a:r>
              <a:rPr lang="zh-CN" altLang="en-US" b="1" dirty="0" smtClean="0"/>
              <a:t>由前面的</a:t>
            </a:r>
            <a:r>
              <a:rPr lang="en-US" altLang="zh-CN" b="1" i="1" dirty="0" smtClean="0"/>
              <a:t>n</a:t>
            </a:r>
            <a:r>
              <a:rPr lang="zh-CN" altLang="en-US" b="1" dirty="0" smtClean="0"/>
              <a:t>项产生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           			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称为</a:t>
            </a:r>
            <a:r>
              <a:rPr lang="zh-CN" altLang="en-US" b="1" dirty="0" smtClean="0">
                <a:solidFill>
                  <a:schemeClr val="hlink"/>
                </a:solidFill>
                <a:latin typeface="+mj-ea"/>
                <a:ea typeface="+mj-ea"/>
              </a:rPr>
              <a:t>递推方程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6E9981-9792-411D-ACA3-739D51EA63CB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1350963" y="4149725"/>
          <a:ext cx="64420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3" imgW="3886200" imgH="431800" progId="Equation.3">
                  <p:embed/>
                </p:oleObj>
              </mc:Choice>
              <mc:Fallback>
                <p:oleObj name="公式" r:id="rId3" imgW="3886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4149725"/>
                        <a:ext cx="6442075" cy="758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2908300" y="5499100"/>
          <a:ext cx="18891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5" imgW="888614" imgH="431613" progId="Equation.3">
                  <p:embed/>
                </p:oleObj>
              </mc:Choice>
              <mc:Fallback>
                <p:oleObj name="公式" r:id="rId5" imgW="888614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499100"/>
                        <a:ext cx="1889125" cy="912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4" name="Picture 11" descr="t10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8"/>
          <a:stretch>
            <a:fillRect/>
          </a:stretch>
        </p:blipFill>
        <p:spPr bwMode="auto">
          <a:xfrm>
            <a:off x="2319338" y="1042988"/>
            <a:ext cx="66865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79450" y="307975"/>
            <a:ext cx="24003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基本关系式</a:t>
            </a:r>
            <a:endParaRPr lang="zh-CN" altLang="en-US" sz="2800" b="1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66" name="矩形 11"/>
          <p:cNvSpPr>
            <a:spLocks noChangeArrowheads="1"/>
          </p:cNvSpPr>
          <p:nvPr/>
        </p:nvSpPr>
        <p:spPr bwMode="auto">
          <a:xfrm>
            <a:off x="2908300" y="352425"/>
            <a:ext cx="474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Arial" charset="0"/>
                <a:ea typeface="黑体" pitchFamily="2" charset="-122"/>
                <a:cs typeface="Arial" charset="0"/>
              </a:rPr>
              <a:t>——</a:t>
            </a:r>
            <a:r>
              <a:rPr lang="zh-CN" altLang="en-US">
                <a:latin typeface="Arial" charset="0"/>
                <a:ea typeface="黑体" pitchFamily="2" charset="-122"/>
                <a:cs typeface="Arial" charset="0"/>
              </a:rPr>
              <a:t>与产生</a:t>
            </a:r>
            <a:r>
              <a:rPr lang="en-US" altLang="zh-CN">
                <a:latin typeface="Arial" charset="0"/>
                <a:ea typeface="黑体" pitchFamily="2" charset="-122"/>
                <a:cs typeface="Arial" charset="0"/>
              </a:rPr>
              <a:t>m</a:t>
            </a:r>
            <a:r>
              <a:rPr lang="zh-CN" altLang="en-US">
                <a:latin typeface="Arial" charset="0"/>
                <a:ea typeface="黑体" pitchFamily="2" charset="-122"/>
                <a:cs typeface="Arial" charset="0"/>
              </a:rPr>
              <a:t>序列有关的三个方程</a:t>
            </a:r>
            <a:endParaRPr lang="zh-CN" altLang="en-US">
              <a:latin typeface="Tahoma" pitchFamily="34" charset="0"/>
              <a:ea typeface="黑体" pitchFamily="2" charset="-122"/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763" y="1331913"/>
            <a:ext cx="1954212" cy="42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/>
                <a:ea typeface="微软雅黑" pitchFamily="34" charset="-122"/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微软雅黑" pitchFamily="34" charset="-122"/>
              </a:rPr>
              <a:t>）递推方程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82613" y="1243013"/>
            <a:ext cx="8266112" cy="33115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 smtClean="0"/>
              <a:t>用多项式</a:t>
            </a:r>
            <a:r>
              <a:rPr lang="en-US" altLang="zh-CN" b="1" i="1" dirty="0" smtClean="0"/>
              <a:t>f 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表示移存器的反馈连接状态</a:t>
            </a:r>
          </a:p>
          <a:p>
            <a:pPr lvl="3" eaLnBrk="1" hangingPunct="1"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						     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 </a:t>
            </a:r>
            <a:r>
              <a:rPr lang="zh-CN" altLang="en-US" b="1" kern="12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特征方程</a:t>
            </a:r>
          </a:p>
          <a:p>
            <a:pPr lvl="3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zh-CN" altLang="en-US" b="1" dirty="0" smtClean="0">
              <a:solidFill>
                <a:schemeClr val="hlink"/>
              </a:solidFill>
            </a:endParaRPr>
          </a:p>
          <a:p>
            <a:pPr marL="457200" lvl="1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en-US" altLang="zh-CN" b="1" dirty="0" smtClean="0"/>
          </a:p>
          <a:p>
            <a:pPr marL="457200" lvl="1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若特征方程为</a:t>
            </a:r>
            <a:endParaRPr lang="en-US" altLang="zh-CN" b="1" dirty="0" smtClean="0"/>
          </a:p>
          <a:p>
            <a:pPr marL="457200" lvl="1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表示系数</a:t>
            </a:r>
            <a:r>
              <a:rPr lang="en-US" altLang="zh-CN" b="1" i="1" dirty="0" smtClean="0"/>
              <a:t>c</a:t>
            </a:r>
            <a:r>
              <a:rPr lang="en-US" altLang="zh-CN" b="1" baseline="-25000" dirty="0" smtClean="0"/>
              <a:t>0</a:t>
            </a:r>
            <a:r>
              <a:rPr lang="zh-CN" altLang="en-US" b="1" dirty="0" smtClean="0"/>
              <a:t>＝</a:t>
            </a:r>
            <a:r>
              <a:rPr lang="en-US" altLang="zh-CN" b="1" i="1" dirty="0" smtClean="0"/>
              <a:t>c</a:t>
            </a:r>
            <a:r>
              <a:rPr lang="en-US" altLang="zh-CN" b="1" baseline="-25000" dirty="0" smtClean="0"/>
              <a:t>1</a:t>
            </a:r>
            <a:r>
              <a:rPr lang="zh-CN" altLang="en-US" b="1" dirty="0" smtClean="0"/>
              <a:t>＝</a:t>
            </a:r>
            <a:r>
              <a:rPr lang="en-US" altLang="zh-CN" b="1" i="1" dirty="0" smtClean="0"/>
              <a:t>c</a:t>
            </a:r>
            <a:r>
              <a:rPr lang="en-US" altLang="zh-CN" b="1" baseline="-25000" dirty="0" smtClean="0"/>
              <a:t>4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，其余的</a:t>
            </a:r>
            <a:r>
              <a:rPr lang="en-US" altLang="zh-CN" b="1" i="1" dirty="0" smtClean="0"/>
              <a:t>c</a:t>
            </a:r>
            <a:r>
              <a:rPr lang="en-US" altLang="zh-CN" b="1" i="1" baseline="-25000" dirty="0" smtClean="0"/>
              <a:t>i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0</a:t>
            </a:r>
            <a:endParaRPr lang="zh-CN" altLang="en-US" b="1" dirty="0" smtClean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CC0F2-6D86-4DBB-A362-5EBC7F4D0DD3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003300" y="1763713"/>
          <a:ext cx="5067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3" imgW="2730500" imgH="431800" progId="Equation.3">
                  <p:embed/>
                </p:oleObj>
              </mc:Choice>
              <mc:Fallback>
                <p:oleObj name="公式" r:id="rId3" imgW="2730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763713"/>
                        <a:ext cx="5067300" cy="720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3311525" y="3394075"/>
          <a:ext cx="19827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5" imgW="1104900" imgH="228600" progId="Equation.3">
                  <p:embed/>
                </p:oleObj>
              </mc:Choice>
              <mc:Fallback>
                <p:oleObj name="公式" r:id="rId5" imgW="1104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394075"/>
                        <a:ext cx="19827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9" descr="t10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13"/>
          <a:stretch>
            <a:fillRect/>
          </a:stretch>
        </p:blipFill>
        <p:spPr bwMode="auto">
          <a:xfrm>
            <a:off x="1003300" y="4478338"/>
            <a:ext cx="64801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1962150" y="464343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楷体_GB2312" pitchFamily="49" charset="-122"/>
              </a:rPr>
              <a:t>c</a:t>
            </a:r>
            <a:r>
              <a:rPr lang="en-US" altLang="zh-CN" b="1" baseline="-25000">
                <a:ea typeface="楷体_GB2312" pitchFamily="49" charset="-122"/>
              </a:rPr>
              <a:t>0</a:t>
            </a:r>
          </a:p>
        </p:txBody>
      </p:sp>
      <p:sp>
        <p:nvSpPr>
          <p:cNvPr id="20488" name="Rectangle 12"/>
          <p:cNvSpPr>
            <a:spLocks noChangeArrowheads="1"/>
          </p:cNvSpPr>
          <p:nvPr/>
        </p:nvSpPr>
        <p:spPr bwMode="auto">
          <a:xfrm>
            <a:off x="3536950" y="4643438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楷体_GB2312" pitchFamily="49" charset="-122"/>
              </a:rPr>
              <a:t>c</a:t>
            </a:r>
            <a:r>
              <a:rPr lang="en-US" altLang="zh-CN" b="1" baseline="-25000">
                <a:ea typeface="楷体_GB2312" pitchFamily="49" charset="-122"/>
              </a:rPr>
              <a:t>1</a:t>
            </a: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6911975" y="455453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楷体_GB2312" pitchFamily="49" charset="-122"/>
              </a:rPr>
              <a:t>c</a:t>
            </a:r>
            <a:r>
              <a:rPr lang="en-US" altLang="zh-CN" b="1" baseline="-25000">
                <a:ea typeface="楷体_GB2312" pitchFamily="49" charset="-122"/>
              </a:rPr>
              <a:t>4</a:t>
            </a:r>
          </a:p>
        </p:txBody>
      </p:sp>
      <p:sp>
        <p:nvSpPr>
          <p:cNvPr id="10" name="矩形 9"/>
          <p:cNvSpPr/>
          <p:nvPr/>
        </p:nvSpPr>
        <p:spPr>
          <a:xfrm>
            <a:off x="522288" y="414338"/>
            <a:ext cx="4157662" cy="42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4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方程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（特征多项式）</a:t>
            </a:r>
            <a:r>
              <a:rPr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20491" name="Group 22"/>
          <p:cNvGrpSpPr>
            <a:grpSpLocks/>
          </p:cNvGrpSpPr>
          <p:nvPr/>
        </p:nvGrpSpPr>
        <p:grpSpPr bwMode="auto">
          <a:xfrm>
            <a:off x="379413" y="3114675"/>
            <a:ext cx="706437" cy="577850"/>
            <a:chOff x="1655" y="845"/>
            <a:chExt cx="454" cy="453"/>
          </a:xfrm>
        </p:grpSpPr>
        <p:grpSp>
          <p:nvGrpSpPr>
            <p:cNvPr id="20492" name="Group 23"/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20494" name="Oval 2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0495" name="Oval 2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0496" name="Oval 2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0497" name="Oval 2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2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0498" name="Oval 2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</p:grpSp>
        <p:sp>
          <p:nvSpPr>
            <p:cNvPr id="20493" name="Text Box 29"/>
            <p:cNvSpPr txBox="1">
              <a:spLocks noChangeArrowheads="1"/>
            </p:cNvSpPr>
            <p:nvPr/>
          </p:nvSpPr>
          <p:spPr bwMode="gray">
            <a:xfrm>
              <a:off x="1693" y="869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ahoma" pitchFamily="34" charset="0"/>
                </a:rPr>
                <a:t>例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1466850" y="1898650"/>
          <a:ext cx="52895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公式" r:id="rId3" imgW="2362200" imgH="431800" progId="Equation.3">
                  <p:embed/>
                </p:oleObj>
              </mc:Choice>
              <mc:Fallback>
                <p:oleObj name="公式" r:id="rId3" imgW="2362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1898650"/>
                        <a:ext cx="5289550" cy="9588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0888" y="1206500"/>
            <a:ext cx="1695450" cy="42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4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母函数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1466850" y="3114675"/>
            <a:ext cx="4445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它表示反馈移存器的输出序列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{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i="1" kern="0" dirty="0" err="1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 sz="2000" i="1" kern="0" baseline="-25000" dirty="0" err="1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k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}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。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pic>
        <p:nvPicPr>
          <p:cNvPr id="2150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698875"/>
            <a:ext cx="7351712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566738" y="142875"/>
            <a:ext cx="2925762" cy="76041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ts val="5200"/>
              </a:lnSpc>
              <a:defRPr/>
            </a:pPr>
            <a:r>
              <a:rPr lang="zh-CN" altLang="en-US" sz="3200" b="1" kern="1200" dirty="0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引言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223963"/>
            <a:ext cx="7637463" cy="5129212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正交编码的应用</a:t>
            </a:r>
          </a:p>
          <a:p>
            <a:pPr lvl="1" eaLnBrk="1" hangingPunct="1"/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纠错编码</a:t>
            </a:r>
          </a:p>
          <a:p>
            <a:pPr lvl="1" eaLnBrk="1" hangingPunct="1"/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码分多址通信</a:t>
            </a:r>
          </a:p>
          <a:p>
            <a:pPr lvl="1" eaLnBrk="1" hangingPunct="1"/>
            <a:endParaRPr lang="zh-CN" altLang="en-US" b="1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/>
            <a:r>
              <a:rPr lang="zh-CN" altLang="en-US" sz="2800" b="1" smtClean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伪随机序列的应用</a:t>
            </a:r>
          </a:p>
          <a:p>
            <a:pPr lvl="1" eaLnBrk="1" hangingPunct="1"/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误码率测量</a:t>
            </a:r>
          </a:p>
          <a:p>
            <a:pPr lvl="1" eaLnBrk="1" hangingPunct="1"/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时延测量</a:t>
            </a:r>
          </a:p>
          <a:p>
            <a:pPr lvl="1" eaLnBrk="1" hangingPunct="1"/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扩谱通信</a:t>
            </a:r>
          </a:p>
          <a:p>
            <a:pPr lvl="1" eaLnBrk="1" hangingPunct="1"/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密码</a:t>
            </a:r>
          </a:p>
          <a:p>
            <a:pPr lvl="1" eaLnBrk="1" hangingPunct="1"/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分离多径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AB5A-8021-4683-972E-DA435E48101A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657225" y="414338"/>
            <a:ext cx="8235950" cy="56784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kern="1200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本原多项式</a:t>
            </a:r>
          </a:p>
          <a:p>
            <a:pPr lvl="1" eaLnBrk="1" hangingPunct="1">
              <a:defRPr/>
            </a:pPr>
            <a:endParaRPr lang="zh-CN" altLang="en-US" b="1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dirty="0" smtClean="0">
                <a:ea typeface="微软雅黑 Light" panose="020B0502040204020203" pitchFamily="34" charset="-122"/>
              </a:rPr>
              <a:t>若一个</a:t>
            </a:r>
            <a:r>
              <a:rPr lang="en-US" altLang="zh-CN" i="1" dirty="0" smtClean="0">
                <a:ea typeface="微软雅黑 Light" panose="020B0502040204020203" pitchFamily="34" charset="-122"/>
              </a:rPr>
              <a:t>n</a:t>
            </a:r>
            <a:r>
              <a:rPr lang="zh-CN" altLang="en-US" dirty="0" smtClean="0">
                <a:ea typeface="微软雅黑 Light" panose="020B0502040204020203" pitchFamily="34" charset="-122"/>
              </a:rPr>
              <a:t>次多项式 </a:t>
            </a:r>
            <a:r>
              <a:rPr lang="en-US" altLang="zh-CN" i="1" dirty="0" smtClean="0">
                <a:ea typeface="微软雅黑 Light" panose="020B0502040204020203" pitchFamily="34" charset="-122"/>
              </a:rPr>
              <a:t>f </a:t>
            </a:r>
            <a:r>
              <a:rPr lang="en-US" altLang="zh-CN" dirty="0" smtClean="0">
                <a:ea typeface="微软雅黑 Light" panose="020B0502040204020203" pitchFamily="34" charset="-122"/>
              </a:rPr>
              <a:t>(</a:t>
            </a:r>
            <a:r>
              <a:rPr lang="en-US" altLang="zh-CN" i="1" dirty="0" smtClean="0">
                <a:ea typeface="微软雅黑 Light" panose="020B0502040204020203" pitchFamily="34" charset="-122"/>
              </a:rPr>
              <a:t>x</a:t>
            </a:r>
            <a:r>
              <a:rPr lang="en-US" altLang="zh-CN" dirty="0" smtClean="0">
                <a:ea typeface="微软雅黑 Light" panose="020B0502040204020203" pitchFamily="34" charset="-122"/>
              </a:rPr>
              <a:t>)</a:t>
            </a:r>
            <a:r>
              <a:rPr lang="zh-CN" altLang="en-US" dirty="0" smtClean="0">
                <a:ea typeface="微软雅黑 Light" panose="020B0502040204020203" pitchFamily="34" charset="-122"/>
              </a:rPr>
              <a:t>满足下列条件：</a:t>
            </a:r>
            <a:endParaRPr lang="zh-CN" altLang="en-US" i="1" dirty="0" smtClean="0">
              <a:ea typeface="微软雅黑 Light" panose="020B0502040204020203" pitchFamily="34" charset="-122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i="1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b="1" i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f 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(</a:t>
            </a:r>
            <a:r>
              <a:rPr lang="en-US" altLang="zh-CN" b="1" i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x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)</a:t>
            </a:r>
            <a:r>
              <a:rPr lang="zh-CN" altLang="en-US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为既约的；</a:t>
            </a:r>
            <a:endParaRPr lang="zh-CN" altLang="en-US" b="1" i="1" dirty="0" smtClean="0">
              <a:solidFill>
                <a:schemeClr val="tx2"/>
              </a:solidFill>
              <a:ea typeface="微软雅黑 Light" panose="020B0502040204020203" pitchFamily="34" charset="-122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i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		</a:t>
            </a:r>
            <a:r>
              <a:rPr lang="en-US" altLang="zh-CN" b="1" i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f 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(</a:t>
            </a:r>
            <a:r>
              <a:rPr lang="en-US" altLang="zh-CN" b="1" i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x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)</a:t>
            </a:r>
            <a:r>
              <a:rPr lang="zh-CN" altLang="en-US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可整除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(</a:t>
            </a:r>
            <a:r>
              <a:rPr lang="en-US" altLang="zh-CN" b="1" i="1" dirty="0" err="1" smtClean="0">
                <a:solidFill>
                  <a:schemeClr val="tx2"/>
                </a:solidFill>
                <a:ea typeface="微软雅黑 Light" panose="020B0502040204020203" pitchFamily="34" charset="-122"/>
              </a:rPr>
              <a:t>x</a:t>
            </a:r>
            <a:r>
              <a:rPr lang="en-US" altLang="zh-CN" b="1" i="1" baseline="30000" dirty="0" err="1" smtClean="0">
                <a:solidFill>
                  <a:schemeClr val="tx2"/>
                </a:solidFill>
                <a:ea typeface="微软雅黑 Light" panose="020B0502040204020203" pitchFamily="34" charset="-122"/>
              </a:rPr>
              <a:t>m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 + 1)</a:t>
            </a:r>
            <a:r>
              <a:rPr lang="zh-CN" altLang="en-US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，</a:t>
            </a:r>
            <a:r>
              <a:rPr lang="en-US" altLang="zh-CN" b="1" i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m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 = 2</a:t>
            </a:r>
            <a:r>
              <a:rPr lang="en-US" altLang="zh-CN" b="1" i="1" baseline="30000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n</a:t>
            </a:r>
            <a:r>
              <a:rPr lang="en-US" altLang="zh-CN" b="1" baseline="30000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– 1</a:t>
            </a:r>
            <a:r>
              <a:rPr lang="zh-CN" altLang="en-US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；</a:t>
            </a:r>
            <a:endParaRPr lang="zh-CN" altLang="en-US" b="1" i="1" dirty="0" smtClean="0">
              <a:solidFill>
                <a:schemeClr val="tx2"/>
              </a:solidFill>
              <a:ea typeface="微软雅黑 Light" panose="020B0502040204020203" pitchFamily="34" charset="-122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i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		</a:t>
            </a:r>
            <a:r>
              <a:rPr lang="en-US" altLang="zh-CN" b="1" i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f 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(</a:t>
            </a:r>
            <a:r>
              <a:rPr lang="en-US" altLang="zh-CN" b="1" i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x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)</a:t>
            </a:r>
            <a:r>
              <a:rPr lang="zh-CN" altLang="en-US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除不尽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(</a:t>
            </a:r>
            <a:r>
              <a:rPr lang="en-US" altLang="zh-CN" b="1" i="1" dirty="0" err="1" smtClean="0">
                <a:solidFill>
                  <a:schemeClr val="tx2"/>
                </a:solidFill>
                <a:ea typeface="微软雅黑 Light" panose="020B0502040204020203" pitchFamily="34" charset="-122"/>
              </a:rPr>
              <a:t>x</a:t>
            </a:r>
            <a:r>
              <a:rPr lang="en-US" altLang="zh-CN" b="1" i="1" baseline="30000" dirty="0" err="1" smtClean="0">
                <a:solidFill>
                  <a:schemeClr val="tx2"/>
                </a:solidFill>
                <a:ea typeface="微软雅黑 Light" panose="020B0502040204020203" pitchFamily="34" charset="-122"/>
              </a:rPr>
              <a:t>q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 + 1)</a:t>
            </a:r>
            <a:r>
              <a:rPr lang="zh-CN" altLang="en-US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，</a:t>
            </a:r>
            <a:r>
              <a:rPr lang="en-US" altLang="zh-CN" b="1" i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q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 &lt; </a:t>
            </a:r>
            <a:r>
              <a:rPr lang="en-US" altLang="zh-CN" b="1" i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m</a:t>
            </a:r>
            <a:r>
              <a:rPr lang="zh-CN" altLang="en-US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；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 smtClean="0">
                <a:ea typeface="微软雅黑 Light" panose="020B0502040204020203" pitchFamily="34" charset="-122"/>
              </a:rPr>
              <a:t>		  </a:t>
            </a:r>
            <a:r>
              <a:rPr lang="zh-CN" altLang="en-US" dirty="0" smtClean="0">
                <a:ea typeface="微软雅黑 Light" panose="020B0502040204020203" pitchFamily="34" charset="-122"/>
              </a:rPr>
              <a:t>则称</a:t>
            </a:r>
            <a:r>
              <a:rPr lang="zh-CN" altLang="en-US" b="1" dirty="0" smtClean="0">
                <a:ea typeface="微软雅黑 Light" panose="020B0502040204020203" pitchFamily="34" charset="-122"/>
              </a:rPr>
              <a:t> </a:t>
            </a:r>
            <a:r>
              <a:rPr lang="en-US" altLang="zh-CN" b="1" i="1" dirty="0" smtClean="0">
                <a:ea typeface="微软雅黑 Light" panose="020B0502040204020203" pitchFamily="34" charset="-122"/>
              </a:rPr>
              <a:t>f </a:t>
            </a:r>
            <a:r>
              <a:rPr lang="en-US" altLang="zh-CN" b="1" dirty="0" smtClean="0">
                <a:ea typeface="微软雅黑 Light" panose="020B0502040204020203" pitchFamily="34" charset="-122"/>
              </a:rPr>
              <a:t>(</a:t>
            </a:r>
            <a:r>
              <a:rPr lang="en-US" altLang="zh-CN" b="1" i="1" dirty="0" smtClean="0">
                <a:ea typeface="微软雅黑 Light" panose="020B0502040204020203" pitchFamily="34" charset="-122"/>
              </a:rPr>
              <a:t>x</a:t>
            </a:r>
            <a:r>
              <a:rPr lang="en-US" altLang="zh-CN" b="1" dirty="0" smtClean="0">
                <a:ea typeface="微软雅黑 Light" panose="020B0502040204020203" pitchFamily="34" charset="-122"/>
              </a:rPr>
              <a:t>)</a:t>
            </a:r>
            <a:r>
              <a:rPr lang="zh-CN" altLang="en-US" b="1" dirty="0" smtClean="0">
                <a:ea typeface="微软雅黑 Light" panose="020B0502040204020203" pitchFamily="34" charset="-122"/>
              </a:rPr>
              <a:t>为本原多项式。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zh-CN" altLang="en-US" b="1" dirty="0" smtClean="0"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ea typeface="微软雅黑 Light" panose="020B0502040204020203" pitchFamily="34" charset="-122"/>
              </a:rPr>
              <a:t>一个线性反馈移存器能产生</a:t>
            </a:r>
            <a:r>
              <a:rPr lang="en-US" altLang="zh-CN" i="1" dirty="0" smtClean="0">
                <a:ea typeface="微软雅黑 Light" panose="020B0502040204020203" pitchFamily="34" charset="-122"/>
              </a:rPr>
              <a:t>m</a:t>
            </a:r>
            <a:r>
              <a:rPr lang="zh-CN" altLang="en-US" dirty="0" smtClean="0">
                <a:ea typeface="微软雅黑 Light" panose="020B0502040204020203" pitchFamily="34" charset="-122"/>
              </a:rPr>
              <a:t>序列的</a:t>
            </a:r>
            <a:r>
              <a:rPr lang="zh-CN" altLang="en-US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充要条件</a:t>
            </a:r>
            <a:r>
              <a:rPr lang="zh-CN" altLang="en-US" dirty="0" smtClean="0">
                <a:ea typeface="微软雅黑 Light" panose="020B0502040204020203" pitchFamily="34" charset="-122"/>
              </a:rPr>
              <a:t>为：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hlink"/>
                </a:solidFill>
                <a:ea typeface="微软雅黑 Light" panose="020B0502040204020203" pitchFamily="34" charset="-122"/>
              </a:rPr>
              <a:t> </a:t>
            </a:r>
            <a:r>
              <a:rPr lang="en-US" altLang="zh-CN" b="1" dirty="0" smtClean="0">
                <a:solidFill>
                  <a:schemeClr val="hlink"/>
                </a:solidFill>
                <a:ea typeface="微软雅黑 Light" panose="020B0502040204020203" pitchFamily="34" charset="-122"/>
              </a:rPr>
              <a:t>      </a:t>
            </a:r>
            <a:r>
              <a:rPr lang="zh-CN" altLang="en-US" b="1" dirty="0" smtClean="0">
                <a:solidFill>
                  <a:schemeClr val="hlink"/>
                </a:solidFill>
                <a:ea typeface="微软雅黑 Light" panose="020B0502040204020203" pitchFamily="34" charset="-122"/>
              </a:rPr>
              <a:t>反馈移存器的特征多项式为本原多项式。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C3B8C5-083E-4370-B397-27B4B5A41BC9}" type="slidenum">
              <a:rPr lang="en-US" altLang="zh-CN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1268413"/>
            <a:ext cx="8416925" cy="5221287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	</a:t>
            </a:r>
            <a:r>
              <a:rPr lang="en-US" altLang="zh-CN" b="1" i="1" dirty="0"/>
              <a:t>n</a:t>
            </a:r>
            <a:r>
              <a:rPr lang="en-US" altLang="zh-CN" b="1" dirty="0"/>
              <a:t> = 4</a:t>
            </a:r>
            <a:r>
              <a:rPr lang="zh-CN" altLang="en-US" b="1" dirty="0"/>
              <a:t>，</a:t>
            </a:r>
            <a:r>
              <a:rPr lang="en-US" altLang="zh-CN" b="1" i="1" dirty="0"/>
              <a:t>m</a:t>
            </a:r>
            <a:r>
              <a:rPr lang="zh-CN" altLang="en-US" b="1" dirty="0"/>
              <a:t>序列的长度为</a:t>
            </a:r>
            <a:r>
              <a:rPr lang="en-US" altLang="zh-CN" b="1" i="1" dirty="0"/>
              <a:t>m</a:t>
            </a:r>
            <a:r>
              <a:rPr lang="en-US" altLang="zh-CN" b="1" dirty="0"/>
              <a:t> = 2</a:t>
            </a:r>
            <a:r>
              <a:rPr lang="en-US" altLang="zh-CN" b="1" i="1" baseline="30000" dirty="0"/>
              <a:t>n</a:t>
            </a:r>
            <a:r>
              <a:rPr lang="en-US" altLang="zh-CN" b="1" dirty="0"/>
              <a:t> – 1 = 15</a:t>
            </a:r>
            <a:r>
              <a:rPr lang="zh-CN" altLang="en-US" b="1" dirty="0"/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          其</a:t>
            </a:r>
            <a:r>
              <a:rPr lang="zh-CN" altLang="en-US" b="1" dirty="0"/>
              <a:t>特征多项式</a:t>
            </a:r>
            <a:r>
              <a:rPr lang="en-US" altLang="zh-CN" b="1" i="1" dirty="0"/>
              <a:t>f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b="1" dirty="0"/>
              <a:t>是一个</a:t>
            </a:r>
            <a:r>
              <a:rPr lang="en-US" altLang="zh-CN" b="1" dirty="0">
                <a:solidFill>
                  <a:schemeClr val="hlink"/>
                </a:solidFill>
              </a:rPr>
              <a:t>4</a:t>
            </a:r>
            <a:r>
              <a:rPr lang="zh-CN" altLang="en-US" b="1" dirty="0">
                <a:solidFill>
                  <a:schemeClr val="hlink"/>
                </a:solidFill>
              </a:rPr>
              <a:t>次本原多项式</a:t>
            </a:r>
            <a:r>
              <a:rPr lang="zh-CN" altLang="en-US" b="1" dirty="0"/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</a:rPr>
              <a:t>          可</a:t>
            </a:r>
            <a:r>
              <a:rPr lang="zh-CN" altLang="en-US" b="1" dirty="0">
                <a:solidFill>
                  <a:schemeClr val="tx2"/>
                </a:solidFill>
              </a:rPr>
              <a:t>整除</a:t>
            </a:r>
            <a:r>
              <a:rPr lang="en-US" altLang="zh-CN" b="1" dirty="0">
                <a:solidFill>
                  <a:schemeClr val="tx2"/>
                </a:solidFill>
              </a:rPr>
              <a:t>(</a:t>
            </a:r>
            <a:r>
              <a:rPr lang="en-US" altLang="zh-CN" b="1" i="1" dirty="0" err="1">
                <a:solidFill>
                  <a:schemeClr val="tx2"/>
                </a:solidFill>
              </a:rPr>
              <a:t>x</a:t>
            </a:r>
            <a:r>
              <a:rPr lang="en-US" altLang="zh-CN" b="1" i="1" baseline="30000" dirty="0" err="1">
                <a:solidFill>
                  <a:schemeClr val="tx2"/>
                </a:solidFill>
              </a:rPr>
              <a:t>m</a:t>
            </a:r>
            <a:r>
              <a:rPr lang="en-US" altLang="zh-CN" b="1" dirty="0">
                <a:solidFill>
                  <a:schemeClr val="tx2"/>
                </a:solidFill>
              </a:rPr>
              <a:t> + 1) = (</a:t>
            </a:r>
            <a:r>
              <a:rPr lang="en-US" altLang="zh-CN" b="1" i="1" dirty="0">
                <a:solidFill>
                  <a:schemeClr val="tx2"/>
                </a:solidFill>
              </a:rPr>
              <a:t>x</a:t>
            </a:r>
            <a:r>
              <a:rPr lang="en-US" altLang="zh-CN" b="1" baseline="30000" dirty="0">
                <a:solidFill>
                  <a:schemeClr val="tx2"/>
                </a:solidFill>
              </a:rPr>
              <a:t>15</a:t>
            </a:r>
            <a:r>
              <a:rPr lang="en-US" altLang="zh-CN" b="1" dirty="0">
                <a:solidFill>
                  <a:schemeClr val="tx2"/>
                </a:solidFill>
              </a:rPr>
              <a:t> + 1)</a:t>
            </a:r>
          </a:p>
          <a:p>
            <a:pPr lvl="3" eaLnBrk="1" hangingPunct="1">
              <a:lnSpc>
                <a:spcPct val="120000"/>
              </a:lnSpc>
              <a:defRPr/>
            </a:pPr>
            <a:endParaRPr lang="en-US" altLang="zh-CN" b="1" dirty="0"/>
          </a:p>
          <a:p>
            <a:pPr lvl="3" eaLnBrk="1" hangingPunct="1">
              <a:lnSpc>
                <a:spcPct val="120000"/>
              </a:lnSpc>
              <a:defRPr/>
            </a:pPr>
            <a:endParaRPr lang="en-US" altLang="zh-CN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/>
              <a:t>本原多项式</a:t>
            </a:r>
          </a:p>
          <a:p>
            <a:pPr lvl="3" eaLnBrk="1" hangingPunct="1">
              <a:lnSpc>
                <a:spcPct val="120000"/>
              </a:lnSpc>
              <a:defRPr/>
            </a:pPr>
            <a:endParaRPr lang="zh-CN" altLang="en-US" b="1" dirty="0"/>
          </a:p>
          <a:p>
            <a:pPr lvl="3" eaLnBrk="1" hangingPunct="1">
              <a:lnSpc>
                <a:spcPct val="120000"/>
              </a:lnSpc>
              <a:defRPr/>
            </a:pPr>
            <a:endParaRPr lang="zh-CN" altLang="en-US" b="1" dirty="0"/>
          </a:p>
          <a:p>
            <a:pPr lvl="3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都可以产生</a:t>
            </a:r>
            <a:r>
              <a:rPr lang="en-US" altLang="zh-CN" b="1" i="1" dirty="0"/>
              <a:t>m</a:t>
            </a:r>
            <a:r>
              <a:rPr lang="zh-CN" altLang="en-US" b="1" dirty="0"/>
              <a:t>序列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16F23-8452-4E9F-A000-F0DE9F252359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804863" y="3114675"/>
          <a:ext cx="75882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公式" r:id="rId3" imgW="4508500" imgH="228600" progId="Equation.3">
                  <p:embed/>
                </p:oleObj>
              </mc:Choice>
              <mc:Fallback>
                <p:oleObj name="公式" r:id="rId3" imgW="4508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3114675"/>
                        <a:ext cx="75882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9"/>
          <p:cNvGraphicFramePr>
            <a:graphicFrameLocks noChangeAspect="1"/>
          </p:cNvGraphicFramePr>
          <p:nvPr/>
        </p:nvGraphicFramePr>
        <p:xfrm>
          <a:off x="2636838" y="3789363"/>
          <a:ext cx="14271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公式" r:id="rId5" imgW="736600" imgH="228600" progId="Equation.3">
                  <p:embed/>
                </p:oleObj>
              </mc:Choice>
              <mc:Fallback>
                <p:oleObj name="公式" r:id="rId5" imgW="736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3789363"/>
                        <a:ext cx="1427162" cy="458787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20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0"/>
          <p:cNvGraphicFramePr>
            <a:graphicFrameLocks noChangeAspect="1"/>
          </p:cNvGraphicFramePr>
          <p:nvPr/>
        </p:nvGraphicFramePr>
        <p:xfrm>
          <a:off x="2592388" y="4373563"/>
          <a:ext cx="16144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公式" r:id="rId7" imgW="800100" imgH="228600" progId="Equation.3">
                  <p:embed/>
                </p:oleObj>
              </mc:Choice>
              <mc:Fallback>
                <p:oleObj name="公式" r:id="rId7" imgW="800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373563"/>
                        <a:ext cx="1614487" cy="461962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20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62000" y="484188"/>
            <a:ext cx="7231063" cy="504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     要求用一个</a:t>
            </a:r>
            <a:r>
              <a:rPr lang="en-US" altLang="zh-CN" sz="2000" b="1" dirty="0">
                <a:solidFill>
                  <a:srgbClr val="0000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r>
              <a:rPr lang="zh-CN" altLang="en-US" sz="2000" b="1" dirty="0">
                <a:solidFill>
                  <a:srgbClr val="0000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级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反馈移存器产生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pitchFamily="34" charset="0"/>
              </a:rPr>
              <a:t>m</a:t>
            </a:r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序列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，试求其</a:t>
            </a:r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特征多项式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。</a:t>
            </a:r>
          </a:p>
        </p:txBody>
      </p:sp>
      <p:grpSp>
        <p:nvGrpSpPr>
          <p:cNvPr id="23561" name="Group 22"/>
          <p:cNvGrpSpPr>
            <a:grpSpLocks/>
          </p:cNvGrpSpPr>
          <p:nvPr/>
        </p:nvGrpSpPr>
        <p:grpSpPr bwMode="auto">
          <a:xfrm>
            <a:off x="450850" y="350838"/>
            <a:ext cx="706438" cy="577850"/>
            <a:chOff x="1655" y="845"/>
            <a:chExt cx="454" cy="453"/>
          </a:xfrm>
        </p:grpSpPr>
        <p:grpSp>
          <p:nvGrpSpPr>
            <p:cNvPr id="23563" name="Group 23"/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23565" name="Oval 2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3566" name="Oval 2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3567" name="Oval 2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3568" name="Oval 2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2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3569" name="Oval 2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</p:grpSp>
        <p:sp>
          <p:nvSpPr>
            <p:cNvPr id="23564" name="Text Box 29"/>
            <p:cNvSpPr txBox="1">
              <a:spLocks noChangeArrowheads="1"/>
            </p:cNvSpPr>
            <p:nvPr/>
          </p:nvSpPr>
          <p:spPr bwMode="gray">
            <a:xfrm>
              <a:off x="1693" y="869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ahoma" pitchFamily="34" charset="0"/>
                </a:rPr>
                <a:t>例</a:t>
              </a:r>
            </a:p>
          </p:txBody>
        </p:sp>
      </p:grp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333375" y="1268413"/>
            <a:ext cx="842963" cy="49688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6FC7FE-FC0B-4651-884D-B27270549CEE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60549" name="Group 133"/>
          <p:cNvGraphicFramePr>
            <a:graphicFrameLocks noGrp="1"/>
          </p:cNvGraphicFramePr>
          <p:nvPr/>
        </p:nvGraphicFramePr>
        <p:xfrm>
          <a:off x="0" y="998538"/>
          <a:ext cx="8912225" cy="4859337"/>
        </p:xfrm>
        <a:graphic>
          <a:graphicData uri="http://schemas.openxmlformats.org/drawingml/2006/table">
            <a:tbl>
              <a:tblPr/>
              <a:tblGrid>
                <a:gridCol w="630238"/>
                <a:gridCol w="2025650"/>
                <a:gridCol w="1709737"/>
                <a:gridCol w="585788"/>
                <a:gridCol w="2295525"/>
                <a:gridCol w="1665287"/>
              </a:tblGrid>
              <a:tr h="539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本原多项式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本原多项式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1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代数式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进制表示法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代数式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进制表示法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8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8650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8650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8650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8650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8650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8650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8650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435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8650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8650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8650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4005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8650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10123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8650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20033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7863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42103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7863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7863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210013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7863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400011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7863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1000201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7863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2000047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7863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4000011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7863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10000005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7863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20000003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7863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40000041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7863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100000207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7863" algn="dec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200000011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606" name="Rectangle 106"/>
          <p:cNvSpPr>
            <a:spLocks noChangeArrowheads="1"/>
          </p:cNvSpPr>
          <p:nvPr/>
        </p:nvSpPr>
        <p:spPr bwMode="auto">
          <a:xfrm>
            <a:off x="1106488" y="323850"/>
            <a:ext cx="38258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本原多项式表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0" y="1314450"/>
            <a:ext cx="9144000" cy="4994275"/>
          </a:xfrm>
        </p:spPr>
        <p:txBody>
          <a:bodyPr/>
          <a:lstStyle/>
          <a:p>
            <a:pPr lvl="4" eaLnBrk="1" hangingPunct="1">
              <a:buFont typeface="Wingdings" pitchFamily="2" charset="2"/>
              <a:buNone/>
            </a:pPr>
            <a:r>
              <a:rPr lang="zh-CN" altLang="en-US" b="1" smtClean="0">
                <a:ea typeface="微软雅黑 Light" pitchFamily="34" charset="-122"/>
              </a:rPr>
              <a:t>本原多项式用</a:t>
            </a:r>
            <a:r>
              <a:rPr lang="en-US" altLang="zh-CN" b="1" smtClean="0">
                <a:solidFill>
                  <a:schemeClr val="hlink"/>
                </a:solidFill>
                <a:ea typeface="微软雅黑 Light" pitchFamily="34" charset="-122"/>
              </a:rPr>
              <a:t>8</a:t>
            </a:r>
            <a:r>
              <a:rPr lang="zh-CN" altLang="en-US" b="1" smtClean="0">
                <a:solidFill>
                  <a:schemeClr val="hlink"/>
                </a:solidFill>
                <a:ea typeface="微软雅黑 Light" pitchFamily="34" charset="-122"/>
              </a:rPr>
              <a:t>进制</a:t>
            </a:r>
            <a:r>
              <a:rPr lang="zh-CN" altLang="en-US" b="1" smtClean="0">
                <a:ea typeface="微软雅黑 Light" pitchFamily="34" charset="-122"/>
              </a:rPr>
              <a:t>数字表示</a:t>
            </a:r>
          </a:p>
          <a:p>
            <a:pPr lvl="4" eaLnBrk="1" hangingPunct="1">
              <a:buFont typeface="Wingdings" pitchFamily="2" charset="2"/>
              <a:buNone/>
            </a:pPr>
            <a:endParaRPr lang="zh-CN" altLang="en-US" b="1" smtClean="0">
              <a:ea typeface="微软雅黑 Light" pitchFamily="34" charset="-122"/>
            </a:endParaRPr>
          </a:p>
          <a:p>
            <a:pPr lvl="4" eaLnBrk="1" hangingPunct="1">
              <a:buFont typeface="Wingdings" pitchFamily="2" charset="2"/>
              <a:buNone/>
            </a:pPr>
            <a:r>
              <a:rPr lang="zh-CN" altLang="en-US" b="1" smtClean="0">
                <a:ea typeface="微软雅黑 Light" pitchFamily="34" charset="-122"/>
              </a:rPr>
              <a:t>例如，对于</a:t>
            </a:r>
            <a:r>
              <a:rPr lang="en-US" altLang="zh-CN" b="1" i="1" smtClean="0">
                <a:ea typeface="微软雅黑 Light" pitchFamily="34" charset="-122"/>
              </a:rPr>
              <a:t>n</a:t>
            </a:r>
            <a:r>
              <a:rPr lang="en-US" altLang="zh-CN" b="1" smtClean="0">
                <a:ea typeface="微软雅黑 Light" pitchFamily="34" charset="-122"/>
              </a:rPr>
              <a:t> = 4</a:t>
            </a:r>
            <a:r>
              <a:rPr lang="zh-CN" altLang="en-US" b="1" smtClean="0">
                <a:ea typeface="微软雅黑 Light" pitchFamily="34" charset="-122"/>
              </a:rPr>
              <a:t>表中给出“</a:t>
            </a:r>
            <a:r>
              <a:rPr lang="en-US" altLang="zh-CN" b="1" smtClean="0">
                <a:solidFill>
                  <a:schemeClr val="hlink"/>
                </a:solidFill>
                <a:ea typeface="微软雅黑 Light" pitchFamily="34" charset="-122"/>
              </a:rPr>
              <a:t>23</a:t>
            </a:r>
            <a:r>
              <a:rPr lang="en-US" altLang="zh-CN" b="1" smtClean="0">
                <a:ea typeface="微软雅黑 Light" pitchFamily="34" charset="-122"/>
              </a:rPr>
              <a:t>”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altLang="zh-CN" b="1" smtClean="0">
                <a:ea typeface="微软雅黑 Light" pitchFamily="34" charset="-122"/>
              </a:rPr>
              <a:t>		   2	           	   3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altLang="zh-CN" b="1" smtClean="0">
                <a:ea typeface="微软雅黑 Light" pitchFamily="34" charset="-122"/>
              </a:rPr>
              <a:t>		 0 1 0	            0 1 1</a:t>
            </a:r>
          </a:p>
          <a:p>
            <a:pPr lvl="4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smtClean="0">
                <a:ea typeface="微软雅黑 Light" pitchFamily="34" charset="-122"/>
              </a:rPr>
              <a:t>		 </a:t>
            </a:r>
            <a:r>
              <a:rPr lang="en-US" altLang="zh-CN" b="1" i="1" smtClean="0">
                <a:solidFill>
                  <a:schemeClr val="tx2"/>
                </a:solidFill>
                <a:ea typeface="微软雅黑 Light" pitchFamily="34" charset="-122"/>
              </a:rPr>
              <a:t>c</a:t>
            </a:r>
            <a:r>
              <a:rPr lang="en-US" altLang="zh-CN" b="1" baseline="-25000" smtClean="0">
                <a:solidFill>
                  <a:schemeClr val="tx2"/>
                </a:solidFill>
                <a:ea typeface="微软雅黑 Light" pitchFamily="34" charset="-122"/>
              </a:rPr>
              <a:t>5</a:t>
            </a:r>
            <a:r>
              <a:rPr lang="en-US" altLang="zh-CN" b="1" i="1" smtClean="0">
                <a:solidFill>
                  <a:schemeClr val="tx2"/>
                </a:solidFill>
                <a:ea typeface="微软雅黑 Light" pitchFamily="34" charset="-122"/>
              </a:rPr>
              <a:t>c</a:t>
            </a:r>
            <a:r>
              <a:rPr lang="en-US" altLang="zh-CN" b="1" baseline="-25000" smtClean="0">
                <a:solidFill>
                  <a:schemeClr val="tx2"/>
                </a:solidFill>
                <a:ea typeface="微软雅黑 Light" pitchFamily="34" charset="-122"/>
              </a:rPr>
              <a:t>4</a:t>
            </a:r>
            <a:r>
              <a:rPr lang="en-US" altLang="zh-CN" b="1" i="1" smtClean="0">
                <a:solidFill>
                  <a:schemeClr val="tx2"/>
                </a:solidFill>
                <a:ea typeface="微软雅黑 Light" pitchFamily="34" charset="-122"/>
              </a:rPr>
              <a:t>c</a:t>
            </a:r>
            <a:r>
              <a:rPr lang="en-US" altLang="zh-CN" b="1" baseline="-25000" smtClean="0">
                <a:solidFill>
                  <a:schemeClr val="tx2"/>
                </a:solidFill>
                <a:ea typeface="微软雅黑 Light" pitchFamily="34" charset="-122"/>
              </a:rPr>
              <a:t>3</a:t>
            </a:r>
            <a:r>
              <a:rPr lang="en-US" altLang="zh-CN" b="1" smtClean="0">
                <a:solidFill>
                  <a:schemeClr val="tx2"/>
                </a:solidFill>
                <a:ea typeface="微软雅黑 Light" pitchFamily="34" charset="-122"/>
              </a:rPr>
              <a:t>		</a:t>
            </a:r>
            <a:r>
              <a:rPr lang="en-US" altLang="zh-CN" b="1" i="1" smtClean="0">
                <a:solidFill>
                  <a:schemeClr val="tx2"/>
                </a:solidFill>
                <a:ea typeface="微软雅黑 Light" pitchFamily="34" charset="-122"/>
              </a:rPr>
              <a:t>c</a:t>
            </a:r>
            <a:r>
              <a:rPr lang="en-US" altLang="zh-CN" b="1" baseline="-25000" smtClean="0">
                <a:solidFill>
                  <a:schemeClr val="tx2"/>
                </a:solidFill>
                <a:ea typeface="微软雅黑 Light" pitchFamily="34" charset="-122"/>
              </a:rPr>
              <a:t>2</a:t>
            </a:r>
            <a:r>
              <a:rPr lang="en-US" altLang="zh-CN" b="1" i="1" smtClean="0">
                <a:solidFill>
                  <a:schemeClr val="tx2"/>
                </a:solidFill>
                <a:ea typeface="微软雅黑 Light" pitchFamily="34" charset="-122"/>
              </a:rPr>
              <a:t>c</a:t>
            </a:r>
            <a:r>
              <a:rPr lang="en-US" altLang="zh-CN" b="1" baseline="-25000" smtClean="0">
                <a:solidFill>
                  <a:schemeClr val="tx2"/>
                </a:solidFill>
                <a:ea typeface="微软雅黑 Light" pitchFamily="34" charset="-122"/>
              </a:rPr>
              <a:t>1</a:t>
            </a:r>
            <a:r>
              <a:rPr lang="en-US" altLang="zh-CN" b="1" i="1" smtClean="0">
                <a:solidFill>
                  <a:schemeClr val="tx2"/>
                </a:solidFill>
                <a:ea typeface="微软雅黑 Light" pitchFamily="34" charset="-122"/>
              </a:rPr>
              <a:t>c</a:t>
            </a:r>
            <a:r>
              <a:rPr lang="en-US" altLang="zh-CN" b="1" baseline="-25000" smtClean="0">
                <a:solidFill>
                  <a:schemeClr val="tx2"/>
                </a:solidFill>
                <a:ea typeface="微软雅黑 Light" pitchFamily="34" charset="-122"/>
              </a:rPr>
              <a:t>0</a:t>
            </a:r>
          </a:p>
          <a:p>
            <a:pPr lvl="4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b="1" baseline="-25000" smtClean="0">
              <a:solidFill>
                <a:schemeClr val="tx2"/>
              </a:solidFill>
              <a:ea typeface="微软雅黑 Light" pitchFamily="34" charset="-122"/>
            </a:endParaRPr>
          </a:p>
          <a:p>
            <a:pPr lvl="4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smtClean="0">
                <a:ea typeface="微软雅黑 Light" pitchFamily="34" charset="-122"/>
              </a:rPr>
              <a:t>	</a:t>
            </a:r>
            <a:r>
              <a:rPr lang="zh-CN" altLang="en-US" b="1" smtClean="0">
                <a:ea typeface="微软雅黑 Light" pitchFamily="34" charset="-122"/>
              </a:rPr>
              <a:t>即</a:t>
            </a:r>
            <a:r>
              <a:rPr lang="en-US" altLang="zh-CN" b="1" i="1" smtClean="0">
                <a:ea typeface="微软雅黑 Light" pitchFamily="34" charset="-122"/>
              </a:rPr>
              <a:t>c</a:t>
            </a:r>
            <a:r>
              <a:rPr lang="en-US" altLang="zh-CN" b="1" baseline="-25000" smtClean="0">
                <a:ea typeface="微软雅黑 Light" pitchFamily="34" charset="-122"/>
              </a:rPr>
              <a:t>0</a:t>
            </a:r>
            <a:r>
              <a:rPr lang="en-US" altLang="zh-CN" b="1" smtClean="0">
                <a:ea typeface="微软雅黑 Light" pitchFamily="34" charset="-122"/>
              </a:rPr>
              <a:t> = </a:t>
            </a:r>
            <a:r>
              <a:rPr lang="en-US" altLang="zh-CN" b="1" i="1" smtClean="0">
                <a:ea typeface="微软雅黑 Light" pitchFamily="34" charset="-122"/>
              </a:rPr>
              <a:t>c</a:t>
            </a:r>
            <a:r>
              <a:rPr lang="en-US" altLang="zh-CN" b="1" baseline="-25000" smtClean="0">
                <a:ea typeface="微软雅黑 Light" pitchFamily="34" charset="-122"/>
              </a:rPr>
              <a:t>1</a:t>
            </a:r>
            <a:r>
              <a:rPr lang="en-US" altLang="zh-CN" b="1" smtClean="0">
                <a:ea typeface="微软雅黑 Light" pitchFamily="34" charset="-122"/>
              </a:rPr>
              <a:t> = </a:t>
            </a:r>
            <a:r>
              <a:rPr lang="en-US" altLang="zh-CN" b="1" i="1" smtClean="0">
                <a:ea typeface="微软雅黑 Light" pitchFamily="34" charset="-122"/>
              </a:rPr>
              <a:t>c</a:t>
            </a:r>
            <a:r>
              <a:rPr lang="en-US" altLang="zh-CN" b="1" baseline="-25000" smtClean="0">
                <a:ea typeface="微软雅黑 Light" pitchFamily="34" charset="-122"/>
              </a:rPr>
              <a:t>4</a:t>
            </a:r>
            <a:r>
              <a:rPr lang="en-US" altLang="zh-CN" b="1" smtClean="0">
                <a:ea typeface="微软雅黑 Light" pitchFamily="34" charset="-122"/>
              </a:rPr>
              <a:t> = 1</a:t>
            </a:r>
            <a:r>
              <a:rPr lang="zh-CN" altLang="en-US" b="1" smtClean="0">
                <a:ea typeface="微软雅黑 Light" pitchFamily="34" charset="-122"/>
              </a:rPr>
              <a:t>，</a:t>
            </a:r>
            <a:r>
              <a:rPr lang="en-US" altLang="zh-CN" b="1" i="1" smtClean="0">
                <a:ea typeface="微软雅黑 Light" pitchFamily="34" charset="-122"/>
              </a:rPr>
              <a:t>c</a:t>
            </a:r>
            <a:r>
              <a:rPr lang="en-US" altLang="zh-CN" b="1" baseline="-25000" smtClean="0">
                <a:ea typeface="微软雅黑 Light" pitchFamily="34" charset="-122"/>
              </a:rPr>
              <a:t>2</a:t>
            </a:r>
            <a:r>
              <a:rPr lang="en-US" altLang="zh-CN" b="1" smtClean="0">
                <a:ea typeface="微软雅黑 Light" pitchFamily="34" charset="-122"/>
              </a:rPr>
              <a:t> = </a:t>
            </a:r>
            <a:r>
              <a:rPr lang="en-US" altLang="zh-CN" b="1" i="1" smtClean="0">
                <a:ea typeface="微软雅黑 Light" pitchFamily="34" charset="-122"/>
              </a:rPr>
              <a:t>c</a:t>
            </a:r>
            <a:r>
              <a:rPr lang="en-US" altLang="zh-CN" b="1" baseline="-25000" smtClean="0">
                <a:ea typeface="微软雅黑 Light" pitchFamily="34" charset="-122"/>
              </a:rPr>
              <a:t>3</a:t>
            </a:r>
            <a:r>
              <a:rPr lang="en-US" altLang="zh-CN" b="1" smtClean="0">
                <a:ea typeface="微软雅黑 Light" pitchFamily="34" charset="-122"/>
              </a:rPr>
              <a:t> = </a:t>
            </a:r>
            <a:r>
              <a:rPr lang="en-US" altLang="zh-CN" b="1" i="1" smtClean="0">
                <a:ea typeface="微软雅黑 Light" pitchFamily="34" charset="-122"/>
              </a:rPr>
              <a:t>c</a:t>
            </a:r>
            <a:r>
              <a:rPr lang="en-US" altLang="zh-CN" b="1" baseline="-25000" smtClean="0">
                <a:ea typeface="微软雅黑 Light" pitchFamily="34" charset="-122"/>
              </a:rPr>
              <a:t>5</a:t>
            </a:r>
            <a:r>
              <a:rPr lang="en-US" altLang="zh-CN" b="1" smtClean="0">
                <a:ea typeface="微软雅黑 Light" pitchFamily="34" charset="-122"/>
              </a:rPr>
              <a:t> = 0</a:t>
            </a:r>
            <a:r>
              <a:rPr lang="zh-CN" altLang="en-US" b="1" smtClean="0">
                <a:ea typeface="微软雅黑 Light" pitchFamily="34" charset="-122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BAE740-9D8D-426A-B0E3-A6C5627340CD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3357563" y="5049838"/>
          <a:ext cx="14271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公式" r:id="rId3" imgW="736600" imgH="228600" progId="Equation.3">
                  <p:embed/>
                </p:oleObj>
              </mc:Choice>
              <mc:Fallback>
                <p:oleObj name="公式" r:id="rId3" imgW="736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049838"/>
                        <a:ext cx="1427162" cy="458787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20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331913" y="323850"/>
            <a:ext cx="38258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本原多项式表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2411413" y="2663825"/>
            <a:ext cx="3465512" cy="1530350"/>
          </a:xfrm>
          <a:prstGeom prst="rect">
            <a:avLst/>
          </a:prstGeom>
          <a:noFill/>
          <a:ln w="158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179513"/>
            <a:ext cx="8324850" cy="53546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kern="1200" dirty="0">
                <a:solidFill>
                  <a:srgbClr val="FF0000"/>
                </a:solidFill>
                <a:ea typeface="微软雅黑 Light" panose="020B0502040204020203" pitchFamily="34" charset="-122"/>
              </a:rPr>
              <a:t>均衡性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>
                <a:ea typeface="微软雅黑 Light" panose="020B0502040204020203" pitchFamily="34" charset="-122"/>
              </a:rPr>
              <a:t>	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在</a:t>
            </a:r>
            <a:r>
              <a:rPr lang="en-US" altLang="zh-CN" sz="2000" i="1" dirty="0" smtClean="0">
                <a:ea typeface="微软雅黑 Light" panose="020B0502040204020203" pitchFamily="34" charset="-122"/>
              </a:rPr>
              <a:t>m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序列的一个周期中，“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1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”和“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0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”的数目基本相等。准确地说，</a:t>
            </a:r>
            <a:r>
              <a:rPr lang="zh-CN" altLang="en-US" sz="2000" b="1" dirty="0" smtClean="0">
                <a:ea typeface="微软雅黑 Light" panose="020B0502040204020203" pitchFamily="34" charset="-122"/>
              </a:rPr>
              <a:t>“</a:t>
            </a:r>
            <a:r>
              <a:rPr lang="en-US" altLang="zh-CN" sz="2000" b="1" dirty="0" smtClean="0">
                <a:ea typeface="微软雅黑 Light" panose="020B0502040204020203" pitchFamily="34" charset="-122"/>
              </a:rPr>
              <a:t>1</a:t>
            </a:r>
            <a:r>
              <a:rPr lang="zh-CN" altLang="en-US" sz="2000" b="1" dirty="0" smtClean="0">
                <a:ea typeface="微软雅黑 Light" panose="020B0502040204020203" pitchFamily="34" charset="-122"/>
              </a:rPr>
              <a:t>”的个数比“</a:t>
            </a:r>
            <a:r>
              <a:rPr lang="en-US" altLang="zh-CN" sz="2000" b="1" dirty="0" smtClean="0">
                <a:ea typeface="微软雅黑 Light" panose="020B0502040204020203" pitchFamily="34" charset="-122"/>
              </a:rPr>
              <a:t>0</a:t>
            </a:r>
            <a:r>
              <a:rPr lang="zh-CN" altLang="en-US" sz="2000" b="1" dirty="0" smtClean="0">
                <a:ea typeface="微软雅黑 Light" panose="020B0502040204020203" pitchFamily="34" charset="-122"/>
              </a:rPr>
              <a:t>”的个数多一个。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zh-CN" altLang="en-US" b="1" dirty="0" smtClean="0"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zh-CN" altLang="en-US" b="1" kern="1200" dirty="0">
                <a:solidFill>
                  <a:srgbClr val="FF0000"/>
                </a:solidFill>
                <a:ea typeface="微软雅黑 Light" panose="020B0502040204020203" pitchFamily="34" charset="-122"/>
              </a:rPr>
              <a:t>游程分布的随机性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 smtClean="0">
                <a:ea typeface="微软雅黑 Light" panose="020B0502040204020203" pitchFamily="34" charset="-122"/>
              </a:rPr>
              <a:t>把一个序列中取值相同的连在一起的元素合称为一个“</a:t>
            </a:r>
            <a:r>
              <a:rPr lang="zh-CN" altLang="en-US" sz="2000" b="1" dirty="0" smtClean="0">
                <a:solidFill>
                  <a:schemeClr val="hlink"/>
                </a:solidFill>
                <a:ea typeface="微软雅黑 Light" panose="020B0502040204020203" pitchFamily="34" charset="-122"/>
              </a:rPr>
              <a:t>游程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”。在一个游程中元素的个数称为</a:t>
            </a:r>
            <a:r>
              <a:rPr lang="zh-CN" altLang="en-US" sz="2000" b="1" dirty="0" smtClean="0">
                <a:solidFill>
                  <a:schemeClr val="hlink"/>
                </a:solidFill>
                <a:ea typeface="微软雅黑 Light" panose="020B0502040204020203" pitchFamily="34" charset="-122"/>
              </a:rPr>
              <a:t>游程长度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。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 smtClean="0">
                <a:ea typeface="微软雅黑 Light" panose="020B0502040204020203" pitchFamily="34" charset="-122"/>
              </a:rPr>
              <a:t>长度为</a:t>
            </a:r>
            <a:r>
              <a:rPr lang="en-US" altLang="zh-CN" sz="2000" i="1" dirty="0" smtClean="0">
                <a:ea typeface="微软雅黑 Light" panose="020B0502040204020203" pitchFamily="34" charset="-122"/>
              </a:rPr>
              <a:t>k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的游程数目占游程</a:t>
            </a:r>
            <a:r>
              <a:rPr lang="zh-CN" altLang="en-US" sz="2000" b="1" dirty="0" smtClean="0">
                <a:ea typeface="微软雅黑 Light" panose="020B0502040204020203" pitchFamily="34" charset="-122"/>
              </a:rPr>
              <a:t>总数的</a:t>
            </a:r>
            <a:r>
              <a:rPr lang="en-US" altLang="zh-CN" sz="2000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2</a:t>
            </a:r>
            <a:r>
              <a:rPr lang="en-US" altLang="zh-CN" sz="2000" b="1" baseline="30000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-</a:t>
            </a:r>
            <a:r>
              <a:rPr lang="en-US" altLang="zh-CN" sz="2000" b="1" i="1" baseline="30000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k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，其中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1 </a:t>
            </a:r>
            <a:r>
              <a:rPr lang="en-US" altLang="zh-CN" sz="2000" dirty="0" smtClean="0">
                <a:ea typeface="微软雅黑 Light" panose="020B0502040204020203" pitchFamily="34" charset="-122"/>
                <a:sym typeface="Symbol" pitchFamily="18" charset="2"/>
              </a:rPr>
              <a:t> </a:t>
            </a:r>
            <a:r>
              <a:rPr lang="en-US" altLang="zh-CN" sz="2000" i="1" dirty="0" smtClean="0">
                <a:ea typeface="微软雅黑 Light" panose="020B0502040204020203" pitchFamily="34" charset="-122"/>
                <a:sym typeface="Symbol" pitchFamily="18" charset="2"/>
              </a:rPr>
              <a:t>k</a:t>
            </a:r>
            <a:r>
              <a:rPr lang="en-US" altLang="zh-CN" sz="2000" dirty="0" smtClean="0">
                <a:ea typeface="微软雅黑 Light" panose="020B0502040204020203" pitchFamily="34" charset="-122"/>
                <a:sym typeface="Symbol" pitchFamily="18" charset="2"/>
              </a:rPr>
              <a:t>  (</a:t>
            </a:r>
            <a:r>
              <a:rPr lang="en-US" altLang="zh-CN" sz="2000" i="1" dirty="0" smtClean="0">
                <a:ea typeface="微软雅黑 Light" panose="020B0502040204020203" pitchFamily="34" charset="-122"/>
                <a:sym typeface="Symbol" pitchFamily="18" charset="2"/>
              </a:rPr>
              <a:t>n</a:t>
            </a:r>
            <a:r>
              <a:rPr lang="en-US" altLang="zh-CN" sz="2000" dirty="0" smtClean="0">
                <a:ea typeface="微软雅黑 Light" panose="020B0502040204020203" pitchFamily="34" charset="-122"/>
                <a:sym typeface="Symbol" pitchFamily="18" charset="2"/>
              </a:rPr>
              <a:t>-1)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。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 smtClean="0">
                <a:ea typeface="微软雅黑 Light" panose="020B0502040204020203" pitchFamily="34" charset="-122"/>
              </a:rPr>
              <a:t>而且在长度为</a:t>
            </a:r>
            <a:r>
              <a:rPr lang="en-US" altLang="zh-CN" sz="2000" i="1" dirty="0" smtClean="0">
                <a:ea typeface="微软雅黑 Light" panose="020B0502040204020203" pitchFamily="34" charset="-122"/>
              </a:rPr>
              <a:t>k 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的游程中，连“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1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”的游程和连“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0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”的游程</a:t>
            </a:r>
            <a:r>
              <a:rPr lang="zh-CN" altLang="en-US" sz="2000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各占一半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B61D0E-7C94-4DBC-AB57-D8260DF496C6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49250"/>
            <a:ext cx="2460625" cy="50323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85750" lvl="2" indent="-285750">
              <a:lnSpc>
                <a:spcPts val="32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m</a:t>
            </a:r>
            <a:r>
              <a:rPr lang="zh-CN" altLang="en-US" sz="28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序列的性质</a:t>
            </a:r>
            <a:endParaRPr lang="zh-CN" altLang="en-US" sz="2800" b="1" kern="0" dirty="0">
              <a:solidFill>
                <a:srgbClr val="0000CC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1113" y="1449388"/>
            <a:ext cx="9144000" cy="5160962"/>
          </a:xfrm>
        </p:spPr>
        <p:txBody>
          <a:bodyPr/>
          <a:lstStyle/>
          <a:p>
            <a:pPr lvl="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/>
              <a:t>	在其一个周期（</a:t>
            </a:r>
            <a:r>
              <a:rPr lang="en-US" altLang="zh-CN" b="1" i="1" smtClean="0"/>
              <a:t>m</a:t>
            </a:r>
            <a:r>
              <a:rPr lang="zh-CN" altLang="en-US" b="1" smtClean="0"/>
              <a:t>个元素）中，共有</a:t>
            </a:r>
            <a:r>
              <a:rPr lang="en-US" altLang="zh-CN" b="1" smtClean="0">
                <a:solidFill>
                  <a:schemeClr val="tx2"/>
                </a:solidFill>
              </a:rPr>
              <a:t>8</a:t>
            </a:r>
            <a:r>
              <a:rPr lang="zh-CN" altLang="en-US" b="1" smtClean="0">
                <a:solidFill>
                  <a:schemeClr val="tx2"/>
                </a:solidFill>
              </a:rPr>
              <a:t>个游程</a:t>
            </a:r>
            <a:r>
              <a:rPr lang="zh-CN" altLang="en-US" b="1" smtClean="0"/>
              <a:t>，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b="1" smtClean="0"/>
              <a:t>长度为</a:t>
            </a:r>
            <a:r>
              <a:rPr lang="en-US" altLang="zh-CN" b="1" smtClean="0"/>
              <a:t>4</a:t>
            </a:r>
            <a:r>
              <a:rPr lang="zh-CN" altLang="en-US" b="1" smtClean="0"/>
              <a:t>的游程有</a:t>
            </a:r>
            <a:r>
              <a:rPr lang="en-US" altLang="zh-CN" b="1" smtClean="0"/>
              <a:t>1</a:t>
            </a:r>
            <a:r>
              <a:rPr lang="zh-CN" altLang="en-US" b="1" smtClean="0"/>
              <a:t>个，即“</a:t>
            </a:r>
            <a:r>
              <a:rPr lang="en-US" altLang="zh-CN" b="1" smtClean="0"/>
              <a:t>1 1 1 1”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b="1" smtClean="0"/>
              <a:t>长度为</a:t>
            </a:r>
            <a:r>
              <a:rPr lang="en-US" altLang="zh-CN" b="1" smtClean="0"/>
              <a:t>3</a:t>
            </a:r>
            <a:r>
              <a:rPr lang="zh-CN" altLang="en-US" b="1" smtClean="0"/>
              <a:t>的游程有</a:t>
            </a:r>
            <a:r>
              <a:rPr lang="en-US" altLang="zh-CN" b="1" smtClean="0"/>
              <a:t>1</a:t>
            </a:r>
            <a:r>
              <a:rPr lang="zh-CN" altLang="en-US" b="1" smtClean="0"/>
              <a:t>个，即“</a:t>
            </a:r>
            <a:r>
              <a:rPr lang="en-US" altLang="zh-CN" b="1" smtClean="0"/>
              <a:t>0 0 0”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b="1" smtClean="0"/>
              <a:t>长度为</a:t>
            </a:r>
            <a:r>
              <a:rPr lang="en-US" altLang="zh-CN" b="1" smtClean="0"/>
              <a:t>2</a:t>
            </a:r>
            <a:r>
              <a:rPr lang="zh-CN" altLang="en-US" b="1" smtClean="0"/>
              <a:t>的游程有</a:t>
            </a:r>
            <a:r>
              <a:rPr lang="en-US" altLang="zh-CN" b="1" smtClean="0"/>
              <a:t>2</a:t>
            </a:r>
            <a:r>
              <a:rPr lang="zh-CN" altLang="en-US" b="1" smtClean="0"/>
              <a:t>个，即“</a:t>
            </a:r>
            <a:r>
              <a:rPr lang="en-US" altLang="zh-CN" b="1" smtClean="0"/>
              <a:t>1 1”</a:t>
            </a:r>
            <a:r>
              <a:rPr lang="zh-CN" altLang="en-US" b="1" smtClean="0"/>
              <a:t>和“</a:t>
            </a:r>
            <a:r>
              <a:rPr lang="en-US" altLang="zh-CN" b="1" smtClean="0"/>
              <a:t>0 0”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b="1" smtClean="0"/>
              <a:t>长度为</a:t>
            </a:r>
            <a:r>
              <a:rPr lang="en-US" altLang="zh-CN" b="1" smtClean="0"/>
              <a:t>1</a:t>
            </a:r>
            <a:r>
              <a:rPr lang="zh-CN" altLang="en-US" b="1" smtClean="0"/>
              <a:t>的游程有</a:t>
            </a:r>
            <a:r>
              <a:rPr lang="en-US" altLang="zh-CN" b="1" smtClean="0"/>
              <a:t>4</a:t>
            </a:r>
            <a:r>
              <a:rPr lang="zh-CN" altLang="en-US" b="1" smtClean="0"/>
              <a:t>个，即两个“</a:t>
            </a:r>
            <a:r>
              <a:rPr lang="en-US" altLang="zh-CN" b="1" smtClean="0"/>
              <a:t>1”</a:t>
            </a:r>
            <a:r>
              <a:rPr lang="zh-CN" altLang="en-US" b="1" smtClean="0"/>
              <a:t>和两个“</a:t>
            </a:r>
            <a:r>
              <a:rPr lang="en-US" altLang="zh-CN" b="1" smtClean="0"/>
              <a:t>0”</a:t>
            </a:r>
            <a:r>
              <a:rPr lang="zh-CN" altLang="en-US" b="1" smtClean="0"/>
              <a:t>。</a:t>
            </a:r>
          </a:p>
          <a:p>
            <a:pPr lvl="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/>
              <a:t>	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hlink"/>
                </a:solidFill>
              </a:rPr>
              <a:t>长度为</a:t>
            </a:r>
            <a:r>
              <a:rPr lang="en-US" altLang="zh-CN" b="1" smtClean="0">
                <a:solidFill>
                  <a:schemeClr val="hlink"/>
                </a:solidFill>
              </a:rPr>
              <a:t>1</a:t>
            </a:r>
            <a:r>
              <a:rPr lang="zh-CN" altLang="en-US" b="1" smtClean="0">
                <a:solidFill>
                  <a:schemeClr val="hlink"/>
                </a:solidFill>
              </a:rPr>
              <a:t>的游程占游程总数的</a:t>
            </a:r>
            <a:r>
              <a:rPr lang="en-US" altLang="zh-CN" b="1" smtClean="0">
                <a:solidFill>
                  <a:schemeClr val="hlink"/>
                </a:solidFill>
              </a:rPr>
              <a:t>1/2</a:t>
            </a:r>
            <a:r>
              <a:rPr lang="zh-CN" altLang="en-US" b="1" smtClean="0">
                <a:solidFill>
                  <a:schemeClr val="hlink"/>
                </a:solidFill>
              </a:rPr>
              <a:t>；长度为</a:t>
            </a:r>
            <a:r>
              <a:rPr lang="en-US" altLang="zh-CN" b="1" smtClean="0">
                <a:solidFill>
                  <a:schemeClr val="hlink"/>
                </a:solidFill>
              </a:rPr>
              <a:t>2</a:t>
            </a:r>
            <a:r>
              <a:rPr lang="zh-CN" altLang="en-US" b="1" smtClean="0">
                <a:solidFill>
                  <a:schemeClr val="hlink"/>
                </a:solidFill>
              </a:rPr>
              <a:t>的游程占游程总数的</a:t>
            </a:r>
            <a:r>
              <a:rPr lang="en-US" altLang="zh-CN" b="1" smtClean="0">
                <a:solidFill>
                  <a:schemeClr val="hlink"/>
                </a:solidFill>
              </a:rPr>
              <a:t>1/4</a:t>
            </a:r>
            <a:r>
              <a:rPr lang="zh-CN" altLang="en-US" b="1" smtClean="0">
                <a:solidFill>
                  <a:schemeClr val="hlink"/>
                </a:solidFill>
              </a:rPr>
              <a:t>；长度为</a:t>
            </a:r>
            <a:r>
              <a:rPr lang="en-US" altLang="zh-CN" b="1" smtClean="0">
                <a:solidFill>
                  <a:schemeClr val="hlink"/>
                </a:solidFill>
              </a:rPr>
              <a:t>3</a:t>
            </a:r>
            <a:r>
              <a:rPr lang="zh-CN" altLang="en-US" b="1" smtClean="0">
                <a:solidFill>
                  <a:schemeClr val="hlink"/>
                </a:solidFill>
              </a:rPr>
              <a:t>的游程占</a:t>
            </a:r>
            <a:r>
              <a:rPr lang="en-US" altLang="zh-CN" b="1" smtClean="0">
                <a:solidFill>
                  <a:schemeClr val="hlink"/>
                </a:solidFill>
              </a:rPr>
              <a:t>1/8 </a:t>
            </a:r>
            <a:r>
              <a:rPr lang="zh-CN" altLang="en-US" b="1" smtClean="0">
                <a:solidFill>
                  <a:schemeClr val="hlink"/>
                </a:solidFill>
              </a:rPr>
              <a:t>；</a:t>
            </a:r>
            <a:r>
              <a:rPr lang="en-US" altLang="zh-CN" b="1" smtClean="0">
                <a:solidFill>
                  <a:schemeClr val="hlink"/>
                </a:solidFill>
              </a:rPr>
              <a:t>. . . </a:t>
            </a:r>
            <a:r>
              <a:rPr lang="zh-CN" altLang="en-US" b="1" smtClean="0">
                <a:solidFill>
                  <a:schemeClr val="hlink"/>
                </a:solidFill>
              </a:rPr>
              <a:t>。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F994A-3FCB-4F39-943A-7CDC070B8F5C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2141538" y="112713"/>
            <a:ext cx="5175250" cy="1089025"/>
            <a:chOff x="1519" y="828"/>
            <a:chExt cx="3260" cy="703"/>
          </a:xfrm>
        </p:grpSpPr>
        <p:sp>
          <p:nvSpPr>
            <p:cNvPr id="27661" name="AutoShape 5"/>
            <p:cNvSpPr>
              <a:spLocks noChangeAspect="1" noChangeArrowheads="1"/>
            </p:cNvSpPr>
            <p:nvPr/>
          </p:nvSpPr>
          <p:spPr bwMode="auto">
            <a:xfrm>
              <a:off x="1519" y="828"/>
              <a:ext cx="3260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itchFamily="34" charset="0"/>
              </a:endParaRPr>
            </a:p>
          </p:txBody>
        </p:sp>
        <p:sp>
          <p:nvSpPr>
            <p:cNvPr id="27662" name="Text Box 7"/>
            <p:cNvSpPr txBox="1">
              <a:spLocks noChangeArrowheads="1"/>
            </p:cNvSpPr>
            <p:nvPr/>
          </p:nvSpPr>
          <p:spPr bwMode="auto">
            <a:xfrm>
              <a:off x="1519" y="1144"/>
              <a:ext cx="326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ym typeface="Symbol" pitchFamily="18" charset="2"/>
                </a:rPr>
                <a:t></a:t>
              </a:r>
              <a:r>
                <a:rPr lang="en-US" altLang="zh-CN"/>
                <a:t>  0 0 0 1 1 1 1 0 1 0 1 1 0 0 1  </a:t>
              </a:r>
              <a:r>
                <a:rPr lang="en-US" altLang="zh-CN">
                  <a:sym typeface="Symbol" pitchFamily="18" charset="2"/>
                </a:rPr>
                <a:t></a:t>
              </a:r>
              <a:endParaRPr lang="en-US" altLang="zh-CN" sz="4000">
                <a:latin typeface="Tahoma" pitchFamily="34" charset="0"/>
              </a:endParaRPr>
            </a:p>
          </p:txBody>
        </p:sp>
        <p:sp>
          <p:nvSpPr>
            <p:cNvPr id="27663" name="Text Box 9"/>
            <p:cNvSpPr txBox="1">
              <a:spLocks noChangeArrowheads="1"/>
            </p:cNvSpPr>
            <p:nvPr/>
          </p:nvSpPr>
          <p:spPr bwMode="auto">
            <a:xfrm>
              <a:off x="1981" y="859"/>
              <a:ext cx="249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/>
                <a:t>m</a:t>
              </a:r>
              <a:r>
                <a:rPr lang="en-US" altLang="zh-CN" sz="2200"/>
                <a:t> </a:t>
              </a:r>
              <a:r>
                <a:rPr lang="zh-CN" altLang="en-US" sz="2200"/>
                <a:t>＝ </a:t>
              </a:r>
              <a:r>
                <a:rPr lang="en-US" altLang="zh-CN" sz="2200"/>
                <a:t>15</a:t>
              </a:r>
              <a:endParaRPr lang="en-US" altLang="zh-CN" sz="2200">
                <a:latin typeface="Tahoma" pitchFamily="34" charset="0"/>
              </a:endParaRPr>
            </a:p>
          </p:txBody>
        </p:sp>
        <p:sp>
          <p:nvSpPr>
            <p:cNvPr id="27664" name="AutoShape 10"/>
            <p:cNvSpPr>
              <a:spLocks/>
            </p:cNvSpPr>
            <p:nvPr/>
          </p:nvSpPr>
          <p:spPr bwMode="auto">
            <a:xfrm rot="5400000" flipV="1">
              <a:off x="3079" y="119"/>
              <a:ext cx="141" cy="2069"/>
            </a:xfrm>
            <a:prstGeom prst="leftBrace">
              <a:avLst>
                <a:gd name="adj1" fmla="val 12228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itchFamily="34" charset="0"/>
              </a:endParaRPr>
            </a:p>
          </p:txBody>
        </p:sp>
      </p:grpSp>
      <p:grpSp>
        <p:nvGrpSpPr>
          <p:cNvPr id="27653" name="Group 22"/>
          <p:cNvGrpSpPr>
            <a:grpSpLocks/>
          </p:cNvGrpSpPr>
          <p:nvPr/>
        </p:nvGrpSpPr>
        <p:grpSpPr bwMode="auto">
          <a:xfrm>
            <a:off x="1150938" y="373063"/>
            <a:ext cx="706437" cy="577850"/>
            <a:chOff x="1655" y="845"/>
            <a:chExt cx="454" cy="453"/>
          </a:xfrm>
        </p:grpSpPr>
        <p:grpSp>
          <p:nvGrpSpPr>
            <p:cNvPr id="27654" name="Group 23"/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27656" name="Oval 2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7657" name="Oval 2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7658" name="Oval 2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7659" name="Oval 2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2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7660" name="Oval 2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</p:grpSp>
        <p:sp>
          <p:nvSpPr>
            <p:cNvPr id="27655" name="Text Box 29"/>
            <p:cNvSpPr txBox="1">
              <a:spLocks noChangeArrowheads="1"/>
            </p:cNvSpPr>
            <p:nvPr/>
          </p:nvSpPr>
          <p:spPr bwMode="gray">
            <a:xfrm>
              <a:off x="1693" y="869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ahoma" pitchFamily="34" charset="0"/>
                </a:rPr>
                <a:t>例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534988"/>
            <a:ext cx="8235950" cy="5670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移位相加特性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ea typeface="微软雅黑 Light" panose="020B0502040204020203" pitchFamily="34" charset="-122"/>
              </a:rPr>
              <a:t>    一</a:t>
            </a:r>
            <a:r>
              <a:rPr lang="zh-CN" altLang="en-US" dirty="0">
                <a:ea typeface="微软雅黑 Light" panose="020B0502040204020203" pitchFamily="34" charset="-122"/>
              </a:rPr>
              <a:t>个</a:t>
            </a:r>
            <a:r>
              <a:rPr lang="en-US" altLang="zh-CN" i="1" dirty="0">
                <a:ea typeface="微软雅黑 Light" panose="020B0502040204020203" pitchFamily="34" charset="-122"/>
              </a:rPr>
              <a:t>m</a:t>
            </a:r>
            <a:r>
              <a:rPr lang="zh-CN" altLang="en-US" dirty="0">
                <a:ea typeface="微软雅黑 Light" panose="020B0502040204020203" pitchFamily="34" charset="-122"/>
              </a:rPr>
              <a:t>序列</a:t>
            </a:r>
            <a:r>
              <a:rPr lang="en-US" altLang="zh-CN" i="1" dirty="0" err="1">
                <a:ea typeface="微软雅黑 Light" panose="020B0502040204020203" pitchFamily="34" charset="-122"/>
              </a:rPr>
              <a:t>M</a:t>
            </a:r>
            <a:r>
              <a:rPr lang="en-US" altLang="zh-CN" i="1" baseline="-25000" dirty="0" err="1">
                <a:ea typeface="微软雅黑 Light" panose="020B0502040204020203" pitchFamily="34" charset="-122"/>
              </a:rPr>
              <a:t>p</a:t>
            </a:r>
            <a:r>
              <a:rPr lang="zh-CN" altLang="en-US" dirty="0">
                <a:ea typeface="微软雅黑 Light" panose="020B0502040204020203" pitchFamily="34" charset="-122"/>
              </a:rPr>
              <a:t>与其经过任意次延迟移位产生的另一个不同序列</a:t>
            </a:r>
            <a:r>
              <a:rPr lang="en-US" altLang="zh-CN" i="1" dirty="0" err="1">
                <a:ea typeface="微软雅黑 Light" panose="020B0502040204020203" pitchFamily="34" charset="-122"/>
              </a:rPr>
              <a:t>M</a:t>
            </a:r>
            <a:r>
              <a:rPr lang="en-US" altLang="zh-CN" i="1" baseline="-25000" dirty="0" err="1">
                <a:ea typeface="微软雅黑 Light" panose="020B0502040204020203" pitchFamily="34" charset="-122"/>
              </a:rPr>
              <a:t>r</a:t>
            </a:r>
            <a:r>
              <a:rPr lang="zh-CN" altLang="en-US" dirty="0">
                <a:ea typeface="微软雅黑 Light" panose="020B0502040204020203" pitchFamily="34" charset="-122"/>
              </a:rPr>
              <a:t>模</a:t>
            </a:r>
            <a:r>
              <a:rPr lang="en-US" altLang="zh-CN" dirty="0"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ea typeface="微软雅黑 Light" panose="020B0502040204020203" pitchFamily="34" charset="-122"/>
              </a:rPr>
              <a:t>相加，得到的仍是</a:t>
            </a:r>
            <a:r>
              <a:rPr lang="en-US" altLang="zh-CN" i="1" dirty="0" err="1">
                <a:ea typeface="微软雅黑 Light" panose="020B0502040204020203" pitchFamily="34" charset="-122"/>
              </a:rPr>
              <a:t>M</a:t>
            </a:r>
            <a:r>
              <a:rPr lang="en-US" altLang="zh-CN" i="1" baseline="-25000" dirty="0" err="1">
                <a:ea typeface="微软雅黑 Light" panose="020B0502040204020203" pitchFamily="34" charset="-122"/>
              </a:rPr>
              <a:t>p</a:t>
            </a:r>
            <a:r>
              <a:rPr lang="zh-CN" altLang="en-US" dirty="0">
                <a:ea typeface="微软雅黑 Light" panose="020B0502040204020203" pitchFamily="34" charset="-122"/>
              </a:rPr>
              <a:t>的某次延迟移位序列</a:t>
            </a:r>
            <a:r>
              <a:rPr lang="en-US" altLang="zh-CN" i="1" dirty="0" err="1">
                <a:ea typeface="微软雅黑 Light" panose="020B0502040204020203" pitchFamily="34" charset="-122"/>
              </a:rPr>
              <a:t>M</a:t>
            </a:r>
            <a:r>
              <a:rPr lang="en-US" altLang="zh-CN" i="1" baseline="-25000" dirty="0" err="1">
                <a:ea typeface="微软雅黑 Light" panose="020B0502040204020203" pitchFamily="34" charset="-122"/>
              </a:rPr>
              <a:t>s</a:t>
            </a:r>
            <a:r>
              <a:rPr lang="zh-CN" altLang="en-US" dirty="0">
                <a:ea typeface="微软雅黑 Light" panose="020B0502040204020203" pitchFamily="34" charset="-122"/>
              </a:rPr>
              <a:t>，即</a:t>
            </a:r>
          </a:p>
          <a:p>
            <a:pPr lvl="3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			</a:t>
            </a:r>
            <a:r>
              <a:rPr lang="en-US" altLang="zh-CN" b="1" i="1" dirty="0" err="1" smtClean="0">
                <a:solidFill>
                  <a:schemeClr val="hlink"/>
                </a:solidFill>
              </a:rPr>
              <a:t>M</a:t>
            </a:r>
            <a:r>
              <a:rPr lang="en-US" altLang="zh-CN" b="1" i="1" baseline="-25000" dirty="0" err="1" smtClean="0">
                <a:solidFill>
                  <a:schemeClr val="hlink"/>
                </a:solidFill>
              </a:rPr>
              <a:t>p</a:t>
            </a:r>
            <a:r>
              <a:rPr lang="en-US" altLang="zh-CN" b="1" i="1" dirty="0" smtClean="0">
                <a:solidFill>
                  <a:schemeClr val="hlink"/>
                </a:solidFill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sym typeface="Symbol" pitchFamily="18" charset="2"/>
              </a:rPr>
              <a:t></a:t>
            </a:r>
            <a:r>
              <a:rPr lang="en-US" altLang="zh-CN" b="1" i="1" dirty="0">
                <a:solidFill>
                  <a:schemeClr val="hlink"/>
                </a:solidFill>
              </a:rPr>
              <a:t> </a:t>
            </a:r>
            <a:r>
              <a:rPr lang="en-US" altLang="zh-CN" b="1" i="1" dirty="0" err="1">
                <a:solidFill>
                  <a:schemeClr val="hlink"/>
                </a:solidFill>
              </a:rPr>
              <a:t>M</a:t>
            </a:r>
            <a:r>
              <a:rPr lang="en-US" altLang="zh-CN" b="1" i="1" baseline="-25000" dirty="0" err="1">
                <a:solidFill>
                  <a:schemeClr val="hlink"/>
                </a:solidFill>
              </a:rPr>
              <a:t>r</a:t>
            </a:r>
            <a:r>
              <a:rPr lang="en-US" altLang="zh-CN" b="1" i="1" dirty="0">
                <a:solidFill>
                  <a:schemeClr val="hlink"/>
                </a:solidFill>
              </a:rPr>
              <a:t> </a:t>
            </a:r>
            <a:r>
              <a:rPr lang="en-US" altLang="zh-CN" b="1" dirty="0">
                <a:solidFill>
                  <a:schemeClr val="hlink"/>
                </a:solidFill>
              </a:rPr>
              <a:t>= </a:t>
            </a:r>
            <a:r>
              <a:rPr lang="en-US" altLang="zh-CN" b="1" i="1" dirty="0" err="1">
                <a:solidFill>
                  <a:schemeClr val="hlink"/>
                </a:solidFill>
              </a:rPr>
              <a:t>M</a:t>
            </a:r>
            <a:r>
              <a:rPr lang="en-US" altLang="zh-CN" b="1" i="1" baseline="-25000" dirty="0" err="1">
                <a:solidFill>
                  <a:schemeClr val="hlink"/>
                </a:solidFill>
              </a:rPr>
              <a:t>s</a:t>
            </a:r>
            <a:r>
              <a:rPr lang="en-US" altLang="zh-CN" b="1" dirty="0">
                <a:solidFill>
                  <a:schemeClr val="hlink"/>
                </a:solidFill>
              </a:rPr>
              <a:t>	</a:t>
            </a:r>
          </a:p>
          <a:p>
            <a:pPr lvl="3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sz="1000" b="1" dirty="0">
              <a:solidFill>
                <a:schemeClr val="hlink"/>
              </a:solidFill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             </a:t>
            </a:r>
            <a:r>
              <a:rPr lang="en-US" altLang="zh-CN" b="1" dirty="0" smtClean="0"/>
              <a:t>   </a:t>
            </a:r>
            <a:r>
              <a:rPr lang="zh-CN" altLang="en-US" dirty="0" smtClean="0">
                <a:ea typeface="微软雅黑 Light" panose="020B0502040204020203" pitchFamily="34" charset="-122"/>
              </a:rPr>
              <a:t>  一</a:t>
            </a:r>
            <a:r>
              <a:rPr lang="zh-CN" altLang="en-US" dirty="0">
                <a:ea typeface="微软雅黑 Light" panose="020B0502040204020203" pitchFamily="34" charset="-122"/>
              </a:rPr>
              <a:t>个</a:t>
            </a:r>
            <a:r>
              <a:rPr lang="en-US" altLang="zh-CN" i="1" dirty="0">
                <a:ea typeface="微软雅黑 Light" panose="020B0502040204020203" pitchFamily="34" charset="-122"/>
              </a:rPr>
              <a:t>m</a:t>
            </a:r>
            <a:r>
              <a:rPr lang="en-US" altLang="zh-CN" dirty="0">
                <a:ea typeface="微软雅黑 Light" panose="020B0502040204020203" pitchFamily="34" charset="-122"/>
              </a:rPr>
              <a:t> = 7</a:t>
            </a:r>
            <a:r>
              <a:rPr lang="zh-CN" altLang="en-US" dirty="0">
                <a:ea typeface="微软雅黑 Light" panose="020B0502040204020203" pitchFamily="34" charset="-122"/>
              </a:rPr>
              <a:t>的</a:t>
            </a:r>
            <a:r>
              <a:rPr lang="en-US" altLang="zh-CN" i="1" dirty="0">
                <a:ea typeface="微软雅黑 Light" panose="020B0502040204020203" pitchFamily="34" charset="-122"/>
              </a:rPr>
              <a:t>m</a:t>
            </a:r>
            <a:r>
              <a:rPr lang="zh-CN" altLang="en-US" dirty="0">
                <a:ea typeface="微软雅黑 Light" panose="020B0502040204020203" pitchFamily="34" charset="-122"/>
              </a:rPr>
              <a:t>序列</a:t>
            </a:r>
            <a:r>
              <a:rPr lang="en-US" altLang="zh-CN" i="1" dirty="0" err="1" smtClean="0">
                <a:ea typeface="微软雅黑 Light" panose="020B0502040204020203" pitchFamily="34" charset="-122"/>
              </a:rPr>
              <a:t>M</a:t>
            </a:r>
            <a:r>
              <a:rPr lang="en-US" altLang="zh-CN" i="1" baseline="-25000" dirty="0" err="1" smtClean="0">
                <a:ea typeface="微软雅黑 Light" panose="020B0502040204020203" pitchFamily="34" charset="-122"/>
              </a:rPr>
              <a:t>p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ea typeface="微软雅黑 Light" panose="020B0502040204020203" pitchFamily="34" charset="-122"/>
              </a:rPr>
              <a:t>                  设</a:t>
            </a:r>
            <a:r>
              <a:rPr lang="en-US" altLang="zh-CN" i="1" dirty="0" err="1" smtClean="0">
                <a:ea typeface="微软雅黑 Light" panose="020B0502040204020203" pitchFamily="34" charset="-122"/>
              </a:rPr>
              <a:t>M</a:t>
            </a:r>
            <a:r>
              <a:rPr lang="en-US" altLang="zh-CN" i="1" baseline="-25000" dirty="0" err="1" smtClean="0">
                <a:ea typeface="微软雅黑 Light" panose="020B0502040204020203" pitchFamily="34" charset="-122"/>
              </a:rPr>
              <a:t>p</a:t>
            </a:r>
            <a:r>
              <a:rPr lang="zh-CN" altLang="en-US" dirty="0" smtClean="0">
                <a:ea typeface="微软雅黑 Light" panose="020B0502040204020203" pitchFamily="34" charset="-122"/>
              </a:rPr>
              <a:t>的一个周期为                        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1110010</a:t>
            </a:r>
          </a:p>
          <a:p>
            <a:pPr lvl="3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i="1" dirty="0" err="1" smtClean="0">
                <a:ea typeface="微软雅黑 Light" panose="020B0502040204020203" pitchFamily="34" charset="-122"/>
              </a:rPr>
              <a:t>M</a:t>
            </a:r>
            <a:r>
              <a:rPr lang="en-US" altLang="zh-CN" i="1" baseline="-25000" dirty="0" err="1" smtClean="0">
                <a:ea typeface="微软雅黑 Light" panose="020B0502040204020203" pitchFamily="34" charset="-122"/>
              </a:rPr>
              <a:t>r</a:t>
            </a:r>
            <a:r>
              <a:rPr lang="zh-CN" altLang="en-US" dirty="0">
                <a:ea typeface="微软雅黑 Light" panose="020B0502040204020203" pitchFamily="34" charset="-122"/>
              </a:rPr>
              <a:t>是</a:t>
            </a:r>
            <a:r>
              <a:rPr lang="en-US" altLang="zh-CN" i="1" dirty="0" err="1">
                <a:ea typeface="微软雅黑 Light" panose="020B0502040204020203" pitchFamily="34" charset="-122"/>
              </a:rPr>
              <a:t>M</a:t>
            </a:r>
            <a:r>
              <a:rPr lang="en-US" altLang="zh-CN" i="1" baseline="-25000" dirty="0" err="1">
                <a:ea typeface="微软雅黑 Light" panose="020B0502040204020203" pitchFamily="34" charset="-122"/>
              </a:rPr>
              <a:t>p</a:t>
            </a:r>
            <a:r>
              <a:rPr lang="zh-CN" altLang="en-US" dirty="0">
                <a:ea typeface="微软雅黑 Light" panose="020B0502040204020203" pitchFamily="34" charset="-122"/>
              </a:rPr>
              <a:t>向右移位一次的结果    </a:t>
            </a:r>
            <a:r>
              <a:rPr lang="zh-CN" altLang="en-US" dirty="0" smtClean="0">
                <a:ea typeface="微软雅黑 Light" panose="020B0502040204020203" pitchFamily="34" charset="-122"/>
              </a:rPr>
              <a:t>    </a:t>
            </a:r>
            <a:r>
              <a:rPr lang="en-US" altLang="zh-CN" b="1" dirty="0">
                <a:solidFill>
                  <a:schemeClr val="hlink"/>
                </a:solidFill>
                <a:ea typeface="微软雅黑 Light" panose="020B0502040204020203" pitchFamily="34" charset="-122"/>
              </a:rPr>
              <a:t>0111001 </a:t>
            </a:r>
          </a:p>
          <a:p>
            <a:pPr lvl="3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a typeface="微软雅黑 Light" panose="020B0502040204020203" pitchFamily="34" charset="-122"/>
              </a:rPr>
              <a:t>模</a:t>
            </a:r>
            <a:r>
              <a:rPr lang="en-US" altLang="zh-CN" dirty="0"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ea typeface="微软雅黑 Light" panose="020B0502040204020203" pitchFamily="34" charset="-122"/>
              </a:rPr>
              <a:t>和</a:t>
            </a:r>
            <a:r>
              <a:rPr lang="zh-CN" altLang="en-US" dirty="0" smtClean="0">
                <a:ea typeface="微软雅黑 Light" panose="020B0502040204020203" pitchFamily="34" charset="-122"/>
              </a:rPr>
              <a:t>为     </a:t>
            </a:r>
            <a:r>
              <a:rPr lang="en-US" altLang="zh-CN" dirty="0">
                <a:ea typeface="微软雅黑 Light" panose="020B0502040204020203" pitchFamily="34" charset="-122"/>
              </a:rPr>
              <a:t>1110010 </a:t>
            </a:r>
            <a:r>
              <a:rPr lang="en-US" altLang="zh-CN" dirty="0">
                <a:ea typeface="微软雅黑 Light" panose="020B0502040204020203" pitchFamily="34" charset="-122"/>
                <a:sym typeface="Symbol" pitchFamily="18" charset="2"/>
              </a:rPr>
              <a:t></a:t>
            </a:r>
            <a:r>
              <a:rPr lang="en-US" altLang="zh-CN" dirty="0">
                <a:ea typeface="微软雅黑 Light" panose="020B0502040204020203" pitchFamily="34" charset="-122"/>
              </a:rPr>
              <a:t> 0111001 = </a:t>
            </a:r>
            <a:r>
              <a:rPr lang="en-US" altLang="zh-CN" dirty="0" smtClean="0">
                <a:ea typeface="微软雅黑 Light" panose="020B0502040204020203" pitchFamily="34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a typeface="微软雅黑 Light" panose="020B0502040204020203" pitchFamily="34" charset="-122"/>
              </a:rPr>
              <a:t>1001011</a:t>
            </a:r>
            <a:r>
              <a:rPr lang="en-US" altLang="zh-CN" dirty="0">
                <a:ea typeface="微软雅黑 Light" panose="020B0502040204020203" pitchFamily="34" charset="-122"/>
              </a:rPr>
              <a:t>	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pPr lvl="3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ea typeface="微软雅黑 Light" panose="020B0502040204020203" pitchFamily="34" charset="-122"/>
              </a:rPr>
              <a:t>它</a:t>
            </a:r>
            <a:r>
              <a:rPr lang="zh-CN" altLang="en-US" dirty="0">
                <a:ea typeface="微软雅黑 Light" panose="020B0502040204020203" pitchFamily="34" charset="-122"/>
              </a:rPr>
              <a:t>与</a:t>
            </a:r>
            <a:r>
              <a:rPr lang="en-US" altLang="zh-CN" i="1" dirty="0" err="1">
                <a:ea typeface="微软雅黑 Light" panose="020B0502040204020203" pitchFamily="34" charset="-122"/>
              </a:rPr>
              <a:t>M</a:t>
            </a:r>
            <a:r>
              <a:rPr lang="en-US" altLang="zh-CN" i="1" baseline="-25000" dirty="0" err="1">
                <a:ea typeface="微软雅黑 Light" panose="020B0502040204020203" pitchFamily="34" charset="-122"/>
              </a:rPr>
              <a:t>p</a:t>
            </a:r>
            <a:r>
              <a:rPr lang="zh-CN" altLang="en-US" dirty="0">
                <a:ea typeface="微软雅黑 Light" panose="020B0502040204020203" pitchFamily="34" charset="-122"/>
              </a:rPr>
              <a:t>向右移位</a:t>
            </a:r>
            <a:r>
              <a:rPr lang="en-US" altLang="zh-CN" dirty="0"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ea typeface="微软雅黑 Light" panose="020B0502040204020203" pitchFamily="34" charset="-122"/>
              </a:rPr>
              <a:t>次的结果相同。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CE10-BA3E-40FA-BAD6-2B29CFC3C515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28676" name="Group 22"/>
          <p:cNvGrpSpPr>
            <a:grpSpLocks/>
          </p:cNvGrpSpPr>
          <p:nvPr/>
        </p:nvGrpSpPr>
        <p:grpSpPr bwMode="auto">
          <a:xfrm>
            <a:off x="785813" y="3338513"/>
            <a:ext cx="706437" cy="577850"/>
            <a:chOff x="1655" y="845"/>
            <a:chExt cx="454" cy="453"/>
          </a:xfrm>
        </p:grpSpPr>
        <p:grpSp>
          <p:nvGrpSpPr>
            <p:cNvPr id="28677" name="Group 23"/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28679" name="Oval 2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8680" name="Oval 2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8681" name="Oval 2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8682" name="Oval 2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2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28683" name="Oval 2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</p:grpSp>
        <p:sp>
          <p:nvSpPr>
            <p:cNvPr id="28678" name="Text Box 29"/>
            <p:cNvSpPr txBox="1">
              <a:spLocks noChangeArrowheads="1"/>
            </p:cNvSpPr>
            <p:nvPr/>
          </p:nvSpPr>
          <p:spPr bwMode="gray">
            <a:xfrm>
              <a:off x="1693" y="869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ahoma" pitchFamily="34" charset="0"/>
                </a:rPr>
                <a:t>例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0" y="279400"/>
            <a:ext cx="9144000" cy="4094163"/>
          </a:xfrm>
        </p:spPr>
        <p:txBody>
          <a:bodyPr/>
          <a:lstStyle/>
          <a:p>
            <a:pPr lvl="2" eaLnBrk="1" hangingPunct="1">
              <a:defRPr/>
            </a:pPr>
            <a:r>
              <a:rPr lang="zh-CN" altLang="en-US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自相关特性</a:t>
            </a:r>
          </a:p>
          <a:p>
            <a:pPr lvl="2" eaLnBrk="1" hangingPunct="1">
              <a:defRPr/>
            </a:pPr>
            <a:endParaRPr lang="zh-CN" altLang="en-US" sz="2800" dirty="0" smtClean="0">
              <a:solidFill>
                <a:schemeClr val="hlink"/>
              </a:solidFill>
              <a:ea typeface="微软雅黑 Light" panose="020B0502040204020203" pitchFamily="34" charset="-122"/>
            </a:endParaRP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en-US" altLang="zh-CN" i="1" dirty="0" smtClean="0">
                <a:ea typeface="微软雅黑 Light" panose="020B0502040204020203" pitchFamily="34" charset="-122"/>
              </a:rPr>
              <a:t>m</a:t>
            </a:r>
            <a:r>
              <a:rPr lang="zh-CN" altLang="en-US" dirty="0" smtClean="0">
                <a:ea typeface="微软雅黑 Light" panose="020B0502040204020203" pitchFamily="34" charset="-122"/>
              </a:rPr>
              <a:t>序列的自相关函数可以定义为：</a:t>
            </a:r>
          </a:p>
          <a:p>
            <a:pPr lvl="3" eaLnBrk="1" hangingPunct="1">
              <a:buFont typeface="Wingdings" pitchFamily="2" charset="2"/>
              <a:buNone/>
              <a:defRPr/>
            </a:pPr>
            <a:endParaRPr lang="zh-CN" altLang="en-US" dirty="0" smtClean="0">
              <a:ea typeface="微软雅黑 Light" panose="020B0502040204020203" pitchFamily="34" charset="-122"/>
            </a:endParaRP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ea typeface="微软雅黑 Light" panose="020B0502040204020203" pitchFamily="34" charset="-122"/>
              </a:rPr>
              <a:t>	</a:t>
            </a:r>
          </a:p>
          <a:p>
            <a:pPr lvl="3" eaLnBrk="1" hangingPunct="1">
              <a:buFont typeface="Wingdings" pitchFamily="2" charset="2"/>
              <a:buNone/>
              <a:defRPr/>
            </a:pPr>
            <a:endParaRPr lang="en-US" altLang="zh-CN" sz="2000" i="1" dirty="0" smtClean="0">
              <a:ea typeface="微软雅黑 Light" panose="020B0502040204020203" pitchFamily="34" charset="-122"/>
            </a:endParaRP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en-US" altLang="zh-CN" sz="2000" i="1" dirty="0" smtClean="0">
                <a:ea typeface="微软雅黑 Light" panose="020B0502040204020203" pitchFamily="34" charset="-122"/>
              </a:rPr>
              <a:t>A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 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－ </a:t>
            </a:r>
            <a:r>
              <a:rPr lang="en-US" altLang="zh-CN" sz="2000" i="1" dirty="0" smtClean="0">
                <a:ea typeface="微软雅黑 Light" panose="020B0502040204020203" pitchFamily="34" charset="-122"/>
              </a:rPr>
              <a:t>m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序列与其</a:t>
            </a:r>
            <a:r>
              <a:rPr lang="en-US" altLang="zh-CN" sz="2000" i="1" dirty="0" smtClean="0">
                <a:ea typeface="微软雅黑 Light" panose="020B0502040204020203" pitchFamily="34" charset="-122"/>
              </a:rPr>
              <a:t>j 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次移位序列一个周期中对应元素相同的数目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en-US" altLang="zh-CN" sz="2000" i="1" dirty="0" smtClean="0">
                <a:ea typeface="微软雅黑 Light" panose="020B0502040204020203" pitchFamily="34" charset="-122"/>
              </a:rPr>
              <a:t>D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 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－ </a:t>
            </a:r>
            <a:r>
              <a:rPr lang="en-US" altLang="zh-CN" sz="2000" i="1" dirty="0" smtClean="0">
                <a:ea typeface="微软雅黑 Light" panose="020B0502040204020203" pitchFamily="34" charset="-122"/>
              </a:rPr>
              <a:t>m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序列与其</a:t>
            </a:r>
            <a:r>
              <a:rPr lang="en-US" altLang="zh-CN" sz="2000" i="1" dirty="0" smtClean="0">
                <a:ea typeface="微软雅黑 Light" panose="020B0502040204020203" pitchFamily="34" charset="-122"/>
              </a:rPr>
              <a:t>j 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次移位序列一个周期中对应元素不同的数目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en-US" altLang="zh-CN" sz="2000" i="1" dirty="0" smtClean="0">
                <a:ea typeface="微软雅黑 Light" panose="020B0502040204020203" pitchFamily="34" charset="-122"/>
              </a:rPr>
              <a:t>m</a:t>
            </a:r>
            <a:r>
              <a:rPr lang="en-US" altLang="zh-CN" sz="2000" dirty="0" smtClean="0">
                <a:ea typeface="微软雅黑 Light" panose="020B0502040204020203" pitchFamily="34" charset="-122"/>
              </a:rPr>
              <a:t> 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－ </a:t>
            </a:r>
            <a:r>
              <a:rPr lang="en-US" altLang="zh-CN" sz="2000" i="1" dirty="0" smtClean="0">
                <a:ea typeface="微软雅黑 Light" panose="020B0502040204020203" pitchFamily="34" charset="-122"/>
              </a:rPr>
              <a:t>m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序列的周期。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A06F9E-F25F-478B-884D-120CE2668AE7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2816225" y="1898650"/>
          <a:ext cx="27241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公式" r:id="rId3" imgW="1447172" imgH="406224" progId="Equation.3">
                  <p:embed/>
                </p:oleObj>
              </mc:Choice>
              <mc:Fallback>
                <p:oleObj name="公式" r:id="rId3" imgW="1447172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1898650"/>
                        <a:ext cx="2724150" cy="696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1592263" y="4554538"/>
          <a:ext cx="59594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公式" r:id="rId5" imgW="3149600" imgH="419100" progId="Equation.3">
                  <p:embed/>
                </p:oleObj>
              </mc:Choice>
              <mc:Fallback>
                <p:oleObj name="公式" r:id="rId5" imgW="31496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4554538"/>
                        <a:ext cx="5959475" cy="792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089025"/>
            <a:ext cx="8415337" cy="5219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zh-CN" altLang="en-US" sz="2000" smtClean="0">
                <a:ea typeface="微软雅黑 Light" pitchFamily="34" charset="-122"/>
              </a:rPr>
              <a:t>由</a:t>
            </a:r>
            <a:r>
              <a:rPr lang="zh-CN" altLang="en-US" sz="2000" smtClean="0">
                <a:solidFill>
                  <a:schemeClr val="hlink"/>
                </a:solidFill>
                <a:ea typeface="微软雅黑 Light" pitchFamily="34" charset="-122"/>
              </a:rPr>
              <a:t>移位相加特性</a:t>
            </a:r>
            <a:r>
              <a:rPr lang="zh-CN" altLang="en-US" sz="2000" smtClean="0">
                <a:ea typeface="微软雅黑 Light" pitchFamily="34" charset="-122"/>
              </a:rPr>
              <a:t>可知，分子中的</a:t>
            </a:r>
            <a:r>
              <a:rPr lang="en-US" altLang="zh-CN" sz="2000" i="1" smtClean="0">
                <a:ea typeface="微软雅黑 Light" pitchFamily="34" charset="-122"/>
              </a:rPr>
              <a:t>a</a:t>
            </a:r>
            <a:r>
              <a:rPr lang="en-US" altLang="zh-CN" sz="2000" i="1" baseline="-25000" smtClean="0">
                <a:ea typeface="微软雅黑 Light" pitchFamily="34" charset="-122"/>
              </a:rPr>
              <a:t>i</a:t>
            </a:r>
            <a:r>
              <a:rPr lang="en-US" altLang="zh-CN" sz="2000" smtClean="0">
                <a:ea typeface="微软雅黑 Light" pitchFamily="34" charset="-122"/>
                <a:sym typeface="Symbol" pitchFamily="18" charset="2"/>
              </a:rPr>
              <a:t></a:t>
            </a:r>
            <a:r>
              <a:rPr lang="en-US" altLang="zh-CN" sz="2000" i="1" smtClean="0">
                <a:ea typeface="微软雅黑 Light" pitchFamily="34" charset="-122"/>
              </a:rPr>
              <a:t>a</a:t>
            </a:r>
            <a:r>
              <a:rPr lang="en-US" altLang="zh-CN" sz="2000" i="1" baseline="-25000" smtClean="0">
                <a:ea typeface="微软雅黑 Light" pitchFamily="34" charset="-122"/>
              </a:rPr>
              <a:t>i+j</a:t>
            </a:r>
            <a:r>
              <a:rPr lang="zh-CN" altLang="en-US" sz="2000" smtClean="0">
                <a:ea typeface="微软雅黑 Light" pitchFamily="34" charset="-122"/>
              </a:rPr>
              <a:t>仍为</a:t>
            </a:r>
            <a:r>
              <a:rPr lang="en-US" altLang="zh-CN" sz="2000" i="1" smtClean="0">
                <a:ea typeface="微软雅黑 Light" pitchFamily="34" charset="-122"/>
              </a:rPr>
              <a:t>m</a:t>
            </a:r>
            <a:r>
              <a:rPr lang="zh-CN" altLang="en-US" sz="2000" smtClean="0">
                <a:ea typeface="微软雅黑 Light" pitchFamily="34" charset="-122"/>
              </a:rPr>
              <a:t>序列的一个元素。所以上式分子就等于</a:t>
            </a:r>
            <a:r>
              <a:rPr lang="en-US" altLang="zh-CN" sz="2000" i="1" smtClean="0">
                <a:ea typeface="微软雅黑 Light" pitchFamily="34" charset="-122"/>
              </a:rPr>
              <a:t>m</a:t>
            </a:r>
            <a:r>
              <a:rPr lang="zh-CN" altLang="en-US" sz="2000" smtClean="0">
                <a:ea typeface="微软雅黑 Light" pitchFamily="34" charset="-122"/>
              </a:rPr>
              <a:t>序列一个周期中“</a:t>
            </a:r>
            <a:r>
              <a:rPr lang="en-US" altLang="zh-CN" sz="2000" smtClean="0">
                <a:ea typeface="微软雅黑 Light" pitchFamily="34" charset="-122"/>
              </a:rPr>
              <a:t>0”</a:t>
            </a:r>
            <a:r>
              <a:rPr lang="zh-CN" altLang="en-US" sz="2000" smtClean="0">
                <a:ea typeface="微软雅黑 Light" pitchFamily="34" charset="-122"/>
              </a:rPr>
              <a:t>的数目与“</a:t>
            </a:r>
            <a:r>
              <a:rPr lang="en-US" altLang="zh-CN" sz="2000" smtClean="0">
                <a:ea typeface="微软雅黑 Light" pitchFamily="34" charset="-122"/>
              </a:rPr>
              <a:t>1”</a:t>
            </a:r>
            <a:r>
              <a:rPr lang="zh-CN" altLang="en-US" sz="2000" smtClean="0">
                <a:ea typeface="微软雅黑 Light" pitchFamily="34" charset="-122"/>
              </a:rPr>
              <a:t>的数目之差。另外，由</a:t>
            </a:r>
            <a:r>
              <a:rPr lang="en-US" altLang="zh-CN" sz="2000" i="1" smtClean="0">
                <a:ea typeface="微软雅黑 Light" pitchFamily="34" charset="-122"/>
              </a:rPr>
              <a:t>m</a:t>
            </a:r>
            <a:r>
              <a:rPr lang="zh-CN" altLang="en-US" sz="2000" smtClean="0">
                <a:ea typeface="微软雅黑 Light" pitchFamily="34" charset="-122"/>
              </a:rPr>
              <a:t>序列的</a:t>
            </a:r>
            <a:r>
              <a:rPr lang="zh-CN" altLang="en-US" sz="2000" smtClean="0">
                <a:solidFill>
                  <a:schemeClr val="hlink"/>
                </a:solidFill>
                <a:ea typeface="微软雅黑 Light" pitchFamily="34" charset="-122"/>
              </a:rPr>
              <a:t>均衡性</a:t>
            </a:r>
            <a:r>
              <a:rPr lang="zh-CN" altLang="en-US" sz="2000" smtClean="0">
                <a:ea typeface="微软雅黑 Light" pitchFamily="34" charset="-122"/>
              </a:rPr>
              <a:t>可知，</a:t>
            </a:r>
            <a:r>
              <a:rPr lang="en-US" altLang="zh-CN" sz="2000" i="1" smtClean="0">
                <a:ea typeface="微软雅黑 Light" pitchFamily="34" charset="-122"/>
              </a:rPr>
              <a:t>m</a:t>
            </a:r>
            <a:r>
              <a:rPr lang="zh-CN" altLang="en-US" sz="2000" smtClean="0">
                <a:ea typeface="微软雅黑 Light" pitchFamily="34" charset="-122"/>
              </a:rPr>
              <a:t>序列一个周期中“</a:t>
            </a:r>
            <a:r>
              <a:rPr lang="en-US" altLang="zh-CN" sz="2000" smtClean="0">
                <a:ea typeface="微软雅黑 Light" pitchFamily="34" charset="-122"/>
              </a:rPr>
              <a:t>0”</a:t>
            </a:r>
            <a:r>
              <a:rPr lang="zh-CN" altLang="en-US" sz="2000" smtClean="0">
                <a:ea typeface="微软雅黑 Light" pitchFamily="34" charset="-122"/>
              </a:rPr>
              <a:t>的数目比“</a:t>
            </a:r>
            <a:r>
              <a:rPr lang="en-US" altLang="zh-CN" sz="2000" smtClean="0">
                <a:ea typeface="微软雅黑 Light" pitchFamily="34" charset="-122"/>
              </a:rPr>
              <a:t>1”</a:t>
            </a:r>
            <a:r>
              <a:rPr lang="zh-CN" altLang="en-US" sz="2000" smtClean="0">
                <a:ea typeface="微软雅黑 Light" pitchFamily="34" charset="-122"/>
              </a:rPr>
              <a:t>的数目少一个。所以上式分子等于</a:t>
            </a:r>
            <a:r>
              <a:rPr lang="en-US" altLang="zh-CN" sz="2000" smtClean="0">
                <a:ea typeface="微软雅黑 Light" pitchFamily="34" charset="-122"/>
              </a:rPr>
              <a:t>-1</a:t>
            </a:r>
            <a:r>
              <a:rPr lang="zh-CN" altLang="en-US" sz="2000" smtClean="0">
                <a:ea typeface="微软雅黑 Light" pitchFamily="34" charset="-122"/>
              </a:rPr>
              <a:t>。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zh-CN" altLang="en-US" smtClean="0">
                <a:ea typeface="微软雅黑 Light" pitchFamily="34" charset="-122"/>
              </a:rPr>
              <a:t>	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zh-CN" altLang="en-US" smtClean="0">
                <a:ea typeface="微软雅黑 Light" pitchFamily="34" charset="-122"/>
              </a:rPr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ea typeface="微软雅黑 Light" pitchFamily="34" charset="-122"/>
              </a:rPr>
              <a:t>当</a:t>
            </a:r>
            <a:r>
              <a:rPr lang="en-US" altLang="zh-CN" i="1" smtClean="0">
                <a:ea typeface="微软雅黑 Light" pitchFamily="34" charset="-122"/>
              </a:rPr>
              <a:t>j</a:t>
            </a:r>
            <a:r>
              <a:rPr lang="en-US" altLang="zh-CN" smtClean="0">
                <a:ea typeface="微软雅黑 Light" pitchFamily="34" charset="-122"/>
              </a:rPr>
              <a:t> = 0</a:t>
            </a:r>
            <a:r>
              <a:rPr lang="zh-CN" altLang="en-US" smtClean="0">
                <a:ea typeface="微软雅黑 Light" pitchFamily="34" charset="-122"/>
              </a:rPr>
              <a:t>时，</a:t>
            </a:r>
            <a:r>
              <a:rPr lang="zh-CN" altLang="en-US" i="1" smtClean="0">
                <a:ea typeface="微软雅黑 Light" pitchFamily="34" charset="-122"/>
                <a:sym typeface="Symbol" pitchFamily="18" charset="2"/>
              </a:rPr>
              <a:t></a:t>
            </a:r>
            <a:r>
              <a:rPr lang="en-US" altLang="zh-CN" smtClean="0">
                <a:ea typeface="微软雅黑 Light" pitchFamily="34" charset="-122"/>
              </a:rPr>
              <a:t>(0) = 1</a:t>
            </a:r>
            <a:r>
              <a:rPr lang="zh-CN" altLang="en-US" smtClean="0">
                <a:ea typeface="微软雅黑 Light" pitchFamily="34" charset="-122"/>
              </a:rPr>
              <a:t>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ea typeface="微软雅黑 Light" pitchFamily="34" charset="-122"/>
              </a:rPr>
              <a:t>所以</a:t>
            </a:r>
          </a:p>
          <a:p>
            <a:pPr lvl="3" eaLnBrk="1" hangingPunct="1">
              <a:buFont typeface="Wingdings" pitchFamily="2" charset="2"/>
              <a:buNone/>
            </a:pPr>
            <a:endParaRPr lang="zh-CN" altLang="en-US" smtClean="0">
              <a:ea typeface="微软雅黑 Light" pitchFamily="34" charset="-122"/>
            </a:endParaRPr>
          </a:p>
          <a:p>
            <a:pPr lvl="3" eaLnBrk="1" hangingPunct="1">
              <a:buFont typeface="Wingdings" pitchFamily="2" charset="2"/>
              <a:buNone/>
            </a:pPr>
            <a:endParaRPr lang="zh-CN" altLang="en-US" smtClean="0">
              <a:ea typeface="微软雅黑 Light" pitchFamily="34" charset="-122"/>
            </a:endParaRPr>
          </a:p>
          <a:p>
            <a:pPr eaLnBrk="1" hangingPunct="1"/>
            <a:endParaRPr lang="en-US" altLang="zh-CN" smtClean="0">
              <a:solidFill>
                <a:schemeClr val="tx2"/>
              </a:solidFill>
              <a:ea typeface="微软雅黑 Light" pitchFamily="34" charset="-122"/>
            </a:endParaRPr>
          </a:p>
          <a:p>
            <a:pPr eaLnBrk="1" hangingPunct="1"/>
            <a:r>
              <a:rPr lang="zh-CN" altLang="en-US" b="1" smtClean="0">
                <a:solidFill>
                  <a:schemeClr val="tx2"/>
                </a:solidFill>
                <a:ea typeface="微软雅黑 Light" pitchFamily="34" charset="-122"/>
              </a:rPr>
              <a:t>由于</a:t>
            </a:r>
            <a:r>
              <a:rPr lang="en-US" altLang="zh-CN" b="1" i="1" smtClean="0">
                <a:solidFill>
                  <a:schemeClr val="tx2"/>
                </a:solidFill>
                <a:ea typeface="微软雅黑 Light" pitchFamily="34" charset="-122"/>
              </a:rPr>
              <a:t>m</a:t>
            </a:r>
            <a:r>
              <a:rPr lang="zh-CN" altLang="en-US" b="1" smtClean="0">
                <a:solidFill>
                  <a:schemeClr val="tx2"/>
                </a:solidFill>
                <a:ea typeface="微软雅黑 Light" pitchFamily="34" charset="-122"/>
              </a:rPr>
              <a:t>序列有周期性，其自相关函数也有周期性，周期是</a:t>
            </a:r>
            <a:r>
              <a:rPr lang="en-US" altLang="zh-CN" b="1" i="1" smtClean="0">
                <a:solidFill>
                  <a:schemeClr val="tx2"/>
                </a:solidFill>
                <a:ea typeface="微软雅黑 Light" pitchFamily="34" charset="-122"/>
              </a:rPr>
              <a:t>m</a:t>
            </a:r>
          </a:p>
          <a:p>
            <a:pPr eaLnBrk="1" hangingPunct="1"/>
            <a:r>
              <a:rPr lang="en-US" altLang="zh-CN" b="1" i="1" smtClean="0">
                <a:solidFill>
                  <a:schemeClr val="tx2"/>
                </a:solidFill>
                <a:ea typeface="微软雅黑 Light" pitchFamily="34" charset="-122"/>
                <a:sym typeface="Symbol" pitchFamily="18" charset="2"/>
              </a:rPr>
              <a:t></a:t>
            </a:r>
            <a:r>
              <a:rPr lang="en-US" altLang="zh-CN" b="1" i="1" smtClean="0">
                <a:solidFill>
                  <a:schemeClr val="tx2"/>
                </a:solidFill>
                <a:ea typeface="微软雅黑 Light" pitchFamily="34" charset="-122"/>
              </a:rPr>
              <a:t> </a:t>
            </a:r>
            <a:r>
              <a:rPr lang="en-US" altLang="zh-CN" b="1" smtClean="0">
                <a:solidFill>
                  <a:schemeClr val="tx2"/>
                </a:solidFill>
                <a:ea typeface="微软雅黑 Light" pitchFamily="34" charset="-122"/>
              </a:rPr>
              <a:t>( </a:t>
            </a:r>
            <a:r>
              <a:rPr lang="en-US" altLang="zh-CN" b="1" i="1" smtClean="0">
                <a:solidFill>
                  <a:schemeClr val="tx2"/>
                </a:solidFill>
                <a:ea typeface="微软雅黑 Light" pitchFamily="34" charset="-122"/>
              </a:rPr>
              <a:t>j </a:t>
            </a:r>
            <a:r>
              <a:rPr lang="en-US" altLang="zh-CN" b="1" smtClean="0">
                <a:solidFill>
                  <a:schemeClr val="tx2"/>
                </a:solidFill>
                <a:ea typeface="微软雅黑 Light" pitchFamily="34" charset="-122"/>
              </a:rPr>
              <a:t>)</a:t>
            </a:r>
            <a:r>
              <a:rPr lang="zh-CN" altLang="en-US" b="1" smtClean="0">
                <a:solidFill>
                  <a:schemeClr val="tx2"/>
                </a:solidFill>
                <a:ea typeface="微软雅黑 Light" pitchFamily="34" charset="-122"/>
              </a:rPr>
              <a:t>是偶函数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0423D0-7609-4CD2-A64E-4DED1EAF47CD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401888" y="2573338"/>
          <a:ext cx="434022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公式" r:id="rId3" imgW="2462731" imgH="406224" progId="Equation.3">
                  <p:embed/>
                </p:oleObj>
              </mc:Choice>
              <mc:Fallback>
                <p:oleObj name="公式" r:id="rId3" imgW="2462731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2573338"/>
                        <a:ext cx="4340225" cy="709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2501900" y="3968750"/>
          <a:ext cx="4386263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公式" r:id="rId5" imgW="2463800" imgH="660400" progId="Equation.3">
                  <p:embed/>
                </p:oleObj>
              </mc:Choice>
              <mc:Fallback>
                <p:oleObj name="公式" r:id="rId5" imgW="24638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968750"/>
                        <a:ext cx="4386263" cy="116998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50195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sp>
        <p:nvSpPr>
          <p:cNvPr id="307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30728" name="Object 14"/>
          <p:cNvGraphicFramePr>
            <a:graphicFrameLocks noChangeAspect="1"/>
          </p:cNvGraphicFramePr>
          <p:nvPr/>
        </p:nvGraphicFramePr>
        <p:xfrm>
          <a:off x="1557338" y="188913"/>
          <a:ext cx="59578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公式" r:id="rId7" imgW="3149600" imgH="419100" progId="Equation.3">
                  <p:embed/>
                </p:oleObj>
              </mc:Choice>
              <mc:Fallback>
                <p:oleObj name="公式" r:id="rId7" imgW="31496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188913"/>
                        <a:ext cx="5957887" cy="792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B0006-228D-4498-AD41-DDD3B2089378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31747" name="Group 16"/>
          <p:cNvGrpSpPr>
            <a:grpSpLocks/>
          </p:cNvGrpSpPr>
          <p:nvPr/>
        </p:nvGrpSpPr>
        <p:grpSpPr bwMode="auto">
          <a:xfrm>
            <a:off x="0" y="2754313"/>
            <a:ext cx="9144000" cy="3251200"/>
            <a:chOff x="0" y="1139"/>
            <a:chExt cx="5760" cy="2048"/>
          </a:xfrm>
        </p:grpSpPr>
        <p:pic>
          <p:nvPicPr>
            <p:cNvPr id="31749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39"/>
              <a:ext cx="5760" cy="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0" name="Text Box 11"/>
            <p:cNvSpPr txBox="1">
              <a:spLocks noChangeArrowheads="1"/>
            </p:cNvSpPr>
            <p:nvPr/>
          </p:nvSpPr>
          <p:spPr bwMode="auto">
            <a:xfrm>
              <a:off x="4524" y="2415"/>
              <a:ext cx="25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m</a:t>
              </a:r>
            </a:p>
          </p:txBody>
        </p:sp>
        <p:sp>
          <p:nvSpPr>
            <p:cNvPr id="31751" name="Text Box 12"/>
            <p:cNvSpPr txBox="1">
              <a:spLocks noChangeArrowheads="1"/>
            </p:cNvSpPr>
            <p:nvPr/>
          </p:nvSpPr>
          <p:spPr bwMode="auto">
            <a:xfrm>
              <a:off x="4184" y="2472"/>
              <a:ext cx="31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m</a:t>
              </a:r>
              <a:r>
                <a:rPr lang="en-US" altLang="zh-CN" sz="1800"/>
                <a:t>-1</a:t>
              </a:r>
            </a:p>
          </p:txBody>
        </p:sp>
        <p:sp>
          <p:nvSpPr>
            <p:cNvPr id="31752" name="Text Box 13"/>
            <p:cNvSpPr txBox="1">
              <a:spLocks noChangeArrowheads="1"/>
            </p:cNvSpPr>
            <p:nvPr/>
          </p:nvSpPr>
          <p:spPr bwMode="auto">
            <a:xfrm>
              <a:off x="839" y="2472"/>
              <a:ext cx="227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-m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2880" y="1168"/>
              <a:ext cx="321" cy="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sym typeface="Symbol" pitchFamily="18" charset="2"/>
                </a:rPr>
                <a:t></a:t>
              </a:r>
              <a:r>
                <a:rPr lang="en-US" altLang="zh-CN" sz="1800"/>
                <a:t>(</a:t>
              </a:r>
              <a:r>
                <a:rPr lang="en-US" altLang="zh-CN" sz="1800" i="1"/>
                <a:t>j</a:t>
              </a:r>
              <a:r>
                <a:rPr lang="en-US" altLang="zh-CN" sz="1800"/>
                <a:t>)</a:t>
              </a:r>
              <a:endParaRPr lang="en-US" altLang="zh-CN" sz="3200">
                <a:latin typeface="Tahoma" pitchFamily="34" charset="0"/>
              </a:endParaRPr>
            </a:p>
          </p:txBody>
        </p:sp>
      </p:grpSp>
      <p:graphicFrame>
        <p:nvGraphicFramePr>
          <p:cNvPr id="31748" name="Object 18"/>
          <p:cNvGraphicFramePr>
            <a:graphicFrameLocks noChangeAspect="1"/>
          </p:cNvGraphicFramePr>
          <p:nvPr/>
        </p:nvGraphicFramePr>
        <p:xfrm>
          <a:off x="2276475" y="1403350"/>
          <a:ext cx="4386263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公式" r:id="rId4" imgW="2463800" imgH="660400" progId="Equation.3">
                  <p:embed/>
                </p:oleObj>
              </mc:Choice>
              <mc:Fallback>
                <p:oleObj name="公式" r:id="rId4" imgW="2463800" imgH="660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1403350"/>
                        <a:ext cx="4386263" cy="116998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50195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/>
          <p:cNvSpPr txBox="1">
            <a:spLocks noChangeArrowheads="1"/>
          </p:cNvSpPr>
          <p:nvPr/>
        </p:nvSpPr>
        <p:spPr bwMode="gray">
          <a:xfrm>
            <a:off x="2816225" y="2592388"/>
            <a:ext cx="44005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8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8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正 交 编 码 </a:t>
            </a:r>
            <a:endParaRPr lang="en-US" altLang="zh-CN" sz="48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/>
          <p:cNvSpPr>
            <a:spLocks noChangeArrowheads="1"/>
          </p:cNvSpPr>
          <p:nvPr/>
        </p:nvSpPr>
        <p:spPr bwMode="auto">
          <a:xfrm>
            <a:off x="531813" y="1555750"/>
            <a:ext cx="19827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9900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§1</a:t>
            </a:r>
            <a:r>
              <a:rPr lang="en-US" altLang="en-US" sz="40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40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.1  </a:t>
            </a:r>
            <a:endParaRPr lang="zh-CN" altLang="en-US" sz="4000" b="1" dirty="0">
              <a:solidFill>
                <a:srgbClr val="9900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124" name="矩形 8"/>
          <p:cNvSpPr>
            <a:spLocks noChangeArrowheads="1"/>
          </p:cNvSpPr>
          <p:nvPr/>
        </p:nvSpPr>
        <p:spPr bwMode="auto">
          <a:xfrm>
            <a:off x="2105025" y="3570288"/>
            <a:ext cx="60452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在数字通信技术中具有十分重要的地位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可用作纠错编码，实现码分多址通信等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458788"/>
            <a:ext cx="8101012" cy="2430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fr-FR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功率谱密度</a:t>
            </a:r>
          </a:p>
          <a:p>
            <a:pPr lvl="3" eaLnBrk="1" hangingPunct="1">
              <a:defRPr/>
            </a:pPr>
            <a:endParaRPr lang="zh-CN" altLang="fr-FR" sz="2800" b="1" dirty="0" smtClean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fr-FR" b="1" dirty="0" smtClean="0"/>
              <a:t>	</a:t>
            </a:r>
            <a:r>
              <a:rPr lang="zh-CN" altLang="fr-FR" dirty="0" smtClean="0">
                <a:ea typeface="微软雅黑 Light" panose="020B0502040204020203" pitchFamily="34" charset="-122"/>
              </a:rPr>
              <a:t>在</a:t>
            </a:r>
            <a:r>
              <a:rPr lang="fr-FR" altLang="zh-CN" i="1" dirty="0" smtClean="0">
                <a:ea typeface="微软雅黑 Light" panose="020B0502040204020203" pitchFamily="34" charset="-122"/>
              </a:rPr>
              <a:t>T</a:t>
            </a:r>
            <a:r>
              <a:rPr lang="fr-FR" altLang="zh-CN" baseline="-25000" dirty="0" smtClean="0">
                <a:ea typeface="微软雅黑 Light" panose="020B0502040204020203" pitchFamily="34" charset="-122"/>
              </a:rPr>
              <a:t>0</a:t>
            </a:r>
            <a:r>
              <a:rPr lang="fr-FR" altLang="zh-CN" dirty="0" smtClean="0">
                <a:ea typeface="微软雅黑 Light" panose="020B0502040204020203" pitchFamily="34" charset="-122"/>
              </a:rPr>
              <a:t> </a:t>
            </a:r>
            <a:r>
              <a:rPr lang="fr-FR" altLang="zh-CN" dirty="0" smtClean="0">
                <a:ea typeface="微软雅黑 Light" panose="020B0502040204020203" pitchFamily="34" charset="-122"/>
                <a:sym typeface="Symbol" pitchFamily="18" charset="2"/>
              </a:rPr>
              <a:t></a:t>
            </a:r>
            <a:r>
              <a:rPr lang="fr-FR" altLang="zh-CN" dirty="0" smtClean="0">
                <a:ea typeface="微软雅黑 Light" panose="020B0502040204020203" pitchFamily="34" charset="-122"/>
              </a:rPr>
              <a:t> </a:t>
            </a:r>
            <a:r>
              <a:rPr lang="fr-FR" altLang="zh-CN" dirty="0" smtClean="0">
                <a:ea typeface="微软雅黑 Light" panose="020B0502040204020203" pitchFamily="34" charset="-122"/>
                <a:sym typeface="Symbol" pitchFamily="18" charset="2"/>
              </a:rPr>
              <a:t></a:t>
            </a:r>
            <a:r>
              <a:rPr lang="zh-CN" altLang="fr-FR" dirty="0" smtClean="0">
                <a:ea typeface="微软雅黑 Light" panose="020B0502040204020203" pitchFamily="34" charset="-122"/>
              </a:rPr>
              <a:t>和</a:t>
            </a:r>
            <a:r>
              <a:rPr lang="fr-FR" altLang="zh-CN" i="1" dirty="0" smtClean="0">
                <a:ea typeface="微软雅黑 Light" panose="020B0502040204020203" pitchFamily="34" charset="-122"/>
              </a:rPr>
              <a:t>m/T</a:t>
            </a:r>
            <a:r>
              <a:rPr lang="fr-FR" altLang="zh-CN" baseline="-25000" dirty="0" smtClean="0">
                <a:ea typeface="微软雅黑 Light" panose="020B0502040204020203" pitchFamily="34" charset="-122"/>
              </a:rPr>
              <a:t>0</a:t>
            </a:r>
            <a:r>
              <a:rPr lang="fr-FR" altLang="zh-CN" dirty="0" smtClean="0">
                <a:ea typeface="微软雅黑 Light" panose="020B0502040204020203" pitchFamily="34" charset="-122"/>
              </a:rPr>
              <a:t> </a:t>
            </a:r>
            <a:r>
              <a:rPr lang="fr-FR" altLang="zh-CN" dirty="0" smtClean="0">
                <a:ea typeface="微软雅黑 Light" panose="020B0502040204020203" pitchFamily="34" charset="-122"/>
                <a:sym typeface="Symbol" pitchFamily="18" charset="2"/>
              </a:rPr>
              <a:t></a:t>
            </a:r>
            <a:r>
              <a:rPr lang="fr-FR" altLang="zh-CN" dirty="0" smtClean="0">
                <a:ea typeface="微软雅黑 Light" panose="020B0502040204020203" pitchFamily="34" charset="-122"/>
              </a:rPr>
              <a:t> </a:t>
            </a:r>
            <a:r>
              <a:rPr lang="fr-FR" altLang="zh-CN" dirty="0" smtClean="0">
                <a:ea typeface="微软雅黑 Light" panose="020B0502040204020203" pitchFamily="34" charset="-122"/>
                <a:sym typeface="Symbol" pitchFamily="18" charset="2"/>
              </a:rPr>
              <a:t></a:t>
            </a:r>
            <a:r>
              <a:rPr lang="zh-CN" altLang="fr-FR" dirty="0" smtClean="0">
                <a:ea typeface="微软雅黑 Light" panose="020B0502040204020203" pitchFamily="34" charset="-122"/>
              </a:rPr>
              <a:t>时，</a:t>
            </a:r>
            <a:r>
              <a:rPr lang="fr-FR" altLang="zh-CN" i="1" dirty="0" smtClean="0">
                <a:ea typeface="微软雅黑 Light" panose="020B0502040204020203" pitchFamily="34" charset="-122"/>
              </a:rPr>
              <a:t>P</a:t>
            </a:r>
            <a:r>
              <a:rPr lang="fr-FR" altLang="zh-CN" i="1" baseline="-25000" dirty="0" smtClean="0">
                <a:ea typeface="微软雅黑 Light" panose="020B0502040204020203" pitchFamily="34" charset="-122"/>
              </a:rPr>
              <a:t>s</a:t>
            </a:r>
            <a:r>
              <a:rPr lang="fr-FR" altLang="zh-CN" dirty="0" smtClean="0">
                <a:ea typeface="微软雅黑 Light" panose="020B0502040204020203" pitchFamily="34" charset="-122"/>
              </a:rPr>
              <a:t>(</a:t>
            </a:r>
            <a:r>
              <a:rPr lang="fr-FR" altLang="zh-CN" i="1" dirty="0" smtClean="0">
                <a:ea typeface="微软雅黑 Light" panose="020B0502040204020203" pitchFamily="34" charset="-122"/>
                <a:sym typeface="Symbol" pitchFamily="18" charset="2"/>
              </a:rPr>
              <a:t></a:t>
            </a:r>
            <a:r>
              <a:rPr lang="fr-FR" altLang="zh-CN" dirty="0" smtClean="0">
                <a:ea typeface="微软雅黑 Light" panose="020B0502040204020203" pitchFamily="34" charset="-122"/>
              </a:rPr>
              <a:t>)</a:t>
            </a:r>
            <a:r>
              <a:rPr lang="zh-CN" altLang="fr-FR" dirty="0" smtClean="0">
                <a:ea typeface="微软雅黑 Light" panose="020B0502040204020203" pitchFamily="34" charset="-122"/>
              </a:rPr>
              <a:t>的特性趋于白噪声的功率谱密度特性。</a:t>
            </a:r>
            <a:endParaRPr lang="zh-CN" altLang="en-US" dirty="0" smtClean="0"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9A0633-42CD-4E5D-BDC9-671C55EE78C1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pic>
        <p:nvPicPr>
          <p:cNvPr id="32773" name="Picture 7" descr="t1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7"/>
          <a:stretch>
            <a:fillRect/>
          </a:stretch>
        </p:blipFill>
        <p:spPr bwMode="auto">
          <a:xfrm>
            <a:off x="1557338" y="2889250"/>
            <a:ext cx="6481762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/>
          <p:cNvSpPr txBox="1">
            <a:spLocks noChangeArrowheads="1"/>
          </p:cNvSpPr>
          <p:nvPr/>
        </p:nvSpPr>
        <p:spPr bwMode="gray">
          <a:xfrm>
            <a:off x="2525713" y="2867025"/>
            <a:ext cx="44005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fr-FR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扩展频谱通信</a:t>
            </a:r>
            <a:endParaRPr lang="en-US" altLang="zh-CN" sz="44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59" name="矩形 4"/>
          <p:cNvSpPr>
            <a:spLocks noChangeArrowheads="1"/>
          </p:cNvSpPr>
          <p:nvPr/>
        </p:nvSpPr>
        <p:spPr bwMode="auto">
          <a:xfrm>
            <a:off x="642938" y="1673225"/>
            <a:ext cx="19827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9900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§1</a:t>
            </a:r>
            <a:r>
              <a:rPr lang="en-US" altLang="en-US" sz="40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40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.3  </a:t>
            </a:r>
            <a:endParaRPr lang="zh-CN" altLang="en-US" sz="4000" b="1" dirty="0">
              <a:solidFill>
                <a:srgbClr val="9900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796" name="矩形 8"/>
          <p:cNvSpPr>
            <a:spLocks noChangeArrowheads="1"/>
          </p:cNvSpPr>
          <p:nvPr/>
        </p:nvSpPr>
        <p:spPr bwMode="auto">
          <a:xfrm>
            <a:off x="2319338" y="3687763"/>
            <a:ext cx="40735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0"/>
              </a:spcBef>
              <a:buClr>
                <a:srgbClr val="0000CC"/>
              </a:buClr>
              <a:buSzPct val="65000"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——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理论依据：香农信道容量公式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2600" y="292100"/>
            <a:ext cx="2276475" cy="503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32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扩谱的目的</a:t>
            </a:r>
          </a:p>
        </p:txBody>
      </p:sp>
      <p:sp>
        <p:nvSpPr>
          <p:cNvPr id="34819" name="矩形 5"/>
          <p:cNvSpPr>
            <a:spLocks noChangeArrowheads="1"/>
          </p:cNvSpPr>
          <p:nvPr/>
        </p:nvSpPr>
        <p:spPr bwMode="auto">
          <a:xfrm>
            <a:off x="704850" y="1117600"/>
            <a:ext cx="71040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lvl="3" eaLnBrk="1" hangingPunct="1">
              <a:lnSpc>
                <a:spcPts val="3200"/>
              </a:lnSpc>
              <a:spcBef>
                <a:spcPct val="0"/>
              </a:spcBef>
              <a:buClr>
                <a:srgbClr val="0000CC"/>
              </a:buClr>
              <a:buSzPct val="65000"/>
              <a:buFont typeface="Wingdings" pitchFamily="2" charset="2"/>
              <a:buChar char="u"/>
            </a:pPr>
            <a:r>
              <a:rPr lang="zh-CN" altLang="fr-FR" sz="2000"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fr-FR" b="1">
                <a:latin typeface="黑体" pitchFamily="2" charset="-122"/>
                <a:ea typeface="黑体" pitchFamily="2" charset="-122"/>
                <a:cs typeface="Arial" charset="0"/>
              </a:rPr>
              <a:t>提高抗窄带干扰的能力</a:t>
            </a:r>
            <a:r>
              <a:rPr lang="zh-CN" altLang="fr-FR" sz="2000">
                <a:latin typeface="Arial" charset="0"/>
                <a:ea typeface="微软雅黑" pitchFamily="34" charset="-122"/>
                <a:cs typeface="Arial" charset="0"/>
              </a:rPr>
              <a:t>，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特别是敌对电台的</a:t>
            </a:r>
            <a:r>
              <a:rPr lang="zh-CN" altLang="fr-FR" sz="2000">
                <a:latin typeface="Arial" charset="0"/>
                <a:ea typeface="微软雅黑" pitchFamily="34" charset="-122"/>
                <a:cs typeface="Arial" charset="0"/>
              </a:rPr>
              <a:t>有意干扰。</a:t>
            </a:r>
            <a:endParaRPr lang="zh-CN" altLang="en-US" sz="2000" b="1"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34820" name="矩形 7"/>
          <p:cNvSpPr>
            <a:spLocks noChangeArrowheads="1"/>
          </p:cNvSpPr>
          <p:nvPr/>
        </p:nvSpPr>
        <p:spPr bwMode="auto">
          <a:xfrm>
            <a:off x="723900" y="3094038"/>
            <a:ext cx="80264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lvl="3" eaLnBrk="1" hangingPunct="1">
              <a:lnSpc>
                <a:spcPts val="3200"/>
              </a:lnSpc>
              <a:spcBef>
                <a:spcPct val="0"/>
              </a:spcBef>
              <a:buClr>
                <a:srgbClr val="0000CC"/>
              </a:buClr>
              <a:buSzPct val="65000"/>
              <a:buFont typeface="Wingdings" pitchFamily="2" charset="2"/>
              <a:buChar char="u"/>
            </a:pPr>
            <a:r>
              <a:rPr lang="zh-CN" altLang="fr-FR" sz="2000"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fr-FR" b="1">
                <a:latin typeface="黑体" pitchFamily="2" charset="-122"/>
                <a:ea typeface="黑体" pitchFamily="2" charset="-122"/>
                <a:cs typeface="Arial" charset="0"/>
              </a:rPr>
              <a:t>提高抗多径传输效应的能力</a:t>
            </a:r>
            <a:r>
              <a:rPr lang="zh-CN" altLang="fr-FR" sz="2000">
                <a:latin typeface="Arial" charset="0"/>
                <a:ea typeface="微软雅黑" pitchFamily="34" charset="-122"/>
                <a:cs typeface="Arial" charset="0"/>
              </a:rPr>
              <a:t>。   由于扩谱调制采用了扩谱伪码，</a:t>
            </a:r>
            <a:endParaRPr lang="en-US" altLang="zh-CN" sz="2000">
              <a:latin typeface="Arial" charset="0"/>
              <a:ea typeface="微软雅黑" pitchFamily="34" charset="-122"/>
              <a:cs typeface="Arial" charset="0"/>
            </a:endParaRPr>
          </a:p>
          <a:p>
            <a:pPr marL="0" lvl="3" eaLnBrk="1" hangingPunct="1">
              <a:lnSpc>
                <a:spcPts val="3200"/>
              </a:lnSpc>
              <a:spcBef>
                <a:spcPct val="0"/>
              </a:spcBef>
              <a:buClr>
                <a:srgbClr val="0000CC"/>
              </a:buClr>
              <a:buSzPct val="65000"/>
              <a:buFontTx/>
              <a:buNone/>
            </a:pPr>
            <a:r>
              <a:rPr lang="en-US" altLang="zh-CN" sz="2000">
                <a:latin typeface="Arial" charset="0"/>
                <a:ea typeface="微软雅黑" pitchFamily="34" charset="-122"/>
                <a:cs typeface="Arial" charset="0"/>
              </a:rPr>
              <a:t>   </a:t>
            </a:r>
            <a:r>
              <a:rPr lang="zh-CN" altLang="fr-FR" sz="2000">
                <a:latin typeface="Arial" charset="0"/>
                <a:ea typeface="微软雅黑" pitchFamily="34" charset="-122"/>
                <a:cs typeface="Arial" charset="0"/>
              </a:rPr>
              <a:t>它可以用来分离多径信号，   所以有可能提高其抗多径的能力。</a:t>
            </a:r>
            <a:endParaRPr lang="zh-CN" altLang="en-US" sz="2000" b="1"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34821" name="矩形 10"/>
          <p:cNvSpPr>
            <a:spLocks noChangeArrowheads="1"/>
          </p:cNvSpPr>
          <p:nvPr/>
        </p:nvSpPr>
        <p:spPr bwMode="auto">
          <a:xfrm>
            <a:off x="777875" y="5449888"/>
            <a:ext cx="7705725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lvl="3" eaLnBrk="1" hangingPunct="1">
              <a:lnSpc>
                <a:spcPts val="3200"/>
              </a:lnSpc>
              <a:spcBef>
                <a:spcPct val="0"/>
              </a:spcBef>
              <a:buClr>
                <a:srgbClr val="0000CC"/>
              </a:buClr>
              <a:buSzPct val="65000"/>
              <a:buFont typeface="Wingdings" pitchFamily="2" charset="2"/>
              <a:buChar char="u"/>
            </a:pPr>
            <a:r>
              <a:rPr lang="zh-CN" altLang="fr-FR" sz="2000"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fr-FR" b="1">
                <a:latin typeface="黑体" pitchFamily="2" charset="-122"/>
                <a:ea typeface="黑体" pitchFamily="2" charset="-122"/>
                <a:cs typeface="Arial" charset="0"/>
              </a:rPr>
              <a:t>提供测距能力。</a:t>
            </a:r>
            <a:r>
              <a:rPr lang="zh-CN" altLang="fr-FR" sz="2000">
                <a:latin typeface="Arial" charset="0"/>
                <a:ea typeface="微软雅黑" pitchFamily="34" charset="-122"/>
                <a:cs typeface="Arial" charset="0"/>
              </a:rPr>
              <a:t>通过测量扩谱信号的自相关特性的峰值出现时刻， 可以从信号传输时间的大小计算出传输距离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。</a:t>
            </a:r>
            <a:endParaRPr lang="en-US" altLang="zh-CN" sz="2000">
              <a:latin typeface="Arial" charset="0"/>
              <a:ea typeface="微软雅黑" pitchFamily="34" charset="-122"/>
              <a:cs typeface="Arial" charset="0"/>
            </a:endParaRPr>
          </a:p>
        </p:txBody>
      </p:sp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2"/>
          <a:srcRect r="2206"/>
          <a:stretch>
            <a:fillRect/>
          </a:stretch>
        </p:blipFill>
        <p:spPr bwMode="auto">
          <a:xfrm>
            <a:off x="688975" y="1651000"/>
            <a:ext cx="78835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5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8" y="4011613"/>
            <a:ext cx="7859712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7"/>
          <p:cNvSpPr>
            <a:spLocks noChangeArrowheads="1"/>
          </p:cNvSpPr>
          <p:nvPr/>
        </p:nvSpPr>
        <p:spPr bwMode="auto">
          <a:xfrm>
            <a:off x="793750" y="1162050"/>
            <a:ext cx="31813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0"/>
              </a:spcBef>
              <a:buClr>
                <a:srgbClr val="0000CC"/>
              </a:buClr>
              <a:buSzPct val="65000"/>
              <a:buFont typeface="Wingdings" pitchFamily="2" charset="2"/>
              <a:buChar char="u"/>
            </a:pPr>
            <a:r>
              <a:rPr lang="zh-CN" altLang="fr-FR" b="1">
                <a:solidFill>
                  <a:srgbClr val="000000"/>
                </a:solidFill>
                <a:latin typeface="Arial" charset="0"/>
                <a:ea typeface="黑体" pitchFamily="2" charset="-122"/>
                <a:cs typeface="Arial" charset="0"/>
              </a:rPr>
              <a:t>直接序列</a:t>
            </a:r>
            <a:r>
              <a:rPr lang="fr-FR" altLang="zh-CN" b="1">
                <a:solidFill>
                  <a:srgbClr val="000000"/>
                </a:solidFill>
                <a:latin typeface="Arial" charset="0"/>
                <a:ea typeface="黑体" pitchFamily="2" charset="-122"/>
                <a:cs typeface="Arial" charset="0"/>
              </a:rPr>
              <a:t>(DS)</a:t>
            </a:r>
            <a:r>
              <a:rPr lang="zh-CN" altLang="fr-FR" b="1">
                <a:solidFill>
                  <a:srgbClr val="000000"/>
                </a:solidFill>
                <a:latin typeface="Arial" charset="0"/>
                <a:ea typeface="黑体" pitchFamily="2" charset="-122"/>
                <a:cs typeface="Arial" charset="0"/>
              </a:rPr>
              <a:t>扩谱：</a:t>
            </a:r>
            <a:endParaRPr lang="zh-CN" altLang="en-US" b="1">
              <a:latin typeface="Arial" charset="0"/>
              <a:ea typeface="黑体" pitchFamily="2" charset="-122"/>
              <a:cs typeface="Arial" charset="0"/>
            </a:endParaRPr>
          </a:p>
        </p:txBody>
      </p:sp>
      <p:sp>
        <p:nvSpPr>
          <p:cNvPr id="35843" name="矩形 9"/>
          <p:cNvSpPr>
            <a:spLocks noChangeArrowheads="1"/>
          </p:cNvSpPr>
          <p:nvPr/>
        </p:nvSpPr>
        <p:spPr bwMode="auto">
          <a:xfrm>
            <a:off x="781050" y="3073400"/>
            <a:ext cx="25447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0"/>
              </a:spcBef>
              <a:buClr>
                <a:srgbClr val="0000CC"/>
              </a:buClr>
              <a:buSzPct val="65000"/>
              <a:buFont typeface="Wingdings" pitchFamily="2" charset="2"/>
              <a:buChar char="u"/>
            </a:pPr>
            <a:r>
              <a:rPr lang="zh-CN" altLang="fr-FR" b="1">
                <a:solidFill>
                  <a:srgbClr val="000000"/>
                </a:solidFill>
                <a:latin typeface="Arial" charset="0"/>
                <a:ea typeface="黑体" pitchFamily="2" charset="-122"/>
                <a:cs typeface="Arial" charset="0"/>
              </a:rPr>
              <a:t>跳频</a:t>
            </a:r>
            <a:r>
              <a:rPr lang="fr-FR" altLang="zh-CN" b="1">
                <a:solidFill>
                  <a:srgbClr val="000000"/>
                </a:solidFill>
                <a:latin typeface="Arial" charset="0"/>
                <a:ea typeface="黑体" pitchFamily="2" charset="-122"/>
                <a:cs typeface="Arial" charset="0"/>
              </a:rPr>
              <a:t>(FH)</a:t>
            </a:r>
            <a:r>
              <a:rPr lang="zh-CN" altLang="fr-FR" b="1">
                <a:solidFill>
                  <a:srgbClr val="000000"/>
                </a:solidFill>
                <a:latin typeface="Arial" charset="0"/>
                <a:ea typeface="黑体" pitchFamily="2" charset="-122"/>
                <a:cs typeface="Arial" charset="0"/>
              </a:rPr>
              <a:t>扩谱：</a:t>
            </a:r>
            <a:endParaRPr lang="zh-CN" altLang="en-US" b="1">
              <a:latin typeface="Arial" charset="0"/>
              <a:ea typeface="黑体" pitchFamily="2" charset="-122"/>
              <a:cs typeface="Arial" charset="0"/>
            </a:endParaRPr>
          </a:p>
        </p:txBody>
      </p:sp>
      <p:sp>
        <p:nvSpPr>
          <p:cNvPr id="35844" name="矩形 10"/>
          <p:cNvSpPr>
            <a:spLocks noChangeArrowheads="1"/>
          </p:cNvSpPr>
          <p:nvPr/>
        </p:nvSpPr>
        <p:spPr bwMode="auto">
          <a:xfrm>
            <a:off x="793750" y="4540250"/>
            <a:ext cx="19272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0"/>
              </a:spcBef>
              <a:buClr>
                <a:srgbClr val="0000CC"/>
              </a:buClr>
              <a:buSzPct val="65000"/>
              <a:buFont typeface="Wingdings" pitchFamily="2" charset="2"/>
              <a:buChar char="u"/>
            </a:pPr>
            <a:r>
              <a:rPr lang="zh-CN" altLang="fr-FR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charset="0"/>
              </a:rPr>
              <a:t>线性调频：</a:t>
            </a:r>
            <a:endParaRPr lang="zh-CN" altLang="en-US" b="1"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2600" y="279400"/>
            <a:ext cx="2986088" cy="503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32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扩谱技术的分类</a:t>
            </a:r>
          </a:p>
        </p:txBody>
      </p:sp>
      <p:pic>
        <p:nvPicPr>
          <p:cNvPr id="6554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1606550"/>
            <a:ext cx="76835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546" name="Picture 10"/>
          <p:cNvPicPr>
            <a:picLocks noChangeAspect="1" noChangeArrowheads="1"/>
          </p:cNvPicPr>
          <p:nvPr/>
        </p:nvPicPr>
        <p:blipFill>
          <a:blip r:embed="rId3"/>
          <a:srcRect r="1705"/>
          <a:stretch>
            <a:fillRect/>
          </a:stretch>
        </p:blipFill>
        <p:spPr bwMode="auto">
          <a:xfrm>
            <a:off x="927100" y="3517900"/>
            <a:ext cx="76898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54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7100" y="4984750"/>
            <a:ext cx="76612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31848-6C89-4273-9A19-B3703BC86949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566738" y="342900"/>
            <a:ext cx="6796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fr-FR" sz="2800" b="1" dirty="0" smtClean="0">
                <a:solidFill>
                  <a:schemeClr val="tx2"/>
                </a:solidFill>
                <a:latin typeface="+mj-ea"/>
                <a:ea typeface="+mj-ea"/>
              </a:rPr>
              <a:t>直接序列扩谱系统（</a:t>
            </a:r>
            <a:r>
              <a:rPr lang="fr-FR" altLang="zh-CN" sz="2800" b="1" dirty="0" smtClean="0">
                <a:solidFill>
                  <a:schemeClr val="tx2"/>
                </a:solidFill>
                <a:latin typeface="+mj-ea"/>
                <a:ea typeface="+mj-ea"/>
              </a:rPr>
              <a:t>DSSS</a:t>
            </a:r>
            <a:r>
              <a:rPr lang="zh-CN" altLang="fr-FR" sz="2800" b="1" dirty="0" smtClean="0">
                <a:solidFill>
                  <a:schemeClr val="tx2"/>
                </a:solidFill>
                <a:latin typeface="+mj-ea"/>
                <a:ea typeface="+mj-ea"/>
              </a:rPr>
              <a:t>）</a:t>
            </a:r>
            <a:endParaRPr lang="zh-CN" altLang="en-US" sz="2800" b="1" dirty="0" smtClean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36868" name="Group 6"/>
          <p:cNvGrpSpPr>
            <a:grpSpLocks/>
          </p:cNvGrpSpPr>
          <p:nvPr/>
        </p:nvGrpSpPr>
        <p:grpSpPr bwMode="auto">
          <a:xfrm>
            <a:off x="0" y="1223963"/>
            <a:ext cx="9144000" cy="2970212"/>
            <a:chOff x="499" y="1054"/>
            <a:chExt cx="5074" cy="1616"/>
          </a:xfrm>
        </p:grpSpPr>
        <p:pic>
          <p:nvPicPr>
            <p:cNvPr id="36870" name="Picture 7" descr="t10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1054"/>
              <a:ext cx="507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1" name="Rectangle 8"/>
            <p:cNvSpPr>
              <a:spLocks noChangeArrowheads="1"/>
            </p:cNvSpPr>
            <p:nvPr/>
          </p:nvSpPr>
          <p:spPr bwMode="auto">
            <a:xfrm>
              <a:off x="5176" y="2585"/>
              <a:ext cx="142" cy="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itchFamily="34" charset="0"/>
              </a:endParaRPr>
            </a:p>
          </p:txBody>
        </p:sp>
      </p:grpSp>
      <p:pic>
        <p:nvPicPr>
          <p:cNvPr id="36869" name="Picture 9" descr="t1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4554538"/>
            <a:ext cx="38893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5A29C3-A092-4B40-8106-9E8F4A5B4088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37891" name="Picture 6" descr="t1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" t="1764"/>
          <a:stretch>
            <a:fillRect/>
          </a:stretch>
        </p:blipFill>
        <p:spPr bwMode="auto">
          <a:xfrm>
            <a:off x="3402013" y="1223963"/>
            <a:ext cx="5741987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161925" y="1179513"/>
            <a:ext cx="3240088" cy="539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zh-CN" altLang="en-US">
                <a:ea typeface="楷体_GB2312" pitchFamily="49" charset="-122"/>
              </a:rPr>
              <a:t>信码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endParaRPr lang="zh-CN" altLang="en-US" sz="180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zh-CN" altLang="en-US">
                <a:ea typeface="楷体_GB2312" pitchFamily="49" charset="-122"/>
              </a:rPr>
              <a:t>伪码序列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endParaRPr lang="zh-CN" altLang="en-US" sz="80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zh-CN" altLang="en-US">
                <a:ea typeface="楷体_GB2312" pitchFamily="49" charset="-122"/>
              </a:rPr>
              <a:t>发送序列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endParaRPr lang="zh-CN" altLang="en-US" sz="100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zh-CN" altLang="en-US">
                <a:ea typeface="楷体_GB2312" pitchFamily="49" charset="-122"/>
              </a:rPr>
              <a:t>发送载波相位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lphaLcParenBoth"/>
            </a:pPr>
            <a:r>
              <a:rPr lang="zh-CN" altLang="en-US">
                <a:ea typeface="楷体_GB2312" pitchFamily="49" charset="-122"/>
              </a:rPr>
              <a:t>混频用本振相位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endParaRPr lang="zh-CN" altLang="en-US" sz="320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zh-CN" altLang="en-US">
                <a:ea typeface="楷体_GB2312" pitchFamily="49" charset="-122"/>
              </a:rPr>
              <a:t>中频相位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endParaRPr lang="zh-CN" altLang="en-US" sz="120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zh-CN" altLang="en-US">
                <a:ea typeface="楷体_GB2312" pitchFamily="49" charset="-122"/>
              </a:rPr>
              <a:t>解调信号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endParaRPr lang="zh-CN" altLang="en-US" sz="140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zh-CN" altLang="en-US">
                <a:ea typeface="楷体_GB2312" pitchFamily="49" charset="-122"/>
              </a:rPr>
              <a:t>干扰信号相位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endParaRPr lang="zh-CN" altLang="en-US" sz="200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zh-CN" altLang="en-US" sz="2000">
                <a:ea typeface="楷体_GB2312" pitchFamily="49" charset="-122"/>
              </a:rPr>
              <a:t>混频后干扰信号相位</a:t>
            </a:r>
          </a:p>
        </p:txBody>
      </p:sp>
      <p:sp>
        <p:nvSpPr>
          <p:cNvPr id="37893" name="Line 10"/>
          <p:cNvSpPr>
            <a:spLocks noChangeShapeType="1"/>
          </p:cNvSpPr>
          <p:nvPr/>
        </p:nvSpPr>
        <p:spPr bwMode="auto">
          <a:xfrm>
            <a:off x="0" y="3338513"/>
            <a:ext cx="9144000" cy="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Rectangle 11"/>
          <p:cNvSpPr>
            <a:spLocks noChangeArrowheads="1"/>
          </p:cNvSpPr>
          <p:nvPr/>
        </p:nvSpPr>
        <p:spPr bwMode="auto">
          <a:xfrm>
            <a:off x="1285875" y="368300"/>
            <a:ext cx="4694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fr-FR" sz="2800" b="1" dirty="0">
                <a:solidFill>
                  <a:schemeClr val="tx2"/>
                </a:solidFill>
                <a:latin typeface="+mj-ea"/>
                <a:ea typeface="+mj-ea"/>
              </a:rPr>
              <a:t>直接序列扩谱系统</a:t>
            </a:r>
            <a:endParaRPr lang="zh-CN" altLang="en-US" sz="2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414338"/>
            <a:ext cx="6931025" cy="628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fr-FR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</a:rPr>
              <a:t>信号和干扰信号在频域中的变化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83131C-8BF0-4E0E-9A2A-CB698BA865C2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38916" name="Picture 5" descr="t1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713"/>
            <a:ext cx="91440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522288" y="4508500"/>
            <a:ext cx="8189912" cy="495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楷体_GB2312" pitchFamily="49" charset="-122"/>
              </a:rPr>
              <a:t>(a) </a:t>
            </a:r>
            <a:r>
              <a:rPr lang="zh-CN" altLang="en-US" sz="2000">
                <a:ea typeface="楷体_GB2312" pitchFamily="49" charset="-122"/>
              </a:rPr>
              <a:t>在接收机输入端                         </a:t>
            </a:r>
            <a:r>
              <a:rPr lang="en-US" altLang="zh-CN" sz="2000">
                <a:ea typeface="楷体_GB2312" pitchFamily="49" charset="-122"/>
              </a:rPr>
              <a:t>(b) </a:t>
            </a:r>
            <a:r>
              <a:rPr lang="zh-CN" altLang="en-US" sz="2000">
                <a:ea typeface="楷体_GB2312" pitchFamily="49" charset="-122"/>
              </a:rPr>
              <a:t>在接收机中放输出端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/>
          <p:cNvSpPr txBox="1">
            <a:spLocks noChangeArrowheads="1"/>
          </p:cNvSpPr>
          <p:nvPr/>
        </p:nvSpPr>
        <p:spPr bwMode="gray">
          <a:xfrm>
            <a:off x="2082800" y="3265488"/>
            <a:ext cx="57785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fr-FR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伪随机序列的其他应用</a:t>
            </a:r>
            <a:endParaRPr lang="en-US" altLang="zh-CN" sz="44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59" name="矩形 4"/>
          <p:cNvSpPr>
            <a:spLocks noChangeArrowheads="1"/>
          </p:cNvSpPr>
          <p:nvPr/>
        </p:nvSpPr>
        <p:spPr bwMode="auto">
          <a:xfrm>
            <a:off x="642938" y="2214563"/>
            <a:ext cx="19827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9900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§1</a:t>
            </a:r>
            <a:r>
              <a:rPr lang="en-US" altLang="en-US" sz="40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40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.4  </a:t>
            </a:r>
            <a:endParaRPr lang="zh-CN" altLang="en-US" sz="4000" b="1" dirty="0">
              <a:solidFill>
                <a:srgbClr val="9900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87400" y="1246188"/>
            <a:ext cx="7019925" cy="4546600"/>
          </a:xfrm>
        </p:spPr>
        <p:txBody>
          <a:bodyPr/>
          <a:lstStyle/>
          <a:p>
            <a:pPr marL="571500" indent="-457200" eaLnBrk="1" hangingPunct="1">
              <a:defRPr/>
            </a:pPr>
            <a:r>
              <a:rPr lang="zh-CN" altLang="fr-FR" b="1" dirty="0" smtClean="0">
                <a:solidFill>
                  <a:schemeClr val="tx2"/>
                </a:solidFill>
                <a:latin typeface="+mj-ea"/>
                <a:ea typeface="+mj-ea"/>
              </a:rPr>
              <a:t>闭环测试法</a:t>
            </a:r>
          </a:p>
          <a:p>
            <a:pPr marL="1371600" lvl="2" indent="-457200" eaLnBrk="1" hangingPunct="1">
              <a:defRPr/>
            </a:pPr>
            <a:endParaRPr lang="zh-CN" altLang="fr-FR" b="1" dirty="0" smtClean="0"/>
          </a:p>
          <a:p>
            <a:pPr marL="1371600" lvl="2" indent="-457200" eaLnBrk="1" hangingPunct="1">
              <a:defRPr/>
            </a:pPr>
            <a:endParaRPr lang="zh-CN" altLang="fr-FR" b="1" dirty="0" smtClean="0"/>
          </a:p>
          <a:p>
            <a:pPr marL="1371600" lvl="2" indent="-457200" eaLnBrk="1" hangingPunct="1">
              <a:defRPr/>
            </a:pPr>
            <a:endParaRPr lang="zh-CN" altLang="fr-FR" b="1" dirty="0" smtClean="0"/>
          </a:p>
          <a:p>
            <a:pPr marL="1371600" lvl="2" indent="-457200" eaLnBrk="1" hangingPunct="1">
              <a:defRPr/>
            </a:pPr>
            <a:endParaRPr lang="zh-CN" altLang="fr-FR" b="1" dirty="0" smtClean="0"/>
          </a:p>
          <a:p>
            <a:pPr marL="1371600" lvl="2" indent="-457200" eaLnBrk="1" hangingPunct="1">
              <a:defRPr/>
            </a:pPr>
            <a:endParaRPr lang="zh-CN" altLang="en-US" b="1" dirty="0" smtClean="0"/>
          </a:p>
          <a:p>
            <a:pPr marL="571500" indent="-457200" eaLnBrk="1" hangingPunct="1"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单程测试法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4BEB-E14E-49FA-9409-5C3EE05069D3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grpSp>
        <p:nvGrpSpPr>
          <p:cNvPr id="40964" name="Group 9"/>
          <p:cNvGrpSpPr>
            <a:grpSpLocks/>
          </p:cNvGrpSpPr>
          <p:nvPr/>
        </p:nvGrpSpPr>
        <p:grpSpPr bwMode="auto">
          <a:xfrm>
            <a:off x="1827213" y="1943100"/>
            <a:ext cx="6526212" cy="1576388"/>
            <a:chOff x="1434" y="2670"/>
            <a:chExt cx="4111" cy="993"/>
          </a:xfrm>
        </p:grpSpPr>
        <p:pic>
          <p:nvPicPr>
            <p:cNvPr id="40967" name="Picture 6" descr="t100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2670"/>
              <a:ext cx="4111" cy="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8" name="Text Box 7"/>
            <p:cNvSpPr txBox="1">
              <a:spLocks noChangeArrowheads="1"/>
            </p:cNvSpPr>
            <p:nvPr/>
          </p:nvSpPr>
          <p:spPr bwMode="auto">
            <a:xfrm>
              <a:off x="2597" y="2784"/>
              <a:ext cx="39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ym typeface="Symbol" pitchFamily="18" charset="2"/>
                </a:rPr>
                <a:t></a:t>
              </a:r>
              <a:endParaRPr lang="en-US" altLang="zh-CN" sz="4400">
                <a:latin typeface="Tahoma" pitchFamily="34" charset="0"/>
              </a:endParaRPr>
            </a:p>
          </p:txBody>
        </p:sp>
      </p:grpSp>
      <p:pic>
        <p:nvPicPr>
          <p:cNvPr id="40965" name="Picture 11" descr="t1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598988"/>
            <a:ext cx="8461375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50888" y="323850"/>
            <a:ext cx="2978150" cy="55403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85750" lvl="2" indent="-28575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zh-CN" altLang="fr-FR" sz="32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误码率测量</a:t>
            </a:r>
            <a:endParaRPr lang="zh-CN" altLang="en-US" sz="3200" b="1" kern="0" dirty="0">
              <a:solidFill>
                <a:srgbClr val="0000CC"/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23963"/>
            <a:ext cx="8191500" cy="1619250"/>
          </a:xfrm>
        </p:spPr>
        <p:txBody>
          <a:bodyPr/>
          <a:lstStyle/>
          <a:p>
            <a:pPr lvl="1" eaLnBrk="1" hangingPunct="1"/>
            <a:r>
              <a:rPr lang="zh-CN" altLang="fr-FR" b="1" smtClean="0"/>
              <a:t>目的：</a:t>
            </a:r>
          </a:p>
          <a:p>
            <a:pPr lvl="3" eaLnBrk="1" hangingPunct="1"/>
            <a:r>
              <a:rPr lang="zh-CN" altLang="fr-FR" b="1" smtClean="0"/>
              <a:t>测量信号传输的时间延迟。</a:t>
            </a:r>
          </a:p>
          <a:p>
            <a:pPr lvl="3" eaLnBrk="1" hangingPunct="1"/>
            <a:r>
              <a:rPr lang="zh-CN" altLang="fr-FR" b="1" smtClean="0"/>
              <a:t>测量信号传播距离，即利用无线电信号测距。</a:t>
            </a:r>
            <a:endParaRPr lang="en-US" altLang="zh-CN" b="1" smtClean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66436-6D71-42BC-A582-DEF1F6FA2E57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41988" name="Group 12"/>
          <p:cNvGrpSpPr>
            <a:grpSpLocks/>
          </p:cNvGrpSpPr>
          <p:nvPr/>
        </p:nvGrpSpPr>
        <p:grpSpPr bwMode="auto">
          <a:xfrm>
            <a:off x="746125" y="3294063"/>
            <a:ext cx="7740650" cy="1711325"/>
            <a:chOff x="867" y="2018"/>
            <a:chExt cx="4593" cy="935"/>
          </a:xfrm>
        </p:grpSpPr>
        <p:pic>
          <p:nvPicPr>
            <p:cNvPr id="41990" name="Picture 6" descr="t100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" y="2018"/>
              <a:ext cx="4593" cy="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991" name="Group 11"/>
            <p:cNvGrpSpPr>
              <a:grpSpLocks/>
            </p:cNvGrpSpPr>
            <p:nvPr/>
          </p:nvGrpSpPr>
          <p:grpSpPr bwMode="auto">
            <a:xfrm>
              <a:off x="3560" y="2103"/>
              <a:ext cx="695" cy="588"/>
              <a:chOff x="3552" y="2317"/>
              <a:chExt cx="695" cy="588"/>
            </a:xfrm>
          </p:grpSpPr>
          <p:sp>
            <p:nvSpPr>
              <p:cNvPr id="41992" name="Text Box 8"/>
              <p:cNvSpPr txBox="1">
                <a:spLocks noChangeArrowheads="1"/>
              </p:cNvSpPr>
              <p:nvPr/>
            </p:nvSpPr>
            <p:spPr bwMode="auto">
              <a:xfrm>
                <a:off x="3552" y="2317"/>
                <a:ext cx="695" cy="1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i="1"/>
                  <a:t>m</a:t>
                </a:r>
                <a:r>
                  <a:rPr lang="zh-CN" altLang="en-US" sz="1600"/>
                  <a:t>序列源</a:t>
                </a:r>
                <a:endParaRPr lang="zh-CN" altLang="en-US" sz="3200">
                  <a:latin typeface="Tahoma" pitchFamily="34" charset="0"/>
                </a:endParaRPr>
              </a:p>
            </p:txBody>
          </p:sp>
          <p:sp>
            <p:nvSpPr>
              <p:cNvPr id="41993" name="Text Box 9"/>
              <p:cNvSpPr txBox="1">
                <a:spLocks noChangeArrowheads="1"/>
              </p:cNvSpPr>
              <p:nvPr/>
            </p:nvSpPr>
            <p:spPr bwMode="auto">
              <a:xfrm>
                <a:off x="3552" y="2715"/>
                <a:ext cx="695" cy="1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/>
                  <a:t>移位</a:t>
                </a:r>
                <a:r>
                  <a:rPr lang="en-US" altLang="zh-CN" sz="1600" i="1"/>
                  <a:t>m</a:t>
                </a:r>
                <a:r>
                  <a:rPr lang="zh-CN" altLang="en-US" sz="1600"/>
                  <a:t>序列</a:t>
                </a:r>
                <a:endParaRPr lang="zh-CN" alt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92163" y="323850"/>
            <a:ext cx="2879725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fr-FR" sz="32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时延测量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627063" y="1225550"/>
            <a:ext cx="7859712" cy="296862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800" b="1" dirty="0" smtClean="0">
                <a:solidFill>
                  <a:schemeClr val="hlink"/>
                </a:solidFill>
                <a:latin typeface="+mj-ea"/>
                <a:ea typeface="+mj-ea"/>
              </a:rPr>
              <a:t>信号间的正交性</a:t>
            </a:r>
          </a:p>
          <a:p>
            <a:pPr lvl="2" eaLnBrk="1" hangingPunct="1">
              <a:defRPr/>
            </a:pPr>
            <a:r>
              <a:rPr lang="zh-CN" altLang="en-US" b="1" dirty="0" smtClean="0"/>
              <a:t>若两个周期为</a:t>
            </a:r>
            <a:r>
              <a:rPr lang="en-US" altLang="zh-CN" b="1" i="1" dirty="0" smtClean="0"/>
              <a:t>T </a:t>
            </a:r>
            <a:r>
              <a:rPr lang="zh-CN" altLang="en-US" b="1" dirty="0" smtClean="0"/>
              <a:t>的模拟信号</a:t>
            </a:r>
            <a:r>
              <a:rPr lang="en-US" altLang="zh-CN" b="1" i="1" dirty="0" smtClean="0"/>
              <a:t>s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和</a:t>
            </a:r>
            <a:r>
              <a:rPr lang="en-US" altLang="zh-CN" b="1" i="1" dirty="0" smtClean="0"/>
              <a:t>s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互相正交，则有</a:t>
            </a:r>
          </a:p>
          <a:p>
            <a:pPr lvl="2" eaLnBrk="1" hangingPunct="1">
              <a:defRPr/>
            </a:pPr>
            <a:endParaRPr lang="zh-CN" altLang="en-US" b="1" dirty="0" smtClean="0"/>
          </a:p>
          <a:p>
            <a:pPr lvl="2" eaLnBrk="1" hangingPunct="1">
              <a:lnSpc>
                <a:spcPct val="115000"/>
              </a:lnSpc>
              <a:spcBef>
                <a:spcPct val="80000"/>
              </a:spcBef>
              <a:defRPr/>
            </a:pPr>
            <a:r>
              <a:rPr lang="zh-CN" altLang="en-US" b="1" dirty="0" smtClean="0"/>
              <a:t>若</a:t>
            </a:r>
            <a:r>
              <a:rPr lang="en-US" altLang="zh-CN" b="1" i="1" dirty="0" smtClean="0"/>
              <a:t>M</a:t>
            </a:r>
            <a:r>
              <a:rPr lang="zh-CN" altLang="en-US" b="1" dirty="0" smtClean="0"/>
              <a:t>个周期为</a:t>
            </a:r>
            <a:r>
              <a:rPr lang="en-US" altLang="zh-CN" b="1" i="1" dirty="0" smtClean="0"/>
              <a:t>T</a:t>
            </a:r>
            <a:r>
              <a:rPr lang="zh-CN" altLang="en-US" b="1" dirty="0" smtClean="0"/>
              <a:t>的模拟信号</a:t>
            </a:r>
            <a:r>
              <a:rPr lang="en-US" altLang="zh-CN" b="1" i="1" dirty="0" smtClean="0"/>
              <a:t>s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r>
              <a:rPr lang="en-US" altLang="zh-CN" b="1" i="1" dirty="0" smtClean="0"/>
              <a:t>s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，</a:t>
            </a:r>
            <a:r>
              <a:rPr lang="en-US" altLang="zh-CN" b="1" i="1" dirty="0" err="1" smtClean="0"/>
              <a:t>s</a:t>
            </a:r>
            <a:r>
              <a:rPr lang="en-US" altLang="zh-CN" b="1" i="1" baseline="-25000" dirty="0" err="1" smtClean="0"/>
              <a:t>M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构成一个正交信号集合，则有</a:t>
            </a:r>
            <a:endParaRPr lang="en-US" altLang="zh-CN" b="1" dirty="0" smtClean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78CDAD-E149-4834-91E7-417CFA41EEE8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2771775" y="2393950"/>
          <a:ext cx="28670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3" imgW="1143000" imgH="330200" progId="Equation.3">
                  <p:embed/>
                </p:oleObj>
              </mc:Choice>
              <mc:Fallback>
                <p:oleObj name="公式" r:id="rId3" imgW="11430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393950"/>
                        <a:ext cx="2867025" cy="630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1962150" y="4103688"/>
            <a:ext cx="5667375" cy="688975"/>
            <a:chOff x="1551" y="2982"/>
            <a:chExt cx="3570" cy="434"/>
          </a:xfrm>
        </p:grpSpPr>
        <p:graphicFrame>
          <p:nvGraphicFramePr>
            <p:cNvPr id="6155" name="Object 6"/>
            <p:cNvGraphicFramePr>
              <a:graphicFrameLocks noChangeAspect="1"/>
            </p:cNvGraphicFramePr>
            <p:nvPr/>
          </p:nvGraphicFramePr>
          <p:xfrm>
            <a:off x="1551" y="2982"/>
            <a:ext cx="1491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公式" r:id="rId5" imgW="1143000" imgH="330200" progId="Equation.3">
                    <p:embed/>
                  </p:oleObj>
                </mc:Choice>
                <mc:Fallback>
                  <p:oleObj name="公式" r:id="rId5" imgW="1143000" imgH="330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1" y="2982"/>
                          <a:ext cx="1491" cy="43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8"/>
            <p:cNvSpPr txBox="1">
              <a:spLocks noChangeArrowheads="1"/>
            </p:cNvSpPr>
            <p:nvPr/>
          </p:nvSpPr>
          <p:spPr bwMode="auto">
            <a:xfrm>
              <a:off x="3120" y="3038"/>
              <a:ext cx="20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 </a:t>
              </a:r>
              <a:r>
                <a:rPr lang="en-US" altLang="zh-CN" b="1" i="1"/>
                <a:t>i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</a:t>
              </a:r>
              <a:r>
                <a:rPr lang="en-US" altLang="zh-CN" b="1"/>
                <a:t> </a:t>
              </a:r>
              <a:r>
                <a:rPr lang="en-US" altLang="zh-CN" b="1" i="1"/>
                <a:t>j</a:t>
              </a:r>
              <a:r>
                <a:rPr lang="zh-CN" altLang="en-US" b="1"/>
                <a:t>；</a:t>
              </a:r>
              <a:r>
                <a:rPr lang="en-US" altLang="zh-CN" b="1" i="1"/>
                <a:t>i</a:t>
              </a:r>
              <a:r>
                <a:rPr lang="en-US" altLang="zh-CN" b="1"/>
                <a:t>, </a:t>
              </a:r>
              <a:r>
                <a:rPr lang="en-US" altLang="zh-CN" b="1" i="1"/>
                <a:t>j</a:t>
              </a:r>
              <a:r>
                <a:rPr lang="zh-CN" altLang="en-US" b="1"/>
                <a:t>＝</a:t>
              </a:r>
              <a:r>
                <a:rPr lang="en-US" altLang="zh-CN" b="1"/>
                <a:t>1, 2, …, </a:t>
              </a:r>
              <a:r>
                <a:rPr lang="en-US" altLang="zh-CN" b="1" i="1"/>
                <a:t>M</a:t>
              </a:r>
              <a:endParaRPr lang="en-US" altLang="zh-CN" sz="1800" b="1">
                <a:latin typeface="Tahoma" pitchFamily="34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71450" y="444500"/>
            <a:ext cx="60896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en-US" sz="32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12</a:t>
            </a:r>
            <a:r>
              <a:rPr lang="en-US" altLang="zh-CN" sz="32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.1.1</a:t>
            </a:r>
            <a:r>
              <a:rPr lang="en-US" altLang="zh-CN" sz="3200" b="1" kern="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正交编码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en-US" sz="32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0900" y="5043488"/>
            <a:ext cx="2997200" cy="504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32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码组间的</a:t>
            </a:r>
            <a:r>
              <a:rPr lang="zh-CN" altLang="en-US" sz="28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正交性</a:t>
            </a:r>
          </a:p>
        </p:txBody>
      </p:sp>
      <p:sp>
        <p:nvSpPr>
          <p:cNvPr id="14" name="矩形 13"/>
          <p:cNvSpPr/>
          <p:nvPr/>
        </p:nvSpPr>
        <p:spPr>
          <a:xfrm>
            <a:off x="2660650" y="5532438"/>
            <a:ext cx="49784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——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可用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  <a:cs typeface="Arial" pitchFamily="34" charset="0"/>
              </a:rPr>
              <a:t>互相关系数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来描述。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1050925" y="188913"/>
            <a:ext cx="2159000" cy="584200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1450" lvl="1" inden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fr-FR" sz="3200" kern="12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+mn-cs"/>
              </a:rPr>
              <a:t>通信加密</a:t>
            </a:r>
            <a:endParaRPr lang="zh-CN" altLang="en-US" sz="3200" kern="1200" dirty="0">
              <a:solidFill>
                <a:srgbClr val="0000CC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EF65E-422B-411A-8F94-7076DFBFE864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43012" name="Picture 5" descr="t1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314450"/>
            <a:ext cx="7515225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701675" y="3563938"/>
            <a:ext cx="5175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fr-FR" sz="32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数据序列的扰乱与解扰</a:t>
            </a:r>
          </a:p>
        </p:txBody>
      </p:sp>
      <p:grpSp>
        <p:nvGrpSpPr>
          <p:cNvPr id="43014" name="Group 10"/>
          <p:cNvGrpSpPr>
            <a:grpSpLocks/>
          </p:cNvGrpSpPr>
          <p:nvPr/>
        </p:nvGrpSpPr>
        <p:grpSpPr bwMode="auto">
          <a:xfrm>
            <a:off x="0" y="4508500"/>
            <a:ext cx="9144000" cy="1216025"/>
            <a:chOff x="924" y="2585"/>
            <a:chExt cx="4167" cy="497"/>
          </a:xfrm>
        </p:grpSpPr>
        <p:pic>
          <p:nvPicPr>
            <p:cNvPr id="43015" name="Picture 11" descr="t10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" y="2585"/>
              <a:ext cx="4167" cy="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6" name="Text Box 12"/>
            <p:cNvSpPr txBox="1">
              <a:spLocks noChangeArrowheads="1"/>
            </p:cNvSpPr>
            <p:nvPr/>
          </p:nvSpPr>
          <p:spPr bwMode="auto">
            <a:xfrm>
              <a:off x="1526" y="2726"/>
              <a:ext cx="369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加扰器</a:t>
              </a:r>
              <a:endParaRPr lang="zh-CN" altLang="en-US" sz="2000">
                <a:latin typeface="Tahoma" pitchFamily="34" charset="0"/>
              </a:endParaRPr>
            </a:p>
          </p:txBody>
        </p:sp>
        <p:sp>
          <p:nvSpPr>
            <p:cNvPr id="43017" name="Text Box 13"/>
            <p:cNvSpPr txBox="1">
              <a:spLocks noChangeArrowheads="1"/>
            </p:cNvSpPr>
            <p:nvPr/>
          </p:nvSpPr>
          <p:spPr bwMode="auto">
            <a:xfrm>
              <a:off x="4279" y="2716"/>
              <a:ext cx="369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解扰器</a:t>
              </a:r>
              <a:endParaRPr lang="zh-CN" altLang="en-US" sz="2000"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179513"/>
            <a:ext cx="8326437" cy="52197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CN" dirty="0" smtClean="0"/>
              <a:t>	</a:t>
            </a:r>
            <a:r>
              <a:rPr lang="zh-CN" altLang="en-US" sz="2800" b="1" dirty="0">
                <a:solidFill>
                  <a:schemeClr val="hlink"/>
                </a:solidFill>
                <a:latin typeface="+mj-ea"/>
                <a:ea typeface="+mj-ea"/>
              </a:rPr>
              <a:t>互相关系数</a:t>
            </a:r>
          </a:p>
          <a:p>
            <a:pPr lvl="2" eaLnBrk="1" hangingPunct="1">
              <a:defRPr/>
            </a:pPr>
            <a:r>
              <a:rPr lang="zh-CN" altLang="en-US" b="1" dirty="0" smtClean="0"/>
              <a:t>设长为</a:t>
            </a:r>
            <a:r>
              <a:rPr lang="en-US" altLang="zh-CN" b="1" i="1" dirty="0" smtClean="0"/>
              <a:t>n</a:t>
            </a:r>
            <a:r>
              <a:rPr lang="zh-CN" altLang="en-US" b="1" dirty="0" smtClean="0"/>
              <a:t>的编码中码元只取值</a:t>
            </a:r>
            <a:r>
              <a:rPr lang="en-US" altLang="zh-CN" b="1" dirty="0" smtClean="0"/>
              <a:t>+1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-1</a:t>
            </a:r>
          </a:p>
          <a:p>
            <a:pPr lvl="2" eaLnBrk="1" hangingPunct="1">
              <a:defRPr/>
            </a:pPr>
            <a:r>
              <a:rPr lang="en-US" altLang="zh-CN" b="1" i="1" dirty="0" smtClean="0"/>
              <a:t>x</a:t>
            </a:r>
            <a:r>
              <a:rPr lang="zh-CN" altLang="en-US" b="1" dirty="0" smtClean="0"/>
              <a:t>和</a:t>
            </a:r>
            <a:r>
              <a:rPr lang="en-US" altLang="zh-CN" b="1" i="1" dirty="0" smtClean="0"/>
              <a:t>y</a:t>
            </a:r>
            <a:r>
              <a:rPr lang="zh-CN" altLang="en-US" b="1" dirty="0" smtClean="0"/>
              <a:t>是其中两个码组：</a:t>
            </a:r>
          </a:p>
          <a:p>
            <a:pPr lvl="3"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	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其中 </a:t>
            </a:r>
          </a:p>
          <a:p>
            <a:pPr lvl="2" eaLnBrk="1" hangingPunct="1">
              <a:defRPr/>
            </a:pPr>
            <a:r>
              <a:rPr lang="en-US" altLang="zh-CN" sz="2500" b="1" i="1" dirty="0" smtClean="0"/>
              <a:t>x</a:t>
            </a:r>
            <a:r>
              <a:rPr lang="zh-CN" altLang="en-US" sz="2500" b="1" dirty="0" smtClean="0"/>
              <a:t>和</a:t>
            </a:r>
            <a:r>
              <a:rPr lang="en-US" altLang="zh-CN" sz="2500" b="1" i="1" dirty="0" smtClean="0"/>
              <a:t>y</a:t>
            </a:r>
            <a:r>
              <a:rPr lang="zh-CN" altLang="en-US" sz="2500" b="1" dirty="0" smtClean="0"/>
              <a:t>间的</a:t>
            </a:r>
            <a:r>
              <a:rPr lang="zh-CN" altLang="en-US" sz="2500" b="1" dirty="0" smtClean="0">
                <a:solidFill>
                  <a:schemeClr val="hlink"/>
                </a:solidFill>
              </a:rPr>
              <a:t>互相关系数</a:t>
            </a:r>
            <a:r>
              <a:rPr lang="zh-CN" altLang="en-US" sz="2500" b="1" dirty="0" smtClean="0"/>
              <a:t>定义为</a:t>
            </a:r>
          </a:p>
          <a:p>
            <a:pPr lvl="3"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lvl="3"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	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若码组</a:t>
            </a:r>
            <a:r>
              <a:rPr lang="en-US" altLang="zh-CN" b="1" i="1" dirty="0" smtClean="0">
                <a:solidFill>
                  <a:schemeClr val="hlink"/>
                </a:solidFill>
              </a:rPr>
              <a:t>x</a:t>
            </a:r>
            <a:r>
              <a:rPr lang="zh-CN" altLang="en-US" b="1" dirty="0" smtClean="0">
                <a:solidFill>
                  <a:schemeClr val="hlink"/>
                </a:solidFill>
              </a:rPr>
              <a:t>和</a:t>
            </a:r>
            <a:r>
              <a:rPr lang="en-US" altLang="zh-CN" b="1" i="1" dirty="0" smtClean="0">
                <a:solidFill>
                  <a:schemeClr val="hlink"/>
                </a:solidFill>
              </a:rPr>
              <a:t>y</a:t>
            </a:r>
            <a:r>
              <a:rPr lang="zh-CN" altLang="en-US" b="1" dirty="0" smtClean="0">
                <a:solidFill>
                  <a:schemeClr val="hlink"/>
                </a:solidFill>
              </a:rPr>
              <a:t>正交，则必有</a:t>
            </a:r>
            <a:r>
              <a:rPr lang="zh-CN" altLang="en-US" b="1" i="1" dirty="0" smtClean="0">
                <a:solidFill>
                  <a:schemeClr val="hlink"/>
                </a:solidFill>
                <a:sym typeface="Symbol" pitchFamily="18" charset="2"/>
              </a:rPr>
              <a:t></a:t>
            </a:r>
            <a:r>
              <a:rPr lang="en-US" altLang="zh-CN" b="1" dirty="0" smtClean="0">
                <a:solidFill>
                  <a:schemeClr val="hlink"/>
                </a:solidFill>
              </a:rPr>
              <a:t>(</a:t>
            </a:r>
            <a:r>
              <a:rPr lang="en-US" altLang="zh-CN" b="1" i="1" dirty="0" smtClean="0">
                <a:solidFill>
                  <a:schemeClr val="hlink"/>
                </a:solidFill>
              </a:rPr>
              <a:t>x</a:t>
            </a:r>
            <a:r>
              <a:rPr lang="en-US" altLang="zh-CN" b="1" dirty="0" smtClean="0">
                <a:solidFill>
                  <a:schemeClr val="hlink"/>
                </a:solidFill>
              </a:rPr>
              <a:t>, </a:t>
            </a:r>
            <a:r>
              <a:rPr lang="en-US" altLang="zh-CN" b="1" i="1" dirty="0" smtClean="0">
                <a:solidFill>
                  <a:schemeClr val="hlink"/>
                </a:solidFill>
              </a:rPr>
              <a:t>y</a:t>
            </a:r>
            <a:r>
              <a:rPr lang="en-US" altLang="zh-CN" b="1" dirty="0" smtClean="0">
                <a:solidFill>
                  <a:schemeClr val="hlink"/>
                </a:solidFill>
              </a:rPr>
              <a:t>) = 0</a:t>
            </a:r>
            <a:r>
              <a:rPr lang="zh-CN" altLang="en-US" b="1" dirty="0" smtClean="0">
                <a:solidFill>
                  <a:schemeClr val="hlink"/>
                </a:solidFill>
              </a:rPr>
              <a:t>。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D9A755-819B-4BFC-9F78-F118801F6725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1285875" y="2708275"/>
          <a:ext cx="29511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3" imgW="1397000" imgH="228600" progId="Equation.3">
                  <p:embed/>
                </p:oleObj>
              </mc:Choice>
              <mc:Fallback>
                <p:oleObj name="公式" r:id="rId3" imgW="1397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708275"/>
                        <a:ext cx="29511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202238" y="2663825"/>
          <a:ext cx="25415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5" imgW="1384300" imgH="228600" progId="Equation.3">
                  <p:embed/>
                </p:oleObj>
              </mc:Choice>
              <mc:Fallback>
                <p:oleObj name="公式" r:id="rId5" imgW="1384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663825"/>
                        <a:ext cx="25415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8"/>
          <p:cNvGraphicFramePr>
            <a:graphicFrameLocks noChangeAspect="1"/>
          </p:cNvGraphicFramePr>
          <p:nvPr/>
        </p:nvGraphicFramePr>
        <p:xfrm>
          <a:off x="2906713" y="3338513"/>
          <a:ext cx="3876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公式" r:id="rId7" imgW="2082800" imgH="228600" progId="Equation.3">
                  <p:embed/>
                </p:oleObj>
              </mc:Choice>
              <mc:Fallback>
                <p:oleObj name="公式" r:id="rId7" imgW="2082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3338513"/>
                        <a:ext cx="38766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0"/>
          <p:cNvGraphicFramePr>
            <a:graphicFrameLocks noChangeAspect="1"/>
          </p:cNvGraphicFramePr>
          <p:nvPr/>
        </p:nvGraphicFramePr>
        <p:xfrm>
          <a:off x="2847975" y="4598988"/>
          <a:ext cx="2413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9" imgW="1244600" imgH="431800" progId="Equation.3">
                  <p:embed/>
                </p:oleObj>
              </mc:Choice>
              <mc:Fallback>
                <p:oleObj name="公式" r:id="rId9" imgW="12446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4598988"/>
                        <a:ext cx="2413000" cy="82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746125" y="323850"/>
            <a:ext cx="6615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数字信号的正交性（码组的正交性）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1538288"/>
            <a:ext cx="5445125" cy="1079500"/>
          </a:xfrm>
        </p:spPr>
        <p:txBody>
          <a:bodyPr/>
          <a:lstStyle/>
          <a:p>
            <a:pPr lvl="1" eaLnBrk="1" hangingPunct="1"/>
            <a:r>
              <a:rPr lang="zh-CN" altLang="en-US" b="1" smtClean="0"/>
              <a:t>两两正交的编码称为正交编码。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0D802-A207-4EBC-BF06-51C701BFB5D3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5876925" y="549275"/>
            <a:ext cx="3267075" cy="5894388"/>
            <a:chOff x="6840" y="1596"/>
            <a:chExt cx="3045" cy="4785"/>
          </a:xfrm>
        </p:grpSpPr>
        <p:pic>
          <p:nvPicPr>
            <p:cNvPr id="8201" name="Picture 6" descr="t1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58"/>
            <a:stretch>
              <a:fillRect/>
            </a:stretch>
          </p:blipFill>
          <p:spPr bwMode="auto">
            <a:xfrm>
              <a:off x="7020" y="1596"/>
              <a:ext cx="2865" cy="4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2" name="Text Box 7"/>
            <p:cNvSpPr txBox="1">
              <a:spLocks noChangeArrowheads="1"/>
            </p:cNvSpPr>
            <p:nvPr/>
          </p:nvSpPr>
          <p:spPr bwMode="auto">
            <a:xfrm>
              <a:off x="6840" y="1752"/>
              <a:ext cx="72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i="1"/>
                <a:t>s</a:t>
              </a:r>
              <a:r>
                <a:rPr lang="en-US" altLang="zh-CN" sz="1000" baseline="-25000"/>
                <a:t>1</a:t>
              </a:r>
              <a:r>
                <a:rPr lang="en-US" altLang="zh-CN" sz="1200"/>
                <a:t>(</a:t>
              </a:r>
              <a:r>
                <a:rPr lang="en-US" altLang="zh-CN" sz="1200" i="1"/>
                <a:t>t</a:t>
              </a:r>
              <a:r>
                <a:rPr lang="en-US" altLang="zh-CN" sz="1200"/>
                <a:t>)</a:t>
              </a:r>
              <a:endParaRPr lang="en-US" altLang="zh-CN" sz="2000">
                <a:latin typeface="Tahoma" pitchFamily="34" charset="0"/>
              </a:endParaRPr>
            </a:p>
          </p:txBody>
        </p:sp>
        <p:sp>
          <p:nvSpPr>
            <p:cNvPr id="8203" name="Text Box 8"/>
            <p:cNvSpPr txBox="1">
              <a:spLocks noChangeArrowheads="1"/>
            </p:cNvSpPr>
            <p:nvPr/>
          </p:nvSpPr>
          <p:spPr bwMode="auto">
            <a:xfrm>
              <a:off x="6840" y="2844"/>
              <a:ext cx="72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i="1"/>
                <a:t>s</a:t>
              </a:r>
              <a:r>
                <a:rPr lang="en-US" altLang="zh-CN" sz="1000" baseline="-25000"/>
                <a:t>2</a:t>
              </a:r>
              <a:r>
                <a:rPr lang="en-US" altLang="zh-CN" sz="1200"/>
                <a:t>(</a:t>
              </a:r>
              <a:r>
                <a:rPr lang="en-US" altLang="zh-CN" sz="1200" i="1"/>
                <a:t>t</a:t>
              </a:r>
              <a:r>
                <a:rPr lang="en-US" altLang="zh-CN" sz="1200"/>
                <a:t>)</a:t>
              </a:r>
              <a:endParaRPr lang="en-US" altLang="zh-CN" sz="2000">
                <a:latin typeface="Tahoma" pitchFamily="34" charset="0"/>
              </a:endParaRPr>
            </a:p>
          </p:txBody>
        </p:sp>
        <p:sp>
          <p:nvSpPr>
            <p:cNvPr id="8204" name="Text Box 9"/>
            <p:cNvSpPr txBox="1">
              <a:spLocks noChangeArrowheads="1"/>
            </p:cNvSpPr>
            <p:nvPr/>
          </p:nvSpPr>
          <p:spPr bwMode="auto">
            <a:xfrm>
              <a:off x="6840" y="4092"/>
              <a:ext cx="72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i="1"/>
                <a:t>s</a:t>
              </a:r>
              <a:r>
                <a:rPr lang="en-US" altLang="zh-CN" sz="1000" baseline="-25000"/>
                <a:t>3</a:t>
              </a:r>
              <a:r>
                <a:rPr lang="en-US" altLang="zh-CN" sz="1200"/>
                <a:t>(</a:t>
              </a:r>
              <a:r>
                <a:rPr lang="en-US" altLang="zh-CN" sz="1200" i="1"/>
                <a:t>t</a:t>
              </a:r>
              <a:r>
                <a:rPr lang="en-US" altLang="zh-CN" sz="1200"/>
                <a:t>)</a:t>
              </a:r>
              <a:endParaRPr lang="en-US" altLang="zh-CN" sz="2000">
                <a:latin typeface="Tahoma" pitchFamily="34" charset="0"/>
              </a:endParaRPr>
            </a:p>
          </p:txBody>
        </p:sp>
        <p:sp>
          <p:nvSpPr>
            <p:cNvPr id="8205" name="Text Box 10"/>
            <p:cNvSpPr txBox="1">
              <a:spLocks noChangeArrowheads="1"/>
            </p:cNvSpPr>
            <p:nvPr/>
          </p:nvSpPr>
          <p:spPr bwMode="auto">
            <a:xfrm>
              <a:off x="6840" y="5340"/>
              <a:ext cx="72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i="1"/>
                <a:t>s</a:t>
              </a:r>
              <a:r>
                <a:rPr lang="en-US" altLang="zh-CN" sz="1000" baseline="-25000"/>
                <a:t>4</a:t>
              </a:r>
              <a:r>
                <a:rPr lang="en-US" altLang="zh-CN" sz="1200"/>
                <a:t>(</a:t>
              </a:r>
              <a:r>
                <a:rPr lang="en-US" altLang="zh-CN" sz="1200" i="1"/>
                <a:t>t</a:t>
              </a:r>
              <a:r>
                <a:rPr lang="en-US" altLang="zh-CN" sz="1200"/>
                <a:t>)</a:t>
              </a:r>
              <a:endParaRPr lang="en-US" altLang="zh-CN" sz="2000">
                <a:latin typeface="Tahoma" pitchFamily="34" charset="0"/>
              </a:endParaRPr>
            </a:p>
          </p:txBody>
        </p:sp>
      </p:grpSp>
      <p:sp>
        <p:nvSpPr>
          <p:cNvPr id="8197" name="Rectangle 13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8198" name="Object 12"/>
          <p:cNvGraphicFramePr>
            <a:graphicFrameLocks noChangeAspect="1"/>
          </p:cNvGraphicFramePr>
          <p:nvPr/>
        </p:nvGraphicFramePr>
        <p:xfrm>
          <a:off x="1557338" y="2295525"/>
          <a:ext cx="3319462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4" imgW="1371600" imgH="939800" progId="Equation.3">
                  <p:embed/>
                </p:oleObj>
              </mc:Choice>
              <mc:Fallback>
                <p:oleObj name="公式" r:id="rId4" imgW="1371600" imgH="93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295525"/>
                        <a:ext cx="3319462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16"/>
          <p:cNvSpPr>
            <a:spLocks noChangeArrowheads="1"/>
          </p:cNvSpPr>
          <p:nvPr/>
        </p:nvSpPr>
        <p:spPr bwMode="auto">
          <a:xfrm>
            <a:off x="657225" y="361950"/>
            <a:ext cx="462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hlink"/>
                </a:solidFill>
                <a:latin typeface="+mj-ea"/>
                <a:ea typeface="+mj-ea"/>
              </a:rPr>
              <a:t>正交编码</a:t>
            </a:r>
          </a:p>
        </p:txBody>
      </p:sp>
      <p:graphicFrame>
        <p:nvGraphicFramePr>
          <p:cNvPr id="8200" name="对象 1"/>
          <p:cNvGraphicFramePr>
            <a:graphicFrameLocks noChangeAspect="1"/>
          </p:cNvGraphicFramePr>
          <p:nvPr/>
        </p:nvGraphicFramePr>
        <p:xfrm>
          <a:off x="1692275" y="4713288"/>
          <a:ext cx="27336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6" imgW="1409400" imgH="431640" progId="Equation.DSMT4">
                  <p:embed/>
                </p:oleObj>
              </mc:Choice>
              <mc:Fallback>
                <p:oleObj name="Equation" r:id="rId6" imgW="140940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13288"/>
                        <a:ext cx="27336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296863" y="279400"/>
            <a:ext cx="8847137" cy="3463925"/>
          </a:xfrm>
        </p:spPr>
        <p:txBody>
          <a:bodyPr/>
          <a:lstStyle/>
          <a:p>
            <a:pPr lvl="2" eaLnBrk="1" hangingPunct="1">
              <a:defRPr/>
            </a:pPr>
            <a:r>
              <a:rPr lang="zh-CN" altLang="en-US" sz="2800" b="1" dirty="0" smtClean="0">
                <a:solidFill>
                  <a:schemeClr val="hlink"/>
                </a:solidFill>
                <a:latin typeface="+mj-ea"/>
                <a:ea typeface="+mj-ea"/>
              </a:rPr>
              <a:t>自相关系数</a:t>
            </a:r>
            <a:r>
              <a:rPr lang="zh-CN" altLang="en-US" sz="2800" b="1" dirty="0" smtClean="0">
                <a:latin typeface="+mj-ea"/>
                <a:ea typeface="+mj-ea"/>
              </a:rPr>
              <a:t>：</a:t>
            </a:r>
          </a:p>
          <a:p>
            <a:pPr lvl="2" eaLnBrk="1" hangingPunct="1">
              <a:defRPr/>
            </a:pPr>
            <a:endParaRPr lang="zh-CN" altLang="en-US" b="1" dirty="0" smtClean="0"/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对于一个长为</a:t>
            </a:r>
            <a:r>
              <a:rPr lang="en-US" altLang="zh-CN" b="1" i="1" dirty="0" smtClean="0"/>
              <a:t>n</a:t>
            </a:r>
            <a:r>
              <a:rPr lang="zh-CN" altLang="en-US" b="1" dirty="0" smtClean="0"/>
              <a:t>的码组</a:t>
            </a:r>
            <a:r>
              <a:rPr lang="en-US" altLang="zh-CN" b="1" i="1" dirty="0" smtClean="0"/>
              <a:t>x</a:t>
            </a:r>
            <a:r>
              <a:rPr lang="zh-CN" altLang="en-US" b="1" dirty="0" smtClean="0"/>
              <a:t>定义其自相关系数为</a:t>
            </a:r>
          </a:p>
          <a:p>
            <a:pPr lvl="3"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lvl="3"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式中，</a:t>
            </a:r>
            <a:r>
              <a:rPr lang="en-US" altLang="zh-CN" b="1" i="1" dirty="0" smtClean="0"/>
              <a:t>x</a:t>
            </a:r>
            <a:r>
              <a:rPr lang="zh-CN" altLang="en-US" b="1" dirty="0" smtClean="0"/>
              <a:t>的下标按模</a:t>
            </a:r>
            <a:r>
              <a:rPr lang="en-US" altLang="zh-CN" b="1" i="1" dirty="0" smtClean="0"/>
              <a:t>n</a:t>
            </a:r>
            <a:r>
              <a:rPr lang="zh-CN" altLang="en-US" b="1" dirty="0" smtClean="0"/>
              <a:t>运算，即有</a:t>
            </a:r>
            <a:r>
              <a:rPr lang="en-US" altLang="zh-CN" b="1" i="1" dirty="0" err="1" smtClean="0">
                <a:solidFill>
                  <a:schemeClr val="hlink"/>
                </a:solidFill>
              </a:rPr>
              <a:t>x</a:t>
            </a:r>
            <a:r>
              <a:rPr lang="en-US" altLang="zh-CN" b="1" i="1" baseline="-25000" dirty="0" err="1" smtClean="0">
                <a:solidFill>
                  <a:schemeClr val="hlink"/>
                </a:solidFill>
              </a:rPr>
              <a:t>n</a:t>
            </a:r>
            <a:r>
              <a:rPr lang="zh-CN" altLang="en-US" b="1" baseline="-25000" dirty="0" smtClean="0">
                <a:solidFill>
                  <a:schemeClr val="hlink"/>
                </a:solidFill>
              </a:rPr>
              <a:t>＋</a:t>
            </a:r>
            <a:r>
              <a:rPr lang="en-US" altLang="zh-CN" b="1" i="1" baseline="-25000" dirty="0" smtClean="0">
                <a:solidFill>
                  <a:schemeClr val="hlink"/>
                </a:solidFill>
              </a:rPr>
              <a:t>k</a:t>
            </a:r>
            <a:r>
              <a:rPr lang="en-US" altLang="zh-CN" b="1" dirty="0" smtClean="0">
                <a:solidFill>
                  <a:schemeClr val="hlink"/>
                </a:solidFill>
              </a:rPr>
              <a:t> </a:t>
            </a:r>
            <a:r>
              <a:rPr lang="en-US" altLang="zh-CN" b="1" dirty="0" smtClean="0">
                <a:solidFill>
                  <a:schemeClr val="hlink"/>
                </a:solidFill>
                <a:sym typeface="Symbol" pitchFamily="18" charset="2"/>
              </a:rPr>
              <a:t></a:t>
            </a:r>
            <a:r>
              <a:rPr lang="en-US" altLang="zh-CN" b="1" dirty="0" smtClean="0">
                <a:solidFill>
                  <a:schemeClr val="hlink"/>
                </a:solidFill>
              </a:rPr>
              <a:t> </a:t>
            </a:r>
            <a:r>
              <a:rPr lang="en-US" altLang="zh-CN" b="1" i="1" dirty="0" err="1" smtClean="0">
                <a:solidFill>
                  <a:schemeClr val="hlink"/>
                </a:solidFill>
              </a:rPr>
              <a:t>x</a:t>
            </a:r>
            <a:r>
              <a:rPr lang="en-US" altLang="zh-CN" b="1" i="1" baseline="-25000" dirty="0" err="1" smtClean="0">
                <a:solidFill>
                  <a:schemeClr val="hlink"/>
                </a:solidFill>
              </a:rPr>
              <a:t>k</a:t>
            </a:r>
            <a:r>
              <a:rPr lang="en-US" altLang="zh-CN" b="1" i="1" dirty="0" smtClean="0"/>
              <a:t> </a:t>
            </a:r>
            <a:r>
              <a:rPr lang="zh-CN" altLang="en-US" b="1" dirty="0" smtClean="0"/>
              <a:t>。</a:t>
            </a:r>
          </a:p>
          <a:p>
            <a:pPr lvl="3" eaLnBrk="1" hangingPunct="1">
              <a:lnSpc>
                <a:spcPct val="80000"/>
              </a:lnSpc>
              <a:defRPr/>
            </a:pPr>
            <a:endParaRPr lang="zh-CN" altLang="en-US" b="1" dirty="0" smtClean="0"/>
          </a:p>
          <a:p>
            <a:pPr marL="1371600" lvl="3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32357B-5774-433D-AF02-67E4276FC55B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306638" y="1584325"/>
          <a:ext cx="5070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3" imgW="2667000" imgH="431800" progId="Equation.3">
                  <p:embed/>
                </p:oleObj>
              </mc:Choice>
              <mc:Fallback>
                <p:oleObj name="公式" r:id="rId3" imgW="2667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584325"/>
                        <a:ext cx="5070475" cy="815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2185988" y="3175000"/>
          <a:ext cx="415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5" imgW="2197100" imgH="228600" progId="Equation.3">
                  <p:embed/>
                </p:oleObj>
              </mc:Choice>
              <mc:Fallback>
                <p:oleObj name="公式" r:id="rId5" imgW="2197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3175000"/>
                        <a:ext cx="415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8"/>
          <p:cNvGraphicFramePr>
            <a:graphicFrameLocks noChangeAspect="1"/>
          </p:cNvGraphicFramePr>
          <p:nvPr/>
        </p:nvGraphicFramePr>
        <p:xfrm>
          <a:off x="1062038" y="3608388"/>
          <a:ext cx="7361237" cy="304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7" imgW="4597400" imgH="1790700" progId="Equation.3">
                  <p:embed/>
                </p:oleObj>
              </mc:Choice>
              <mc:Fallback>
                <p:oleObj name="公式" r:id="rId7" imgW="4597400" imgH="1790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608388"/>
                        <a:ext cx="7361237" cy="3046412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23137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3" name="Group 22"/>
          <p:cNvGrpSpPr>
            <a:grpSpLocks/>
          </p:cNvGrpSpPr>
          <p:nvPr/>
        </p:nvGrpSpPr>
        <p:grpSpPr bwMode="auto">
          <a:xfrm>
            <a:off x="822325" y="3028950"/>
            <a:ext cx="706438" cy="577850"/>
            <a:chOff x="1655" y="845"/>
            <a:chExt cx="454" cy="453"/>
          </a:xfrm>
        </p:grpSpPr>
        <p:grpSp>
          <p:nvGrpSpPr>
            <p:cNvPr id="9224" name="Group 23"/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9226" name="Oval 2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9227" name="Oval 2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9228" name="Oval 2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9229" name="Oval 2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25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  <p:sp>
            <p:nvSpPr>
              <p:cNvPr id="9230" name="Oval 2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itchFamily="34" charset="0"/>
                </a:endParaRPr>
              </a:p>
            </p:txBody>
          </p:sp>
        </p:grpSp>
        <p:sp>
          <p:nvSpPr>
            <p:cNvPr id="9225" name="Text Box 29"/>
            <p:cNvSpPr txBox="1">
              <a:spLocks noChangeArrowheads="1"/>
            </p:cNvSpPr>
            <p:nvPr/>
          </p:nvSpPr>
          <p:spPr bwMode="gray">
            <a:xfrm>
              <a:off x="1693" y="869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ahoma" pitchFamily="34" charset="0"/>
                </a:rPr>
                <a:t>例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368300"/>
            <a:ext cx="8416925" cy="4681538"/>
          </a:xfrm>
        </p:spPr>
        <p:txBody>
          <a:bodyPr/>
          <a:lstStyle/>
          <a:p>
            <a:pPr lvl="2" eaLnBrk="1" hangingPunct="1"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用二进制数字表示互相关系数</a:t>
            </a:r>
          </a:p>
          <a:p>
            <a:pPr lvl="2" eaLnBrk="1" hangingPunct="1">
              <a:defRPr/>
            </a:pPr>
            <a:endParaRPr lang="zh-CN" altLang="en-US" b="1" dirty="0" smtClean="0">
              <a:solidFill>
                <a:schemeClr val="tx2"/>
              </a:solidFill>
            </a:endParaRPr>
          </a:p>
          <a:p>
            <a:pPr lvl="3" eaLnBrk="1" hangingPunct="1">
              <a:defRPr/>
            </a:pPr>
            <a:r>
              <a:rPr lang="zh-CN" altLang="en-US" sz="2000" b="1" dirty="0" smtClean="0"/>
              <a:t>用二进制数字“</a:t>
            </a:r>
            <a:r>
              <a:rPr lang="en-US" altLang="zh-CN" sz="2000" b="1" dirty="0" smtClean="0"/>
              <a:t>0”</a:t>
            </a:r>
            <a:r>
              <a:rPr lang="zh-CN" altLang="en-US" sz="2000" b="1" dirty="0" smtClean="0"/>
              <a:t>代替码组中的“＋</a:t>
            </a:r>
            <a:r>
              <a:rPr lang="en-US" altLang="zh-CN" sz="2000" b="1" dirty="0" smtClean="0"/>
              <a:t>1”</a:t>
            </a:r>
            <a:r>
              <a:rPr lang="zh-CN" altLang="en-US" sz="2000" b="1" dirty="0" smtClean="0"/>
              <a:t>，</a:t>
            </a:r>
          </a:p>
          <a:p>
            <a:pPr lvl="3" eaLnBrk="1" hangingPunct="1">
              <a:defRPr/>
            </a:pPr>
            <a:r>
              <a:rPr lang="zh-CN" altLang="en-US" sz="2000" b="1" dirty="0" smtClean="0"/>
              <a:t>用二进制数字“</a:t>
            </a:r>
            <a:r>
              <a:rPr lang="en-US" altLang="zh-CN" sz="2000" b="1" dirty="0" smtClean="0"/>
              <a:t>1”</a:t>
            </a:r>
            <a:r>
              <a:rPr lang="zh-CN" altLang="en-US" sz="2000" b="1" dirty="0" smtClean="0"/>
              <a:t>代替码组中的“－</a:t>
            </a:r>
            <a:r>
              <a:rPr lang="en-US" altLang="zh-CN" sz="2000" b="1" dirty="0" smtClean="0"/>
              <a:t>1”</a:t>
            </a:r>
            <a:r>
              <a:rPr lang="zh-CN" altLang="en-US" sz="2000" b="1" dirty="0" smtClean="0"/>
              <a:t>，</a:t>
            </a:r>
          </a:p>
          <a:p>
            <a:pPr lvl="3" eaLnBrk="1" hangingPunct="1">
              <a:defRPr/>
            </a:pPr>
            <a:r>
              <a:rPr lang="zh-CN" altLang="en-US" sz="2000" b="1" dirty="0" smtClean="0"/>
              <a:t>则互相关系数定义式将变为</a:t>
            </a:r>
          </a:p>
          <a:p>
            <a:pPr lvl="3" eaLnBrk="1" hangingPunct="1">
              <a:defRPr/>
            </a:pPr>
            <a:endParaRPr lang="zh-CN" altLang="en-US" b="1" dirty="0" smtClean="0"/>
          </a:p>
          <a:p>
            <a:pPr lvl="3" eaLnBrk="1" hangingPunct="1">
              <a:defRPr/>
            </a:pPr>
            <a:endParaRPr lang="zh-CN" altLang="en-US" b="1" dirty="0" smtClean="0"/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	式中，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A</a:t>
            </a:r>
            <a:r>
              <a:rPr lang="en-US" altLang="zh-CN" b="1" dirty="0" smtClean="0">
                <a:solidFill>
                  <a:schemeClr val="folHlink"/>
                </a:solidFill>
              </a:rPr>
              <a:t> — 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x</a:t>
            </a:r>
            <a:r>
              <a:rPr lang="zh-CN" altLang="en-US" b="1" dirty="0" smtClean="0">
                <a:solidFill>
                  <a:schemeClr val="folHlink"/>
                </a:solidFill>
              </a:rPr>
              <a:t>和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y</a:t>
            </a:r>
            <a:r>
              <a:rPr lang="zh-CN" altLang="en-US" b="1" dirty="0" smtClean="0">
                <a:solidFill>
                  <a:schemeClr val="folHlink"/>
                </a:solidFill>
              </a:rPr>
              <a:t>中对应码元相同的个数；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folHlink"/>
                </a:solidFill>
              </a:rPr>
              <a:t>		         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D</a:t>
            </a:r>
            <a:r>
              <a:rPr lang="en-US" altLang="zh-CN" b="1" dirty="0" smtClean="0">
                <a:solidFill>
                  <a:schemeClr val="folHlink"/>
                </a:solidFill>
              </a:rPr>
              <a:t> — 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x</a:t>
            </a:r>
            <a:r>
              <a:rPr lang="zh-CN" altLang="en-US" b="1" dirty="0" smtClean="0">
                <a:solidFill>
                  <a:schemeClr val="folHlink"/>
                </a:solidFill>
              </a:rPr>
              <a:t>和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y</a:t>
            </a:r>
            <a:r>
              <a:rPr lang="zh-CN" altLang="en-US" b="1" dirty="0" smtClean="0">
                <a:solidFill>
                  <a:schemeClr val="folHlink"/>
                </a:solidFill>
              </a:rPr>
              <a:t>中对应码元不同的个数。</a:t>
            </a:r>
            <a:endParaRPr lang="zh-CN" altLang="en-US" b="1" dirty="0" smtClean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46FCA-A19D-496D-991E-2785181B6825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3132138" y="2393950"/>
          <a:ext cx="2006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3" imgW="1066337" imgH="406224" progId="Equation.3">
                  <p:embed/>
                </p:oleObj>
              </mc:Choice>
              <mc:Fallback>
                <p:oleObj name="公式" r:id="rId3" imgW="1066337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393950"/>
                        <a:ext cx="2006600" cy="757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5086350" y="4329113"/>
          <a:ext cx="207645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5" imgW="1028700" imgH="939800" progId="Equation.3">
                  <p:embed/>
                </p:oleObj>
              </mc:Choice>
              <mc:Fallback>
                <p:oleObj name="公式" r:id="rId5" imgW="10287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4329113"/>
                        <a:ext cx="2076450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9"/>
          <p:cNvGraphicFramePr>
            <a:graphicFrameLocks noChangeAspect="1"/>
          </p:cNvGraphicFramePr>
          <p:nvPr/>
        </p:nvGraphicFramePr>
        <p:xfrm>
          <a:off x="1090613" y="4419600"/>
          <a:ext cx="331787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7" imgW="1371600" imgH="939800" progId="Equation.3">
                  <p:embed/>
                </p:oleObj>
              </mc:Choice>
              <mc:Fallback>
                <p:oleObj name="公式" r:id="rId7" imgW="1371600" imgH="93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19600"/>
                        <a:ext cx="3317875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2588" y="368300"/>
            <a:ext cx="8758237" cy="630238"/>
          </a:xfrm>
        </p:spPr>
        <p:txBody>
          <a:bodyPr/>
          <a:lstStyle/>
          <a:p>
            <a:pPr lvl="2" eaLnBrk="1" hangingPunct="1"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用二进制数字表示自相关系数</a:t>
            </a:r>
          </a:p>
        </p:txBody>
      </p:sp>
      <p:graphicFrame>
        <p:nvGraphicFramePr>
          <p:cNvPr id="11267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816225" y="4060825"/>
          <a:ext cx="32416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3" imgW="1511300" imgH="406400" progId="Equation.3">
                  <p:embed/>
                </p:oleObj>
              </mc:Choice>
              <mc:Fallback>
                <p:oleObj name="公式" r:id="rId3" imgW="1511300" imgH="4064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4060825"/>
                        <a:ext cx="3241675" cy="871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D7731-FBDD-4FA9-9CCC-1C50AB71930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2259013" y="2446338"/>
          <a:ext cx="39973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5" imgW="1968500" imgH="495300" progId="Equation.3">
                  <p:embed/>
                </p:oleObj>
              </mc:Choice>
              <mc:Fallback>
                <p:oleObj name="公式" r:id="rId5" imgW="19685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2446338"/>
                        <a:ext cx="39973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1"/>
          <p:cNvGraphicFramePr>
            <a:graphicFrameLocks noChangeAspect="1"/>
          </p:cNvGraphicFramePr>
          <p:nvPr/>
        </p:nvGraphicFramePr>
        <p:xfrm>
          <a:off x="1990725" y="1449388"/>
          <a:ext cx="5070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7" imgW="2667000" imgH="431800" progId="Equation.3">
                  <p:embed/>
                </p:oleObj>
              </mc:Choice>
              <mc:Fallback>
                <p:oleObj name="公式" r:id="rId7" imgW="2667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1449388"/>
                        <a:ext cx="5070475" cy="815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597650" y="3028950"/>
            <a:ext cx="2249488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宋体"/>
              </a:rPr>
              <a:t>经循环移位的码组</a:t>
            </a:r>
            <a:endParaRPr lang="en-US" altLang="zh-CN" sz="2000" b="1" kern="0" dirty="0">
              <a:solidFill>
                <a:srgbClr val="FF0000"/>
              </a:solidFill>
              <a:latin typeface="Times New Roman"/>
              <a:ea typeface="宋体"/>
            </a:endParaRPr>
          </a:p>
          <a:p>
            <a:pPr algn="ctr"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宋体"/>
              </a:rPr>
              <a:t>左移</a:t>
            </a:r>
            <a:r>
              <a:rPr lang="en-US" altLang="zh-CN" sz="2000" b="1" i="1" kern="0" dirty="0">
                <a:solidFill>
                  <a:srgbClr val="FF0000"/>
                </a:solidFill>
                <a:latin typeface="Times New Roman"/>
                <a:ea typeface="宋体"/>
              </a:rPr>
              <a:t>j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宋体"/>
              </a:rPr>
              <a:t>位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第七版母版</Template>
  <TotalTime>3005</TotalTime>
  <Words>1314</Words>
  <Application>Microsoft Office PowerPoint</Application>
  <PresentationFormat>全屏显示(4:3)</PresentationFormat>
  <Paragraphs>398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Tahoma</vt:lpstr>
      <vt:lpstr>宋体</vt:lpstr>
      <vt:lpstr>Arial</vt:lpstr>
      <vt:lpstr>Times New Roman</vt:lpstr>
      <vt:lpstr>黑体</vt:lpstr>
      <vt:lpstr>Wingdings</vt:lpstr>
      <vt:lpstr>微软雅黑</vt:lpstr>
      <vt:lpstr>Arial Unicode MS</vt:lpstr>
      <vt:lpstr>楷体_GB2312</vt:lpstr>
      <vt:lpstr>微软雅黑 Light</vt:lpstr>
      <vt:lpstr>Symbol</vt:lpstr>
      <vt:lpstr>1_Blends</vt:lpstr>
      <vt:lpstr>Microsoft 公式 3.0</vt:lpstr>
      <vt:lpstr>MathType 6.0 Equation</vt:lpstr>
      <vt:lpstr>PowerPoint 演示文稿</vt:lpstr>
      <vt:lpstr>引言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超正交码</vt:lpstr>
      <vt:lpstr>双正交编码</vt:lpstr>
      <vt:lpstr>重要的正交编码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Xidian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</dc:title>
  <dc:creator>Fan</dc:creator>
  <cp:lastModifiedBy>penghong</cp:lastModifiedBy>
  <cp:revision>62</cp:revision>
  <dcterms:created xsi:type="dcterms:W3CDTF">2005-12-13T08:40:34Z</dcterms:created>
  <dcterms:modified xsi:type="dcterms:W3CDTF">2020-02-15T07:22:38Z</dcterms:modified>
</cp:coreProperties>
</file>