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321" r:id="rId2"/>
    <p:sldId id="322" r:id="rId3"/>
    <p:sldId id="323" r:id="rId4"/>
    <p:sldId id="324" r:id="rId5"/>
    <p:sldId id="325" r:id="rId6"/>
    <p:sldId id="326" r:id="rId7"/>
    <p:sldId id="262" r:id="rId8"/>
    <p:sldId id="264" r:id="rId9"/>
    <p:sldId id="327" r:id="rId10"/>
    <p:sldId id="328" r:id="rId11"/>
    <p:sldId id="329" r:id="rId12"/>
    <p:sldId id="302" r:id="rId13"/>
    <p:sldId id="303" r:id="rId14"/>
    <p:sldId id="305" r:id="rId15"/>
    <p:sldId id="330" r:id="rId16"/>
    <p:sldId id="331" r:id="rId17"/>
    <p:sldId id="332" r:id="rId18"/>
    <p:sldId id="335" r:id="rId19"/>
    <p:sldId id="333" r:id="rId20"/>
    <p:sldId id="334" r:id="rId21"/>
    <p:sldId id="282" r:id="rId22"/>
    <p:sldId id="283" r:id="rId23"/>
    <p:sldId id="284" r:id="rId24"/>
    <p:sldId id="285" r:id="rId25"/>
    <p:sldId id="336" r:id="rId26"/>
    <p:sldId id="337" r:id="rId27"/>
    <p:sldId id="320" r:id="rId28"/>
    <p:sldId id="338" r:id="rId29"/>
    <p:sldId id="339" r:id="rId30"/>
    <p:sldId id="340" r:id="rId31"/>
    <p:sldId id="341" r:id="rId32"/>
    <p:sldId id="342" r:id="rId33"/>
    <p:sldId id="344" r:id="rId34"/>
    <p:sldId id="345" r:id="rId35"/>
    <p:sldId id="291" r:id="rId36"/>
    <p:sldId id="309" r:id="rId37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1" autoAdjust="0"/>
  </p:normalViewPr>
  <p:slideViewPr>
    <p:cSldViewPr>
      <p:cViewPr varScale="1">
        <p:scale>
          <a:sx n="48" d="100"/>
          <a:sy n="48" d="100"/>
        </p:scale>
        <p:origin x="-11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098" y="-7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1F21B57-328C-4EC9-93E3-8835E246D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90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C95EAE3-64F7-4164-BD89-2D85FE3DB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089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在数字通信中，信息是以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结构传送的。例如，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PCM30/32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电话系统。</a:t>
            </a: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4FA03E7-2B07-45EC-811C-66D784CEDD1E}" type="slidenum">
              <a:rPr lang="en-US" altLang="zh-CN" sz="1200" smtClean="0">
                <a:latin typeface="Arial" charset="0"/>
              </a:rPr>
              <a:pPr eaLnBrk="1" hangingPunct="1"/>
              <a:t>3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相位误差 对不同信号的解调所带来的影响是不同的。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5696658-7866-4329-AA5C-016D84ECBFD3}" type="slidenum">
              <a:rPr lang="en-US" altLang="zh-CN" sz="1200" smtClean="0">
                <a:latin typeface="Arial" charset="0"/>
              </a:rPr>
              <a:pPr eaLnBrk="1" hangingPunct="1"/>
              <a:t>16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A6022-4FEF-4111-9C47-94ACA569D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282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1224-1325-4A77-A3BB-D80970CA7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70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0" y="115888"/>
            <a:ext cx="1965325" cy="6410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746750" cy="6410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B1DF-37C3-4053-AFDB-11350687B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245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268413"/>
            <a:ext cx="38100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33A6-89DD-4515-A0B9-F1A811AC55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6656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7E90-D46B-41FA-ACBF-11060309C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138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23E5-EB59-4AF4-AC7F-4E91ACE9E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612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6841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268413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550A-9921-49B1-8D12-D72A6E845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383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8107-3868-46B7-B837-753BF4B4A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0044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3C59-38CA-40D1-8402-5D5B4139B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4909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D063A-51FE-4844-8960-54A47A444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3109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A7D23-8E68-406D-8089-03CA1C75C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5384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0A83E-7926-47FF-9FF4-2856666D9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1554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6841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C5189EC-A7B5-4304-A335-D77F3FD18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1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44.png"/><Relationship Id="rId10" Type="http://schemas.openxmlformats.org/officeDocument/2006/relationships/image" Target="../media/image40.wmf"/><Relationship Id="rId4" Type="http://schemas.openxmlformats.org/officeDocument/2006/relationships/image" Target="../media/image43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80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1140B8-53C9-4462-8B53-BD85D4070FA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752980-0B1B-486D-80AD-BBD043721FFD}" type="slidenum">
              <a:rPr lang="en-US" altLang="zh-CN" sz="1400">
                <a:latin typeface="+mn-lt"/>
                <a:ea typeface="宋体" pitchFamily="2" charset="-122"/>
              </a:rPr>
              <a:pPr algn="r">
                <a:defRPr/>
              </a:pPr>
              <a:t>1</a:t>
            </a:fld>
            <a:endParaRPr lang="en-US" altLang="zh-CN" sz="1400">
              <a:latin typeface="+mn-lt"/>
              <a:ea typeface="宋体" pitchFamily="2" charset="-122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62038" y="1538288"/>
            <a:ext cx="6400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rgbClr val="7030A0"/>
                </a:solidFill>
                <a:latin typeface="Arial" charset="0"/>
                <a:ea typeface="Arial Unicode MS" pitchFamily="34" charset="-122"/>
                <a:cs typeface="Arial" charset="0"/>
              </a:rPr>
              <a:t>13</a:t>
            </a:r>
            <a:r>
              <a:rPr lang="zh-CN" altLang="en-US" sz="32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章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2420938"/>
            <a:ext cx="9144000" cy="17859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60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</a:t>
            </a:r>
            <a:r>
              <a:rPr lang="zh-CN" altLang="en-US" sz="6000" b="1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同步原理</a:t>
            </a:r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8800" b="1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063" y="1071563"/>
            <a:ext cx="8248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当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i="1" dirty="0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lang="zh-CN" altLang="en-US" dirty="0">
                <a:solidFill>
                  <a:srgbClr val="0000CC"/>
                </a:solidFill>
                <a:latin typeface="Arial"/>
                <a:cs typeface="Arial"/>
              </a:rPr>
              <a:t>≈ </a:t>
            </a:r>
            <a:r>
              <a:rPr lang="zh-CN" altLang="en-US" i="1" dirty="0">
                <a:solidFill>
                  <a:srgbClr val="0000CC"/>
                </a:solidFill>
                <a:sym typeface="Symbol" pitchFamily="18" charset="2"/>
              </a:rPr>
              <a:t>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时，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1600" i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+mn-lt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微软雅黑" pitchFamily="34" charset="-122"/>
                <a:sym typeface="Symbol" pitchFamily="18" charset="2"/>
              </a:rPr>
              <a:t>= 0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VCO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的输出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</a:t>
            </a:r>
            <a:r>
              <a:rPr lang="en-US" altLang="zh-CN" sz="3200" b="1" i="1" baseline="-25000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Costas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环提取出的载波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500" y="2595563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000" dirty="0">
                <a:ea typeface="微软雅黑" panose="020B0503020204020204" pitchFamily="34" charset="-122"/>
              </a:rPr>
              <a:t>就是解调输出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</a:p>
        </p:txBody>
      </p:sp>
      <p:pic>
        <p:nvPicPr>
          <p:cNvPr id="112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1" r="29572"/>
          <a:stretch>
            <a:fillRect/>
          </a:stretch>
        </p:blipFill>
        <p:spPr bwMode="auto">
          <a:xfrm>
            <a:off x="2557463" y="2978150"/>
            <a:ext cx="444341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28"/>
          <a:stretch>
            <a:fillRect/>
          </a:stretch>
        </p:blipFill>
        <p:spPr bwMode="auto">
          <a:xfrm>
            <a:off x="2006600" y="1808163"/>
            <a:ext cx="45100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08500"/>
            <a:ext cx="79295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/>
          <p:cNvSpPr/>
          <p:nvPr/>
        </p:nvSpPr>
        <p:spPr bwMode="auto">
          <a:xfrm>
            <a:off x="500063" y="4492625"/>
            <a:ext cx="785812" cy="500063"/>
          </a:xfrm>
          <a:prstGeom prst="ellipse">
            <a:avLst/>
          </a:prstGeom>
          <a:noFill/>
          <a:ln w="38100" cap="flat" cmpd="dbl" algn="ctr">
            <a:solidFill>
              <a:srgbClr val="6666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kumimoji="1" lang="zh-CN" altLang="en-US" sz="8800" b="1">
              <a:solidFill>
                <a:srgbClr val="D0CDCA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0AC98F-18BB-4F3C-AE2D-37BE606B42F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1179513"/>
            <a:ext cx="64754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299325" y="528638"/>
            <a:ext cx="1211263" cy="40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载波同步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矩形 15"/>
          <p:cNvSpPr>
            <a:spLocks noChangeArrowheads="1"/>
          </p:cNvSpPr>
          <p:nvPr/>
        </p:nvSpPr>
        <p:spPr bwMode="auto">
          <a:xfrm>
            <a:off x="7142163" y="18954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Symbol" pitchFamily="18" charset="2"/>
              </a:rPr>
              <a:t>①</a:t>
            </a:r>
            <a:endParaRPr lang="zh-CN" altLang="en-US" sz="200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2293" name="矩形 16"/>
          <p:cNvSpPr>
            <a:spLocks noChangeArrowheads="1"/>
          </p:cNvSpPr>
          <p:nvPr/>
        </p:nvSpPr>
        <p:spPr bwMode="auto">
          <a:xfrm>
            <a:off x="7131050" y="395128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Symbol" pitchFamily="18" charset="2"/>
              </a:rPr>
              <a:t>②</a:t>
            </a:r>
            <a:endParaRPr lang="zh-CN" altLang="en-US" sz="200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17538" y="314325"/>
            <a:ext cx="1454150" cy="4984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prstShdw prst="shdw17" dist="17961" dir="2700000">
              <a:srgbClr val="999969"/>
            </a:prstShdw>
          </a:effec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FF0000"/>
              </a:buClr>
              <a:buSzPct val="81000"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比较：</a:t>
            </a:r>
          </a:p>
        </p:txBody>
      </p:sp>
      <p:pic>
        <p:nvPicPr>
          <p:cNvPr id="1229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1"/>
          <a:stretch>
            <a:fillRect/>
          </a:stretch>
        </p:blipFill>
        <p:spPr bwMode="auto">
          <a:xfrm>
            <a:off x="1082675" y="5284788"/>
            <a:ext cx="6786563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4"/>
          <a:stretch>
            <a:fillRect/>
          </a:stretch>
        </p:blipFill>
        <p:spPr bwMode="auto">
          <a:xfrm>
            <a:off x="976313" y="4719638"/>
            <a:ext cx="7143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66DFB-2695-40A6-B019-AE3AD01119A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DAD26-3BE5-4203-9BAC-A161C05282C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71550" y="323850"/>
            <a:ext cx="4410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</a:rPr>
              <a:t>再调制器</a:t>
            </a: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1313"/>
            <a:ext cx="51736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7" name="对象 2"/>
          <p:cNvGraphicFramePr>
            <a:graphicFrameLocks noChangeAspect="1"/>
          </p:cNvGraphicFramePr>
          <p:nvPr/>
        </p:nvGraphicFramePr>
        <p:xfrm>
          <a:off x="431800" y="4059238"/>
          <a:ext cx="79200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4" imgW="4635500" imgH="406400" progId="Equation.3">
                  <p:embed/>
                </p:oleObj>
              </mc:Choice>
              <mc:Fallback>
                <p:oleObj name="公式" r:id="rId4" imgW="4635500" imgH="40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059238"/>
                        <a:ext cx="79200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 algn="ctr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3"/>
          <p:cNvGraphicFramePr>
            <a:graphicFrameLocks noChangeAspect="1"/>
          </p:cNvGraphicFramePr>
          <p:nvPr/>
        </p:nvGraphicFramePr>
        <p:xfrm>
          <a:off x="431800" y="2330450"/>
          <a:ext cx="2925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1459866" imgH="253890" progId="Equation.DSMT4">
                  <p:embed/>
                </p:oleObj>
              </mc:Choice>
              <mc:Fallback>
                <p:oleObj name="Equation" r:id="rId6" imgW="1459866" imgH="25389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330450"/>
                        <a:ext cx="2925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4"/>
          <p:cNvGraphicFramePr>
            <a:graphicFrameLocks noChangeAspect="1"/>
          </p:cNvGraphicFramePr>
          <p:nvPr/>
        </p:nvGraphicFramePr>
        <p:xfrm>
          <a:off x="646113" y="3105150"/>
          <a:ext cx="2260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105150"/>
                        <a:ext cx="2260600" cy="4889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5"/>
          <p:cNvGraphicFramePr>
            <a:graphicFrameLocks noChangeAspect="1"/>
          </p:cNvGraphicFramePr>
          <p:nvPr/>
        </p:nvGraphicFramePr>
        <p:xfrm>
          <a:off x="1658938" y="4914900"/>
          <a:ext cx="29511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10" imgW="1409088" imgH="406224" progId="Equation.3">
                  <p:embed/>
                </p:oleObj>
              </mc:Choice>
              <mc:Fallback>
                <p:oleObj name="公式" r:id="rId10" imgW="1409088" imgH="406224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914900"/>
                        <a:ext cx="2951162" cy="742950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16450" y="4914900"/>
            <a:ext cx="2079625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解调输出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875"/>
            <a:ext cx="44291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94FFF-E9CF-4A65-A1FC-0FEF9A182CB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14350" y="1042988"/>
            <a:ext cx="25463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再调制后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361950" y="1538288"/>
          <a:ext cx="4202113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4" imgW="2565400" imgH="812800" progId="Equation.3">
                  <p:embed/>
                </p:oleObj>
              </mc:Choice>
              <mc:Fallback>
                <p:oleObj name="公式" r:id="rId4" imgW="2565400" imgH="812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538288"/>
                        <a:ext cx="4202113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1"/>
          <p:cNvGraphicFramePr>
            <a:graphicFrameLocks noChangeAspect="1"/>
          </p:cNvGraphicFramePr>
          <p:nvPr/>
        </p:nvGraphicFramePr>
        <p:xfrm>
          <a:off x="341313" y="3429000"/>
          <a:ext cx="7786687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6" imgW="4483100" imgH="1219200" progId="Equation.3">
                  <p:embed/>
                </p:oleObj>
              </mc:Choice>
              <mc:Fallback>
                <p:oleObj name="公式" r:id="rId6" imgW="4483100" imgH="1219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3429000"/>
                        <a:ext cx="7786687" cy="212248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195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2"/>
          <p:cNvGraphicFramePr>
            <a:graphicFrameLocks noChangeAspect="1"/>
          </p:cNvGraphicFramePr>
          <p:nvPr/>
        </p:nvGraphicFramePr>
        <p:xfrm>
          <a:off x="792163" y="5686425"/>
          <a:ext cx="31305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8" imgW="1548728" imgH="406224" progId="Equation.3">
                  <p:embed/>
                </p:oleObj>
              </mc:Choice>
              <mc:Fallback>
                <p:oleObj name="公式" r:id="rId8" imgW="1548728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686425"/>
                        <a:ext cx="3130550" cy="817563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矩形 1"/>
          <p:cNvSpPr>
            <a:spLocks noChangeArrowheads="1"/>
          </p:cNvSpPr>
          <p:nvPr/>
        </p:nvSpPr>
        <p:spPr bwMode="auto">
          <a:xfrm>
            <a:off x="4043363" y="5864225"/>
            <a:ext cx="513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和科斯塔斯环的控制电压相同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533E1-312A-445A-A3DD-A6D7DEEC99BB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836613" y="393700"/>
            <a:ext cx="61229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</a:rPr>
              <a:t>多进制信号的载频恢复</a:t>
            </a:r>
          </a:p>
          <a:p>
            <a:pPr lvl="3"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endParaRPr lang="zh-CN" altLang="en-US" sz="2400" b="1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QPSK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信号提取载频的科斯塔斯环法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22463"/>
            <a:ext cx="661987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7500938" y="1387475"/>
            <a:ext cx="752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>
              <a:lnSpc>
                <a:spcPts val="2800"/>
              </a:lnSpc>
              <a:defRPr/>
            </a:pP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解调</a:t>
            </a:r>
            <a:endParaRPr lang="en-US" altLang="zh-CN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2800"/>
              </a:lnSpc>
              <a:defRPr/>
            </a:pP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578475" y="1285875"/>
          <a:ext cx="2036763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4" imgW="1387774" imgH="2050507" progId="Visio.Drawing.11">
                  <p:embed/>
                </p:oleObj>
              </mc:Choice>
              <mc:Fallback>
                <p:oleObj name="Visio" r:id="rId4" imgW="1387774" imgH="205050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1285875"/>
                        <a:ext cx="2036763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Rectangle 102"/>
          <p:cNvSpPr>
            <a:spLocks noChangeArrowheads="1"/>
          </p:cNvSpPr>
          <p:nvPr/>
        </p:nvSpPr>
        <p:spPr bwMode="auto">
          <a:xfrm>
            <a:off x="1897063" y="2382838"/>
            <a:ext cx="2532062" cy="2978150"/>
          </a:xfrm>
          <a:prstGeom prst="rect">
            <a:avLst/>
          </a:prstGeom>
          <a:noFill/>
          <a:ln w="38100" cmpd="dbl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500"/>
              </a:lnSpc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微软雅黑" pitchFamily="34" charset="-122"/>
                <a:cs typeface="Arial" charset="0"/>
              </a:rPr>
              <a:t>指标</a:t>
            </a:r>
            <a:r>
              <a:rPr lang="zh-CN" altLang="zh-CN" sz="2400" b="1" dirty="0">
                <a:solidFill>
                  <a:srgbClr val="800080"/>
                </a:solidFill>
                <a:latin typeface="+mn-lt"/>
                <a:ea typeface="+mn-ea"/>
                <a:cs typeface="Arial" charset="0"/>
              </a:rPr>
              <a:t>：</a:t>
            </a:r>
            <a:endParaRPr lang="en-US" altLang="zh-CN" sz="2400" b="1" dirty="0">
              <a:solidFill>
                <a:srgbClr val="800080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4500"/>
              </a:lnSpc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  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效率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4500"/>
              </a:lnSpc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  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精度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4500"/>
              </a:lnSpc>
              <a:buClr>
                <a:srgbClr val="6600FF"/>
              </a:buClr>
              <a:buSzPct val="65000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  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同步建立时间</a:t>
            </a:r>
            <a:r>
              <a:rPr lang="en-US" altLang="zh-CN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itchFamily="34" charset="-122"/>
              <a:cs typeface="Arial" charset="0"/>
            </a:endParaRPr>
          </a:p>
          <a:p>
            <a:pPr>
              <a:lnSpc>
                <a:spcPts val="4500"/>
              </a:lnSpc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  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charset="0"/>
              </a:rPr>
              <a:t>同步保持时间</a:t>
            </a:r>
            <a:r>
              <a:rPr lang="en-US" altLang="zh-CN" i="1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C</a:t>
            </a:r>
            <a:endParaRPr lang="zh-CN" altLang="en-US" dirty="0">
              <a:latin typeface="+mn-lt"/>
              <a:ea typeface="微软雅黑" pitchFamily="34" charset="-122"/>
              <a:cs typeface="Arial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4397375" y="2513013"/>
            <a:ext cx="484188" cy="852487"/>
          </a:xfrm>
          <a:prstGeom prst="line">
            <a:avLst/>
          </a:prstGeom>
          <a:solidFill>
            <a:schemeClr val="accent1"/>
          </a:solidFill>
          <a:ln w="9525" cap="flat" cmpd="dbl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cxn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6143625" y="3727450"/>
          <a:ext cx="481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41195" imgH="203112" progId="Equation.DSMT4">
                  <p:embed/>
                </p:oleObj>
              </mc:Choice>
              <mc:Fallback>
                <p:oleObj name="Equation" r:id="rId3" imgW="24119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727450"/>
                        <a:ext cx="481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11"/>
          <p:cNvSpPr>
            <a:spLocks noChangeArrowheads="1"/>
          </p:cNvSpPr>
          <p:nvPr/>
        </p:nvSpPr>
        <p:spPr bwMode="auto">
          <a:xfrm>
            <a:off x="4000500" y="2927350"/>
            <a:ext cx="428625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46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少消耗发送功率（如直接法）</a:t>
            </a:r>
            <a:endParaRPr lang="en-US" altLang="zh-CN" sz="2000" b="1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46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小的相位误差</a:t>
            </a:r>
            <a:endParaRPr lang="en-US" altLang="zh-CN" sz="2000" b="1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46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开机或失步</a:t>
            </a:r>
            <a:r>
              <a:rPr lang="zh-CN" altLang="en-US" sz="2000" b="1">
                <a:latin typeface="幼圆" pitchFamily="49" charset="-122"/>
                <a:ea typeface="幼圆" pitchFamily="49" charset="-122"/>
                <a:sym typeface="Symbol" pitchFamily="18" charset="2"/>
              </a:rPr>
              <a:t>到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同步所需时间</a:t>
            </a:r>
            <a:endParaRPr lang="en-US" altLang="zh-CN" sz="2000" b="1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46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同步建立后，若同步信号消失，</a:t>
            </a:r>
            <a:endParaRPr lang="en-US" altLang="zh-CN" sz="2000" b="1"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ts val="4600"/>
              </a:lnSpc>
            </a:pPr>
            <a:r>
              <a:rPr lang="en-US" altLang="zh-CN" sz="2000" b="1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000" b="1">
                <a:latin typeface="幼圆" pitchFamily="49" charset="-122"/>
                <a:ea typeface="幼圆" pitchFamily="49" charset="-122"/>
              </a:rPr>
              <a:t>系统还能维持同步的时间</a:t>
            </a:r>
          </a:p>
        </p:txBody>
      </p:sp>
      <p:sp>
        <p:nvSpPr>
          <p:cNvPr id="16390" name="矩形 4"/>
          <p:cNvSpPr>
            <a:spLocks noChangeArrowheads="1"/>
          </p:cNvSpPr>
          <p:nvPr/>
        </p:nvSpPr>
        <p:spPr bwMode="auto">
          <a:xfrm>
            <a:off x="420688" y="279400"/>
            <a:ext cx="3897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.2.3 </a:t>
            </a:r>
            <a:r>
              <a:rPr lang="en-US" altLang="zh-CN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zh-CN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载波同步的性能</a:t>
            </a:r>
            <a:endParaRPr lang="zh-CN" altLang="en-US" b="1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1538" y="2357438"/>
            <a:ext cx="157162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600"/>
              </a:lnSpc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zh-CN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追求</a:t>
            </a:r>
            <a:r>
              <a:rPr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en-US" sz="2400" dirty="0">
                <a:latin typeface="宋体" pitchFamily="2" charset="-122"/>
              </a:rPr>
              <a:t>   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ts val="4600"/>
              </a:lnSpc>
              <a:defRPr/>
            </a:pPr>
            <a:r>
              <a:rPr lang="en-US" altLang="zh-CN" sz="2400" dirty="0">
                <a:latin typeface="宋体" pitchFamily="2" charset="-122"/>
              </a:rPr>
              <a:t>  </a:t>
            </a:r>
            <a:r>
              <a:rPr lang="zh-CN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高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—</a:t>
            </a:r>
          </a:p>
          <a:p>
            <a:pPr>
              <a:lnSpc>
                <a:spcPts val="4600"/>
              </a:lnSpc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高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—</a:t>
            </a:r>
          </a:p>
          <a:p>
            <a:pPr>
              <a:lnSpc>
                <a:spcPts val="4600"/>
              </a:lnSpc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快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—</a:t>
            </a:r>
          </a:p>
          <a:p>
            <a:pPr>
              <a:lnSpc>
                <a:spcPts val="4600"/>
              </a:lnSpc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长</a:t>
            </a:r>
            <a:r>
              <a:rPr lang="en-US" altLang="zh-CN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—</a:t>
            </a:r>
            <a:endParaRPr lang="zh-CN" altLang="en-US" sz="2400" b="1" dirty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416" name="矩形 13"/>
          <p:cNvSpPr>
            <a:spLocks noChangeArrowheads="1"/>
          </p:cNvSpPr>
          <p:nvPr/>
        </p:nvSpPr>
        <p:spPr bwMode="auto">
          <a:xfrm>
            <a:off x="642938" y="1285875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9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黑体" pitchFamily="2" charset="-122"/>
                <a:ea typeface="黑体" pitchFamily="2" charset="-122"/>
                <a:cs typeface="Arial" charset="0"/>
              </a:rPr>
              <a:t> 指标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  <a:cs typeface="Arial" charset="0"/>
              </a:rPr>
              <a:t>&amp;</a:t>
            </a:r>
            <a:r>
              <a:rPr lang="zh-CN" altLang="en-US" b="1" dirty="0">
                <a:latin typeface="黑体" pitchFamily="2" charset="-122"/>
                <a:ea typeface="黑体" pitchFamily="2" charset="-122"/>
                <a:cs typeface="Arial" charset="0"/>
              </a:rPr>
              <a:t>追求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88558-1297-4532-BBD1-5C6E7722962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8"/>
          <a:stretch>
            <a:fillRect/>
          </a:stretch>
        </p:blipFill>
        <p:spPr bwMode="auto">
          <a:xfrm>
            <a:off x="4705350" y="1395413"/>
            <a:ext cx="391160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1071563" y="2209800"/>
          <a:ext cx="3357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1764534" imgH="266584" progId="Equation.DSMT4">
                  <p:embed/>
                </p:oleObj>
              </mc:Choice>
              <mc:Fallback>
                <p:oleObj name="Equation" r:id="rId5" imgW="1764534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209800"/>
                        <a:ext cx="33575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6416675" y="2671763"/>
          <a:ext cx="1917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7" imgW="889000" imgH="228600" progId="Equation.DSMT4">
                  <p:embed/>
                </p:oleObj>
              </mc:Choice>
              <mc:Fallback>
                <p:oleObj name="Equation" r:id="rId7" imgW="889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2671763"/>
                        <a:ext cx="19177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2286000" y="4143375"/>
          <a:ext cx="40274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9" imgW="2222500" imgH="266700" progId="Equation.DSMT4">
                  <p:embed/>
                </p:oleObj>
              </mc:Choice>
              <mc:Fallback>
                <p:oleObj name="Equation" r:id="rId9" imgW="2222500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43375"/>
                        <a:ext cx="40274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682625" y="1428750"/>
            <a:ext cx="2532063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DSB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6284913" y="3214688"/>
            <a:ext cx="2287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提取的相干载波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928688" y="3429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相乘器输出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571875" y="5786438"/>
          <a:ext cx="1785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1" imgW="914003" imgH="266584" progId="Equation.DSMT4">
                  <p:embed/>
                </p:oleObj>
              </mc:Choice>
              <mc:Fallback>
                <p:oleObj name="Equation" r:id="rId11" imgW="914003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786438"/>
                        <a:ext cx="1785938" cy="517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B2B2B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8"/>
          <p:cNvGraphicFramePr>
            <a:graphicFrameLocks noChangeAspect="1"/>
          </p:cNvGraphicFramePr>
          <p:nvPr/>
        </p:nvGraphicFramePr>
        <p:xfrm>
          <a:off x="2000250" y="4786313"/>
          <a:ext cx="47180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3" imgW="2603500" imgH="444500" progId="Equation.DSMT4">
                  <p:embed/>
                </p:oleObj>
              </mc:Choice>
              <mc:Fallback>
                <p:oleObj name="Equation" r:id="rId13" imgW="26035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786313"/>
                        <a:ext cx="47180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矩形 25"/>
          <p:cNvSpPr>
            <a:spLocks noChangeArrowheads="1"/>
          </p:cNvSpPr>
          <p:nvPr/>
        </p:nvSpPr>
        <p:spPr bwMode="auto">
          <a:xfrm>
            <a:off x="5357813" y="5786438"/>
            <a:ext cx="3214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载波相位误差 </a:t>
            </a:r>
            <a:endParaRPr lang="zh-CN" altLang="en-US" sz="2400"/>
          </a:p>
        </p:txBody>
      </p:sp>
      <p:pic>
        <p:nvPicPr>
          <p:cNvPr id="1742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r="9776" b="34947"/>
          <a:stretch>
            <a:fillRect/>
          </a:stretch>
        </p:blipFill>
        <p:spPr bwMode="auto">
          <a:xfrm>
            <a:off x="482600" y="361950"/>
            <a:ext cx="5956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C9A195-050C-4BC6-8D14-C588E04A71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0" y="5892800"/>
            <a:ext cx="5357813" cy="504825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信噪功率比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下降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将使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误码率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</a:t>
            </a: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SzPct val="65000"/>
              <a:buFont typeface="Wingdings" pitchFamily="2" charset="2"/>
              <a:buChar char="v"/>
              <a:defRPr/>
            </a:pP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SzPct val="65000"/>
              <a:buFont typeface="Wingdings" pitchFamily="2" charset="2"/>
              <a:buChar char="v"/>
              <a:defRPr/>
            </a:pPr>
            <a:endParaRPr lang="zh-CN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1314450" y="4330700"/>
          <a:ext cx="1447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799753" imgH="253890" progId="Equation.DSMT4">
                  <p:embed/>
                </p:oleObj>
              </mc:Choice>
              <mc:Fallback>
                <p:oleObj name="Equation" r:id="rId3" imgW="799753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330700"/>
                        <a:ext cx="1447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3494088" y="4071938"/>
          <a:ext cx="27955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1269449" imgH="393529" progId="Equation.DSMT4">
                  <p:embed/>
                </p:oleObj>
              </mc:Choice>
              <mc:Fallback>
                <p:oleObj name="Equation" r:id="rId5" imgW="1269449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071938"/>
                        <a:ext cx="279558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1320800" y="5091113"/>
          <a:ext cx="1397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799753" imgH="253890" progId="Equation.DSMT4">
                  <p:embed/>
                </p:oleObj>
              </mc:Choice>
              <mc:Fallback>
                <p:oleObj name="Equation" r:id="rId7" imgW="799753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091113"/>
                        <a:ext cx="1397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1"/>
          <p:cNvGraphicFramePr>
            <a:graphicFrameLocks noChangeAspect="1"/>
          </p:cNvGraphicFramePr>
          <p:nvPr/>
        </p:nvGraphicFramePr>
        <p:xfrm>
          <a:off x="3532188" y="4933950"/>
          <a:ext cx="3754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9" imgW="1675673" imgH="393529" progId="Equation.DSMT4">
                  <p:embed/>
                </p:oleObj>
              </mc:Choice>
              <mc:Fallback>
                <p:oleObj name="Equation" r:id="rId9" imgW="1675673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933950"/>
                        <a:ext cx="37544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50863" y="3571875"/>
            <a:ext cx="2663825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2PSK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信号：</a:t>
            </a: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357313" y="4970463"/>
            <a:ext cx="50006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3835400" y="1125538"/>
          <a:ext cx="25225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1" imgW="1320227" imgH="393529" progId="Equation.DSMT4">
                  <p:embed/>
                </p:oleObj>
              </mc:Choice>
              <mc:Fallback>
                <p:oleObj name="Equation" r:id="rId11" imgW="1320227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125538"/>
                        <a:ext cx="2522538" cy="7493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3"/>
          <p:cNvGraphicFramePr>
            <a:graphicFrameLocks noChangeAspect="1"/>
          </p:cNvGraphicFramePr>
          <p:nvPr/>
        </p:nvGraphicFramePr>
        <p:xfrm>
          <a:off x="990600" y="2214563"/>
          <a:ext cx="1492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3" imgW="787058" imgH="253890" progId="Equation.DSMT4">
                  <p:embed/>
                </p:oleObj>
              </mc:Choice>
              <mc:Fallback>
                <p:oleObj name="Equation" r:id="rId13" imgW="787058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14563"/>
                        <a:ext cx="14922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5"/>
          <p:cNvGraphicFramePr>
            <a:graphicFrameLocks noChangeAspect="1"/>
          </p:cNvGraphicFramePr>
          <p:nvPr/>
        </p:nvGraphicFramePr>
        <p:xfrm>
          <a:off x="2382838" y="2236788"/>
          <a:ext cx="18748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5" imgW="1066337" imgH="266584" progId="Equation.DSMT4">
                  <p:embed/>
                </p:oleObj>
              </mc:Choice>
              <mc:Fallback>
                <p:oleObj name="Equation" r:id="rId15" imgW="1066337" imgH="26658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236788"/>
                        <a:ext cx="18748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7"/>
          <p:cNvGraphicFramePr>
            <a:graphicFrameLocks noChangeAspect="1"/>
          </p:cNvGraphicFramePr>
          <p:nvPr/>
        </p:nvGraphicFramePr>
        <p:xfrm>
          <a:off x="5816600" y="2789238"/>
          <a:ext cx="1139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7" imgW="596641" imgH="253890" progId="Equation.DSMT4">
                  <p:embed/>
                </p:oleObj>
              </mc:Choice>
              <mc:Fallback>
                <p:oleObj name="Equation" r:id="rId17" imgW="596641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789238"/>
                        <a:ext cx="1139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433888" y="2230438"/>
            <a:ext cx="3365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导致解调后信号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幅度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下降，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214688" y="2844800"/>
            <a:ext cx="4752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倍 。</a:t>
            </a: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955675" y="1100138"/>
            <a:ext cx="2687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LPF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后，解调输出：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04460-7201-4819-9B6D-ED4A2F26237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5F121-1F08-4D07-87E5-2EE69675150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089025"/>
            <a:ext cx="7389813" cy="52578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单边带信号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单频基带信号 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上边带调制后</a:t>
            </a: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接收端的本地相干载波有相位误差</a:t>
            </a:r>
            <a:r>
              <a:rPr lang="zh-CN" altLang="en-US" sz="2000" i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，相乘后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低通滤波后</a:t>
            </a:r>
          </a:p>
          <a:p>
            <a:pPr lvl="2">
              <a:lnSpc>
                <a:spcPct val="150000"/>
              </a:lnSpc>
            </a:pP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项是原调制基带信号，但受到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en-US" altLang="zh-CN" sz="2000" i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的衰减；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项使接收信号产生失真。 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3446463" y="1538288"/>
          <a:ext cx="16208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公式" r:id="rId3" imgW="850531" imgH="203112" progId="Equation.3">
                  <p:embed/>
                </p:oleObj>
              </mc:Choice>
              <mc:Fallback>
                <p:oleObj name="公式" r:id="rId3" imgW="85053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38288"/>
                        <a:ext cx="16208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3357563" y="2033588"/>
          <a:ext cx="2339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5" imgW="1358310" imgH="393529" progId="Equation.3">
                  <p:embed/>
                </p:oleObj>
              </mc:Choice>
              <mc:Fallback>
                <p:oleObj name="公式" r:id="rId5" imgW="1358310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33588"/>
                        <a:ext cx="23399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1016000" y="3068638"/>
          <a:ext cx="7335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7" imgW="4127500" imgH="393700" progId="Equation.3">
                  <p:embed/>
                </p:oleObj>
              </mc:Choice>
              <mc:Fallback>
                <p:oleObj name="公式" r:id="rId7" imgW="4127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068638"/>
                        <a:ext cx="7335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1"/>
          <p:cNvGraphicFramePr>
            <a:graphicFrameLocks noChangeAspect="1"/>
          </p:cNvGraphicFramePr>
          <p:nvPr/>
        </p:nvGraphicFramePr>
        <p:xfrm>
          <a:off x="2501900" y="3743325"/>
          <a:ext cx="55991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9" imgW="2946400" imgH="393700" progId="Equation.3">
                  <p:embed/>
                </p:oleObj>
              </mc:Choice>
              <mc:Fallback>
                <p:oleObj name="公式" r:id="rId9" imgW="2946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43325"/>
                        <a:ext cx="55991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01675" y="368300"/>
            <a:ext cx="7650163" cy="469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相位误差对模拟信号波形的影响</a:t>
            </a:r>
            <a:r>
              <a:rPr lang="en-US" altLang="zh-CN" sz="2400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波形失真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592388" y="2663825"/>
            <a:ext cx="500062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  码元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4400" b="1" dirty="0">
              <a:solidFill>
                <a:srgbClr val="990099"/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714375" y="1714500"/>
            <a:ext cx="17351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§ 13</a:t>
            </a:r>
            <a:r>
              <a:rPr lang="en-US" altLang="zh-CN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</a:t>
            </a:r>
            <a:endParaRPr lang="zh-CN" altLang="en-US" sz="4000" b="1" dirty="0">
              <a:solidFill>
                <a:srgbClr val="80008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3698875"/>
            <a:ext cx="70056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1DA235-61E4-49A5-B1D2-44E4A6FEE17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559175"/>
            <a:ext cx="70008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3041650" y="2528888"/>
            <a:ext cx="293211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dirty="0">
                <a:solidFill>
                  <a:srgbClr val="003399"/>
                </a:solidFill>
                <a:ea typeface="微软雅黑" pitchFamily="34" charset="-122"/>
              </a:rPr>
              <a:t>   概 述</a:t>
            </a:r>
            <a:endParaRPr lang="en-US" altLang="zh-CN" sz="4400" dirty="0">
              <a:solidFill>
                <a:srgbClr val="990099"/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714375" y="1628775"/>
            <a:ext cx="1878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§ 13</a:t>
            </a:r>
            <a:r>
              <a:rPr lang="en-US" altLang="zh-CN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dirty="0">
              <a:solidFill>
                <a:srgbClr val="80008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6275" y="3698875"/>
            <a:ext cx="773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en-US" altLang="zh-CN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CB826-FCF0-4A8C-AAE9-182B52403C1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14438" y="1516063"/>
            <a:ext cx="4357687" cy="1054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重复频率 与 接收码元速率  相同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7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相 位 与 最佳抽判时刻  一致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507" name="直接连接符 11"/>
          <p:cNvCxnSpPr>
            <a:cxnSpLocks noChangeShapeType="1"/>
          </p:cNvCxnSpPr>
          <p:nvPr/>
        </p:nvCxnSpPr>
        <p:spPr bwMode="auto">
          <a:xfrm>
            <a:off x="2143125" y="2559050"/>
            <a:ext cx="571500" cy="1588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直接连接符 13"/>
          <p:cNvCxnSpPr>
            <a:cxnSpLocks noChangeShapeType="1"/>
          </p:cNvCxnSpPr>
          <p:nvPr/>
        </p:nvCxnSpPr>
        <p:spPr bwMode="auto">
          <a:xfrm rot="5400000">
            <a:off x="2213769" y="2801144"/>
            <a:ext cx="428625" cy="1587"/>
          </a:xfrm>
          <a:prstGeom prst="line">
            <a:avLst/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33"/>
          <a:stretch>
            <a:fillRect/>
          </a:stretch>
        </p:blipFill>
        <p:spPr bwMode="auto">
          <a:xfrm>
            <a:off x="857250" y="5643563"/>
            <a:ext cx="796766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1" t="8212" r="1379" b="40883"/>
          <a:stretch>
            <a:fillRect/>
          </a:stretch>
        </p:blipFill>
        <p:spPr bwMode="auto">
          <a:xfrm>
            <a:off x="6143625" y="3159125"/>
            <a:ext cx="271462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1700213" y="3016250"/>
            <a:ext cx="39370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40"/>
          <a:stretch>
            <a:fillRect/>
          </a:stretch>
        </p:blipFill>
        <p:spPr bwMode="auto">
          <a:xfrm>
            <a:off x="1700213" y="4302125"/>
            <a:ext cx="393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79400"/>
            <a:ext cx="72088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561013" y="889000"/>
            <a:ext cx="2236787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对二进制信号而言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89250" y="908050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应满足：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590F3-0E01-48DC-859B-55143ABFC8A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6F3B0-3324-4AA8-98C2-92A5F442FC15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2531" name="矩形 4"/>
          <p:cNvSpPr>
            <a:spLocks noChangeArrowheads="1"/>
          </p:cNvSpPr>
          <p:nvPr/>
        </p:nvSpPr>
        <p:spPr bwMode="auto">
          <a:xfrm>
            <a:off x="314325" y="246063"/>
            <a:ext cx="5637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.3.1</a:t>
            </a:r>
            <a:r>
              <a:rPr lang="zh-CN" altLang="en-US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外同步法</a:t>
            </a:r>
            <a:r>
              <a:rPr lang="zh-CN" altLang="zh-CN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Arial" charset="0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zh-CN" altLang="zh-CN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插入导频法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Arial" charset="0"/>
              </a:rPr>
              <a:t>）</a:t>
            </a:r>
            <a:endParaRPr lang="zh-CN" altLang="en-US" b="1">
              <a:solidFill>
                <a:srgbClr val="800080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988" y="538163"/>
            <a:ext cx="1108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同步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Rectangle 102"/>
          <p:cNvSpPr>
            <a:spLocks noChangeArrowheads="1"/>
          </p:cNvSpPr>
          <p:nvPr/>
        </p:nvSpPr>
        <p:spPr bwMode="auto">
          <a:xfrm>
            <a:off x="714375" y="1203325"/>
            <a:ext cx="19288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频域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插入</a:t>
            </a:r>
            <a:endParaRPr lang="en-US" altLang="zh-CN" sz="2400" b="1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22534" name="Object 10"/>
          <p:cNvGraphicFramePr>
            <a:graphicFrameLocks noChangeAspect="1"/>
          </p:cNvGraphicFramePr>
          <p:nvPr/>
        </p:nvGraphicFramePr>
        <p:xfrm>
          <a:off x="2873375" y="2857500"/>
          <a:ext cx="482441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Visio" r:id="rId3" imgW="1939444" imgH="835340" progId="Visio.Drawing.11">
                  <p:embed/>
                </p:oleObj>
              </mc:Choice>
              <mc:Fallback>
                <p:oleObj name="Visio" r:id="rId3" imgW="1939444" imgH="8353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2857500"/>
                        <a:ext cx="4824413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4"/>
          <p:cNvSpPr>
            <a:spLocks noChangeArrowheads="1"/>
          </p:cNvSpPr>
          <p:nvPr/>
        </p:nvSpPr>
        <p:spPr bwMode="auto">
          <a:xfrm>
            <a:off x="1114425" y="1746250"/>
            <a:ext cx="75295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发送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信号中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插入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频率为码元速率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T 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或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T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倍数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的同步信号</a:t>
            </a:r>
            <a:r>
              <a:rPr lang="zh-CN" altLang="zh-CN" sz="2000" dirty="0">
                <a:latin typeface="+mn-ea"/>
              </a:rPr>
              <a:t>；</a:t>
            </a:r>
            <a:endParaRPr lang="en-US" altLang="zh-CN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984250" y="2257425"/>
            <a:ext cx="74453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端利用窄带滤波器将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分离出来，并形成 码元定时脉冲。 </a:t>
            </a:r>
          </a:p>
        </p:txBody>
      </p:sp>
      <p:sp>
        <p:nvSpPr>
          <p:cNvPr id="14" name="圆角矩形标注 1"/>
          <p:cNvSpPr>
            <a:spLocks noChangeArrowheads="1"/>
          </p:cNvSpPr>
          <p:nvPr/>
        </p:nvSpPr>
        <p:spPr bwMode="auto">
          <a:xfrm>
            <a:off x="4721225" y="3460750"/>
            <a:ext cx="795338" cy="500063"/>
          </a:xfrm>
          <a:prstGeom prst="wedgeRoundRectCallout">
            <a:avLst>
              <a:gd name="adj1" fmla="val -143792"/>
              <a:gd name="adj2" fmla="val 69296"/>
              <a:gd name="adj3" fmla="val 16667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导频</a:t>
            </a:r>
          </a:p>
        </p:txBody>
      </p:sp>
      <p:cxnSp>
        <p:nvCxnSpPr>
          <p:cNvPr id="22538" name="直接箭头连接符 14"/>
          <p:cNvCxnSpPr>
            <a:cxnSpLocks noChangeShapeType="1"/>
          </p:cNvCxnSpPr>
          <p:nvPr/>
        </p:nvCxnSpPr>
        <p:spPr bwMode="auto">
          <a:xfrm flipV="1">
            <a:off x="3929063" y="3846513"/>
            <a:ext cx="0" cy="576262"/>
          </a:xfrm>
          <a:prstGeom prst="straightConnector1">
            <a:avLst/>
          </a:prstGeom>
          <a:noFill/>
          <a:ln w="28575" algn="ctr">
            <a:solidFill>
              <a:srgbClr val="CC0000"/>
            </a:solidFill>
            <a:round/>
            <a:headEnd/>
            <a:tailEnd type="triangle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Rectangle 102"/>
          <p:cNvSpPr>
            <a:spLocks noChangeArrowheads="1"/>
          </p:cNvSpPr>
          <p:nvPr/>
        </p:nvSpPr>
        <p:spPr bwMode="auto">
          <a:xfrm>
            <a:off x="754063" y="4641850"/>
            <a:ext cx="19288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时域</a:t>
            </a:r>
            <a:r>
              <a:rPr lang="zh-CN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插入</a:t>
            </a:r>
            <a:endParaRPr lang="en-US" altLang="zh-CN" sz="2400" b="1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1677988" y="5405438"/>
            <a:ext cx="2187575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连续插入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增加“同步头”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6033DD-53CD-4730-B98D-205E3FF8F32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144463" y="428625"/>
            <a:ext cx="3427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.3.2</a:t>
            </a:r>
            <a:r>
              <a:rPr lang="zh-CN" altLang="en-US" sz="3200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自同步法</a:t>
            </a:r>
            <a:r>
              <a:rPr lang="zh-CN" altLang="zh-CN" sz="32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endParaRPr lang="zh-CN" altLang="en-US" sz="3200" b="1">
              <a:solidFill>
                <a:srgbClr val="800080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2988" y="538163"/>
            <a:ext cx="1108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同步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02"/>
          <p:cNvSpPr>
            <a:spLocks noChangeArrowheads="1"/>
          </p:cNvSpPr>
          <p:nvPr/>
        </p:nvSpPr>
        <p:spPr bwMode="auto">
          <a:xfrm>
            <a:off x="714375" y="1357313"/>
            <a:ext cx="7786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990099"/>
                </a:solidFill>
                <a:latin typeface="Arial" charset="0"/>
                <a:ea typeface="黑体" pitchFamily="2" charset="-122"/>
                <a:cs typeface="Arial" charset="0"/>
              </a:rPr>
              <a:t>1.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开环码元同步法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9" name="Rectangle 102"/>
          <p:cNvSpPr>
            <a:spLocks noChangeArrowheads="1"/>
          </p:cNvSpPr>
          <p:nvPr/>
        </p:nvSpPr>
        <p:spPr bwMode="auto">
          <a:xfrm>
            <a:off x="714375" y="4572000"/>
            <a:ext cx="7786688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14500" lvl="4" indent="-342900">
              <a:lnSpc>
                <a:spcPts val="36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延迟相乘法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714500" lvl="4" indent="-342900">
              <a:lnSpc>
                <a:spcPts val="36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微分法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59" name="组合 57"/>
          <p:cNvGrpSpPr>
            <a:grpSpLocks/>
          </p:cNvGrpSpPr>
          <p:nvPr/>
        </p:nvGrpSpPr>
        <p:grpSpPr bwMode="auto">
          <a:xfrm>
            <a:off x="642938" y="4286250"/>
            <a:ext cx="1000125" cy="571500"/>
            <a:chOff x="2657626" y="3242594"/>
            <a:chExt cx="999680" cy="571508"/>
          </a:xfrm>
        </p:grpSpPr>
        <p:sp>
          <p:nvSpPr>
            <p:cNvPr id="14" name="椭圆 13"/>
            <p:cNvSpPr/>
            <p:nvPr/>
          </p:nvSpPr>
          <p:spPr bwMode="auto">
            <a:xfrm>
              <a:off x="2657626" y="3242594"/>
              <a:ext cx="999680" cy="571508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矩形 15"/>
            <p:cNvSpPr>
              <a:spLocks noChangeArrowheads="1"/>
            </p:cNvSpPr>
            <p:nvPr/>
          </p:nvSpPr>
          <p:spPr bwMode="auto">
            <a:xfrm>
              <a:off x="2714751" y="3285458"/>
              <a:ext cx="799744" cy="46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  <a:cs typeface="Arial" charset="0"/>
                </a:rPr>
                <a:t>方案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5969000" y="4857750"/>
            <a:ext cx="2032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“异曲同工”</a:t>
            </a:r>
            <a:endParaRPr lang="zh-CN" altLang="en-US" sz="2400" dirty="0">
              <a:solidFill>
                <a:srgbClr val="99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561" name="组合 2"/>
          <p:cNvGrpSpPr>
            <a:grpSpLocks/>
          </p:cNvGrpSpPr>
          <p:nvPr/>
        </p:nvGrpSpPr>
        <p:grpSpPr bwMode="auto">
          <a:xfrm>
            <a:off x="642938" y="2428875"/>
            <a:ext cx="8115300" cy="1214438"/>
            <a:chOff x="642938" y="2428875"/>
            <a:chExt cx="8114527" cy="1214438"/>
          </a:xfrm>
        </p:grpSpPr>
        <p:pic>
          <p:nvPicPr>
            <p:cNvPr id="23562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3" y="2500313"/>
              <a:ext cx="8105002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3" name="组合 57"/>
            <p:cNvGrpSpPr>
              <a:grpSpLocks/>
            </p:cNvGrpSpPr>
            <p:nvPr/>
          </p:nvGrpSpPr>
          <p:grpSpPr bwMode="auto">
            <a:xfrm>
              <a:off x="642938" y="2428875"/>
              <a:ext cx="1000125" cy="571500"/>
              <a:chOff x="2686190" y="3242575"/>
              <a:chExt cx="999682" cy="571508"/>
            </a:xfrm>
          </p:grpSpPr>
          <p:sp>
            <p:nvSpPr>
              <p:cNvPr id="11" name="椭圆 10"/>
              <p:cNvSpPr/>
              <p:nvPr/>
            </p:nvSpPr>
            <p:spPr bwMode="auto">
              <a:xfrm>
                <a:off x="2686190" y="3242575"/>
                <a:ext cx="999587" cy="571508"/>
              </a:xfrm>
              <a:prstGeom prst="ellipse">
                <a:avLst/>
              </a:prstGeom>
              <a:solidFill>
                <a:schemeClr val="bg2">
                  <a:lumMod val="10000"/>
                  <a:lumOff val="90000"/>
                </a:schemeClr>
              </a:solidFill>
              <a:ln w="95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zh-CN" altLang="en-US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矩形 12"/>
              <p:cNvSpPr>
                <a:spLocks noChangeArrowheads="1"/>
              </p:cNvSpPr>
              <p:nvPr/>
            </p:nvSpPr>
            <p:spPr bwMode="auto">
              <a:xfrm>
                <a:off x="2743309" y="3285439"/>
                <a:ext cx="799670" cy="461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  <a:cs typeface="Arial" charset="0"/>
                  </a:rPr>
                  <a:t>思路</a:t>
                </a: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266825" y="3068638"/>
              <a:ext cx="630178" cy="461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滤出</a:t>
              </a:r>
              <a:endParaRPr lang="zh-CN" altLang="en-US" sz="24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CBDB3-98DF-4681-9CDB-4F20FC04E2E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79513"/>
            <a:ext cx="2541587" cy="461962"/>
          </a:xfrm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延迟相乘法</a:t>
            </a:r>
          </a:p>
        </p:txBody>
      </p:sp>
      <p:grpSp>
        <p:nvGrpSpPr>
          <p:cNvPr id="24580" name="Group 140"/>
          <p:cNvGrpSpPr>
            <a:grpSpLocks/>
          </p:cNvGrpSpPr>
          <p:nvPr/>
        </p:nvGrpSpPr>
        <p:grpSpPr bwMode="auto">
          <a:xfrm>
            <a:off x="5381625" y="2573338"/>
            <a:ext cx="3762375" cy="3690937"/>
            <a:chOff x="3419" y="1933"/>
            <a:chExt cx="1842" cy="1822"/>
          </a:xfrm>
        </p:grpSpPr>
        <p:grpSp>
          <p:nvGrpSpPr>
            <p:cNvPr id="24585" name="Group 51"/>
            <p:cNvGrpSpPr>
              <a:grpSpLocks/>
            </p:cNvGrpSpPr>
            <p:nvPr/>
          </p:nvGrpSpPr>
          <p:grpSpPr bwMode="auto">
            <a:xfrm>
              <a:off x="3647" y="2017"/>
              <a:ext cx="1334" cy="427"/>
              <a:chOff x="6482" y="11760"/>
              <a:chExt cx="2732" cy="844"/>
            </a:xfrm>
          </p:grpSpPr>
          <p:sp>
            <p:nvSpPr>
              <p:cNvPr id="24654" name="Line 52"/>
              <p:cNvSpPr>
                <a:spLocks noChangeShapeType="1"/>
              </p:cNvSpPr>
              <p:nvPr/>
            </p:nvSpPr>
            <p:spPr bwMode="auto">
              <a:xfrm>
                <a:off x="6886" y="11769"/>
                <a:ext cx="3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55" name="Group 53"/>
              <p:cNvGrpSpPr>
                <a:grpSpLocks/>
              </p:cNvGrpSpPr>
              <p:nvPr/>
            </p:nvGrpSpPr>
            <p:grpSpPr bwMode="auto">
              <a:xfrm>
                <a:off x="6482" y="11760"/>
                <a:ext cx="2732" cy="844"/>
                <a:chOff x="6586" y="8643"/>
                <a:chExt cx="2732" cy="844"/>
              </a:xfrm>
            </p:grpSpPr>
            <p:grpSp>
              <p:nvGrpSpPr>
                <p:cNvPr id="24656" name="Group 54"/>
                <p:cNvGrpSpPr>
                  <a:grpSpLocks/>
                </p:cNvGrpSpPr>
                <p:nvPr/>
              </p:nvGrpSpPr>
              <p:grpSpPr bwMode="auto">
                <a:xfrm>
                  <a:off x="6586" y="8643"/>
                  <a:ext cx="386" cy="831"/>
                  <a:chOff x="4234" y="1824"/>
                  <a:chExt cx="386" cy="831"/>
                </a:xfrm>
              </p:grpSpPr>
              <p:sp>
                <p:nvSpPr>
                  <p:cNvPr id="2467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655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1" name="Line 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618" y="182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57" name="Group 57"/>
                <p:cNvGrpSpPr>
                  <a:grpSpLocks/>
                </p:cNvGrpSpPr>
                <p:nvPr/>
              </p:nvGrpSpPr>
              <p:grpSpPr bwMode="auto">
                <a:xfrm>
                  <a:off x="7352" y="8656"/>
                  <a:ext cx="384" cy="831"/>
                  <a:chOff x="5012" y="1812"/>
                  <a:chExt cx="384" cy="831"/>
                </a:xfrm>
              </p:grpSpPr>
              <p:sp>
                <p:nvSpPr>
                  <p:cNvPr id="2466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012" y="1812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9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394" y="1812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58" name="Line 60"/>
                <p:cNvSpPr>
                  <a:spLocks noChangeShapeType="1"/>
                </p:cNvSpPr>
                <p:nvPr/>
              </p:nvSpPr>
              <p:spPr bwMode="auto">
                <a:xfrm>
                  <a:off x="8942" y="8653"/>
                  <a:ext cx="3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59" name="Group 61"/>
                <p:cNvGrpSpPr>
                  <a:grpSpLocks/>
                </p:cNvGrpSpPr>
                <p:nvPr/>
              </p:nvGrpSpPr>
              <p:grpSpPr bwMode="auto">
                <a:xfrm>
                  <a:off x="7750" y="8644"/>
                  <a:ext cx="386" cy="831"/>
                  <a:chOff x="4234" y="1824"/>
                  <a:chExt cx="386" cy="831"/>
                </a:xfrm>
              </p:grpSpPr>
              <p:sp>
                <p:nvSpPr>
                  <p:cNvPr id="246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655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7" name="Line 6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618" y="182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60" name="Group 64"/>
                <p:cNvGrpSpPr>
                  <a:grpSpLocks/>
                </p:cNvGrpSpPr>
                <p:nvPr/>
              </p:nvGrpSpPr>
              <p:grpSpPr bwMode="auto">
                <a:xfrm>
                  <a:off x="8152" y="8644"/>
                  <a:ext cx="384" cy="831"/>
                  <a:chOff x="5012" y="1812"/>
                  <a:chExt cx="384" cy="831"/>
                </a:xfrm>
              </p:grpSpPr>
              <p:sp>
                <p:nvSpPr>
                  <p:cNvPr id="2466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5012" y="1812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5" name="Line 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394" y="1812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61" name="Group 67"/>
                <p:cNvGrpSpPr>
                  <a:grpSpLocks/>
                </p:cNvGrpSpPr>
                <p:nvPr/>
              </p:nvGrpSpPr>
              <p:grpSpPr bwMode="auto">
                <a:xfrm>
                  <a:off x="8552" y="8644"/>
                  <a:ext cx="386" cy="831"/>
                  <a:chOff x="4234" y="1824"/>
                  <a:chExt cx="386" cy="831"/>
                </a:xfrm>
              </p:grpSpPr>
              <p:sp>
                <p:nvSpPr>
                  <p:cNvPr id="2466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655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3" name="Line 6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618" y="182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586" name="Group 72"/>
            <p:cNvGrpSpPr>
              <a:grpSpLocks/>
            </p:cNvGrpSpPr>
            <p:nvPr/>
          </p:nvGrpSpPr>
          <p:grpSpPr bwMode="auto">
            <a:xfrm>
              <a:off x="3419" y="1933"/>
              <a:ext cx="1842" cy="1822"/>
              <a:chOff x="6120" y="8478"/>
              <a:chExt cx="3772" cy="3594"/>
            </a:xfrm>
          </p:grpSpPr>
          <p:sp>
            <p:nvSpPr>
              <p:cNvPr id="24587" name="Line 73"/>
              <p:cNvSpPr>
                <a:spLocks noChangeShapeType="1"/>
              </p:cNvSpPr>
              <p:nvPr/>
            </p:nvSpPr>
            <p:spPr bwMode="auto">
              <a:xfrm>
                <a:off x="6988" y="12072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Line 74"/>
              <p:cNvSpPr>
                <a:spLocks noChangeShapeType="1"/>
              </p:cNvSpPr>
              <p:nvPr/>
            </p:nvSpPr>
            <p:spPr bwMode="auto">
              <a:xfrm>
                <a:off x="7752" y="12072"/>
                <a:ext cx="1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589" name="Group 75"/>
              <p:cNvGrpSpPr>
                <a:grpSpLocks/>
              </p:cNvGrpSpPr>
              <p:nvPr/>
            </p:nvGrpSpPr>
            <p:grpSpPr bwMode="auto">
              <a:xfrm>
                <a:off x="6120" y="8478"/>
                <a:ext cx="3772" cy="3591"/>
                <a:chOff x="6120" y="8478"/>
                <a:chExt cx="3772" cy="3591"/>
              </a:xfrm>
            </p:grpSpPr>
            <p:grpSp>
              <p:nvGrpSpPr>
                <p:cNvPr id="24590" name="Group 76"/>
                <p:cNvGrpSpPr>
                  <a:grpSpLocks/>
                </p:cNvGrpSpPr>
                <p:nvPr/>
              </p:nvGrpSpPr>
              <p:grpSpPr bwMode="auto">
                <a:xfrm>
                  <a:off x="6800" y="11229"/>
                  <a:ext cx="2518" cy="840"/>
                  <a:chOff x="4448" y="4404"/>
                  <a:chExt cx="2518" cy="840"/>
                </a:xfrm>
              </p:grpSpPr>
              <p:grpSp>
                <p:nvGrpSpPr>
                  <p:cNvPr id="2463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448" y="4404"/>
                    <a:ext cx="176" cy="840"/>
                    <a:chOff x="4448" y="4419"/>
                    <a:chExt cx="176" cy="840"/>
                  </a:xfrm>
                </p:grpSpPr>
                <p:sp>
                  <p:nvSpPr>
                    <p:cNvPr id="24652" name="Line 7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618" y="4428"/>
                      <a:ext cx="2" cy="8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53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8" y="4419"/>
                      <a:ext cx="1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631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818" y="440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2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4824" y="4404"/>
                    <a:ext cx="564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3" name="Line 8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382" y="440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582" y="440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5600" y="4404"/>
                    <a:ext cx="1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6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82" y="440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6002" y="4404"/>
                    <a:ext cx="1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638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5800" y="4404"/>
                    <a:ext cx="184" cy="831"/>
                    <a:chOff x="5800" y="4404"/>
                    <a:chExt cx="184" cy="831"/>
                  </a:xfrm>
                </p:grpSpPr>
                <p:sp>
                  <p:nvSpPr>
                    <p:cNvPr id="24650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5235"/>
                      <a:ext cx="1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51" name="Line 8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982" y="4404"/>
                      <a:ext cx="2" cy="8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4639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214" y="4404"/>
                    <a:ext cx="184" cy="831"/>
                    <a:chOff x="5800" y="4404"/>
                    <a:chExt cx="184" cy="831"/>
                  </a:xfrm>
                </p:grpSpPr>
                <p:sp>
                  <p:nvSpPr>
                    <p:cNvPr id="24648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5235"/>
                      <a:ext cx="1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49" name="Line 9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982" y="4404"/>
                      <a:ext cx="2" cy="8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640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184" y="4404"/>
                    <a:ext cx="2" cy="8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641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414" y="4404"/>
                    <a:ext cx="176" cy="840"/>
                    <a:chOff x="4448" y="4419"/>
                    <a:chExt cx="176" cy="840"/>
                  </a:xfrm>
                </p:grpSpPr>
                <p:sp>
                  <p:nvSpPr>
                    <p:cNvPr id="24646" name="Line 9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618" y="4428"/>
                      <a:ext cx="2" cy="8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47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8" y="4419"/>
                      <a:ext cx="1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4642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6602" y="4404"/>
                    <a:ext cx="184" cy="831"/>
                    <a:chOff x="5800" y="4404"/>
                    <a:chExt cx="184" cy="831"/>
                  </a:xfrm>
                </p:grpSpPr>
                <p:sp>
                  <p:nvSpPr>
                    <p:cNvPr id="2464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5235"/>
                      <a:ext cx="1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45" name="Line 9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982" y="4404"/>
                      <a:ext cx="2" cy="8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64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90" y="4404"/>
                    <a:ext cx="17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1" name="Group 101"/>
                <p:cNvGrpSpPr>
                  <a:grpSpLocks/>
                </p:cNvGrpSpPr>
                <p:nvPr/>
              </p:nvGrpSpPr>
              <p:grpSpPr bwMode="auto">
                <a:xfrm>
                  <a:off x="6120" y="8478"/>
                  <a:ext cx="3772" cy="3204"/>
                  <a:chOff x="6120" y="8478"/>
                  <a:chExt cx="3772" cy="3204"/>
                </a:xfrm>
              </p:grpSpPr>
              <p:grpSp>
                <p:nvGrpSpPr>
                  <p:cNvPr id="2459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6246" y="9054"/>
                    <a:ext cx="3646" cy="2616"/>
                    <a:chOff x="6246" y="9054"/>
                    <a:chExt cx="3646" cy="2616"/>
                  </a:xfrm>
                </p:grpSpPr>
                <p:sp>
                  <p:nvSpPr>
                    <p:cNvPr id="24627" name="Line 10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9054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28" name="Line 1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10380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29" name="Line 1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11658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4593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6120" y="8547"/>
                    <a:ext cx="530" cy="3024"/>
                    <a:chOff x="6120" y="8547"/>
                    <a:chExt cx="530" cy="3024"/>
                  </a:xfrm>
                </p:grpSpPr>
                <p:sp>
                  <p:nvSpPr>
                    <p:cNvPr id="24624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40" y="11133"/>
                      <a:ext cx="510" cy="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(c)</a:t>
                      </a:r>
                      <a:endParaRPr lang="en-US" altLang="zh-CN" sz="3600"/>
                    </a:p>
                  </p:txBody>
                </p:sp>
                <p:sp>
                  <p:nvSpPr>
                    <p:cNvPr id="24625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20" y="9861"/>
                      <a:ext cx="510" cy="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(b)</a:t>
                      </a:r>
                      <a:endParaRPr lang="en-US" altLang="zh-CN" sz="3600"/>
                    </a:p>
                  </p:txBody>
                </p:sp>
                <p:sp>
                  <p:nvSpPr>
                    <p:cNvPr id="24626" name="Text Box 1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0" y="8547"/>
                      <a:ext cx="510" cy="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(a)</a:t>
                      </a:r>
                      <a:endParaRPr lang="en-US" altLang="zh-CN" sz="3600"/>
                    </a:p>
                  </p:txBody>
                </p:sp>
              </p:grpSp>
              <p:grpSp>
                <p:nvGrpSpPr>
                  <p:cNvPr id="2459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6584" y="8478"/>
                    <a:ext cx="2922" cy="3204"/>
                    <a:chOff x="6584" y="8478"/>
                    <a:chExt cx="2922" cy="3204"/>
                  </a:xfrm>
                </p:grpSpPr>
                <p:grpSp>
                  <p:nvGrpSpPr>
                    <p:cNvPr id="24595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74" y="9954"/>
                      <a:ext cx="2732" cy="838"/>
                      <a:chOff x="6774" y="9954"/>
                      <a:chExt cx="2732" cy="838"/>
                    </a:xfrm>
                  </p:grpSpPr>
                  <p:grpSp>
                    <p:nvGrpSpPr>
                      <p:cNvPr id="24606" name="Group 1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40" y="9957"/>
                        <a:ext cx="384" cy="831"/>
                        <a:chOff x="5012" y="1812"/>
                        <a:chExt cx="384" cy="831"/>
                      </a:xfrm>
                    </p:grpSpPr>
                    <p:sp>
                      <p:nvSpPr>
                        <p:cNvPr id="24622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12" y="1812"/>
                          <a:ext cx="376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23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5394" y="1812"/>
                          <a:ext cx="2" cy="8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07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178" y="9954"/>
                        <a:ext cx="37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4608" name="Group 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74" y="9960"/>
                        <a:ext cx="2732" cy="832"/>
                        <a:chOff x="6774" y="9960"/>
                        <a:chExt cx="2732" cy="832"/>
                      </a:xfrm>
                    </p:grpSpPr>
                    <p:grpSp>
                      <p:nvGrpSpPr>
                        <p:cNvPr id="24609" name="Group 1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74" y="9960"/>
                          <a:ext cx="386" cy="831"/>
                          <a:chOff x="4234" y="1824"/>
                          <a:chExt cx="386" cy="831"/>
                        </a:xfrm>
                      </p:grpSpPr>
                      <p:sp>
                        <p:nvSpPr>
                          <p:cNvPr id="24620" name="Line 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34" y="2655"/>
                            <a:ext cx="376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21" name="Line 1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4618" y="1824"/>
                            <a:ext cx="2" cy="8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610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130" y="9970"/>
                          <a:ext cx="376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4611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938" y="9961"/>
                          <a:ext cx="386" cy="831"/>
                          <a:chOff x="4234" y="1824"/>
                          <a:chExt cx="386" cy="831"/>
                        </a:xfrm>
                      </p:grpSpPr>
                      <p:sp>
                        <p:nvSpPr>
                          <p:cNvPr id="24618" name="Line 1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34" y="2655"/>
                            <a:ext cx="376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19" name="Line 1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4618" y="1824"/>
                            <a:ext cx="2" cy="8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12" name="Group 1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340" y="9961"/>
                          <a:ext cx="384" cy="831"/>
                          <a:chOff x="5012" y="1812"/>
                          <a:chExt cx="384" cy="831"/>
                        </a:xfrm>
                      </p:grpSpPr>
                      <p:sp>
                        <p:nvSpPr>
                          <p:cNvPr id="24616" name="Line 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12" y="1812"/>
                            <a:ext cx="376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17" name="Line 1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5394" y="1812"/>
                            <a:ext cx="2" cy="8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13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740" y="9961"/>
                          <a:ext cx="386" cy="831"/>
                          <a:chOff x="4234" y="1824"/>
                          <a:chExt cx="386" cy="831"/>
                        </a:xfrm>
                      </p:grpSpPr>
                      <p:sp>
                        <p:nvSpPr>
                          <p:cNvPr id="24614" name="Line 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34" y="2655"/>
                            <a:ext cx="376" cy="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15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4618" y="1824"/>
                            <a:ext cx="2" cy="8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459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84" y="8478"/>
                      <a:ext cx="2730" cy="3204"/>
                      <a:chOff x="6584" y="1926"/>
                      <a:chExt cx="2730" cy="3204"/>
                    </a:xfrm>
                  </p:grpSpPr>
                  <p:grpSp>
                    <p:nvGrpSpPr>
                      <p:cNvPr id="24597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84" y="1926"/>
                        <a:ext cx="2354" cy="3180"/>
                        <a:chOff x="4232" y="1653"/>
                        <a:chExt cx="2354" cy="3180"/>
                      </a:xfrm>
                    </p:grpSpPr>
                    <p:sp>
                      <p:nvSpPr>
                        <p:cNvPr id="24599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32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0" name="Line 1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1" name="Line 1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08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2" name="Line 1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384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3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84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4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86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05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86" y="165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598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314" y="1926"/>
                        <a:ext cx="0" cy="3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23558" name="Rectangle 142"/>
          <p:cNvSpPr>
            <a:spLocks noChangeArrowheads="1"/>
          </p:cNvSpPr>
          <p:nvPr/>
        </p:nvSpPr>
        <p:spPr bwMode="auto">
          <a:xfrm>
            <a:off x="611188" y="323850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开环码元同步法</a:t>
            </a:r>
          </a:p>
        </p:txBody>
      </p:sp>
      <p:sp>
        <p:nvSpPr>
          <p:cNvPr id="2" name="矩形 1"/>
          <p:cNvSpPr/>
          <p:nvPr/>
        </p:nvSpPr>
        <p:spPr>
          <a:xfrm>
            <a:off x="236538" y="2908300"/>
            <a:ext cx="496570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 indent="-285750" eaLnBrk="0" hangingPunct="0">
              <a:lnSpc>
                <a:spcPct val="15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相乘后码元波形的后一半永远是正值；而前一半则当输入状态有改变时为负值</a:t>
            </a:r>
          </a:p>
          <a:p>
            <a:pPr lvl="1" indent="-285750" eaLnBrk="0" hangingPunct="0">
              <a:lnSpc>
                <a:spcPct val="15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变换后的码元序列的频谱中就产生了码元速率的分量。</a:t>
            </a:r>
          </a:p>
        </p:txBody>
      </p:sp>
      <p:sp>
        <p:nvSpPr>
          <p:cNvPr id="3" name="矩形 2"/>
          <p:cNvSpPr/>
          <p:nvPr/>
        </p:nvSpPr>
        <p:spPr>
          <a:xfrm>
            <a:off x="244475" y="5208588"/>
            <a:ext cx="4965700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lvl="1" indent="-285750" eaLnBrk="0" hangingPunct="0">
              <a:lnSpc>
                <a:spcPct val="150000"/>
              </a:lnSpc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延迟时间等于码元时间一半时，码元速率分量最强</a:t>
            </a:r>
          </a:p>
        </p:txBody>
      </p:sp>
      <p:pic>
        <p:nvPicPr>
          <p:cNvPr id="2458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182688"/>
            <a:ext cx="585628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0FD6C-33D2-4478-B782-7BB13B6E2EC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227138"/>
            <a:ext cx="3914775" cy="539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微分整流法</a:t>
            </a:r>
          </a:p>
        </p:txBody>
      </p:sp>
      <p:sp>
        <p:nvSpPr>
          <p:cNvPr id="25604" name="Rectangle 5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5606" name="组合 147"/>
          <p:cNvGrpSpPr>
            <a:grpSpLocks/>
          </p:cNvGrpSpPr>
          <p:nvPr/>
        </p:nvGrpSpPr>
        <p:grpSpPr bwMode="auto">
          <a:xfrm>
            <a:off x="1285875" y="3214688"/>
            <a:ext cx="3000375" cy="2668587"/>
            <a:chOff x="642910" y="3269545"/>
            <a:chExt cx="3000396" cy="2668858"/>
          </a:xfrm>
        </p:grpSpPr>
        <p:grpSp>
          <p:nvGrpSpPr>
            <p:cNvPr id="25611" name="组合 94"/>
            <p:cNvGrpSpPr>
              <a:grpSpLocks/>
            </p:cNvGrpSpPr>
            <p:nvPr/>
          </p:nvGrpSpPr>
          <p:grpSpPr bwMode="auto">
            <a:xfrm>
              <a:off x="642910" y="3269545"/>
              <a:ext cx="3000396" cy="2659547"/>
              <a:chOff x="642910" y="3269545"/>
              <a:chExt cx="3000396" cy="2659547"/>
            </a:xfrm>
          </p:grpSpPr>
          <p:grpSp>
            <p:nvGrpSpPr>
              <p:cNvPr id="58" name="组合 107"/>
              <p:cNvGrpSpPr/>
              <p:nvPr/>
            </p:nvGrpSpPr>
            <p:grpSpPr>
              <a:xfrm>
                <a:off x="642910" y="3269545"/>
                <a:ext cx="3000396" cy="2659547"/>
                <a:chOff x="928662" y="3269548"/>
                <a:chExt cx="3000396" cy="2659547"/>
              </a:xfr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grpSpPr>
            <p:grpSp>
              <p:nvGrpSpPr>
                <p:cNvPr id="60" name="Group 8"/>
                <p:cNvGrpSpPr>
                  <a:grpSpLocks/>
                </p:cNvGrpSpPr>
                <p:nvPr/>
              </p:nvGrpSpPr>
              <p:grpSpPr bwMode="auto">
                <a:xfrm>
                  <a:off x="1313353" y="3328382"/>
                  <a:ext cx="2142117" cy="690131"/>
                  <a:chOff x="6424" y="8621"/>
                  <a:chExt cx="2693" cy="868"/>
                </a:xfrm>
              </p:grpSpPr>
              <p:sp>
                <p:nvSpPr>
                  <p:cNvPr id="8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6424" y="9474"/>
                    <a:ext cx="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3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557" y="8638"/>
                    <a:ext cx="2" cy="8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741" y="8635"/>
                    <a:ext cx="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575" y="9475"/>
                    <a:ext cx="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970" y="8644"/>
                    <a:ext cx="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365" y="9475"/>
                    <a:ext cx="3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8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952" y="8640"/>
                    <a:ext cx="2" cy="8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9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743" y="8621"/>
                    <a:ext cx="2" cy="8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366" y="8658"/>
                    <a:ext cx="2" cy="8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61" name="Group 56"/>
                <p:cNvGrpSpPr>
                  <a:grpSpLocks/>
                </p:cNvGrpSpPr>
                <p:nvPr/>
              </p:nvGrpSpPr>
              <p:grpSpPr bwMode="auto">
                <a:xfrm>
                  <a:off x="928662" y="3269548"/>
                  <a:ext cx="3000396" cy="2659547"/>
                  <a:chOff x="6120" y="8547"/>
                  <a:chExt cx="3772" cy="3345"/>
                </a:xfrm>
              </p:grpSpPr>
              <p:grpSp>
                <p:nvGrpSpPr>
                  <p:cNvPr id="62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6246" y="9054"/>
                    <a:ext cx="3646" cy="2838"/>
                    <a:chOff x="6246" y="9054"/>
                    <a:chExt cx="3646" cy="2838"/>
                  </a:xfrm>
                </p:grpSpPr>
                <p:sp>
                  <p:nvSpPr>
                    <p:cNvPr id="79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9054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0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10380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1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46" y="11880"/>
                      <a:ext cx="3646" cy="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63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6120" y="8547"/>
                    <a:ext cx="530" cy="3255"/>
                    <a:chOff x="6120" y="8547"/>
                    <a:chExt cx="530" cy="3255"/>
                  </a:xfrm>
                </p:grpSpPr>
                <p:sp>
                  <p:nvSpPr>
                    <p:cNvPr id="76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40" y="11364"/>
                      <a:ext cx="510" cy="4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c</a:t>
                      </a:r>
                      <a:endParaRPr lang="zh-CN" altLang="zh-CN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77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20" y="9861"/>
                      <a:ext cx="510" cy="4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defRPr/>
                      </a:pPr>
                      <a:r>
                        <a:rPr lang="en-US" altLang="zh-CN" sz="2000" dirty="0">
                          <a:latin typeface="Calibri" pitchFamily="34" charset="0"/>
                        </a:rPr>
                        <a:t>b</a:t>
                      </a:r>
                      <a:endParaRPr lang="zh-CN" altLang="zh-CN" sz="2000" dirty="0"/>
                    </a:p>
                  </p:txBody>
                </p:sp>
                <p:sp>
                  <p:nvSpPr>
                    <p:cNvPr id="78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0" y="8547"/>
                      <a:ext cx="510" cy="4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defRPr/>
                      </a:pPr>
                      <a:r>
                        <a:rPr lang="en-US" altLang="zh-CN" sz="2000" dirty="0">
                          <a:latin typeface="Calibri" pitchFamily="34" charset="0"/>
                        </a:rPr>
                        <a:t>a</a:t>
                      </a:r>
                      <a:endParaRPr lang="zh-CN" altLang="zh-CN" sz="2000" dirty="0"/>
                    </a:p>
                  </p:txBody>
                </p:sp>
              </p:grpSp>
              <p:grpSp>
                <p:nvGrpSpPr>
                  <p:cNvPr id="64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6584" y="8640"/>
                    <a:ext cx="2730" cy="3252"/>
                    <a:chOff x="6584" y="8640"/>
                    <a:chExt cx="2730" cy="3252"/>
                  </a:xfrm>
                </p:grpSpPr>
                <p:sp>
                  <p:nvSpPr>
                    <p:cNvPr id="65" name="Line 7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965" y="8640"/>
                      <a:ext cx="2" cy="83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66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84" y="8677"/>
                      <a:ext cx="2730" cy="3215"/>
                      <a:chOff x="6584" y="2125"/>
                      <a:chExt cx="2730" cy="3215"/>
                    </a:xfrm>
                  </p:grpSpPr>
                  <p:grpSp>
                    <p:nvGrpSpPr>
                      <p:cNvPr id="67" name="Group 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84" y="2125"/>
                        <a:ext cx="2338" cy="3215"/>
                        <a:chOff x="4232" y="1852"/>
                        <a:chExt cx="2338" cy="3215"/>
                      </a:xfrm>
                    </p:grpSpPr>
                    <p:sp>
                      <p:nvSpPr>
                        <p:cNvPr id="69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32" y="186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0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08" y="1863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1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385" y="1887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2" name="Line 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9" y="1887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3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93" y="1887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4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0" y="1887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75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13" y="1852"/>
                          <a:ext cx="0" cy="31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8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314" y="2136"/>
                        <a:ext cx="0" cy="320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</p:grpSp>
            </p:grpSp>
          </p:grpSp>
          <p:cxnSp>
            <p:nvCxnSpPr>
              <p:cNvPr id="25643" name="直接连接符 113"/>
              <p:cNvCxnSpPr>
                <a:cxnSpLocks noChangeShapeType="1"/>
              </p:cNvCxnSpPr>
              <p:nvPr/>
            </p:nvCxnSpPr>
            <p:spPr bwMode="auto">
              <a:xfrm>
                <a:off x="1328262" y="3355975"/>
                <a:ext cx="58578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2" name="组合 109"/>
            <p:cNvGrpSpPr>
              <a:grpSpLocks/>
            </p:cNvGrpSpPr>
            <p:nvPr/>
          </p:nvGrpSpPr>
          <p:grpSpPr bwMode="auto">
            <a:xfrm>
              <a:off x="1334590" y="4229332"/>
              <a:ext cx="122034" cy="521389"/>
              <a:chOff x="1285852" y="4122057"/>
              <a:chExt cx="122034" cy="664265"/>
            </a:xfrm>
          </p:grpSpPr>
          <p:sp>
            <p:nvSpPr>
              <p:cNvPr id="25640" name="任意多边形 110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41" name="直接连接符 112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3" name="组合 113"/>
            <p:cNvGrpSpPr>
              <a:grpSpLocks/>
            </p:cNvGrpSpPr>
            <p:nvPr/>
          </p:nvGrpSpPr>
          <p:grpSpPr bwMode="auto">
            <a:xfrm>
              <a:off x="2263284" y="4229332"/>
              <a:ext cx="122034" cy="521389"/>
              <a:chOff x="1285852" y="4122057"/>
              <a:chExt cx="122034" cy="664265"/>
            </a:xfrm>
          </p:grpSpPr>
          <p:sp>
            <p:nvSpPr>
              <p:cNvPr id="25638" name="任意多边形 114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39" name="直接连接符 115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4" name="组合 116"/>
            <p:cNvGrpSpPr>
              <a:grpSpLocks/>
            </p:cNvGrpSpPr>
            <p:nvPr/>
          </p:nvGrpSpPr>
          <p:grpSpPr bwMode="auto">
            <a:xfrm>
              <a:off x="2886516" y="4229332"/>
              <a:ext cx="122034" cy="521389"/>
              <a:chOff x="1285852" y="4122057"/>
              <a:chExt cx="122034" cy="664265"/>
            </a:xfrm>
          </p:grpSpPr>
          <p:sp>
            <p:nvSpPr>
              <p:cNvPr id="25636" name="任意多边形 117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37" name="直接连接符 119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组合 123"/>
            <p:cNvGrpSpPr>
              <a:grpSpLocks/>
            </p:cNvGrpSpPr>
            <p:nvPr/>
          </p:nvGrpSpPr>
          <p:grpSpPr bwMode="auto">
            <a:xfrm flipV="1">
              <a:off x="1943308" y="4714884"/>
              <a:ext cx="123756" cy="500067"/>
              <a:chOff x="1285852" y="4122057"/>
              <a:chExt cx="122034" cy="664265"/>
            </a:xfrm>
          </p:grpSpPr>
          <p:sp>
            <p:nvSpPr>
              <p:cNvPr id="25634" name="任意多边形 124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35" name="直接连接符 125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6" name="组合 126"/>
            <p:cNvGrpSpPr>
              <a:grpSpLocks/>
            </p:cNvGrpSpPr>
            <p:nvPr/>
          </p:nvGrpSpPr>
          <p:grpSpPr bwMode="auto">
            <a:xfrm flipV="1">
              <a:off x="2571736" y="4728266"/>
              <a:ext cx="123756" cy="500067"/>
              <a:chOff x="1285852" y="4122057"/>
              <a:chExt cx="122034" cy="664265"/>
            </a:xfrm>
          </p:grpSpPr>
          <p:sp>
            <p:nvSpPr>
              <p:cNvPr id="25632" name="任意多边形 127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33" name="直接连接符 128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7" name="组合 129"/>
            <p:cNvGrpSpPr>
              <a:grpSpLocks/>
            </p:cNvGrpSpPr>
            <p:nvPr/>
          </p:nvGrpSpPr>
          <p:grpSpPr bwMode="auto">
            <a:xfrm>
              <a:off x="1329394" y="5417014"/>
              <a:ext cx="122034" cy="521389"/>
              <a:chOff x="1285852" y="4122057"/>
              <a:chExt cx="122034" cy="664265"/>
            </a:xfrm>
          </p:grpSpPr>
          <p:sp>
            <p:nvSpPr>
              <p:cNvPr id="25630" name="任意多边形 130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31" name="直接连接符 131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8" name="组合 132"/>
            <p:cNvGrpSpPr>
              <a:grpSpLocks/>
            </p:cNvGrpSpPr>
            <p:nvPr/>
          </p:nvGrpSpPr>
          <p:grpSpPr bwMode="auto">
            <a:xfrm>
              <a:off x="1943308" y="5415882"/>
              <a:ext cx="122034" cy="521389"/>
              <a:chOff x="1285852" y="4122057"/>
              <a:chExt cx="122034" cy="664265"/>
            </a:xfrm>
          </p:grpSpPr>
          <p:sp>
            <p:nvSpPr>
              <p:cNvPr id="25628" name="任意多边形 133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29" name="直接连接符 134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9" name="组合 138"/>
            <p:cNvGrpSpPr>
              <a:grpSpLocks/>
            </p:cNvGrpSpPr>
            <p:nvPr/>
          </p:nvGrpSpPr>
          <p:grpSpPr bwMode="auto">
            <a:xfrm>
              <a:off x="2256956" y="5415882"/>
              <a:ext cx="122034" cy="521389"/>
              <a:chOff x="1285852" y="4122057"/>
              <a:chExt cx="122034" cy="664265"/>
            </a:xfrm>
          </p:grpSpPr>
          <p:sp>
            <p:nvSpPr>
              <p:cNvPr id="25626" name="任意多边形 139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27" name="直接连接符 140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20" name="组合 141"/>
            <p:cNvGrpSpPr>
              <a:grpSpLocks/>
            </p:cNvGrpSpPr>
            <p:nvPr/>
          </p:nvGrpSpPr>
          <p:grpSpPr bwMode="auto">
            <a:xfrm>
              <a:off x="2571736" y="5415882"/>
              <a:ext cx="122034" cy="521389"/>
              <a:chOff x="1285852" y="4122057"/>
              <a:chExt cx="122034" cy="664265"/>
            </a:xfrm>
          </p:grpSpPr>
          <p:sp>
            <p:nvSpPr>
              <p:cNvPr id="25624" name="任意多边形 142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25" name="直接连接符 143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21" name="组合 144"/>
            <p:cNvGrpSpPr>
              <a:grpSpLocks/>
            </p:cNvGrpSpPr>
            <p:nvPr/>
          </p:nvGrpSpPr>
          <p:grpSpPr bwMode="auto">
            <a:xfrm>
              <a:off x="2886516" y="5415882"/>
              <a:ext cx="122034" cy="521389"/>
              <a:chOff x="1285852" y="4122057"/>
              <a:chExt cx="122034" cy="664265"/>
            </a:xfrm>
          </p:grpSpPr>
          <p:sp>
            <p:nvSpPr>
              <p:cNvPr id="25622" name="任意多边形 145"/>
              <p:cNvSpPr>
                <a:spLocks noChangeArrowheads="1"/>
              </p:cNvSpPr>
              <p:nvPr/>
            </p:nvSpPr>
            <p:spPr bwMode="auto">
              <a:xfrm>
                <a:off x="1291772" y="4122057"/>
                <a:ext cx="116114" cy="638628"/>
              </a:xfrm>
              <a:custGeom>
                <a:avLst/>
                <a:gdLst>
                  <a:gd name="T0" fmla="*/ 0 w 116114"/>
                  <a:gd name="T1" fmla="*/ 0 h 638628"/>
                  <a:gd name="T2" fmla="*/ 116114 w 116114"/>
                  <a:gd name="T3" fmla="*/ 638628 h 638628"/>
                  <a:gd name="T4" fmla="*/ 0 60000 65536"/>
                  <a:gd name="T5" fmla="*/ 0 60000 65536"/>
                  <a:gd name="T6" fmla="*/ 0 w 116114"/>
                  <a:gd name="T7" fmla="*/ 0 h 638628"/>
                  <a:gd name="T8" fmla="*/ 116114 w 116114"/>
                  <a:gd name="T9" fmla="*/ 638628 h 6386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114" h="638628">
                    <a:moveTo>
                      <a:pt x="0" y="0"/>
                    </a:moveTo>
                    <a:cubicBezTo>
                      <a:pt x="45962" y="286657"/>
                      <a:pt x="91924" y="573314"/>
                      <a:pt x="116114" y="638628"/>
                    </a:cubicBezTo>
                  </a:path>
                </a:pathLst>
              </a:custGeom>
              <a:solidFill>
                <a:schemeClr val="accent1"/>
              </a:solidFill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5623" name="直接连接符 146"/>
              <p:cNvCxnSpPr>
                <a:cxnSpLocks noChangeShapeType="1"/>
              </p:cNvCxnSpPr>
              <p:nvPr/>
            </p:nvCxnSpPr>
            <p:spPr bwMode="auto">
              <a:xfrm rot="5400000">
                <a:off x="965175" y="4464057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rgbClr val="0033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85938"/>
            <a:ext cx="68405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内容占位符 4"/>
          <p:cNvSpPr txBox="1">
            <a:spLocks/>
          </p:cNvSpPr>
          <p:nvPr/>
        </p:nvSpPr>
        <p:spPr>
          <a:xfrm>
            <a:off x="4643438" y="4000500"/>
            <a:ext cx="3643312" cy="450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2800"/>
              </a:lnSpc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微分电路完成非线性变换</a:t>
            </a:r>
          </a:p>
        </p:txBody>
      </p:sp>
      <p:sp>
        <p:nvSpPr>
          <p:cNvPr id="93" name="内容占位符 4"/>
          <p:cNvSpPr txBox="1">
            <a:spLocks/>
          </p:cNvSpPr>
          <p:nvPr/>
        </p:nvSpPr>
        <p:spPr>
          <a:xfrm>
            <a:off x="4643438" y="4929188"/>
            <a:ext cx="3643312" cy="87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ts val="3200"/>
              </a:lnSpc>
              <a:spcBef>
                <a:spcPct val="20000"/>
              </a:spcBef>
              <a:buClr>
                <a:srgbClr val="0000CC"/>
              </a:buClr>
              <a:buSzPct val="58000"/>
              <a:buFont typeface="Wingdings" pitchFamily="2" charset="2"/>
              <a:buChar char="u"/>
              <a:defRPr/>
            </a:pPr>
            <a:r>
              <a:rPr 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序列的频谱中含有码元速率的分量。</a:t>
            </a:r>
          </a:p>
        </p:txBody>
      </p:sp>
      <p:sp>
        <p:nvSpPr>
          <p:cNvPr id="94" name="Rectangle 142"/>
          <p:cNvSpPr>
            <a:spLocks noChangeArrowheads="1"/>
          </p:cNvSpPr>
          <p:nvPr/>
        </p:nvSpPr>
        <p:spPr bwMode="auto">
          <a:xfrm>
            <a:off x="611188" y="323850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开环码元同步法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69988"/>
            <a:ext cx="75009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914400" y="2384425"/>
            <a:ext cx="7358063" cy="5540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1" indent="-342900">
              <a:lnSpc>
                <a:spcPts val="3600"/>
              </a:lnSpc>
              <a:buClr>
                <a:srgbClr val="FF0000"/>
              </a:buClr>
              <a:buSzPct val="80000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——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“超前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滞后门同步器</a:t>
            </a: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02"/>
          <p:cNvSpPr>
            <a:spLocks noChangeArrowheads="1"/>
          </p:cNvSpPr>
          <p:nvPr/>
        </p:nvSpPr>
        <p:spPr bwMode="auto">
          <a:xfrm>
            <a:off x="385763" y="323850"/>
            <a:ext cx="3736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990099"/>
                </a:solidFill>
                <a:latin typeface="Arial" charset="0"/>
                <a:ea typeface="黑体" pitchFamily="2" charset="-122"/>
                <a:cs typeface="Arial" charset="0"/>
              </a:rPr>
              <a:t>2.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闭环码元同步法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grpSp>
        <p:nvGrpSpPr>
          <p:cNvPr id="26629" name="组合 57"/>
          <p:cNvGrpSpPr>
            <a:grpSpLocks/>
          </p:cNvGrpSpPr>
          <p:nvPr/>
        </p:nvGrpSpPr>
        <p:grpSpPr bwMode="auto">
          <a:xfrm>
            <a:off x="500063" y="1241425"/>
            <a:ext cx="871537" cy="528638"/>
            <a:chOff x="2644279" y="3213536"/>
            <a:chExt cx="870879" cy="529104"/>
          </a:xfrm>
        </p:grpSpPr>
        <p:sp>
          <p:nvSpPr>
            <p:cNvPr id="17" name="椭圆 16"/>
            <p:cNvSpPr/>
            <p:nvPr/>
          </p:nvSpPr>
          <p:spPr bwMode="auto">
            <a:xfrm>
              <a:off x="2644279" y="3213536"/>
              <a:ext cx="870879" cy="529104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矩形 12"/>
            <p:cNvSpPr>
              <a:spLocks noChangeArrowheads="1"/>
            </p:cNvSpPr>
            <p:nvPr/>
          </p:nvSpPr>
          <p:spPr bwMode="auto">
            <a:xfrm>
              <a:off x="2669660" y="3213536"/>
              <a:ext cx="799496" cy="462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  <a:cs typeface="Arial" charset="0"/>
                </a:rPr>
                <a:t>思路</a:t>
              </a:r>
            </a:p>
          </p:txBody>
        </p:sp>
      </p:grpSp>
      <p:grpSp>
        <p:nvGrpSpPr>
          <p:cNvPr id="26630" name="组合 14"/>
          <p:cNvGrpSpPr>
            <a:grpSpLocks/>
          </p:cNvGrpSpPr>
          <p:nvPr/>
        </p:nvGrpSpPr>
        <p:grpSpPr bwMode="auto">
          <a:xfrm>
            <a:off x="485775" y="2413000"/>
            <a:ext cx="885825" cy="542925"/>
            <a:chOff x="642887" y="2957508"/>
            <a:chExt cx="885826" cy="542930"/>
          </a:xfrm>
        </p:grpSpPr>
        <p:sp>
          <p:nvSpPr>
            <p:cNvPr id="14" name="椭圆 13"/>
            <p:cNvSpPr/>
            <p:nvPr/>
          </p:nvSpPr>
          <p:spPr bwMode="auto">
            <a:xfrm>
              <a:off x="657175" y="2971796"/>
              <a:ext cx="871538" cy="5286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矩形 15"/>
            <p:cNvSpPr>
              <a:spLocks noChangeArrowheads="1"/>
            </p:cNvSpPr>
            <p:nvPr/>
          </p:nvSpPr>
          <p:spPr bwMode="auto">
            <a:xfrm>
              <a:off x="642887" y="2957508"/>
              <a:ext cx="800101" cy="461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  <a:cs typeface="Arial" charset="0"/>
                </a:rPr>
                <a:t>方案</a:t>
              </a:r>
            </a:p>
          </p:txBody>
        </p:sp>
      </p:grpSp>
      <p:pic>
        <p:nvPicPr>
          <p:cNvPr id="26631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>
            <a:fillRect/>
          </a:stretch>
        </p:blipFill>
        <p:spPr bwMode="auto">
          <a:xfrm>
            <a:off x="401638" y="3159125"/>
            <a:ext cx="8107362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C3141-AFBC-4496-9B7B-7EB2863F823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58900"/>
            <a:ext cx="74453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57225" y="279400"/>
            <a:ext cx="418465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6600FF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闭环码元同步法</a:t>
            </a:r>
            <a:endParaRPr lang="en-US" altLang="zh-CN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5967413" y="4284663"/>
            <a:ext cx="990600" cy="592137"/>
            <a:chOff x="3617" y="3719"/>
            <a:chExt cx="510" cy="312"/>
          </a:xfrm>
        </p:grpSpPr>
        <p:sp>
          <p:nvSpPr>
            <p:cNvPr id="27654" name="Line 95"/>
            <p:cNvSpPr>
              <a:spLocks noChangeShapeType="1"/>
            </p:cNvSpPr>
            <p:nvPr/>
          </p:nvSpPr>
          <p:spPr bwMode="auto">
            <a:xfrm flipV="1">
              <a:off x="3617" y="3719"/>
              <a:ext cx="510" cy="284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Line 96"/>
            <p:cNvSpPr>
              <a:spLocks noChangeShapeType="1"/>
            </p:cNvSpPr>
            <p:nvPr/>
          </p:nvSpPr>
          <p:spPr bwMode="auto">
            <a:xfrm>
              <a:off x="4127" y="3719"/>
              <a:ext cx="0" cy="312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F73C3D-53D4-4B1E-AF4F-4AB64B3AF7A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F40F5-FFA2-4FF5-A123-4760207DEB7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23963"/>
            <a:ext cx="7696200" cy="28797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smtClean="0">
                <a:ea typeface="微软雅黑" pitchFamily="34" charset="-122"/>
              </a:rPr>
              <a:t>码元同步</a:t>
            </a:r>
            <a:r>
              <a:rPr lang="zh-CN" altLang="en-US" b="1" smtClean="0">
                <a:solidFill>
                  <a:schemeClr val="hlink"/>
                </a:solidFill>
                <a:ea typeface="微软雅黑" pitchFamily="34" charset="-122"/>
              </a:rPr>
              <a:t>时间误差为</a:t>
            </a:r>
            <a:r>
              <a:rPr lang="zh-CN" altLang="en-US" b="1" i="1" smtClean="0">
                <a:solidFill>
                  <a:schemeClr val="hlink"/>
                </a:solidFill>
                <a:ea typeface="微软雅黑" pitchFamily="34" charset="-122"/>
                <a:sym typeface="Symbol" pitchFamily="18" charset="2"/>
              </a:rPr>
              <a:t></a:t>
            </a:r>
            <a:r>
              <a:rPr lang="zh-CN" altLang="en-US" b="1" smtClean="0"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mtClean="0">
                <a:ea typeface="微软雅黑" pitchFamily="34" charset="-122"/>
              </a:rPr>
              <a:t>2PSK</a:t>
            </a:r>
            <a:r>
              <a:rPr lang="zh-CN" altLang="en-US" smtClean="0">
                <a:ea typeface="微软雅黑" pitchFamily="34" charset="-122"/>
              </a:rPr>
              <a:t>信号为例，其最佳误码率为：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mtClean="0">
              <a:ea typeface="微软雅黑" pitchFamily="34" charset="-122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mtClean="0">
              <a:ea typeface="微软雅黑" pitchFamily="34" charset="-122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ea typeface="微软雅黑" pitchFamily="34" charset="-122"/>
              </a:rPr>
              <a:t>在有相位误差时的平均误码率为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041650" y="2393950"/>
          <a:ext cx="18446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3" imgW="1130300" imgH="508000" progId="Equation.3">
                  <p:embed/>
                </p:oleObj>
              </mc:Choice>
              <mc:Fallback>
                <p:oleObj name="公式" r:id="rId3" imgW="11303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393950"/>
                        <a:ext cx="18446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097088" y="4329113"/>
          <a:ext cx="45894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5" imgW="2616200" imgH="533400" progId="Equation.3">
                  <p:embed/>
                </p:oleObj>
              </mc:Choice>
              <mc:Fallback>
                <p:oleObj name="公式" r:id="rId5" imgW="26162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329113"/>
                        <a:ext cx="45894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296863" y="323850"/>
            <a:ext cx="6365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b="1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.3.3</a:t>
            </a:r>
            <a:r>
              <a:rPr lang="zh-CN" altLang="en-US" b="1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码元同步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误差 </a:t>
            </a:r>
            <a:r>
              <a:rPr lang="zh-CN" alt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对 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误码率</a:t>
            </a: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786063" y="2573338"/>
            <a:ext cx="50006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 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群同步</a:t>
            </a:r>
            <a:endParaRPr lang="en-US" altLang="zh-CN" sz="4400" b="1" dirty="0">
              <a:solidFill>
                <a:srgbClr val="990099"/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735013" y="1717675"/>
            <a:ext cx="1735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§ 13</a:t>
            </a:r>
            <a:r>
              <a:rPr lang="en-US" altLang="zh-CN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</a:t>
            </a:r>
            <a:endParaRPr lang="zh-CN" altLang="en-US" sz="4000" b="1" dirty="0">
              <a:solidFill>
                <a:srgbClr val="80008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906838"/>
            <a:ext cx="71437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6914A-9AC9-4266-A059-4B68DF0A004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142875" y="415925"/>
            <a:ext cx="2492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13</a:t>
            </a:r>
            <a:r>
              <a:rPr lang="en-US" altLang="zh-CN" sz="32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.4.1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概 述</a:t>
            </a:r>
            <a:endParaRPr lang="zh-CN" altLang="en-US" sz="3200" b="1" dirty="0">
              <a:solidFill>
                <a:srgbClr val="00339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4375" y="1316038"/>
            <a:ext cx="2643188" cy="488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同步种类</a:t>
            </a:r>
            <a:endParaRPr lang="zh-CN" altLang="en-US" b="1" kern="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5813" y="4286250"/>
            <a:ext cx="2643187" cy="488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同步状态</a:t>
            </a:r>
            <a:endParaRPr lang="zh-CN" altLang="en-US" b="1" kern="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725" name="组合 24"/>
          <p:cNvGrpSpPr>
            <a:grpSpLocks/>
          </p:cNvGrpSpPr>
          <p:nvPr/>
        </p:nvGrpSpPr>
        <p:grpSpPr bwMode="auto">
          <a:xfrm>
            <a:off x="3214688" y="4857750"/>
            <a:ext cx="2947987" cy="1157288"/>
            <a:chOff x="3052763" y="4857750"/>
            <a:chExt cx="2947987" cy="1157288"/>
          </a:xfrm>
        </p:grpSpPr>
        <p:sp>
          <p:nvSpPr>
            <p:cNvPr id="30729" name="左大括号 18"/>
            <p:cNvSpPr>
              <a:spLocks/>
            </p:cNvSpPr>
            <p:nvPr/>
          </p:nvSpPr>
          <p:spPr bwMode="auto">
            <a:xfrm>
              <a:off x="3052763" y="5048250"/>
              <a:ext cx="71437" cy="71437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rgbClr val="99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0" name="矩形 10"/>
            <p:cNvSpPr>
              <a:spLocks noChangeArrowheads="1"/>
            </p:cNvSpPr>
            <p:nvPr/>
          </p:nvSpPr>
          <p:spPr bwMode="auto">
            <a:xfrm>
              <a:off x="3124200" y="5514975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保持态</a:t>
              </a:r>
              <a:endParaRPr lang="zh-CN" altLang="fr-FR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731" name="矩形 11"/>
            <p:cNvSpPr>
              <a:spLocks noChangeArrowheads="1"/>
            </p:cNvSpPr>
            <p:nvPr/>
          </p:nvSpPr>
          <p:spPr bwMode="auto">
            <a:xfrm>
              <a:off x="3124200" y="4857750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捕获态</a:t>
              </a:r>
              <a:endParaRPr lang="zh-CN" altLang="fr-FR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11"/>
            <p:cNvSpPr>
              <a:spLocks noChangeArrowheads="1"/>
            </p:cNvSpPr>
            <p:nvPr/>
          </p:nvSpPr>
          <p:spPr bwMode="auto">
            <a:xfrm>
              <a:off x="4276725" y="4929188"/>
              <a:ext cx="17240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应</a:t>
              </a:r>
              <a:r>
                <a:rPr lang="zh-CN" alt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防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止</a:t>
              </a: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同步</a:t>
              </a:r>
              <a:endParaRPr lang="zh-CN" altLang="fr-FR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11"/>
            <p:cNvSpPr>
              <a:spLocks noChangeArrowheads="1"/>
            </p:cNvSpPr>
            <p:nvPr/>
          </p:nvSpPr>
          <p:spPr bwMode="auto">
            <a:xfrm>
              <a:off x="4276725" y="5614988"/>
              <a:ext cx="17240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应</a:t>
              </a:r>
              <a:r>
                <a:rPr lang="zh-CN" alt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防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止</a:t>
              </a:r>
              <a:r>
                <a:rPr lang="zh-CN" altLang="en-US" sz="2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漏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同步</a:t>
              </a:r>
              <a:endParaRPr lang="zh-CN" altLang="fr-FR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546975" y="528638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076450"/>
            <a:ext cx="5495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D8B54D-5705-4B68-ABF4-4ABA1F45544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041650"/>
            <a:ext cx="7643812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370388"/>
            <a:ext cx="76581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0" name="Rectangle 102"/>
          <p:cNvSpPr>
            <a:spLocks noChangeArrowheads="1"/>
          </p:cNvSpPr>
          <p:nvPr/>
        </p:nvSpPr>
        <p:spPr bwMode="auto">
          <a:xfrm>
            <a:off x="930275" y="1885950"/>
            <a:ext cx="7499350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相干解调时，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同频同相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的本地载波（相干载波）。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8" name="Rectangle 21"/>
          <p:cNvSpPr>
            <a:spLocks noChangeArrowheads="1"/>
          </p:cNvSpPr>
          <p:nvPr/>
        </p:nvSpPr>
        <p:spPr bwMode="auto">
          <a:xfrm>
            <a:off x="407988" y="481013"/>
            <a:ext cx="68786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A"/>
            </a:prstShdw>
          </a:effectLst>
        </p:spPr>
        <p:txBody>
          <a:bodyPr>
            <a:spAutoFit/>
          </a:bodyPr>
          <a:lstStyle/>
          <a:p>
            <a:pPr eaLnBrk="0" hangingPunct="0">
              <a:buClr>
                <a:srgbClr val="FF0000"/>
              </a:buClr>
              <a:buSzPct val="79000"/>
              <a:buFont typeface="Wingdings" pitchFamily="2" charset="2"/>
              <a:buChar char="n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同步的类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型、作用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82613" y="1190625"/>
            <a:ext cx="34083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3399"/>
                </a:solidFill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同步的类型和作用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27100" y="1990725"/>
            <a:ext cx="1573213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载波同步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927100" y="3182938"/>
            <a:ext cx="1573213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4" name="Rectangle 102"/>
          <p:cNvSpPr>
            <a:spLocks noChangeArrowheads="1"/>
          </p:cNvSpPr>
          <p:nvPr/>
        </p:nvSpPr>
        <p:spPr bwMode="auto">
          <a:xfrm>
            <a:off x="1027113" y="5641975"/>
            <a:ext cx="7386637" cy="5000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使通信网中各站点时钟之间保持同步。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914400" y="4508500"/>
            <a:ext cx="1657350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帧</a:t>
            </a:r>
            <a:r>
              <a:rPr lang="en-US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：</a:t>
            </a:r>
            <a:endParaRPr lang="zh-CN" altLang="en-US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919163" y="5672138"/>
            <a:ext cx="1449387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：</a:t>
            </a:r>
            <a:endParaRPr lang="zh-CN" altLang="en-US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07063" y="223838"/>
            <a:ext cx="315912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5200"/>
              </a:lnSpc>
            </a:pPr>
            <a:r>
              <a:rPr lang="zh-CN" altLang="en-US" sz="2400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400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synchronization</a:t>
            </a:r>
            <a:r>
              <a:rPr lang="zh-CN" altLang="en-US" sz="2400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C8C747-9BFC-4F10-B948-36F85973BA1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8119" y="2220588"/>
            <a:ext cx="6661150" cy="1099327"/>
            <a:chOff x="2508" y="8790"/>
            <a:chExt cx="6253" cy="854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7353" y="8829"/>
              <a:ext cx="117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dirty="0"/>
                <a:t>信息码组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25" y="8790"/>
              <a:ext cx="6228" cy="375"/>
              <a:chOff x="2849" y="8790"/>
              <a:chExt cx="4067" cy="271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2849" y="8790"/>
                <a:ext cx="1026" cy="271"/>
              </a:xfrm>
              <a:prstGeom prst="flowChartPredefined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3863" y="8790"/>
                <a:ext cx="1026" cy="271"/>
              </a:xfrm>
              <a:prstGeom prst="flowChartPredefined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>
                <a:off x="4878" y="8790"/>
                <a:ext cx="1025" cy="271"/>
              </a:xfrm>
              <a:prstGeom prst="flowChartPredefined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  <p:sp>
            <p:nvSpPr>
              <p:cNvPr id="26" name="AutoShape 10"/>
              <p:cNvSpPr>
                <a:spLocks noChangeArrowheads="1"/>
              </p:cNvSpPr>
              <p:nvPr/>
            </p:nvSpPr>
            <p:spPr bwMode="auto">
              <a:xfrm>
                <a:off x="5892" y="8790"/>
                <a:ext cx="1024" cy="271"/>
              </a:xfrm>
              <a:prstGeom prst="flowChartPredefined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  <p:sp>
          <p:nvSpPr>
            <p:cNvPr id="6" name="Rectangle 11" descr="浅色上对角线"/>
            <p:cNvSpPr>
              <a:spLocks noChangeArrowheads="1"/>
            </p:cNvSpPr>
            <p:nvPr/>
          </p:nvSpPr>
          <p:spPr bwMode="auto">
            <a:xfrm>
              <a:off x="3928" y="8809"/>
              <a:ext cx="326" cy="3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7" name="Rectangle 12" descr="浅色上对角线"/>
            <p:cNvSpPr>
              <a:spLocks noChangeArrowheads="1"/>
            </p:cNvSpPr>
            <p:nvPr/>
          </p:nvSpPr>
          <p:spPr bwMode="auto">
            <a:xfrm>
              <a:off x="5476" y="8798"/>
              <a:ext cx="338" cy="3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8" name="Rectangle 13" descr="浅色上对角线"/>
            <p:cNvSpPr>
              <a:spLocks noChangeArrowheads="1"/>
            </p:cNvSpPr>
            <p:nvPr/>
          </p:nvSpPr>
          <p:spPr bwMode="auto">
            <a:xfrm>
              <a:off x="7024" y="8809"/>
              <a:ext cx="338" cy="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9" name="Rectangle 14" descr="浅色上对角线"/>
            <p:cNvSpPr>
              <a:spLocks noChangeArrowheads="1"/>
            </p:cNvSpPr>
            <p:nvPr/>
          </p:nvSpPr>
          <p:spPr bwMode="auto">
            <a:xfrm>
              <a:off x="8593" y="8798"/>
              <a:ext cx="168" cy="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10" name="Rectangle 15" descr="浅色上对角线"/>
            <p:cNvSpPr>
              <a:spLocks noChangeArrowheads="1"/>
            </p:cNvSpPr>
            <p:nvPr/>
          </p:nvSpPr>
          <p:spPr bwMode="auto">
            <a:xfrm>
              <a:off x="2508" y="8811"/>
              <a:ext cx="196" cy="3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676" y="9188"/>
              <a:ext cx="1178" cy="456"/>
              <a:chOff x="6260" y="9188"/>
              <a:chExt cx="1178" cy="456"/>
            </a:xfrm>
          </p:grpSpPr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6260" y="9280"/>
                <a:ext cx="1178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000">
                    <a:solidFill>
                      <a:srgbClr val="0000CC"/>
                    </a:solidFill>
                  </a:rPr>
                  <a:t>同步码组</a:t>
                </a:r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 rot="-5400000">
                <a:off x="6698" y="9084"/>
                <a:ext cx="114" cy="322"/>
              </a:xfrm>
              <a:prstGeom prst="leftBrace">
                <a:avLst>
                  <a:gd name="adj1" fmla="val 235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268" y="8829"/>
              <a:ext cx="116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dirty="0"/>
                <a:t>信息码组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810" y="8838"/>
              <a:ext cx="116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dirty="0"/>
                <a:t>信息码组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726" y="8814"/>
              <a:ext cx="11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dirty="0"/>
                <a:t>信息码组</a:t>
              </a:r>
            </a:p>
          </p:txBody>
        </p: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5128" y="9188"/>
              <a:ext cx="1178" cy="456"/>
              <a:chOff x="6260" y="9188"/>
              <a:chExt cx="1178" cy="456"/>
            </a:xfrm>
          </p:grpSpPr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6260" y="9280"/>
                <a:ext cx="1178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000" dirty="0">
                    <a:solidFill>
                      <a:srgbClr val="0000CC"/>
                    </a:solidFill>
                  </a:rPr>
                  <a:t>同步码组</a:t>
                </a:r>
              </a:p>
            </p:txBody>
          </p:sp>
          <p:sp>
            <p:nvSpPr>
              <p:cNvPr id="20" name="AutoShape 24"/>
              <p:cNvSpPr>
                <a:spLocks/>
              </p:cNvSpPr>
              <p:nvPr/>
            </p:nvSpPr>
            <p:spPr bwMode="auto">
              <a:xfrm rot="-5400000">
                <a:off x="6698" y="9084"/>
                <a:ext cx="114" cy="322"/>
              </a:xfrm>
              <a:prstGeom prst="leftBrace">
                <a:avLst>
                  <a:gd name="adj1" fmla="val 235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3597" y="9188"/>
              <a:ext cx="1178" cy="456"/>
              <a:chOff x="6260" y="9188"/>
              <a:chExt cx="1178" cy="456"/>
            </a:xfrm>
          </p:grpSpPr>
          <p:sp>
            <p:nvSpPr>
              <p:cNvPr id="17" name="Text Box 26"/>
              <p:cNvSpPr txBox="1">
                <a:spLocks noChangeArrowheads="1"/>
              </p:cNvSpPr>
              <p:nvPr/>
            </p:nvSpPr>
            <p:spPr bwMode="auto">
              <a:xfrm>
                <a:off x="6260" y="9280"/>
                <a:ext cx="1178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000" dirty="0">
                    <a:solidFill>
                      <a:srgbClr val="0000CC"/>
                    </a:solidFill>
                  </a:rPr>
                  <a:t>同步码组</a:t>
                </a:r>
              </a:p>
            </p:txBody>
          </p:sp>
          <p:sp>
            <p:nvSpPr>
              <p:cNvPr id="18" name="AutoShape 27"/>
              <p:cNvSpPr>
                <a:spLocks/>
              </p:cNvSpPr>
              <p:nvPr/>
            </p:nvSpPr>
            <p:spPr bwMode="auto">
              <a:xfrm rot="-5400000">
                <a:off x="6698" y="9084"/>
                <a:ext cx="114" cy="322"/>
              </a:xfrm>
              <a:prstGeom prst="leftBrace">
                <a:avLst>
                  <a:gd name="adj1" fmla="val 235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773113" y="1320800"/>
            <a:ext cx="1643062" cy="46990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原理： </a:t>
            </a:r>
          </a:p>
        </p:txBody>
      </p:sp>
      <p:sp>
        <p:nvSpPr>
          <p:cNvPr id="89" name="矩形 4"/>
          <p:cNvSpPr>
            <a:spLocks noChangeArrowheads="1"/>
          </p:cNvSpPr>
          <p:nvPr/>
        </p:nvSpPr>
        <p:spPr bwMode="auto">
          <a:xfrm>
            <a:off x="142875" y="415925"/>
            <a:ext cx="36020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13</a:t>
            </a:r>
            <a:r>
              <a:rPr lang="en-US" altLang="zh-CN" sz="32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.4.2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集中插入法</a:t>
            </a:r>
            <a:endParaRPr lang="zh-CN" altLang="en-US" sz="3200" b="1" dirty="0">
              <a:solidFill>
                <a:srgbClr val="00339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571875" y="538163"/>
            <a:ext cx="26463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（连贯式插入法）</a:t>
            </a:r>
            <a:endParaRPr lang="zh-CN" altLang="en-US" sz="24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4225" y="3773488"/>
            <a:ext cx="1643063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要求：</a:t>
            </a:r>
          </a:p>
        </p:txBody>
      </p:sp>
      <p:sp>
        <p:nvSpPr>
          <p:cNvPr id="37" name="矩形 36"/>
          <p:cNvSpPr/>
          <p:nvPr/>
        </p:nvSpPr>
        <p:spPr>
          <a:xfrm>
            <a:off x="2143125" y="1285875"/>
            <a:ext cx="6429375" cy="554038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每群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的开头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中插入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群同步码组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帧标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z="20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zh-CN" sz="20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46975" y="528638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5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754438"/>
            <a:ext cx="65008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矩形 26"/>
          <p:cNvSpPr>
            <a:spLocks noChangeArrowheads="1"/>
          </p:cNvSpPr>
          <p:nvPr/>
        </p:nvSpPr>
        <p:spPr bwMode="auto">
          <a:xfrm>
            <a:off x="1244600" y="5511800"/>
            <a:ext cx="410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适用于要求快速建立同步的地方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A2207D-4391-48C5-94A7-BC887C4317F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646113" y="2603500"/>
            <a:ext cx="7929562" cy="226536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2773" name="标题 1"/>
          <p:cNvSpPr>
            <a:spLocks noGrp="1"/>
          </p:cNvSpPr>
          <p:nvPr>
            <p:ph type="title"/>
          </p:nvPr>
        </p:nvSpPr>
        <p:spPr>
          <a:xfrm>
            <a:off x="574675" y="3602038"/>
            <a:ext cx="4962525" cy="644525"/>
          </a:xfrm>
        </p:spPr>
        <p:txBody>
          <a:bodyPr anchor="t"/>
          <a:lstStyle/>
          <a:p>
            <a:pPr>
              <a:lnSpc>
                <a:spcPts val="3800"/>
              </a:lnSpc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         当 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  <a:sym typeface="Symbol" pitchFamily="18" charset="2"/>
              </a:rPr>
              <a:t>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0 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时， 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(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j</a:t>
            </a:r>
            <a:r>
              <a:rPr lang="en-US" altLang="zh-CN" sz="2400" b="1" i="1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Arial" charset="0"/>
              </a:rPr>
              <a:t>的  值 都  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很小</a:t>
            </a:r>
            <a:endParaRPr lang="zh-CN" altLang="en-US" sz="2000" dirty="0" smtClean="0">
              <a:solidFill>
                <a:schemeClr val="tx1"/>
              </a:solidFill>
              <a:latin typeface="+mn-lt"/>
              <a:ea typeface="微软雅黑" pitchFamily="34" charset="-122"/>
              <a:cs typeface="Arial" charset="0"/>
            </a:endParaRPr>
          </a:p>
        </p:txBody>
      </p:sp>
      <p:sp>
        <p:nvSpPr>
          <p:cNvPr id="32772" name="内容占位符 2"/>
          <p:cNvSpPr>
            <a:spLocks noGrp="1"/>
          </p:cNvSpPr>
          <p:nvPr>
            <p:ph idx="1"/>
          </p:nvPr>
        </p:nvSpPr>
        <p:spPr>
          <a:xfrm>
            <a:off x="1171575" y="2820988"/>
            <a:ext cx="1862138" cy="45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smtClean="0">
                <a:latin typeface="Arial" charset="0"/>
                <a:ea typeface="微软雅黑" pitchFamily="34" charset="-122"/>
                <a:cs typeface="Arial" charset="0"/>
              </a:rPr>
              <a:t>当  </a:t>
            </a:r>
            <a:r>
              <a:rPr lang="en-US" altLang="zh-CN" sz="2000" b="1" i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j</a:t>
            </a:r>
            <a:r>
              <a:rPr lang="en-US" altLang="zh-CN" sz="2000" b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 = 0 </a:t>
            </a:r>
            <a:r>
              <a:rPr lang="zh-CN" altLang="en-US" sz="2000" smtClean="0">
                <a:latin typeface="Arial" charset="0"/>
                <a:ea typeface="微软雅黑" pitchFamily="34" charset="-122"/>
                <a:cs typeface="Arial" charset="0"/>
              </a:rPr>
              <a:t>时，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16225" y="1230313"/>
          <a:ext cx="22558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3" imgW="990170" imgH="431613" progId="Equation.DSMT4">
                  <p:embed/>
                </p:oleObj>
              </mc:Choice>
              <mc:Fallback>
                <p:oleObj name="Equation" r:id="rId3" imgW="99017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230313"/>
                        <a:ext cx="2255838" cy="9842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343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2867025" y="2554288"/>
          <a:ext cx="2428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5" imgW="1040948" imgH="431613" progId="Equation.DSMT4">
                  <p:embed/>
                </p:oleObj>
              </mc:Choice>
              <mc:Fallback>
                <p:oleObj name="Equation" r:id="rId5" imgW="1040948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54288"/>
                        <a:ext cx="24288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643563" y="1568450"/>
            <a:ext cx="1495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(1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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i="1" kern="0" dirty="0" err="1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  <a:sym typeface="Symbol" pitchFamily="18" charset="2"/>
              </a:rPr>
              <a:t>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n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pitchFamily="34" charset="0"/>
              </a:rPr>
              <a:t>) 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8775" y="2817813"/>
            <a:ext cx="131286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——</a:t>
            </a:r>
            <a:r>
              <a:rPr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峰值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9813" y="5394325"/>
            <a:ext cx="7143750" cy="606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4000"/>
              </a:lnSpc>
              <a:buClr>
                <a:srgbClr val="CC00CC"/>
              </a:buClr>
              <a:buSzPct val="70000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一种常用的帧同步码组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巴克码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8538" y="4284663"/>
            <a:ext cx="75739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则</a:t>
            </a:r>
            <a:r>
              <a:rPr lang="zh-CN" altLang="en-US" sz="2000" kern="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可用求自相关函数的方法</a:t>
            </a:r>
            <a:r>
              <a:rPr lang="zh-CN" altLang="en-US" sz="2000" kern="0" dirty="0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寻找 </a:t>
            </a:r>
            <a:r>
              <a:rPr lang="zh-CN" altLang="en-US" sz="2000" kern="0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峰值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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zh-CN" altLang="en-US" sz="2000" kern="0" dirty="0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发现 </a:t>
            </a:r>
            <a:r>
              <a:rPr lang="zh-CN" altLang="en-US" sz="2000" kern="0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同步码组 </a:t>
            </a:r>
            <a:r>
              <a:rPr lang="zh-CN" altLang="en-US" sz="2000" kern="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的位置。</a:t>
            </a:r>
            <a:endParaRPr lang="zh-CN" altLang="en-US" dirty="0"/>
          </a:p>
        </p:txBody>
      </p:sp>
      <p:sp>
        <p:nvSpPr>
          <p:cNvPr id="13" name="矩形 44"/>
          <p:cNvSpPr>
            <a:spLocks noChangeArrowheads="1"/>
          </p:cNvSpPr>
          <p:nvPr/>
        </p:nvSpPr>
        <p:spPr bwMode="auto">
          <a:xfrm>
            <a:off x="457200" y="471488"/>
            <a:ext cx="811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设有一个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位的码组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{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, 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, …,</a:t>
            </a:r>
            <a:r>
              <a:rPr lang="en-US" altLang="zh-CN" sz="2400" i="1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i="1" baseline="-25000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}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  <a:cs typeface="Arial" charset="0"/>
              </a:rPr>
              <a:t>，其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  <a:cs typeface="Arial" pitchFamily="34" charset="0"/>
              </a:rPr>
              <a:t>局部自相关函数定义</a:t>
            </a:r>
            <a:r>
              <a:rPr lang="zh-CN" altLang="en-US" sz="2000" dirty="0">
                <a:latin typeface="+mn-lt"/>
                <a:ea typeface="微软雅黑" pitchFamily="34" charset="-122"/>
                <a:cs typeface="Arial" pitchFamily="34" charset="0"/>
              </a:rPr>
              <a:t>为</a:t>
            </a:r>
            <a:endParaRPr lang="zh-CN" altLang="en-US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16DA-F6C2-4F69-9378-BF1E3D94A14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0375" y="1089025"/>
            <a:ext cx="810101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4400"/>
              </a:lnSpc>
              <a:buClr>
                <a:srgbClr val="CC00CC"/>
              </a:buClr>
              <a:buSzPct val="70000"/>
              <a:defRPr/>
            </a:pP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设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zh-CN" sz="2000" dirty="0">
                <a:latin typeface="+mn-lt"/>
                <a:ea typeface="微软雅黑" pitchFamily="34" charset="-122"/>
                <a:cs typeface="Arial" charset="0"/>
              </a:rPr>
              <a:t>一个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 </a:t>
            </a:r>
            <a:r>
              <a:rPr lang="zh-CN" altLang="zh-CN" sz="2000" dirty="0">
                <a:latin typeface="+mn-lt"/>
                <a:ea typeface="微软雅黑" pitchFamily="34" charset="-122"/>
                <a:cs typeface="Arial" charset="0"/>
              </a:rPr>
              <a:t>位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的巴克</a:t>
            </a:r>
            <a:r>
              <a:rPr lang="zh-CN" altLang="zh-CN" sz="2000" dirty="0">
                <a:latin typeface="+mn-lt"/>
                <a:ea typeface="微软雅黑" pitchFamily="34" charset="-122"/>
                <a:cs typeface="Arial" charset="0"/>
              </a:rPr>
              <a:t>码组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{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1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,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2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,</a:t>
            </a:r>
            <a:r>
              <a:rPr lang="en-US" altLang="zh-CN" sz="2400" i="1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,…,</a:t>
            </a:r>
            <a:r>
              <a:rPr lang="en-US" altLang="zh-CN" sz="2400" i="1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x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微软雅黑" pitchFamily="34" charset="-122"/>
                <a:cs typeface="Arial" charset="0"/>
              </a:rPr>
              <a:t>}</a:t>
            </a:r>
            <a:r>
              <a:rPr lang="zh-CN" altLang="zh-CN" sz="2000" dirty="0">
                <a:latin typeface="+mn-lt"/>
                <a:ea typeface="+mn-ea"/>
                <a:cs typeface="Arial" charset="0"/>
              </a:rPr>
              <a:t>，</a:t>
            </a:r>
            <a:r>
              <a:rPr lang="zh-CN" altLang="en-US" sz="2000" dirty="0">
                <a:latin typeface="+mn-lt"/>
                <a:ea typeface="微软雅黑" pitchFamily="34" charset="-122"/>
                <a:cs typeface="Arial" charset="0"/>
              </a:rPr>
              <a:t>则</a:t>
            </a:r>
            <a:r>
              <a:rPr lang="zh-CN" altLang="zh-CN" sz="2000" dirty="0">
                <a:latin typeface="+mn-lt"/>
                <a:ea typeface="微软雅黑" pitchFamily="34" charset="-122"/>
                <a:cs typeface="Arial" charset="0"/>
              </a:rPr>
              <a:t>其</a:t>
            </a:r>
            <a:r>
              <a:rPr lang="en-US" altLang="zh-CN" sz="2000" dirty="0">
                <a:latin typeface="+mn-lt"/>
                <a:ea typeface="微软雅黑" pitchFamily="34" charset="-122"/>
                <a:cs typeface="Arial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+mn-lt"/>
                <a:ea typeface="微软雅黑" pitchFamily="34" charset="-122"/>
                <a:cs typeface="Arial" charset="0"/>
              </a:rPr>
              <a:t>局部相关函数</a:t>
            </a:r>
            <a:r>
              <a:rPr lang="zh-CN" altLang="zh-CN" sz="2000" dirty="0">
                <a:latin typeface="+mn-lt"/>
                <a:ea typeface="微软雅黑" pitchFamily="34" charset="-122"/>
                <a:cs typeface="Arial" charset="0"/>
              </a:rPr>
              <a:t>满足</a:t>
            </a:r>
            <a:r>
              <a:rPr lang="zh-CN" altLang="zh-CN" sz="2000" dirty="0">
                <a:latin typeface="+mn-lt"/>
                <a:ea typeface="+mn-ea"/>
                <a:cs typeface="Arial" charset="0"/>
              </a:rPr>
              <a:t>：</a:t>
            </a:r>
            <a:endParaRPr lang="zh-CN" altLang="en-US" sz="2000" dirty="0"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1196975" y="1744663"/>
          <a:ext cx="41402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2349500" imgH="711200" progId="Equation.DSMT4">
                  <p:embed/>
                </p:oleObj>
              </mc:Choice>
              <mc:Fallback>
                <p:oleObj name="Equation" r:id="rId3" imgW="23495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744663"/>
                        <a:ext cx="4140200" cy="1254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5757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6011863" y="2220913"/>
          <a:ext cx="9906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5" imgW="520248" imgH="177646" progId="Equation.DSMT4">
                  <p:embed/>
                </p:oleObj>
              </mc:Choice>
              <mc:Fallback>
                <p:oleObj name="Equation" r:id="rId5" imgW="520248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20913"/>
                        <a:ext cx="9906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1800" y="293688"/>
            <a:ext cx="1857375" cy="469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巴克码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460375" y="3429000"/>
            <a:ext cx="2643188" cy="498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巴克码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8" name="矩形 7"/>
          <p:cNvSpPr/>
          <p:nvPr/>
        </p:nvSpPr>
        <p:spPr>
          <a:xfrm>
            <a:off x="7546975" y="528638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" b="2066"/>
          <a:stretch>
            <a:fillRect/>
          </a:stretch>
        </p:blipFill>
        <p:spPr bwMode="auto">
          <a:xfrm>
            <a:off x="2354263" y="3149600"/>
            <a:ext cx="57737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BDBED1-1C70-401D-9810-BFFB68B977F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71500"/>
            <a:ext cx="80724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659188"/>
            <a:ext cx="372427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6413" y="1857375"/>
            <a:ext cx="493712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400" kern="0" dirty="0">
              <a:solidFill>
                <a:srgbClr val="003399"/>
              </a:solidFill>
              <a:latin typeface="+mn-ea"/>
              <a:ea typeface="+mn-ea"/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57188" y="357188"/>
            <a:ext cx="720725" cy="719137"/>
            <a:chOff x="1655" y="845"/>
            <a:chExt cx="454" cy="453"/>
          </a:xfrm>
        </p:grpSpPr>
        <p:grpSp>
          <p:nvGrpSpPr>
            <p:cNvPr id="34835" name="Group 12"/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34837" name="Oval 1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8" name="Oval 1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9" name="Oval 1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0" name="Oval 16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1" name="Oval 1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643" name="Text Box 58"/>
            <p:cNvSpPr txBox="1">
              <a:spLocks noChangeArrowheads="1"/>
            </p:cNvSpPr>
            <p:nvPr/>
          </p:nvSpPr>
          <p:spPr bwMode="gray">
            <a:xfrm>
              <a:off x="1690" y="885"/>
              <a:ext cx="34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例</a:t>
              </a:r>
            </a:p>
          </p:txBody>
        </p:sp>
      </p:grp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614613" y="1643063"/>
          <a:ext cx="45418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5" imgW="2273300" imgH="431800" progId="Equation.DSMT4">
                  <p:embed/>
                </p:oleObj>
              </mc:Choice>
              <mc:Fallback>
                <p:oleObj name="Equation" r:id="rId5" imgW="2273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643063"/>
                        <a:ext cx="45418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2614613" y="2543175"/>
          <a:ext cx="38512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7" imgW="1930400" imgH="431800" progId="Equation.DSMT4">
                  <p:embed/>
                </p:oleObj>
              </mc:Choice>
              <mc:Fallback>
                <p:oleObj name="Equation" r:id="rId7" imgW="19304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543175"/>
                        <a:ext cx="38512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矩形 24"/>
          <p:cNvSpPr>
            <a:spLocks noChangeArrowheads="1"/>
          </p:cNvSpPr>
          <p:nvPr/>
        </p:nvSpPr>
        <p:spPr bwMode="auto">
          <a:xfrm>
            <a:off x="1116013" y="1857375"/>
            <a:ext cx="134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当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j=0 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endParaRPr lang="zh-CN" altLang="en-US">
              <a:ea typeface="微软雅黑" pitchFamily="34" charset="-122"/>
              <a:cs typeface="Arial" charset="0"/>
            </a:endParaRPr>
          </a:p>
        </p:txBody>
      </p:sp>
      <p:sp>
        <p:nvSpPr>
          <p:cNvPr id="34825" name="矩形 25"/>
          <p:cNvSpPr>
            <a:spLocks noChangeArrowheads="1"/>
          </p:cNvSpPr>
          <p:nvPr/>
        </p:nvSpPr>
        <p:spPr bwMode="auto">
          <a:xfrm>
            <a:off x="1101725" y="2714625"/>
            <a:ext cx="134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j=1 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endParaRPr lang="zh-CN" altLang="en-US">
              <a:ea typeface="微软雅黑" pitchFamily="34" charset="-122"/>
              <a:cs typeface="Arial" charset="0"/>
            </a:endParaRPr>
          </a:p>
        </p:txBody>
      </p:sp>
      <p:sp>
        <p:nvSpPr>
          <p:cNvPr id="34826" name="矩形 26"/>
          <p:cNvSpPr>
            <a:spLocks noChangeArrowheads="1"/>
          </p:cNvSpPr>
          <p:nvPr/>
        </p:nvSpPr>
        <p:spPr bwMode="auto">
          <a:xfrm>
            <a:off x="1100138" y="4457700"/>
            <a:ext cx="3614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j= 3 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</a:t>
            </a:r>
            <a:r>
              <a:rPr lang="en-US" altLang="zh-CN" sz="2000" i="1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3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= 0</a:t>
            </a:r>
            <a:endParaRPr lang="zh-CN" altLang="en-US">
              <a:ea typeface="微软雅黑" pitchFamily="34" charset="-122"/>
              <a:cs typeface="Arial" charset="0"/>
            </a:endParaRPr>
          </a:p>
        </p:txBody>
      </p:sp>
      <p:sp>
        <p:nvSpPr>
          <p:cNvPr id="34827" name="矩形 27"/>
          <p:cNvSpPr>
            <a:spLocks noChangeArrowheads="1"/>
          </p:cNvSpPr>
          <p:nvPr/>
        </p:nvSpPr>
        <p:spPr bwMode="auto">
          <a:xfrm>
            <a:off x="1114425" y="5110163"/>
            <a:ext cx="3529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j= 4 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</a:t>
            </a:r>
            <a:r>
              <a:rPr lang="en-US" altLang="zh-CN" sz="2000" i="1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R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4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）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= 1    </a:t>
            </a:r>
          </a:p>
        </p:txBody>
      </p:sp>
      <p:graphicFrame>
        <p:nvGraphicFramePr>
          <p:cNvPr id="34828" name="Object 5"/>
          <p:cNvGraphicFramePr>
            <a:graphicFrameLocks noChangeAspect="1"/>
          </p:cNvGraphicFramePr>
          <p:nvPr/>
        </p:nvGraphicFramePr>
        <p:xfrm>
          <a:off x="2646363" y="3429000"/>
          <a:ext cx="349726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9" imgW="1752600" imgH="431800" progId="Equation.DSMT4">
                  <p:embed/>
                </p:oleObj>
              </mc:Choice>
              <mc:Fallback>
                <p:oleObj name="Equation" r:id="rId9" imgW="1752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429000"/>
                        <a:ext cx="349726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矩形 25"/>
          <p:cNvSpPr>
            <a:spLocks noChangeArrowheads="1"/>
          </p:cNvSpPr>
          <p:nvPr/>
        </p:nvSpPr>
        <p:spPr bwMode="auto">
          <a:xfrm>
            <a:off x="1090613" y="3597275"/>
            <a:ext cx="134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当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j=2 </a:t>
            </a:r>
            <a:r>
              <a:rPr lang="zh-CN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时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endParaRPr lang="zh-CN" altLang="en-US">
              <a:ea typeface="微软雅黑" pitchFamily="34" charset="-122"/>
              <a:cs typeface="Arial" charset="0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42976" y="5881601"/>
            <a:ext cx="2714644" cy="45140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自相关函数是偶函数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AB819-18FD-440A-B2B6-78E3B577CD5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158875"/>
            <a:ext cx="6300788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1188" y="433388"/>
            <a:ext cx="4929187" cy="469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集中插入法群同步码检测流程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7546975" y="528638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0E56EB-AFA9-435D-96F2-8BC4130EDA5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4345C-040A-4012-8F90-B928F88FF6B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405563" y="3000375"/>
            <a:ext cx="22828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FFCF01"/>
              </a:buClr>
              <a:buSzPct val="5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适用于连续传输信息之处，例如数字电话系统中。</a:t>
            </a: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4725988"/>
            <a:ext cx="7115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/>
          <p:cNvSpPr/>
          <p:nvPr/>
        </p:nvSpPr>
        <p:spPr>
          <a:xfrm>
            <a:off x="7546975" y="528638"/>
            <a:ext cx="9540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群同步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矩形 4"/>
          <p:cNvSpPr>
            <a:spLocks noChangeArrowheads="1"/>
          </p:cNvSpPr>
          <p:nvPr/>
        </p:nvSpPr>
        <p:spPr bwMode="auto">
          <a:xfrm>
            <a:off x="493713" y="404813"/>
            <a:ext cx="3178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.4.3  </a:t>
            </a:r>
            <a:r>
              <a:rPr lang="zh-CN" altLang="en-US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分散插入法</a:t>
            </a:r>
            <a:endParaRPr lang="zh-CN" altLang="en-US" b="1">
              <a:solidFill>
                <a:srgbClr val="003399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71875" y="538163"/>
            <a:ext cx="26463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（间隔式插入法）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30300" y="1169988"/>
            <a:ext cx="6429375" cy="5540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将某种具有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短周期性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同步码组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0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zh-CN" sz="20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Group 124"/>
          <p:cNvGrpSpPr>
            <a:grpSpLocks/>
          </p:cNvGrpSpPr>
          <p:nvPr/>
        </p:nvGrpSpPr>
        <p:grpSpPr bwMode="auto">
          <a:xfrm>
            <a:off x="841650" y="1796679"/>
            <a:ext cx="6788149" cy="2357469"/>
            <a:chOff x="2730" y="10132"/>
            <a:chExt cx="5879" cy="2312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7" name="Text Box 125"/>
            <p:cNvSpPr txBox="1">
              <a:spLocks noChangeArrowheads="1"/>
            </p:cNvSpPr>
            <p:nvPr/>
          </p:nvSpPr>
          <p:spPr bwMode="auto">
            <a:xfrm>
              <a:off x="3369" y="10148"/>
              <a:ext cx="113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zh-CN" altLang="en-US" sz="2000" dirty="0">
                  <a:latin typeface="Times New Roman" pitchFamily="18" charset="0"/>
                </a:rPr>
                <a:t>信息码组</a:t>
              </a:r>
              <a:endParaRPr lang="zh-CN" altLang="en-US" sz="2000" dirty="0"/>
            </a:p>
          </p:txBody>
        </p:sp>
        <p:grpSp>
          <p:nvGrpSpPr>
            <p:cNvPr id="68" name="Group 126"/>
            <p:cNvGrpSpPr>
              <a:grpSpLocks/>
            </p:cNvGrpSpPr>
            <p:nvPr/>
          </p:nvGrpSpPr>
          <p:grpSpPr bwMode="auto">
            <a:xfrm>
              <a:off x="2730" y="10132"/>
              <a:ext cx="5879" cy="2312"/>
              <a:chOff x="2730" y="10132"/>
              <a:chExt cx="5879" cy="2312"/>
            </a:xfrm>
          </p:grpSpPr>
          <p:sp>
            <p:nvSpPr>
              <p:cNvPr id="69" name="Text Box 127"/>
              <p:cNvSpPr txBox="1">
                <a:spLocks noChangeArrowheads="1"/>
              </p:cNvSpPr>
              <p:nvPr/>
            </p:nvSpPr>
            <p:spPr bwMode="auto">
              <a:xfrm>
                <a:off x="4956" y="10135"/>
                <a:ext cx="1130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000" dirty="0">
                    <a:latin typeface="Times New Roman" pitchFamily="18" charset="0"/>
                  </a:rPr>
                  <a:t>信息码组</a:t>
                </a:r>
                <a:endParaRPr lang="zh-CN" altLang="en-US" sz="2000" dirty="0"/>
              </a:p>
            </p:txBody>
          </p:sp>
          <p:sp>
            <p:nvSpPr>
              <p:cNvPr id="70" name="Text Box 128"/>
              <p:cNvSpPr txBox="1">
                <a:spLocks noChangeArrowheads="1"/>
              </p:cNvSpPr>
              <p:nvPr/>
            </p:nvSpPr>
            <p:spPr bwMode="auto">
              <a:xfrm>
                <a:off x="6556" y="10148"/>
                <a:ext cx="1130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sz="2000" dirty="0">
                    <a:latin typeface="Times New Roman" pitchFamily="18" charset="0"/>
                  </a:rPr>
                  <a:t>信息码组</a:t>
                </a:r>
                <a:endParaRPr lang="zh-CN" altLang="en-US" sz="2000" dirty="0"/>
              </a:p>
            </p:txBody>
          </p:sp>
          <p:grpSp>
            <p:nvGrpSpPr>
              <p:cNvPr id="71" name="Group 129"/>
              <p:cNvGrpSpPr>
                <a:grpSpLocks/>
              </p:cNvGrpSpPr>
              <p:nvPr/>
            </p:nvGrpSpPr>
            <p:grpSpPr bwMode="auto">
              <a:xfrm>
                <a:off x="2730" y="10132"/>
                <a:ext cx="5879" cy="2312"/>
                <a:chOff x="2730" y="10132"/>
                <a:chExt cx="5879" cy="2312"/>
              </a:xfrm>
            </p:grpSpPr>
            <p:sp>
              <p:nvSpPr>
                <p:cNvPr id="72" name="Rectangle 130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4640" y="10153"/>
                  <a:ext cx="208" cy="336"/>
                </a:xfrm>
                <a:prstGeom prst="rect">
                  <a:avLst/>
                </a:pr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/>
                </a:p>
              </p:txBody>
            </p:sp>
            <p:sp>
              <p:nvSpPr>
                <p:cNvPr id="73" name="Rectangle 131" descr="浅色竖线"/>
                <p:cNvSpPr>
                  <a:spLocks noChangeArrowheads="1"/>
                </p:cNvSpPr>
                <p:nvPr/>
              </p:nvSpPr>
              <p:spPr bwMode="auto">
                <a:xfrm>
                  <a:off x="6225" y="10153"/>
                  <a:ext cx="196" cy="348"/>
                </a:xfrm>
                <a:prstGeom prst="rect">
                  <a:avLst/>
                </a:prstGeom>
                <a:pattFill prst="ltVert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/>
                </a:p>
              </p:txBody>
            </p:sp>
            <p:grpSp>
              <p:nvGrpSpPr>
                <p:cNvPr id="74" name="Group 132"/>
                <p:cNvGrpSpPr>
                  <a:grpSpLocks/>
                </p:cNvGrpSpPr>
                <p:nvPr/>
              </p:nvGrpSpPr>
              <p:grpSpPr bwMode="auto">
                <a:xfrm>
                  <a:off x="2730" y="10132"/>
                  <a:ext cx="5879" cy="2312"/>
                  <a:chOff x="2730" y="10132"/>
                  <a:chExt cx="5879" cy="2312"/>
                </a:xfrm>
              </p:grpSpPr>
              <p:grpSp>
                <p:nvGrpSpPr>
                  <p:cNvPr id="7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4304" y="10538"/>
                    <a:ext cx="1131" cy="424"/>
                    <a:chOff x="5890" y="10538"/>
                    <a:chExt cx="1131" cy="424"/>
                  </a:xfrm>
                </p:grpSpPr>
                <p:sp>
                  <p:nvSpPr>
                    <p:cNvPr id="118" name="Text 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90" y="10598"/>
                      <a:ext cx="1131" cy="36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defRPr/>
                      </a:pPr>
                      <a:r>
                        <a:rPr lang="zh-CN" altLang="en-US" sz="2000">
                          <a:solidFill>
                            <a:srgbClr val="800080"/>
                          </a:solidFill>
                          <a:latin typeface="Times New Roman" pitchFamily="18" charset="0"/>
                        </a:rPr>
                        <a:t>同步码元</a:t>
                      </a:r>
                      <a:endParaRPr lang="zh-CN" altLang="en-US" sz="2000">
                        <a:solidFill>
                          <a:srgbClr val="800080"/>
                        </a:solidFill>
                      </a:endParaRPr>
                    </a:p>
                  </p:txBody>
                </p:sp>
                <p:sp>
                  <p:nvSpPr>
                    <p:cNvPr id="119" name="AutoShape 135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6273" y="10479"/>
                      <a:ext cx="114" cy="231"/>
                    </a:xfrm>
                    <a:prstGeom prst="leftBrace">
                      <a:avLst>
                        <a:gd name="adj1" fmla="val 16886"/>
                        <a:gd name="adj2" fmla="val 5000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sz="2000"/>
                    </a:p>
                  </p:txBody>
                </p:sp>
              </p:grpSp>
              <p:grpSp>
                <p:nvGrpSpPr>
                  <p:cNvPr id="78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730" y="10132"/>
                    <a:ext cx="5879" cy="2312"/>
                    <a:chOff x="2730" y="10132"/>
                    <a:chExt cx="5879" cy="2312"/>
                  </a:xfrm>
                </p:grpSpPr>
                <p:grpSp>
                  <p:nvGrpSpPr>
                    <p:cNvPr id="7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49" y="10132"/>
                      <a:ext cx="5560" cy="2312"/>
                      <a:chOff x="3049" y="10132"/>
                      <a:chExt cx="5560" cy="2312"/>
                    </a:xfrm>
                  </p:grpSpPr>
                  <p:grpSp>
                    <p:nvGrpSpPr>
                      <p:cNvPr id="83" name="Group 1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9" y="10132"/>
                        <a:ext cx="4965" cy="2312"/>
                        <a:chOff x="3049" y="10132"/>
                        <a:chExt cx="4965" cy="2312"/>
                      </a:xfrm>
                    </p:grpSpPr>
                    <p:grpSp>
                      <p:nvGrpSpPr>
                        <p:cNvPr id="87" name="Group 1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0" y="10538"/>
                          <a:ext cx="1131" cy="424"/>
                          <a:chOff x="5890" y="10538"/>
                          <a:chExt cx="1131" cy="424"/>
                        </a:xfrm>
                      </p:grpSpPr>
                      <p:sp>
                        <p:nvSpPr>
                          <p:cNvPr id="116" name="Text Box 14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890" y="10598"/>
                            <a:ext cx="1131" cy="36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defRPr/>
                            </a:pPr>
                            <a:r>
                              <a:rPr lang="zh-CN" altLang="en-US" sz="2000">
                                <a:solidFill>
                                  <a:srgbClr val="800080"/>
                                </a:solidFill>
                                <a:latin typeface="Times New Roman" pitchFamily="18" charset="0"/>
                              </a:rPr>
                              <a:t>同步码元</a:t>
                            </a:r>
                            <a:endParaRPr lang="zh-CN" altLang="en-US" sz="2000">
                              <a:solidFill>
                                <a:srgbClr val="80008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AutoShape 141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-5400000">
                            <a:off x="6273" y="10479"/>
                            <a:ext cx="114" cy="231"/>
                          </a:xfrm>
                          <a:prstGeom prst="leftBrace">
                            <a:avLst>
                              <a:gd name="adj1" fmla="val 16886"/>
                              <a:gd name="adj2" fmla="val 50000"/>
                            </a:avLst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 sz="2000"/>
                          </a:p>
                        </p:txBody>
                      </p:sp>
                    </p:grpSp>
                    <p:grpSp>
                      <p:nvGrpSpPr>
                        <p:cNvPr id="88" name="Group 1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49" y="10132"/>
                          <a:ext cx="4965" cy="376"/>
                          <a:chOff x="3049" y="10132"/>
                          <a:chExt cx="4965" cy="376"/>
                        </a:xfrm>
                      </p:grpSpPr>
                      <p:sp>
                        <p:nvSpPr>
                          <p:cNvPr id="113" name="AutoShape 1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49" y="10132"/>
                            <a:ext cx="1792" cy="376"/>
                          </a:xfrm>
                          <a:prstGeom prst="flowChartPredefinedProcess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 sz="2000"/>
                          </a:p>
                        </p:txBody>
                      </p:sp>
                      <p:sp>
                        <p:nvSpPr>
                          <p:cNvPr id="114" name="AutoShape 1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flipH="1">
                            <a:off x="4623" y="10132"/>
                            <a:ext cx="1805" cy="376"/>
                          </a:xfrm>
                          <a:prstGeom prst="flowChartPredefinedProcess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 sz="2000"/>
                          </a:p>
                        </p:txBody>
                      </p:sp>
                      <p:sp>
                        <p:nvSpPr>
                          <p:cNvPr id="115" name="AutoShape 1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flipH="1">
                            <a:off x="6209" y="10132"/>
                            <a:ext cx="1805" cy="376"/>
                          </a:xfrm>
                          <a:prstGeom prst="flowChartPredefinedProcess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 sz="2000"/>
                          </a:p>
                        </p:txBody>
                      </p:sp>
                    </p:grpSp>
                    <p:grpSp>
                      <p:nvGrpSpPr>
                        <p:cNvPr id="89" name="Group 1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07" y="11586"/>
                          <a:ext cx="2495" cy="858"/>
                          <a:chOff x="4333" y="11378"/>
                          <a:chExt cx="2495" cy="858"/>
                        </a:xfrm>
                      </p:grpSpPr>
                      <p:grpSp>
                        <p:nvGrpSpPr>
                          <p:cNvPr id="94" name="Group 14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333" y="11378"/>
                            <a:ext cx="2495" cy="376"/>
                            <a:chOff x="4333" y="11378"/>
                            <a:chExt cx="2495" cy="376"/>
                          </a:xfrm>
                        </p:grpSpPr>
                        <p:grpSp>
                          <p:nvGrpSpPr>
                            <p:cNvPr id="98" name="Group 14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333" y="11378"/>
                              <a:ext cx="832" cy="376"/>
                              <a:chOff x="4333" y="11378"/>
                              <a:chExt cx="832" cy="376"/>
                            </a:xfrm>
                          </p:grpSpPr>
                          <p:sp>
                            <p:nvSpPr>
                              <p:cNvPr id="109" name="Rectangle 149" descr="浅色上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333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Up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10" name="Rectangle 150" descr="浅色下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41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Dn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11" name="Rectangle 151" descr="浅色竖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49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Vert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12" name="Rectangle 152" descr="浅色横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957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Horz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</p:grpSp>
                        <p:grpSp>
                          <p:nvGrpSpPr>
                            <p:cNvPr id="99" name="Group 15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164" y="11378"/>
                              <a:ext cx="832" cy="376"/>
                              <a:chOff x="4333" y="11378"/>
                              <a:chExt cx="832" cy="376"/>
                            </a:xfrm>
                          </p:grpSpPr>
                          <p:sp>
                            <p:nvSpPr>
                              <p:cNvPr id="105" name="Rectangle 154" descr="浅色上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333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Up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6" name="Rectangle 155" descr="浅色下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41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Dn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7" name="Rectangle 156" descr="浅色竖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49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Vert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8" name="Rectangle 157" descr="浅色横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957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Horz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</p:grpSp>
                        <p:grpSp>
                          <p:nvGrpSpPr>
                            <p:cNvPr id="100" name="Group 1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996" y="11378"/>
                              <a:ext cx="832" cy="376"/>
                              <a:chOff x="4333" y="11378"/>
                              <a:chExt cx="832" cy="376"/>
                            </a:xfrm>
                          </p:grpSpPr>
                          <p:sp>
                            <p:nvSpPr>
                              <p:cNvPr id="101" name="Rectangle 159" descr="浅色上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333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Up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2" name="Rectangle 160" descr="浅色下对角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41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DnDiag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3" name="Rectangle 161" descr="浅色竖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749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Vert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  <p:sp>
                            <p:nvSpPr>
                              <p:cNvPr id="104" name="Rectangle 162" descr="浅色横线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957" y="11378"/>
                                <a:ext cx="208" cy="376"/>
                              </a:xfrm>
                              <a:prstGeom prst="rect">
                                <a:avLst/>
                              </a:prstGeom>
                              <a:pattFill prst="ltHorz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 sz="200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5" name="Group 1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123" y="11786"/>
                            <a:ext cx="1258" cy="450"/>
                            <a:chOff x="4292" y="11799"/>
                            <a:chExt cx="1257" cy="450"/>
                          </a:xfrm>
                        </p:grpSpPr>
                        <p:sp>
                          <p:nvSpPr>
                            <p:cNvPr id="96" name="AutoShape 16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rot="-5400000">
                              <a:off x="4694" y="11461"/>
                              <a:ext cx="128" cy="804"/>
                            </a:xfrm>
                            <a:prstGeom prst="leftBrace">
                              <a:avLst>
                                <a:gd name="adj1" fmla="val 52344"/>
                                <a:gd name="adj2" fmla="val 50106"/>
                              </a:avLst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 sz="2000"/>
                            </a:p>
                          </p:txBody>
                        </p:sp>
                        <p:sp>
                          <p:nvSpPr>
                            <p:cNvPr id="97" name="Text Box 16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292" y="11885"/>
                              <a:ext cx="1257" cy="36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 algn="just">
                                <a:defRPr/>
                              </a:pPr>
                              <a:r>
                                <a:rPr lang="zh-CN" altLang="en-US" sz="2000" dirty="0">
                                  <a:solidFill>
                                    <a:srgbClr val="0000CC"/>
                                  </a:solidFill>
                                </a:rPr>
                                <a:t>同步码组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90" name="Line 1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3239" y="10897"/>
                          <a:ext cx="1977" cy="66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 sz="2000"/>
                        </a:p>
                      </p:txBody>
                    </p:sp>
                    <p:sp>
                      <p:nvSpPr>
                        <p:cNvPr id="91" name="Line 1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774" y="10884"/>
                          <a:ext cx="676" cy="66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 sz="2000"/>
                        </a:p>
                      </p:txBody>
                    </p:sp>
                    <p:sp>
                      <p:nvSpPr>
                        <p:cNvPr id="92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632" y="10910"/>
                          <a:ext cx="664" cy="63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 sz="2000"/>
                        </a:p>
                      </p:txBody>
                    </p:sp>
                    <p:sp>
                      <p:nvSpPr>
                        <p:cNvPr id="93" name="Line 1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854" y="10910"/>
                          <a:ext cx="2014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 sz="2000"/>
                        </a:p>
                      </p:txBody>
                    </p:sp>
                  </p:grpSp>
                  <p:grpSp>
                    <p:nvGrpSpPr>
                      <p:cNvPr id="84" name="Group 1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476" y="10551"/>
                        <a:ext cx="1133" cy="424"/>
                        <a:chOff x="5890" y="10538"/>
                        <a:chExt cx="1131" cy="424"/>
                      </a:xfrm>
                    </p:grpSpPr>
                    <p:sp>
                      <p:nvSpPr>
                        <p:cNvPr id="85" name="Text Box 17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890" y="10598"/>
                          <a:ext cx="1131" cy="3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800080"/>
                              </a:solidFill>
                              <a:latin typeface="Times New Roman" pitchFamily="18" charset="0"/>
                            </a:rPr>
                            <a:t>同步码元</a:t>
                          </a:r>
                          <a:endParaRPr lang="zh-CN" altLang="en-US" sz="2000" dirty="0">
                            <a:solidFill>
                              <a:srgbClr val="80008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AutoShape 172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6273" y="10479"/>
                          <a:ext cx="114" cy="231"/>
                        </a:xfrm>
                        <a:prstGeom prst="leftBrace">
                          <a:avLst>
                            <a:gd name="adj1" fmla="val 16886"/>
                            <a:gd name="adj2" fmla="val 50000"/>
                          </a:avLst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 sz="2000"/>
                        </a:p>
                      </p:txBody>
                    </p:sp>
                  </p:grpSp>
                </p:grpSp>
                <p:grpSp>
                  <p:nvGrpSpPr>
                    <p:cNvPr id="80" name="Group 1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0" y="10538"/>
                      <a:ext cx="1133" cy="424"/>
                      <a:chOff x="5890" y="10538"/>
                      <a:chExt cx="1131" cy="424"/>
                    </a:xfrm>
                  </p:grpSpPr>
                  <p:sp>
                    <p:nvSpPr>
                      <p:cNvPr id="81" name="Text Box 17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890" y="10598"/>
                        <a:ext cx="1131" cy="3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just">
                          <a:defRPr/>
                        </a:pPr>
                        <a:r>
                          <a:rPr lang="zh-CN" altLang="en-US" sz="2000" dirty="0">
                            <a:solidFill>
                              <a:srgbClr val="800080"/>
                            </a:solidFill>
                            <a:latin typeface="Times New Roman" pitchFamily="18" charset="0"/>
                          </a:rPr>
                          <a:t>同步码元</a:t>
                        </a:r>
                        <a:endParaRPr lang="zh-CN" altLang="en-US" sz="2000" dirty="0">
                          <a:solidFill>
                            <a:srgbClr val="800080"/>
                          </a:solidFill>
                        </a:endParaRPr>
                      </a:p>
                    </p:txBody>
                  </p:sp>
                  <p:sp>
                    <p:nvSpPr>
                      <p:cNvPr id="82" name="AutoShape 175"/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6273" y="10479"/>
                        <a:ext cx="114" cy="231"/>
                      </a:xfrm>
                      <a:prstGeom prst="leftBrace">
                        <a:avLst>
                          <a:gd name="adj1" fmla="val 16886"/>
                          <a:gd name="adj2" fmla="val 50000"/>
                        </a:avLst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sz="2000"/>
                      </a:p>
                    </p:txBody>
                  </p:sp>
                </p:grpSp>
              </p:grpSp>
            </p:grpSp>
            <p:sp>
              <p:nvSpPr>
                <p:cNvPr id="75" name="Rectangle 176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068" y="10153"/>
                  <a:ext cx="196" cy="349"/>
                </a:xfrm>
                <a:prstGeom prst="rect">
                  <a:avLst/>
                </a:prstGeom>
                <a:pattFill prst="ltUp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/>
                </a:p>
              </p:txBody>
            </p:sp>
            <p:sp>
              <p:nvSpPr>
                <p:cNvPr id="76" name="Rectangle 177" descr="浅色横线"/>
                <p:cNvSpPr>
                  <a:spLocks noChangeArrowheads="1"/>
                </p:cNvSpPr>
                <p:nvPr/>
              </p:nvSpPr>
              <p:spPr bwMode="auto">
                <a:xfrm>
                  <a:off x="7811" y="10166"/>
                  <a:ext cx="208" cy="336"/>
                </a:xfrm>
                <a:prstGeom prst="rect">
                  <a:avLst/>
                </a:prstGeom>
                <a:pattFill prst="ltHorz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/>
                </a:p>
              </p:txBody>
            </p:sp>
          </p:grpSp>
        </p:grpSp>
      </p:grpSp>
      <p:sp>
        <p:nvSpPr>
          <p:cNvPr id="120" name="Rectangle 102"/>
          <p:cNvSpPr>
            <a:spLocks noChangeArrowheads="1"/>
          </p:cNvSpPr>
          <p:nvPr/>
        </p:nvSpPr>
        <p:spPr bwMode="auto">
          <a:xfrm>
            <a:off x="1782763" y="4273550"/>
            <a:ext cx="5857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3333CC"/>
              </a:buClr>
              <a:buSzPct val="65000"/>
              <a:defRPr/>
            </a:pPr>
            <a:r>
              <a:rPr lang="zh-CN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在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PCM 24</a:t>
            </a:r>
            <a:r>
              <a:rPr lang="zh-CN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路基群中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间隔插入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交替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同步码组：</a:t>
            </a:r>
            <a:r>
              <a:rPr lang="en-US" altLang="zh-CN" sz="2000" dirty="0">
                <a:solidFill>
                  <a:srgbClr val="D7181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en-US" altLang="zh-CN" sz="20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2357438" y="52578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5608638" y="52578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4006850" y="52578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24" name="Text Box 8"/>
          <p:cNvSpPr txBox="1">
            <a:spLocks noChangeArrowheads="1"/>
          </p:cNvSpPr>
          <p:nvPr/>
        </p:nvSpPr>
        <p:spPr bwMode="auto">
          <a:xfrm>
            <a:off x="7265988" y="5257800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</a:p>
        </p:txBody>
      </p:sp>
      <p:grpSp>
        <p:nvGrpSpPr>
          <p:cNvPr id="125" name="组合 57"/>
          <p:cNvGrpSpPr>
            <a:grpSpLocks/>
          </p:cNvGrpSpPr>
          <p:nvPr/>
        </p:nvGrpSpPr>
        <p:grpSpPr bwMode="auto">
          <a:xfrm>
            <a:off x="568325" y="4168775"/>
            <a:ext cx="928688" cy="571500"/>
            <a:chOff x="2500298" y="3214686"/>
            <a:chExt cx="928693" cy="571503"/>
          </a:xfrm>
        </p:grpSpPr>
        <p:sp>
          <p:nvSpPr>
            <p:cNvPr id="126" name="椭圆 125"/>
            <p:cNvSpPr/>
            <p:nvPr/>
          </p:nvSpPr>
          <p:spPr bwMode="auto">
            <a:xfrm>
              <a:off x="2500298" y="3214686"/>
              <a:ext cx="928693" cy="571503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566973" y="3257549"/>
              <a:ext cx="804867" cy="4619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举例</a:t>
              </a:r>
              <a:endPara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3CC5DB-9FA4-48E0-A405-BF62CE603FC3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85763" y="1223963"/>
            <a:ext cx="7642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移位搜索法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存储检测法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先将接收码元序列存在计算机的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中，再进行检验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按先进先出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(FIFO)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的原理工作。</a:t>
            </a:r>
            <a:endParaRPr lang="en-US" altLang="zh-CN" sz="2400" b="1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866775" y="414338"/>
            <a:ext cx="2716213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软件搜索方法</a:t>
            </a:r>
          </a:p>
        </p:txBody>
      </p:sp>
      <p:pic>
        <p:nvPicPr>
          <p:cNvPr id="37893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963863"/>
            <a:ext cx="6834187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831975"/>
            <a:ext cx="74168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3243263"/>
            <a:ext cx="7432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1513" y="1038225"/>
            <a:ext cx="269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3399"/>
                </a:solidFill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同步</a:t>
            </a:r>
            <a:r>
              <a:rPr lang="zh-CN" altLang="en-US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获取方法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98538" y="1960563"/>
            <a:ext cx="1573212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984250" y="3386138"/>
            <a:ext cx="1573213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zh-CN" altLang="en-US" sz="20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AEB76E-9197-4F35-8CB3-CDB8FEABBCA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/>
          <p:cNvSpPr txBox="1">
            <a:spLocks noChangeArrowheads="1"/>
          </p:cNvSpPr>
          <p:nvPr/>
        </p:nvSpPr>
        <p:spPr bwMode="gray">
          <a:xfrm>
            <a:off x="2578100" y="2259013"/>
            <a:ext cx="50006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 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载波同步</a:t>
            </a:r>
            <a:endParaRPr lang="en-US" altLang="zh-CN" sz="4400" b="1" dirty="0">
              <a:solidFill>
                <a:srgbClr val="990099"/>
              </a:solidFill>
              <a:ea typeface="微软雅黑" pitchFamily="34" charset="-122"/>
            </a:endParaRPr>
          </a:p>
        </p:txBody>
      </p:sp>
      <p:sp>
        <p:nvSpPr>
          <p:cNvPr id="45059" name="矩形 4"/>
          <p:cNvSpPr>
            <a:spLocks noChangeArrowheads="1"/>
          </p:cNvSpPr>
          <p:nvPr/>
        </p:nvSpPr>
        <p:spPr bwMode="auto">
          <a:xfrm>
            <a:off x="714375" y="1763713"/>
            <a:ext cx="1878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§ 13</a:t>
            </a:r>
            <a:r>
              <a:rPr lang="en-US" altLang="zh-CN" sz="4000" b="1" dirty="0">
                <a:solidFill>
                  <a:srgbClr val="80008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dirty="0">
              <a:solidFill>
                <a:srgbClr val="80008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2289175" y="3121025"/>
            <a:ext cx="5703888" cy="54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Clr>
                <a:schemeClr val="hlink"/>
              </a:buClr>
              <a:buSzPct val="65000"/>
              <a:defRPr/>
            </a:pPr>
            <a:r>
              <a:rPr lang="zh-CN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载波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相干解调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Rectangle 102"/>
          <p:cNvSpPr>
            <a:spLocks noChangeArrowheads="1"/>
          </p:cNvSpPr>
          <p:nvPr/>
        </p:nvSpPr>
        <p:spPr bwMode="auto">
          <a:xfrm>
            <a:off x="2289175" y="4271963"/>
            <a:ext cx="5132388" cy="604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4000"/>
              </a:lnSpc>
              <a:buClr>
                <a:schemeClr val="hlink"/>
              </a:buClr>
              <a:buSzPct val="65000"/>
              <a:defRPr/>
            </a:pPr>
            <a:r>
              <a:rPr lang="zh-CN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插入导频法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直接法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02"/>
          <p:cNvSpPr>
            <a:spLocks noChangeArrowheads="1"/>
          </p:cNvSpPr>
          <p:nvPr/>
        </p:nvSpPr>
        <p:spPr bwMode="auto">
          <a:xfrm>
            <a:off x="2303463" y="3675063"/>
            <a:ext cx="5132387" cy="541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buClr>
                <a:schemeClr val="hlink"/>
              </a:buClr>
              <a:buSzPct val="65000"/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c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与接收信号的载波 同频同相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1AB632-30A7-471D-984D-003D9DBDAD8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928813"/>
            <a:ext cx="7848600" cy="571500"/>
          </a:xfrm>
        </p:spPr>
        <p:txBody>
          <a:bodyPr/>
          <a:lstStyle/>
          <a:p>
            <a:pPr marL="609600" indent="-609600" eaLnBrk="1" hangingPunct="1">
              <a:lnSpc>
                <a:spcPts val="3400"/>
              </a:lnSpc>
              <a:buClr>
                <a:srgbClr val="FF3300"/>
              </a:buClr>
              <a:buSzPct val="65000"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导频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Arial" charset="0"/>
              </a:rPr>
              <a:t>：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含有载波信息的单频信号，伴随发送信号一并被发送。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296863" y="312738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.2.1</a:t>
            </a:r>
            <a:r>
              <a:rPr lang="en-US" altLang="zh-CN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有</a:t>
            </a:r>
            <a:r>
              <a:rPr lang="zh-CN" altLang="en-US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辅助</a:t>
            </a:r>
            <a:r>
              <a:rPr lang="zh-CN" altLang="en-US" b="1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导频</a:t>
            </a:r>
            <a:r>
              <a:rPr lang="zh-CN" altLang="en-US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时的载波提取</a:t>
            </a:r>
            <a:endParaRPr lang="zh-CN" altLang="en-US" b="1">
              <a:solidFill>
                <a:srgbClr val="800080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42938" y="2571750"/>
            <a:ext cx="5086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ts val="3400"/>
              </a:lnSpc>
              <a:spcBef>
                <a:spcPct val="20000"/>
              </a:spcBef>
              <a:buClr>
                <a:srgbClr val="FF3300"/>
              </a:buClr>
              <a:buSzPct val="65000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提取</a:t>
            </a:r>
            <a:r>
              <a:rPr lang="zh-CN" altLang="en-US" sz="24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：</a:t>
            </a: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常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用锁相环（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PLL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）来提取 载波。</a:t>
            </a:r>
            <a:endParaRPr lang="en-US" altLang="zh-CN" sz="2000" kern="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714500" y="5500688"/>
            <a:ext cx="4071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注</a:t>
            </a:r>
            <a:r>
              <a:rPr lang="zh-CN" altLang="en-US" sz="2000" kern="0" dirty="0">
                <a:latin typeface="+mn-ea"/>
                <a:ea typeface="+mn-ea"/>
                <a:cs typeface="Arial" charset="0"/>
              </a:rPr>
              <a:t>：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charset="0"/>
              </a:rPr>
              <a:t>可用数字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锁相环替代。</a:t>
            </a:r>
            <a:endParaRPr lang="en-US" altLang="zh-CN" sz="2000" kern="0" dirty="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99325" y="528638"/>
            <a:ext cx="1211263" cy="40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载波同步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85875"/>
            <a:ext cx="83724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38971" r="9111"/>
          <a:stretch>
            <a:fillRect/>
          </a:stretch>
        </p:blipFill>
        <p:spPr bwMode="auto">
          <a:xfrm>
            <a:off x="1285875" y="3446463"/>
            <a:ext cx="66865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8FD07C-DA4F-4BFC-84FD-9FC0DE13660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60529-9F95-40FF-8FE0-648624CEC80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2552700"/>
            <a:ext cx="7740650" cy="1055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平方环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mtClean="0">
                <a:ea typeface="微软雅黑" pitchFamily="34" charset="-122"/>
              </a:rPr>
              <a:t>以</a:t>
            </a:r>
            <a:r>
              <a:rPr lang="en-US" altLang="zh-CN" smtClean="0">
                <a:solidFill>
                  <a:schemeClr val="tx2"/>
                </a:solidFill>
                <a:ea typeface="微软雅黑" pitchFamily="34" charset="-122"/>
              </a:rPr>
              <a:t>2PSK</a:t>
            </a:r>
            <a:r>
              <a:rPr lang="zh-CN" altLang="en-US" smtClean="0">
                <a:ea typeface="微软雅黑" pitchFamily="34" charset="-122"/>
              </a:rPr>
              <a:t>信号为例</a:t>
            </a:r>
            <a:r>
              <a:rPr lang="en-US" altLang="zh-CN" smtClean="0">
                <a:ea typeface="微软雅黑" pitchFamily="34" charset="-122"/>
              </a:rPr>
              <a:t>: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>
                <a:ea typeface="微软雅黑" pitchFamily="34" charset="-122"/>
              </a:rPr>
              <a:t>设信号                                            其中，</a:t>
            </a:r>
            <a:r>
              <a:rPr lang="en-US" altLang="zh-CN" i="1" smtClean="0">
                <a:ea typeface="微软雅黑" pitchFamily="34" charset="-122"/>
              </a:rPr>
              <a:t>m</a:t>
            </a:r>
            <a:r>
              <a:rPr lang="en-US" altLang="zh-CN" smtClean="0">
                <a:ea typeface="微软雅黑" pitchFamily="34" charset="-122"/>
              </a:rPr>
              <a:t>(</a:t>
            </a:r>
            <a:r>
              <a:rPr lang="en-US" altLang="zh-CN" i="1" smtClean="0">
                <a:ea typeface="微软雅黑" pitchFamily="34" charset="-122"/>
              </a:rPr>
              <a:t>t</a:t>
            </a:r>
            <a:r>
              <a:rPr lang="en-US" altLang="zh-CN" smtClean="0">
                <a:ea typeface="微软雅黑" pitchFamily="34" charset="-122"/>
              </a:rPr>
              <a:t>) = </a:t>
            </a:r>
            <a:r>
              <a:rPr lang="en-US" altLang="zh-CN" smtClean="0">
                <a:ea typeface="微软雅黑" pitchFamily="34" charset="-122"/>
                <a:sym typeface="Symbol" pitchFamily="18" charset="2"/>
              </a:rPr>
              <a:t></a:t>
            </a:r>
            <a:r>
              <a:rPr lang="en-US" altLang="zh-CN" smtClean="0">
                <a:ea typeface="微软雅黑" pitchFamily="34" charset="-122"/>
              </a:rPr>
              <a:t>1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54275" y="3159125"/>
          <a:ext cx="28114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公式" r:id="rId3" imgW="1485900" imgH="228600" progId="Equation.3">
                  <p:embed/>
                </p:oleObj>
              </mc:Choice>
              <mc:Fallback>
                <p:oleObj name="公式" r:id="rId3" imgW="1485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159125"/>
                        <a:ext cx="2811463" cy="4270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727200" y="3743325"/>
          <a:ext cx="55451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公式" r:id="rId5" imgW="3098800" imgH="406400" progId="Equation.3">
                  <p:embed/>
                </p:oleObj>
              </mc:Choice>
              <mc:Fallback>
                <p:oleObj name="公式" r:id="rId5" imgW="30988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743325"/>
                        <a:ext cx="5545138" cy="723900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43"/>
          <p:cNvGrpSpPr>
            <a:grpSpLocks/>
          </p:cNvGrpSpPr>
          <p:nvPr/>
        </p:nvGrpSpPr>
        <p:grpSpPr bwMode="auto">
          <a:xfrm>
            <a:off x="698500" y="4530725"/>
            <a:ext cx="7945438" cy="1944688"/>
            <a:chOff x="612" y="2160"/>
            <a:chExt cx="5005" cy="1225"/>
          </a:xfrm>
        </p:grpSpPr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5290" y="2784"/>
              <a:ext cx="327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latin typeface="Times New Roman" pitchFamily="18" charset="0"/>
                </a:rPr>
                <a:t>载频</a:t>
              </a:r>
            </a:p>
            <a:p>
              <a:pPr algn="just" eaLnBrk="1" hangingPunct="1"/>
              <a:r>
                <a:rPr lang="zh-CN" altLang="en-US" sz="1600">
                  <a:latin typeface="Times New Roman" pitchFamily="18" charset="0"/>
                </a:rPr>
                <a:t>输出</a:t>
              </a:r>
              <a:endParaRPr lang="zh-CN" altLang="en-US"/>
            </a:p>
          </p:txBody>
        </p:sp>
        <p:grpSp>
          <p:nvGrpSpPr>
            <p:cNvPr id="8205" name="Group 12"/>
            <p:cNvGrpSpPr>
              <a:grpSpLocks/>
            </p:cNvGrpSpPr>
            <p:nvPr/>
          </p:nvGrpSpPr>
          <p:grpSpPr bwMode="auto">
            <a:xfrm>
              <a:off x="687" y="2239"/>
              <a:ext cx="825" cy="335"/>
              <a:chOff x="2338" y="3220"/>
              <a:chExt cx="1435" cy="496"/>
            </a:xfrm>
          </p:grpSpPr>
          <p:sp>
            <p:nvSpPr>
              <p:cNvPr id="8231" name="Text Box 13"/>
              <p:cNvSpPr txBox="1">
                <a:spLocks noChangeArrowheads="1"/>
              </p:cNvSpPr>
              <p:nvPr/>
            </p:nvSpPr>
            <p:spPr bwMode="auto">
              <a:xfrm>
                <a:off x="2814" y="3220"/>
                <a:ext cx="959" cy="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Times New Roman" pitchFamily="18" charset="0"/>
                  </a:rPr>
                  <a:t>带通滤波</a:t>
                </a:r>
                <a:endParaRPr lang="zh-CN" altLang="en-US"/>
              </a:p>
            </p:txBody>
          </p:sp>
          <p:sp>
            <p:nvSpPr>
              <p:cNvPr id="8232" name="Line 14"/>
              <p:cNvSpPr>
                <a:spLocks noChangeShapeType="1"/>
              </p:cNvSpPr>
              <p:nvPr/>
            </p:nvSpPr>
            <p:spPr bwMode="auto">
              <a:xfrm>
                <a:off x="2338" y="347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6" name="Group 15"/>
            <p:cNvGrpSpPr>
              <a:grpSpLocks/>
            </p:cNvGrpSpPr>
            <p:nvPr/>
          </p:nvGrpSpPr>
          <p:grpSpPr bwMode="auto">
            <a:xfrm>
              <a:off x="1506" y="2249"/>
              <a:ext cx="732" cy="336"/>
              <a:chOff x="3926" y="3235"/>
              <a:chExt cx="1273" cy="496"/>
            </a:xfrm>
          </p:grpSpPr>
          <p:sp>
            <p:nvSpPr>
              <p:cNvPr id="8229" name="Text Box 16"/>
              <p:cNvSpPr txBox="1">
                <a:spLocks noChangeArrowheads="1"/>
              </p:cNvSpPr>
              <p:nvPr/>
            </p:nvSpPr>
            <p:spPr bwMode="auto">
              <a:xfrm>
                <a:off x="4240" y="3235"/>
                <a:ext cx="959" cy="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Times New Roman" pitchFamily="18" charset="0"/>
                  </a:rPr>
                  <a:t>平 方</a:t>
                </a:r>
                <a:endParaRPr lang="zh-CN" altLang="en-US"/>
              </a:p>
            </p:txBody>
          </p:sp>
          <p:sp>
            <p:nvSpPr>
              <p:cNvPr id="8230" name="Line 17"/>
              <p:cNvSpPr>
                <a:spLocks noChangeShapeType="1"/>
              </p:cNvSpPr>
              <p:nvPr/>
            </p:nvSpPr>
            <p:spPr bwMode="auto">
              <a:xfrm>
                <a:off x="3926" y="3474"/>
                <a:ext cx="3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7" name="Line 18"/>
            <p:cNvSpPr>
              <a:spLocks noChangeShapeType="1"/>
            </p:cNvSpPr>
            <p:nvPr/>
          </p:nvSpPr>
          <p:spPr bwMode="auto">
            <a:xfrm>
              <a:off x="3535" y="2959"/>
              <a:ext cx="2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08" name="Group 19"/>
            <p:cNvGrpSpPr>
              <a:grpSpLocks/>
            </p:cNvGrpSpPr>
            <p:nvPr/>
          </p:nvGrpSpPr>
          <p:grpSpPr bwMode="auto">
            <a:xfrm>
              <a:off x="2248" y="2168"/>
              <a:ext cx="1399" cy="1217"/>
              <a:chOff x="4766" y="3114"/>
              <a:chExt cx="2432" cy="1800"/>
            </a:xfrm>
          </p:grpSpPr>
          <p:sp>
            <p:nvSpPr>
              <p:cNvPr id="8217" name="AutoShape 20"/>
              <p:cNvSpPr>
                <a:spLocks noChangeArrowheads="1"/>
              </p:cNvSpPr>
              <p:nvPr/>
            </p:nvSpPr>
            <p:spPr bwMode="auto">
              <a:xfrm>
                <a:off x="5158" y="3265"/>
                <a:ext cx="480" cy="420"/>
              </a:xfrm>
              <a:prstGeom prst="flowChartSummingJunct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8" name="Line 21"/>
              <p:cNvSpPr>
                <a:spLocks noChangeShapeType="1"/>
              </p:cNvSpPr>
              <p:nvPr/>
            </p:nvSpPr>
            <p:spPr bwMode="auto">
              <a:xfrm>
                <a:off x="4766" y="3489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22"/>
              <p:cNvSpPr>
                <a:spLocks noChangeShapeType="1"/>
              </p:cNvSpPr>
              <p:nvPr/>
            </p:nvSpPr>
            <p:spPr bwMode="auto">
              <a:xfrm>
                <a:off x="5666" y="3489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Line 23"/>
              <p:cNvSpPr>
                <a:spLocks noChangeShapeType="1"/>
              </p:cNvSpPr>
              <p:nvPr/>
            </p:nvSpPr>
            <p:spPr bwMode="auto">
              <a:xfrm>
                <a:off x="5414" y="3685"/>
                <a:ext cx="14" cy="5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24"/>
              <p:cNvSpPr>
                <a:spLocks noChangeShapeType="1"/>
              </p:cNvSpPr>
              <p:nvPr/>
            </p:nvSpPr>
            <p:spPr bwMode="auto">
              <a:xfrm>
                <a:off x="5440" y="4269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22" name="Group 25"/>
              <p:cNvGrpSpPr>
                <a:grpSpLocks/>
              </p:cNvGrpSpPr>
              <p:nvPr/>
            </p:nvGrpSpPr>
            <p:grpSpPr bwMode="auto">
              <a:xfrm>
                <a:off x="6040" y="3219"/>
                <a:ext cx="973" cy="1291"/>
                <a:chOff x="6654" y="3220"/>
                <a:chExt cx="973" cy="1291"/>
              </a:xfrm>
            </p:grpSpPr>
            <p:sp>
              <p:nvSpPr>
                <p:cNvPr id="822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68" y="4015"/>
                  <a:ext cx="959" cy="4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>
                      <a:latin typeface="Times New Roman" pitchFamily="18" charset="0"/>
                    </a:rPr>
                    <a:t>压控振荡</a:t>
                  </a:r>
                  <a:endParaRPr lang="zh-CN" altLang="en-US"/>
                </a:p>
              </p:txBody>
            </p:sp>
            <p:grpSp>
              <p:nvGrpSpPr>
                <p:cNvPr id="8226" name="Group 27"/>
                <p:cNvGrpSpPr>
                  <a:grpSpLocks/>
                </p:cNvGrpSpPr>
                <p:nvPr/>
              </p:nvGrpSpPr>
              <p:grpSpPr bwMode="auto">
                <a:xfrm>
                  <a:off x="6654" y="3220"/>
                  <a:ext cx="959" cy="810"/>
                  <a:chOff x="6654" y="3220"/>
                  <a:chExt cx="959" cy="810"/>
                </a:xfrm>
              </p:grpSpPr>
              <p:sp>
                <p:nvSpPr>
                  <p:cNvPr id="822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3220"/>
                    <a:ext cx="959" cy="49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72000" rIns="0" bIns="0"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1600">
                        <a:latin typeface="Times New Roman" pitchFamily="18" charset="0"/>
                      </a:rPr>
                      <a:t>环路滤波</a:t>
                    </a:r>
                    <a:endParaRPr lang="zh-CN" altLang="en-US"/>
                  </a:p>
                </p:txBody>
              </p:sp>
              <p:sp>
                <p:nvSpPr>
                  <p:cNvPr id="822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108" y="3730"/>
                    <a:ext cx="0" cy="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223" name="Rectangle 30"/>
              <p:cNvSpPr>
                <a:spLocks noChangeArrowheads="1"/>
              </p:cNvSpPr>
              <p:nvPr/>
            </p:nvSpPr>
            <p:spPr bwMode="auto">
              <a:xfrm>
                <a:off x="4994" y="3114"/>
                <a:ext cx="2204" cy="18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4" name="Text Box 31"/>
              <p:cNvSpPr txBox="1">
                <a:spLocks noChangeArrowheads="1"/>
              </p:cNvSpPr>
              <p:nvPr/>
            </p:nvSpPr>
            <p:spPr bwMode="auto">
              <a:xfrm>
                <a:off x="5214" y="4495"/>
                <a:ext cx="959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Times New Roman" pitchFamily="18" charset="0"/>
                  </a:rPr>
                  <a:t>锁相环</a:t>
                </a:r>
                <a:endParaRPr lang="zh-CN" altLang="en-US"/>
              </a:p>
            </p:txBody>
          </p:sp>
        </p:grpSp>
        <p:sp>
          <p:nvSpPr>
            <p:cNvPr id="8209" name="Text Box 32"/>
            <p:cNvSpPr txBox="1">
              <a:spLocks noChangeArrowheads="1"/>
            </p:cNvSpPr>
            <p:nvPr/>
          </p:nvSpPr>
          <p:spPr bwMode="auto">
            <a:xfrm>
              <a:off x="612" y="2160"/>
              <a:ext cx="27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i="1">
                  <a:latin typeface="Times New Roman" pitchFamily="18" charset="0"/>
                </a:rPr>
                <a:t>s</a:t>
              </a:r>
              <a:r>
                <a:rPr lang="en-US" altLang="zh-CN" sz="1800">
                  <a:latin typeface="Times New Roman" pitchFamily="18" charset="0"/>
                </a:rPr>
                <a:t>(</a:t>
              </a:r>
              <a:r>
                <a:rPr lang="en-US" altLang="zh-CN" sz="1800" i="1">
                  <a:latin typeface="Times New Roman" pitchFamily="18" charset="0"/>
                </a:rPr>
                <a:t>t</a:t>
              </a:r>
              <a:r>
                <a:rPr lang="en-US" altLang="zh-CN" sz="1800">
                  <a:latin typeface="Times New Roman" pitchFamily="18" charset="0"/>
                </a:rPr>
                <a:t>)</a:t>
              </a:r>
              <a:endParaRPr lang="en-US" altLang="zh-CN" sz="3200"/>
            </a:p>
          </p:txBody>
        </p:sp>
        <p:grpSp>
          <p:nvGrpSpPr>
            <p:cNvPr id="8210" name="Group 33"/>
            <p:cNvGrpSpPr>
              <a:grpSpLocks/>
            </p:cNvGrpSpPr>
            <p:nvPr/>
          </p:nvGrpSpPr>
          <p:grpSpPr bwMode="auto">
            <a:xfrm>
              <a:off x="3792" y="2787"/>
              <a:ext cx="1487" cy="335"/>
              <a:chOff x="7450" y="4029"/>
              <a:chExt cx="2584" cy="496"/>
            </a:xfrm>
          </p:grpSpPr>
          <p:grpSp>
            <p:nvGrpSpPr>
              <p:cNvPr id="8211" name="Group 34"/>
              <p:cNvGrpSpPr>
                <a:grpSpLocks/>
              </p:cNvGrpSpPr>
              <p:nvPr/>
            </p:nvGrpSpPr>
            <p:grpSpPr bwMode="auto">
              <a:xfrm>
                <a:off x="7450" y="4029"/>
                <a:ext cx="1308" cy="496"/>
                <a:chOff x="7450" y="4029"/>
                <a:chExt cx="1308" cy="496"/>
              </a:xfrm>
            </p:grpSpPr>
            <p:sp>
              <p:nvSpPr>
                <p:cNvPr id="82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7450" y="4029"/>
                  <a:ext cx="959" cy="4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r>
                    <a:rPr lang="zh-CN" altLang="en-US" sz="1600">
                      <a:latin typeface="Times New Roman" pitchFamily="18" charset="0"/>
                    </a:rPr>
                    <a:t>分频</a:t>
                  </a:r>
                  <a:endParaRPr lang="zh-CN" altLang="en-US"/>
                </a:p>
              </p:txBody>
            </p:sp>
            <p:sp>
              <p:nvSpPr>
                <p:cNvPr id="8216" name="Line 36"/>
                <p:cNvSpPr>
                  <a:spLocks noChangeShapeType="1"/>
                </p:cNvSpPr>
                <p:nvPr/>
              </p:nvSpPr>
              <p:spPr bwMode="auto">
                <a:xfrm>
                  <a:off x="8428" y="4284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12" name="Group 37"/>
              <p:cNvGrpSpPr>
                <a:grpSpLocks/>
              </p:cNvGrpSpPr>
              <p:nvPr/>
            </p:nvGrpSpPr>
            <p:grpSpPr bwMode="auto">
              <a:xfrm>
                <a:off x="8726" y="4029"/>
                <a:ext cx="1308" cy="496"/>
                <a:chOff x="7450" y="4029"/>
                <a:chExt cx="1308" cy="496"/>
              </a:xfrm>
            </p:grpSpPr>
            <p:sp>
              <p:nvSpPr>
                <p:cNvPr id="821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450" y="4029"/>
                  <a:ext cx="959" cy="4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>
                      <a:latin typeface="Times New Roman" pitchFamily="18" charset="0"/>
                    </a:rPr>
                    <a:t>窄带滤波</a:t>
                  </a:r>
                  <a:endParaRPr lang="zh-CN" altLang="en-US"/>
                </a:p>
              </p:txBody>
            </p:sp>
            <p:sp>
              <p:nvSpPr>
                <p:cNvPr id="8214" name="Line 39"/>
                <p:cNvSpPr>
                  <a:spLocks noChangeShapeType="1"/>
                </p:cNvSpPr>
                <p:nvPr/>
              </p:nvSpPr>
              <p:spPr bwMode="auto">
                <a:xfrm>
                  <a:off x="8428" y="4284"/>
                  <a:ext cx="3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8" name="矩形 37"/>
          <p:cNvSpPr/>
          <p:nvPr/>
        </p:nvSpPr>
        <p:spPr>
          <a:xfrm>
            <a:off x="7432675" y="301625"/>
            <a:ext cx="1211263" cy="40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载波同步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0" name="矩形 8"/>
          <p:cNvSpPr>
            <a:spLocks noChangeArrowheads="1"/>
          </p:cNvSpPr>
          <p:nvPr/>
        </p:nvSpPr>
        <p:spPr bwMode="auto">
          <a:xfrm>
            <a:off x="1079500" y="1093788"/>
            <a:ext cx="684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自同步法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。设法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从接收信号中直接提取同步载波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201" name="矩形 39"/>
          <p:cNvSpPr>
            <a:spLocks noChangeArrowheads="1"/>
          </p:cNvSpPr>
          <p:nvPr/>
        </p:nvSpPr>
        <p:spPr bwMode="auto">
          <a:xfrm>
            <a:off x="2768600" y="2079625"/>
            <a:ext cx="228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</a:t>
            </a:r>
            <a:r>
              <a:rPr lang="zh-CN" altLang="en-US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载波同步信号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/>
          </a:p>
        </p:txBody>
      </p:sp>
      <p:sp>
        <p:nvSpPr>
          <p:cNvPr id="8202" name="矩形 4"/>
          <p:cNvSpPr>
            <a:spLocks noChangeArrowheads="1"/>
          </p:cNvSpPr>
          <p:nvPr/>
        </p:nvSpPr>
        <p:spPr bwMode="auto">
          <a:xfrm>
            <a:off x="188913" y="300038"/>
            <a:ext cx="5432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en-US" altLang="zh-CN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.2.2</a:t>
            </a:r>
            <a:r>
              <a:rPr lang="en-US" altLang="zh-CN" b="1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b="1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无</a:t>
            </a:r>
            <a:r>
              <a:rPr lang="zh-CN" altLang="en-US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辅助</a:t>
            </a:r>
            <a:r>
              <a:rPr lang="zh-CN" altLang="en-US" b="1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导频</a:t>
            </a:r>
            <a:r>
              <a:rPr lang="zh-CN" altLang="en-US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时的载波提取</a:t>
            </a:r>
            <a:endParaRPr lang="zh-CN" altLang="en-US" b="1">
              <a:solidFill>
                <a:srgbClr val="800080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493838"/>
            <a:ext cx="79327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9930-F0C3-4CEE-B99D-E2B45B02A15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323850"/>
            <a:ext cx="7515225" cy="584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华文细黑" pitchFamily="2" charset="-122"/>
              </a:rPr>
              <a:t>科斯塔斯（</a:t>
            </a:r>
            <a:r>
              <a:rPr lang="en-US" altLang="zh-CN" b="1" smtClean="0">
                <a:solidFill>
                  <a:schemeClr val="hlink"/>
                </a:solidFill>
                <a:ea typeface="华文细黑" pitchFamily="2" charset="-122"/>
              </a:rPr>
              <a:t>Costas</a:t>
            </a:r>
            <a:r>
              <a:rPr lang="zh-CN" altLang="en-US" b="1" smtClean="0">
                <a:solidFill>
                  <a:schemeClr val="hlink"/>
                </a:solidFill>
                <a:ea typeface="华文细黑" pitchFamily="2" charset="-122"/>
              </a:rPr>
              <a:t>）环</a:t>
            </a:r>
            <a:r>
              <a:rPr lang="zh-CN" altLang="en-US" b="1" smtClean="0">
                <a:solidFill>
                  <a:schemeClr val="hlink"/>
                </a:solidFill>
                <a:ea typeface="华文细黑" pitchFamily="2" charset="-122"/>
                <a:sym typeface="Wingdings" pitchFamily="2" charset="2"/>
              </a:rPr>
              <a:t>：（</a:t>
            </a:r>
            <a:r>
              <a:rPr lang="zh-CN" altLang="en-US" b="1" smtClean="0">
                <a:solidFill>
                  <a:schemeClr val="hlink"/>
                </a:solidFill>
                <a:ea typeface="华文细黑" pitchFamily="2" charset="-122"/>
              </a:rPr>
              <a:t>同相正交环、边环）</a:t>
            </a:r>
          </a:p>
        </p:txBody>
      </p:sp>
      <p:graphicFrame>
        <p:nvGraphicFramePr>
          <p:cNvPr id="9220" name="Object 53"/>
          <p:cNvGraphicFramePr>
            <a:graphicFrameLocks noChangeAspect="1"/>
          </p:cNvGraphicFramePr>
          <p:nvPr/>
        </p:nvGraphicFramePr>
        <p:xfrm>
          <a:off x="927100" y="1568450"/>
          <a:ext cx="2070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3" imgW="1091726" imgH="228501" progId="Equation.3">
                  <p:embed/>
                </p:oleObj>
              </mc:Choice>
              <mc:Fallback>
                <p:oleObj name="公式" r:id="rId3" imgW="1091726" imgH="22850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568450"/>
                        <a:ext cx="2070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4"/>
          <p:cNvGraphicFramePr>
            <a:graphicFrameLocks noChangeAspect="1"/>
          </p:cNvGraphicFramePr>
          <p:nvPr/>
        </p:nvGraphicFramePr>
        <p:xfrm>
          <a:off x="927100" y="2198688"/>
          <a:ext cx="1866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5" imgW="1079500" imgH="228600" progId="Equation.3">
                  <p:embed/>
                </p:oleObj>
              </mc:Choice>
              <mc:Fallback>
                <p:oleObj name="公式" r:id="rId5" imgW="1079500" imgH="228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98688"/>
                        <a:ext cx="18669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5"/>
          <p:cNvGraphicFramePr>
            <a:graphicFrameLocks noChangeAspect="1"/>
          </p:cNvGraphicFramePr>
          <p:nvPr/>
        </p:nvGraphicFramePr>
        <p:xfrm>
          <a:off x="250825" y="3338513"/>
          <a:ext cx="42799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7" imgW="2641600" imgH="635000" progId="Equation.3">
                  <p:embed/>
                </p:oleObj>
              </mc:Choice>
              <mc:Fallback>
                <p:oleObj name="公式" r:id="rId7" imgW="2641600" imgH="635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38513"/>
                        <a:ext cx="42799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6"/>
          <p:cNvGraphicFramePr>
            <a:graphicFrameLocks noChangeAspect="1"/>
          </p:cNvGraphicFramePr>
          <p:nvPr/>
        </p:nvGraphicFramePr>
        <p:xfrm>
          <a:off x="296863" y="4598988"/>
          <a:ext cx="75295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9" imgW="4597400" imgH="406400" progId="Equation.3">
                  <p:embed/>
                </p:oleObj>
              </mc:Choice>
              <mc:Fallback>
                <p:oleObj name="公式" r:id="rId9" imgW="4597400" imgH="4064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598988"/>
                        <a:ext cx="75295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7"/>
          <p:cNvGraphicFramePr>
            <a:graphicFrameLocks noChangeAspect="1"/>
          </p:cNvGraphicFramePr>
          <p:nvPr/>
        </p:nvGraphicFramePr>
        <p:xfrm>
          <a:off x="5294313" y="3743325"/>
          <a:ext cx="23828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1" imgW="1396394" imgH="406224" progId="Equation.3">
                  <p:embed/>
                </p:oleObj>
              </mc:Choice>
              <mc:Fallback>
                <p:oleObj name="公式" r:id="rId11" imgW="1396394" imgH="40622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3743325"/>
                        <a:ext cx="2382837" cy="687388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58"/>
          <p:cNvGraphicFramePr>
            <a:graphicFrameLocks noChangeAspect="1"/>
          </p:cNvGraphicFramePr>
          <p:nvPr/>
        </p:nvGraphicFramePr>
        <p:xfrm>
          <a:off x="792163" y="5364163"/>
          <a:ext cx="24050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13" imgW="1409088" imgH="406224" progId="Equation.3">
                  <p:embed/>
                </p:oleObj>
              </mc:Choice>
              <mc:Fallback>
                <p:oleObj name="公式" r:id="rId13" imgW="1409088" imgH="40622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364163"/>
                        <a:ext cx="2405062" cy="685800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9"/>
          <p:cNvGraphicFramePr>
            <a:graphicFrameLocks noChangeAspect="1"/>
          </p:cNvGraphicFramePr>
          <p:nvPr/>
        </p:nvGraphicFramePr>
        <p:xfrm>
          <a:off x="4167188" y="5408613"/>
          <a:ext cx="34194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15" imgW="1981200" imgH="406400" progId="Equation.3">
                  <p:embed/>
                </p:oleObj>
              </mc:Choice>
              <mc:Fallback>
                <p:oleObj name="公式" r:id="rId15" imgW="1981200" imgH="406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5408613"/>
                        <a:ext cx="3419475" cy="69691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1" t="21466" r="4185"/>
          <a:stretch>
            <a:fillRect/>
          </a:stretch>
        </p:blipFill>
        <p:spPr bwMode="auto">
          <a:xfrm>
            <a:off x="3959225" y="863600"/>
            <a:ext cx="508952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1" t="21466" r="4185"/>
          <a:stretch>
            <a:fillRect/>
          </a:stretch>
        </p:blipFill>
        <p:spPr bwMode="auto">
          <a:xfrm>
            <a:off x="4179888" y="142875"/>
            <a:ext cx="47117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98500" y="2540000"/>
            <a:ext cx="6962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1000"/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t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) =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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代入，当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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-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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)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很小时，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sin(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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-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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)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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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-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/>
                <a:ea typeface="楷体_GB2312"/>
                <a:sym typeface="Symbol" pitchFamily="18" charset="2"/>
              </a:rPr>
              <a:t>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)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5788" y="4643438"/>
            <a:ext cx="8001000" cy="10175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defRPr/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正是所需要的控制电压，它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控制调整压控振荡器（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VCO)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的相位和振荡频率，最终使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相位误差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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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尽可能地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0245" name="线形标注 2 18"/>
          <p:cNvSpPr>
            <a:spLocks/>
          </p:cNvSpPr>
          <p:nvPr/>
        </p:nvSpPr>
        <p:spPr bwMode="auto">
          <a:xfrm>
            <a:off x="4587875" y="3411538"/>
            <a:ext cx="3316288" cy="928687"/>
          </a:xfrm>
          <a:prstGeom prst="borderCallout2">
            <a:avLst>
              <a:gd name="adj1" fmla="val 95329"/>
              <a:gd name="adj2" fmla="val -1560"/>
              <a:gd name="adj3" fmla="val 54694"/>
              <a:gd name="adj4" fmla="val -22954"/>
              <a:gd name="adj5" fmla="val 55065"/>
              <a:gd name="adj6" fmla="val -47755"/>
            </a:avLst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是压控振荡器输出电压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与接收载波之间的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相位误差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0246" name="对象 1"/>
          <p:cNvGraphicFramePr>
            <a:graphicFrameLocks noChangeAspect="1"/>
          </p:cNvGraphicFramePr>
          <p:nvPr/>
        </p:nvGraphicFramePr>
        <p:xfrm>
          <a:off x="385763" y="1179513"/>
          <a:ext cx="34194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4" imgW="1981200" imgH="406400" progId="Equation.3">
                  <p:embed/>
                </p:oleObj>
              </mc:Choice>
              <mc:Fallback>
                <p:oleObj name="公式" r:id="rId4" imgW="1981200" imgH="406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179513"/>
                        <a:ext cx="3419475" cy="696912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7C7C1-9A95-4C4F-A082-F4861E2B522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0248" name="对象 1"/>
          <p:cNvGraphicFramePr>
            <a:graphicFrameLocks noChangeAspect="1"/>
          </p:cNvGraphicFramePr>
          <p:nvPr/>
        </p:nvGraphicFramePr>
        <p:xfrm>
          <a:off x="1871663" y="3294063"/>
          <a:ext cx="2082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6" imgW="888614" imgH="406224" progId="Equation.3">
                  <p:embed/>
                </p:oleObj>
              </mc:Choice>
              <mc:Fallback>
                <p:oleObj name="公式" r:id="rId6" imgW="888614" imgH="406224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294063"/>
                        <a:ext cx="2082800" cy="800100"/>
                      </a:xfrm>
                      <a:prstGeom prst="rect">
                        <a:avLst/>
                      </a:prstGeom>
                      <a:noFill/>
                      <a:ln w="38100" cmpd="dbl" algn="ctr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七版母版">
  <a:themeElements>
    <a:clrScheme name="第七版母版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第七版母版">
      <a:majorFont>
        <a:latin typeface="Times New Roman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第七版母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七版母版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七版母版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七版母版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七版母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七版母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1205</Words>
  <Application>Microsoft Office PowerPoint</Application>
  <PresentationFormat>全屏显示(4:3)</PresentationFormat>
  <Paragraphs>262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Tahoma</vt:lpstr>
      <vt:lpstr>宋体</vt:lpstr>
      <vt:lpstr>Arial</vt:lpstr>
      <vt:lpstr>Times New Roman</vt:lpstr>
      <vt:lpstr>黑体</vt:lpstr>
      <vt:lpstr>楷体_GB2312</vt:lpstr>
      <vt:lpstr>Wingdings</vt:lpstr>
      <vt:lpstr>微软雅黑</vt:lpstr>
      <vt:lpstr>Arial Unicode MS</vt:lpstr>
      <vt:lpstr>华文中宋</vt:lpstr>
      <vt:lpstr>Symbol</vt:lpstr>
      <vt:lpstr>华文细黑</vt:lpstr>
      <vt:lpstr>幼圆</vt:lpstr>
      <vt:lpstr>第七版母版</vt:lpstr>
      <vt:lpstr>Microsoft 公式 3.0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当  j  0 时，   R( j ) 的  值 都  很小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Fan</dc:creator>
  <cp:lastModifiedBy>penghong</cp:lastModifiedBy>
  <cp:revision>69</cp:revision>
  <dcterms:created xsi:type="dcterms:W3CDTF">2005-12-13T08:40:34Z</dcterms:created>
  <dcterms:modified xsi:type="dcterms:W3CDTF">2020-02-15T07:23:14Z</dcterms:modified>
</cp:coreProperties>
</file>