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handoutMasterIdLst>
    <p:handoutMasterId r:id="rId50"/>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302" r:id="rId26"/>
    <p:sldId id="281" r:id="rId27"/>
    <p:sldId id="292" r:id="rId28"/>
    <p:sldId id="293" r:id="rId29"/>
    <p:sldId id="294" r:id="rId30"/>
    <p:sldId id="295" r:id="rId31"/>
    <p:sldId id="282" r:id="rId32"/>
    <p:sldId id="283" r:id="rId33"/>
    <p:sldId id="284" r:id="rId34"/>
    <p:sldId id="285" r:id="rId35"/>
    <p:sldId id="286" r:id="rId36"/>
    <p:sldId id="287" r:id="rId37"/>
    <p:sldId id="288" r:id="rId38"/>
    <p:sldId id="289" r:id="rId39"/>
    <p:sldId id="290" r:id="rId40"/>
    <p:sldId id="291" r:id="rId41"/>
    <p:sldId id="303" r:id="rId42"/>
    <p:sldId id="296" r:id="rId43"/>
    <p:sldId id="297" r:id="rId44"/>
    <p:sldId id="298" r:id="rId45"/>
    <p:sldId id="299" r:id="rId46"/>
    <p:sldId id="300" r:id="rId47"/>
    <p:sldId id="301" r:id="rId48"/>
  </p:sldIdLst>
  <p:sldSz cx="9144000" cy="6858000" type="screen4x3"/>
  <p:notesSz cx="9926638"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 d="1"/>
        <a:sy n="1" d="1"/>
      </p:scale>
      <p:origin x="0" y="0"/>
    </p:cViewPr>
  </p:notesTextViewPr>
  <p:sorterViewPr>
    <p:cViewPr>
      <p:scale>
        <a:sx n="66" d="100"/>
        <a:sy n="66" d="100"/>
      </p:scale>
      <p:origin x="0" y="25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5" Type="http://schemas.openxmlformats.org/officeDocument/2006/relationships/image" Target="../media/image38.wmf"/><Relationship Id="rId4" Type="http://schemas.openxmlformats.org/officeDocument/2006/relationships/image" Target="../media/image3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emf"/><Relationship Id="rId1" Type="http://schemas.openxmlformats.org/officeDocument/2006/relationships/image" Target="../media/image45.emf"/><Relationship Id="rId4" Type="http://schemas.openxmlformats.org/officeDocument/2006/relationships/image" Target="../media/image4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5" Type="http://schemas.openxmlformats.org/officeDocument/2006/relationships/image" Target="../media/image59.wmf"/><Relationship Id="rId4" Type="http://schemas.openxmlformats.org/officeDocument/2006/relationships/image" Target="../media/image5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64.wmf"/><Relationship Id="rId1" Type="http://schemas.openxmlformats.org/officeDocument/2006/relationships/image" Target="../media/image63.wmf"/><Relationship Id="rId4" Type="http://schemas.openxmlformats.org/officeDocument/2006/relationships/image" Target="../media/image66.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9.wmf"/><Relationship Id="rId7" Type="http://schemas.openxmlformats.org/officeDocument/2006/relationships/image" Target="../media/image73.wmf"/><Relationship Id="rId2" Type="http://schemas.openxmlformats.org/officeDocument/2006/relationships/image" Target="../media/image68.wmf"/><Relationship Id="rId1" Type="http://schemas.openxmlformats.org/officeDocument/2006/relationships/image" Target="../media/image67.wmf"/><Relationship Id="rId6" Type="http://schemas.openxmlformats.org/officeDocument/2006/relationships/image" Target="../media/image72.wmf"/><Relationship Id="rId5" Type="http://schemas.openxmlformats.org/officeDocument/2006/relationships/image" Target="../media/image71.wmf"/><Relationship Id="rId4" Type="http://schemas.openxmlformats.org/officeDocument/2006/relationships/image" Target="../media/image70.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4" Type="http://schemas.openxmlformats.org/officeDocument/2006/relationships/image" Target="../media/image77.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image" Target="../media/image83.wmf"/><Relationship Id="rId7" Type="http://schemas.openxmlformats.org/officeDocument/2006/relationships/image" Target="../media/image87.emf"/><Relationship Id="rId12" Type="http://schemas.openxmlformats.org/officeDocument/2006/relationships/image" Target="../media/image92.emf"/><Relationship Id="rId2" Type="http://schemas.openxmlformats.org/officeDocument/2006/relationships/image" Target="../media/image82.wmf"/><Relationship Id="rId1" Type="http://schemas.openxmlformats.org/officeDocument/2006/relationships/image" Target="../media/image81.wmf"/><Relationship Id="rId6" Type="http://schemas.openxmlformats.org/officeDocument/2006/relationships/image" Target="../media/image86.emf"/><Relationship Id="rId11" Type="http://schemas.openxmlformats.org/officeDocument/2006/relationships/image" Target="../media/image91.emf"/><Relationship Id="rId5" Type="http://schemas.openxmlformats.org/officeDocument/2006/relationships/image" Target="../media/image85.emf"/><Relationship Id="rId10" Type="http://schemas.openxmlformats.org/officeDocument/2006/relationships/image" Target="../media/image90.emf"/><Relationship Id="rId4" Type="http://schemas.openxmlformats.org/officeDocument/2006/relationships/image" Target="../media/image84.emf"/><Relationship Id="rId9" Type="http://schemas.openxmlformats.org/officeDocument/2006/relationships/image" Target="../media/image89.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 Id="rId4" Type="http://schemas.openxmlformats.org/officeDocument/2006/relationships/image" Target="../media/image96.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 Id="rId5" Type="http://schemas.openxmlformats.org/officeDocument/2006/relationships/image" Target="../media/image104.wmf"/><Relationship Id="rId4" Type="http://schemas.openxmlformats.org/officeDocument/2006/relationships/image" Target="../media/image103.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06.wmf"/><Relationship Id="rId1" Type="http://schemas.openxmlformats.org/officeDocument/2006/relationships/image" Target="../media/image105.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image" Target="../media/image109.wmf"/><Relationship Id="rId7" Type="http://schemas.openxmlformats.org/officeDocument/2006/relationships/image" Target="../media/image113.wmf"/><Relationship Id="rId2" Type="http://schemas.openxmlformats.org/officeDocument/2006/relationships/image" Target="../media/image108.wmf"/><Relationship Id="rId1" Type="http://schemas.openxmlformats.org/officeDocument/2006/relationships/image" Target="../media/image107.wmf"/><Relationship Id="rId6" Type="http://schemas.openxmlformats.org/officeDocument/2006/relationships/image" Target="../media/image112.wmf"/><Relationship Id="rId11" Type="http://schemas.openxmlformats.org/officeDocument/2006/relationships/image" Target="../media/image81.wmf"/><Relationship Id="rId5" Type="http://schemas.openxmlformats.org/officeDocument/2006/relationships/image" Target="../media/image111.wmf"/><Relationship Id="rId10" Type="http://schemas.openxmlformats.org/officeDocument/2006/relationships/image" Target="../media/image83.wmf"/><Relationship Id="rId4" Type="http://schemas.openxmlformats.org/officeDocument/2006/relationships/image" Target="../media/image110.wmf"/><Relationship Id="rId9" Type="http://schemas.openxmlformats.org/officeDocument/2006/relationships/image" Target="../media/image8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17.emf"/><Relationship Id="rId2" Type="http://schemas.openxmlformats.org/officeDocument/2006/relationships/image" Target="../media/image116.emf"/><Relationship Id="rId1" Type="http://schemas.openxmlformats.org/officeDocument/2006/relationships/image" Target="../media/image115.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20.emf"/><Relationship Id="rId7" Type="http://schemas.openxmlformats.org/officeDocument/2006/relationships/image" Target="../media/image124.wmf"/><Relationship Id="rId2" Type="http://schemas.openxmlformats.org/officeDocument/2006/relationships/image" Target="../media/image119.wmf"/><Relationship Id="rId1" Type="http://schemas.openxmlformats.org/officeDocument/2006/relationships/image" Target="../media/image118.wmf"/><Relationship Id="rId6" Type="http://schemas.openxmlformats.org/officeDocument/2006/relationships/image" Target="../media/image123.wmf"/><Relationship Id="rId5" Type="http://schemas.openxmlformats.org/officeDocument/2006/relationships/image" Target="../media/image122.wmf"/><Relationship Id="rId4" Type="http://schemas.openxmlformats.org/officeDocument/2006/relationships/image" Target="../media/image121.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19.wmf"/><Relationship Id="rId5" Type="http://schemas.openxmlformats.org/officeDocument/2006/relationships/image" Target="../media/image131.wmf"/><Relationship Id="rId4" Type="http://schemas.openxmlformats.org/officeDocument/2006/relationships/image" Target="../media/image130.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34.wmf"/><Relationship Id="rId2" Type="http://schemas.openxmlformats.org/officeDocument/2006/relationships/image" Target="../media/image133.wmf"/><Relationship Id="rId1" Type="http://schemas.openxmlformats.org/officeDocument/2006/relationships/image" Target="../media/image132.wmf"/><Relationship Id="rId5" Type="http://schemas.openxmlformats.org/officeDocument/2006/relationships/image" Target="../media/image136.wmf"/><Relationship Id="rId4" Type="http://schemas.openxmlformats.org/officeDocument/2006/relationships/image" Target="../media/image135.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38.wmf"/><Relationship Id="rId1" Type="http://schemas.openxmlformats.org/officeDocument/2006/relationships/image" Target="../media/image137.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42.wmf"/><Relationship Id="rId2" Type="http://schemas.openxmlformats.org/officeDocument/2006/relationships/image" Target="../media/image141.wmf"/><Relationship Id="rId1" Type="http://schemas.openxmlformats.org/officeDocument/2006/relationships/image" Target="../media/image140.wmf"/><Relationship Id="rId4" Type="http://schemas.openxmlformats.org/officeDocument/2006/relationships/image" Target="../media/image143.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46.wmf"/><Relationship Id="rId7" Type="http://schemas.openxmlformats.org/officeDocument/2006/relationships/image" Target="../media/image140.wmf"/><Relationship Id="rId2" Type="http://schemas.openxmlformats.org/officeDocument/2006/relationships/image" Target="../media/image145.wmf"/><Relationship Id="rId1" Type="http://schemas.openxmlformats.org/officeDocument/2006/relationships/image" Target="../media/image144.wmf"/><Relationship Id="rId6" Type="http://schemas.openxmlformats.org/officeDocument/2006/relationships/image" Target="../media/image149.wmf"/><Relationship Id="rId5" Type="http://schemas.openxmlformats.org/officeDocument/2006/relationships/image" Target="../media/image148.wmf"/><Relationship Id="rId4" Type="http://schemas.openxmlformats.org/officeDocument/2006/relationships/image" Target="../media/image147.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51.wmf"/><Relationship Id="rId1" Type="http://schemas.openxmlformats.org/officeDocument/2006/relationships/image" Target="../media/image150.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5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e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59.emf"/><Relationship Id="rId2" Type="http://schemas.openxmlformats.org/officeDocument/2006/relationships/image" Target="../media/image158.emf"/><Relationship Id="rId1" Type="http://schemas.openxmlformats.org/officeDocument/2006/relationships/image" Target="../media/image157.wmf"/><Relationship Id="rId4" Type="http://schemas.openxmlformats.org/officeDocument/2006/relationships/image" Target="../media/image160.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63.wmf"/><Relationship Id="rId2" Type="http://schemas.openxmlformats.org/officeDocument/2006/relationships/image" Target="../media/image162.emf"/><Relationship Id="rId1" Type="http://schemas.openxmlformats.org/officeDocument/2006/relationships/image" Target="../media/image161.wmf"/><Relationship Id="rId4" Type="http://schemas.openxmlformats.org/officeDocument/2006/relationships/image" Target="../media/image164.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67.wmf"/><Relationship Id="rId2" Type="http://schemas.openxmlformats.org/officeDocument/2006/relationships/image" Target="../media/image166.wmf"/><Relationship Id="rId1" Type="http://schemas.openxmlformats.org/officeDocument/2006/relationships/image" Target="../media/image165.emf"/><Relationship Id="rId4" Type="http://schemas.openxmlformats.org/officeDocument/2006/relationships/image" Target="../media/image16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1543" cy="33988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22798" y="0"/>
            <a:ext cx="4301543" cy="339884"/>
          </a:xfrm>
          <a:prstGeom prst="rect">
            <a:avLst/>
          </a:prstGeom>
        </p:spPr>
        <p:txBody>
          <a:bodyPr vert="horz" lIns="91440" tIns="45720" rIns="91440" bIns="45720" rtlCol="0"/>
          <a:lstStyle>
            <a:lvl1pPr algn="r">
              <a:defRPr sz="1200"/>
            </a:lvl1pPr>
          </a:lstStyle>
          <a:p>
            <a:fld id="{AC65B07C-B301-4575-B23E-79FA8EFBD23A}" type="datetimeFigureOut">
              <a:rPr lang="zh-CN" altLang="en-US" smtClean="0"/>
              <a:t>2019/9/24</a:t>
            </a:fld>
            <a:endParaRPr lang="zh-CN" altLang="en-US"/>
          </a:p>
        </p:txBody>
      </p:sp>
      <p:sp>
        <p:nvSpPr>
          <p:cNvPr id="4" name="页脚占位符 3"/>
          <p:cNvSpPr>
            <a:spLocks noGrp="1"/>
          </p:cNvSpPr>
          <p:nvPr>
            <p:ph type="ftr" sz="quarter" idx="2"/>
          </p:nvPr>
        </p:nvSpPr>
        <p:spPr>
          <a:xfrm>
            <a:off x="0" y="6456612"/>
            <a:ext cx="4301543" cy="339884"/>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22798" y="6456612"/>
            <a:ext cx="4301543" cy="339884"/>
          </a:xfrm>
          <a:prstGeom prst="rect">
            <a:avLst/>
          </a:prstGeom>
        </p:spPr>
        <p:txBody>
          <a:bodyPr vert="horz" lIns="91440" tIns="45720" rIns="91440" bIns="45720" rtlCol="0" anchor="b"/>
          <a:lstStyle>
            <a:lvl1pPr algn="r">
              <a:defRPr sz="1200"/>
            </a:lvl1pPr>
          </a:lstStyle>
          <a:p>
            <a:fld id="{5148D0E4-8114-49B2-9276-288A51B81C0E}" type="slidenum">
              <a:rPr lang="zh-CN" altLang="en-US" smtClean="0"/>
              <a:t>‹#›</a:t>
            </a:fld>
            <a:endParaRPr lang="zh-CN" altLang="en-US"/>
          </a:p>
        </p:txBody>
      </p:sp>
    </p:spTree>
    <p:extLst>
      <p:ext uri="{BB962C8B-B14F-4D97-AF65-F5344CB8AC3E}">
        <p14:creationId xmlns:p14="http://schemas.microsoft.com/office/powerpoint/2010/main" val="6780033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1543" cy="33988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22798" y="0"/>
            <a:ext cx="4301543" cy="339884"/>
          </a:xfrm>
          <a:prstGeom prst="rect">
            <a:avLst/>
          </a:prstGeom>
        </p:spPr>
        <p:txBody>
          <a:bodyPr vert="horz" lIns="91440" tIns="45720" rIns="91440" bIns="45720" rtlCol="0"/>
          <a:lstStyle>
            <a:lvl1pPr algn="r">
              <a:defRPr sz="1200"/>
            </a:lvl1pPr>
          </a:lstStyle>
          <a:p>
            <a:fld id="{EACDE423-25BF-4317-A543-DC0C9905BCB7}" type="datetimeFigureOut">
              <a:rPr lang="zh-CN" altLang="en-US" smtClean="0"/>
              <a:t>2019/9/24</a:t>
            </a:fld>
            <a:endParaRPr lang="zh-CN" altLang="en-US"/>
          </a:p>
        </p:txBody>
      </p:sp>
      <p:sp>
        <p:nvSpPr>
          <p:cNvPr id="4" name="幻灯片图像占位符 3"/>
          <p:cNvSpPr>
            <a:spLocks noGrp="1" noRot="1" noChangeAspect="1"/>
          </p:cNvSpPr>
          <p:nvPr>
            <p:ph type="sldImg" idx="2"/>
          </p:nvPr>
        </p:nvSpPr>
        <p:spPr>
          <a:xfrm>
            <a:off x="3263900" y="509588"/>
            <a:ext cx="3398838" cy="25495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2664" y="3228895"/>
            <a:ext cx="7941310" cy="30589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456612"/>
            <a:ext cx="4301543" cy="33988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22798" y="6456612"/>
            <a:ext cx="4301543" cy="339884"/>
          </a:xfrm>
          <a:prstGeom prst="rect">
            <a:avLst/>
          </a:prstGeom>
        </p:spPr>
        <p:txBody>
          <a:bodyPr vert="horz" lIns="91440" tIns="45720" rIns="91440" bIns="45720" rtlCol="0" anchor="b"/>
          <a:lstStyle>
            <a:lvl1pPr algn="r">
              <a:defRPr sz="1200"/>
            </a:lvl1pPr>
          </a:lstStyle>
          <a:p>
            <a:fld id="{BCA65231-C69D-4686-A1D1-C95BE80D08C9}" type="slidenum">
              <a:rPr lang="zh-CN" altLang="en-US" smtClean="0"/>
              <a:t>‹#›</a:t>
            </a:fld>
            <a:endParaRPr lang="zh-CN" altLang="en-US"/>
          </a:p>
        </p:txBody>
      </p:sp>
    </p:spTree>
    <p:extLst>
      <p:ext uri="{BB962C8B-B14F-4D97-AF65-F5344CB8AC3E}">
        <p14:creationId xmlns:p14="http://schemas.microsoft.com/office/powerpoint/2010/main" val="1352321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7A8D029C-3ABB-45C0-9FC5-1B72E9760120}" type="slidenum">
              <a:rPr lang="en-US" altLang="zh-CN" sz="1200">
                <a:solidFill>
                  <a:srgbClr val="D0CDCA"/>
                </a:solidFill>
                <a:latin typeface="楷体_GB2312" pitchFamily="49" charset="-122"/>
                <a:ea typeface="楷体_GB2312" pitchFamily="49" charset="-122"/>
              </a:rPr>
              <a:pPr eaLnBrk="1" hangingPunct="1"/>
              <a:t>6</a:t>
            </a:fld>
            <a:endParaRPr lang="en-US" altLang="zh-CN" sz="1200">
              <a:solidFill>
                <a:srgbClr val="D0CDCA"/>
              </a:solidFill>
              <a:latin typeface="楷体_GB2312" pitchFamily="49" charset="-122"/>
              <a:ea typeface="楷体_GB2312" pitchFamily="49" charset="-122"/>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a:ln/>
        </p:spPr>
      </p:sp>
      <p:sp>
        <p:nvSpPr>
          <p:cNvPr id="471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471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76FFC716-4B88-4FA2-99F0-F186E80C69DE}" type="slidenum">
              <a:rPr lang="en-US" altLang="zh-CN" sz="1200" smtClean="0">
                <a:solidFill>
                  <a:srgbClr val="D0CDCA"/>
                </a:solidFill>
                <a:latin typeface="楷体_GB2312" pitchFamily="49" charset="-122"/>
                <a:ea typeface="楷体_GB2312" pitchFamily="49" charset="-122"/>
              </a:rPr>
              <a:pPr eaLnBrk="1" hangingPunct="1"/>
              <a:t>9</a:t>
            </a:fld>
            <a:endParaRPr lang="en-US" altLang="zh-CN" sz="1200" smtClean="0">
              <a:solidFill>
                <a:srgbClr val="D0CDCA"/>
              </a:solidFill>
              <a:latin typeface="楷体_GB2312" pitchFamily="49" charset="-122"/>
              <a:ea typeface="楷体_GB2312" pitchFamily="49"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a:ln/>
        </p:spPr>
      </p:sp>
      <p:sp>
        <p:nvSpPr>
          <p:cNvPr id="481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81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2AF166A1-D29F-488E-9319-C2358A55B070}" type="slidenum">
              <a:rPr lang="en-US" altLang="zh-CN" sz="1200">
                <a:solidFill>
                  <a:srgbClr val="D0CDCA"/>
                </a:solidFill>
                <a:latin typeface="楷体_GB2312" pitchFamily="49" charset="-122"/>
                <a:ea typeface="楷体_GB2312" pitchFamily="49" charset="-122"/>
              </a:rPr>
              <a:pPr eaLnBrk="1" hangingPunct="1"/>
              <a:t>20</a:t>
            </a:fld>
            <a:endParaRPr lang="en-US" altLang="zh-CN" sz="1200">
              <a:solidFill>
                <a:srgbClr val="D0CDCA"/>
              </a:solidFill>
              <a:latin typeface="楷体_GB2312" pitchFamily="49" charset="-122"/>
              <a:ea typeface="楷体_GB2312" pitchFamily="49"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CA65231-C69D-4686-A1D1-C95BE80D08C9}" type="slidenum">
              <a:rPr lang="zh-CN" altLang="en-US" smtClean="0"/>
              <a:t>27</a:t>
            </a:fld>
            <a:endParaRPr lang="zh-CN" altLang="en-US"/>
          </a:p>
        </p:txBody>
      </p:sp>
    </p:spTree>
    <p:extLst>
      <p:ext uri="{BB962C8B-B14F-4D97-AF65-F5344CB8AC3E}">
        <p14:creationId xmlns:p14="http://schemas.microsoft.com/office/powerpoint/2010/main" val="1516477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491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6691BAAE-1E9D-48F5-BE48-7862FE8778E9}" type="slidenum">
              <a:rPr lang="en-US" altLang="zh-CN" sz="1200">
                <a:solidFill>
                  <a:srgbClr val="D0CDCA"/>
                </a:solidFill>
                <a:latin typeface="楷体_GB2312" pitchFamily="49" charset="-122"/>
                <a:ea typeface="楷体_GB2312" pitchFamily="49" charset="-122"/>
              </a:rPr>
              <a:pPr eaLnBrk="1" hangingPunct="1"/>
              <a:t>33</a:t>
            </a:fld>
            <a:endParaRPr lang="en-US" altLang="zh-CN" sz="1200">
              <a:solidFill>
                <a:srgbClr val="D0CDCA"/>
              </a:solidFill>
              <a:latin typeface="楷体_GB2312" pitchFamily="49" charset="-122"/>
              <a:ea typeface="楷体_GB2312" pitchFamily="49"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r>
              <a:rPr lang="zh-CN" altLang="en-US"/>
              <a:t>浙江工业大学信息学院</a:t>
            </a:r>
            <a:endParaRPr lang="en-US" altLang="zh-CN"/>
          </a:p>
        </p:txBody>
      </p:sp>
    </p:spTree>
    <p:extLst>
      <p:ext uri="{BB962C8B-B14F-4D97-AF65-F5344CB8AC3E}">
        <p14:creationId xmlns:p14="http://schemas.microsoft.com/office/powerpoint/2010/main" val="1565945108"/>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r>
              <a:rPr lang="zh-CN" altLang="en-US"/>
              <a:t>浙江工业大学信息学院</a:t>
            </a:r>
            <a:endParaRPr lang="en-US" altLang="zh-CN"/>
          </a:p>
        </p:txBody>
      </p:sp>
      <p:sp>
        <p:nvSpPr>
          <p:cNvPr id="6" name="Rectangle 6"/>
          <p:cNvSpPr>
            <a:spLocks noGrp="1" noChangeArrowheads="1"/>
          </p:cNvSpPr>
          <p:nvPr>
            <p:ph type="sldNum" sz="quarter" idx="11"/>
          </p:nvPr>
        </p:nvSpPr>
        <p:spPr>
          <a:xfrm>
            <a:off x="8316416" y="6237312"/>
            <a:ext cx="658242" cy="476250"/>
          </a:xfrm>
        </p:spPr>
        <p:txBody>
          <a:bodyPr/>
          <a:lstStyle>
            <a:lvl1pPr algn="r">
              <a:defRPr/>
            </a:lvl1pPr>
          </a:lstStyle>
          <a:p>
            <a:pPr>
              <a:defRPr/>
            </a:pPr>
            <a:fld id="{F04E0FC2-6EC7-45AD-9FCD-EB3F83661652}" type="slidenum">
              <a:rPr lang="en-US" altLang="zh-CN" smtClean="0">
                <a:solidFill>
                  <a:srgbClr val="000000"/>
                </a:solidFill>
              </a:rPr>
              <a:pPr>
                <a:defRPr/>
              </a:pPr>
              <a:t>‹#›</a:t>
            </a:fld>
            <a:endParaRPr lang="en-US" altLang="zh-CN" dirty="0">
              <a:solidFill>
                <a:srgbClr val="000000"/>
              </a:solidFill>
            </a:endParaRPr>
          </a:p>
        </p:txBody>
      </p:sp>
    </p:spTree>
    <p:extLst>
      <p:ext uri="{BB962C8B-B14F-4D97-AF65-F5344CB8AC3E}">
        <p14:creationId xmlns:p14="http://schemas.microsoft.com/office/powerpoint/2010/main" val="829344277"/>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r>
              <a:rPr lang="zh-CN" altLang="en-US"/>
              <a:t>浙江工业大学信息学院</a:t>
            </a:r>
            <a:endParaRPr lang="en-US" altLang="zh-CN"/>
          </a:p>
        </p:txBody>
      </p:sp>
      <p:sp>
        <p:nvSpPr>
          <p:cNvPr id="6" name="Rectangle 6"/>
          <p:cNvSpPr>
            <a:spLocks noGrp="1" noChangeArrowheads="1"/>
          </p:cNvSpPr>
          <p:nvPr>
            <p:ph type="sldNum" sz="quarter" idx="11"/>
          </p:nvPr>
        </p:nvSpPr>
        <p:spPr>
          <a:xfrm>
            <a:off x="8316416" y="6237312"/>
            <a:ext cx="658242" cy="476250"/>
          </a:xfrm>
        </p:spPr>
        <p:txBody>
          <a:bodyPr/>
          <a:lstStyle>
            <a:lvl1pPr algn="r">
              <a:defRPr/>
            </a:lvl1pPr>
          </a:lstStyle>
          <a:p>
            <a:pPr>
              <a:defRPr/>
            </a:pPr>
            <a:fld id="{F04E0FC2-6EC7-45AD-9FCD-EB3F83661652}" type="slidenum">
              <a:rPr lang="en-US" altLang="zh-CN" smtClean="0">
                <a:solidFill>
                  <a:srgbClr val="000000"/>
                </a:solidFill>
              </a:rPr>
              <a:pPr>
                <a:defRPr/>
              </a:pPr>
              <a:t>‹#›</a:t>
            </a:fld>
            <a:endParaRPr lang="en-US" altLang="zh-CN" dirty="0">
              <a:solidFill>
                <a:srgbClr val="000000"/>
              </a:solidFill>
            </a:endParaRPr>
          </a:p>
        </p:txBody>
      </p:sp>
    </p:spTree>
    <p:extLst>
      <p:ext uri="{BB962C8B-B14F-4D97-AF65-F5344CB8AC3E}">
        <p14:creationId xmlns:p14="http://schemas.microsoft.com/office/powerpoint/2010/main" val="289028764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81000" y="126876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572000" y="126876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0" y="360714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5"/>
          <p:cNvSpPr>
            <a:spLocks noGrp="1" noChangeArrowheads="1"/>
          </p:cNvSpPr>
          <p:nvPr>
            <p:ph type="ftr" sz="quarter" idx="10"/>
          </p:nvPr>
        </p:nvSpPr>
        <p:spPr/>
        <p:txBody>
          <a:bodyPr/>
          <a:lstStyle>
            <a:lvl1pPr>
              <a:defRPr/>
            </a:lvl1pPr>
          </a:lstStyle>
          <a:p>
            <a:pPr>
              <a:defRPr/>
            </a:pPr>
            <a:r>
              <a:rPr lang="zh-CN" altLang="en-US"/>
              <a:t>浙江工业大学信息学院</a:t>
            </a:r>
            <a:endParaRPr lang="en-US" altLang="zh-CN"/>
          </a:p>
        </p:txBody>
      </p:sp>
      <p:sp>
        <p:nvSpPr>
          <p:cNvPr id="8" name="Rectangle 6"/>
          <p:cNvSpPr>
            <a:spLocks noGrp="1" noChangeArrowheads="1"/>
          </p:cNvSpPr>
          <p:nvPr>
            <p:ph type="sldNum" sz="quarter" idx="11"/>
          </p:nvPr>
        </p:nvSpPr>
        <p:spPr>
          <a:xfrm>
            <a:off x="8316416" y="6237312"/>
            <a:ext cx="658242" cy="476250"/>
          </a:xfrm>
        </p:spPr>
        <p:txBody>
          <a:bodyPr/>
          <a:lstStyle>
            <a:lvl1pPr algn="r">
              <a:defRPr/>
            </a:lvl1pPr>
          </a:lstStyle>
          <a:p>
            <a:pPr>
              <a:defRPr/>
            </a:pPr>
            <a:fld id="{F04E0FC2-6EC7-45AD-9FCD-EB3F83661652}" type="slidenum">
              <a:rPr lang="en-US" altLang="zh-CN" smtClean="0">
                <a:solidFill>
                  <a:srgbClr val="000000"/>
                </a:solidFill>
              </a:rPr>
              <a:pPr>
                <a:defRPr/>
              </a:pPr>
              <a:t>‹#›</a:t>
            </a:fld>
            <a:endParaRPr lang="en-US" altLang="zh-CN" dirty="0">
              <a:solidFill>
                <a:srgbClr val="000000"/>
              </a:solidFill>
            </a:endParaRPr>
          </a:p>
        </p:txBody>
      </p:sp>
    </p:spTree>
    <p:extLst>
      <p:ext uri="{BB962C8B-B14F-4D97-AF65-F5344CB8AC3E}">
        <p14:creationId xmlns:p14="http://schemas.microsoft.com/office/powerpoint/2010/main" val="1827645165"/>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83568" y="188640"/>
            <a:ext cx="7793037" cy="792088"/>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9552" y="1196752"/>
            <a:ext cx="4059237" cy="48974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51189" y="1196752"/>
            <a:ext cx="4059238" cy="2371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751189" y="3720877"/>
            <a:ext cx="4059238" cy="23733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5"/>
          <p:cNvSpPr>
            <a:spLocks noGrp="1" noChangeArrowheads="1"/>
          </p:cNvSpPr>
          <p:nvPr>
            <p:ph type="ftr" sz="quarter" idx="10"/>
          </p:nvPr>
        </p:nvSpPr>
        <p:spPr/>
        <p:txBody>
          <a:bodyPr/>
          <a:lstStyle>
            <a:lvl1pPr>
              <a:defRPr/>
            </a:lvl1pPr>
          </a:lstStyle>
          <a:p>
            <a:pPr>
              <a:defRPr/>
            </a:pPr>
            <a:r>
              <a:rPr lang="zh-CN" altLang="en-US"/>
              <a:t>浙江工业大学信息学院</a:t>
            </a:r>
            <a:endParaRPr lang="en-US" altLang="zh-CN"/>
          </a:p>
        </p:txBody>
      </p:sp>
      <p:sp>
        <p:nvSpPr>
          <p:cNvPr id="8" name="Rectangle 6"/>
          <p:cNvSpPr>
            <a:spLocks noGrp="1" noChangeArrowheads="1"/>
          </p:cNvSpPr>
          <p:nvPr>
            <p:ph type="sldNum" sz="quarter" idx="11"/>
          </p:nvPr>
        </p:nvSpPr>
        <p:spPr>
          <a:xfrm>
            <a:off x="8316416" y="6237312"/>
            <a:ext cx="658242" cy="476250"/>
          </a:xfrm>
        </p:spPr>
        <p:txBody>
          <a:bodyPr/>
          <a:lstStyle>
            <a:lvl1pPr algn="r">
              <a:defRPr/>
            </a:lvl1pPr>
          </a:lstStyle>
          <a:p>
            <a:pPr>
              <a:defRPr/>
            </a:pPr>
            <a:fld id="{F04E0FC2-6EC7-45AD-9FCD-EB3F83661652}" type="slidenum">
              <a:rPr lang="en-US" altLang="zh-CN" smtClean="0">
                <a:solidFill>
                  <a:srgbClr val="000000"/>
                </a:solidFill>
              </a:rPr>
              <a:pPr>
                <a:defRPr/>
              </a:pPr>
              <a:t>‹#›</a:t>
            </a:fld>
            <a:endParaRPr lang="en-US" altLang="zh-CN" dirty="0">
              <a:solidFill>
                <a:srgbClr val="000000"/>
              </a:solidFill>
            </a:endParaRPr>
          </a:p>
        </p:txBody>
      </p:sp>
    </p:spTree>
    <p:extLst>
      <p:ext uri="{BB962C8B-B14F-4D97-AF65-F5344CB8AC3E}">
        <p14:creationId xmlns:p14="http://schemas.microsoft.com/office/powerpoint/2010/main" val="225412781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864096"/>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3008" y="126876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4008" y="126876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r>
              <a:rPr lang="zh-CN" altLang="en-US"/>
              <a:t>浙江工业大学信息学院</a:t>
            </a:r>
            <a:endParaRPr lang="en-US" altLang="zh-CN"/>
          </a:p>
        </p:txBody>
      </p:sp>
      <p:sp>
        <p:nvSpPr>
          <p:cNvPr id="7" name="Rectangle 6"/>
          <p:cNvSpPr>
            <a:spLocks noGrp="1" noChangeArrowheads="1"/>
          </p:cNvSpPr>
          <p:nvPr>
            <p:ph type="sldNum" sz="quarter" idx="11"/>
          </p:nvPr>
        </p:nvSpPr>
        <p:spPr>
          <a:xfrm>
            <a:off x="8316416" y="6237312"/>
            <a:ext cx="658242" cy="476250"/>
          </a:xfrm>
        </p:spPr>
        <p:txBody>
          <a:bodyPr/>
          <a:lstStyle>
            <a:lvl1pPr algn="r">
              <a:defRPr/>
            </a:lvl1pPr>
          </a:lstStyle>
          <a:p>
            <a:pPr>
              <a:defRPr/>
            </a:pPr>
            <a:fld id="{F04E0FC2-6EC7-45AD-9FCD-EB3F83661652}" type="slidenum">
              <a:rPr lang="en-US" altLang="zh-CN" smtClean="0">
                <a:solidFill>
                  <a:srgbClr val="000000"/>
                </a:solidFill>
              </a:rPr>
              <a:pPr>
                <a:defRPr/>
              </a:pPr>
              <a:t>‹#›</a:t>
            </a:fld>
            <a:endParaRPr lang="en-US" altLang="zh-CN" dirty="0">
              <a:solidFill>
                <a:srgbClr val="000000"/>
              </a:solidFill>
            </a:endParaRPr>
          </a:p>
        </p:txBody>
      </p:sp>
    </p:spTree>
    <p:extLst>
      <p:ext uri="{BB962C8B-B14F-4D97-AF65-F5344CB8AC3E}">
        <p14:creationId xmlns:p14="http://schemas.microsoft.com/office/powerpoint/2010/main" val="2388189965"/>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r>
              <a:rPr lang="zh-CN" altLang="en-US"/>
              <a:t>浙江工业大学信息学院</a:t>
            </a:r>
            <a:endParaRPr lang="en-US" altLang="zh-CN"/>
          </a:p>
        </p:txBody>
      </p:sp>
      <p:sp>
        <p:nvSpPr>
          <p:cNvPr id="6" name="Rectangle 6"/>
          <p:cNvSpPr>
            <a:spLocks noGrp="1" noChangeArrowheads="1"/>
          </p:cNvSpPr>
          <p:nvPr>
            <p:ph type="sldNum" sz="quarter" idx="11"/>
          </p:nvPr>
        </p:nvSpPr>
        <p:spPr>
          <a:xfrm>
            <a:off x="8316416" y="6237312"/>
            <a:ext cx="658242" cy="476250"/>
          </a:xfrm>
        </p:spPr>
        <p:txBody>
          <a:bodyPr/>
          <a:lstStyle>
            <a:lvl1pPr algn="r">
              <a:defRPr/>
            </a:lvl1pPr>
          </a:lstStyle>
          <a:p>
            <a:pPr>
              <a:defRPr/>
            </a:pPr>
            <a:fld id="{F04E0FC2-6EC7-45AD-9FCD-EB3F83661652}" type="slidenum">
              <a:rPr lang="en-US" altLang="zh-CN" smtClean="0">
                <a:solidFill>
                  <a:srgbClr val="000000"/>
                </a:solidFill>
              </a:rPr>
              <a:pPr>
                <a:defRPr/>
              </a:pPr>
              <a:t>‹#›</a:t>
            </a:fld>
            <a:endParaRPr lang="en-US" altLang="zh-CN" dirty="0">
              <a:solidFill>
                <a:srgbClr val="000000"/>
              </a:solidFill>
            </a:endParaRPr>
          </a:p>
        </p:txBody>
      </p:sp>
    </p:spTree>
    <p:extLst>
      <p:ext uri="{BB962C8B-B14F-4D97-AF65-F5344CB8AC3E}">
        <p14:creationId xmlns:p14="http://schemas.microsoft.com/office/powerpoint/2010/main" val="3888741075"/>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p:txBody>
          <a:bodyPr/>
          <a:lstStyle>
            <a:lvl1pPr>
              <a:defRPr/>
            </a:lvl1pPr>
          </a:lstStyle>
          <a:p>
            <a:pPr>
              <a:defRPr/>
            </a:pPr>
            <a:r>
              <a:rPr lang="zh-CN" altLang="en-US"/>
              <a:t>浙江工业大学信息学院</a:t>
            </a:r>
            <a:endParaRPr lang="en-US" altLang="zh-CN"/>
          </a:p>
        </p:txBody>
      </p:sp>
      <p:sp>
        <p:nvSpPr>
          <p:cNvPr id="6" name="Rectangle 6"/>
          <p:cNvSpPr>
            <a:spLocks noGrp="1" noChangeArrowheads="1"/>
          </p:cNvSpPr>
          <p:nvPr>
            <p:ph type="sldNum" sz="quarter" idx="11"/>
          </p:nvPr>
        </p:nvSpPr>
        <p:spPr>
          <a:xfrm>
            <a:off x="8316416" y="6237312"/>
            <a:ext cx="658242" cy="476250"/>
          </a:xfrm>
        </p:spPr>
        <p:txBody>
          <a:bodyPr/>
          <a:lstStyle>
            <a:lvl1pPr algn="r">
              <a:defRPr/>
            </a:lvl1pPr>
          </a:lstStyle>
          <a:p>
            <a:pPr>
              <a:defRPr/>
            </a:pPr>
            <a:fld id="{F04E0FC2-6EC7-45AD-9FCD-EB3F83661652}" type="slidenum">
              <a:rPr lang="en-US" altLang="zh-CN" smtClean="0">
                <a:solidFill>
                  <a:srgbClr val="000000"/>
                </a:solidFill>
              </a:rPr>
              <a:pPr>
                <a:defRPr/>
              </a:pPr>
              <a:t>‹#›</a:t>
            </a:fld>
            <a:endParaRPr lang="en-US" altLang="zh-CN" dirty="0">
              <a:solidFill>
                <a:srgbClr val="000000"/>
              </a:solidFill>
            </a:endParaRPr>
          </a:p>
        </p:txBody>
      </p:sp>
    </p:spTree>
    <p:extLst>
      <p:ext uri="{BB962C8B-B14F-4D97-AF65-F5344CB8AC3E}">
        <p14:creationId xmlns:p14="http://schemas.microsoft.com/office/powerpoint/2010/main" val="3404657952"/>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r>
              <a:rPr lang="zh-CN" altLang="en-US"/>
              <a:t>浙江工业大学信息学院</a:t>
            </a:r>
            <a:endParaRPr lang="en-US" altLang="zh-CN"/>
          </a:p>
        </p:txBody>
      </p:sp>
      <p:sp>
        <p:nvSpPr>
          <p:cNvPr id="7" name="Rectangle 6"/>
          <p:cNvSpPr>
            <a:spLocks noGrp="1" noChangeArrowheads="1"/>
          </p:cNvSpPr>
          <p:nvPr>
            <p:ph type="sldNum" sz="quarter" idx="11"/>
          </p:nvPr>
        </p:nvSpPr>
        <p:spPr>
          <a:xfrm>
            <a:off x="8316416" y="6237312"/>
            <a:ext cx="658242" cy="476250"/>
          </a:xfrm>
        </p:spPr>
        <p:txBody>
          <a:bodyPr/>
          <a:lstStyle>
            <a:lvl1pPr algn="r">
              <a:defRPr/>
            </a:lvl1pPr>
          </a:lstStyle>
          <a:p>
            <a:pPr>
              <a:defRPr/>
            </a:pPr>
            <a:fld id="{F04E0FC2-6EC7-45AD-9FCD-EB3F83661652}" type="slidenum">
              <a:rPr lang="en-US" altLang="zh-CN" smtClean="0">
                <a:solidFill>
                  <a:srgbClr val="000000"/>
                </a:solidFill>
              </a:rPr>
              <a:pPr>
                <a:defRPr/>
              </a:pPr>
              <a:t>‹#›</a:t>
            </a:fld>
            <a:endParaRPr lang="en-US" altLang="zh-CN" dirty="0">
              <a:solidFill>
                <a:srgbClr val="000000"/>
              </a:solidFill>
            </a:endParaRPr>
          </a:p>
        </p:txBody>
      </p:sp>
    </p:spTree>
    <p:extLst>
      <p:ext uri="{BB962C8B-B14F-4D97-AF65-F5344CB8AC3E}">
        <p14:creationId xmlns:p14="http://schemas.microsoft.com/office/powerpoint/2010/main" val="2759053464"/>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ftr" sz="quarter" idx="10"/>
          </p:nvPr>
        </p:nvSpPr>
        <p:spPr/>
        <p:txBody>
          <a:bodyPr/>
          <a:lstStyle>
            <a:lvl1pPr>
              <a:defRPr/>
            </a:lvl1pPr>
          </a:lstStyle>
          <a:p>
            <a:pPr>
              <a:defRPr/>
            </a:pPr>
            <a:r>
              <a:rPr lang="zh-CN" altLang="en-US"/>
              <a:t>浙江工业大学信息学院</a:t>
            </a:r>
            <a:endParaRPr lang="en-US" altLang="zh-CN"/>
          </a:p>
        </p:txBody>
      </p:sp>
      <p:sp>
        <p:nvSpPr>
          <p:cNvPr id="9" name="Rectangle 6"/>
          <p:cNvSpPr>
            <a:spLocks noGrp="1" noChangeArrowheads="1"/>
          </p:cNvSpPr>
          <p:nvPr>
            <p:ph type="sldNum" sz="quarter" idx="11"/>
          </p:nvPr>
        </p:nvSpPr>
        <p:spPr>
          <a:xfrm>
            <a:off x="8316416" y="6237312"/>
            <a:ext cx="658242" cy="476250"/>
          </a:xfrm>
        </p:spPr>
        <p:txBody>
          <a:bodyPr/>
          <a:lstStyle>
            <a:lvl1pPr algn="r">
              <a:defRPr/>
            </a:lvl1pPr>
          </a:lstStyle>
          <a:p>
            <a:pPr>
              <a:defRPr/>
            </a:pPr>
            <a:fld id="{F04E0FC2-6EC7-45AD-9FCD-EB3F83661652}" type="slidenum">
              <a:rPr lang="en-US" altLang="zh-CN" smtClean="0">
                <a:solidFill>
                  <a:srgbClr val="000000"/>
                </a:solidFill>
              </a:rPr>
              <a:pPr>
                <a:defRPr/>
              </a:pPr>
              <a:t>‹#›</a:t>
            </a:fld>
            <a:endParaRPr lang="en-US" altLang="zh-CN" dirty="0">
              <a:solidFill>
                <a:srgbClr val="000000"/>
              </a:solidFill>
            </a:endParaRPr>
          </a:p>
        </p:txBody>
      </p:sp>
    </p:spTree>
    <p:extLst>
      <p:ext uri="{BB962C8B-B14F-4D97-AF65-F5344CB8AC3E}">
        <p14:creationId xmlns:p14="http://schemas.microsoft.com/office/powerpoint/2010/main" val="1770081578"/>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457200" y="188640"/>
            <a:ext cx="8229600" cy="720080"/>
          </a:xfrm>
          <a:prstGeom prst="rect">
            <a:avLst/>
          </a:prstGeom>
          <a:noFill/>
          <a:ln w="9525">
            <a:noFill/>
            <a:miter lim="800000"/>
            <a:headEnd/>
            <a:tailEnd/>
          </a:ln>
        </p:spPr>
        <p:txBody>
          <a:bodyPr/>
          <a:lstStyle/>
          <a:p>
            <a:pPr lvl="0"/>
            <a:r>
              <a:rPr lang="zh-CN" altLang="en-US" smtClean="0"/>
              <a:t>单击此处编辑母版标题样式</a:t>
            </a:r>
          </a:p>
        </p:txBody>
      </p:sp>
      <p:sp>
        <p:nvSpPr>
          <p:cNvPr id="3" name="Rectangle 5"/>
          <p:cNvSpPr>
            <a:spLocks noGrp="1" noChangeArrowheads="1"/>
          </p:cNvSpPr>
          <p:nvPr>
            <p:ph type="ftr" sz="quarter" idx="10"/>
          </p:nvPr>
        </p:nvSpPr>
        <p:spPr/>
        <p:txBody>
          <a:bodyPr/>
          <a:lstStyle>
            <a:lvl1pPr>
              <a:defRPr/>
            </a:lvl1pPr>
          </a:lstStyle>
          <a:p>
            <a:pPr>
              <a:defRPr/>
            </a:pPr>
            <a:r>
              <a:rPr lang="zh-CN" altLang="en-US"/>
              <a:t>浙江工业大学信息学院</a:t>
            </a:r>
            <a:endParaRPr lang="en-US" altLang="zh-CN"/>
          </a:p>
        </p:txBody>
      </p:sp>
      <p:sp>
        <p:nvSpPr>
          <p:cNvPr id="5" name="Rectangle 6"/>
          <p:cNvSpPr>
            <a:spLocks noGrp="1" noChangeArrowheads="1"/>
          </p:cNvSpPr>
          <p:nvPr>
            <p:ph type="sldNum" sz="quarter" idx="11"/>
          </p:nvPr>
        </p:nvSpPr>
        <p:spPr>
          <a:xfrm>
            <a:off x="8316416" y="6237312"/>
            <a:ext cx="658242" cy="476250"/>
          </a:xfrm>
        </p:spPr>
        <p:txBody>
          <a:bodyPr/>
          <a:lstStyle>
            <a:lvl1pPr algn="r">
              <a:defRPr/>
            </a:lvl1pPr>
          </a:lstStyle>
          <a:p>
            <a:pPr>
              <a:defRPr/>
            </a:pPr>
            <a:fld id="{F04E0FC2-6EC7-45AD-9FCD-EB3F83661652}" type="slidenum">
              <a:rPr lang="en-US" altLang="zh-CN" smtClean="0">
                <a:solidFill>
                  <a:srgbClr val="000000"/>
                </a:solidFill>
              </a:rPr>
              <a:pPr>
                <a:defRPr/>
              </a:pPr>
              <a:t>‹#›</a:t>
            </a:fld>
            <a:endParaRPr lang="en-US" altLang="zh-CN" dirty="0">
              <a:solidFill>
                <a:srgbClr val="000000"/>
              </a:solidFill>
            </a:endParaRPr>
          </a:p>
        </p:txBody>
      </p:sp>
    </p:spTree>
    <p:extLst>
      <p:ext uri="{BB962C8B-B14F-4D97-AF65-F5344CB8AC3E}">
        <p14:creationId xmlns:p14="http://schemas.microsoft.com/office/powerpoint/2010/main" val="2018457827"/>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r>
              <a:rPr lang="zh-CN" altLang="en-US"/>
              <a:t>浙江工业大学信息学院</a:t>
            </a:r>
            <a:endParaRPr lang="en-US" altLang="zh-CN"/>
          </a:p>
        </p:txBody>
      </p:sp>
      <p:sp>
        <p:nvSpPr>
          <p:cNvPr id="3" name="Rectangle 6"/>
          <p:cNvSpPr>
            <a:spLocks noGrp="1" noChangeArrowheads="1"/>
          </p:cNvSpPr>
          <p:nvPr>
            <p:ph type="sldNum" sz="quarter" idx="11"/>
          </p:nvPr>
        </p:nvSpPr>
        <p:spPr>
          <a:xfrm>
            <a:off x="8316416" y="6237312"/>
            <a:ext cx="658242" cy="476250"/>
          </a:xfrm>
          <a:prstGeom prst="rect">
            <a:avLst/>
          </a:prstGeom>
        </p:spPr>
        <p:txBody>
          <a:bodyPr/>
          <a:lstStyle>
            <a:lvl1pPr algn="r">
              <a:defRPr/>
            </a:lvl1pPr>
          </a:lstStyle>
          <a:p>
            <a:pPr>
              <a:defRPr/>
            </a:pPr>
            <a:fld id="{F04E0FC2-6EC7-45AD-9FCD-EB3F83661652}" type="slidenum">
              <a:rPr lang="en-US" altLang="zh-CN" smtClean="0">
                <a:solidFill>
                  <a:srgbClr val="000000"/>
                </a:solidFill>
              </a:rPr>
              <a:pPr>
                <a:defRPr/>
              </a:pPr>
              <a:t>‹#›</a:t>
            </a:fld>
            <a:endParaRPr lang="en-US" altLang="zh-CN" dirty="0">
              <a:solidFill>
                <a:srgbClr val="000000"/>
              </a:solidFill>
            </a:endParaRPr>
          </a:p>
        </p:txBody>
      </p:sp>
    </p:spTree>
    <p:extLst>
      <p:ext uri="{BB962C8B-B14F-4D97-AF65-F5344CB8AC3E}">
        <p14:creationId xmlns:p14="http://schemas.microsoft.com/office/powerpoint/2010/main" val="704905186"/>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p:txBody>
          <a:bodyPr/>
          <a:lstStyle>
            <a:lvl1pPr>
              <a:defRPr/>
            </a:lvl1pPr>
          </a:lstStyle>
          <a:p>
            <a:pPr>
              <a:defRPr/>
            </a:pPr>
            <a:r>
              <a:rPr lang="zh-CN" altLang="en-US"/>
              <a:t>浙江工业大学信息学院</a:t>
            </a:r>
            <a:endParaRPr lang="en-US" altLang="zh-CN"/>
          </a:p>
        </p:txBody>
      </p:sp>
      <p:sp>
        <p:nvSpPr>
          <p:cNvPr id="7" name="Rectangle 6"/>
          <p:cNvSpPr>
            <a:spLocks noGrp="1" noChangeArrowheads="1"/>
          </p:cNvSpPr>
          <p:nvPr>
            <p:ph type="sldNum" sz="quarter" idx="11"/>
          </p:nvPr>
        </p:nvSpPr>
        <p:spPr>
          <a:xfrm>
            <a:off x="8316416" y="6237312"/>
            <a:ext cx="658242" cy="476250"/>
          </a:xfrm>
        </p:spPr>
        <p:txBody>
          <a:bodyPr/>
          <a:lstStyle>
            <a:lvl1pPr algn="r">
              <a:defRPr/>
            </a:lvl1pPr>
          </a:lstStyle>
          <a:p>
            <a:pPr>
              <a:defRPr/>
            </a:pPr>
            <a:fld id="{F04E0FC2-6EC7-45AD-9FCD-EB3F83661652}" type="slidenum">
              <a:rPr lang="en-US" altLang="zh-CN" smtClean="0">
                <a:solidFill>
                  <a:srgbClr val="000000"/>
                </a:solidFill>
              </a:rPr>
              <a:pPr>
                <a:defRPr/>
              </a:pPr>
              <a:t>‹#›</a:t>
            </a:fld>
            <a:endParaRPr lang="en-US" altLang="zh-CN" dirty="0">
              <a:solidFill>
                <a:srgbClr val="000000"/>
              </a:solidFill>
            </a:endParaRPr>
          </a:p>
        </p:txBody>
      </p:sp>
    </p:spTree>
    <p:extLst>
      <p:ext uri="{BB962C8B-B14F-4D97-AF65-F5344CB8AC3E}">
        <p14:creationId xmlns:p14="http://schemas.microsoft.com/office/powerpoint/2010/main" val="2585222567"/>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p:txBody>
          <a:bodyPr/>
          <a:lstStyle>
            <a:lvl1pPr>
              <a:defRPr/>
            </a:lvl1pPr>
          </a:lstStyle>
          <a:p>
            <a:pPr>
              <a:defRPr/>
            </a:pPr>
            <a:r>
              <a:rPr lang="zh-CN" altLang="en-US"/>
              <a:t>浙江工业大学信息学院</a:t>
            </a:r>
            <a:endParaRPr lang="en-US" altLang="zh-CN"/>
          </a:p>
        </p:txBody>
      </p:sp>
      <p:sp>
        <p:nvSpPr>
          <p:cNvPr id="7" name="Rectangle 6"/>
          <p:cNvSpPr>
            <a:spLocks noGrp="1" noChangeArrowheads="1"/>
          </p:cNvSpPr>
          <p:nvPr>
            <p:ph type="sldNum" sz="quarter" idx="11"/>
          </p:nvPr>
        </p:nvSpPr>
        <p:spPr>
          <a:xfrm>
            <a:off x="8316416" y="6237312"/>
            <a:ext cx="658242" cy="476250"/>
          </a:xfrm>
        </p:spPr>
        <p:txBody>
          <a:bodyPr/>
          <a:lstStyle>
            <a:lvl1pPr algn="r">
              <a:defRPr/>
            </a:lvl1pPr>
          </a:lstStyle>
          <a:p>
            <a:pPr>
              <a:defRPr/>
            </a:pPr>
            <a:fld id="{F04E0FC2-6EC7-45AD-9FCD-EB3F83661652}" type="slidenum">
              <a:rPr lang="en-US" altLang="zh-CN" smtClean="0">
                <a:solidFill>
                  <a:srgbClr val="000000"/>
                </a:solidFill>
              </a:rPr>
              <a:pPr>
                <a:defRPr/>
              </a:pPr>
              <a:t>‹#›</a:t>
            </a:fld>
            <a:endParaRPr lang="en-US" altLang="zh-CN" dirty="0">
              <a:solidFill>
                <a:srgbClr val="000000"/>
              </a:solidFill>
            </a:endParaRPr>
          </a:p>
        </p:txBody>
      </p:sp>
    </p:spTree>
    <p:extLst>
      <p:ext uri="{BB962C8B-B14F-4D97-AF65-F5344CB8AC3E}">
        <p14:creationId xmlns:p14="http://schemas.microsoft.com/office/powerpoint/2010/main" val="501010149"/>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7544" y="188640"/>
            <a:ext cx="8229600" cy="850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268760"/>
            <a:ext cx="8229600" cy="4857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7" name="Rectangle 5"/>
          <p:cNvSpPr>
            <a:spLocks noGrp="1" noChangeArrowheads="1"/>
          </p:cNvSpPr>
          <p:nvPr>
            <p:ph type="ftr" sz="quarter" idx="3"/>
          </p:nvPr>
        </p:nvSpPr>
        <p:spPr>
          <a:xfrm>
            <a:off x="-11113" y="6381750"/>
            <a:ext cx="2895601" cy="476250"/>
          </a:xfrm>
          <a:prstGeom prst="rect">
            <a:avLst/>
          </a:prstGeom>
          <a:ln/>
        </p:spPr>
        <p:txBody>
          <a:bodyPr/>
          <a:lstStyle>
            <a:lvl1pPr>
              <a:defRPr dirty="0" smtClean="0">
                <a:solidFill>
                  <a:srgbClr val="003399"/>
                </a:solidFill>
                <a:latin typeface="华文彩云" pitchFamily="2" charset="-122"/>
                <a:ea typeface="华文彩云" pitchFamily="2" charset="-122"/>
              </a:defRPr>
            </a:lvl1pPr>
          </a:lstStyle>
          <a:p>
            <a:pPr fontAlgn="base">
              <a:spcBef>
                <a:spcPct val="0"/>
              </a:spcBef>
              <a:spcAft>
                <a:spcPct val="0"/>
              </a:spcAft>
              <a:defRPr/>
            </a:pPr>
            <a:r>
              <a:rPr lang="zh-CN" altLang="en-US" sz="2000"/>
              <a:t>浙江工业大学信息学院</a:t>
            </a:r>
            <a:endParaRPr lang="en-US" altLang="zh-CN" sz="2000"/>
          </a:p>
        </p:txBody>
      </p:sp>
      <p:sp>
        <p:nvSpPr>
          <p:cNvPr id="6" name="Rectangle 6"/>
          <p:cNvSpPr>
            <a:spLocks noGrp="1" noChangeArrowheads="1"/>
          </p:cNvSpPr>
          <p:nvPr>
            <p:ph type="sldNum" sz="quarter" idx="4"/>
          </p:nvPr>
        </p:nvSpPr>
        <p:spPr>
          <a:xfrm>
            <a:off x="8316416" y="6237312"/>
            <a:ext cx="658242" cy="476250"/>
          </a:xfrm>
          <a:prstGeom prst="rect">
            <a:avLst/>
          </a:prstGeom>
        </p:spPr>
        <p:txBody>
          <a:bodyPr/>
          <a:lstStyle>
            <a:lvl1pPr algn="r">
              <a:defRPr/>
            </a:lvl1pPr>
          </a:lstStyle>
          <a:p>
            <a:pPr>
              <a:defRPr/>
            </a:pPr>
            <a:fld id="{F04E0FC2-6EC7-45AD-9FCD-EB3F83661652}" type="slidenum">
              <a:rPr lang="en-US" altLang="zh-CN" smtClean="0">
                <a:solidFill>
                  <a:srgbClr val="000000"/>
                </a:solidFill>
              </a:rPr>
              <a:pPr>
                <a:defRPr/>
              </a:pPr>
              <a:t>‹#›</a:t>
            </a:fld>
            <a:endParaRPr lang="en-US" altLang="zh-CN" dirty="0">
              <a:solidFill>
                <a:srgbClr val="000000"/>
              </a:solidFill>
            </a:endParaRPr>
          </a:p>
        </p:txBody>
      </p:sp>
    </p:spTree>
    <p:extLst>
      <p:ext uri="{BB962C8B-B14F-4D97-AF65-F5344CB8AC3E}">
        <p14:creationId xmlns:p14="http://schemas.microsoft.com/office/powerpoint/2010/main" val="35460360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 id="2147483748" r:id="rId14"/>
  </p:sldLayoutIdLst>
  <p:transition/>
  <p:timing>
    <p:tnLst>
      <p:par>
        <p:cTn id="1" dur="indefinite" restart="never" nodeType="tmRoot"/>
      </p:par>
    </p:tnLst>
  </p:timing>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4.xml"/><Relationship Id="rId1" Type="http://schemas.openxmlformats.org/officeDocument/2006/relationships/vmlDrawing" Target="../drawings/vmlDrawing8.vml"/><Relationship Id="rId6" Type="http://schemas.openxmlformats.org/officeDocument/2006/relationships/image" Target="../media/image24.wmf"/><Relationship Id="rId5" Type="http://schemas.openxmlformats.org/officeDocument/2006/relationships/oleObject" Target="../embeddings/oleObject22.bin"/><Relationship Id="rId4" Type="http://schemas.openxmlformats.org/officeDocument/2006/relationships/image" Target="../media/image23.wmf"/></Relationships>
</file>

<file path=ppt/slides/_rels/slide11.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6.wmf"/><Relationship Id="rId5" Type="http://schemas.openxmlformats.org/officeDocument/2006/relationships/oleObject" Target="../embeddings/oleObject24.bin"/><Relationship Id="rId4" Type="http://schemas.openxmlformats.org/officeDocument/2006/relationships/image" Target="../media/image25.wmf"/></Relationships>
</file>

<file path=ppt/slides/_rels/slide12.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29.wmf"/><Relationship Id="rId5" Type="http://schemas.openxmlformats.org/officeDocument/2006/relationships/oleObject" Target="../embeddings/oleObject27.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29.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33.wmf"/><Relationship Id="rId5" Type="http://schemas.openxmlformats.org/officeDocument/2006/relationships/oleObject" Target="../embeddings/oleObject31.bin"/><Relationship Id="rId4" Type="http://schemas.openxmlformats.org/officeDocument/2006/relationships/image" Target="../media/image32.wmf"/></Relationships>
</file>

<file path=ppt/slides/_rels/slide14.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38.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35.wmf"/><Relationship Id="rId11" Type="http://schemas.openxmlformats.org/officeDocument/2006/relationships/oleObject" Target="../embeddings/oleObject36.bin"/><Relationship Id="rId5" Type="http://schemas.openxmlformats.org/officeDocument/2006/relationships/oleObject" Target="../embeddings/oleObject33.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35.bin"/></Relationships>
</file>

<file path=ppt/slides/_rels/slide15.x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oleObject" Target="../embeddings/oleObject42.bin"/><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43.wmf"/><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image" Target="../media/image40.wmf"/><Relationship Id="rId11" Type="http://schemas.openxmlformats.org/officeDocument/2006/relationships/oleObject" Target="../embeddings/oleObject41.bin"/><Relationship Id="rId5" Type="http://schemas.openxmlformats.org/officeDocument/2006/relationships/oleObject" Target="../embeddings/oleObject38.bin"/><Relationship Id="rId10" Type="http://schemas.openxmlformats.org/officeDocument/2006/relationships/image" Target="../media/image42.wmf"/><Relationship Id="rId4" Type="http://schemas.openxmlformats.org/officeDocument/2006/relationships/image" Target="../media/image39.wmf"/><Relationship Id="rId9" Type="http://schemas.openxmlformats.org/officeDocument/2006/relationships/oleObject" Target="../embeddings/oleObject40.bin"/><Relationship Id="rId14" Type="http://schemas.openxmlformats.org/officeDocument/2006/relationships/image" Target="../media/image44.wmf"/></Relationships>
</file>

<file path=ppt/slides/_rels/slide16.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13.xml"/><Relationship Id="rId1" Type="http://schemas.openxmlformats.org/officeDocument/2006/relationships/vmlDrawing" Target="../drawings/vmlDrawing14.vml"/><Relationship Id="rId6" Type="http://schemas.openxmlformats.org/officeDocument/2006/relationships/image" Target="../media/image46.emf"/><Relationship Id="rId5" Type="http://schemas.openxmlformats.org/officeDocument/2006/relationships/oleObject" Target="../embeddings/oleObject44.bin"/><Relationship Id="rId10" Type="http://schemas.openxmlformats.org/officeDocument/2006/relationships/image" Target="../media/image48.wmf"/><Relationship Id="rId4" Type="http://schemas.openxmlformats.org/officeDocument/2006/relationships/image" Target="../media/image45.emf"/><Relationship Id="rId9" Type="http://schemas.openxmlformats.org/officeDocument/2006/relationships/oleObject" Target="../embeddings/oleObject46.bin"/></Relationships>
</file>

<file path=ppt/slides/_rels/slide17.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50.wmf"/><Relationship Id="rId5" Type="http://schemas.openxmlformats.org/officeDocument/2006/relationships/oleObject" Target="../embeddings/oleObject48.bin"/><Relationship Id="rId4" Type="http://schemas.openxmlformats.org/officeDocument/2006/relationships/image" Target="../media/image49.wmf"/></Relationships>
</file>

<file path=ppt/slides/_rels/slide18.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12.xml"/><Relationship Id="rId1" Type="http://schemas.openxmlformats.org/officeDocument/2006/relationships/vmlDrawing" Target="../drawings/vmlDrawing16.vml"/><Relationship Id="rId6" Type="http://schemas.openxmlformats.org/officeDocument/2006/relationships/image" Target="../media/image53.wmf"/><Relationship Id="rId5" Type="http://schemas.openxmlformats.org/officeDocument/2006/relationships/oleObject" Target="../embeddings/oleObject51.bin"/><Relationship Id="rId4" Type="http://schemas.openxmlformats.org/officeDocument/2006/relationships/image" Target="../media/image52.wmf"/></Relationships>
</file>

<file path=ppt/slides/_rels/slide19.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59.wmf"/><Relationship Id="rId2" Type="http://schemas.openxmlformats.org/officeDocument/2006/relationships/slideLayout" Target="../slideLayouts/slideLayout12.xml"/><Relationship Id="rId1" Type="http://schemas.openxmlformats.org/officeDocument/2006/relationships/vmlDrawing" Target="../drawings/vmlDrawing17.vml"/><Relationship Id="rId6" Type="http://schemas.openxmlformats.org/officeDocument/2006/relationships/image" Target="../media/image56.wmf"/><Relationship Id="rId11" Type="http://schemas.openxmlformats.org/officeDocument/2006/relationships/oleObject" Target="../embeddings/oleObject57.bin"/><Relationship Id="rId5" Type="http://schemas.openxmlformats.org/officeDocument/2006/relationships/oleObject" Target="../embeddings/oleObject54.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56.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60.wmf"/><Relationship Id="rId4" Type="http://schemas.openxmlformats.org/officeDocument/2006/relationships/oleObject" Target="../embeddings/oleObject58.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62.wmf"/><Relationship Id="rId5" Type="http://schemas.openxmlformats.org/officeDocument/2006/relationships/oleObject" Target="../embeddings/oleObject60.bin"/><Relationship Id="rId4" Type="http://schemas.openxmlformats.org/officeDocument/2006/relationships/image" Target="../media/image61.wmf"/></Relationships>
</file>

<file path=ppt/slides/_rels/slide22.xml.rels><?xml version="1.0" encoding="UTF-8" standalone="yes"?>
<Relationships xmlns="http://schemas.openxmlformats.org/package/2006/relationships"><Relationship Id="rId8" Type="http://schemas.openxmlformats.org/officeDocument/2006/relationships/image" Target="../media/image65.emf"/><Relationship Id="rId3" Type="http://schemas.openxmlformats.org/officeDocument/2006/relationships/oleObject" Target="../embeddings/oleObject61.bin"/><Relationship Id="rId7" Type="http://schemas.openxmlformats.org/officeDocument/2006/relationships/oleObject" Target="../embeddings/oleObject63.bin"/><Relationship Id="rId2" Type="http://schemas.openxmlformats.org/officeDocument/2006/relationships/slideLayout" Target="../slideLayouts/slideLayout4.xml"/><Relationship Id="rId1" Type="http://schemas.openxmlformats.org/officeDocument/2006/relationships/vmlDrawing" Target="../drawings/vmlDrawing20.vml"/><Relationship Id="rId6" Type="http://schemas.openxmlformats.org/officeDocument/2006/relationships/image" Target="../media/image64.wmf"/><Relationship Id="rId5" Type="http://schemas.openxmlformats.org/officeDocument/2006/relationships/oleObject" Target="../embeddings/oleObject62.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64.bin"/></Relationships>
</file>

<file path=ppt/slides/_rels/slide23.xml.rels><?xml version="1.0" encoding="UTF-8" standalone="yes"?>
<Relationships xmlns="http://schemas.openxmlformats.org/package/2006/relationships"><Relationship Id="rId8" Type="http://schemas.openxmlformats.org/officeDocument/2006/relationships/image" Target="../media/image69.wmf"/><Relationship Id="rId13" Type="http://schemas.openxmlformats.org/officeDocument/2006/relationships/oleObject" Target="../embeddings/oleObject70.bin"/><Relationship Id="rId3" Type="http://schemas.openxmlformats.org/officeDocument/2006/relationships/oleObject" Target="../embeddings/oleObject65.bin"/><Relationship Id="rId7" Type="http://schemas.openxmlformats.org/officeDocument/2006/relationships/oleObject" Target="../embeddings/oleObject67.bin"/><Relationship Id="rId12" Type="http://schemas.openxmlformats.org/officeDocument/2006/relationships/image" Target="../media/image71.wmf"/><Relationship Id="rId2" Type="http://schemas.openxmlformats.org/officeDocument/2006/relationships/slideLayout" Target="../slideLayouts/slideLayout14.xml"/><Relationship Id="rId16" Type="http://schemas.openxmlformats.org/officeDocument/2006/relationships/image" Target="../media/image73.wmf"/><Relationship Id="rId1" Type="http://schemas.openxmlformats.org/officeDocument/2006/relationships/vmlDrawing" Target="../drawings/vmlDrawing21.vml"/><Relationship Id="rId6" Type="http://schemas.openxmlformats.org/officeDocument/2006/relationships/image" Target="../media/image68.wmf"/><Relationship Id="rId11" Type="http://schemas.openxmlformats.org/officeDocument/2006/relationships/oleObject" Target="../embeddings/oleObject69.bin"/><Relationship Id="rId5" Type="http://schemas.openxmlformats.org/officeDocument/2006/relationships/oleObject" Target="../embeddings/oleObject66.bin"/><Relationship Id="rId15" Type="http://schemas.openxmlformats.org/officeDocument/2006/relationships/oleObject" Target="../embeddings/oleObject71.bin"/><Relationship Id="rId10" Type="http://schemas.openxmlformats.org/officeDocument/2006/relationships/image" Target="../media/image70.wmf"/><Relationship Id="rId4" Type="http://schemas.openxmlformats.org/officeDocument/2006/relationships/image" Target="../media/image67.wmf"/><Relationship Id="rId9" Type="http://schemas.openxmlformats.org/officeDocument/2006/relationships/oleObject" Target="../embeddings/oleObject68.bin"/><Relationship Id="rId14" Type="http://schemas.openxmlformats.org/officeDocument/2006/relationships/image" Target="../media/image72.wmf"/></Relationships>
</file>

<file path=ppt/slides/_rels/slide24.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72.bin"/><Relationship Id="rId7" Type="http://schemas.openxmlformats.org/officeDocument/2006/relationships/oleObject" Target="../embeddings/oleObject74.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75.wmf"/><Relationship Id="rId5" Type="http://schemas.openxmlformats.org/officeDocument/2006/relationships/oleObject" Target="../embeddings/oleObject73.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75.bin"/></Relationships>
</file>

<file path=ppt/slides/_rels/slide25.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oleObject" Target="../embeddings/oleObject76.bin"/><Relationship Id="rId7" Type="http://schemas.openxmlformats.org/officeDocument/2006/relationships/oleObject" Target="../embeddings/oleObject78.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79.wmf"/><Relationship Id="rId5" Type="http://schemas.openxmlformats.org/officeDocument/2006/relationships/oleObject" Target="../embeddings/oleObject77.bin"/><Relationship Id="rId4" Type="http://schemas.openxmlformats.org/officeDocument/2006/relationships/image" Target="../media/image78.wmf"/></Relationships>
</file>

<file path=ppt/slides/_rels/slide26.xml.rels><?xml version="1.0" encoding="UTF-8" standalone="yes"?>
<Relationships xmlns="http://schemas.openxmlformats.org/package/2006/relationships"><Relationship Id="rId8" Type="http://schemas.openxmlformats.org/officeDocument/2006/relationships/image" Target="../media/image83.wmf"/><Relationship Id="rId13" Type="http://schemas.openxmlformats.org/officeDocument/2006/relationships/oleObject" Target="../embeddings/oleObject84.bin"/><Relationship Id="rId18" Type="http://schemas.openxmlformats.org/officeDocument/2006/relationships/image" Target="../media/image88.wmf"/><Relationship Id="rId26" Type="http://schemas.openxmlformats.org/officeDocument/2006/relationships/oleObject" Target="../embeddings/oleObject91.bin"/><Relationship Id="rId3" Type="http://schemas.openxmlformats.org/officeDocument/2006/relationships/oleObject" Target="../embeddings/oleObject79.bin"/><Relationship Id="rId21" Type="http://schemas.openxmlformats.org/officeDocument/2006/relationships/oleObject" Target="../embeddings/oleObject88.bin"/><Relationship Id="rId7" Type="http://schemas.openxmlformats.org/officeDocument/2006/relationships/oleObject" Target="../embeddings/oleObject81.bin"/><Relationship Id="rId12" Type="http://schemas.openxmlformats.org/officeDocument/2006/relationships/image" Target="../media/image85.emf"/><Relationship Id="rId17" Type="http://schemas.openxmlformats.org/officeDocument/2006/relationships/oleObject" Target="../embeddings/oleObject86.bin"/><Relationship Id="rId25" Type="http://schemas.openxmlformats.org/officeDocument/2006/relationships/image" Target="../media/image91.emf"/><Relationship Id="rId2" Type="http://schemas.openxmlformats.org/officeDocument/2006/relationships/slideLayout" Target="../slideLayouts/slideLayout2.xml"/><Relationship Id="rId16" Type="http://schemas.openxmlformats.org/officeDocument/2006/relationships/image" Target="../media/image87.emf"/><Relationship Id="rId20" Type="http://schemas.openxmlformats.org/officeDocument/2006/relationships/image" Target="../media/image89.wmf"/><Relationship Id="rId1" Type="http://schemas.openxmlformats.org/officeDocument/2006/relationships/vmlDrawing" Target="../drawings/vmlDrawing24.vml"/><Relationship Id="rId6" Type="http://schemas.openxmlformats.org/officeDocument/2006/relationships/image" Target="../media/image82.wmf"/><Relationship Id="rId11" Type="http://schemas.openxmlformats.org/officeDocument/2006/relationships/oleObject" Target="../embeddings/oleObject83.bin"/><Relationship Id="rId24" Type="http://schemas.openxmlformats.org/officeDocument/2006/relationships/oleObject" Target="../embeddings/oleObject90.bin"/><Relationship Id="rId5" Type="http://schemas.openxmlformats.org/officeDocument/2006/relationships/oleObject" Target="../embeddings/oleObject80.bin"/><Relationship Id="rId15" Type="http://schemas.openxmlformats.org/officeDocument/2006/relationships/oleObject" Target="../embeddings/oleObject85.bin"/><Relationship Id="rId23" Type="http://schemas.openxmlformats.org/officeDocument/2006/relationships/image" Target="../media/image90.emf"/><Relationship Id="rId10" Type="http://schemas.openxmlformats.org/officeDocument/2006/relationships/image" Target="../media/image84.emf"/><Relationship Id="rId19" Type="http://schemas.openxmlformats.org/officeDocument/2006/relationships/oleObject" Target="../embeddings/oleObject87.bin"/><Relationship Id="rId4" Type="http://schemas.openxmlformats.org/officeDocument/2006/relationships/image" Target="../media/image81.wmf"/><Relationship Id="rId9" Type="http://schemas.openxmlformats.org/officeDocument/2006/relationships/oleObject" Target="../embeddings/oleObject82.bin"/><Relationship Id="rId14" Type="http://schemas.openxmlformats.org/officeDocument/2006/relationships/image" Target="../media/image86.emf"/><Relationship Id="rId22" Type="http://schemas.openxmlformats.org/officeDocument/2006/relationships/oleObject" Target="../embeddings/oleObject89.bin"/><Relationship Id="rId27" Type="http://schemas.openxmlformats.org/officeDocument/2006/relationships/image" Target="../media/image92.e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94.bin"/><Relationship Id="rId3" Type="http://schemas.openxmlformats.org/officeDocument/2006/relationships/notesSlide" Target="../notesSlides/notesSlide4.xml"/><Relationship Id="rId7" Type="http://schemas.openxmlformats.org/officeDocument/2006/relationships/image" Target="../media/image94.w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oleObject" Target="../embeddings/oleObject93.bin"/><Relationship Id="rId11" Type="http://schemas.openxmlformats.org/officeDocument/2006/relationships/image" Target="../media/image96.wmf"/><Relationship Id="rId5" Type="http://schemas.openxmlformats.org/officeDocument/2006/relationships/image" Target="../media/image93.wmf"/><Relationship Id="rId10" Type="http://schemas.openxmlformats.org/officeDocument/2006/relationships/oleObject" Target="../embeddings/oleObject95.bin"/><Relationship Id="rId4" Type="http://schemas.openxmlformats.org/officeDocument/2006/relationships/oleObject" Target="../embeddings/oleObject92.bin"/><Relationship Id="rId9" Type="http://schemas.openxmlformats.org/officeDocument/2006/relationships/image" Target="../media/image95.wmf"/></Relationships>
</file>

<file path=ppt/slides/_rels/slide28.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oleObject" Target="../embeddings/oleObject96.bin"/><Relationship Id="rId7" Type="http://schemas.openxmlformats.org/officeDocument/2006/relationships/oleObject" Target="../embeddings/oleObject98.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98.wmf"/><Relationship Id="rId5" Type="http://schemas.openxmlformats.org/officeDocument/2006/relationships/oleObject" Target="../embeddings/oleObject97.bin"/><Relationship Id="rId4" Type="http://schemas.openxmlformats.org/officeDocument/2006/relationships/image" Target="../media/image97.wmf"/></Relationships>
</file>

<file path=ppt/slides/_rels/slide29.x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oleObject" Target="../embeddings/oleObject99.bin"/><Relationship Id="rId7" Type="http://schemas.openxmlformats.org/officeDocument/2006/relationships/oleObject" Target="../embeddings/oleObject101.bin"/><Relationship Id="rId12" Type="http://schemas.openxmlformats.org/officeDocument/2006/relationships/image" Target="../media/image104.wmf"/><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101.wmf"/><Relationship Id="rId11" Type="http://schemas.openxmlformats.org/officeDocument/2006/relationships/oleObject" Target="../embeddings/oleObject103.bin"/><Relationship Id="rId5" Type="http://schemas.openxmlformats.org/officeDocument/2006/relationships/oleObject" Target="../embeddings/oleObject100.bin"/><Relationship Id="rId10" Type="http://schemas.openxmlformats.org/officeDocument/2006/relationships/image" Target="../media/image103.wmf"/><Relationship Id="rId4" Type="http://schemas.openxmlformats.org/officeDocument/2006/relationships/image" Target="../media/image100.wmf"/><Relationship Id="rId9" Type="http://schemas.openxmlformats.org/officeDocument/2006/relationships/oleObject" Target="../embeddings/oleObject102.bin"/></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04.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06.wmf"/><Relationship Id="rId5" Type="http://schemas.openxmlformats.org/officeDocument/2006/relationships/oleObject" Target="../embeddings/oleObject105.bin"/><Relationship Id="rId4" Type="http://schemas.openxmlformats.org/officeDocument/2006/relationships/image" Target="../media/image105.wmf"/></Relationships>
</file>

<file path=ppt/slides/_rels/slide31.xml.rels><?xml version="1.0" encoding="UTF-8" standalone="yes"?>
<Relationships xmlns="http://schemas.openxmlformats.org/package/2006/relationships"><Relationship Id="rId8" Type="http://schemas.openxmlformats.org/officeDocument/2006/relationships/image" Target="../media/image109.wmf"/><Relationship Id="rId13" Type="http://schemas.openxmlformats.org/officeDocument/2006/relationships/oleObject" Target="../embeddings/oleObject111.bin"/><Relationship Id="rId18" Type="http://schemas.openxmlformats.org/officeDocument/2006/relationships/image" Target="../media/image114.wmf"/><Relationship Id="rId3" Type="http://schemas.openxmlformats.org/officeDocument/2006/relationships/oleObject" Target="../embeddings/oleObject106.bin"/><Relationship Id="rId21" Type="http://schemas.openxmlformats.org/officeDocument/2006/relationships/oleObject" Target="../embeddings/oleObject115.bin"/><Relationship Id="rId7" Type="http://schemas.openxmlformats.org/officeDocument/2006/relationships/oleObject" Target="../embeddings/oleObject108.bin"/><Relationship Id="rId12" Type="http://schemas.openxmlformats.org/officeDocument/2006/relationships/image" Target="../media/image111.wmf"/><Relationship Id="rId17" Type="http://schemas.openxmlformats.org/officeDocument/2006/relationships/oleObject" Target="../embeddings/oleObject113.bin"/><Relationship Id="rId2" Type="http://schemas.openxmlformats.org/officeDocument/2006/relationships/slideLayout" Target="../slideLayouts/slideLayout2.xml"/><Relationship Id="rId16" Type="http://schemas.openxmlformats.org/officeDocument/2006/relationships/image" Target="../media/image113.wmf"/><Relationship Id="rId20" Type="http://schemas.openxmlformats.org/officeDocument/2006/relationships/image" Target="../media/image82.wmf"/><Relationship Id="rId1" Type="http://schemas.openxmlformats.org/officeDocument/2006/relationships/vmlDrawing" Target="../drawings/vmlDrawing29.vml"/><Relationship Id="rId6" Type="http://schemas.openxmlformats.org/officeDocument/2006/relationships/image" Target="../media/image108.wmf"/><Relationship Id="rId11" Type="http://schemas.openxmlformats.org/officeDocument/2006/relationships/oleObject" Target="../embeddings/oleObject110.bin"/><Relationship Id="rId24" Type="http://schemas.openxmlformats.org/officeDocument/2006/relationships/image" Target="../media/image81.wmf"/><Relationship Id="rId5" Type="http://schemas.openxmlformats.org/officeDocument/2006/relationships/oleObject" Target="../embeddings/oleObject107.bin"/><Relationship Id="rId15" Type="http://schemas.openxmlformats.org/officeDocument/2006/relationships/oleObject" Target="../embeddings/oleObject112.bin"/><Relationship Id="rId23" Type="http://schemas.openxmlformats.org/officeDocument/2006/relationships/oleObject" Target="../embeddings/oleObject116.bin"/><Relationship Id="rId10" Type="http://schemas.openxmlformats.org/officeDocument/2006/relationships/image" Target="../media/image110.wmf"/><Relationship Id="rId19" Type="http://schemas.openxmlformats.org/officeDocument/2006/relationships/oleObject" Target="../embeddings/oleObject114.bin"/><Relationship Id="rId4" Type="http://schemas.openxmlformats.org/officeDocument/2006/relationships/image" Target="../media/image107.wmf"/><Relationship Id="rId9" Type="http://schemas.openxmlformats.org/officeDocument/2006/relationships/oleObject" Target="../embeddings/oleObject109.bin"/><Relationship Id="rId14" Type="http://schemas.openxmlformats.org/officeDocument/2006/relationships/image" Target="../media/image112.wmf"/><Relationship Id="rId22" Type="http://schemas.openxmlformats.org/officeDocument/2006/relationships/image" Target="../media/image83.wmf"/></Relationships>
</file>

<file path=ppt/slides/_rels/slide32.xml.rels><?xml version="1.0" encoding="UTF-8" standalone="yes"?>
<Relationships xmlns="http://schemas.openxmlformats.org/package/2006/relationships"><Relationship Id="rId8" Type="http://schemas.openxmlformats.org/officeDocument/2006/relationships/image" Target="../media/image117.emf"/><Relationship Id="rId3" Type="http://schemas.openxmlformats.org/officeDocument/2006/relationships/oleObject" Target="../embeddings/oleObject117.bin"/><Relationship Id="rId7" Type="http://schemas.openxmlformats.org/officeDocument/2006/relationships/oleObject" Target="../embeddings/oleObject119.bin"/><Relationship Id="rId2" Type="http://schemas.openxmlformats.org/officeDocument/2006/relationships/slideLayout" Target="../slideLayouts/slideLayout12.xml"/><Relationship Id="rId1" Type="http://schemas.openxmlformats.org/officeDocument/2006/relationships/vmlDrawing" Target="../drawings/vmlDrawing30.vml"/><Relationship Id="rId6" Type="http://schemas.openxmlformats.org/officeDocument/2006/relationships/image" Target="../media/image116.emf"/><Relationship Id="rId5" Type="http://schemas.openxmlformats.org/officeDocument/2006/relationships/oleObject" Target="../embeddings/oleObject118.bin"/><Relationship Id="rId4" Type="http://schemas.openxmlformats.org/officeDocument/2006/relationships/image" Target="../media/image115.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22.bin"/><Relationship Id="rId13" Type="http://schemas.openxmlformats.org/officeDocument/2006/relationships/image" Target="../media/image122.wmf"/><Relationship Id="rId3" Type="http://schemas.openxmlformats.org/officeDocument/2006/relationships/notesSlide" Target="../notesSlides/notesSlide5.xml"/><Relationship Id="rId7" Type="http://schemas.openxmlformats.org/officeDocument/2006/relationships/image" Target="../media/image119.wmf"/><Relationship Id="rId12" Type="http://schemas.openxmlformats.org/officeDocument/2006/relationships/oleObject" Target="../embeddings/oleObject124.bin"/><Relationship Id="rId17" Type="http://schemas.openxmlformats.org/officeDocument/2006/relationships/image" Target="../media/image124.wmf"/><Relationship Id="rId2" Type="http://schemas.openxmlformats.org/officeDocument/2006/relationships/slideLayout" Target="../slideLayouts/slideLayout12.xml"/><Relationship Id="rId16" Type="http://schemas.openxmlformats.org/officeDocument/2006/relationships/oleObject" Target="../embeddings/oleObject126.bin"/><Relationship Id="rId1" Type="http://schemas.openxmlformats.org/officeDocument/2006/relationships/vmlDrawing" Target="../drawings/vmlDrawing31.vml"/><Relationship Id="rId6" Type="http://schemas.openxmlformats.org/officeDocument/2006/relationships/oleObject" Target="../embeddings/oleObject121.bin"/><Relationship Id="rId11" Type="http://schemas.openxmlformats.org/officeDocument/2006/relationships/image" Target="../media/image121.wmf"/><Relationship Id="rId5" Type="http://schemas.openxmlformats.org/officeDocument/2006/relationships/image" Target="../media/image118.wmf"/><Relationship Id="rId15" Type="http://schemas.openxmlformats.org/officeDocument/2006/relationships/image" Target="../media/image123.wmf"/><Relationship Id="rId10" Type="http://schemas.openxmlformats.org/officeDocument/2006/relationships/oleObject" Target="../embeddings/oleObject123.bin"/><Relationship Id="rId4" Type="http://schemas.openxmlformats.org/officeDocument/2006/relationships/oleObject" Target="../embeddings/oleObject120.bin"/><Relationship Id="rId9" Type="http://schemas.openxmlformats.org/officeDocument/2006/relationships/image" Target="../media/image120.emf"/><Relationship Id="rId14" Type="http://schemas.openxmlformats.org/officeDocument/2006/relationships/oleObject" Target="../embeddings/oleObject125.bin"/></Relationships>
</file>

<file path=ppt/slides/_rels/slide34.xml.rels><?xml version="1.0" encoding="UTF-8" standalone="yes"?>
<Relationships xmlns="http://schemas.openxmlformats.org/package/2006/relationships"><Relationship Id="rId8" Type="http://schemas.openxmlformats.org/officeDocument/2006/relationships/image" Target="../media/image127.wmf"/><Relationship Id="rId3" Type="http://schemas.openxmlformats.org/officeDocument/2006/relationships/oleObject" Target="../embeddings/oleObject127.bin"/><Relationship Id="rId7" Type="http://schemas.openxmlformats.org/officeDocument/2006/relationships/oleObject" Target="../embeddings/oleObject129.bin"/><Relationship Id="rId2" Type="http://schemas.openxmlformats.org/officeDocument/2006/relationships/slideLayout" Target="../slideLayouts/slideLayout12.xml"/><Relationship Id="rId1" Type="http://schemas.openxmlformats.org/officeDocument/2006/relationships/vmlDrawing" Target="../drawings/vmlDrawing32.vml"/><Relationship Id="rId6" Type="http://schemas.openxmlformats.org/officeDocument/2006/relationships/image" Target="../media/image126.wmf"/><Relationship Id="rId5" Type="http://schemas.openxmlformats.org/officeDocument/2006/relationships/oleObject" Target="../embeddings/oleObject128.bin"/><Relationship Id="rId4" Type="http://schemas.openxmlformats.org/officeDocument/2006/relationships/image" Target="../media/image125.wmf"/></Relationships>
</file>

<file path=ppt/slides/_rels/slide35.xml.rels><?xml version="1.0" encoding="UTF-8" standalone="yes"?>
<Relationships xmlns="http://schemas.openxmlformats.org/package/2006/relationships"><Relationship Id="rId8" Type="http://schemas.openxmlformats.org/officeDocument/2006/relationships/image" Target="../media/image129.wmf"/><Relationship Id="rId3" Type="http://schemas.openxmlformats.org/officeDocument/2006/relationships/oleObject" Target="../embeddings/oleObject130.bin"/><Relationship Id="rId7" Type="http://schemas.openxmlformats.org/officeDocument/2006/relationships/oleObject" Target="../embeddings/oleObject132.bin"/><Relationship Id="rId12" Type="http://schemas.openxmlformats.org/officeDocument/2006/relationships/image" Target="../media/image131.wmf"/><Relationship Id="rId2" Type="http://schemas.openxmlformats.org/officeDocument/2006/relationships/slideLayout" Target="../slideLayouts/slideLayout12.xml"/><Relationship Id="rId1" Type="http://schemas.openxmlformats.org/officeDocument/2006/relationships/vmlDrawing" Target="../drawings/vmlDrawing33.vml"/><Relationship Id="rId6" Type="http://schemas.openxmlformats.org/officeDocument/2006/relationships/image" Target="../media/image128.wmf"/><Relationship Id="rId11" Type="http://schemas.openxmlformats.org/officeDocument/2006/relationships/oleObject" Target="../embeddings/oleObject134.bin"/><Relationship Id="rId5" Type="http://schemas.openxmlformats.org/officeDocument/2006/relationships/oleObject" Target="../embeddings/oleObject131.bin"/><Relationship Id="rId10" Type="http://schemas.openxmlformats.org/officeDocument/2006/relationships/image" Target="../media/image130.wmf"/><Relationship Id="rId4" Type="http://schemas.openxmlformats.org/officeDocument/2006/relationships/image" Target="../media/image119.wmf"/><Relationship Id="rId9" Type="http://schemas.openxmlformats.org/officeDocument/2006/relationships/oleObject" Target="../embeddings/oleObject133.bin"/></Relationships>
</file>

<file path=ppt/slides/_rels/slide36.xml.rels><?xml version="1.0" encoding="UTF-8" standalone="yes"?>
<Relationships xmlns="http://schemas.openxmlformats.org/package/2006/relationships"><Relationship Id="rId8" Type="http://schemas.openxmlformats.org/officeDocument/2006/relationships/image" Target="../media/image134.wmf"/><Relationship Id="rId3" Type="http://schemas.openxmlformats.org/officeDocument/2006/relationships/oleObject" Target="../embeddings/oleObject135.bin"/><Relationship Id="rId7" Type="http://schemas.openxmlformats.org/officeDocument/2006/relationships/oleObject" Target="../embeddings/oleObject137.bin"/><Relationship Id="rId12" Type="http://schemas.openxmlformats.org/officeDocument/2006/relationships/image" Target="../media/image136.wmf"/><Relationship Id="rId2" Type="http://schemas.openxmlformats.org/officeDocument/2006/relationships/slideLayout" Target="../slideLayouts/slideLayout12.xml"/><Relationship Id="rId1" Type="http://schemas.openxmlformats.org/officeDocument/2006/relationships/vmlDrawing" Target="../drawings/vmlDrawing34.vml"/><Relationship Id="rId6" Type="http://schemas.openxmlformats.org/officeDocument/2006/relationships/image" Target="../media/image133.wmf"/><Relationship Id="rId11" Type="http://schemas.openxmlformats.org/officeDocument/2006/relationships/oleObject" Target="../embeddings/oleObject139.bin"/><Relationship Id="rId5" Type="http://schemas.openxmlformats.org/officeDocument/2006/relationships/oleObject" Target="../embeddings/oleObject136.bin"/><Relationship Id="rId10" Type="http://schemas.openxmlformats.org/officeDocument/2006/relationships/image" Target="../media/image135.wmf"/><Relationship Id="rId4" Type="http://schemas.openxmlformats.org/officeDocument/2006/relationships/image" Target="../media/image132.wmf"/><Relationship Id="rId9" Type="http://schemas.openxmlformats.org/officeDocument/2006/relationships/oleObject" Target="../embeddings/oleObject138.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40.bin"/><Relationship Id="rId7" Type="http://schemas.openxmlformats.org/officeDocument/2006/relationships/image" Target="../media/image139.jpeg"/><Relationship Id="rId2" Type="http://schemas.openxmlformats.org/officeDocument/2006/relationships/slideLayout" Target="../slideLayouts/slideLayout12.xml"/><Relationship Id="rId1" Type="http://schemas.openxmlformats.org/officeDocument/2006/relationships/vmlDrawing" Target="../drawings/vmlDrawing35.vml"/><Relationship Id="rId6" Type="http://schemas.openxmlformats.org/officeDocument/2006/relationships/image" Target="../media/image138.wmf"/><Relationship Id="rId5" Type="http://schemas.openxmlformats.org/officeDocument/2006/relationships/oleObject" Target="../embeddings/oleObject141.bin"/><Relationship Id="rId4" Type="http://schemas.openxmlformats.org/officeDocument/2006/relationships/image" Target="../media/image137.wmf"/></Relationships>
</file>

<file path=ppt/slides/_rels/slide38.xml.rels><?xml version="1.0" encoding="UTF-8" standalone="yes"?>
<Relationships xmlns="http://schemas.openxmlformats.org/package/2006/relationships"><Relationship Id="rId8" Type="http://schemas.openxmlformats.org/officeDocument/2006/relationships/image" Target="../media/image142.wmf"/><Relationship Id="rId3" Type="http://schemas.openxmlformats.org/officeDocument/2006/relationships/oleObject" Target="../embeddings/oleObject142.bin"/><Relationship Id="rId7" Type="http://schemas.openxmlformats.org/officeDocument/2006/relationships/oleObject" Target="../embeddings/oleObject144.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141.wmf"/><Relationship Id="rId5" Type="http://schemas.openxmlformats.org/officeDocument/2006/relationships/oleObject" Target="../embeddings/oleObject143.bin"/><Relationship Id="rId10" Type="http://schemas.openxmlformats.org/officeDocument/2006/relationships/image" Target="../media/image143.wmf"/><Relationship Id="rId4" Type="http://schemas.openxmlformats.org/officeDocument/2006/relationships/image" Target="../media/image140.wmf"/><Relationship Id="rId9" Type="http://schemas.openxmlformats.org/officeDocument/2006/relationships/oleObject" Target="../embeddings/oleObject145.bin"/></Relationships>
</file>

<file path=ppt/slides/_rels/slide39.xml.rels><?xml version="1.0" encoding="UTF-8" standalone="yes"?>
<Relationships xmlns="http://schemas.openxmlformats.org/package/2006/relationships"><Relationship Id="rId8" Type="http://schemas.openxmlformats.org/officeDocument/2006/relationships/image" Target="../media/image146.wmf"/><Relationship Id="rId13" Type="http://schemas.openxmlformats.org/officeDocument/2006/relationships/oleObject" Target="../embeddings/oleObject151.bin"/><Relationship Id="rId3" Type="http://schemas.openxmlformats.org/officeDocument/2006/relationships/oleObject" Target="../embeddings/oleObject146.bin"/><Relationship Id="rId7" Type="http://schemas.openxmlformats.org/officeDocument/2006/relationships/oleObject" Target="../embeddings/oleObject148.bin"/><Relationship Id="rId12" Type="http://schemas.openxmlformats.org/officeDocument/2006/relationships/image" Target="../media/image148.wmf"/><Relationship Id="rId2" Type="http://schemas.openxmlformats.org/officeDocument/2006/relationships/slideLayout" Target="../slideLayouts/slideLayout12.xml"/><Relationship Id="rId16" Type="http://schemas.openxmlformats.org/officeDocument/2006/relationships/image" Target="../media/image140.wmf"/><Relationship Id="rId1" Type="http://schemas.openxmlformats.org/officeDocument/2006/relationships/vmlDrawing" Target="../drawings/vmlDrawing37.vml"/><Relationship Id="rId6" Type="http://schemas.openxmlformats.org/officeDocument/2006/relationships/image" Target="../media/image145.wmf"/><Relationship Id="rId11" Type="http://schemas.openxmlformats.org/officeDocument/2006/relationships/oleObject" Target="../embeddings/oleObject150.bin"/><Relationship Id="rId5" Type="http://schemas.openxmlformats.org/officeDocument/2006/relationships/oleObject" Target="../embeddings/oleObject147.bin"/><Relationship Id="rId15" Type="http://schemas.openxmlformats.org/officeDocument/2006/relationships/oleObject" Target="../embeddings/oleObject152.bin"/><Relationship Id="rId10" Type="http://schemas.openxmlformats.org/officeDocument/2006/relationships/image" Target="../media/image147.wmf"/><Relationship Id="rId4" Type="http://schemas.openxmlformats.org/officeDocument/2006/relationships/image" Target="../media/image144.wmf"/><Relationship Id="rId9" Type="http://schemas.openxmlformats.org/officeDocument/2006/relationships/oleObject" Target="../embeddings/oleObject149.bin"/><Relationship Id="rId14" Type="http://schemas.openxmlformats.org/officeDocument/2006/relationships/image" Target="../media/image149.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image" Target="../media/image5.w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53.bin"/><Relationship Id="rId2" Type="http://schemas.openxmlformats.org/officeDocument/2006/relationships/slideLayout" Target="../slideLayouts/slideLayout12.xml"/><Relationship Id="rId1" Type="http://schemas.openxmlformats.org/officeDocument/2006/relationships/vmlDrawing" Target="../drawings/vmlDrawing38.vml"/><Relationship Id="rId6" Type="http://schemas.openxmlformats.org/officeDocument/2006/relationships/image" Target="../media/image151.wmf"/><Relationship Id="rId5" Type="http://schemas.openxmlformats.org/officeDocument/2006/relationships/oleObject" Target="../embeddings/oleObject154.bin"/><Relationship Id="rId4" Type="http://schemas.openxmlformats.org/officeDocument/2006/relationships/image" Target="../media/image150.wmf"/></Relationships>
</file>

<file path=ppt/slides/_rels/slide41.xml.rels><?xml version="1.0" encoding="UTF-8" standalone="yes"?>
<Relationships xmlns="http://schemas.openxmlformats.org/package/2006/relationships"><Relationship Id="rId3" Type="http://schemas.openxmlformats.org/officeDocument/2006/relationships/image" Target="../media/image153.png"/><Relationship Id="rId7" Type="http://schemas.openxmlformats.org/officeDocument/2006/relationships/image" Target="../media/image155.png"/><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152.wmf"/><Relationship Id="rId5" Type="http://schemas.openxmlformats.org/officeDocument/2006/relationships/oleObject" Target="../embeddings/oleObject155.bin"/><Relationship Id="rId4" Type="http://schemas.openxmlformats.org/officeDocument/2006/relationships/image" Target="../media/image154.png"/></Relationships>
</file>

<file path=ppt/slides/_rels/slide42.xml.rels><?xml version="1.0" encoding="UTF-8" standalone="yes"?>
<Relationships xmlns="http://schemas.openxmlformats.org/package/2006/relationships"><Relationship Id="rId2" Type="http://schemas.openxmlformats.org/officeDocument/2006/relationships/image" Target="../media/image156.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159.emf"/><Relationship Id="rId3" Type="http://schemas.openxmlformats.org/officeDocument/2006/relationships/oleObject" Target="../embeddings/oleObject156.bin"/><Relationship Id="rId7" Type="http://schemas.openxmlformats.org/officeDocument/2006/relationships/oleObject" Target="../embeddings/oleObject158.bin"/><Relationship Id="rId2" Type="http://schemas.openxmlformats.org/officeDocument/2006/relationships/slideLayout" Target="../slideLayouts/slideLayout14.xml"/><Relationship Id="rId1" Type="http://schemas.openxmlformats.org/officeDocument/2006/relationships/vmlDrawing" Target="../drawings/vmlDrawing40.vml"/><Relationship Id="rId6" Type="http://schemas.openxmlformats.org/officeDocument/2006/relationships/image" Target="../media/image158.emf"/><Relationship Id="rId5" Type="http://schemas.openxmlformats.org/officeDocument/2006/relationships/oleObject" Target="../embeddings/oleObject157.bin"/><Relationship Id="rId10" Type="http://schemas.openxmlformats.org/officeDocument/2006/relationships/image" Target="../media/image160.wmf"/><Relationship Id="rId4" Type="http://schemas.openxmlformats.org/officeDocument/2006/relationships/image" Target="../media/image157.wmf"/><Relationship Id="rId9" Type="http://schemas.openxmlformats.org/officeDocument/2006/relationships/oleObject" Target="../embeddings/oleObject159.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8" Type="http://schemas.openxmlformats.org/officeDocument/2006/relationships/image" Target="../media/image163.wmf"/><Relationship Id="rId3" Type="http://schemas.openxmlformats.org/officeDocument/2006/relationships/oleObject" Target="../embeddings/oleObject160.bin"/><Relationship Id="rId7" Type="http://schemas.openxmlformats.org/officeDocument/2006/relationships/oleObject" Target="../embeddings/oleObject162.bin"/><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162.emf"/><Relationship Id="rId5" Type="http://schemas.openxmlformats.org/officeDocument/2006/relationships/oleObject" Target="../embeddings/oleObject161.bin"/><Relationship Id="rId10" Type="http://schemas.openxmlformats.org/officeDocument/2006/relationships/image" Target="../media/image164.wmf"/><Relationship Id="rId4" Type="http://schemas.openxmlformats.org/officeDocument/2006/relationships/image" Target="../media/image161.wmf"/><Relationship Id="rId9" Type="http://schemas.openxmlformats.org/officeDocument/2006/relationships/oleObject" Target="../embeddings/oleObject163.bin"/></Relationships>
</file>

<file path=ppt/slides/_rels/slide46.xml.rels><?xml version="1.0" encoding="UTF-8" standalone="yes"?>
<Relationships xmlns="http://schemas.openxmlformats.org/package/2006/relationships"><Relationship Id="rId8" Type="http://schemas.openxmlformats.org/officeDocument/2006/relationships/image" Target="../media/image167.wmf"/><Relationship Id="rId3" Type="http://schemas.openxmlformats.org/officeDocument/2006/relationships/oleObject" Target="../embeddings/oleObject164.bin"/><Relationship Id="rId7" Type="http://schemas.openxmlformats.org/officeDocument/2006/relationships/oleObject" Target="../embeddings/oleObject166.bin"/><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166.wmf"/><Relationship Id="rId5" Type="http://schemas.openxmlformats.org/officeDocument/2006/relationships/oleObject" Target="../embeddings/oleObject165.bin"/><Relationship Id="rId10" Type="http://schemas.openxmlformats.org/officeDocument/2006/relationships/image" Target="../media/image168.wmf"/><Relationship Id="rId4" Type="http://schemas.openxmlformats.org/officeDocument/2006/relationships/image" Target="../media/image165.emf"/><Relationship Id="rId9" Type="http://schemas.openxmlformats.org/officeDocument/2006/relationships/oleObject" Target="../embeddings/oleObject167.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6.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8.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1.xml"/><Relationship Id="rId7" Type="http://schemas.openxmlformats.org/officeDocument/2006/relationships/image" Target="../media/image12.wmf"/><Relationship Id="rId2" Type="http://schemas.openxmlformats.org/officeDocument/2006/relationships/slideLayout" Target="../slideLayouts/slideLayout14.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image" Target="../media/image11.emf"/><Relationship Id="rId4" Type="http://schemas.openxmlformats.org/officeDocument/2006/relationships/oleObject" Target="../embeddings/oleObject9.bin"/><Relationship Id="rId9" Type="http://schemas.openxmlformats.org/officeDocument/2006/relationships/image" Target="../media/image13.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4.xml"/><Relationship Id="rId1" Type="http://schemas.openxmlformats.org/officeDocument/2006/relationships/vmlDrawing" Target="../drawings/vmlDrawing5.vml"/><Relationship Id="rId6" Type="http://schemas.openxmlformats.org/officeDocument/2006/relationships/image" Target="../media/image15.wmf"/><Relationship Id="rId5" Type="http://schemas.openxmlformats.org/officeDocument/2006/relationships/oleObject" Target="../embeddings/oleObject13.bin"/><Relationship Id="rId4" Type="http://schemas.openxmlformats.org/officeDocument/2006/relationships/image" Target="../media/image14.wmf"/></Relationships>
</file>

<file path=ppt/slides/_rels/slide8.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14.xml"/><Relationship Id="rId1" Type="http://schemas.openxmlformats.org/officeDocument/2006/relationships/vmlDrawing" Target="../drawings/vmlDrawing6.vml"/><Relationship Id="rId6" Type="http://schemas.openxmlformats.org/officeDocument/2006/relationships/image" Target="../media/image17.wmf"/><Relationship Id="rId5" Type="http://schemas.openxmlformats.org/officeDocument/2006/relationships/oleObject" Target="../embeddings/oleObject15.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7.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2.xml"/><Relationship Id="rId7" Type="http://schemas.openxmlformats.org/officeDocument/2006/relationships/image" Target="../media/image21.wmf"/><Relationship Id="rId2" Type="http://schemas.openxmlformats.org/officeDocument/2006/relationships/slideLayout" Target="../slideLayouts/slideLayout14.xml"/><Relationship Id="rId1" Type="http://schemas.openxmlformats.org/officeDocument/2006/relationships/vmlDrawing" Target="../drawings/vmlDrawing7.vml"/><Relationship Id="rId6" Type="http://schemas.openxmlformats.org/officeDocument/2006/relationships/oleObject" Target="../embeddings/oleObject19.bin"/><Relationship Id="rId5" Type="http://schemas.openxmlformats.org/officeDocument/2006/relationships/image" Target="../media/image20.wmf"/><Relationship Id="rId4" Type="http://schemas.openxmlformats.org/officeDocument/2006/relationships/oleObject" Target="../embeddings/oleObject18.bin"/><Relationship Id="rId9" Type="http://schemas.openxmlformats.org/officeDocument/2006/relationships/image" Target="../media/image2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矩形 11"/>
          <p:cNvSpPr>
            <a:spLocks noChangeArrowheads="1"/>
          </p:cNvSpPr>
          <p:nvPr/>
        </p:nvSpPr>
        <p:spPr bwMode="auto">
          <a:xfrm>
            <a:off x="0" y="0"/>
            <a:ext cx="9144000" cy="128587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sp>
        <p:nvSpPr>
          <p:cNvPr id="12" name="Rectangle 3"/>
          <p:cNvSpPr>
            <a:spLocks noGrp="1" noChangeArrowheads="1"/>
          </p:cNvSpPr>
          <p:nvPr>
            <p:ph idx="1"/>
          </p:nvPr>
        </p:nvSpPr>
        <p:spPr>
          <a:xfrm>
            <a:off x="0" y="3068638"/>
            <a:ext cx="9144000" cy="1354137"/>
          </a:xfrm>
          <a:solidFill>
            <a:srgbClr val="003399"/>
          </a:solidFill>
        </p:spPr>
        <p:txBody>
          <a:bodyPr/>
          <a:lstStyle/>
          <a:p>
            <a:pPr algn="ctr" eaLnBrk="1" hangingPunct="1">
              <a:buFont typeface="Wingdings" pitchFamily="2" charset="2"/>
              <a:buNone/>
              <a:defRPr/>
            </a:pPr>
            <a:r>
              <a:rPr lang="zh-CN" altLang="en-US" sz="5400" dirty="0" smtClean="0">
                <a:solidFill>
                  <a:schemeClr val="bg1">
                    <a:lumMod val="95000"/>
                  </a:schemeClr>
                </a:solidFill>
                <a:latin typeface="微软雅黑" pitchFamily="34" charset="-122"/>
                <a:ea typeface="微软雅黑" pitchFamily="34" charset="-122"/>
              </a:rPr>
              <a:t> </a:t>
            </a:r>
            <a:r>
              <a:rPr lang="zh-CN" altLang="en-US" sz="4800" b="1" dirty="0" smtClean="0">
                <a:solidFill>
                  <a:schemeClr val="bg1">
                    <a:lumMod val="95000"/>
                  </a:schemeClr>
                </a:solidFill>
                <a:latin typeface="微软雅黑" pitchFamily="34" charset="-122"/>
                <a:ea typeface="微软雅黑" pitchFamily="34" charset="-122"/>
              </a:rPr>
              <a:t>第</a:t>
            </a:r>
            <a:r>
              <a:rPr lang="en-US" altLang="zh-CN" sz="6600" b="1" dirty="0" smtClean="0">
                <a:solidFill>
                  <a:schemeClr val="bg1">
                    <a:lumMod val="95000"/>
                  </a:schemeClr>
                </a:solidFill>
                <a:ea typeface="微软雅黑" pitchFamily="34" charset="-122"/>
              </a:rPr>
              <a:t>3</a:t>
            </a:r>
            <a:r>
              <a:rPr lang="zh-CN" altLang="en-US" sz="4800" b="1" dirty="0" smtClean="0">
                <a:solidFill>
                  <a:schemeClr val="bg1">
                    <a:lumMod val="95000"/>
                  </a:schemeClr>
                </a:solidFill>
                <a:latin typeface="微软雅黑" pitchFamily="34" charset="-122"/>
                <a:ea typeface="微软雅黑" pitchFamily="34" charset="-122"/>
              </a:rPr>
              <a:t>章</a:t>
            </a:r>
            <a:r>
              <a:rPr lang="zh-CN" altLang="en-US" sz="4800" dirty="0" smtClean="0">
                <a:solidFill>
                  <a:schemeClr val="bg1">
                    <a:lumMod val="95000"/>
                  </a:schemeClr>
                </a:solidFill>
                <a:latin typeface="微软雅黑" pitchFamily="34" charset="-122"/>
                <a:ea typeface="微软雅黑" pitchFamily="34" charset="-122"/>
              </a:rPr>
              <a:t>  </a:t>
            </a:r>
            <a:r>
              <a:rPr lang="zh-CN" altLang="en-US" sz="5400" b="1" dirty="0" smtClean="0">
                <a:solidFill>
                  <a:schemeClr val="bg1">
                    <a:lumMod val="95000"/>
                  </a:schemeClr>
                </a:solidFill>
                <a:latin typeface="微软雅黑" pitchFamily="34" charset="-122"/>
                <a:ea typeface="微软雅黑" pitchFamily="34" charset="-122"/>
              </a:rPr>
              <a:t>随机过程</a:t>
            </a:r>
            <a:r>
              <a:rPr lang="zh-CN" altLang="en-US" sz="6000" b="1" dirty="0" smtClean="0">
                <a:solidFill>
                  <a:schemeClr val="bg1">
                    <a:lumMod val="95000"/>
                  </a:schemeClr>
                </a:solidFill>
                <a:latin typeface="微软雅黑" pitchFamily="34" charset="-122"/>
                <a:ea typeface="微软雅黑" pitchFamily="34" charset="-122"/>
              </a:rPr>
              <a:t> </a:t>
            </a:r>
            <a:endParaRPr lang="en-US" altLang="zh-CN" sz="6000" b="1" dirty="0" smtClean="0">
              <a:solidFill>
                <a:srgbClr val="000099"/>
              </a:solidFill>
            </a:endParaRPr>
          </a:p>
        </p:txBody>
      </p:sp>
      <p:sp>
        <p:nvSpPr>
          <p:cNvPr id="2052" name="Rectangle 4"/>
          <p:cNvSpPr txBox="1">
            <a:spLocks noChangeArrowheads="1"/>
          </p:cNvSpPr>
          <p:nvPr/>
        </p:nvSpPr>
        <p:spPr bwMode="auto">
          <a:xfrm>
            <a:off x="1187450" y="1196975"/>
            <a:ext cx="65532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fontAlgn="base">
              <a:spcBef>
                <a:spcPct val="0"/>
              </a:spcBef>
              <a:spcAft>
                <a:spcPct val="0"/>
              </a:spcAft>
            </a:pPr>
            <a:r>
              <a:rPr lang="zh-CN" altLang="en-US" sz="8000" b="1" dirty="0">
                <a:solidFill>
                  <a:srgbClr val="7030A0"/>
                </a:solidFill>
                <a:latin typeface="华文中宋" pitchFamily="2" charset="-122"/>
                <a:ea typeface="华文中宋" pitchFamily="2" charset="-122"/>
              </a:rPr>
              <a:t>通信原理</a:t>
            </a:r>
          </a:p>
        </p:txBody>
      </p:sp>
      <p:sp>
        <p:nvSpPr>
          <p:cNvPr id="3" name="页脚占位符 2"/>
          <p:cNvSpPr>
            <a:spLocks noGrp="1"/>
          </p:cNvSpPr>
          <p:nvPr>
            <p:ph type="ftr" sz="quarter" idx="10"/>
          </p:nvPr>
        </p:nvSpPr>
        <p:spPr/>
        <p:txBody>
          <a:bodyPr/>
          <a:lstStyle/>
          <a:p>
            <a:pPr>
              <a:defRPr/>
            </a:pPr>
            <a:r>
              <a:rPr lang="zh-CN" altLang="en-US" smtClean="0"/>
              <a:t>浙江工业大学信息学院</a:t>
            </a:r>
            <a:endParaRPr lang="en-US" altLang="zh-CN"/>
          </a:p>
        </p:txBody>
      </p:sp>
      <p:sp>
        <p:nvSpPr>
          <p:cNvPr id="4" name="灯片编号占位符 3"/>
          <p:cNvSpPr>
            <a:spLocks noGrp="1"/>
          </p:cNvSpPr>
          <p:nvPr>
            <p:ph type="sldNum" sz="quarter" idx="11"/>
          </p:nvPr>
        </p:nvSpPr>
        <p:spPr/>
        <p:txBody>
          <a:bodyPr/>
          <a:lstStyle/>
          <a:p>
            <a:pPr>
              <a:defRPr/>
            </a:pPr>
            <a:fld id="{F04E0FC2-6EC7-45AD-9FCD-EB3F83661652}" type="slidenum">
              <a:rPr lang="en-US" altLang="zh-CN" smtClean="0">
                <a:solidFill>
                  <a:srgbClr val="000000"/>
                </a:solidFill>
              </a:rPr>
              <a:pPr>
                <a:defRPr/>
              </a:pPr>
              <a:t>1</a:t>
            </a:fld>
            <a:endParaRPr lang="en-US" altLang="zh-CN" dirty="0">
              <a:solidFill>
                <a:srgbClr val="000000"/>
              </a:solidFill>
            </a:endParaRPr>
          </a:p>
        </p:txBody>
      </p:sp>
    </p:spTree>
    <p:extLst>
      <p:ext uri="{BB962C8B-B14F-4D97-AF65-F5344CB8AC3E}">
        <p14:creationId xmlns:p14="http://schemas.microsoft.com/office/powerpoint/2010/main" val="2473082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44"/>
          <p:cNvSpPr>
            <a:spLocks noChangeArrowheads="1"/>
          </p:cNvSpPr>
          <p:nvPr/>
        </p:nvSpPr>
        <p:spPr bwMode="auto">
          <a:xfrm>
            <a:off x="611188" y="1374775"/>
            <a:ext cx="2214562"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44600" eaLnBrk="0" hangingPunct="0">
              <a:defRPr sz="2000">
                <a:solidFill>
                  <a:schemeClr val="tx1"/>
                </a:solidFill>
                <a:latin typeface="Garamond" pitchFamily="18" charset="0"/>
                <a:ea typeface="宋体" charset="-122"/>
              </a:defRPr>
            </a:lvl1pPr>
            <a:lvl2pPr marL="742950" indent="-285750" defTabSz="1244600" eaLnBrk="0" hangingPunct="0">
              <a:defRPr sz="2000">
                <a:solidFill>
                  <a:schemeClr val="tx1"/>
                </a:solidFill>
                <a:latin typeface="Garamond" pitchFamily="18" charset="0"/>
                <a:ea typeface="宋体" charset="-122"/>
              </a:defRPr>
            </a:lvl2pPr>
            <a:lvl3pPr marL="1143000" indent="-228600" defTabSz="1244600" eaLnBrk="0" hangingPunct="0">
              <a:defRPr sz="2000">
                <a:solidFill>
                  <a:schemeClr val="tx1"/>
                </a:solidFill>
                <a:latin typeface="Garamond" pitchFamily="18" charset="0"/>
                <a:ea typeface="宋体" charset="-122"/>
              </a:defRPr>
            </a:lvl3pPr>
            <a:lvl4pPr marL="1600200" indent="-228600" defTabSz="1244600" eaLnBrk="0" hangingPunct="0">
              <a:defRPr sz="2000">
                <a:solidFill>
                  <a:schemeClr val="tx1"/>
                </a:solidFill>
                <a:latin typeface="Garamond" pitchFamily="18" charset="0"/>
                <a:ea typeface="宋体" charset="-122"/>
              </a:defRPr>
            </a:lvl4pPr>
            <a:lvl5pPr marL="2057400" indent="-228600" defTabSz="1244600" eaLnBrk="0" hangingPunct="0">
              <a:defRPr sz="2000">
                <a:solidFill>
                  <a:schemeClr val="tx1"/>
                </a:solidFill>
                <a:latin typeface="Garamond" pitchFamily="18" charset="0"/>
                <a:ea typeface="宋体" charset="-122"/>
              </a:defRPr>
            </a:lvl5pPr>
            <a:lvl6pPr marL="2514600" indent="-228600" defTabSz="1244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defTabSz="1244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defTabSz="1244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defTabSz="1244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lnSpc>
                <a:spcPct val="90000"/>
              </a:lnSpc>
              <a:spcAft>
                <a:spcPct val="35000"/>
              </a:spcAft>
              <a:buClr>
                <a:srgbClr val="FF0000"/>
              </a:buClr>
              <a:buSzPct val="70000"/>
              <a:buFont typeface="Wingdings" pitchFamily="2" charset="2"/>
              <a:buChar char="n"/>
            </a:pPr>
            <a:r>
              <a:rPr lang="zh-CN" altLang="en-US" sz="2400" b="1">
                <a:solidFill>
                  <a:srgbClr val="FF0000"/>
                </a:solidFill>
                <a:latin typeface="黑体" pitchFamily="2" charset="-122"/>
                <a:ea typeface="黑体" pitchFamily="2" charset="-122"/>
              </a:rPr>
              <a:t> 广义平稳</a:t>
            </a:r>
          </a:p>
        </p:txBody>
      </p:sp>
      <p:sp>
        <p:nvSpPr>
          <p:cNvPr id="6" name="矩形 21"/>
          <p:cNvSpPr>
            <a:spLocks noChangeArrowheads="1"/>
          </p:cNvSpPr>
          <p:nvPr/>
        </p:nvSpPr>
        <p:spPr bwMode="auto">
          <a:xfrm>
            <a:off x="968375" y="1773238"/>
            <a:ext cx="3643313" cy="1246187"/>
          </a:xfrm>
          <a:prstGeom prst="rect">
            <a:avLst/>
          </a:prstGeom>
          <a:noFill/>
          <a:ln w="9525">
            <a:noFill/>
            <a:miter lim="800000"/>
            <a:headEnd/>
            <a:tailEnd/>
          </a:ln>
        </p:spPr>
        <p:txBody>
          <a:bodyPr>
            <a:spAutoFit/>
          </a:bodyPr>
          <a:lstStyle/>
          <a:p>
            <a:pPr>
              <a:lnSpc>
                <a:spcPts val="4500"/>
              </a:lnSpc>
              <a:buClr>
                <a:srgbClr val="0000CC"/>
              </a:buClr>
              <a:buSzPct val="60000"/>
              <a:buFont typeface="Wingdings" pitchFamily="2" charset="2"/>
              <a:buChar char="l"/>
              <a:defRPr/>
            </a:pPr>
            <a:r>
              <a:rPr lang="zh-CN" altLang="en-US" sz="2400" b="1" dirty="0">
                <a:latin typeface="+mn-ea"/>
                <a:ea typeface="+mn-ea"/>
              </a:rPr>
              <a:t> 均值与</a:t>
            </a:r>
            <a:r>
              <a:rPr lang="zh-CN" altLang="en-US" sz="2400" b="1" dirty="0">
                <a:latin typeface="Times New Roman" pitchFamily="18" charset="0"/>
                <a:ea typeface="+mn-ea"/>
                <a:cs typeface="Times New Roman" pitchFamily="18" charset="0"/>
              </a:rPr>
              <a:t>时间</a:t>
            </a:r>
            <a:r>
              <a:rPr lang="zh-CN" altLang="en-US" sz="2400" b="1" i="1" dirty="0">
                <a:latin typeface="Times New Roman" pitchFamily="18" charset="0"/>
                <a:ea typeface="+mn-ea"/>
                <a:cs typeface="Times New Roman" pitchFamily="18" charset="0"/>
              </a:rPr>
              <a:t> </a:t>
            </a:r>
            <a:r>
              <a:rPr lang="en-US" altLang="zh-CN" sz="2400" b="1" i="1" dirty="0">
                <a:latin typeface="Times New Roman" pitchFamily="18" charset="0"/>
                <a:ea typeface="+mn-ea"/>
                <a:cs typeface="Times New Roman" pitchFamily="18" charset="0"/>
              </a:rPr>
              <a:t>t </a:t>
            </a:r>
            <a:r>
              <a:rPr lang="zh-CN" altLang="en-US" sz="2400" b="1" dirty="0">
                <a:latin typeface="+mn-ea"/>
                <a:ea typeface="+mn-ea"/>
              </a:rPr>
              <a:t>无关</a:t>
            </a:r>
            <a:r>
              <a:rPr lang="en-US" altLang="zh-CN" sz="2400" b="1" dirty="0">
                <a:latin typeface="+mn-ea"/>
                <a:ea typeface="+mn-ea"/>
              </a:rPr>
              <a:t>:</a:t>
            </a:r>
          </a:p>
          <a:p>
            <a:pPr>
              <a:lnSpc>
                <a:spcPts val="4500"/>
              </a:lnSpc>
              <a:buClr>
                <a:srgbClr val="0000CC"/>
              </a:buClr>
              <a:buSzPct val="60000"/>
              <a:buFont typeface="Wingdings" pitchFamily="2" charset="2"/>
              <a:buChar char="l"/>
              <a:defRPr/>
            </a:pPr>
            <a:r>
              <a:rPr lang="zh-CN" altLang="en-US" sz="2400" b="1" dirty="0">
                <a:latin typeface="+mn-ea"/>
                <a:ea typeface="+mn-ea"/>
              </a:rPr>
              <a:t> 相关函数仅与 </a:t>
            </a:r>
            <a:r>
              <a:rPr lang="el-GR" altLang="zh-CN" sz="2400" b="1" i="1" dirty="0">
                <a:latin typeface="Times New Roman" pitchFamily="18" charset="0"/>
                <a:ea typeface="+mn-ea"/>
                <a:cs typeface="Times New Roman" pitchFamily="18" charset="0"/>
              </a:rPr>
              <a:t>τ</a:t>
            </a:r>
            <a:r>
              <a:rPr lang="zh-CN" altLang="en-US" sz="2400" b="1" dirty="0">
                <a:latin typeface="+mn-ea"/>
                <a:ea typeface="+mn-ea"/>
              </a:rPr>
              <a:t>有关</a:t>
            </a:r>
            <a:r>
              <a:rPr lang="en-US" altLang="zh-CN" sz="2400" b="1" dirty="0">
                <a:latin typeface="+mn-ea"/>
                <a:ea typeface="+mn-ea"/>
              </a:rPr>
              <a:t>:</a:t>
            </a:r>
            <a:endParaRPr lang="zh-CN" altLang="en-US" sz="2400" dirty="0">
              <a:latin typeface="+mn-ea"/>
              <a:ea typeface="+mn-ea"/>
            </a:endParaRPr>
          </a:p>
        </p:txBody>
      </p:sp>
      <p:graphicFrame>
        <p:nvGraphicFramePr>
          <p:cNvPr id="11268" name="Object 16"/>
          <p:cNvGraphicFramePr>
            <a:graphicFrameLocks noChangeAspect="1"/>
          </p:cNvGraphicFramePr>
          <p:nvPr/>
        </p:nvGraphicFramePr>
        <p:xfrm>
          <a:off x="4643438" y="2016125"/>
          <a:ext cx="2428875" cy="927100"/>
        </p:xfrm>
        <a:graphic>
          <a:graphicData uri="http://schemas.openxmlformats.org/presentationml/2006/ole">
            <mc:AlternateContent xmlns:mc="http://schemas.openxmlformats.org/markup-compatibility/2006">
              <mc:Choice xmlns:v="urn:schemas-microsoft-com:vml" Requires="v">
                <p:oleObj spid="_x0000_s8222" name="Equation" r:id="rId3" imgW="1129810" imgH="431613" progId="Equation.DSMT4">
                  <p:embed/>
                </p:oleObj>
              </mc:Choice>
              <mc:Fallback>
                <p:oleObj name="Equation" r:id="rId3" imgW="1129810" imgH="431613"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2016125"/>
                        <a:ext cx="2428875" cy="927100"/>
                      </a:xfrm>
                      <a:prstGeom prst="rect">
                        <a:avLst/>
                      </a:prstGeom>
                      <a:noFill/>
                      <a:ln w="38100" cmpd="dbl">
                        <a:solidFill>
                          <a:srgbClr val="99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rgbClr val="5C3D99"/>
                              </a:outerShdw>
                            </a:effectLst>
                          </a14:hiddenEffects>
                        </a:ext>
                      </a:extLst>
                    </p:spPr>
                  </p:pic>
                </p:oleObj>
              </mc:Fallback>
            </mc:AlternateContent>
          </a:graphicData>
        </a:graphic>
      </p:graphicFrame>
      <p:sp>
        <p:nvSpPr>
          <p:cNvPr id="8" name="椭圆 7"/>
          <p:cNvSpPr/>
          <p:nvPr/>
        </p:nvSpPr>
        <p:spPr bwMode="auto">
          <a:xfrm>
            <a:off x="1262063" y="3578225"/>
            <a:ext cx="928687" cy="571500"/>
          </a:xfrm>
          <a:prstGeom prst="ellipse">
            <a:avLst/>
          </a:prstGeom>
          <a:solidFill>
            <a:schemeClr val="bg2">
              <a:lumMod val="10000"/>
              <a:lumOff val="90000"/>
            </a:schemeClr>
          </a:solidFill>
          <a:ln w="9525" cap="flat" cmpd="sng" algn="ctr">
            <a:solidFill>
              <a:schemeClr val="tx2">
                <a:lumMod val="60000"/>
                <a:lumOff val="40000"/>
              </a:schemeClr>
            </a:solidFill>
            <a:prstDash val="solid"/>
            <a:miter lim="800000"/>
            <a:headEnd type="none" w="med" len="med"/>
            <a:tailEnd type="none" w="med" len="med"/>
          </a:ln>
          <a:effectLst>
            <a:outerShdw blurRad="50800" dist="38100" dir="18900000" algn="bl" rotWithShape="0">
              <a:prstClr val="black">
                <a:alpha val="40000"/>
              </a:prstClr>
            </a:outerShdw>
          </a:effectLst>
        </p:spPr>
        <p:txBody>
          <a:bodyPr wrap="none"/>
          <a:lstStyle/>
          <a:p>
            <a:pPr>
              <a:defRPr/>
            </a:pPr>
            <a:endParaRPr lang="zh-CN" altLang="en-US" dirty="0">
              <a:ea typeface="宋体" pitchFamily="2" charset="-122"/>
            </a:endParaRPr>
          </a:p>
        </p:txBody>
      </p:sp>
      <p:graphicFrame>
        <p:nvGraphicFramePr>
          <p:cNvPr id="9" name="Object 21"/>
          <p:cNvGraphicFramePr>
            <a:graphicFrameLocks noChangeAspect="1"/>
          </p:cNvGraphicFramePr>
          <p:nvPr/>
        </p:nvGraphicFramePr>
        <p:xfrm>
          <a:off x="2190750" y="4292600"/>
          <a:ext cx="3643313" cy="642938"/>
        </p:xfrm>
        <a:graphic>
          <a:graphicData uri="http://schemas.openxmlformats.org/presentationml/2006/ole">
            <mc:AlternateContent xmlns:mc="http://schemas.openxmlformats.org/markup-compatibility/2006">
              <mc:Choice xmlns:v="urn:schemas-microsoft-com:vml" Requires="v">
                <p:oleObj spid="_x0000_s8223" name="Equation" r:id="rId5" imgW="1777229" imgH="317362" progId="Equation.DSMT4">
                  <p:embed/>
                </p:oleObj>
              </mc:Choice>
              <mc:Fallback>
                <p:oleObj name="Equation" r:id="rId5" imgW="1777229" imgH="317362"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0750" y="4292600"/>
                        <a:ext cx="3643313" cy="642938"/>
                      </a:xfrm>
                      <a:prstGeom prst="rect">
                        <a:avLst/>
                      </a:prstGeom>
                      <a:noFill/>
                      <a:ln w="38100" cmpd="dbl">
                        <a:solidFill>
                          <a:srgbClr val="6666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矩形 24"/>
          <p:cNvSpPr>
            <a:spLocks noChangeArrowheads="1"/>
          </p:cNvSpPr>
          <p:nvPr/>
        </p:nvSpPr>
        <p:spPr bwMode="auto">
          <a:xfrm>
            <a:off x="1262063" y="3649663"/>
            <a:ext cx="1111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r>
              <a:rPr lang="zh-CN" altLang="en-US" sz="2400" b="1">
                <a:solidFill>
                  <a:srgbClr val="0000CC"/>
                </a:solidFill>
                <a:latin typeface="黑体" pitchFamily="2" charset="-122"/>
                <a:ea typeface="黑体" pitchFamily="2" charset="-122"/>
              </a:rPr>
              <a:t>注意</a:t>
            </a:r>
            <a:r>
              <a:rPr lang="zh-CN" altLang="en-US" sz="2400">
                <a:solidFill>
                  <a:srgbClr val="0000CC"/>
                </a:solidFill>
                <a:latin typeface="黑体" pitchFamily="2" charset="-122"/>
                <a:ea typeface="黑体" pitchFamily="2" charset="-122"/>
              </a:rPr>
              <a:t>：</a:t>
            </a:r>
          </a:p>
        </p:txBody>
      </p:sp>
      <p:sp>
        <p:nvSpPr>
          <p:cNvPr id="3" name="页脚占位符 2"/>
          <p:cNvSpPr>
            <a:spLocks noGrp="1"/>
          </p:cNvSpPr>
          <p:nvPr>
            <p:ph type="ftr" sz="quarter" idx="10"/>
          </p:nvPr>
        </p:nvSpPr>
        <p:spPr/>
        <p:txBody>
          <a:bodyPr/>
          <a:lstStyle/>
          <a:p>
            <a:pPr>
              <a:defRPr/>
            </a:pPr>
            <a:r>
              <a:rPr lang="zh-CN" altLang="en-US" smtClean="0"/>
              <a:t>浙江工业大学信息学院</a:t>
            </a:r>
            <a:endParaRPr lang="en-US" altLang="zh-CN"/>
          </a:p>
        </p:txBody>
      </p:sp>
      <p:sp>
        <p:nvSpPr>
          <p:cNvPr id="4" name="灯片编号占位符 3"/>
          <p:cNvSpPr>
            <a:spLocks noGrp="1"/>
          </p:cNvSpPr>
          <p:nvPr>
            <p:ph type="sldNum" sz="quarter" idx="11"/>
          </p:nvPr>
        </p:nvSpPr>
        <p:spPr/>
        <p:txBody>
          <a:bodyPr/>
          <a:lstStyle/>
          <a:p>
            <a:pPr>
              <a:defRPr/>
            </a:pPr>
            <a:fld id="{F04E0FC2-6EC7-45AD-9FCD-EB3F83661652}" type="slidenum">
              <a:rPr lang="en-US" altLang="zh-CN" smtClean="0">
                <a:solidFill>
                  <a:srgbClr val="000000"/>
                </a:solidFill>
              </a:rPr>
              <a:pPr>
                <a:defRPr/>
              </a:pPr>
              <a:t>10</a:t>
            </a:fld>
            <a:endParaRPr lang="en-US" altLang="zh-CN" dirty="0">
              <a:solidFill>
                <a:srgbClr val="000000"/>
              </a:solidFill>
            </a:endParaRPr>
          </a:p>
        </p:txBody>
      </p:sp>
    </p:spTree>
    <p:extLst>
      <p:ext uri="{BB962C8B-B14F-4D97-AF65-F5344CB8AC3E}">
        <p14:creationId xmlns:p14="http://schemas.microsoft.com/office/powerpoint/2010/main" val="13030185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20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2000"/>
                                        <p:tgtEl>
                                          <p:spTgt spid="8"/>
                                        </p:tgtEl>
                                      </p:cBhvr>
                                    </p:animEffect>
                                  </p:childTnLst>
                                </p:cTn>
                              </p:par>
                              <p:par>
                                <p:cTn id="11" presetID="22" presetClass="entr" presetSubtype="1"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up)">
                                      <p:cBhvr>
                                        <p:cTn id="13"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endParaRPr lang="zh-CN" altLang="en-US"/>
          </a:p>
        </p:txBody>
      </p:sp>
      <p:sp>
        <p:nvSpPr>
          <p:cNvPr id="12291" name="Rectangle 11"/>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endParaRPr lang="zh-CN" altLang="en-US"/>
          </a:p>
        </p:txBody>
      </p:sp>
      <p:sp>
        <p:nvSpPr>
          <p:cNvPr id="12292"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endParaRPr lang="zh-CN" altLang="en-US"/>
          </a:p>
        </p:txBody>
      </p:sp>
      <p:sp>
        <p:nvSpPr>
          <p:cNvPr id="12293"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endParaRPr lang="zh-CN" altLang="en-US"/>
          </a:p>
        </p:txBody>
      </p:sp>
      <p:sp>
        <p:nvSpPr>
          <p:cNvPr id="12294" name="Rectangle 1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endParaRPr lang="zh-CN" altLang="en-US"/>
          </a:p>
        </p:txBody>
      </p:sp>
      <p:sp>
        <p:nvSpPr>
          <p:cNvPr id="12295" name="Rectangle 1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endParaRPr lang="zh-CN" altLang="en-US"/>
          </a:p>
        </p:txBody>
      </p:sp>
      <p:sp>
        <p:nvSpPr>
          <p:cNvPr id="15" name="矩形 14"/>
          <p:cNvSpPr>
            <a:spLocks noChangeArrowheads="1"/>
          </p:cNvSpPr>
          <p:nvPr/>
        </p:nvSpPr>
        <p:spPr bwMode="auto">
          <a:xfrm>
            <a:off x="714375" y="404813"/>
            <a:ext cx="4865688" cy="519112"/>
          </a:xfrm>
          <a:prstGeom prst="rect">
            <a:avLst/>
          </a:prstGeom>
          <a:solidFill>
            <a:schemeClr val="bg2">
              <a:lumMod val="10000"/>
              <a:lumOff val="90000"/>
            </a:schemeClr>
          </a:solidFill>
          <a:ln w="9525">
            <a:noFill/>
            <a:miter lim="800000"/>
            <a:headEnd/>
            <a:tailEnd/>
          </a:ln>
          <a:effectLst>
            <a:outerShdw blurRad="50800" dist="38100" dir="5400000" algn="t" rotWithShape="0">
              <a:prstClr val="black">
                <a:alpha val="40000"/>
              </a:prstClr>
            </a:outerShdw>
          </a:effec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buClr>
                <a:srgbClr val="FF0000"/>
              </a:buClr>
              <a:buSzPct val="80000"/>
            </a:pPr>
            <a:r>
              <a:rPr lang="en-US" altLang="zh-CN" sz="2800" b="1">
                <a:solidFill>
                  <a:srgbClr val="800080"/>
                </a:solidFill>
                <a:latin typeface="Arial" charset="0"/>
                <a:ea typeface="微软雅黑" pitchFamily="34" charset="-122"/>
                <a:cs typeface="Arial" charset="0"/>
              </a:rPr>
              <a:t> 3.2.2  </a:t>
            </a:r>
            <a:r>
              <a:rPr lang="zh-CN" altLang="en-US" sz="2800" b="1">
                <a:latin typeface="微软雅黑" pitchFamily="34" charset="-122"/>
                <a:ea typeface="微软雅黑" pitchFamily="34" charset="-122"/>
                <a:cs typeface="Arial" charset="0"/>
              </a:rPr>
              <a:t>各态历经性（遍历性）</a:t>
            </a:r>
            <a:endParaRPr lang="zh-CN" altLang="en-US" sz="2800" b="1">
              <a:solidFill>
                <a:srgbClr val="000000"/>
              </a:solidFill>
              <a:latin typeface="微软雅黑" pitchFamily="34" charset="-122"/>
              <a:ea typeface="微软雅黑" pitchFamily="34" charset="-122"/>
              <a:cs typeface="Arial" charset="0"/>
            </a:endParaRPr>
          </a:p>
        </p:txBody>
      </p:sp>
      <p:sp>
        <p:nvSpPr>
          <p:cNvPr id="16" name="矩形 15"/>
          <p:cNvSpPr/>
          <p:nvPr/>
        </p:nvSpPr>
        <p:spPr>
          <a:xfrm>
            <a:off x="939800" y="1214438"/>
            <a:ext cx="7561263" cy="461962"/>
          </a:xfrm>
          <a:prstGeom prst="rect">
            <a:avLst/>
          </a:prstGeom>
        </p:spPr>
        <p:txBody>
          <a:bodyPr>
            <a:spAutoFit/>
          </a:bodyPr>
          <a:lstStyle/>
          <a:p>
            <a:pPr>
              <a:defRPr/>
            </a:pPr>
            <a:r>
              <a:rPr lang="zh-CN" altLang="en-US" sz="2400" b="1" kern="0" dirty="0">
                <a:solidFill>
                  <a:srgbClr val="000000"/>
                </a:solidFill>
                <a:latin typeface="+mn-lt"/>
                <a:ea typeface="+mn-ea"/>
              </a:rPr>
              <a:t>设</a:t>
            </a:r>
            <a:r>
              <a:rPr lang="en-US" altLang="zh-CN" sz="2400" b="1" i="1" kern="0" dirty="0">
                <a:solidFill>
                  <a:srgbClr val="000000"/>
                </a:solidFill>
                <a:latin typeface="Times New Roman"/>
                <a:ea typeface="楷体_GB2312"/>
              </a:rPr>
              <a:t>x</a:t>
            </a:r>
            <a:r>
              <a:rPr lang="en-US" altLang="zh-CN" sz="2400" b="1" kern="0" dirty="0">
                <a:solidFill>
                  <a:srgbClr val="000000"/>
                </a:solidFill>
                <a:latin typeface="Times New Roman"/>
                <a:ea typeface="楷体_GB2312"/>
              </a:rPr>
              <a:t>(</a:t>
            </a:r>
            <a:r>
              <a:rPr lang="en-US" altLang="zh-CN" sz="2400" b="1" i="1" kern="0" dirty="0">
                <a:solidFill>
                  <a:srgbClr val="000000"/>
                </a:solidFill>
                <a:latin typeface="Times New Roman"/>
                <a:ea typeface="楷体_GB2312"/>
              </a:rPr>
              <a:t>t</a:t>
            </a:r>
            <a:r>
              <a:rPr lang="en-US" altLang="zh-CN" sz="2400" b="1" kern="0" dirty="0">
                <a:solidFill>
                  <a:srgbClr val="000000"/>
                </a:solidFill>
                <a:latin typeface="Times New Roman"/>
                <a:ea typeface="楷体_GB2312"/>
              </a:rPr>
              <a:t>)</a:t>
            </a:r>
            <a:r>
              <a:rPr lang="zh-CN" altLang="en-US" sz="2400" b="1" kern="0" dirty="0">
                <a:solidFill>
                  <a:srgbClr val="000000"/>
                </a:solidFill>
                <a:latin typeface="+mn-lt"/>
                <a:ea typeface="+mn-ea"/>
              </a:rPr>
              <a:t>是平稳过程的任一个实现，</a:t>
            </a:r>
            <a:r>
              <a:rPr lang="zh-CN" altLang="en-US" sz="2400" b="1" dirty="0">
                <a:latin typeface="+mn-lt"/>
                <a:ea typeface="+mn-ea"/>
              </a:rPr>
              <a:t>它的时间平均值为：</a:t>
            </a:r>
          </a:p>
        </p:txBody>
      </p:sp>
      <p:graphicFrame>
        <p:nvGraphicFramePr>
          <p:cNvPr id="7170" name="Object 15"/>
          <p:cNvGraphicFramePr>
            <a:graphicFrameLocks noChangeAspect="1"/>
          </p:cNvGraphicFramePr>
          <p:nvPr/>
        </p:nvGraphicFramePr>
        <p:xfrm>
          <a:off x="4529138" y="1785938"/>
          <a:ext cx="3757612" cy="1571625"/>
        </p:xfrm>
        <a:graphic>
          <a:graphicData uri="http://schemas.openxmlformats.org/presentationml/2006/ole">
            <mc:AlternateContent xmlns:mc="http://schemas.openxmlformats.org/markup-compatibility/2006">
              <mc:Choice xmlns:v="urn:schemas-microsoft-com:vml" Requires="v">
                <p:oleObj spid="_x0000_s9260" name="Equation" r:id="rId3" imgW="1943100" imgH="812800" progId="Equation.DSMT4">
                  <p:embed/>
                </p:oleObj>
              </mc:Choice>
              <mc:Fallback>
                <p:oleObj name="Equation" r:id="rId3" imgW="1943100" imgH="812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9138" y="1785938"/>
                        <a:ext cx="3757612"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solidFill>
                              <a:srgbClr val="6666FF"/>
                            </a:solidFill>
                            <a:miter lim="800000"/>
                            <a:headEnd/>
                            <a:tailEnd/>
                          </a14:hiddenLine>
                        </a:ext>
                        <a:ext uri="{AF507438-7753-43E0-B8FC-AC1667EBCBE1}">
                          <a14:hiddenEffects xmlns:a14="http://schemas.microsoft.com/office/drawing/2010/main">
                            <a:effectLst>
                              <a:outerShdw dist="17961" dir="2700000" algn="ctr" rotWithShape="0">
                                <a:srgbClr val="708688"/>
                              </a:outerShdw>
                            </a:effectLst>
                          </a14:hiddenEffects>
                        </a:ext>
                      </a:extLst>
                    </p:spPr>
                  </p:pic>
                </p:oleObj>
              </mc:Fallback>
            </mc:AlternateContent>
          </a:graphicData>
        </a:graphic>
      </p:graphicFrame>
      <p:graphicFrame>
        <p:nvGraphicFramePr>
          <p:cNvPr id="7171" name="Object 4"/>
          <p:cNvGraphicFramePr>
            <a:graphicFrameLocks noChangeAspect="1"/>
          </p:cNvGraphicFramePr>
          <p:nvPr/>
        </p:nvGraphicFramePr>
        <p:xfrm>
          <a:off x="1643063" y="2071688"/>
          <a:ext cx="1833562" cy="1000125"/>
        </p:xfrm>
        <a:graphic>
          <a:graphicData uri="http://schemas.openxmlformats.org/presentationml/2006/ole">
            <mc:AlternateContent xmlns:mc="http://schemas.openxmlformats.org/markup-compatibility/2006">
              <mc:Choice xmlns:v="urn:schemas-microsoft-com:vml" Requires="v">
                <p:oleObj spid="_x0000_s9261" name="Equation" r:id="rId5" imgW="812447" imgH="507780" progId="Equation.DSMT4">
                  <p:embed/>
                </p:oleObj>
              </mc:Choice>
              <mc:Fallback>
                <p:oleObj name="Equation" r:id="rId5" imgW="812447" imgH="5077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3063" y="2071688"/>
                        <a:ext cx="1833562" cy="1000125"/>
                      </a:xfrm>
                      <a:prstGeom prst="rect">
                        <a:avLst/>
                      </a:prstGeom>
                      <a:noFill/>
                      <a:ln w="38100" cmpd="dbl">
                        <a:solidFill>
                          <a:srgbClr val="CC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rgbClr val="7A5C99"/>
                              </a:outerShdw>
                            </a:effectLst>
                          </a14:hiddenEffects>
                        </a:ext>
                      </a:extLst>
                    </p:spPr>
                  </p:pic>
                </p:oleObj>
              </mc:Fallback>
            </mc:AlternateContent>
          </a:graphicData>
        </a:graphic>
      </p:graphicFrame>
      <p:sp>
        <p:nvSpPr>
          <p:cNvPr id="7181" name="矩形 21"/>
          <p:cNvSpPr>
            <a:spLocks noChangeArrowheads="1"/>
          </p:cNvSpPr>
          <p:nvPr/>
        </p:nvSpPr>
        <p:spPr bwMode="auto">
          <a:xfrm>
            <a:off x="1857375" y="5857875"/>
            <a:ext cx="6357938" cy="461963"/>
          </a:xfrm>
          <a:prstGeom prst="rect">
            <a:avLst/>
          </a:prstGeom>
          <a:solidFill>
            <a:schemeClr val="bg2">
              <a:lumMod val="20000"/>
              <a:lumOff val="80000"/>
            </a:schemeClr>
          </a:solidFill>
          <a:ln w="9525">
            <a:noFill/>
            <a:miter lim="800000"/>
            <a:headEnd/>
            <a:tailEnd/>
          </a:ln>
          <a:effectLst>
            <a:outerShdw blurRad="50800" dist="38100" dir="2700000" algn="tl" rotWithShape="0">
              <a:prstClr val="black">
                <a:alpha val="40000"/>
              </a:prstClr>
            </a:outerShdw>
          </a:effectLst>
        </p:spPr>
        <p:txBody>
          <a:bodyPr>
            <a:spAutoFit/>
          </a:bodyPr>
          <a:lstStyle/>
          <a:p>
            <a:pPr>
              <a:defRPr/>
            </a:pPr>
            <a:r>
              <a:rPr lang="zh-CN" altLang="en-US" sz="2400" b="1" dirty="0">
                <a:solidFill>
                  <a:srgbClr val="800080"/>
                </a:solidFill>
                <a:ea typeface="宋体" pitchFamily="2" charset="-122"/>
              </a:rPr>
              <a:t>     </a:t>
            </a:r>
            <a:r>
              <a:rPr lang="zh-CN" altLang="en-US" sz="2400" b="1" dirty="0">
                <a:solidFill>
                  <a:srgbClr val="003399"/>
                </a:solidFill>
                <a:ea typeface="宋体" pitchFamily="2" charset="-122"/>
              </a:rPr>
              <a:t>任一样本</a:t>
            </a:r>
            <a:r>
              <a:rPr lang="zh-CN" altLang="en-US" sz="2400" b="1" dirty="0">
                <a:ea typeface="宋体" pitchFamily="2" charset="-122"/>
              </a:rPr>
              <a:t>经历了</a:t>
            </a:r>
            <a:r>
              <a:rPr lang="zh-CN" altLang="en-US" sz="2400" b="1" dirty="0">
                <a:solidFill>
                  <a:srgbClr val="003399"/>
                </a:solidFill>
                <a:ea typeface="宋体" pitchFamily="2" charset="-122"/>
              </a:rPr>
              <a:t>平稳过程</a:t>
            </a:r>
            <a:r>
              <a:rPr lang="zh-CN" altLang="en-US" sz="2400" b="1" dirty="0">
                <a:ea typeface="宋体" pitchFamily="2" charset="-122"/>
              </a:rPr>
              <a:t>的所有可能状态。</a:t>
            </a:r>
          </a:p>
        </p:txBody>
      </p:sp>
      <p:sp>
        <p:nvSpPr>
          <p:cNvPr id="23" name="Rectangle 20"/>
          <p:cNvSpPr>
            <a:spLocks noChangeArrowheads="1"/>
          </p:cNvSpPr>
          <p:nvPr/>
        </p:nvSpPr>
        <p:spPr bwMode="auto">
          <a:xfrm>
            <a:off x="3565525" y="2124075"/>
            <a:ext cx="863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r>
              <a:rPr lang="zh-CN" altLang="en-US" sz="2400" b="1">
                <a:solidFill>
                  <a:srgbClr val="0000CC"/>
                </a:solidFill>
                <a:latin typeface="黑体" pitchFamily="2" charset="-122"/>
                <a:ea typeface="黑体" pitchFamily="2" charset="-122"/>
              </a:rPr>
              <a:t>遍历</a:t>
            </a:r>
          </a:p>
        </p:txBody>
      </p:sp>
      <p:grpSp>
        <p:nvGrpSpPr>
          <p:cNvPr id="2" name="组合 34"/>
          <p:cNvGrpSpPr/>
          <p:nvPr/>
        </p:nvGrpSpPr>
        <p:grpSpPr>
          <a:xfrm>
            <a:off x="1000100" y="3762520"/>
            <a:ext cx="3560590" cy="1738182"/>
            <a:chOff x="4786314" y="3630285"/>
            <a:chExt cx="3560590" cy="1738182"/>
          </a:xfrm>
          <a:effectLst>
            <a:outerShdw blurRad="50800" dist="38100" dir="2700000" algn="tl" rotWithShape="0">
              <a:prstClr val="black">
                <a:alpha val="40000"/>
              </a:prstClr>
            </a:outerShdw>
          </a:effectLst>
        </p:grpSpPr>
        <p:sp>
          <p:nvSpPr>
            <p:cNvPr id="20505" name="Rectangle 25"/>
            <p:cNvSpPr>
              <a:spLocks noChangeArrowheads="1"/>
            </p:cNvSpPr>
            <p:nvPr/>
          </p:nvSpPr>
          <p:spPr bwMode="auto">
            <a:xfrm>
              <a:off x="5376170" y="4906802"/>
              <a:ext cx="2339102" cy="461665"/>
            </a:xfrm>
            <a:prstGeom prst="rect">
              <a:avLst/>
            </a:prstGeom>
            <a:noFill/>
            <a:ln w="9525" algn="ctr">
              <a:noFill/>
              <a:miter lim="800000"/>
              <a:headEnd/>
              <a:tailEnd/>
            </a:ln>
          </p:spPr>
          <p:txBody>
            <a:bodyPr wrap="none">
              <a:spAutoFit/>
            </a:bodyPr>
            <a:lstStyle/>
            <a:p>
              <a:pPr>
                <a:spcBef>
                  <a:spcPct val="20000"/>
                </a:spcBef>
                <a:buClr>
                  <a:schemeClr val="hlink"/>
                </a:buClr>
                <a:buSzPct val="70000"/>
                <a:buFont typeface="Wingdings" pitchFamily="2" charset="2"/>
                <a:buNone/>
                <a:defRPr/>
              </a:pPr>
              <a:r>
                <a:rPr lang="zh-CN" altLang="en-US" sz="2400" dirty="0">
                  <a:solidFill>
                    <a:srgbClr val="0000CC"/>
                  </a:solidFill>
                  <a:latin typeface="黑体" pitchFamily="2" charset="-122"/>
                  <a:ea typeface="黑体" pitchFamily="2" charset="-122"/>
                </a:rPr>
                <a:t>使计算大为简化</a:t>
              </a:r>
            </a:p>
          </p:txBody>
        </p:sp>
        <p:grpSp>
          <p:nvGrpSpPr>
            <p:cNvPr id="3" name="组合 33"/>
            <p:cNvGrpSpPr/>
            <p:nvPr/>
          </p:nvGrpSpPr>
          <p:grpSpPr>
            <a:xfrm>
              <a:off x="4786314" y="3630285"/>
              <a:ext cx="3560590" cy="1738182"/>
              <a:chOff x="4786314" y="3669342"/>
              <a:chExt cx="3560590" cy="1738182"/>
            </a:xfrm>
          </p:grpSpPr>
          <p:sp>
            <p:nvSpPr>
              <p:cNvPr id="27" name="矩形 26"/>
              <p:cNvSpPr/>
              <p:nvPr/>
            </p:nvSpPr>
            <p:spPr>
              <a:xfrm>
                <a:off x="4786314" y="3714753"/>
                <a:ext cx="3560590" cy="1692771"/>
              </a:xfrm>
              <a:prstGeom prst="rect">
                <a:avLst/>
              </a:prstGeom>
              <a:ln>
                <a:solidFill>
                  <a:schemeClr val="bg1">
                    <a:lumMod val="65000"/>
                  </a:schemeClr>
                </a:solidFill>
              </a:ln>
            </p:spPr>
            <p:txBody>
              <a:bodyPr>
                <a:spAutoFit/>
              </a:bodyPr>
              <a:lstStyle/>
              <a:p>
                <a:pPr>
                  <a:lnSpc>
                    <a:spcPct val="150000"/>
                  </a:lnSpc>
                  <a:defRPr/>
                </a:pPr>
                <a:r>
                  <a:rPr lang="zh-CN" altLang="en-US" sz="2400" b="1" dirty="0">
                    <a:solidFill>
                      <a:srgbClr val="003399"/>
                    </a:solidFill>
                    <a:ea typeface="宋体" pitchFamily="2" charset="-122"/>
                  </a:rPr>
                  <a:t> 统计平均值</a:t>
                </a:r>
                <a:r>
                  <a:rPr lang="en-US" altLang="zh-CN" sz="2400" b="1" dirty="0">
                    <a:solidFill>
                      <a:srgbClr val="800080"/>
                    </a:solidFill>
                    <a:ea typeface="宋体" pitchFamily="2" charset="-122"/>
                  </a:rPr>
                  <a:t>=</a:t>
                </a:r>
                <a:r>
                  <a:rPr lang="zh-CN" altLang="en-US" sz="2400" b="1" dirty="0">
                    <a:solidFill>
                      <a:srgbClr val="003399"/>
                    </a:solidFill>
                    <a:ea typeface="宋体" pitchFamily="2" charset="-122"/>
                  </a:rPr>
                  <a:t>时间平均值</a:t>
                </a:r>
                <a:endParaRPr lang="en-US" altLang="zh-CN" sz="2400" b="1" dirty="0">
                  <a:solidFill>
                    <a:srgbClr val="003399"/>
                  </a:solidFill>
                  <a:ea typeface="宋体" pitchFamily="2" charset="-122"/>
                </a:endParaRPr>
              </a:p>
              <a:p>
                <a:pPr>
                  <a:defRPr/>
                </a:pPr>
                <a:endParaRPr lang="en-US" altLang="zh-CN" sz="2400" b="1" dirty="0">
                  <a:solidFill>
                    <a:srgbClr val="003399"/>
                  </a:solidFill>
                  <a:ea typeface="宋体" pitchFamily="2" charset="-122"/>
                </a:endParaRPr>
              </a:p>
              <a:p>
                <a:pPr>
                  <a:defRPr/>
                </a:pPr>
                <a:endParaRPr lang="en-US" altLang="zh-CN" sz="2400" b="1" dirty="0">
                  <a:solidFill>
                    <a:srgbClr val="003399"/>
                  </a:solidFill>
                  <a:ea typeface="宋体" pitchFamily="2" charset="-122"/>
                </a:endParaRPr>
              </a:p>
              <a:p>
                <a:pPr>
                  <a:defRPr/>
                </a:pPr>
                <a:endParaRPr lang="zh-CN" altLang="en-US" dirty="0">
                  <a:ea typeface="宋体" pitchFamily="2" charset="-122"/>
                </a:endParaRPr>
              </a:p>
            </p:txBody>
          </p:sp>
          <p:sp>
            <p:nvSpPr>
              <p:cNvPr id="29" name="矩形 28"/>
              <p:cNvSpPr/>
              <p:nvPr/>
            </p:nvSpPr>
            <p:spPr>
              <a:xfrm>
                <a:off x="6303265" y="4550268"/>
                <a:ext cx="697627" cy="400110"/>
              </a:xfrm>
              <a:prstGeom prst="rect">
                <a:avLst/>
              </a:prstGeom>
            </p:spPr>
            <p:txBody>
              <a:bodyPr wrap="none">
                <a:spAutoFit/>
              </a:bodyPr>
              <a:lstStyle/>
              <a:p>
                <a:pPr>
                  <a:defRPr/>
                </a:pPr>
                <a:r>
                  <a:rPr lang="zh-CN" altLang="en-US" dirty="0">
                    <a:solidFill>
                      <a:srgbClr val="800080"/>
                    </a:solidFill>
                    <a:latin typeface="微软雅黑" pitchFamily="34" charset="-122"/>
                    <a:ea typeface="微软雅黑" pitchFamily="34" charset="-122"/>
                  </a:rPr>
                  <a:t>替代</a:t>
                </a:r>
              </a:p>
            </p:txBody>
          </p:sp>
          <p:sp>
            <p:nvSpPr>
              <p:cNvPr id="32" name="Freeform 10"/>
              <p:cNvSpPr>
                <a:spLocks/>
              </p:cNvSpPr>
              <p:nvPr/>
            </p:nvSpPr>
            <p:spPr bwMode="auto">
              <a:xfrm rot="18901924">
                <a:off x="6048119" y="3669342"/>
                <a:ext cx="1333471" cy="1091885"/>
              </a:xfrm>
              <a:custGeom>
                <a:avLst/>
                <a:gdLst>
                  <a:gd name="T0" fmla="*/ 464 w 1612"/>
                  <a:gd name="T1" fmla="*/ 966 h 1618"/>
                  <a:gd name="T2" fmla="*/ 378 w 1612"/>
                  <a:gd name="T3" fmla="*/ 822 h 1618"/>
                  <a:gd name="T4" fmla="*/ 310 w 1612"/>
                  <a:gd name="T5" fmla="*/ 690 h 1618"/>
                  <a:gd name="T6" fmla="*/ 256 w 1612"/>
                  <a:gd name="T7" fmla="*/ 572 h 1618"/>
                  <a:gd name="T8" fmla="*/ 214 w 1612"/>
                  <a:gd name="T9" fmla="*/ 472 h 1618"/>
                  <a:gd name="T10" fmla="*/ 166 w 1612"/>
                  <a:gd name="T11" fmla="*/ 328 h 1618"/>
                  <a:gd name="T12" fmla="*/ 152 w 1612"/>
                  <a:gd name="T13" fmla="*/ 276 h 1618"/>
                  <a:gd name="T14" fmla="*/ 34 w 1612"/>
                  <a:gd name="T15" fmla="*/ 0 h 1618"/>
                  <a:gd name="T16" fmla="*/ 82 w 1612"/>
                  <a:gd name="T17" fmla="*/ 294 h 1618"/>
                  <a:gd name="T18" fmla="*/ 86 w 1612"/>
                  <a:gd name="T19" fmla="*/ 308 h 1618"/>
                  <a:gd name="T20" fmla="*/ 120 w 1612"/>
                  <a:gd name="T21" fmla="*/ 414 h 1618"/>
                  <a:gd name="T22" fmla="*/ 174 w 1612"/>
                  <a:gd name="T23" fmla="*/ 550 h 1618"/>
                  <a:gd name="T24" fmla="*/ 228 w 1612"/>
                  <a:gd name="T25" fmla="*/ 662 h 1618"/>
                  <a:gd name="T26" fmla="*/ 296 w 1612"/>
                  <a:gd name="T27" fmla="*/ 788 h 1618"/>
                  <a:gd name="T28" fmla="*/ 382 w 1612"/>
                  <a:gd name="T29" fmla="*/ 926 h 1618"/>
                  <a:gd name="T30" fmla="*/ 430 w 1612"/>
                  <a:gd name="T31" fmla="*/ 998 h 1618"/>
                  <a:gd name="T32" fmla="*/ 514 w 1612"/>
                  <a:gd name="T33" fmla="*/ 1104 h 1618"/>
                  <a:gd name="T34" fmla="*/ 602 w 1612"/>
                  <a:gd name="T35" fmla="*/ 1196 h 1618"/>
                  <a:gd name="T36" fmla="*/ 696 w 1612"/>
                  <a:gd name="T37" fmla="*/ 1278 h 1618"/>
                  <a:gd name="T38" fmla="*/ 794 w 1612"/>
                  <a:gd name="T39" fmla="*/ 1348 h 1618"/>
                  <a:gd name="T40" fmla="*/ 892 w 1612"/>
                  <a:gd name="T41" fmla="*/ 1408 h 1618"/>
                  <a:gd name="T42" fmla="*/ 990 w 1612"/>
                  <a:gd name="T43" fmla="*/ 1458 h 1618"/>
                  <a:gd name="T44" fmla="*/ 1086 w 1612"/>
                  <a:gd name="T45" fmla="*/ 1500 h 1618"/>
                  <a:gd name="T46" fmla="*/ 1180 w 1612"/>
                  <a:gd name="T47" fmla="*/ 1534 h 1618"/>
                  <a:gd name="T48" fmla="*/ 1268 w 1612"/>
                  <a:gd name="T49" fmla="*/ 1560 h 1618"/>
                  <a:gd name="T50" fmla="*/ 1424 w 1612"/>
                  <a:gd name="T51" fmla="*/ 1596 h 1618"/>
                  <a:gd name="T52" fmla="*/ 1540 w 1612"/>
                  <a:gd name="T53" fmla="*/ 1612 h 1618"/>
                  <a:gd name="T54" fmla="*/ 1612 w 1612"/>
                  <a:gd name="T55" fmla="*/ 1618 h 1618"/>
                  <a:gd name="T56" fmla="*/ 1580 w 1612"/>
                  <a:gd name="T57" fmla="*/ 1616 h 1618"/>
                  <a:gd name="T58" fmla="*/ 1488 w 1612"/>
                  <a:gd name="T59" fmla="*/ 1606 h 1618"/>
                  <a:gd name="T60" fmla="*/ 1354 w 1612"/>
                  <a:gd name="T61" fmla="*/ 1578 h 1618"/>
                  <a:gd name="T62" fmla="*/ 1230 w 1612"/>
                  <a:gd name="T63" fmla="*/ 1544 h 1618"/>
                  <a:gd name="T64" fmla="*/ 1142 w 1612"/>
                  <a:gd name="T65" fmla="*/ 1512 h 1618"/>
                  <a:gd name="T66" fmla="*/ 1048 w 1612"/>
                  <a:gd name="T67" fmla="*/ 1474 h 1618"/>
                  <a:gd name="T68" fmla="*/ 954 w 1612"/>
                  <a:gd name="T69" fmla="*/ 1426 h 1618"/>
                  <a:gd name="T70" fmla="*/ 858 w 1612"/>
                  <a:gd name="T71" fmla="*/ 1368 h 1618"/>
                  <a:gd name="T72" fmla="*/ 764 w 1612"/>
                  <a:gd name="T73" fmla="*/ 1300 h 1618"/>
                  <a:gd name="T74" fmla="*/ 672 w 1612"/>
                  <a:gd name="T75" fmla="*/ 1220 h 1618"/>
                  <a:gd name="T76" fmla="*/ 584 w 1612"/>
                  <a:gd name="T77" fmla="*/ 1128 h 1618"/>
                  <a:gd name="T78" fmla="*/ 502 w 1612"/>
                  <a:gd name="T79" fmla="*/ 1024 h 1618"/>
                  <a:gd name="T80" fmla="*/ 464 w 1612"/>
                  <a:gd name="T81" fmla="*/ 966 h 1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12" h="1618">
                    <a:moveTo>
                      <a:pt x="464" y="966"/>
                    </a:moveTo>
                    <a:lnTo>
                      <a:pt x="464" y="966"/>
                    </a:lnTo>
                    <a:lnTo>
                      <a:pt x="418" y="892"/>
                    </a:lnTo>
                    <a:lnTo>
                      <a:pt x="378" y="822"/>
                    </a:lnTo>
                    <a:lnTo>
                      <a:pt x="342" y="754"/>
                    </a:lnTo>
                    <a:lnTo>
                      <a:pt x="310" y="690"/>
                    </a:lnTo>
                    <a:lnTo>
                      <a:pt x="280" y="630"/>
                    </a:lnTo>
                    <a:lnTo>
                      <a:pt x="256" y="572"/>
                    </a:lnTo>
                    <a:lnTo>
                      <a:pt x="234" y="520"/>
                    </a:lnTo>
                    <a:lnTo>
                      <a:pt x="214" y="472"/>
                    </a:lnTo>
                    <a:lnTo>
                      <a:pt x="184" y="390"/>
                    </a:lnTo>
                    <a:lnTo>
                      <a:pt x="166" y="328"/>
                    </a:lnTo>
                    <a:lnTo>
                      <a:pt x="156" y="290"/>
                    </a:lnTo>
                    <a:lnTo>
                      <a:pt x="152" y="276"/>
                    </a:lnTo>
                    <a:lnTo>
                      <a:pt x="244" y="300"/>
                    </a:lnTo>
                    <a:lnTo>
                      <a:pt x="34" y="0"/>
                    </a:lnTo>
                    <a:lnTo>
                      <a:pt x="0" y="396"/>
                    </a:lnTo>
                    <a:lnTo>
                      <a:pt x="82" y="294"/>
                    </a:lnTo>
                    <a:lnTo>
                      <a:pt x="82" y="294"/>
                    </a:lnTo>
                    <a:lnTo>
                      <a:pt x="86" y="308"/>
                    </a:lnTo>
                    <a:lnTo>
                      <a:pt x="98" y="350"/>
                    </a:lnTo>
                    <a:lnTo>
                      <a:pt x="120" y="414"/>
                    </a:lnTo>
                    <a:lnTo>
                      <a:pt x="152" y="500"/>
                    </a:lnTo>
                    <a:lnTo>
                      <a:pt x="174" y="550"/>
                    </a:lnTo>
                    <a:lnTo>
                      <a:pt x="200" y="604"/>
                    </a:lnTo>
                    <a:lnTo>
                      <a:pt x="228" y="662"/>
                    </a:lnTo>
                    <a:lnTo>
                      <a:pt x="260" y="722"/>
                    </a:lnTo>
                    <a:lnTo>
                      <a:pt x="296" y="788"/>
                    </a:lnTo>
                    <a:lnTo>
                      <a:pt x="336" y="856"/>
                    </a:lnTo>
                    <a:lnTo>
                      <a:pt x="382" y="926"/>
                    </a:lnTo>
                    <a:lnTo>
                      <a:pt x="430" y="998"/>
                    </a:lnTo>
                    <a:lnTo>
                      <a:pt x="430" y="998"/>
                    </a:lnTo>
                    <a:lnTo>
                      <a:pt x="472" y="1052"/>
                    </a:lnTo>
                    <a:lnTo>
                      <a:pt x="514" y="1104"/>
                    </a:lnTo>
                    <a:lnTo>
                      <a:pt x="558" y="1152"/>
                    </a:lnTo>
                    <a:lnTo>
                      <a:pt x="602" y="1196"/>
                    </a:lnTo>
                    <a:lnTo>
                      <a:pt x="650" y="1238"/>
                    </a:lnTo>
                    <a:lnTo>
                      <a:pt x="696" y="1278"/>
                    </a:lnTo>
                    <a:lnTo>
                      <a:pt x="744" y="1314"/>
                    </a:lnTo>
                    <a:lnTo>
                      <a:pt x="794" y="1348"/>
                    </a:lnTo>
                    <a:lnTo>
                      <a:pt x="842" y="1380"/>
                    </a:lnTo>
                    <a:lnTo>
                      <a:pt x="892" y="1408"/>
                    </a:lnTo>
                    <a:lnTo>
                      <a:pt x="942" y="1434"/>
                    </a:lnTo>
                    <a:lnTo>
                      <a:pt x="990" y="1458"/>
                    </a:lnTo>
                    <a:lnTo>
                      <a:pt x="1038" y="1480"/>
                    </a:lnTo>
                    <a:lnTo>
                      <a:pt x="1086" y="1500"/>
                    </a:lnTo>
                    <a:lnTo>
                      <a:pt x="1134" y="1518"/>
                    </a:lnTo>
                    <a:lnTo>
                      <a:pt x="1180" y="1534"/>
                    </a:lnTo>
                    <a:lnTo>
                      <a:pt x="1224" y="1548"/>
                    </a:lnTo>
                    <a:lnTo>
                      <a:pt x="1268" y="1560"/>
                    </a:lnTo>
                    <a:lnTo>
                      <a:pt x="1350" y="1580"/>
                    </a:lnTo>
                    <a:lnTo>
                      <a:pt x="1424" y="1596"/>
                    </a:lnTo>
                    <a:lnTo>
                      <a:pt x="1486" y="1606"/>
                    </a:lnTo>
                    <a:lnTo>
                      <a:pt x="1540" y="1612"/>
                    </a:lnTo>
                    <a:lnTo>
                      <a:pt x="1578" y="1616"/>
                    </a:lnTo>
                    <a:lnTo>
                      <a:pt x="1612" y="1618"/>
                    </a:lnTo>
                    <a:lnTo>
                      <a:pt x="1612" y="1618"/>
                    </a:lnTo>
                    <a:lnTo>
                      <a:pt x="1580" y="1616"/>
                    </a:lnTo>
                    <a:lnTo>
                      <a:pt x="1540" y="1612"/>
                    </a:lnTo>
                    <a:lnTo>
                      <a:pt x="1488" y="1606"/>
                    </a:lnTo>
                    <a:lnTo>
                      <a:pt x="1426" y="1594"/>
                    </a:lnTo>
                    <a:lnTo>
                      <a:pt x="1354" y="1578"/>
                    </a:lnTo>
                    <a:lnTo>
                      <a:pt x="1274" y="1558"/>
                    </a:lnTo>
                    <a:lnTo>
                      <a:pt x="1230" y="1544"/>
                    </a:lnTo>
                    <a:lnTo>
                      <a:pt x="1186" y="1530"/>
                    </a:lnTo>
                    <a:lnTo>
                      <a:pt x="1142" y="1512"/>
                    </a:lnTo>
                    <a:lnTo>
                      <a:pt x="1096" y="1494"/>
                    </a:lnTo>
                    <a:lnTo>
                      <a:pt x="1048" y="1474"/>
                    </a:lnTo>
                    <a:lnTo>
                      <a:pt x="1002" y="1450"/>
                    </a:lnTo>
                    <a:lnTo>
                      <a:pt x="954" y="1426"/>
                    </a:lnTo>
                    <a:lnTo>
                      <a:pt x="906" y="1398"/>
                    </a:lnTo>
                    <a:lnTo>
                      <a:pt x="858" y="1368"/>
                    </a:lnTo>
                    <a:lnTo>
                      <a:pt x="810" y="1336"/>
                    </a:lnTo>
                    <a:lnTo>
                      <a:pt x="764" y="1300"/>
                    </a:lnTo>
                    <a:lnTo>
                      <a:pt x="718" y="1262"/>
                    </a:lnTo>
                    <a:lnTo>
                      <a:pt x="672" y="1220"/>
                    </a:lnTo>
                    <a:lnTo>
                      <a:pt x="626" y="1176"/>
                    </a:lnTo>
                    <a:lnTo>
                      <a:pt x="584" y="1128"/>
                    </a:lnTo>
                    <a:lnTo>
                      <a:pt x="542" y="1078"/>
                    </a:lnTo>
                    <a:lnTo>
                      <a:pt x="502" y="1024"/>
                    </a:lnTo>
                    <a:lnTo>
                      <a:pt x="464" y="966"/>
                    </a:lnTo>
                    <a:lnTo>
                      <a:pt x="464" y="966"/>
                    </a:lnTo>
                    <a:close/>
                  </a:path>
                </a:pathLst>
              </a:custGeom>
              <a:solidFill>
                <a:srgbClr val="601986"/>
              </a:solidFill>
              <a:ln>
                <a:noFill/>
              </a:ln>
              <a:extLst/>
            </p:spPr>
            <p:txBody>
              <a:bodyPr/>
              <a:lstStyle/>
              <a:p>
                <a:pPr>
                  <a:defRPr/>
                </a:pPr>
                <a:endParaRPr lang="zh-CN" altLang="en-US">
                  <a:ea typeface="宋体" pitchFamily="2" charset="-122"/>
                </a:endParaRPr>
              </a:p>
            </p:txBody>
          </p:sp>
        </p:grpSp>
      </p:grpSp>
      <p:cxnSp>
        <p:nvCxnSpPr>
          <p:cNvPr id="39" name="直接箭头连接符 38"/>
          <p:cNvCxnSpPr/>
          <p:nvPr/>
        </p:nvCxnSpPr>
        <p:spPr>
          <a:xfrm rot="10800000">
            <a:off x="3543300" y="2571750"/>
            <a:ext cx="857250" cy="1588"/>
          </a:xfrm>
          <a:prstGeom prst="straightConnector1">
            <a:avLst/>
          </a:prstGeom>
          <a:ln w="28575">
            <a:solidFill>
              <a:srgbClr val="9933FF"/>
            </a:solidFill>
            <a:tailEnd type="arrow"/>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186" name="Rectangle 18"/>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a:ea typeface="宋体" pitchFamily="2" charset="-122"/>
            </a:endParaRPr>
          </a:p>
        </p:txBody>
      </p:sp>
      <p:graphicFrame>
        <p:nvGraphicFramePr>
          <p:cNvPr id="7172" name="Object 17"/>
          <p:cNvGraphicFramePr>
            <a:graphicFrameLocks noChangeAspect="1"/>
          </p:cNvGraphicFramePr>
          <p:nvPr/>
        </p:nvGraphicFramePr>
        <p:xfrm>
          <a:off x="5072063" y="4643438"/>
          <a:ext cx="3643312" cy="642937"/>
        </p:xfrm>
        <a:graphic>
          <a:graphicData uri="http://schemas.openxmlformats.org/presentationml/2006/ole">
            <mc:AlternateContent xmlns:mc="http://schemas.openxmlformats.org/markup-compatibility/2006">
              <mc:Choice xmlns:v="urn:schemas-microsoft-com:vml" Requires="v">
                <p:oleObj spid="_x0000_s9262" name="Equation" r:id="rId7" imgW="1777229" imgH="317362" progId="Equation.DSMT4">
                  <p:embed/>
                </p:oleObj>
              </mc:Choice>
              <mc:Fallback>
                <p:oleObj name="Equation" r:id="rId7" imgW="1777229" imgH="317362"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2063" y="4643438"/>
                        <a:ext cx="3643312" cy="642937"/>
                      </a:xfrm>
                      <a:prstGeom prst="rect">
                        <a:avLst/>
                      </a:prstGeom>
                      <a:noFill/>
                      <a:ln w="38100" cmpd="dbl">
                        <a:solidFill>
                          <a:srgbClr val="6666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椭圆 24"/>
          <p:cNvSpPr/>
          <p:nvPr/>
        </p:nvSpPr>
        <p:spPr bwMode="auto">
          <a:xfrm>
            <a:off x="4929188" y="4071938"/>
            <a:ext cx="928687" cy="571500"/>
          </a:xfrm>
          <a:prstGeom prst="ellipse">
            <a:avLst/>
          </a:prstGeom>
          <a:solidFill>
            <a:schemeClr val="bg2">
              <a:lumMod val="10000"/>
              <a:lumOff val="90000"/>
            </a:schemeClr>
          </a:solidFill>
          <a:ln w="9525" cap="flat" cmpd="sng" algn="ctr">
            <a:solidFill>
              <a:schemeClr val="tx2">
                <a:lumMod val="60000"/>
                <a:lumOff val="40000"/>
              </a:schemeClr>
            </a:solidFill>
            <a:prstDash val="solid"/>
            <a:miter lim="800000"/>
            <a:headEnd type="none" w="med" len="med"/>
            <a:tailEnd type="none" w="med" len="med"/>
          </a:ln>
          <a:effectLst>
            <a:outerShdw blurRad="50800" dist="38100" dir="18900000" algn="bl" rotWithShape="0">
              <a:prstClr val="black">
                <a:alpha val="40000"/>
              </a:prstClr>
            </a:outerShdw>
          </a:effectLst>
        </p:spPr>
        <p:txBody>
          <a:bodyPr wrap="none"/>
          <a:lstStyle/>
          <a:p>
            <a:pPr>
              <a:defRPr/>
            </a:pPr>
            <a:endParaRPr lang="zh-CN" altLang="en-US" dirty="0">
              <a:ea typeface="宋体" pitchFamily="2" charset="-122"/>
            </a:endParaRPr>
          </a:p>
        </p:txBody>
      </p:sp>
      <p:sp>
        <p:nvSpPr>
          <p:cNvPr id="26" name="矩形 24"/>
          <p:cNvSpPr>
            <a:spLocks noChangeArrowheads="1"/>
          </p:cNvSpPr>
          <p:nvPr/>
        </p:nvSpPr>
        <p:spPr bwMode="auto">
          <a:xfrm>
            <a:off x="4929188" y="4143375"/>
            <a:ext cx="1111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r>
              <a:rPr lang="zh-CN" altLang="en-US" sz="2400" b="1">
                <a:solidFill>
                  <a:srgbClr val="003399"/>
                </a:solidFill>
                <a:latin typeface="黑体" pitchFamily="2" charset="-122"/>
                <a:ea typeface="黑体" pitchFamily="2" charset="-122"/>
              </a:rPr>
              <a:t>注意</a:t>
            </a:r>
            <a:r>
              <a:rPr lang="zh-CN" altLang="en-US" sz="2400">
                <a:solidFill>
                  <a:srgbClr val="0000CC"/>
                </a:solidFill>
                <a:latin typeface="黑体" pitchFamily="2" charset="-122"/>
                <a:ea typeface="黑体" pitchFamily="2" charset="-122"/>
              </a:rPr>
              <a:t>：</a:t>
            </a:r>
          </a:p>
        </p:txBody>
      </p:sp>
      <p:sp>
        <p:nvSpPr>
          <p:cNvPr id="28" name="圆角矩形 27"/>
          <p:cNvSpPr/>
          <p:nvPr/>
        </p:nvSpPr>
        <p:spPr>
          <a:xfrm>
            <a:off x="4500563" y="1843088"/>
            <a:ext cx="3857625" cy="1500187"/>
          </a:xfrm>
          <a:prstGeom prst="roundRect">
            <a:avLst/>
          </a:prstGeom>
          <a:noFill/>
          <a:ln w="12700">
            <a:solidFill>
              <a:srgbClr val="003399"/>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 name="椭圆 30"/>
          <p:cNvSpPr/>
          <p:nvPr/>
        </p:nvSpPr>
        <p:spPr bwMode="auto">
          <a:xfrm>
            <a:off x="817563" y="3262313"/>
            <a:ext cx="928687" cy="571500"/>
          </a:xfrm>
          <a:prstGeom prst="ellipse">
            <a:avLst/>
          </a:prstGeom>
          <a:solidFill>
            <a:schemeClr val="bg2">
              <a:lumMod val="10000"/>
              <a:lumOff val="90000"/>
            </a:schemeClr>
          </a:solidFill>
          <a:ln w="9525" cap="flat" cmpd="sng" algn="ctr">
            <a:solidFill>
              <a:schemeClr val="tx2">
                <a:lumMod val="60000"/>
                <a:lumOff val="40000"/>
              </a:schemeClr>
            </a:solidFill>
            <a:prstDash val="solid"/>
            <a:miter lim="800000"/>
            <a:headEnd type="none" w="med" len="med"/>
            <a:tailEnd type="none" w="med" len="med"/>
          </a:ln>
          <a:effectLst>
            <a:outerShdw blurRad="50800" dist="38100" dir="18900000" algn="bl" rotWithShape="0">
              <a:prstClr val="black">
                <a:alpha val="40000"/>
              </a:prstClr>
            </a:outerShdw>
          </a:effectLst>
        </p:spPr>
        <p:txBody>
          <a:bodyPr wrap="none"/>
          <a:lstStyle/>
          <a:p>
            <a:pPr>
              <a:defRPr/>
            </a:pPr>
            <a:endParaRPr lang="zh-CN" altLang="en-US" dirty="0">
              <a:ea typeface="宋体" pitchFamily="2" charset="-122"/>
            </a:endParaRPr>
          </a:p>
        </p:txBody>
      </p:sp>
      <p:sp>
        <p:nvSpPr>
          <p:cNvPr id="33" name="矩形 24"/>
          <p:cNvSpPr>
            <a:spLocks noChangeArrowheads="1"/>
          </p:cNvSpPr>
          <p:nvPr/>
        </p:nvSpPr>
        <p:spPr bwMode="auto">
          <a:xfrm>
            <a:off x="817563" y="3333750"/>
            <a:ext cx="1111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r>
              <a:rPr lang="zh-CN" altLang="en-US" sz="2400" b="1">
                <a:solidFill>
                  <a:srgbClr val="0000CC"/>
                </a:solidFill>
                <a:latin typeface="黑体" pitchFamily="2" charset="-122"/>
                <a:ea typeface="黑体" pitchFamily="2" charset="-122"/>
              </a:rPr>
              <a:t>意义</a:t>
            </a:r>
            <a:r>
              <a:rPr lang="zh-CN" altLang="en-US" sz="2400">
                <a:solidFill>
                  <a:srgbClr val="0000CC"/>
                </a:solidFill>
                <a:latin typeface="黑体" pitchFamily="2" charset="-122"/>
                <a:ea typeface="黑体" pitchFamily="2" charset="-122"/>
              </a:rPr>
              <a:t>：</a:t>
            </a:r>
          </a:p>
        </p:txBody>
      </p:sp>
      <p:sp>
        <p:nvSpPr>
          <p:cNvPr id="34" name="椭圆 33"/>
          <p:cNvSpPr/>
          <p:nvPr/>
        </p:nvSpPr>
        <p:spPr bwMode="auto">
          <a:xfrm>
            <a:off x="1246188" y="5786438"/>
            <a:ext cx="928687" cy="571500"/>
          </a:xfrm>
          <a:prstGeom prst="ellipse">
            <a:avLst/>
          </a:prstGeom>
          <a:solidFill>
            <a:schemeClr val="bg2">
              <a:lumMod val="10000"/>
              <a:lumOff val="90000"/>
            </a:schemeClr>
          </a:solidFill>
          <a:ln w="9525" cap="flat" cmpd="sng" algn="ctr">
            <a:solidFill>
              <a:schemeClr val="tx2">
                <a:lumMod val="60000"/>
                <a:lumOff val="40000"/>
              </a:schemeClr>
            </a:solidFill>
            <a:prstDash val="solid"/>
            <a:miter lim="800000"/>
            <a:headEnd type="none" w="med" len="med"/>
            <a:tailEnd type="none" w="med" len="med"/>
          </a:ln>
          <a:effectLst>
            <a:outerShdw blurRad="50800" dist="38100" dir="18900000" algn="bl" rotWithShape="0">
              <a:prstClr val="black">
                <a:alpha val="40000"/>
              </a:prstClr>
            </a:outerShdw>
          </a:effectLst>
        </p:spPr>
        <p:txBody>
          <a:bodyPr wrap="none"/>
          <a:lstStyle/>
          <a:p>
            <a:pPr>
              <a:defRPr/>
            </a:pPr>
            <a:endParaRPr lang="zh-CN" altLang="en-US" dirty="0">
              <a:ea typeface="宋体" pitchFamily="2" charset="-122"/>
            </a:endParaRPr>
          </a:p>
        </p:txBody>
      </p:sp>
      <p:sp>
        <p:nvSpPr>
          <p:cNvPr id="35" name="矩形 24"/>
          <p:cNvSpPr>
            <a:spLocks noChangeArrowheads="1"/>
          </p:cNvSpPr>
          <p:nvPr/>
        </p:nvSpPr>
        <p:spPr bwMode="auto">
          <a:xfrm>
            <a:off x="1246188" y="5857875"/>
            <a:ext cx="1111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r>
              <a:rPr lang="zh-CN" altLang="en-US" sz="2400" b="1">
                <a:solidFill>
                  <a:srgbClr val="003399"/>
                </a:solidFill>
                <a:latin typeface="黑体" pitchFamily="2" charset="-122"/>
                <a:ea typeface="黑体" pitchFamily="2" charset="-122"/>
              </a:rPr>
              <a:t>含义</a:t>
            </a:r>
            <a:r>
              <a:rPr lang="zh-CN" altLang="en-US" sz="2400">
                <a:latin typeface="黑体" pitchFamily="2" charset="-122"/>
                <a:ea typeface="黑体" pitchFamily="2" charset="-122"/>
              </a:rPr>
              <a:t>：</a:t>
            </a:r>
          </a:p>
        </p:txBody>
      </p:sp>
      <p:sp>
        <p:nvSpPr>
          <p:cNvPr id="5" name="页脚占位符 4"/>
          <p:cNvSpPr>
            <a:spLocks noGrp="1"/>
          </p:cNvSpPr>
          <p:nvPr>
            <p:ph type="ftr" sz="quarter" idx="10"/>
          </p:nvPr>
        </p:nvSpPr>
        <p:spPr/>
        <p:txBody>
          <a:bodyPr/>
          <a:lstStyle/>
          <a:p>
            <a:pPr>
              <a:defRPr/>
            </a:pPr>
            <a:r>
              <a:rPr lang="zh-CN" altLang="en-US" smtClean="0"/>
              <a:t>浙江工业大学信息学院</a:t>
            </a:r>
            <a:endParaRPr lang="en-US" altLang="zh-CN"/>
          </a:p>
        </p:txBody>
      </p:sp>
      <p:sp>
        <p:nvSpPr>
          <p:cNvPr id="6" name="灯片编号占位符 5"/>
          <p:cNvSpPr>
            <a:spLocks noGrp="1"/>
          </p:cNvSpPr>
          <p:nvPr>
            <p:ph type="sldNum" sz="quarter" idx="11"/>
          </p:nvPr>
        </p:nvSpPr>
        <p:spPr/>
        <p:txBody>
          <a:bodyPr/>
          <a:lstStyle/>
          <a:p>
            <a:pPr>
              <a:defRPr/>
            </a:pPr>
            <a:fld id="{F04E0FC2-6EC7-45AD-9FCD-EB3F83661652}" type="slidenum">
              <a:rPr lang="en-US" altLang="zh-CN" smtClean="0">
                <a:solidFill>
                  <a:srgbClr val="000000"/>
                </a:solidFill>
              </a:rPr>
              <a:pPr>
                <a:defRPr/>
              </a:pPr>
              <a:t>11</a:t>
            </a:fld>
            <a:endParaRPr lang="en-US" altLang="zh-CN" dirty="0">
              <a:solidFill>
                <a:srgbClr val="000000"/>
              </a:solidFill>
            </a:endParaRPr>
          </a:p>
        </p:txBody>
      </p:sp>
    </p:spTree>
    <p:extLst>
      <p:ext uri="{BB962C8B-B14F-4D97-AF65-F5344CB8AC3E}">
        <p14:creationId xmlns:p14="http://schemas.microsoft.com/office/powerpoint/2010/main" val="33102052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wipe(up)">
                                      <p:cBhvr>
                                        <p:cTn id="7" dur="2000"/>
                                        <p:tgtEl>
                                          <p:spTgt spid="71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arn(outVertical)">
                                      <p:cBhvr>
                                        <p:cTn id="12" dur="500"/>
                                        <p:tgtEl>
                                          <p:spTgt spid="28"/>
                                        </p:tgtEl>
                                      </p:cBhvr>
                                    </p:animEffect>
                                  </p:childTnLst>
                                </p:cTn>
                              </p:par>
                            </p:childTnLst>
                          </p:cTn>
                        </p:par>
                        <p:par>
                          <p:cTn id="13" fill="hold" nodeType="afterGroup">
                            <p:stCondLst>
                              <p:cond delay="500"/>
                            </p:stCondLst>
                            <p:childTnLst>
                              <p:par>
                                <p:cTn id="14" presetID="22" presetClass="entr" presetSubtype="2" fill="hold" nodeType="after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right)">
                                      <p:cBhvr>
                                        <p:cTn id="16" dur="1000"/>
                                        <p:tgtEl>
                                          <p:spTgt spid="39"/>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up)">
                                      <p:cBhvr>
                                        <p:cTn id="19" dur="1000"/>
                                        <p:tgtEl>
                                          <p:spTgt spid="23"/>
                                        </p:tgtEl>
                                      </p:cBhvr>
                                    </p:animEffect>
                                  </p:childTnLst>
                                </p:cTn>
                              </p:par>
                            </p:childTnLst>
                          </p:cTn>
                        </p:par>
                        <p:par>
                          <p:cTn id="20" fill="hold" nodeType="afterGroup">
                            <p:stCondLst>
                              <p:cond delay="1500"/>
                            </p:stCondLst>
                            <p:childTnLst>
                              <p:par>
                                <p:cTn id="21" presetID="22" presetClass="entr" presetSubtype="1" fill="hold" nodeType="afterEffect">
                                  <p:stCondLst>
                                    <p:cond delay="0"/>
                                  </p:stCondLst>
                                  <p:childTnLst>
                                    <p:set>
                                      <p:cBhvr>
                                        <p:cTn id="22" dur="1" fill="hold">
                                          <p:stCondLst>
                                            <p:cond delay="0"/>
                                          </p:stCondLst>
                                        </p:cTn>
                                        <p:tgtEl>
                                          <p:spTgt spid="7171"/>
                                        </p:tgtEl>
                                        <p:attrNameLst>
                                          <p:attrName>style.visibility</p:attrName>
                                        </p:attrNameLst>
                                      </p:cBhvr>
                                      <p:to>
                                        <p:strVal val="visible"/>
                                      </p:to>
                                    </p:set>
                                    <p:animEffect transition="in" filter="wipe(up)">
                                      <p:cBhvr>
                                        <p:cTn id="23" dur="2000"/>
                                        <p:tgtEl>
                                          <p:spTgt spid="717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wipe(left)">
                                      <p:cBhvr>
                                        <p:cTn id="28" dur="2000"/>
                                        <p:tgtEl>
                                          <p:spTgt spid="31"/>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left)">
                                      <p:cBhvr>
                                        <p:cTn id="31" dur="2000"/>
                                        <p:tgtEl>
                                          <p:spTgt spid="33"/>
                                        </p:tgtEl>
                                      </p:cBhvr>
                                    </p:animEffect>
                                  </p:childTnLst>
                                </p:cTn>
                              </p:par>
                            </p:childTnLst>
                          </p:cTn>
                        </p:par>
                        <p:par>
                          <p:cTn id="32" fill="hold" nodeType="afterGroup">
                            <p:stCondLst>
                              <p:cond delay="2000"/>
                            </p:stCondLst>
                            <p:childTnLst>
                              <p:par>
                                <p:cTn id="33" presetID="22" presetClass="entr" presetSubtype="1" fill="hold"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up)">
                                      <p:cBhvr>
                                        <p:cTn id="35" dur="2000"/>
                                        <p:tgtEl>
                                          <p:spTgt spid="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wipe(left)">
                                      <p:cBhvr>
                                        <p:cTn id="40" dur="2000"/>
                                        <p:tgtEl>
                                          <p:spTgt spid="35"/>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wipe(left)">
                                      <p:cBhvr>
                                        <p:cTn id="43" dur="2000"/>
                                        <p:tgtEl>
                                          <p:spTgt spid="34"/>
                                        </p:tgtEl>
                                      </p:cBhvr>
                                    </p:animEffect>
                                  </p:childTnLst>
                                </p:cTn>
                              </p:par>
                            </p:childTnLst>
                          </p:cTn>
                        </p:par>
                        <p:par>
                          <p:cTn id="44" fill="hold" nodeType="afterGroup">
                            <p:stCondLst>
                              <p:cond delay="2000"/>
                            </p:stCondLst>
                            <p:childTnLst>
                              <p:par>
                                <p:cTn id="45" presetID="22" presetClass="entr" presetSubtype="1" fill="hold" grpId="0" nodeType="afterEffect">
                                  <p:stCondLst>
                                    <p:cond delay="0"/>
                                  </p:stCondLst>
                                  <p:childTnLst>
                                    <p:set>
                                      <p:cBhvr>
                                        <p:cTn id="46" dur="1" fill="hold">
                                          <p:stCondLst>
                                            <p:cond delay="0"/>
                                          </p:stCondLst>
                                        </p:cTn>
                                        <p:tgtEl>
                                          <p:spTgt spid="7181"/>
                                        </p:tgtEl>
                                        <p:attrNameLst>
                                          <p:attrName>style.visibility</p:attrName>
                                        </p:attrNameLst>
                                      </p:cBhvr>
                                      <p:to>
                                        <p:strVal val="visible"/>
                                      </p:to>
                                    </p:set>
                                    <p:animEffect transition="in" filter="wipe(up)">
                                      <p:cBhvr>
                                        <p:cTn id="47" dur="2000"/>
                                        <p:tgtEl>
                                          <p:spTgt spid="718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left)">
                                      <p:cBhvr>
                                        <p:cTn id="52" dur="1000"/>
                                        <p:tgtEl>
                                          <p:spTgt spid="25"/>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ipe(left)">
                                      <p:cBhvr>
                                        <p:cTn id="55" dur="1000"/>
                                        <p:tgtEl>
                                          <p:spTgt spid="26"/>
                                        </p:tgtEl>
                                      </p:cBhvr>
                                    </p:animEffect>
                                  </p:childTnLst>
                                </p:cTn>
                              </p:par>
                              <p:par>
                                <p:cTn id="56" presetID="22" presetClass="entr" presetSubtype="1" fill="hold" nodeType="withEffect">
                                  <p:stCondLst>
                                    <p:cond delay="0"/>
                                  </p:stCondLst>
                                  <p:childTnLst>
                                    <p:set>
                                      <p:cBhvr>
                                        <p:cTn id="57" dur="1" fill="hold">
                                          <p:stCondLst>
                                            <p:cond delay="0"/>
                                          </p:stCondLst>
                                        </p:cTn>
                                        <p:tgtEl>
                                          <p:spTgt spid="7172"/>
                                        </p:tgtEl>
                                        <p:attrNameLst>
                                          <p:attrName>style.visibility</p:attrName>
                                        </p:attrNameLst>
                                      </p:cBhvr>
                                      <p:to>
                                        <p:strVal val="visible"/>
                                      </p:to>
                                    </p:set>
                                    <p:animEffect transition="in" filter="wipe(up)">
                                      <p:cBhvr>
                                        <p:cTn id="58" dur="20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1" grpId="0" animBg="1"/>
      <p:bldP spid="23" grpId="0"/>
      <p:bldP spid="25" grpId="0" animBg="1"/>
      <p:bldP spid="26" grpId="0"/>
      <p:bldP spid="28" grpId="0" animBg="1"/>
      <p:bldP spid="31" grpId="0" animBg="1"/>
      <p:bldP spid="33" grpId="0"/>
      <p:bldP spid="34" grpId="0" animBg="1"/>
      <p:bldP spid="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bwMode="auto">
          <a:xfrm>
            <a:off x="250825" y="1239839"/>
            <a:ext cx="8718550" cy="47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folHlink"/>
              </a:buClr>
              <a:buSzPct val="60000"/>
              <a:buFont typeface="Wingdings" pitchFamily="2" charset="2"/>
              <a:buChar char="l"/>
              <a:defRPr sz="3200" b="1">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itchFamily="2" charset="2"/>
              <a:buChar char="u"/>
              <a:defRPr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itchFamily="2" charset="2"/>
              <a:buChar char="p"/>
              <a:defRPr sz="22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itchFamily="2" charset="2"/>
              <a:buChar char="Ø"/>
              <a:defRPr sz="22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Ø"/>
              <a:defRPr sz="22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Ø"/>
              <a:defRPr sz="22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Ø"/>
              <a:defRPr sz="22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Ø"/>
              <a:defRPr sz="2200">
                <a:solidFill>
                  <a:schemeClr val="tx1"/>
                </a:solidFill>
                <a:latin typeface="+mn-lt"/>
                <a:ea typeface="+mn-ea"/>
              </a:defRPr>
            </a:lvl9pPr>
          </a:lstStyle>
          <a:p>
            <a:pPr indent="-228600">
              <a:buClr>
                <a:srgbClr val="3333CC"/>
              </a:buClr>
              <a:buSzPct val="50000"/>
              <a:buFont typeface="Wingdings" pitchFamily="2" charset="2"/>
              <a:buChar char="u"/>
              <a:defRPr/>
            </a:pPr>
            <a:r>
              <a:rPr lang="zh-CN" altLang="en-US" sz="2400" kern="0" dirty="0" smtClean="0">
                <a:solidFill>
                  <a:srgbClr val="333399"/>
                </a:solidFill>
                <a:latin typeface="Times New Roman"/>
                <a:ea typeface="楷体_GB2312"/>
              </a:rPr>
              <a:t>设一个</a:t>
            </a:r>
            <a:r>
              <a:rPr lang="zh-CN" altLang="en-US" sz="2400" kern="0" dirty="0" smtClean="0">
                <a:solidFill>
                  <a:srgbClr val="FF0000"/>
                </a:solidFill>
                <a:latin typeface="Times New Roman"/>
                <a:ea typeface="楷体_GB2312"/>
              </a:rPr>
              <a:t>随机相位</a:t>
            </a:r>
            <a:r>
              <a:rPr lang="zh-CN" altLang="en-US" sz="2400" kern="0" dirty="0" smtClean="0">
                <a:solidFill>
                  <a:srgbClr val="333399"/>
                </a:solidFill>
                <a:latin typeface="Times New Roman"/>
                <a:ea typeface="楷体_GB2312"/>
              </a:rPr>
              <a:t>的正弦波为</a:t>
            </a:r>
          </a:p>
          <a:p>
            <a:pPr lvl="2">
              <a:buClr>
                <a:srgbClr val="3333CC"/>
              </a:buClr>
              <a:defRPr/>
            </a:pPr>
            <a:endParaRPr lang="zh-CN" altLang="en-US" b="1" kern="0" dirty="0" smtClean="0">
              <a:solidFill>
                <a:srgbClr val="333399"/>
              </a:solidFill>
              <a:latin typeface="Times New Roman"/>
              <a:ea typeface="楷体_GB2312"/>
            </a:endParaRPr>
          </a:p>
          <a:p>
            <a:pPr indent="-228600">
              <a:lnSpc>
                <a:spcPct val="110000"/>
              </a:lnSpc>
              <a:buClr>
                <a:srgbClr val="3333CC"/>
              </a:buClr>
              <a:buSzPct val="50000"/>
              <a:buFont typeface="Wingdings" pitchFamily="2" charset="2"/>
              <a:buNone/>
              <a:defRPr/>
            </a:pPr>
            <a:r>
              <a:rPr lang="zh-CN" altLang="en-US" kern="0" dirty="0" smtClean="0">
                <a:solidFill>
                  <a:srgbClr val="333399"/>
                </a:solidFill>
                <a:latin typeface="Times New Roman"/>
                <a:ea typeface="楷体_GB2312"/>
              </a:rPr>
              <a:t>  </a:t>
            </a:r>
            <a:r>
              <a:rPr lang="zh-CN" altLang="en-US" sz="2400" kern="0" dirty="0" smtClean="0">
                <a:solidFill>
                  <a:srgbClr val="333399"/>
                </a:solidFill>
                <a:latin typeface="Times New Roman"/>
                <a:ea typeface="楷体_GB2312"/>
              </a:rPr>
              <a:t> 其中，</a:t>
            </a:r>
            <a:r>
              <a:rPr lang="en-US" altLang="zh-CN" sz="2400" i="1" kern="0" dirty="0" smtClean="0">
                <a:solidFill>
                  <a:srgbClr val="333399"/>
                </a:solidFill>
                <a:latin typeface="Times New Roman"/>
                <a:ea typeface="楷体_GB2312"/>
              </a:rPr>
              <a:t>A</a:t>
            </a:r>
            <a:r>
              <a:rPr lang="zh-CN" altLang="en-US" sz="2400" kern="0" dirty="0" smtClean="0">
                <a:solidFill>
                  <a:srgbClr val="333399"/>
                </a:solidFill>
                <a:latin typeface="Times New Roman"/>
                <a:ea typeface="楷体_GB2312"/>
              </a:rPr>
              <a:t>和</a:t>
            </a:r>
            <a:r>
              <a:rPr lang="zh-CN" altLang="en-US" sz="2400" i="1" kern="0" dirty="0" smtClean="0">
                <a:solidFill>
                  <a:srgbClr val="333399"/>
                </a:solidFill>
                <a:latin typeface="Times New Roman"/>
                <a:ea typeface="楷体_GB2312"/>
                <a:sym typeface="Symbol" pitchFamily="18" charset="2"/>
              </a:rPr>
              <a:t></a:t>
            </a:r>
            <a:r>
              <a:rPr lang="en-US" altLang="zh-CN" sz="2400" kern="0" baseline="-25000" dirty="0" smtClean="0">
                <a:solidFill>
                  <a:srgbClr val="333399"/>
                </a:solidFill>
                <a:latin typeface="Times New Roman"/>
                <a:ea typeface="楷体_GB2312"/>
                <a:sym typeface="Symbol" pitchFamily="18" charset="2"/>
              </a:rPr>
              <a:t>c</a:t>
            </a:r>
            <a:r>
              <a:rPr lang="zh-CN" altLang="en-US" sz="2400" kern="0" dirty="0" smtClean="0">
                <a:solidFill>
                  <a:srgbClr val="333399"/>
                </a:solidFill>
                <a:latin typeface="Times New Roman"/>
                <a:ea typeface="楷体_GB2312"/>
              </a:rPr>
              <a:t>均为常数；</a:t>
            </a:r>
            <a:r>
              <a:rPr lang="zh-CN" altLang="en-US" sz="2400" i="1" kern="0" dirty="0" smtClean="0">
                <a:solidFill>
                  <a:srgbClr val="333399"/>
                </a:solidFill>
                <a:latin typeface="Times New Roman"/>
                <a:ea typeface="楷体_GB2312"/>
                <a:sym typeface="Symbol" pitchFamily="18" charset="2"/>
              </a:rPr>
              <a:t></a:t>
            </a:r>
            <a:r>
              <a:rPr lang="zh-CN" altLang="en-US" sz="2400" kern="0" dirty="0" smtClean="0">
                <a:solidFill>
                  <a:srgbClr val="333399"/>
                </a:solidFill>
                <a:latin typeface="Times New Roman"/>
                <a:ea typeface="楷体_GB2312"/>
              </a:rPr>
              <a:t>是在</a:t>
            </a:r>
            <a:r>
              <a:rPr lang="en-US" altLang="zh-CN" sz="2400" kern="0" dirty="0" smtClean="0">
                <a:solidFill>
                  <a:srgbClr val="333399"/>
                </a:solidFill>
                <a:latin typeface="Times New Roman"/>
                <a:ea typeface="楷体_GB2312"/>
              </a:rPr>
              <a:t>(0, 2</a:t>
            </a:r>
            <a:r>
              <a:rPr lang="el-GR" altLang="zh-CN" sz="2400" kern="0" dirty="0" smtClean="0">
                <a:solidFill>
                  <a:srgbClr val="333399"/>
                </a:solidFill>
                <a:latin typeface="Times New Roman"/>
                <a:ea typeface="楷体_GB2312"/>
                <a:cs typeface="Times New Roman" pitchFamily="18" charset="0"/>
              </a:rPr>
              <a:t>π</a:t>
            </a:r>
            <a:r>
              <a:rPr lang="en-US" altLang="zh-CN" sz="2400" kern="0" dirty="0" smtClean="0">
                <a:solidFill>
                  <a:srgbClr val="333399"/>
                </a:solidFill>
                <a:latin typeface="Times New Roman"/>
                <a:ea typeface="楷体_GB2312"/>
              </a:rPr>
              <a:t>)</a:t>
            </a:r>
            <a:r>
              <a:rPr lang="zh-CN" altLang="en-US" sz="2400" kern="0" dirty="0" smtClean="0">
                <a:solidFill>
                  <a:srgbClr val="333399"/>
                </a:solidFill>
                <a:latin typeface="Times New Roman"/>
                <a:ea typeface="楷体_GB2312"/>
              </a:rPr>
              <a:t>内</a:t>
            </a:r>
            <a:r>
              <a:rPr lang="zh-CN" altLang="en-US" sz="2400" kern="0" dirty="0" smtClean="0">
                <a:solidFill>
                  <a:srgbClr val="FF0000"/>
                </a:solidFill>
                <a:latin typeface="Times New Roman"/>
                <a:ea typeface="楷体_GB2312"/>
              </a:rPr>
              <a:t>均匀分布</a:t>
            </a:r>
            <a:r>
              <a:rPr lang="zh-CN" altLang="en-US" sz="2400" kern="0" dirty="0" smtClean="0">
                <a:solidFill>
                  <a:srgbClr val="333399"/>
                </a:solidFill>
                <a:latin typeface="Times New Roman"/>
                <a:ea typeface="楷体_GB2312"/>
              </a:rPr>
              <a:t>的随机变量。试讨论</a:t>
            </a:r>
            <a:r>
              <a:rPr lang="zh-CN" altLang="en-US" sz="2400" i="1" kern="0" dirty="0" smtClean="0">
                <a:solidFill>
                  <a:srgbClr val="333399"/>
                </a:solidFill>
                <a:latin typeface="Times New Roman"/>
                <a:ea typeface="楷体_GB2312"/>
                <a:sym typeface="Symbol" pitchFamily="18" charset="2"/>
              </a:rPr>
              <a:t></a:t>
            </a:r>
            <a:r>
              <a:rPr lang="en-US" altLang="zh-CN" sz="2400" kern="0" dirty="0" smtClean="0">
                <a:solidFill>
                  <a:srgbClr val="333399"/>
                </a:solidFill>
                <a:latin typeface="Times New Roman"/>
                <a:ea typeface="楷体_GB2312"/>
                <a:sym typeface="Symbol" pitchFamily="18" charset="2"/>
              </a:rPr>
              <a:t>(</a:t>
            </a:r>
            <a:r>
              <a:rPr lang="en-US" altLang="zh-CN" sz="2400" i="1" kern="0" dirty="0" smtClean="0">
                <a:solidFill>
                  <a:srgbClr val="333399"/>
                </a:solidFill>
                <a:latin typeface="Times New Roman"/>
                <a:ea typeface="楷体_GB2312"/>
                <a:sym typeface="Symbol" pitchFamily="18" charset="2"/>
              </a:rPr>
              <a:t>t</a:t>
            </a:r>
            <a:r>
              <a:rPr lang="en-US" altLang="zh-CN" sz="2400" kern="0" dirty="0" smtClean="0">
                <a:solidFill>
                  <a:srgbClr val="333399"/>
                </a:solidFill>
                <a:latin typeface="Times New Roman"/>
                <a:ea typeface="楷体_GB2312"/>
                <a:sym typeface="Symbol" pitchFamily="18" charset="2"/>
              </a:rPr>
              <a:t>)</a:t>
            </a:r>
            <a:r>
              <a:rPr lang="zh-CN" altLang="en-US" sz="2400" kern="0" dirty="0" smtClean="0">
                <a:solidFill>
                  <a:srgbClr val="333399"/>
                </a:solidFill>
                <a:latin typeface="Times New Roman"/>
                <a:ea typeface="楷体_GB2312"/>
              </a:rPr>
              <a:t>是否具有各态历经性。</a:t>
            </a:r>
          </a:p>
          <a:p>
            <a:pPr indent="-228600">
              <a:lnSpc>
                <a:spcPct val="110000"/>
              </a:lnSpc>
              <a:buClr>
                <a:srgbClr val="3333CC"/>
              </a:buClr>
              <a:buSzPct val="50000"/>
              <a:buFont typeface="Wingdings" pitchFamily="2" charset="2"/>
              <a:buNone/>
              <a:defRPr/>
            </a:pPr>
            <a:r>
              <a:rPr lang="en-US" altLang="zh-CN" sz="2400" kern="0" dirty="0" smtClean="0">
                <a:solidFill>
                  <a:srgbClr val="000000"/>
                </a:solidFill>
                <a:latin typeface="Times New Roman"/>
                <a:ea typeface="楷体_GB2312"/>
              </a:rPr>
              <a:t>           (1)</a:t>
            </a:r>
            <a:r>
              <a:rPr lang="zh-CN" altLang="en-US" sz="2400" kern="0" dirty="0" smtClean="0">
                <a:solidFill>
                  <a:srgbClr val="000000"/>
                </a:solidFill>
                <a:latin typeface="Times New Roman"/>
                <a:ea typeface="楷体_GB2312"/>
              </a:rPr>
              <a:t>先求</a:t>
            </a:r>
            <a:r>
              <a:rPr lang="zh-CN" altLang="en-US" sz="2400" i="1" kern="0" dirty="0" smtClean="0">
                <a:solidFill>
                  <a:srgbClr val="000000"/>
                </a:solidFill>
                <a:latin typeface="Times New Roman"/>
                <a:ea typeface="楷体_GB2312"/>
                <a:sym typeface="Symbol" pitchFamily="18" charset="2"/>
              </a:rPr>
              <a:t></a:t>
            </a:r>
            <a:r>
              <a:rPr lang="en-US" altLang="zh-CN" sz="2400" kern="0" dirty="0" smtClean="0">
                <a:solidFill>
                  <a:srgbClr val="000000"/>
                </a:solidFill>
                <a:latin typeface="Times New Roman"/>
                <a:ea typeface="楷体_GB2312"/>
                <a:sym typeface="Symbol" pitchFamily="18" charset="2"/>
              </a:rPr>
              <a:t>(</a:t>
            </a:r>
            <a:r>
              <a:rPr lang="en-US" altLang="zh-CN" sz="2400" i="1" kern="0" dirty="0" smtClean="0">
                <a:solidFill>
                  <a:srgbClr val="000000"/>
                </a:solidFill>
                <a:latin typeface="Times New Roman"/>
                <a:ea typeface="楷体_GB2312"/>
                <a:sym typeface="Symbol" pitchFamily="18" charset="2"/>
              </a:rPr>
              <a:t>t</a:t>
            </a:r>
            <a:r>
              <a:rPr lang="en-US" altLang="zh-CN" sz="2400" kern="0" dirty="0" smtClean="0">
                <a:solidFill>
                  <a:srgbClr val="000000"/>
                </a:solidFill>
                <a:latin typeface="Times New Roman"/>
                <a:ea typeface="楷体_GB2312"/>
                <a:sym typeface="Symbol" pitchFamily="18" charset="2"/>
              </a:rPr>
              <a:t>)</a:t>
            </a:r>
            <a:r>
              <a:rPr lang="zh-CN" altLang="en-US" sz="2400" kern="0" dirty="0" smtClean="0">
                <a:solidFill>
                  <a:srgbClr val="000000"/>
                </a:solidFill>
                <a:latin typeface="Times New Roman"/>
                <a:ea typeface="楷体_GB2312"/>
              </a:rPr>
              <a:t>的</a:t>
            </a:r>
            <a:r>
              <a:rPr lang="zh-CN" altLang="en-US" sz="2400" kern="0" dirty="0" smtClean="0">
                <a:solidFill>
                  <a:srgbClr val="FF0000"/>
                </a:solidFill>
                <a:latin typeface="Times New Roman"/>
                <a:ea typeface="楷体_GB2312"/>
              </a:rPr>
              <a:t>统计平均值，</a:t>
            </a:r>
            <a:r>
              <a:rPr lang="zh-CN" altLang="en-US" sz="2400" kern="0" dirty="0" smtClean="0">
                <a:solidFill>
                  <a:srgbClr val="000000"/>
                </a:solidFill>
                <a:latin typeface="Times New Roman"/>
                <a:ea typeface="楷体_GB2312"/>
              </a:rPr>
              <a:t>证明其</a:t>
            </a:r>
            <a:r>
              <a:rPr lang="zh-CN" altLang="en-US" sz="2400" kern="0" dirty="0" smtClean="0">
                <a:solidFill>
                  <a:srgbClr val="FF0000"/>
                </a:solidFill>
                <a:latin typeface="Times New Roman"/>
                <a:ea typeface="楷体_GB2312"/>
              </a:rPr>
              <a:t>平稳性。</a:t>
            </a:r>
            <a:endParaRPr lang="zh-CN" altLang="en-US" sz="2400" kern="0" dirty="0" smtClean="0">
              <a:solidFill>
                <a:srgbClr val="000000"/>
              </a:solidFill>
              <a:latin typeface="Times New Roman"/>
              <a:ea typeface="楷体_GB2312"/>
            </a:endParaRPr>
          </a:p>
          <a:p>
            <a:pPr lvl="2">
              <a:lnSpc>
                <a:spcPct val="110000"/>
              </a:lnSpc>
              <a:buClr>
                <a:srgbClr val="3333CC"/>
              </a:buClr>
              <a:buFont typeface="Wingdings" pitchFamily="2" charset="2"/>
              <a:buNone/>
              <a:defRPr/>
            </a:pPr>
            <a:r>
              <a:rPr lang="zh-CN" altLang="en-US" b="1" kern="0" dirty="0" smtClean="0">
                <a:solidFill>
                  <a:srgbClr val="000000"/>
                </a:solidFill>
                <a:latin typeface="Times New Roman"/>
                <a:ea typeface="楷体_GB2312"/>
              </a:rPr>
              <a:t>	</a:t>
            </a:r>
            <a:r>
              <a:rPr lang="zh-CN" altLang="en-US" b="1" kern="0" dirty="0" smtClean="0">
                <a:solidFill>
                  <a:srgbClr val="FF0000"/>
                </a:solidFill>
                <a:latin typeface="Times New Roman"/>
                <a:ea typeface="楷体_GB2312"/>
              </a:rPr>
              <a:t>数学期望：</a:t>
            </a:r>
          </a:p>
        </p:txBody>
      </p:sp>
      <p:graphicFrame>
        <p:nvGraphicFramePr>
          <p:cNvPr id="13316" name="Object 4"/>
          <p:cNvGraphicFramePr>
            <a:graphicFrameLocks noChangeAspect="1"/>
          </p:cNvGraphicFramePr>
          <p:nvPr/>
        </p:nvGraphicFramePr>
        <p:xfrm>
          <a:off x="3300413" y="1673225"/>
          <a:ext cx="2498725" cy="427038"/>
        </p:xfrm>
        <a:graphic>
          <a:graphicData uri="http://schemas.openxmlformats.org/presentationml/2006/ole">
            <mc:AlternateContent xmlns:mc="http://schemas.openxmlformats.org/markup-compatibility/2006">
              <mc:Choice xmlns:v="urn:schemas-microsoft-com:vml" Requires="v">
                <p:oleObj spid="_x0000_s10298" name="公式" r:id="rId3" imgW="1333500" imgH="228600" progId="Equation.3">
                  <p:embed/>
                </p:oleObj>
              </mc:Choice>
              <mc:Fallback>
                <p:oleObj name="公式" r:id="rId3" imgW="13335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0413" y="1673225"/>
                        <a:ext cx="24987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6"/>
          <p:cNvGraphicFramePr>
            <a:graphicFrameLocks noChangeAspect="1"/>
          </p:cNvGraphicFramePr>
          <p:nvPr/>
        </p:nvGraphicFramePr>
        <p:xfrm>
          <a:off x="2006600" y="3968750"/>
          <a:ext cx="4679950" cy="735013"/>
        </p:xfrm>
        <a:graphic>
          <a:graphicData uri="http://schemas.openxmlformats.org/presentationml/2006/ole">
            <mc:AlternateContent xmlns:mc="http://schemas.openxmlformats.org/markup-compatibility/2006">
              <mc:Choice xmlns:v="urn:schemas-microsoft-com:vml" Requires="v">
                <p:oleObj spid="_x0000_s10299" name="公式" r:id="rId5" imgW="2565400" imgH="406400" progId="Equation.3">
                  <p:embed/>
                </p:oleObj>
              </mc:Choice>
              <mc:Fallback>
                <p:oleObj name="公式" r:id="rId5" imgW="2565400" imgH="406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6600" y="3968750"/>
                        <a:ext cx="4679950"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8"/>
          <p:cNvGraphicFramePr>
            <a:graphicFrameLocks noChangeAspect="1"/>
          </p:cNvGraphicFramePr>
          <p:nvPr/>
        </p:nvGraphicFramePr>
        <p:xfrm>
          <a:off x="2457450" y="4733925"/>
          <a:ext cx="4144963" cy="668338"/>
        </p:xfrm>
        <a:graphic>
          <a:graphicData uri="http://schemas.openxmlformats.org/presentationml/2006/ole">
            <mc:AlternateContent xmlns:mc="http://schemas.openxmlformats.org/markup-compatibility/2006">
              <mc:Choice xmlns:v="urn:schemas-microsoft-com:vml" Requires="v">
                <p:oleObj spid="_x0000_s10300" name="公式" r:id="rId7" imgW="2501900" imgH="406400" progId="Equation.3">
                  <p:embed/>
                </p:oleObj>
              </mc:Choice>
              <mc:Fallback>
                <p:oleObj name="公式" r:id="rId7" imgW="2501900" imgH="406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57450" y="4733925"/>
                        <a:ext cx="4144963"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0"/>
          <p:cNvGraphicFramePr>
            <a:graphicFrameLocks noChangeAspect="1"/>
          </p:cNvGraphicFramePr>
          <p:nvPr/>
        </p:nvGraphicFramePr>
        <p:xfrm>
          <a:off x="2457450" y="5454650"/>
          <a:ext cx="5649913" cy="754063"/>
        </p:xfrm>
        <a:graphic>
          <a:graphicData uri="http://schemas.openxmlformats.org/presentationml/2006/ole">
            <mc:AlternateContent xmlns:mc="http://schemas.openxmlformats.org/markup-compatibility/2006">
              <mc:Choice xmlns:v="urn:schemas-microsoft-com:vml" Requires="v">
                <p:oleObj spid="_x0000_s10301" name="公式" r:id="rId9" imgW="3022600" imgH="406400" progId="Equation.3">
                  <p:embed/>
                </p:oleObj>
              </mc:Choice>
              <mc:Fallback>
                <p:oleObj name="公式" r:id="rId9" imgW="3022600" imgH="4064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57450" y="5454650"/>
                        <a:ext cx="5649913"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椭圆 20"/>
          <p:cNvSpPr/>
          <p:nvPr/>
        </p:nvSpPr>
        <p:spPr bwMode="auto">
          <a:xfrm>
            <a:off x="541338" y="333375"/>
            <a:ext cx="928687" cy="571500"/>
          </a:xfrm>
          <a:prstGeom prst="ellipse">
            <a:avLst/>
          </a:prstGeom>
          <a:solidFill>
            <a:schemeClr val="bg2">
              <a:lumMod val="10000"/>
              <a:lumOff val="90000"/>
            </a:schemeClr>
          </a:solidFill>
          <a:ln w="9525" cap="flat" cmpd="sng" algn="ctr">
            <a:solidFill>
              <a:schemeClr val="tx2">
                <a:lumMod val="60000"/>
                <a:lumOff val="40000"/>
              </a:schemeClr>
            </a:solidFill>
            <a:prstDash val="solid"/>
            <a:miter lim="800000"/>
            <a:headEnd type="none" w="med" len="med"/>
            <a:tailEnd type="none" w="med" len="med"/>
          </a:ln>
          <a:effectLst>
            <a:outerShdw blurRad="50800" dist="38100" dir="18900000" algn="bl" rotWithShape="0">
              <a:prstClr val="black">
                <a:alpha val="40000"/>
              </a:prstClr>
            </a:outerShdw>
          </a:effectLst>
        </p:spPr>
        <p:txBody>
          <a:bodyPr wrap="none"/>
          <a:lstStyle/>
          <a:p>
            <a:pPr>
              <a:defRPr/>
            </a:pPr>
            <a:endParaRPr lang="zh-CN" altLang="en-US" dirty="0">
              <a:ea typeface="宋体" pitchFamily="2" charset="-122"/>
            </a:endParaRPr>
          </a:p>
        </p:txBody>
      </p:sp>
      <p:sp>
        <p:nvSpPr>
          <p:cNvPr id="13321" name="矩形 21"/>
          <p:cNvSpPr>
            <a:spLocks noChangeArrowheads="1"/>
          </p:cNvSpPr>
          <p:nvPr/>
        </p:nvSpPr>
        <p:spPr bwMode="auto">
          <a:xfrm>
            <a:off x="550863" y="333375"/>
            <a:ext cx="11128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eaLnBrk="1" hangingPunct="1"/>
            <a:r>
              <a:rPr lang="zh-CN" altLang="en-US" sz="2400" b="1">
                <a:solidFill>
                  <a:srgbClr val="003399"/>
                </a:solidFill>
                <a:latin typeface="黑体" pitchFamily="2" charset="-122"/>
                <a:ea typeface="黑体" pitchFamily="2" charset="-122"/>
              </a:rPr>
              <a:t>例题：</a:t>
            </a:r>
          </a:p>
        </p:txBody>
      </p:sp>
      <p:sp>
        <p:nvSpPr>
          <p:cNvPr id="24" name="椭圆 23"/>
          <p:cNvSpPr/>
          <p:nvPr/>
        </p:nvSpPr>
        <p:spPr bwMode="auto">
          <a:xfrm>
            <a:off x="368300" y="3141663"/>
            <a:ext cx="928688" cy="571500"/>
          </a:xfrm>
          <a:prstGeom prst="ellipse">
            <a:avLst/>
          </a:prstGeom>
          <a:solidFill>
            <a:schemeClr val="bg2">
              <a:lumMod val="10000"/>
              <a:lumOff val="90000"/>
            </a:schemeClr>
          </a:solidFill>
          <a:ln w="9525" cap="flat" cmpd="sng" algn="ctr">
            <a:solidFill>
              <a:schemeClr val="tx2">
                <a:lumMod val="60000"/>
                <a:lumOff val="40000"/>
              </a:schemeClr>
            </a:solidFill>
            <a:prstDash val="solid"/>
            <a:miter lim="800000"/>
            <a:headEnd type="none" w="med" len="med"/>
            <a:tailEnd type="none" w="med" len="med"/>
          </a:ln>
          <a:effectLst>
            <a:outerShdw blurRad="50800" dist="38100" dir="18900000" algn="bl" rotWithShape="0">
              <a:prstClr val="black">
                <a:alpha val="40000"/>
              </a:prstClr>
            </a:outerShdw>
          </a:effectLst>
        </p:spPr>
        <p:txBody>
          <a:bodyPr wrap="none"/>
          <a:lstStyle/>
          <a:p>
            <a:pPr>
              <a:defRPr/>
            </a:pPr>
            <a:endParaRPr lang="zh-CN" altLang="en-US" dirty="0">
              <a:ea typeface="宋体" pitchFamily="2" charset="-122"/>
            </a:endParaRPr>
          </a:p>
        </p:txBody>
      </p:sp>
      <p:sp>
        <p:nvSpPr>
          <p:cNvPr id="13323" name="矩形 24"/>
          <p:cNvSpPr>
            <a:spLocks noChangeArrowheads="1"/>
          </p:cNvSpPr>
          <p:nvPr/>
        </p:nvSpPr>
        <p:spPr bwMode="auto">
          <a:xfrm>
            <a:off x="533400" y="3141663"/>
            <a:ext cx="8032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eaLnBrk="1" hangingPunct="1"/>
            <a:r>
              <a:rPr lang="zh-CN" altLang="en-US" sz="2400" b="1">
                <a:solidFill>
                  <a:srgbClr val="003399"/>
                </a:solidFill>
                <a:latin typeface="黑体" pitchFamily="2" charset="-122"/>
                <a:ea typeface="黑体" pitchFamily="2" charset="-122"/>
              </a:rPr>
              <a:t>解：</a:t>
            </a:r>
          </a:p>
        </p:txBody>
      </p:sp>
      <p:sp>
        <p:nvSpPr>
          <p:cNvPr id="27" name="矩形 26"/>
          <p:cNvSpPr/>
          <p:nvPr/>
        </p:nvSpPr>
        <p:spPr>
          <a:xfrm>
            <a:off x="368300" y="1239838"/>
            <a:ext cx="8601075" cy="19018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页脚占位符 1"/>
          <p:cNvSpPr>
            <a:spLocks noGrp="1"/>
          </p:cNvSpPr>
          <p:nvPr>
            <p:ph type="ftr" sz="quarter" idx="10"/>
          </p:nvPr>
        </p:nvSpPr>
        <p:spPr/>
        <p:txBody>
          <a:bodyPr/>
          <a:lstStyle/>
          <a:p>
            <a:pPr>
              <a:defRPr/>
            </a:pPr>
            <a:r>
              <a:rPr lang="zh-CN" altLang="en-US" smtClean="0"/>
              <a:t>浙江工业大学信息学院</a:t>
            </a:r>
            <a:endParaRPr lang="en-US" altLang="zh-CN"/>
          </a:p>
        </p:txBody>
      </p:sp>
      <p:sp>
        <p:nvSpPr>
          <p:cNvPr id="3" name="灯片编号占位符 2"/>
          <p:cNvSpPr>
            <a:spLocks noGrp="1"/>
          </p:cNvSpPr>
          <p:nvPr>
            <p:ph type="sldNum" sz="quarter" idx="11"/>
          </p:nvPr>
        </p:nvSpPr>
        <p:spPr/>
        <p:txBody>
          <a:bodyPr/>
          <a:lstStyle/>
          <a:p>
            <a:pPr>
              <a:defRPr/>
            </a:pPr>
            <a:fld id="{F04E0FC2-6EC7-45AD-9FCD-EB3F83661652}" type="slidenum">
              <a:rPr lang="en-US" altLang="zh-CN" smtClean="0">
                <a:solidFill>
                  <a:srgbClr val="000000"/>
                </a:solidFill>
              </a:rPr>
              <a:pPr>
                <a:defRPr/>
              </a:pPr>
              <a:t>12</a:t>
            </a:fld>
            <a:endParaRPr lang="en-US" altLang="zh-CN" dirty="0">
              <a:solidFill>
                <a:srgbClr val="000000"/>
              </a:solidFill>
            </a:endParaRPr>
          </a:p>
        </p:txBody>
      </p:sp>
    </p:spTree>
    <p:extLst>
      <p:ext uri="{BB962C8B-B14F-4D97-AF65-F5344CB8AC3E}">
        <p14:creationId xmlns:p14="http://schemas.microsoft.com/office/powerpoint/2010/main" val="26212291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3" end="3"/>
                                            </p:txEl>
                                          </p:spTgt>
                                        </p:tgtEl>
                                        <p:attrNameLst>
                                          <p:attrName>style.visibility</p:attrName>
                                        </p:attrNameLst>
                                      </p:cBhvr>
                                      <p:to>
                                        <p:strVal val="visible"/>
                                      </p:to>
                                    </p:set>
                                    <p:anim calcmode="lin" valueType="num">
                                      <p:cBhvr additive="base">
                                        <p:cTn id="7"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4" end="4"/>
                                            </p:txEl>
                                          </p:spTgt>
                                        </p:tgtEl>
                                        <p:attrNameLst>
                                          <p:attrName>style.visibility</p:attrName>
                                        </p:attrNameLst>
                                      </p:cBhvr>
                                      <p:to>
                                        <p:strVal val="visible"/>
                                      </p:to>
                                    </p:set>
                                    <p:anim calcmode="lin" valueType="num">
                                      <p:cBhvr additive="base">
                                        <p:cTn id="13"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bwMode="auto">
          <a:xfrm>
            <a:off x="0" y="549275"/>
            <a:ext cx="8718550" cy="563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folHlink"/>
              </a:buClr>
              <a:buSzPct val="60000"/>
              <a:buFont typeface="Wingdings" pitchFamily="2" charset="2"/>
              <a:buChar char="l"/>
              <a:defRPr sz="3200" b="1">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itchFamily="2" charset="2"/>
              <a:buChar char="u"/>
              <a:defRPr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itchFamily="2" charset="2"/>
              <a:buChar char="p"/>
              <a:defRPr sz="22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itchFamily="2" charset="2"/>
              <a:buChar char="Ø"/>
              <a:defRPr sz="22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Ø"/>
              <a:defRPr sz="22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Ø"/>
              <a:defRPr sz="22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Ø"/>
              <a:defRPr sz="22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Ø"/>
              <a:defRPr sz="2200">
                <a:solidFill>
                  <a:schemeClr val="tx1"/>
                </a:solidFill>
                <a:latin typeface="+mn-lt"/>
                <a:ea typeface="+mn-ea"/>
              </a:defRPr>
            </a:lvl9pPr>
          </a:lstStyle>
          <a:p>
            <a:pPr lvl="2">
              <a:buClr>
                <a:srgbClr val="3333CC"/>
              </a:buClr>
              <a:buFont typeface="Wingdings" pitchFamily="2" charset="2"/>
              <a:buNone/>
              <a:defRPr/>
            </a:pPr>
            <a:r>
              <a:rPr lang="zh-CN" altLang="en-US" b="1" kern="0" dirty="0" smtClean="0">
                <a:solidFill>
                  <a:srgbClr val="FF0000"/>
                </a:solidFill>
                <a:latin typeface="Times New Roman"/>
                <a:ea typeface="楷体_GB2312"/>
              </a:rPr>
              <a:t>        自相关函数：</a:t>
            </a:r>
          </a:p>
          <a:p>
            <a:pPr lvl="2">
              <a:buClr>
                <a:srgbClr val="3333CC"/>
              </a:buClr>
              <a:buFont typeface="Wingdings" pitchFamily="2" charset="2"/>
              <a:buNone/>
              <a:defRPr/>
            </a:pPr>
            <a:endParaRPr lang="zh-CN" altLang="en-US" b="1" kern="0" dirty="0" smtClean="0">
              <a:solidFill>
                <a:srgbClr val="000000"/>
              </a:solidFill>
              <a:latin typeface="Times New Roman"/>
              <a:ea typeface="楷体_GB2312"/>
            </a:endParaRPr>
          </a:p>
          <a:p>
            <a:pPr lvl="2">
              <a:buClr>
                <a:srgbClr val="3333CC"/>
              </a:buClr>
              <a:buFont typeface="Wingdings" pitchFamily="2" charset="2"/>
              <a:buNone/>
              <a:defRPr/>
            </a:pPr>
            <a:endParaRPr lang="zh-CN" altLang="en-US" b="1" kern="0" dirty="0" smtClean="0">
              <a:solidFill>
                <a:srgbClr val="000000"/>
              </a:solidFill>
              <a:latin typeface="Times New Roman"/>
              <a:ea typeface="楷体_GB2312"/>
            </a:endParaRPr>
          </a:p>
          <a:p>
            <a:pPr lvl="2">
              <a:buClr>
                <a:srgbClr val="3333CC"/>
              </a:buClr>
              <a:buFont typeface="Wingdings" pitchFamily="2" charset="2"/>
              <a:buNone/>
              <a:defRPr/>
            </a:pPr>
            <a:endParaRPr lang="zh-CN" altLang="en-US" b="1" kern="0" dirty="0" smtClean="0">
              <a:solidFill>
                <a:srgbClr val="000000"/>
              </a:solidFill>
              <a:latin typeface="Times New Roman"/>
              <a:ea typeface="楷体_GB2312"/>
            </a:endParaRPr>
          </a:p>
          <a:p>
            <a:pPr lvl="2">
              <a:buClr>
                <a:srgbClr val="3333CC"/>
              </a:buClr>
              <a:buFont typeface="Wingdings" pitchFamily="2" charset="2"/>
              <a:buNone/>
              <a:defRPr/>
            </a:pPr>
            <a:endParaRPr lang="zh-CN" altLang="en-US" b="1" kern="0" dirty="0" smtClean="0">
              <a:solidFill>
                <a:srgbClr val="000000"/>
              </a:solidFill>
              <a:latin typeface="Times New Roman"/>
              <a:ea typeface="楷体_GB2312"/>
            </a:endParaRPr>
          </a:p>
          <a:p>
            <a:pPr lvl="2">
              <a:buClr>
                <a:srgbClr val="3333CC"/>
              </a:buClr>
              <a:buFont typeface="Wingdings" pitchFamily="2" charset="2"/>
              <a:buNone/>
              <a:defRPr/>
            </a:pPr>
            <a:endParaRPr lang="zh-CN" altLang="en-US" b="1" kern="0" dirty="0" smtClean="0">
              <a:solidFill>
                <a:srgbClr val="000000"/>
              </a:solidFill>
              <a:latin typeface="Times New Roman"/>
              <a:ea typeface="楷体_GB2312"/>
            </a:endParaRPr>
          </a:p>
          <a:p>
            <a:pPr lvl="2">
              <a:buClr>
                <a:srgbClr val="3333CC"/>
              </a:buClr>
              <a:buFont typeface="Wingdings" pitchFamily="2" charset="2"/>
              <a:buNone/>
              <a:defRPr/>
            </a:pPr>
            <a:endParaRPr lang="zh-CN" altLang="en-US" b="1" kern="0" dirty="0" smtClean="0">
              <a:solidFill>
                <a:srgbClr val="000000"/>
              </a:solidFill>
              <a:latin typeface="Times New Roman"/>
              <a:ea typeface="楷体_GB2312"/>
            </a:endParaRPr>
          </a:p>
          <a:p>
            <a:pPr lvl="2">
              <a:buClr>
                <a:srgbClr val="3333CC"/>
              </a:buClr>
              <a:buFont typeface="Wingdings" pitchFamily="2" charset="2"/>
              <a:buNone/>
              <a:defRPr/>
            </a:pPr>
            <a:r>
              <a:rPr lang="zh-CN" altLang="en-US" b="1" kern="0" dirty="0" smtClean="0">
                <a:solidFill>
                  <a:srgbClr val="000000"/>
                </a:solidFill>
                <a:latin typeface="Times New Roman"/>
                <a:ea typeface="楷体_GB2312"/>
              </a:rPr>
              <a:t>令</a:t>
            </a:r>
            <a:r>
              <a:rPr lang="en-US" altLang="zh-CN" b="1" i="1" kern="0" dirty="0" smtClean="0">
                <a:solidFill>
                  <a:srgbClr val="000000"/>
                </a:solidFill>
                <a:latin typeface="Times New Roman"/>
                <a:ea typeface="楷体_GB2312"/>
              </a:rPr>
              <a:t>t</a:t>
            </a:r>
            <a:r>
              <a:rPr lang="en-US" altLang="zh-CN" b="1" kern="0" baseline="-25000" dirty="0" smtClean="0">
                <a:solidFill>
                  <a:srgbClr val="000000"/>
                </a:solidFill>
                <a:latin typeface="Times New Roman"/>
                <a:ea typeface="楷体_GB2312"/>
              </a:rPr>
              <a:t>2</a:t>
            </a:r>
            <a:r>
              <a:rPr lang="en-US" altLang="zh-CN" b="1" kern="0" dirty="0" smtClean="0">
                <a:solidFill>
                  <a:srgbClr val="000000"/>
                </a:solidFill>
                <a:latin typeface="Times New Roman"/>
                <a:ea typeface="楷体_GB2312"/>
              </a:rPr>
              <a:t> – </a:t>
            </a:r>
            <a:r>
              <a:rPr lang="en-US" altLang="zh-CN" b="1" i="1" kern="0" dirty="0" smtClean="0">
                <a:solidFill>
                  <a:srgbClr val="000000"/>
                </a:solidFill>
                <a:latin typeface="Times New Roman"/>
                <a:ea typeface="楷体_GB2312"/>
              </a:rPr>
              <a:t>t</a:t>
            </a:r>
            <a:r>
              <a:rPr lang="en-US" altLang="zh-CN" b="1" kern="0" baseline="-25000" dirty="0" smtClean="0">
                <a:solidFill>
                  <a:srgbClr val="000000"/>
                </a:solidFill>
                <a:latin typeface="Times New Roman"/>
                <a:ea typeface="楷体_GB2312"/>
              </a:rPr>
              <a:t>1</a:t>
            </a:r>
            <a:r>
              <a:rPr lang="en-US" altLang="zh-CN" b="1" kern="0" dirty="0" smtClean="0">
                <a:solidFill>
                  <a:srgbClr val="000000"/>
                </a:solidFill>
                <a:latin typeface="Times New Roman"/>
                <a:ea typeface="楷体_GB2312"/>
              </a:rPr>
              <a:t> = </a:t>
            </a:r>
            <a:r>
              <a:rPr lang="en-US" altLang="zh-CN" b="1" kern="0" dirty="0" smtClean="0">
                <a:solidFill>
                  <a:srgbClr val="000000"/>
                </a:solidFill>
                <a:latin typeface="Times New Roman"/>
                <a:ea typeface="楷体_GB2312"/>
                <a:sym typeface="Symbol" pitchFamily="18" charset="2"/>
              </a:rPr>
              <a:t></a:t>
            </a:r>
            <a:r>
              <a:rPr lang="zh-CN" altLang="en-US" b="1" kern="0" dirty="0" smtClean="0">
                <a:solidFill>
                  <a:srgbClr val="000000"/>
                </a:solidFill>
                <a:latin typeface="Times New Roman"/>
                <a:ea typeface="楷体_GB2312"/>
                <a:sym typeface="Symbol" pitchFamily="18" charset="2"/>
              </a:rPr>
              <a:t>，得到</a:t>
            </a:r>
          </a:p>
          <a:p>
            <a:pPr lvl="2">
              <a:buClr>
                <a:srgbClr val="3333CC"/>
              </a:buClr>
              <a:buFont typeface="Wingdings" pitchFamily="2" charset="2"/>
              <a:buNone/>
              <a:defRPr/>
            </a:pPr>
            <a:endParaRPr lang="zh-CN" altLang="en-US" b="1" kern="0" dirty="0" smtClean="0">
              <a:solidFill>
                <a:srgbClr val="000000"/>
              </a:solidFill>
              <a:latin typeface="Times New Roman"/>
              <a:ea typeface="楷体_GB2312"/>
              <a:sym typeface="Symbol" pitchFamily="18" charset="2"/>
            </a:endParaRPr>
          </a:p>
          <a:p>
            <a:pPr lvl="2">
              <a:buClr>
                <a:srgbClr val="3333CC"/>
              </a:buClr>
              <a:buFont typeface="Wingdings" pitchFamily="2" charset="2"/>
              <a:buNone/>
              <a:defRPr/>
            </a:pPr>
            <a:endParaRPr lang="zh-CN" altLang="en-US" b="1" kern="0" dirty="0" smtClean="0">
              <a:solidFill>
                <a:srgbClr val="000000"/>
              </a:solidFill>
              <a:latin typeface="Times New Roman"/>
              <a:ea typeface="楷体_GB2312"/>
              <a:sym typeface="Symbol" pitchFamily="18" charset="2"/>
            </a:endParaRPr>
          </a:p>
          <a:p>
            <a:pPr lvl="2">
              <a:lnSpc>
                <a:spcPct val="120000"/>
              </a:lnSpc>
              <a:buClr>
                <a:srgbClr val="3333CC"/>
              </a:buClr>
              <a:buFont typeface="Wingdings" pitchFamily="2" charset="2"/>
              <a:buNone/>
              <a:defRPr/>
            </a:pPr>
            <a:r>
              <a:rPr lang="zh-CN" altLang="en-US" b="1" kern="0" dirty="0" smtClean="0">
                <a:solidFill>
                  <a:srgbClr val="000000"/>
                </a:solidFill>
                <a:latin typeface="Times New Roman"/>
                <a:ea typeface="楷体_GB2312"/>
                <a:sym typeface="Symbol" pitchFamily="18" charset="2"/>
              </a:rPr>
              <a:t>可见， </a:t>
            </a:r>
            <a:r>
              <a:rPr lang="zh-CN" altLang="en-US" b="1" i="1" kern="0" dirty="0" smtClean="0">
                <a:solidFill>
                  <a:srgbClr val="000000"/>
                </a:solidFill>
                <a:latin typeface="Times New Roman"/>
                <a:ea typeface="楷体_GB2312"/>
                <a:sym typeface="Symbol" pitchFamily="18" charset="2"/>
              </a:rPr>
              <a:t></a:t>
            </a:r>
            <a:r>
              <a:rPr lang="en-US" altLang="zh-CN" b="1" kern="0" dirty="0" smtClean="0">
                <a:solidFill>
                  <a:srgbClr val="000000"/>
                </a:solidFill>
                <a:latin typeface="Times New Roman"/>
                <a:ea typeface="楷体_GB2312"/>
                <a:sym typeface="Symbol" pitchFamily="18" charset="2"/>
              </a:rPr>
              <a:t>(</a:t>
            </a:r>
            <a:r>
              <a:rPr lang="en-US" altLang="zh-CN" b="1" i="1" kern="0" dirty="0" smtClean="0">
                <a:solidFill>
                  <a:srgbClr val="000000"/>
                </a:solidFill>
                <a:latin typeface="Times New Roman"/>
                <a:ea typeface="楷体_GB2312"/>
                <a:sym typeface="Symbol" pitchFamily="18" charset="2"/>
              </a:rPr>
              <a:t>t</a:t>
            </a:r>
            <a:r>
              <a:rPr lang="en-US" altLang="zh-CN" b="1" kern="0" dirty="0" smtClean="0">
                <a:solidFill>
                  <a:srgbClr val="000000"/>
                </a:solidFill>
                <a:latin typeface="Times New Roman"/>
                <a:ea typeface="楷体_GB2312"/>
                <a:sym typeface="Symbol" pitchFamily="18" charset="2"/>
              </a:rPr>
              <a:t>)</a:t>
            </a:r>
            <a:r>
              <a:rPr lang="zh-CN" altLang="en-US" b="1" kern="0" dirty="0" smtClean="0">
                <a:solidFill>
                  <a:srgbClr val="000000"/>
                </a:solidFill>
                <a:latin typeface="Times New Roman"/>
                <a:ea typeface="楷体_GB2312"/>
                <a:sym typeface="Symbol" pitchFamily="18" charset="2"/>
              </a:rPr>
              <a:t>的数学期望为常数，自相关函数与</a:t>
            </a:r>
            <a:r>
              <a:rPr lang="en-US" altLang="zh-CN" b="1" i="1" kern="0" dirty="0" smtClean="0">
                <a:solidFill>
                  <a:srgbClr val="000000"/>
                </a:solidFill>
                <a:latin typeface="Times New Roman"/>
                <a:ea typeface="楷体_GB2312"/>
                <a:sym typeface="Symbol" pitchFamily="18" charset="2"/>
              </a:rPr>
              <a:t>t </a:t>
            </a:r>
            <a:r>
              <a:rPr lang="zh-CN" altLang="en-US" b="1" kern="0" dirty="0" smtClean="0">
                <a:solidFill>
                  <a:srgbClr val="000000"/>
                </a:solidFill>
                <a:latin typeface="Times New Roman"/>
                <a:ea typeface="楷体_GB2312"/>
                <a:sym typeface="Symbol" pitchFamily="18" charset="2"/>
              </a:rPr>
              <a:t>无关，</a:t>
            </a:r>
          </a:p>
          <a:p>
            <a:pPr lvl="2">
              <a:lnSpc>
                <a:spcPct val="120000"/>
              </a:lnSpc>
              <a:buClr>
                <a:srgbClr val="3333CC"/>
              </a:buClr>
              <a:buFont typeface="Wingdings" pitchFamily="2" charset="2"/>
              <a:buNone/>
              <a:defRPr/>
            </a:pPr>
            <a:r>
              <a:rPr lang="zh-CN" altLang="en-US" b="1" kern="0" dirty="0" smtClean="0">
                <a:solidFill>
                  <a:srgbClr val="000000"/>
                </a:solidFill>
                <a:latin typeface="Times New Roman"/>
                <a:ea typeface="楷体_GB2312"/>
                <a:sym typeface="Symbol" pitchFamily="18" charset="2"/>
              </a:rPr>
              <a:t>只与时间间隔 有关，所以</a:t>
            </a:r>
            <a:r>
              <a:rPr lang="zh-CN" altLang="en-US" b="1" i="1" kern="0" dirty="0" smtClean="0">
                <a:solidFill>
                  <a:srgbClr val="000000"/>
                </a:solidFill>
                <a:latin typeface="Times New Roman"/>
                <a:ea typeface="楷体_GB2312"/>
                <a:sym typeface="Symbol" pitchFamily="18" charset="2"/>
              </a:rPr>
              <a:t></a:t>
            </a:r>
            <a:r>
              <a:rPr lang="en-US" altLang="zh-CN" b="1" kern="0" dirty="0" smtClean="0">
                <a:solidFill>
                  <a:srgbClr val="000000"/>
                </a:solidFill>
                <a:latin typeface="Times New Roman"/>
                <a:ea typeface="楷体_GB2312"/>
                <a:sym typeface="Symbol" pitchFamily="18" charset="2"/>
              </a:rPr>
              <a:t>(</a:t>
            </a:r>
            <a:r>
              <a:rPr lang="en-US" altLang="zh-CN" b="1" i="1" kern="0" dirty="0" smtClean="0">
                <a:solidFill>
                  <a:srgbClr val="000000"/>
                </a:solidFill>
                <a:latin typeface="Times New Roman"/>
                <a:ea typeface="楷体_GB2312"/>
                <a:sym typeface="Symbol" pitchFamily="18" charset="2"/>
              </a:rPr>
              <a:t>t</a:t>
            </a:r>
            <a:r>
              <a:rPr lang="en-US" altLang="zh-CN" b="1" kern="0" dirty="0" smtClean="0">
                <a:solidFill>
                  <a:srgbClr val="000000"/>
                </a:solidFill>
                <a:latin typeface="Times New Roman"/>
                <a:ea typeface="楷体_GB2312"/>
                <a:sym typeface="Symbol" pitchFamily="18" charset="2"/>
              </a:rPr>
              <a:t>)</a:t>
            </a:r>
            <a:r>
              <a:rPr lang="zh-CN" altLang="en-US" b="1" kern="0" dirty="0" smtClean="0">
                <a:solidFill>
                  <a:srgbClr val="000000"/>
                </a:solidFill>
                <a:latin typeface="Times New Roman"/>
                <a:ea typeface="楷体_GB2312"/>
                <a:sym typeface="Symbol" pitchFamily="18" charset="2"/>
              </a:rPr>
              <a:t>是</a:t>
            </a:r>
            <a:r>
              <a:rPr lang="zh-CN" altLang="en-US" b="1" kern="0" dirty="0" smtClean="0">
                <a:solidFill>
                  <a:srgbClr val="FF0000"/>
                </a:solidFill>
                <a:latin typeface="Times New Roman"/>
                <a:ea typeface="楷体_GB2312"/>
                <a:sym typeface="Symbol" pitchFamily="18" charset="2"/>
              </a:rPr>
              <a:t>广义平稳过程</a:t>
            </a:r>
            <a:r>
              <a:rPr lang="zh-CN" altLang="en-US" b="1" kern="0" dirty="0" smtClean="0">
                <a:solidFill>
                  <a:srgbClr val="000000"/>
                </a:solidFill>
                <a:latin typeface="Times New Roman"/>
                <a:ea typeface="楷体_GB2312"/>
                <a:sym typeface="Symbol" pitchFamily="18" charset="2"/>
              </a:rPr>
              <a:t>。</a:t>
            </a:r>
          </a:p>
        </p:txBody>
      </p:sp>
      <p:graphicFrame>
        <p:nvGraphicFramePr>
          <p:cNvPr id="14339" name="Object 4"/>
          <p:cNvGraphicFramePr>
            <a:graphicFrameLocks noChangeAspect="1"/>
          </p:cNvGraphicFramePr>
          <p:nvPr/>
        </p:nvGraphicFramePr>
        <p:xfrm>
          <a:off x="1384300" y="1077913"/>
          <a:ext cx="6681788" cy="2992437"/>
        </p:xfrm>
        <a:graphic>
          <a:graphicData uri="http://schemas.openxmlformats.org/presentationml/2006/ole">
            <mc:AlternateContent xmlns:mc="http://schemas.openxmlformats.org/markup-compatibility/2006">
              <mc:Choice xmlns:v="urn:schemas-microsoft-com:vml" Requires="v">
                <p:oleObj spid="_x0000_s11294" name="公式" r:id="rId3" imgW="3987800" imgH="1765300" progId="Equation.3">
                  <p:embed/>
                </p:oleObj>
              </mc:Choice>
              <mc:Fallback>
                <p:oleObj name="公式" r:id="rId3" imgW="3987800" imgH="1765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4300" y="1077913"/>
                        <a:ext cx="6681788" cy="299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0" name="Object 6"/>
          <p:cNvGraphicFramePr>
            <a:graphicFrameLocks noChangeAspect="1"/>
          </p:cNvGraphicFramePr>
          <p:nvPr>
            <p:extLst>
              <p:ext uri="{D42A27DB-BD31-4B8C-83A1-F6EECF244321}">
                <p14:modId xmlns:p14="http://schemas.microsoft.com/office/powerpoint/2010/main" val="3061194831"/>
              </p:ext>
            </p:extLst>
          </p:nvPr>
        </p:nvGraphicFramePr>
        <p:xfrm>
          <a:off x="2160588" y="4149725"/>
          <a:ext cx="3035300" cy="701675"/>
        </p:xfrm>
        <a:graphic>
          <a:graphicData uri="http://schemas.openxmlformats.org/presentationml/2006/ole">
            <mc:AlternateContent xmlns:mc="http://schemas.openxmlformats.org/markup-compatibility/2006">
              <mc:Choice xmlns:v="urn:schemas-microsoft-com:vml" Requires="v">
                <p:oleObj spid="_x0000_s11295" name="公式" r:id="rId5" imgW="1816100" imgH="419100" progId="Equation.3">
                  <p:embed/>
                </p:oleObj>
              </mc:Choice>
              <mc:Fallback>
                <p:oleObj name="公式" r:id="rId5" imgW="1816100" imgH="419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0588" y="4149725"/>
                        <a:ext cx="3035300" cy="701675"/>
                      </a:xfrm>
                      <a:prstGeom prst="rect">
                        <a:avLst/>
                      </a:prstGeom>
                      <a:solidFill>
                        <a:schemeClr val="accent6">
                          <a:lumMod val="20000"/>
                          <a:lumOff val="80000"/>
                          <a:alpha val="50195"/>
                        </a:schemeClr>
                      </a:solidFill>
                      <a:ln>
                        <a:noFill/>
                      </a:ln>
                    </p:spPr>
                  </p:pic>
                </p:oleObj>
              </mc:Fallback>
            </mc:AlternateContent>
          </a:graphicData>
        </a:graphic>
      </p:graphicFrame>
      <p:sp>
        <p:nvSpPr>
          <p:cNvPr id="16" name="椭圆 15"/>
          <p:cNvSpPr/>
          <p:nvPr/>
        </p:nvSpPr>
        <p:spPr bwMode="auto">
          <a:xfrm>
            <a:off x="541338" y="333375"/>
            <a:ext cx="928687" cy="571500"/>
          </a:xfrm>
          <a:prstGeom prst="ellipse">
            <a:avLst/>
          </a:prstGeom>
          <a:solidFill>
            <a:schemeClr val="bg2">
              <a:lumMod val="10000"/>
              <a:lumOff val="90000"/>
            </a:schemeClr>
          </a:solidFill>
          <a:ln w="9525" cap="flat" cmpd="sng" algn="ctr">
            <a:solidFill>
              <a:schemeClr val="tx2">
                <a:lumMod val="60000"/>
                <a:lumOff val="40000"/>
              </a:schemeClr>
            </a:solidFill>
            <a:prstDash val="solid"/>
            <a:miter lim="800000"/>
            <a:headEnd type="none" w="med" len="med"/>
            <a:tailEnd type="none" w="med" len="med"/>
          </a:ln>
          <a:effectLst>
            <a:outerShdw blurRad="50800" dist="38100" dir="18900000" algn="bl" rotWithShape="0">
              <a:prstClr val="black">
                <a:alpha val="40000"/>
              </a:prstClr>
            </a:outerShdw>
          </a:effectLst>
        </p:spPr>
        <p:txBody>
          <a:bodyPr wrap="none"/>
          <a:lstStyle/>
          <a:p>
            <a:pPr>
              <a:defRPr/>
            </a:pPr>
            <a:endParaRPr lang="zh-CN" altLang="en-US" dirty="0">
              <a:ea typeface="宋体" pitchFamily="2" charset="-122"/>
            </a:endParaRPr>
          </a:p>
        </p:txBody>
      </p:sp>
      <p:sp>
        <p:nvSpPr>
          <p:cNvPr id="14342" name="矩形 16"/>
          <p:cNvSpPr>
            <a:spLocks noChangeArrowheads="1"/>
          </p:cNvSpPr>
          <p:nvPr/>
        </p:nvSpPr>
        <p:spPr bwMode="auto">
          <a:xfrm>
            <a:off x="550863" y="333375"/>
            <a:ext cx="11128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eaLnBrk="1" hangingPunct="1"/>
            <a:r>
              <a:rPr lang="zh-CN" altLang="en-US" sz="2400" b="1">
                <a:solidFill>
                  <a:srgbClr val="003399"/>
                </a:solidFill>
                <a:latin typeface="黑体" pitchFamily="2" charset="-122"/>
                <a:ea typeface="黑体" pitchFamily="2" charset="-122"/>
              </a:rPr>
              <a:t>例题：</a:t>
            </a:r>
          </a:p>
        </p:txBody>
      </p:sp>
      <p:sp>
        <p:nvSpPr>
          <p:cNvPr id="3" name="页脚占位符 2"/>
          <p:cNvSpPr>
            <a:spLocks noGrp="1"/>
          </p:cNvSpPr>
          <p:nvPr>
            <p:ph type="ftr" sz="quarter" idx="10"/>
          </p:nvPr>
        </p:nvSpPr>
        <p:spPr/>
        <p:txBody>
          <a:bodyPr/>
          <a:lstStyle/>
          <a:p>
            <a:pPr>
              <a:defRPr/>
            </a:pPr>
            <a:r>
              <a:rPr lang="zh-CN" altLang="en-US" smtClean="0"/>
              <a:t>浙江工业大学信息学院</a:t>
            </a:r>
            <a:endParaRPr lang="en-US" altLang="zh-CN"/>
          </a:p>
        </p:txBody>
      </p:sp>
      <p:sp>
        <p:nvSpPr>
          <p:cNvPr id="4" name="灯片编号占位符 3"/>
          <p:cNvSpPr>
            <a:spLocks noGrp="1"/>
          </p:cNvSpPr>
          <p:nvPr>
            <p:ph type="sldNum" sz="quarter" idx="11"/>
          </p:nvPr>
        </p:nvSpPr>
        <p:spPr/>
        <p:txBody>
          <a:bodyPr/>
          <a:lstStyle/>
          <a:p>
            <a:pPr>
              <a:defRPr/>
            </a:pPr>
            <a:fld id="{F04E0FC2-6EC7-45AD-9FCD-EB3F83661652}" type="slidenum">
              <a:rPr lang="en-US" altLang="zh-CN" smtClean="0">
                <a:solidFill>
                  <a:srgbClr val="000000"/>
                </a:solidFill>
              </a:rPr>
              <a:pPr>
                <a:defRPr/>
              </a:pPr>
              <a:t>13</a:t>
            </a:fld>
            <a:endParaRPr lang="en-US" altLang="zh-CN" dirty="0">
              <a:solidFill>
                <a:srgbClr val="000000"/>
              </a:solidFill>
            </a:endParaRPr>
          </a:p>
        </p:txBody>
      </p:sp>
    </p:spTree>
    <p:extLst>
      <p:ext uri="{BB962C8B-B14F-4D97-AF65-F5344CB8AC3E}">
        <p14:creationId xmlns:p14="http://schemas.microsoft.com/office/powerpoint/2010/main" val="6965350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10" end="10"/>
                                            </p:txEl>
                                          </p:spTgt>
                                        </p:tgtEl>
                                        <p:attrNameLst>
                                          <p:attrName>style.visibility</p:attrName>
                                        </p:attrNameLst>
                                      </p:cBhvr>
                                      <p:to>
                                        <p:strVal val="visible"/>
                                      </p:to>
                                    </p:set>
                                    <p:anim calcmode="lin" valueType="num">
                                      <p:cBhvr additive="base">
                                        <p:cTn id="7" dur="500" fill="hold"/>
                                        <p:tgtEl>
                                          <p:spTgt spid="10">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11" end="11"/>
                                            </p:txEl>
                                          </p:spTgt>
                                        </p:tgtEl>
                                        <p:attrNameLst>
                                          <p:attrName>style.visibility</p:attrName>
                                        </p:attrNameLst>
                                      </p:cBhvr>
                                      <p:to>
                                        <p:strVal val="visible"/>
                                      </p:to>
                                    </p:set>
                                    <p:anim calcmode="lin" valueType="num">
                                      <p:cBhvr additive="base">
                                        <p:cTn id="13" dur="500" fill="hold"/>
                                        <p:tgtEl>
                                          <p:spTgt spid="10">
                                            <p:txEl>
                                              <p:pRg st="11" end="1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3"/>
          <p:cNvSpPr txBox="1">
            <a:spLocks noChangeArrowheads="1"/>
          </p:cNvSpPr>
          <p:nvPr/>
        </p:nvSpPr>
        <p:spPr bwMode="auto">
          <a:xfrm>
            <a:off x="250825" y="1223963"/>
            <a:ext cx="8718550" cy="563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lr>
                <a:schemeClr val="folHlink"/>
              </a:buClr>
              <a:buSzPct val="60000"/>
              <a:buFont typeface="Wingdings" pitchFamily="2" charset="2"/>
              <a:buChar char="l"/>
              <a:defRPr sz="3200" b="1">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itchFamily="2" charset="2"/>
              <a:buChar char="u"/>
              <a:defRPr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itchFamily="2" charset="2"/>
              <a:buChar char="p"/>
              <a:defRPr sz="22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itchFamily="2" charset="2"/>
              <a:buChar char="Ø"/>
              <a:defRPr sz="22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Ø"/>
              <a:defRPr sz="22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Ø"/>
              <a:defRPr sz="22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Ø"/>
              <a:defRPr sz="22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Ø"/>
              <a:defRPr sz="2200">
                <a:solidFill>
                  <a:schemeClr val="tx1"/>
                </a:solidFill>
                <a:latin typeface="+mn-lt"/>
                <a:ea typeface="+mn-ea"/>
              </a:defRPr>
            </a:lvl9pPr>
          </a:lstStyle>
          <a:p>
            <a:pPr lvl="2">
              <a:buClr>
                <a:srgbClr val="3333CC"/>
              </a:buClr>
              <a:buFont typeface="Wingdings" pitchFamily="2" charset="2"/>
              <a:buNone/>
              <a:defRPr/>
            </a:pPr>
            <a:r>
              <a:rPr lang="en-US" altLang="zh-CN" kern="0" dirty="0" smtClean="0">
                <a:solidFill>
                  <a:srgbClr val="000000"/>
                </a:solidFill>
                <a:latin typeface="Times New Roman"/>
                <a:ea typeface="楷体_GB2312"/>
              </a:rPr>
              <a:t> </a:t>
            </a:r>
            <a:r>
              <a:rPr lang="en-US" altLang="zh-CN" b="1" kern="0" dirty="0" smtClean="0">
                <a:solidFill>
                  <a:srgbClr val="000000"/>
                </a:solidFill>
                <a:latin typeface="Times New Roman"/>
                <a:ea typeface="楷体_GB2312"/>
              </a:rPr>
              <a:t>(2) </a:t>
            </a:r>
            <a:r>
              <a:rPr lang="zh-CN" altLang="en-US" b="1" kern="0" dirty="0" smtClean="0">
                <a:solidFill>
                  <a:srgbClr val="000000"/>
                </a:solidFill>
                <a:latin typeface="Times New Roman"/>
                <a:ea typeface="楷体_GB2312"/>
              </a:rPr>
              <a:t>再求</a:t>
            </a:r>
            <a:r>
              <a:rPr lang="zh-CN" altLang="en-US" b="1" i="1" kern="0" dirty="0" smtClean="0">
                <a:solidFill>
                  <a:srgbClr val="000000"/>
                </a:solidFill>
                <a:latin typeface="Times New Roman"/>
                <a:ea typeface="楷体_GB2312"/>
                <a:sym typeface="Symbol" pitchFamily="18" charset="2"/>
              </a:rPr>
              <a:t> </a:t>
            </a:r>
            <a:r>
              <a:rPr lang="en-US" altLang="zh-CN" b="1" kern="0" dirty="0" smtClean="0">
                <a:solidFill>
                  <a:srgbClr val="000000"/>
                </a:solidFill>
                <a:latin typeface="Times New Roman"/>
                <a:ea typeface="楷体_GB2312"/>
                <a:sym typeface="Symbol" pitchFamily="18" charset="2"/>
              </a:rPr>
              <a:t>(</a:t>
            </a:r>
            <a:r>
              <a:rPr lang="en-US" altLang="zh-CN" b="1" i="1" kern="0" dirty="0" smtClean="0">
                <a:solidFill>
                  <a:srgbClr val="000000"/>
                </a:solidFill>
                <a:latin typeface="Times New Roman"/>
                <a:ea typeface="楷体_GB2312"/>
                <a:sym typeface="Symbol" pitchFamily="18" charset="2"/>
              </a:rPr>
              <a:t>t</a:t>
            </a:r>
            <a:r>
              <a:rPr lang="en-US" altLang="zh-CN" b="1" kern="0" dirty="0" smtClean="0">
                <a:solidFill>
                  <a:srgbClr val="000000"/>
                </a:solidFill>
                <a:latin typeface="Times New Roman"/>
                <a:ea typeface="楷体_GB2312"/>
                <a:sym typeface="Symbol" pitchFamily="18" charset="2"/>
              </a:rPr>
              <a:t>) </a:t>
            </a:r>
            <a:r>
              <a:rPr lang="zh-CN" altLang="en-US" b="1" kern="0" dirty="0" smtClean="0">
                <a:solidFill>
                  <a:srgbClr val="000000"/>
                </a:solidFill>
                <a:latin typeface="Times New Roman"/>
                <a:ea typeface="楷体_GB2312"/>
              </a:rPr>
              <a:t>的</a:t>
            </a:r>
            <a:r>
              <a:rPr lang="zh-CN" altLang="en-US" b="1" kern="0" dirty="0" smtClean="0">
                <a:solidFill>
                  <a:srgbClr val="FF0000"/>
                </a:solidFill>
                <a:latin typeface="Times New Roman"/>
                <a:ea typeface="楷体_GB2312"/>
              </a:rPr>
              <a:t>时间平均值</a:t>
            </a:r>
            <a:r>
              <a:rPr lang="zh-CN" altLang="en-US" b="1" kern="0" dirty="0" smtClean="0">
                <a:solidFill>
                  <a:srgbClr val="000000"/>
                </a:solidFill>
                <a:latin typeface="Times New Roman"/>
                <a:ea typeface="楷体_GB2312"/>
              </a:rPr>
              <a:t>，证明其</a:t>
            </a:r>
            <a:r>
              <a:rPr lang="zh-CN" altLang="en-US" b="1" kern="0" dirty="0" smtClean="0">
                <a:solidFill>
                  <a:srgbClr val="FF0000"/>
                </a:solidFill>
                <a:latin typeface="Times New Roman"/>
                <a:ea typeface="楷体_GB2312"/>
              </a:rPr>
              <a:t>各态历经性。</a:t>
            </a:r>
          </a:p>
          <a:p>
            <a:pPr lvl="2">
              <a:buClr>
                <a:srgbClr val="3333CC"/>
              </a:buClr>
              <a:buFont typeface="Wingdings" pitchFamily="2" charset="2"/>
              <a:buNone/>
              <a:defRPr/>
            </a:pPr>
            <a:endParaRPr lang="zh-CN" altLang="en-US" b="1" kern="0" dirty="0" smtClean="0">
              <a:solidFill>
                <a:srgbClr val="000000"/>
              </a:solidFill>
              <a:latin typeface="Times New Roman"/>
              <a:ea typeface="楷体_GB2312"/>
            </a:endParaRPr>
          </a:p>
          <a:p>
            <a:pPr lvl="2">
              <a:buClr>
                <a:srgbClr val="3333CC"/>
              </a:buClr>
              <a:buFont typeface="Wingdings" pitchFamily="2" charset="2"/>
              <a:buNone/>
              <a:defRPr/>
            </a:pPr>
            <a:endParaRPr lang="zh-CN" altLang="en-US" b="1" kern="0" dirty="0" smtClean="0">
              <a:solidFill>
                <a:srgbClr val="000000"/>
              </a:solidFill>
              <a:latin typeface="Times New Roman"/>
              <a:ea typeface="楷体_GB2312"/>
            </a:endParaRPr>
          </a:p>
          <a:p>
            <a:pPr lvl="2">
              <a:buClr>
                <a:srgbClr val="3333CC"/>
              </a:buClr>
              <a:buFont typeface="Wingdings" pitchFamily="2" charset="2"/>
              <a:buNone/>
              <a:defRPr/>
            </a:pPr>
            <a:endParaRPr lang="zh-CN" altLang="en-US" b="1" kern="0" dirty="0" smtClean="0">
              <a:solidFill>
                <a:srgbClr val="000000"/>
              </a:solidFill>
              <a:latin typeface="Times New Roman"/>
              <a:ea typeface="楷体_GB2312"/>
            </a:endParaRPr>
          </a:p>
          <a:p>
            <a:pPr lvl="2">
              <a:buClr>
                <a:srgbClr val="3333CC"/>
              </a:buClr>
              <a:buFont typeface="Wingdings" pitchFamily="2" charset="2"/>
              <a:buNone/>
              <a:defRPr/>
            </a:pPr>
            <a:endParaRPr lang="zh-CN" altLang="en-US" b="1" kern="0" dirty="0" smtClean="0">
              <a:solidFill>
                <a:srgbClr val="000000"/>
              </a:solidFill>
              <a:latin typeface="Times New Roman"/>
              <a:ea typeface="楷体_GB2312"/>
            </a:endParaRPr>
          </a:p>
          <a:p>
            <a:pPr lvl="2">
              <a:buClr>
                <a:srgbClr val="3333CC"/>
              </a:buClr>
              <a:buFont typeface="Wingdings" pitchFamily="2" charset="2"/>
              <a:buNone/>
              <a:defRPr/>
            </a:pPr>
            <a:endParaRPr lang="zh-CN" altLang="en-US" b="1" kern="0" dirty="0" smtClean="0">
              <a:solidFill>
                <a:srgbClr val="000000"/>
              </a:solidFill>
              <a:latin typeface="Times New Roman"/>
              <a:ea typeface="楷体_GB2312"/>
            </a:endParaRPr>
          </a:p>
          <a:p>
            <a:pPr lvl="2">
              <a:buClr>
                <a:srgbClr val="3333CC"/>
              </a:buClr>
              <a:buFont typeface="Wingdings" pitchFamily="2" charset="2"/>
              <a:buNone/>
              <a:defRPr/>
            </a:pPr>
            <a:endParaRPr lang="zh-CN" altLang="en-US" b="1" kern="0" dirty="0" smtClean="0">
              <a:solidFill>
                <a:srgbClr val="000000"/>
              </a:solidFill>
              <a:latin typeface="Times New Roman"/>
              <a:ea typeface="楷体_GB2312"/>
            </a:endParaRPr>
          </a:p>
          <a:p>
            <a:pPr lvl="2">
              <a:buClr>
                <a:srgbClr val="3333CC"/>
              </a:buClr>
              <a:buFont typeface="Wingdings" pitchFamily="2" charset="2"/>
              <a:buNone/>
              <a:defRPr/>
            </a:pPr>
            <a:endParaRPr lang="zh-CN" altLang="en-US" b="1" kern="0" dirty="0" smtClean="0">
              <a:solidFill>
                <a:srgbClr val="000000"/>
              </a:solidFill>
              <a:latin typeface="Times New Roman"/>
              <a:ea typeface="楷体_GB2312"/>
            </a:endParaRPr>
          </a:p>
          <a:p>
            <a:pPr lvl="2">
              <a:lnSpc>
                <a:spcPct val="140000"/>
              </a:lnSpc>
              <a:buClr>
                <a:srgbClr val="3333CC"/>
              </a:buClr>
              <a:buFont typeface="Wingdings" pitchFamily="2" charset="2"/>
              <a:buNone/>
              <a:defRPr/>
            </a:pPr>
            <a:r>
              <a:rPr lang="zh-CN" altLang="en-US" b="1" kern="0" dirty="0" smtClean="0">
                <a:solidFill>
                  <a:srgbClr val="000000"/>
                </a:solidFill>
                <a:latin typeface="Times New Roman"/>
                <a:ea typeface="楷体_GB2312"/>
              </a:rPr>
              <a:t>	比较统计平均与时间平均，有</a:t>
            </a:r>
          </a:p>
          <a:p>
            <a:pPr lvl="2">
              <a:lnSpc>
                <a:spcPct val="140000"/>
              </a:lnSpc>
              <a:buClr>
                <a:srgbClr val="3333CC"/>
              </a:buClr>
              <a:buFont typeface="Wingdings" pitchFamily="2" charset="2"/>
              <a:buNone/>
              <a:defRPr/>
            </a:pPr>
            <a:endParaRPr lang="zh-CN" altLang="en-US" b="1" kern="0" dirty="0" smtClean="0">
              <a:solidFill>
                <a:srgbClr val="000000"/>
              </a:solidFill>
              <a:latin typeface="Times New Roman"/>
              <a:ea typeface="楷体_GB2312"/>
            </a:endParaRPr>
          </a:p>
          <a:p>
            <a:pPr lvl="2">
              <a:lnSpc>
                <a:spcPct val="140000"/>
              </a:lnSpc>
              <a:buClr>
                <a:srgbClr val="3333CC"/>
              </a:buClr>
              <a:buFont typeface="Wingdings" pitchFamily="2" charset="2"/>
              <a:buNone/>
              <a:defRPr/>
            </a:pPr>
            <a:r>
              <a:rPr lang="zh-CN" altLang="en-US" b="1" kern="0" dirty="0" smtClean="0">
                <a:solidFill>
                  <a:srgbClr val="000000"/>
                </a:solidFill>
                <a:latin typeface="Times New Roman"/>
                <a:ea typeface="楷体_GB2312"/>
              </a:rPr>
              <a:t>	</a:t>
            </a:r>
            <a:r>
              <a:rPr lang="zh-CN" altLang="en-US" b="1" kern="0" dirty="0" smtClean="0">
                <a:solidFill>
                  <a:srgbClr val="333399"/>
                </a:solidFill>
                <a:latin typeface="Times New Roman"/>
                <a:ea typeface="楷体_GB2312"/>
              </a:rPr>
              <a:t>因此，随机相位余弦波是各态历经的。</a:t>
            </a:r>
          </a:p>
        </p:txBody>
      </p:sp>
      <p:sp>
        <p:nvSpPr>
          <p:cNvPr id="17" name="Rectangle 5"/>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auto">
              <a:spcBef>
                <a:spcPts val="0"/>
              </a:spcBef>
              <a:spcAft>
                <a:spcPts val="0"/>
              </a:spcAft>
              <a:defRPr/>
            </a:pPr>
            <a:endParaRPr lang="zh-CN" altLang="en-US" sz="1800" kern="0">
              <a:solidFill>
                <a:sysClr val="windowText" lastClr="000000"/>
              </a:solidFill>
              <a:ea typeface="宋体" pitchFamily="2" charset="-122"/>
            </a:endParaRPr>
          </a:p>
        </p:txBody>
      </p:sp>
      <p:graphicFrame>
        <p:nvGraphicFramePr>
          <p:cNvPr id="18" name="Object 4"/>
          <p:cNvGraphicFramePr>
            <a:graphicFrameLocks noChangeAspect="1"/>
          </p:cNvGraphicFramePr>
          <p:nvPr/>
        </p:nvGraphicFramePr>
        <p:xfrm>
          <a:off x="2028825" y="1798638"/>
          <a:ext cx="3646488" cy="708025"/>
        </p:xfrm>
        <a:graphic>
          <a:graphicData uri="http://schemas.openxmlformats.org/presentationml/2006/ole">
            <mc:AlternateContent xmlns:mc="http://schemas.openxmlformats.org/markup-compatibility/2006">
              <mc:Choice xmlns:v="urn:schemas-microsoft-com:vml" Requires="v">
                <p:oleObj spid="_x0000_s12360" name="公式" r:id="rId3" imgW="2171700" imgH="419100" progId="Equation.3">
                  <p:embed/>
                </p:oleObj>
              </mc:Choice>
              <mc:Fallback>
                <p:oleObj name="公式" r:id="rId3" imgW="21717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8825" y="1798638"/>
                        <a:ext cx="36464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Rectangle 7"/>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auto">
              <a:spcBef>
                <a:spcPts val="0"/>
              </a:spcBef>
              <a:spcAft>
                <a:spcPts val="0"/>
              </a:spcAft>
              <a:defRPr/>
            </a:pPr>
            <a:endParaRPr lang="zh-CN" altLang="en-US" sz="1800" kern="0">
              <a:solidFill>
                <a:sysClr val="windowText" lastClr="000000"/>
              </a:solidFill>
              <a:ea typeface="宋体" pitchFamily="2" charset="-122"/>
            </a:endParaRPr>
          </a:p>
        </p:txBody>
      </p:sp>
      <p:graphicFrame>
        <p:nvGraphicFramePr>
          <p:cNvPr id="20" name="Object 6"/>
          <p:cNvGraphicFramePr>
            <a:graphicFrameLocks noChangeAspect="1"/>
          </p:cNvGraphicFramePr>
          <p:nvPr/>
        </p:nvGraphicFramePr>
        <p:xfrm>
          <a:off x="1870075" y="2527300"/>
          <a:ext cx="6169025" cy="757238"/>
        </p:xfrm>
        <a:graphic>
          <a:graphicData uri="http://schemas.openxmlformats.org/presentationml/2006/ole">
            <mc:AlternateContent xmlns:mc="http://schemas.openxmlformats.org/markup-compatibility/2006">
              <mc:Choice xmlns:v="urn:schemas-microsoft-com:vml" Requires="v">
                <p:oleObj spid="_x0000_s12361" name="公式" r:id="rId5" imgW="3429000" imgH="419100" progId="Equation.3">
                  <p:embed/>
                </p:oleObj>
              </mc:Choice>
              <mc:Fallback>
                <p:oleObj name="公式" r:id="rId5" imgW="3429000" imgH="419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0075" y="2527300"/>
                        <a:ext cx="6169025"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Rectangle 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auto">
              <a:spcBef>
                <a:spcPts val="0"/>
              </a:spcBef>
              <a:spcAft>
                <a:spcPts val="0"/>
              </a:spcAft>
              <a:defRPr/>
            </a:pPr>
            <a:endParaRPr lang="zh-CN" altLang="en-US" sz="1800" kern="0">
              <a:solidFill>
                <a:sysClr val="windowText" lastClr="000000"/>
              </a:solidFill>
              <a:ea typeface="宋体" pitchFamily="2" charset="-122"/>
            </a:endParaRPr>
          </a:p>
        </p:txBody>
      </p:sp>
      <p:graphicFrame>
        <p:nvGraphicFramePr>
          <p:cNvPr id="22" name="Object 8"/>
          <p:cNvGraphicFramePr>
            <a:graphicFrameLocks noChangeAspect="1"/>
          </p:cNvGraphicFramePr>
          <p:nvPr/>
        </p:nvGraphicFramePr>
        <p:xfrm>
          <a:off x="2370138" y="3338513"/>
          <a:ext cx="5819775" cy="744537"/>
        </p:xfrm>
        <a:graphic>
          <a:graphicData uri="http://schemas.openxmlformats.org/presentationml/2006/ole">
            <mc:AlternateContent xmlns:mc="http://schemas.openxmlformats.org/markup-compatibility/2006">
              <mc:Choice xmlns:v="urn:schemas-microsoft-com:vml" Requires="v">
                <p:oleObj spid="_x0000_s12362" name="公式" r:id="rId7" imgW="3352800" imgH="431800" progId="Equation.3">
                  <p:embed/>
                </p:oleObj>
              </mc:Choice>
              <mc:Fallback>
                <p:oleObj name="公式" r:id="rId7" imgW="3352800" imgH="431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70138" y="3338513"/>
                        <a:ext cx="5819775"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 name="Rectangle 11"/>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auto">
              <a:spcBef>
                <a:spcPts val="0"/>
              </a:spcBef>
              <a:spcAft>
                <a:spcPts val="0"/>
              </a:spcAft>
              <a:defRPr/>
            </a:pPr>
            <a:endParaRPr lang="zh-CN" altLang="en-US" sz="1800" kern="0">
              <a:solidFill>
                <a:sysClr val="windowText" lastClr="000000"/>
              </a:solidFill>
              <a:ea typeface="宋体" pitchFamily="2" charset="-122"/>
            </a:endParaRPr>
          </a:p>
        </p:txBody>
      </p:sp>
      <p:graphicFrame>
        <p:nvGraphicFramePr>
          <p:cNvPr id="24" name="Object 10"/>
          <p:cNvGraphicFramePr>
            <a:graphicFrameLocks noChangeAspect="1"/>
          </p:cNvGraphicFramePr>
          <p:nvPr/>
        </p:nvGraphicFramePr>
        <p:xfrm>
          <a:off x="2489200" y="4103688"/>
          <a:ext cx="1606550" cy="803275"/>
        </p:xfrm>
        <a:graphic>
          <a:graphicData uri="http://schemas.openxmlformats.org/presentationml/2006/ole">
            <mc:AlternateContent xmlns:mc="http://schemas.openxmlformats.org/markup-compatibility/2006">
              <mc:Choice xmlns:v="urn:schemas-microsoft-com:vml" Requires="v">
                <p:oleObj spid="_x0000_s12363" name="公式" r:id="rId9" imgW="838200" imgH="419100" progId="Equation.3">
                  <p:embed/>
                </p:oleObj>
              </mc:Choice>
              <mc:Fallback>
                <p:oleObj name="公式" r:id="rId9" imgW="838200" imgH="4191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89200" y="4103688"/>
                        <a:ext cx="160655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auto">
              <a:spcBef>
                <a:spcPts val="0"/>
              </a:spcBef>
              <a:spcAft>
                <a:spcPts val="0"/>
              </a:spcAft>
              <a:defRPr/>
            </a:pPr>
            <a:endParaRPr lang="zh-CN" altLang="en-US" sz="1800" kern="0">
              <a:solidFill>
                <a:sysClr val="windowText" lastClr="000000"/>
              </a:solidFill>
              <a:ea typeface="宋体" pitchFamily="2" charset="-122"/>
            </a:endParaRPr>
          </a:p>
        </p:txBody>
      </p:sp>
      <p:graphicFrame>
        <p:nvGraphicFramePr>
          <p:cNvPr id="26" name="Object 12"/>
          <p:cNvGraphicFramePr>
            <a:graphicFrameLocks noChangeAspect="1"/>
          </p:cNvGraphicFramePr>
          <p:nvPr/>
        </p:nvGraphicFramePr>
        <p:xfrm>
          <a:off x="2768600" y="5408613"/>
          <a:ext cx="2616200" cy="409575"/>
        </p:xfrm>
        <a:graphic>
          <a:graphicData uri="http://schemas.openxmlformats.org/presentationml/2006/ole">
            <mc:AlternateContent xmlns:mc="http://schemas.openxmlformats.org/markup-compatibility/2006">
              <mc:Choice xmlns:v="urn:schemas-microsoft-com:vml" Requires="v">
                <p:oleObj spid="_x0000_s12364" name="公式" r:id="rId11" imgW="1320800" imgH="228600" progId="Equation.3">
                  <p:embed/>
                </p:oleObj>
              </mc:Choice>
              <mc:Fallback>
                <p:oleObj name="公式" r:id="rId11" imgW="132080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68600" y="5408613"/>
                        <a:ext cx="26162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 name="椭圆 27"/>
          <p:cNvSpPr/>
          <p:nvPr/>
        </p:nvSpPr>
        <p:spPr bwMode="auto">
          <a:xfrm>
            <a:off x="541338" y="333375"/>
            <a:ext cx="928687" cy="571500"/>
          </a:xfrm>
          <a:prstGeom prst="ellipse">
            <a:avLst/>
          </a:prstGeom>
          <a:solidFill>
            <a:schemeClr val="bg2">
              <a:lumMod val="10000"/>
              <a:lumOff val="90000"/>
            </a:schemeClr>
          </a:solidFill>
          <a:ln w="9525" cap="flat" cmpd="sng" algn="ctr">
            <a:solidFill>
              <a:schemeClr val="tx2">
                <a:lumMod val="60000"/>
                <a:lumOff val="40000"/>
              </a:schemeClr>
            </a:solidFill>
            <a:prstDash val="solid"/>
            <a:miter lim="800000"/>
            <a:headEnd type="none" w="med" len="med"/>
            <a:tailEnd type="none" w="med" len="med"/>
          </a:ln>
          <a:effectLst>
            <a:outerShdw blurRad="50800" dist="38100" dir="18900000" algn="bl" rotWithShape="0">
              <a:prstClr val="black">
                <a:alpha val="40000"/>
              </a:prstClr>
            </a:outerShdw>
          </a:effectLst>
        </p:spPr>
        <p:txBody>
          <a:bodyPr wrap="none"/>
          <a:lstStyle/>
          <a:p>
            <a:pPr>
              <a:defRPr/>
            </a:pPr>
            <a:endParaRPr lang="zh-CN" altLang="en-US" dirty="0">
              <a:ea typeface="宋体" pitchFamily="2" charset="-122"/>
            </a:endParaRPr>
          </a:p>
        </p:txBody>
      </p:sp>
      <p:sp>
        <p:nvSpPr>
          <p:cNvPr id="15375" name="矩形 28"/>
          <p:cNvSpPr>
            <a:spLocks noChangeArrowheads="1"/>
          </p:cNvSpPr>
          <p:nvPr/>
        </p:nvSpPr>
        <p:spPr bwMode="auto">
          <a:xfrm>
            <a:off x="550863" y="333375"/>
            <a:ext cx="11128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eaLnBrk="1" hangingPunct="1"/>
            <a:r>
              <a:rPr lang="zh-CN" altLang="en-US" sz="2400" b="1">
                <a:solidFill>
                  <a:srgbClr val="003399"/>
                </a:solidFill>
                <a:latin typeface="黑体" pitchFamily="2" charset="-122"/>
                <a:ea typeface="黑体" pitchFamily="2" charset="-122"/>
              </a:rPr>
              <a:t>例题：</a:t>
            </a:r>
          </a:p>
        </p:txBody>
      </p:sp>
      <p:sp>
        <p:nvSpPr>
          <p:cNvPr id="2" name="页脚占位符 1"/>
          <p:cNvSpPr>
            <a:spLocks noGrp="1"/>
          </p:cNvSpPr>
          <p:nvPr>
            <p:ph type="ftr" sz="quarter" idx="10"/>
          </p:nvPr>
        </p:nvSpPr>
        <p:spPr/>
        <p:txBody>
          <a:bodyPr/>
          <a:lstStyle/>
          <a:p>
            <a:pPr>
              <a:defRPr/>
            </a:pPr>
            <a:r>
              <a:rPr lang="zh-CN" altLang="en-US" smtClean="0"/>
              <a:t>浙江工业大学信息学院</a:t>
            </a:r>
            <a:endParaRPr lang="en-US" altLang="zh-CN"/>
          </a:p>
        </p:txBody>
      </p:sp>
      <p:sp>
        <p:nvSpPr>
          <p:cNvPr id="3" name="灯片编号占位符 2"/>
          <p:cNvSpPr>
            <a:spLocks noGrp="1"/>
          </p:cNvSpPr>
          <p:nvPr>
            <p:ph type="sldNum" sz="quarter" idx="11"/>
          </p:nvPr>
        </p:nvSpPr>
        <p:spPr/>
        <p:txBody>
          <a:bodyPr/>
          <a:lstStyle/>
          <a:p>
            <a:pPr>
              <a:defRPr/>
            </a:pPr>
            <a:fld id="{F04E0FC2-6EC7-45AD-9FCD-EB3F83661652}" type="slidenum">
              <a:rPr lang="en-US" altLang="zh-CN" smtClean="0">
                <a:solidFill>
                  <a:srgbClr val="000000"/>
                </a:solidFill>
              </a:rPr>
              <a:pPr>
                <a:defRPr/>
              </a:pPr>
              <a:t>14</a:t>
            </a:fld>
            <a:endParaRPr lang="en-US" altLang="zh-CN" dirty="0">
              <a:solidFill>
                <a:srgbClr val="000000"/>
              </a:solidFill>
            </a:endParaRPr>
          </a:p>
        </p:txBody>
      </p:sp>
    </p:spTree>
    <p:extLst>
      <p:ext uri="{BB962C8B-B14F-4D97-AF65-F5344CB8AC3E}">
        <p14:creationId xmlns:p14="http://schemas.microsoft.com/office/powerpoint/2010/main" val="28534445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16">
                                            <p:txEl>
                                              <p:pRg st="8" end="8"/>
                                            </p:txEl>
                                          </p:spTgt>
                                        </p:tgtEl>
                                        <p:attrNameLst>
                                          <p:attrName>style.visibility</p:attrName>
                                        </p:attrNameLst>
                                      </p:cBhvr>
                                      <p:to>
                                        <p:strVal val="visible"/>
                                      </p:to>
                                    </p:set>
                                    <p:anim calcmode="lin" valueType="num">
                                      <p:cBhvr additive="base">
                                        <p:cTn id="21" dur="500" fill="hold"/>
                                        <p:tgtEl>
                                          <p:spTgt spid="16">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500" fill="hold"/>
                                        <p:tgtEl>
                                          <p:spTgt spid="26"/>
                                        </p:tgtEl>
                                        <p:attrNameLst>
                                          <p:attrName>ppt_x</p:attrName>
                                        </p:attrNameLst>
                                      </p:cBhvr>
                                      <p:tavLst>
                                        <p:tav tm="0">
                                          <p:val>
                                            <p:strVal val="#ppt_x"/>
                                          </p:val>
                                        </p:tav>
                                        <p:tav tm="100000">
                                          <p:val>
                                            <p:strVal val="#ppt_x"/>
                                          </p:val>
                                        </p:tav>
                                      </p:tavLst>
                                    </p:anim>
                                    <p:anim calcmode="lin" valueType="num">
                                      <p:cBhvr additive="base">
                                        <p:cTn id="2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16">
                                            <p:txEl>
                                              <p:pRg st="10" end="10"/>
                                            </p:txEl>
                                          </p:spTgt>
                                        </p:tgtEl>
                                        <p:attrNameLst>
                                          <p:attrName>style.visibility</p:attrName>
                                        </p:attrNameLst>
                                      </p:cBhvr>
                                      <p:to>
                                        <p:strVal val="visible"/>
                                      </p:to>
                                    </p:set>
                                    <p:anim calcmode="lin" valueType="num">
                                      <p:cBhvr additive="base">
                                        <p:cTn id="33" dur="500" fill="hold"/>
                                        <p:tgtEl>
                                          <p:spTgt spid="16">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sp>
        <p:nvSpPr>
          <p:cNvPr id="1638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sp>
        <p:nvSpPr>
          <p:cNvPr id="16388"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sp>
        <p:nvSpPr>
          <p:cNvPr id="1638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sp>
        <p:nvSpPr>
          <p:cNvPr id="16390"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sp>
        <p:nvSpPr>
          <p:cNvPr id="16391"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sp>
        <p:nvSpPr>
          <p:cNvPr id="16392"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sp>
        <p:nvSpPr>
          <p:cNvPr id="16393"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sp>
        <p:nvSpPr>
          <p:cNvPr id="24" name="矩形 23"/>
          <p:cNvSpPr>
            <a:spLocks noChangeArrowheads="1"/>
          </p:cNvSpPr>
          <p:nvPr/>
        </p:nvSpPr>
        <p:spPr bwMode="auto">
          <a:xfrm>
            <a:off x="395288" y="404813"/>
            <a:ext cx="5018087" cy="519112"/>
          </a:xfrm>
          <a:prstGeom prst="rect">
            <a:avLst/>
          </a:prstGeom>
          <a:solidFill>
            <a:schemeClr val="bg2">
              <a:lumMod val="10000"/>
              <a:lumOff val="90000"/>
            </a:schemeClr>
          </a:solidFill>
          <a:ln w="9525">
            <a:noFill/>
            <a:miter lim="800000"/>
            <a:headEnd/>
            <a:tailEnd/>
          </a:ln>
          <a:effectLst>
            <a:outerShdw blurRad="50800" dist="38100" dir="5400000" algn="t" rotWithShape="0">
              <a:prstClr val="black">
                <a:alpha val="40000"/>
              </a:prstClr>
            </a:outerShdw>
          </a:effec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buClr>
                <a:srgbClr val="FF0000"/>
              </a:buClr>
              <a:buSzPct val="80000"/>
            </a:pPr>
            <a:r>
              <a:rPr lang="en-US" altLang="zh-CN" sz="2800" b="1">
                <a:solidFill>
                  <a:srgbClr val="800080"/>
                </a:solidFill>
                <a:latin typeface="Arial" charset="0"/>
                <a:ea typeface="微软雅黑" pitchFamily="34" charset="-122"/>
                <a:cs typeface="Arial" charset="0"/>
              </a:rPr>
              <a:t> 3.2.3 </a:t>
            </a:r>
            <a:r>
              <a:rPr lang="zh-CN" altLang="en-US" sz="2800" b="1">
                <a:solidFill>
                  <a:srgbClr val="000000"/>
                </a:solidFill>
                <a:latin typeface="微软雅黑" pitchFamily="34" charset="-122"/>
                <a:ea typeface="微软雅黑" pitchFamily="34" charset="-122"/>
                <a:cs typeface="Arial" charset="0"/>
              </a:rPr>
              <a:t>平稳过程的自相关函数</a:t>
            </a:r>
          </a:p>
        </p:txBody>
      </p:sp>
      <p:sp>
        <p:nvSpPr>
          <p:cNvPr id="53" name="Rectangle 3"/>
          <p:cNvSpPr>
            <a:spLocks noGrp="1" noChangeArrowheads="1"/>
          </p:cNvSpPr>
          <p:nvPr>
            <p:ph type="body" sz="half" idx="1"/>
          </p:nvPr>
        </p:nvSpPr>
        <p:spPr>
          <a:xfrm>
            <a:off x="550863" y="1125538"/>
            <a:ext cx="8042275" cy="5632450"/>
          </a:xfrm>
        </p:spPr>
        <p:txBody>
          <a:bodyPr/>
          <a:lstStyle/>
          <a:p>
            <a:pPr>
              <a:buClr>
                <a:srgbClr val="FF0000"/>
              </a:buClr>
              <a:buSzPct val="70000"/>
              <a:buFont typeface="Wingdings" pitchFamily="2" charset="2"/>
              <a:buChar char="n"/>
              <a:defRPr/>
            </a:pPr>
            <a:r>
              <a:rPr lang="zh-CN" altLang="en-US" sz="2800" b="1" dirty="0"/>
              <a:t>实平稳过程的自相关函数</a:t>
            </a:r>
            <a:r>
              <a:rPr lang="zh-CN" altLang="en-US" sz="2800" b="1" dirty="0" smtClean="0"/>
              <a:t>：</a:t>
            </a:r>
            <a:endParaRPr lang="en-US" altLang="zh-CN" sz="2800" b="1" dirty="0" smtClean="0"/>
          </a:p>
          <a:p>
            <a:pPr>
              <a:buClr>
                <a:srgbClr val="FF0000"/>
              </a:buClr>
              <a:buSzPct val="70000"/>
              <a:buFont typeface="Wingdings" pitchFamily="2" charset="2"/>
              <a:buChar char="n"/>
              <a:defRPr/>
            </a:pPr>
            <a:r>
              <a:rPr lang="zh-CN" altLang="en-US" sz="2800" b="1" dirty="0" smtClean="0"/>
              <a:t>性质</a:t>
            </a:r>
            <a:r>
              <a:rPr lang="zh-CN" altLang="en-US" sz="2800" b="1" dirty="0"/>
              <a:t>：</a:t>
            </a:r>
          </a:p>
          <a:p>
            <a:pPr lvl="1">
              <a:lnSpc>
                <a:spcPct val="140000"/>
              </a:lnSpc>
              <a:buClr>
                <a:srgbClr val="0000CC"/>
              </a:buClr>
              <a:buSzPct val="60000"/>
              <a:buFont typeface="Wingdings" pitchFamily="2" charset="2"/>
              <a:buChar char="u"/>
              <a:defRPr/>
            </a:pPr>
            <a:r>
              <a:rPr lang="zh-CN" altLang="en-US" sz="2400" b="1"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 </a:t>
            </a:r>
            <a:r>
              <a:rPr lang="en-US" altLang="zh-CN" sz="2400" b="1" i="1" dirty="0">
                <a:latin typeface="Times New Roman" pitchFamily="18" charset="0"/>
                <a:cs typeface="Times New Roman" pitchFamily="18" charset="0"/>
                <a:sym typeface="Symbol" pitchFamily="18" charset="2"/>
              </a:rPr>
              <a:t></a:t>
            </a:r>
            <a:r>
              <a:rPr lang="en-US" altLang="zh-CN" sz="2400" b="1" dirty="0">
                <a:latin typeface="Times New Roman" pitchFamily="18" charset="0"/>
                <a:cs typeface="Times New Roman" pitchFamily="18" charset="0"/>
                <a:sym typeface="Symbol" pitchFamily="18" charset="2"/>
              </a:rPr>
              <a:t>(</a:t>
            </a:r>
            <a:r>
              <a:rPr lang="en-US" altLang="zh-CN" sz="2400" b="1" i="1" dirty="0">
                <a:latin typeface="Times New Roman" pitchFamily="18" charset="0"/>
                <a:cs typeface="Times New Roman" pitchFamily="18" charset="0"/>
                <a:sym typeface="Symbol" pitchFamily="18" charset="2"/>
              </a:rPr>
              <a:t>t</a:t>
            </a:r>
            <a:r>
              <a:rPr lang="en-US" altLang="zh-CN" sz="2400" b="1" dirty="0">
                <a:latin typeface="Times New Roman" pitchFamily="18" charset="0"/>
                <a:cs typeface="Times New Roman" pitchFamily="18" charset="0"/>
                <a:sym typeface="Symbol" pitchFamily="18" charset="2"/>
              </a:rPr>
              <a:t>)</a:t>
            </a:r>
            <a:r>
              <a:rPr lang="zh-CN" altLang="en-US" sz="2400" b="1" dirty="0">
                <a:latin typeface="Times New Roman" pitchFamily="18" charset="0"/>
                <a:cs typeface="Times New Roman" pitchFamily="18" charset="0"/>
              </a:rPr>
              <a:t>的</a:t>
            </a:r>
            <a:r>
              <a:rPr lang="zh-CN" altLang="en-US" sz="2400" b="1" dirty="0">
                <a:solidFill>
                  <a:srgbClr val="FF0000"/>
                </a:solidFill>
                <a:latin typeface="Times New Roman" pitchFamily="18" charset="0"/>
                <a:cs typeface="Times New Roman" pitchFamily="18" charset="0"/>
              </a:rPr>
              <a:t>平均功率</a:t>
            </a:r>
          </a:p>
          <a:p>
            <a:pPr lvl="1">
              <a:lnSpc>
                <a:spcPct val="140000"/>
              </a:lnSpc>
              <a:buClr>
                <a:srgbClr val="0000CC"/>
              </a:buClr>
              <a:buSzPct val="60000"/>
              <a:buFont typeface="Wingdings" pitchFamily="2" charset="2"/>
              <a:buChar char="u"/>
              <a:defRPr/>
            </a:pPr>
            <a:r>
              <a:rPr lang="zh-CN" altLang="en-US" sz="2400" b="1"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 </a:t>
            </a:r>
            <a:r>
              <a:rPr lang="en-US" altLang="zh-CN" sz="2400" b="1" i="1" dirty="0">
                <a:latin typeface="Times New Roman" pitchFamily="18" charset="0"/>
                <a:cs typeface="Times New Roman" pitchFamily="18" charset="0"/>
                <a:sym typeface="Symbol" pitchFamily="18" charset="2"/>
              </a:rPr>
              <a:t> </a:t>
            </a:r>
            <a:r>
              <a:rPr lang="zh-CN" altLang="en-US" sz="2400" b="1" dirty="0">
                <a:latin typeface="Times New Roman" pitchFamily="18" charset="0"/>
                <a:cs typeface="Times New Roman" pitchFamily="18" charset="0"/>
              </a:rPr>
              <a:t>的</a:t>
            </a:r>
            <a:r>
              <a:rPr lang="zh-CN" altLang="en-US" sz="2400" b="1" dirty="0">
                <a:solidFill>
                  <a:srgbClr val="FF0000"/>
                </a:solidFill>
                <a:latin typeface="Times New Roman" pitchFamily="18" charset="0"/>
                <a:cs typeface="Times New Roman" pitchFamily="18" charset="0"/>
              </a:rPr>
              <a:t>偶函数</a:t>
            </a:r>
          </a:p>
          <a:p>
            <a:pPr lvl="1">
              <a:lnSpc>
                <a:spcPct val="140000"/>
              </a:lnSpc>
              <a:buClr>
                <a:srgbClr val="0000CC"/>
              </a:buClr>
              <a:buSzPct val="60000"/>
              <a:buFont typeface="Wingdings" pitchFamily="2" charset="2"/>
              <a:buChar char="u"/>
              <a:defRPr/>
            </a:pPr>
            <a:r>
              <a:rPr lang="zh-CN" altLang="en-US" sz="2400" b="1"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 </a:t>
            </a:r>
            <a:r>
              <a:rPr lang="en-US" altLang="zh-CN" sz="2400" b="1" i="1" dirty="0">
                <a:latin typeface="Times New Roman" pitchFamily="18" charset="0"/>
                <a:cs typeface="Times New Roman" pitchFamily="18" charset="0"/>
              </a:rPr>
              <a:t>R</a:t>
            </a:r>
            <a:r>
              <a:rPr lang="en-US" altLang="zh-CN"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sym typeface="Symbol" pitchFamily="18" charset="2"/>
              </a:rPr>
              <a:t> </a:t>
            </a:r>
            <a:r>
              <a:rPr lang="en-US" altLang="zh-CN" sz="2400" b="1" dirty="0">
                <a:latin typeface="Times New Roman" pitchFamily="18" charset="0"/>
                <a:cs typeface="Times New Roman" pitchFamily="18" charset="0"/>
              </a:rPr>
              <a:t>)</a:t>
            </a:r>
            <a:r>
              <a:rPr lang="zh-CN" altLang="en-US" sz="2400" b="1" dirty="0">
                <a:latin typeface="Times New Roman" pitchFamily="18" charset="0"/>
                <a:cs typeface="Times New Roman" pitchFamily="18" charset="0"/>
              </a:rPr>
              <a:t>的</a:t>
            </a:r>
            <a:r>
              <a:rPr lang="zh-CN" altLang="en-US" sz="2400" b="1" dirty="0">
                <a:solidFill>
                  <a:srgbClr val="FF0000"/>
                </a:solidFill>
                <a:latin typeface="Times New Roman" pitchFamily="18" charset="0"/>
                <a:cs typeface="Times New Roman" pitchFamily="18" charset="0"/>
              </a:rPr>
              <a:t>上界</a:t>
            </a:r>
          </a:p>
          <a:p>
            <a:pPr marL="457200" lvl="1" indent="0">
              <a:lnSpc>
                <a:spcPct val="140000"/>
              </a:lnSpc>
              <a:buClr>
                <a:srgbClr val="0000CC"/>
              </a:buClr>
              <a:buSzPct val="60000"/>
              <a:buFontTx/>
              <a:buNone/>
              <a:defRPr/>
            </a:pPr>
            <a:r>
              <a:rPr lang="zh-CN" altLang="en-US" sz="2400" b="1" dirty="0" smtClean="0">
                <a:latin typeface="Times New Roman" pitchFamily="18" charset="0"/>
                <a:cs typeface="Times New Roman" pitchFamily="18" charset="0"/>
              </a:rPr>
              <a:t>       自相关函数</a:t>
            </a:r>
            <a:r>
              <a:rPr lang="en-US" altLang="zh-CN" sz="2400" b="1" i="1" dirty="0">
                <a:latin typeface="Times New Roman" pitchFamily="18" charset="0"/>
                <a:cs typeface="Times New Roman" pitchFamily="18" charset="0"/>
              </a:rPr>
              <a:t>R</a:t>
            </a:r>
            <a:r>
              <a:rPr lang="en-US" altLang="zh-CN"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sym typeface="Symbol" pitchFamily="18" charset="2"/>
              </a:rPr>
              <a:t></a:t>
            </a:r>
            <a:r>
              <a:rPr lang="en-US" altLang="zh-CN" sz="2400" b="1" dirty="0">
                <a:latin typeface="Times New Roman" pitchFamily="18" charset="0"/>
                <a:cs typeface="Times New Roman" pitchFamily="18" charset="0"/>
              </a:rPr>
              <a:t>)</a:t>
            </a:r>
            <a:r>
              <a:rPr lang="zh-CN" altLang="en-US" sz="2400" b="1" dirty="0">
                <a:latin typeface="Times New Roman" pitchFamily="18" charset="0"/>
                <a:cs typeface="Times New Roman" pitchFamily="18" charset="0"/>
              </a:rPr>
              <a:t>在</a:t>
            </a:r>
            <a:r>
              <a:rPr lang="zh-CN" altLang="en-US" sz="2400" b="1" i="1" dirty="0">
                <a:latin typeface="Times New Roman" pitchFamily="18" charset="0"/>
                <a:cs typeface="Times New Roman" pitchFamily="18" charset="0"/>
                <a:sym typeface="Symbol" pitchFamily="18" charset="2"/>
              </a:rPr>
              <a:t> </a:t>
            </a:r>
            <a:r>
              <a:rPr lang="en-US" altLang="zh-CN" sz="2400" b="1" dirty="0">
                <a:latin typeface="Times New Roman" pitchFamily="18" charset="0"/>
                <a:cs typeface="Times New Roman" pitchFamily="18" charset="0"/>
                <a:sym typeface="Symbol" pitchFamily="18" charset="2"/>
              </a:rPr>
              <a:t>= 0</a:t>
            </a:r>
            <a:r>
              <a:rPr lang="zh-CN" altLang="en-US" sz="2400" b="1" dirty="0">
                <a:latin typeface="Times New Roman" pitchFamily="18" charset="0"/>
                <a:cs typeface="Times New Roman" pitchFamily="18" charset="0"/>
              </a:rPr>
              <a:t>有</a:t>
            </a:r>
            <a:r>
              <a:rPr lang="zh-CN" altLang="en-US" sz="2400" b="1" dirty="0">
                <a:solidFill>
                  <a:srgbClr val="FF0000"/>
                </a:solidFill>
                <a:latin typeface="Times New Roman" pitchFamily="18" charset="0"/>
                <a:cs typeface="Times New Roman" pitchFamily="18" charset="0"/>
              </a:rPr>
              <a:t>最大值</a:t>
            </a:r>
            <a:r>
              <a:rPr lang="zh-CN" altLang="en-US" sz="2400" b="1" dirty="0">
                <a:latin typeface="Times New Roman" pitchFamily="18" charset="0"/>
                <a:cs typeface="Times New Roman" pitchFamily="18" charset="0"/>
              </a:rPr>
              <a:t>。</a:t>
            </a:r>
          </a:p>
          <a:p>
            <a:pPr lvl="1">
              <a:lnSpc>
                <a:spcPct val="140000"/>
              </a:lnSpc>
              <a:buClr>
                <a:srgbClr val="0000CC"/>
              </a:buClr>
              <a:buSzPct val="60000"/>
              <a:buFont typeface="Wingdings" pitchFamily="2" charset="2"/>
              <a:buChar char="u"/>
              <a:defRPr/>
            </a:pPr>
            <a:r>
              <a:rPr lang="zh-CN" altLang="en-US" sz="2400" b="1"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 </a:t>
            </a:r>
            <a:r>
              <a:rPr lang="en-US" altLang="zh-CN" sz="2400" b="1" i="1" dirty="0">
                <a:latin typeface="Times New Roman" pitchFamily="18" charset="0"/>
                <a:cs typeface="Times New Roman" pitchFamily="18" charset="0"/>
                <a:sym typeface="Symbol" pitchFamily="18" charset="2"/>
              </a:rPr>
              <a:t></a:t>
            </a:r>
            <a:r>
              <a:rPr lang="en-US" altLang="zh-CN" sz="2400" b="1" dirty="0">
                <a:latin typeface="Times New Roman" pitchFamily="18" charset="0"/>
                <a:cs typeface="Times New Roman" pitchFamily="18" charset="0"/>
                <a:sym typeface="Symbol" pitchFamily="18" charset="2"/>
              </a:rPr>
              <a:t>(</a:t>
            </a:r>
            <a:r>
              <a:rPr lang="en-US" altLang="zh-CN" sz="2400" b="1" i="1" dirty="0">
                <a:latin typeface="Times New Roman" pitchFamily="18" charset="0"/>
                <a:cs typeface="Times New Roman" pitchFamily="18" charset="0"/>
                <a:sym typeface="Symbol" pitchFamily="18" charset="2"/>
              </a:rPr>
              <a:t>t</a:t>
            </a:r>
            <a:r>
              <a:rPr lang="en-US" altLang="zh-CN" sz="2400" b="1" dirty="0">
                <a:latin typeface="Times New Roman" pitchFamily="18" charset="0"/>
                <a:cs typeface="Times New Roman" pitchFamily="18" charset="0"/>
                <a:sym typeface="Symbol" pitchFamily="18" charset="2"/>
              </a:rPr>
              <a:t>)</a:t>
            </a:r>
            <a:r>
              <a:rPr lang="zh-CN" altLang="en-US" sz="2400" b="1" dirty="0">
                <a:latin typeface="Times New Roman" pitchFamily="18" charset="0"/>
                <a:cs typeface="Times New Roman" pitchFamily="18" charset="0"/>
              </a:rPr>
              <a:t>的</a:t>
            </a:r>
            <a:r>
              <a:rPr lang="zh-CN" altLang="en-US" sz="2400" b="1" dirty="0">
                <a:solidFill>
                  <a:srgbClr val="FF0000"/>
                </a:solidFill>
                <a:latin typeface="Times New Roman" pitchFamily="18" charset="0"/>
                <a:cs typeface="Times New Roman" pitchFamily="18" charset="0"/>
              </a:rPr>
              <a:t>直流功率</a:t>
            </a:r>
          </a:p>
          <a:p>
            <a:pPr lvl="1">
              <a:lnSpc>
                <a:spcPct val="140000"/>
              </a:lnSpc>
              <a:buClr>
                <a:srgbClr val="0000CC"/>
              </a:buClr>
              <a:buSzPct val="60000"/>
              <a:buFont typeface="Wingdings" pitchFamily="2" charset="2"/>
              <a:buChar char="u"/>
              <a:defRPr/>
            </a:pPr>
            <a:r>
              <a:rPr lang="zh-CN" altLang="en-US" sz="2400" b="1"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sym typeface="Symbol" pitchFamily="18" charset="2"/>
              </a:rPr>
              <a:t></a:t>
            </a:r>
            <a:r>
              <a:rPr lang="en-US" altLang="zh-CN" sz="2400" b="1" dirty="0">
                <a:latin typeface="Times New Roman" pitchFamily="18" charset="0"/>
                <a:cs typeface="Times New Roman" pitchFamily="18" charset="0"/>
                <a:sym typeface="Symbol" pitchFamily="18" charset="2"/>
              </a:rPr>
              <a:t>(</a:t>
            </a:r>
            <a:r>
              <a:rPr lang="en-US" altLang="zh-CN" sz="2400" b="1" i="1" dirty="0">
                <a:latin typeface="Times New Roman" pitchFamily="18" charset="0"/>
                <a:cs typeface="Times New Roman" pitchFamily="18" charset="0"/>
                <a:sym typeface="Symbol" pitchFamily="18" charset="2"/>
              </a:rPr>
              <a:t>t</a:t>
            </a:r>
            <a:r>
              <a:rPr lang="en-US" altLang="zh-CN" sz="2400" b="1" dirty="0">
                <a:latin typeface="Times New Roman" pitchFamily="18" charset="0"/>
                <a:cs typeface="Times New Roman" pitchFamily="18" charset="0"/>
                <a:sym typeface="Symbol" pitchFamily="18" charset="2"/>
              </a:rPr>
              <a:t>)</a:t>
            </a:r>
            <a:r>
              <a:rPr lang="zh-CN" altLang="en-US" sz="2400" b="1" dirty="0">
                <a:latin typeface="Times New Roman" pitchFamily="18" charset="0"/>
                <a:cs typeface="Times New Roman" pitchFamily="18" charset="0"/>
              </a:rPr>
              <a:t>的</a:t>
            </a:r>
            <a:r>
              <a:rPr lang="zh-CN" altLang="en-US" sz="2400" b="1" dirty="0">
                <a:solidFill>
                  <a:srgbClr val="FF0000"/>
                </a:solidFill>
                <a:latin typeface="Times New Roman" pitchFamily="18" charset="0"/>
                <a:cs typeface="Times New Roman" pitchFamily="18" charset="0"/>
              </a:rPr>
              <a:t>交流功率</a:t>
            </a:r>
          </a:p>
          <a:p>
            <a:pPr marL="457200" lvl="1" indent="0">
              <a:lnSpc>
                <a:spcPct val="140000"/>
              </a:lnSpc>
              <a:buClr>
                <a:srgbClr val="0000CC"/>
              </a:buClr>
              <a:buSzPct val="60000"/>
              <a:buFontTx/>
              <a:buNone/>
              <a:defRPr/>
            </a:pPr>
            <a:r>
              <a:rPr lang="zh-CN" altLang="en-US" sz="2400" b="1" dirty="0" smtClean="0">
                <a:latin typeface="Times New Roman" pitchFamily="18" charset="0"/>
                <a:cs typeface="Times New Roman" pitchFamily="18" charset="0"/>
              </a:rPr>
              <a:t>     </a:t>
            </a:r>
            <a:r>
              <a:rPr lang="zh-CN" altLang="en-US" sz="2400" b="1" dirty="0">
                <a:latin typeface="Times New Roman" pitchFamily="18" charset="0"/>
                <a:cs typeface="Times New Roman" pitchFamily="18" charset="0"/>
              </a:rPr>
              <a:t>当均值为</a:t>
            </a:r>
            <a:r>
              <a:rPr lang="en-US" altLang="zh-CN" sz="2400" b="1" dirty="0">
                <a:latin typeface="Times New Roman" pitchFamily="18" charset="0"/>
                <a:cs typeface="Times New Roman" pitchFamily="18" charset="0"/>
              </a:rPr>
              <a:t>0</a:t>
            </a:r>
            <a:r>
              <a:rPr lang="zh-CN" altLang="en-US" sz="2400" b="1" dirty="0">
                <a:latin typeface="Times New Roman" pitchFamily="18" charset="0"/>
                <a:cs typeface="Times New Roman" pitchFamily="18" charset="0"/>
              </a:rPr>
              <a:t>时，</a:t>
            </a:r>
            <a:r>
              <a:rPr lang="en-US" altLang="zh-CN" sz="2400" b="1" i="1" dirty="0">
                <a:latin typeface="Times New Roman" pitchFamily="18" charset="0"/>
                <a:cs typeface="Times New Roman" pitchFamily="18" charset="0"/>
              </a:rPr>
              <a:t>R</a:t>
            </a:r>
            <a:r>
              <a:rPr lang="en-US" altLang="zh-CN" sz="2400" b="1" dirty="0">
                <a:latin typeface="Times New Roman" pitchFamily="18" charset="0"/>
                <a:cs typeface="Times New Roman" pitchFamily="18" charset="0"/>
              </a:rPr>
              <a:t>(0) = </a:t>
            </a:r>
            <a:r>
              <a:rPr lang="en-US" altLang="zh-CN" sz="2400" b="1" i="1" dirty="0">
                <a:latin typeface="Times New Roman" pitchFamily="18" charset="0"/>
                <a:cs typeface="Times New Roman" pitchFamily="18" charset="0"/>
                <a:sym typeface="Symbol" pitchFamily="18" charset="2"/>
              </a:rPr>
              <a:t></a:t>
            </a:r>
            <a:r>
              <a:rPr lang="en-US" altLang="zh-CN" sz="2400" b="1" baseline="30000" dirty="0">
                <a:latin typeface="Times New Roman" pitchFamily="18" charset="0"/>
                <a:cs typeface="Times New Roman" pitchFamily="18" charset="0"/>
                <a:sym typeface="Symbol" pitchFamily="18" charset="2"/>
              </a:rPr>
              <a:t>2</a:t>
            </a:r>
            <a:r>
              <a:rPr lang="en-US" altLang="zh-CN" sz="2400" b="1" dirty="0">
                <a:latin typeface="Times New Roman" pitchFamily="18" charset="0"/>
                <a:cs typeface="Times New Roman" pitchFamily="18" charset="0"/>
              </a:rPr>
              <a:t>   </a:t>
            </a:r>
          </a:p>
        </p:txBody>
      </p:sp>
      <p:graphicFrame>
        <p:nvGraphicFramePr>
          <p:cNvPr id="54" name="Object 4"/>
          <p:cNvGraphicFramePr>
            <a:graphicFrameLocks noChangeAspect="1"/>
          </p:cNvGraphicFramePr>
          <p:nvPr/>
        </p:nvGraphicFramePr>
        <p:xfrm>
          <a:off x="1403350" y="2276475"/>
          <a:ext cx="1800225" cy="401638"/>
        </p:xfrm>
        <a:graphic>
          <a:graphicData uri="http://schemas.openxmlformats.org/presentationml/2006/ole">
            <mc:AlternateContent xmlns:mc="http://schemas.openxmlformats.org/markup-compatibility/2006">
              <mc:Choice xmlns:v="urn:schemas-microsoft-com:vml" Requires="v">
                <p:oleObj spid="_x0000_s13392" name="公式" r:id="rId3" imgW="1028700" imgH="228600" progId="Equation.3">
                  <p:embed/>
                </p:oleObj>
              </mc:Choice>
              <mc:Fallback>
                <p:oleObj name="公式" r:id="rId3" imgW="10287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276475"/>
                        <a:ext cx="180022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 name="Object 6"/>
          <p:cNvGraphicFramePr>
            <a:graphicFrameLocks noChangeAspect="1"/>
          </p:cNvGraphicFramePr>
          <p:nvPr/>
        </p:nvGraphicFramePr>
        <p:xfrm>
          <a:off x="1374775" y="2924175"/>
          <a:ext cx="1530350" cy="342900"/>
        </p:xfrm>
        <a:graphic>
          <a:graphicData uri="http://schemas.openxmlformats.org/presentationml/2006/ole">
            <mc:AlternateContent xmlns:mc="http://schemas.openxmlformats.org/markup-compatibility/2006">
              <mc:Choice xmlns:v="urn:schemas-microsoft-com:vml" Requires="v">
                <p:oleObj spid="_x0000_s13393" name="公式" r:id="rId5" imgW="888614" imgH="203112" progId="Equation.3">
                  <p:embed/>
                </p:oleObj>
              </mc:Choice>
              <mc:Fallback>
                <p:oleObj name="公式" r:id="rId5" imgW="888614"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4775" y="2924175"/>
                        <a:ext cx="15303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 name="Object 8"/>
          <p:cNvGraphicFramePr>
            <a:graphicFrameLocks noChangeAspect="1"/>
          </p:cNvGraphicFramePr>
          <p:nvPr/>
        </p:nvGraphicFramePr>
        <p:xfrm>
          <a:off x="1331913" y="3429000"/>
          <a:ext cx="1679575" cy="415925"/>
        </p:xfrm>
        <a:graphic>
          <a:graphicData uri="http://schemas.openxmlformats.org/presentationml/2006/ole">
            <mc:AlternateContent xmlns:mc="http://schemas.openxmlformats.org/markup-compatibility/2006">
              <mc:Choice xmlns:v="urn:schemas-microsoft-com:vml" Requires="v">
                <p:oleObj spid="_x0000_s13394" name="公式" r:id="rId7" imgW="990170" imgH="241195" progId="Equation.3">
                  <p:embed/>
                </p:oleObj>
              </mc:Choice>
              <mc:Fallback>
                <p:oleObj name="公式" r:id="rId7" imgW="990170" imgH="24119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3429000"/>
                        <a:ext cx="167957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 name="Object 10"/>
          <p:cNvGraphicFramePr>
            <a:graphicFrameLocks noChangeAspect="1"/>
          </p:cNvGraphicFramePr>
          <p:nvPr/>
        </p:nvGraphicFramePr>
        <p:xfrm>
          <a:off x="1403350" y="4581525"/>
          <a:ext cx="2386013" cy="401638"/>
        </p:xfrm>
        <a:graphic>
          <a:graphicData uri="http://schemas.openxmlformats.org/presentationml/2006/ole">
            <mc:AlternateContent xmlns:mc="http://schemas.openxmlformats.org/markup-compatibility/2006">
              <mc:Choice xmlns:v="urn:schemas-microsoft-com:vml" Requires="v">
                <p:oleObj spid="_x0000_s13395" name="公式" r:id="rId9" imgW="1358900" imgH="228600" progId="Equation.3">
                  <p:embed/>
                </p:oleObj>
              </mc:Choice>
              <mc:Fallback>
                <p:oleObj name="公式" r:id="rId9" imgW="13589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03350" y="4581525"/>
                        <a:ext cx="238601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400"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graphicFrame>
        <p:nvGraphicFramePr>
          <p:cNvPr id="59" name="Object 14"/>
          <p:cNvGraphicFramePr>
            <a:graphicFrameLocks noChangeAspect="1"/>
          </p:cNvGraphicFramePr>
          <p:nvPr/>
        </p:nvGraphicFramePr>
        <p:xfrm>
          <a:off x="1476375" y="5229225"/>
          <a:ext cx="1935163" cy="392113"/>
        </p:xfrm>
        <a:graphic>
          <a:graphicData uri="http://schemas.openxmlformats.org/presentationml/2006/ole">
            <mc:AlternateContent xmlns:mc="http://schemas.openxmlformats.org/markup-compatibility/2006">
              <mc:Choice xmlns:v="urn:schemas-microsoft-com:vml" Requires="v">
                <p:oleObj spid="_x0000_s13396" name="公式" r:id="rId11" imgW="1130300" imgH="228600" progId="Equation.3">
                  <p:embed/>
                </p:oleObj>
              </mc:Choice>
              <mc:Fallback>
                <p:oleObj name="公式" r:id="rId11" imgW="113030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76375" y="5229225"/>
                        <a:ext cx="1935163"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02" name="Object 21"/>
          <p:cNvGraphicFramePr>
            <a:graphicFrameLocks noChangeAspect="1"/>
          </p:cNvGraphicFramePr>
          <p:nvPr/>
        </p:nvGraphicFramePr>
        <p:xfrm>
          <a:off x="5292725" y="1196975"/>
          <a:ext cx="2770188" cy="381000"/>
        </p:xfrm>
        <a:graphic>
          <a:graphicData uri="http://schemas.openxmlformats.org/presentationml/2006/ole">
            <mc:AlternateContent xmlns:mc="http://schemas.openxmlformats.org/markup-compatibility/2006">
              <mc:Choice xmlns:v="urn:schemas-microsoft-com:vml" Requires="v">
                <p:oleObj spid="_x0000_s13397" name="公式" r:id="rId13" imgW="1422400" imgH="203200" progId="Equation.3">
                  <p:embed/>
                </p:oleObj>
              </mc:Choice>
              <mc:Fallback>
                <p:oleObj name="公式" r:id="rId13" imgW="1422400" imgH="203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92725" y="1196975"/>
                        <a:ext cx="27701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页脚占位符 2"/>
          <p:cNvSpPr>
            <a:spLocks noGrp="1"/>
          </p:cNvSpPr>
          <p:nvPr>
            <p:ph type="ftr" sz="quarter" idx="10"/>
          </p:nvPr>
        </p:nvSpPr>
        <p:spPr/>
        <p:txBody>
          <a:bodyPr/>
          <a:lstStyle/>
          <a:p>
            <a:pPr>
              <a:defRPr/>
            </a:pPr>
            <a:r>
              <a:rPr lang="zh-CN" altLang="en-US" smtClean="0"/>
              <a:t>浙江工业大学信息学院</a:t>
            </a:r>
            <a:endParaRPr lang="en-US" altLang="zh-CN"/>
          </a:p>
        </p:txBody>
      </p:sp>
      <p:sp>
        <p:nvSpPr>
          <p:cNvPr id="4" name="灯片编号占位符 3"/>
          <p:cNvSpPr>
            <a:spLocks noGrp="1"/>
          </p:cNvSpPr>
          <p:nvPr>
            <p:ph type="sldNum" sz="quarter" idx="11"/>
          </p:nvPr>
        </p:nvSpPr>
        <p:spPr/>
        <p:txBody>
          <a:bodyPr/>
          <a:lstStyle/>
          <a:p>
            <a:pPr>
              <a:defRPr/>
            </a:pPr>
            <a:fld id="{F04E0FC2-6EC7-45AD-9FCD-EB3F83661652}" type="slidenum">
              <a:rPr lang="en-US" altLang="zh-CN" smtClean="0">
                <a:solidFill>
                  <a:srgbClr val="000000"/>
                </a:solidFill>
              </a:rPr>
              <a:pPr>
                <a:defRPr/>
              </a:pPr>
              <a:t>15</a:t>
            </a:fld>
            <a:endParaRPr lang="en-US" altLang="zh-CN" dirty="0">
              <a:solidFill>
                <a:srgbClr val="000000"/>
              </a:solidFill>
            </a:endParaRPr>
          </a:p>
        </p:txBody>
      </p:sp>
    </p:spTree>
    <p:extLst>
      <p:ext uri="{BB962C8B-B14F-4D97-AF65-F5344CB8AC3E}">
        <p14:creationId xmlns:p14="http://schemas.microsoft.com/office/powerpoint/2010/main" val="26585339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ppt_x"/>
                                          </p:val>
                                        </p:tav>
                                        <p:tav tm="100000">
                                          <p:val>
                                            <p:strVal val="#ppt_x"/>
                                          </p:val>
                                        </p:tav>
                                      </p:tavLst>
                                    </p:anim>
                                    <p:anim calcmode="lin" valueType="num">
                                      <p:cBhvr additive="base">
                                        <p:cTn id="8"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3">
                                            <p:txEl>
                                              <p:pRg st="2" end="2"/>
                                            </p:txEl>
                                          </p:spTgt>
                                        </p:tgtEl>
                                        <p:attrNameLst>
                                          <p:attrName>style.visibility</p:attrName>
                                        </p:attrNameLst>
                                      </p:cBhvr>
                                      <p:to>
                                        <p:strVal val="visible"/>
                                      </p:to>
                                    </p:set>
                                    <p:anim calcmode="lin" valueType="num">
                                      <p:cBhvr additive="base">
                                        <p:cTn id="13" dur="500" fill="hold"/>
                                        <p:tgtEl>
                                          <p:spTgt spid="5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5"/>
                                        </p:tgtEl>
                                        <p:attrNameLst>
                                          <p:attrName>style.visibility</p:attrName>
                                        </p:attrNameLst>
                                      </p:cBhvr>
                                      <p:to>
                                        <p:strVal val="visible"/>
                                      </p:to>
                                    </p:set>
                                    <p:anim calcmode="lin" valueType="num">
                                      <p:cBhvr additive="base">
                                        <p:cTn id="19" dur="500" fill="hold"/>
                                        <p:tgtEl>
                                          <p:spTgt spid="55"/>
                                        </p:tgtEl>
                                        <p:attrNameLst>
                                          <p:attrName>ppt_x</p:attrName>
                                        </p:attrNameLst>
                                      </p:cBhvr>
                                      <p:tavLst>
                                        <p:tav tm="0">
                                          <p:val>
                                            <p:strVal val="#ppt_x"/>
                                          </p:val>
                                        </p:tav>
                                        <p:tav tm="100000">
                                          <p:val>
                                            <p:strVal val="#ppt_x"/>
                                          </p:val>
                                        </p:tav>
                                      </p:tavLst>
                                    </p:anim>
                                    <p:anim calcmode="lin" valueType="num">
                                      <p:cBhvr additive="base">
                                        <p:cTn id="20"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3">
                                            <p:txEl>
                                              <p:pRg st="3" end="3"/>
                                            </p:txEl>
                                          </p:spTgt>
                                        </p:tgtEl>
                                        <p:attrNameLst>
                                          <p:attrName>style.visibility</p:attrName>
                                        </p:attrNameLst>
                                      </p:cBhvr>
                                      <p:to>
                                        <p:strVal val="visible"/>
                                      </p:to>
                                    </p:set>
                                    <p:anim calcmode="lin" valueType="num">
                                      <p:cBhvr additive="base">
                                        <p:cTn id="25" dur="500" fill="hold"/>
                                        <p:tgtEl>
                                          <p:spTgt spid="5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56"/>
                                        </p:tgtEl>
                                        <p:attrNameLst>
                                          <p:attrName>style.visibility</p:attrName>
                                        </p:attrNameLst>
                                      </p:cBhvr>
                                      <p:to>
                                        <p:strVal val="visible"/>
                                      </p:to>
                                    </p:set>
                                    <p:anim calcmode="lin" valueType="num">
                                      <p:cBhvr additive="base">
                                        <p:cTn id="31" dur="500" fill="hold"/>
                                        <p:tgtEl>
                                          <p:spTgt spid="56"/>
                                        </p:tgtEl>
                                        <p:attrNameLst>
                                          <p:attrName>ppt_x</p:attrName>
                                        </p:attrNameLst>
                                      </p:cBhvr>
                                      <p:tavLst>
                                        <p:tav tm="0">
                                          <p:val>
                                            <p:strVal val="#ppt_x"/>
                                          </p:val>
                                        </p:tav>
                                        <p:tav tm="100000">
                                          <p:val>
                                            <p:strVal val="#ppt_x"/>
                                          </p:val>
                                        </p:tav>
                                      </p:tavLst>
                                    </p:anim>
                                    <p:anim calcmode="lin" valueType="num">
                                      <p:cBhvr additive="base">
                                        <p:cTn id="32"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53">
                                            <p:txEl>
                                              <p:pRg st="4" end="4"/>
                                            </p:txEl>
                                          </p:spTgt>
                                        </p:tgtEl>
                                        <p:attrNameLst>
                                          <p:attrName>style.visibility</p:attrName>
                                        </p:attrNameLst>
                                      </p:cBhvr>
                                      <p:to>
                                        <p:strVal val="visible"/>
                                      </p:to>
                                    </p:set>
                                    <p:anim calcmode="lin" valueType="num">
                                      <p:cBhvr additive="base">
                                        <p:cTn id="37" dur="500" fill="hold"/>
                                        <p:tgtEl>
                                          <p:spTgt spid="5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53">
                                            <p:txEl>
                                              <p:pRg st="5" end="5"/>
                                            </p:txEl>
                                          </p:spTgt>
                                        </p:tgtEl>
                                        <p:attrNameLst>
                                          <p:attrName>style.visibility</p:attrName>
                                        </p:attrNameLst>
                                      </p:cBhvr>
                                      <p:to>
                                        <p:strVal val="visible"/>
                                      </p:to>
                                    </p:set>
                                    <p:anim calcmode="lin" valueType="num">
                                      <p:cBhvr additive="base">
                                        <p:cTn id="43" dur="500" fill="hold"/>
                                        <p:tgtEl>
                                          <p:spTgt spid="5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57"/>
                                        </p:tgtEl>
                                        <p:attrNameLst>
                                          <p:attrName>style.visibility</p:attrName>
                                        </p:attrNameLst>
                                      </p:cBhvr>
                                      <p:to>
                                        <p:strVal val="visible"/>
                                      </p:to>
                                    </p:set>
                                    <p:anim calcmode="lin" valueType="num">
                                      <p:cBhvr additive="base">
                                        <p:cTn id="49" dur="500" fill="hold"/>
                                        <p:tgtEl>
                                          <p:spTgt spid="57"/>
                                        </p:tgtEl>
                                        <p:attrNameLst>
                                          <p:attrName>ppt_x</p:attrName>
                                        </p:attrNameLst>
                                      </p:cBhvr>
                                      <p:tavLst>
                                        <p:tav tm="0">
                                          <p:val>
                                            <p:strVal val="#ppt_x"/>
                                          </p:val>
                                        </p:tav>
                                        <p:tav tm="100000">
                                          <p:val>
                                            <p:strVal val="#ppt_x"/>
                                          </p:val>
                                        </p:tav>
                                      </p:tavLst>
                                    </p:anim>
                                    <p:anim calcmode="lin" valueType="num">
                                      <p:cBhvr additive="base">
                                        <p:cTn id="50"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53">
                                            <p:txEl>
                                              <p:pRg st="6" end="6"/>
                                            </p:txEl>
                                          </p:spTgt>
                                        </p:tgtEl>
                                        <p:attrNameLst>
                                          <p:attrName>style.visibility</p:attrName>
                                        </p:attrNameLst>
                                      </p:cBhvr>
                                      <p:to>
                                        <p:strVal val="visible"/>
                                      </p:to>
                                    </p:set>
                                    <p:anim calcmode="lin" valueType="num">
                                      <p:cBhvr additive="base">
                                        <p:cTn id="55" dur="500" fill="hold"/>
                                        <p:tgtEl>
                                          <p:spTgt spid="53">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59"/>
                                        </p:tgtEl>
                                        <p:attrNameLst>
                                          <p:attrName>style.visibility</p:attrName>
                                        </p:attrNameLst>
                                      </p:cBhvr>
                                      <p:to>
                                        <p:strVal val="visible"/>
                                      </p:to>
                                    </p:set>
                                    <p:anim calcmode="lin" valueType="num">
                                      <p:cBhvr additive="base">
                                        <p:cTn id="61" dur="500" fill="hold"/>
                                        <p:tgtEl>
                                          <p:spTgt spid="59"/>
                                        </p:tgtEl>
                                        <p:attrNameLst>
                                          <p:attrName>ppt_x</p:attrName>
                                        </p:attrNameLst>
                                      </p:cBhvr>
                                      <p:tavLst>
                                        <p:tav tm="0">
                                          <p:val>
                                            <p:strVal val="#ppt_x"/>
                                          </p:val>
                                        </p:tav>
                                        <p:tav tm="100000">
                                          <p:val>
                                            <p:strVal val="#ppt_x"/>
                                          </p:val>
                                        </p:tav>
                                      </p:tavLst>
                                    </p:anim>
                                    <p:anim calcmode="lin" valueType="num">
                                      <p:cBhvr additive="base">
                                        <p:cTn id="62"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53">
                                            <p:txEl>
                                              <p:pRg st="7" end="7"/>
                                            </p:txEl>
                                          </p:spTgt>
                                        </p:tgtEl>
                                        <p:attrNameLst>
                                          <p:attrName>style.visibility</p:attrName>
                                        </p:attrNameLst>
                                      </p:cBhvr>
                                      <p:to>
                                        <p:strVal val="visible"/>
                                      </p:to>
                                    </p:set>
                                    <p:anim calcmode="lin" valueType="num">
                                      <p:cBhvr additive="base">
                                        <p:cTn id="67" dur="500" fill="hold"/>
                                        <p:tgtEl>
                                          <p:spTgt spid="53">
                                            <p:txEl>
                                              <p:pRg st="7" end="7"/>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53">
                                            <p:txEl>
                                              <p:pRg st="8" end="8"/>
                                            </p:txEl>
                                          </p:spTgt>
                                        </p:tgtEl>
                                        <p:attrNameLst>
                                          <p:attrName>style.visibility</p:attrName>
                                        </p:attrNameLst>
                                      </p:cBhvr>
                                      <p:to>
                                        <p:strVal val="visible"/>
                                      </p:to>
                                    </p:set>
                                    <p:anim calcmode="lin" valueType="num">
                                      <p:cBhvr additive="base">
                                        <p:cTn id="73" dur="500" fill="hold"/>
                                        <p:tgtEl>
                                          <p:spTgt spid="53">
                                            <p:txEl>
                                              <p:pRg st="8" end="8"/>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9"/>
          <p:cNvSpPr txBox="1">
            <a:spLocks noChangeArrowheads="1"/>
          </p:cNvSpPr>
          <p:nvPr/>
        </p:nvSpPr>
        <p:spPr bwMode="auto">
          <a:xfrm>
            <a:off x="898525" y="1257300"/>
            <a:ext cx="2387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50000"/>
              </a:spcBef>
              <a:spcAft>
                <a:spcPct val="0"/>
              </a:spcAft>
              <a:buClr>
                <a:srgbClr val="FF0000"/>
              </a:buClr>
              <a:buSzPct val="70000"/>
              <a:buFont typeface="Wingdings" pitchFamily="2" charset="2"/>
              <a:buChar char="n"/>
            </a:pPr>
            <a:r>
              <a:rPr lang="zh-CN" altLang="en-US" sz="2400" b="1">
                <a:solidFill>
                  <a:srgbClr val="000000"/>
                </a:solidFill>
                <a:latin typeface="黑体" pitchFamily="2" charset="-122"/>
                <a:ea typeface="黑体" pitchFamily="2" charset="-122"/>
              </a:rPr>
              <a:t> 样本的功率谱：</a:t>
            </a:r>
          </a:p>
        </p:txBody>
      </p:sp>
      <p:sp>
        <p:nvSpPr>
          <p:cNvPr id="149516" name="Rectangle 12"/>
          <p:cNvSpPr>
            <a:spLocks noChangeArrowheads="1"/>
          </p:cNvSpPr>
          <p:nvPr/>
        </p:nvSpPr>
        <p:spPr bwMode="auto">
          <a:xfrm>
            <a:off x="6854825" y="2000250"/>
            <a:ext cx="1217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r>
              <a:rPr lang="zh-CN" altLang="en-US" b="1">
                <a:solidFill>
                  <a:srgbClr val="003399"/>
                </a:solidFill>
              </a:rPr>
              <a:t>统计平均</a:t>
            </a:r>
          </a:p>
        </p:txBody>
      </p:sp>
      <p:sp>
        <p:nvSpPr>
          <p:cNvPr id="14" name="矩形 13"/>
          <p:cNvSpPr>
            <a:spLocks noChangeArrowheads="1"/>
          </p:cNvSpPr>
          <p:nvPr/>
        </p:nvSpPr>
        <p:spPr bwMode="auto">
          <a:xfrm>
            <a:off x="542925" y="333375"/>
            <a:ext cx="6272213" cy="519113"/>
          </a:xfrm>
          <a:prstGeom prst="rect">
            <a:avLst/>
          </a:prstGeom>
          <a:solidFill>
            <a:schemeClr val="bg2">
              <a:lumMod val="10000"/>
              <a:lumOff val="90000"/>
            </a:schemeClr>
          </a:solidFill>
          <a:ln w="9525">
            <a:noFill/>
            <a:miter lim="800000"/>
            <a:headEnd/>
            <a:tailEnd/>
          </a:ln>
          <a:effectLst>
            <a:outerShdw blurRad="50800" dist="38100" dir="5400000" algn="t" rotWithShape="0">
              <a:prstClr val="black">
                <a:alpha val="40000"/>
              </a:prstClr>
            </a:outerShdw>
          </a:effec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buClr>
                <a:srgbClr val="FF0000"/>
              </a:buClr>
              <a:buSzPct val="80000"/>
            </a:pPr>
            <a:r>
              <a:rPr lang="en-US" altLang="zh-CN" sz="2800" b="1">
                <a:solidFill>
                  <a:srgbClr val="800080"/>
                </a:solidFill>
                <a:latin typeface="Arial" charset="0"/>
                <a:ea typeface="微软雅黑" pitchFamily="34" charset="-122"/>
                <a:cs typeface="Arial" charset="0"/>
              </a:rPr>
              <a:t> 3.2.4  </a:t>
            </a:r>
            <a:r>
              <a:rPr lang="zh-CN" altLang="en-US" sz="2800" b="1">
                <a:solidFill>
                  <a:srgbClr val="000000"/>
                </a:solidFill>
                <a:latin typeface="微软雅黑" pitchFamily="34" charset="-122"/>
                <a:ea typeface="微软雅黑" pitchFamily="34" charset="-122"/>
                <a:cs typeface="Arial" charset="0"/>
              </a:rPr>
              <a:t>平稳过程的功率谱密度</a:t>
            </a:r>
            <a:r>
              <a:rPr lang="zh-CN" altLang="en-US" sz="2800" b="1">
                <a:solidFill>
                  <a:srgbClr val="000000"/>
                </a:solidFill>
                <a:latin typeface="Arial" charset="0"/>
                <a:ea typeface="微软雅黑" pitchFamily="34" charset="-122"/>
                <a:cs typeface="Arial" charset="0"/>
              </a:rPr>
              <a:t>（</a:t>
            </a:r>
            <a:r>
              <a:rPr lang="en-US" altLang="zh-CN" sz="2800" b="1">
                <a:solidFill>
                  <a:srgbClr val="000000"/>
                </a:solidFill>
                <a:latin typeface="Arial" charset="0"/>
                <a:ea typeface="微软雅黑" pitchFamily="34" charset="-122"/>
                <a:cs typeface="Arial" charset="0"/>
              </a:rPr>
              <a:t>PSD</a:t>
            </a:r>
            <a:r>
              <a:rPr lang="zh-CN" altLang="en-US" sz="2800" b="1">
                <a:solidFill>
                  <a:srgbClr val="000000"/>
                </a:solidFill>
                <a:latin typeface="Arial" charset="0"/>
                <a:ea typeface="微软雅黑" pitchFamily="34" charset="-122"/>
                <a:cs typeface="Arial" charset="0"/>
              </a:rPr>
              <a:t>）</a:t>
            </a:r>
          </a:p>
        </p:txBody>
      </p:sp>
      <p:sp>
        <p:nvSpPr>
          <p:cNvPr id="9231" name="Rectangle 15"/>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fontAlgn="base">
              <a:spcBef>
                <a:spcPct val="0"/>
              </a:spcBef>
              <a:spcAft>
                <a:spcPct val="0"/>
              </a:spcAft>
              <a:defRPr/>
            </a:pPr>
            <a:endParaRPr lang="zh-CN" altLang="en-US" sz="2000">
              <a:solidFill>
                <a:srgbClr val="000000"/>
              </a:solidFill>
              <a:latin typeface="Garamond" pitchFamily="18" charset="0"/>
            </a:endParaRPr>
          </a:p>
        </p:txBody>
      </p:sp>
      <p:sp>
        <p:nvSpPr>
          <p:cNvPr id="9233" name="Rectangle 17"/>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fontAlgn="base">
              <a:spcBef>
                <a:spcPct val="0"/>
              </a:spcBef>
              <a:spcAft>
                <a:spcPct val="0"/>
              </a:spcAft>
              <a:defRPr/>
            </a:pPr>
            <a:endParaRPr lang="zh-CN" altLang="en-US" sz="2000">
              <a:solidFill>
                <a:srgbClr val="000000"/>
              </a:solidFill>
              <a:latin typeface="Garamond" pitchFamily="18" charset="0"/>
            </a:endParaRPr>
          </a:p>
        </p:txBody>
      </p:sp>
      <p:sp>
        <p:nvSpPr>
          <p:cNvPr id="9235" name="Rectangle 19"/>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fontAlgn="base">
              <a:spcBef>
                <a:spcPct val="0"/>
              </a:spcBef>
              <a:spcAft>
                <a:spcPct val="0"/>
              </a:spcAft>
              <a:defRPr/>
            </a:pPr>
            <a:endParaRPr lang="zh-CN" altLang="en-US" sz="2000">
              <a:solidFill>
                <a:srgbClr val="000000"/>
              </a:solidFill>
              <a:latin typeface="Garamond" pitchFamily="18" charset="0"/>
            </a:endParaRPr>
          </a:p>
        </p:txBody>
      </p:sp>
      <p:sp>
        <p:nvSpPr>
          <p:cNvPr id="9237" name="Rectangle 21"/>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fontAlgn="base">
              <a:spcBef>
                <a:spcPct val="0"/>
              </a:spcBef>
              <a:spcAft>
                <a:spcPct val="0"/>
              </a:spcAft>
              <a:defRPr/>
            </a:pPr>
            <a:endParaRPr lang="zh-CN" altLang="en-US" sz="2000">
              <a:solidFill>
                <a:srgbClr val="000000"/>
              </a:solidFill>
              <a:latin typeface="Garamond" pitchFamily="18" charset="0"/>
            </a:endParaRPr>
          </a:p>
        </p:txBody>
      </p:sp>
      <p:graphicFrame>
        <p:nvGraphicFramePr>
          <p:cNvPr id="17417" name="Object 20"/>
          <p:cNvGraphicFramePr>
            <a:graphicFrameLocks noChangeAspect="1"/>
          </p:cNvGraphicFramePr>
          <p:nvPr/>
        </p:nvGraphicFramePr>
        <p:xfrm>
          <a:off x="2714625" y="3643313"/>
          <a:ext cx="5226050" cy="2214562"/>
        </p:xfrm>
        <a:graphic>
          <a:graphicData uri="http://schemas.openxmlformats.org/presentationml/2006/ole">
            <mc:AlternateContent xmlns:mc="http://schemas.openxmlformats.org/markup-compatibility/2006">
              <mc:Choice xmlns:v="urn:schemas-microsoft-com:vml" Requires="v">
                <p:oleObj spid="_x0000_s14390" name="Visio" r:id="rId3" imgW="3682125" imgH="1564327" progId="Visio.Drawing.11">
                  <p:embed/>
                </p:oleObj>
              </mc:Choice>
              <mc:Fallback>
                <p:oleObj name="Visio" r:id="rId3" imgW="3682125" imgH="1564327"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4625" y="3643313"/>
                        <a:ext cx="5226050"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19" name="Object 3"/>
          <p:cNvGraphicFramePr>
            <a:graphicFrameLocks noChangeAspect="1"/>
          </p:cNvGraphicFramePr>
          <p:nvPr/>
        </p:nvGraphicFramePr>
        <p:xfrm>
          <a:off x="2714625" y="3643313"/>
          <a:ext cx="5226050" cy="2214562"/>
        </p:xfrm>
        <a:graphic>
          <a:graphicData uri="http://schemas.openxmlformats.org/presentationml/2006/ole">
            <mc:AlternateContent xmlns:mc="http://schemas.openxmlformats.org/markup-compatibility/2006">
              <mc:Choice xmlns:v="urn:schemas-microsoft-com:vml" Requires="v">
                <p:oleObj spid="_x0000_s14391" name="Visio" r:id="rId5" imgW="3682125" imgH="1564327" progId="Visio.Drawing.11">
                  <p:embed/>
                </p:oleObj>
              </mc:Choice>
              <mc:Fallback>
                <p:oleObj name="Visio" r:id="rId5" imgW="3682125" imgH="1564327"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4625" y="3643313"/>
                        <a:ext cx="5226050"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40" name="Rectangle 24"/>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fontAlgn="base">
              <a:spcBef>
                <a:spcPct val="0"/>
              </a:spcBef>
              <a:spcAft>
                <a:spcPct val="0"/>
              </a:spcAft>
              <a:defRPr/>
            </a:pPr>
            <a:endParaRPr lang="zh-CN" altLang="en-US" sz="2000">
              <a:solidFill>
                <a:srgbClr val="000000"/>
              </a:solidFill>
              <a:latin typeface="Garamond" pitchFamily="18" charset="0"/>
            </a:endParaRPr>
          </a:p>
        </p:txBody>
      </p:sp>
      <p:graphicFrame>
        <p:nvGraphicFramePr>
          <p:cNvPr id="145412" name="Object 4"/>
          <p:cNvGraphicFramePr>
            <a:graphicFrameLocks noChangeAspect="1"/>
          </p:cNvGraphicFramePr>
          <p:nvPr/>
        </p:nvGraphicFramePr>
        <p:xfrm>
          <a:off x="3429000" y="2500313"/>
          <a:ext cx="4652963" cy="973137"/>
        </p:xfrm>
        <a:graphic>
          <a:graphicData uri="http://schemas.openxmlformats.org/presentationml/2006/ole">
            <mc:AlternateContent xmlns:mc="http://schemas.openxmlformats.org/markup-compatibility/2006">
              <mc:Choice xmlns:v="urn:schemas-microsoft-com:vml" Requires="v">
                <p:oleObj spid="_x0000_s14392" name="Equation" r:id="rId7" imgW="2184400" imgH="457200" progId="Equation.DSMT4">
                  <p:embed/>
                </p:oleObj>
              </mc:Choice>
              <mc:Fallback>
                <p:oleObj name="Equation" r:id="rId7" imgW="2184400" imgH="457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000" y="2500313"/>
                        <a:ext cx="4652963" cy="97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21" name="Object 26"/>
          <p:cNvGraphicFramePr>
            <a:graphicFrameLocks noChangeAspect="1"/>
          </p:cNvGraphicFramePr>
          <p:nvPr/>
        </p:nvGraphicFramePr>
        <p:xfrm>
          <a:off x="3500438" y="1312863"/>
          <a:ext cx="2840037" cy="973137"/>
        </p:xfrm>
        <a:graphic>
          <a:graphicData uri="http://schemas.openxmlformats.org/presentationml/2006/ole">
            <mc:AlternateContent xmlns:mc="http://schemas.openxmlformats.org/markup-compatibility/2006">
              <mc:Choice xmlns:v="urn:schemas-microsoft-com:vml" Requires="v">
                <p:oleObj spid="_x0000_s14393" name="Equation" r:id="rId9" imgW="1333500" imgH="457200" progId="Equation.DSMT4">
                  <p:embed/>
                </p:oleObj>
              </mc:Choice>
              <mc:Fallback>
                <p:oleObj name="Equation" r:id="rId9" imgW="1333500" imgH="4572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0438" y="1312863"/>
                        <a:ext cx="2840037" cy="97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 name="Text Box 9"/>
          <p:cNvSpPr txBox="1">
            <a:spLocks noChangeArrowheads="1"/>
          </p:cNvSpPr>
          <p:nvPr/>
        </p:nvSpPr>
        <p:spPr bwMode="auto">
          <a:xfrm>
            <a:off x="969963" y="2357438"/>
            <a:ext cx="30972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50000"/>
              </a:spcBef>
              <a:spcAft>
                <a:spcPct val="0"/>
              </a:spcAft>
              <a:buClr>
                <a:srgbClr val="FF0000"/>
              </a:buClr>
              <a:buSzPct val="70000"/>
              <a:buFont typeface="Wingdings" pitchFamily="2" charset="2"/>
              <a:buChar char="n"/>
            </a:pPr>
            <a:r>
              <a:rPr lang="zh-CN" altLang="en-US" sz="2400" b="1">
                <a:solidFill>
                  <a:srgbClr val="000000"/>
                </a:solidFill>
                <a:latin typeface="黑体" pitchFamily="2" charset="-122"/>
                <a:ea typeface="黑体" pitchFamily="2" charset="-122"/>
              </a:rPr>
              <a:t> 平稳过程的功率谱</a:t>
            </a:r>
          </a:p>
        </p:txBody>
      </p:sp>
      <p:sp>
        <p:nvSpPr>
          <p:cNvPr id="149520" name="Rectangle 16"/>
          <p:cNvSpPr>
            <a:spLocks noChangeArrowheads="1"/>
          </p:cNvSpPr>
          <p:nvPr/>
        </p:nvSpPr>
        <p:spPr bwMode="auto">
          <a:xfrm>
            <a:off x="6215063" y="4214813"/>
            <a:ext cx="1543050" cy="400050"/>
          </a:xfrm>
          <a:prstGeom prst="rect">
            <a:avLst/>
          </a:prstGeom>
          <a:noFill/>
          <a:ln w="9525">
            <a:noFill/>
            <a:miter lim="800000"/>
            <a:headEnd/>
            <a:tailEnd/>
          </a:ln>
        </p:spPr>
        <p:txBody>
          <a:bodyPr wrap="none">
            <a:spAutoFit/>
          </a:bodyPr>
          <a:lstStyle/>
          <a:p>
            <a:pPr fontAlgn="base">
              <a:spcBef>
                <a:spcPct val="0"/>
              </a:spcBef>
              <a:spcAft>
                <a:spcPct val="0"/>
              </a:spcAft>
              <a:defRPr/>
            </a:pPr>
            <a:r>
              <a:rPr lang="en-US" altLang="zh-CN" sz="2000" dirty="0">
                <a:solidFill>
                  <a:srgbClr val="800080"/>
                </a:solidFill>
                <a:latin typeface="微软雅黑" pitchFamily="34" charset="-122"/>
                <a:ea typeface="微软雅黑" pitchFamily="34" charset="-122"/>
              </a:rPr>
              <a:t>---</a:t>
            </a:r>
            <a:r>
              <a:rPr lang="zh-CN" altLang="en-US" sz="2000" b="1" dirty="0">
                <a:solidFill>
                  <a:srgbClr val="800080"/>
                </a:solidFill>
                <a:latin typeface="宋体"/>
              </a:rPr>
              <a:t>截短函数</a:t>
            </a:r>
          </a:p>
        </p:txBody>
      </p:sp>
      <p:cxnSp>
        <p:nvCxnSpPr>
          <p:cNvPr id="34" name="直接连接符 33"/>
          <p:cNvCxnSpPr/>
          <p:nvPr/>
        </p:nvCxnSpPr>
        <p:spPr>
          <a:xfrm rot="5400000" flipH="1" flipV="1">
            <a:off x="6750844" y="2393157"/>
            <a:ext cx="285750" cy="214312"/>
          </a:xfrm>
          <a:prstGeom prst="line">
            <a:avLst/>
          </a:prstGeom>
          <a:ln>
            <a:solidFill>
              <a:srgbClr val="0000CC"/>
            </a:solidFill>
          </a:ln>
        </p:spPr>
        <p:style>
          <a:lnRef idx="1">
            <a:schemeClr val="accent1"/>
          </a:lnRef>
          <a:fillRef idx="0">
            <a:schemeClr val="accent1"/>
          </a:fillRef>
          <a:effectRef idx="0">
            <a:schemeClr val="accent1"/>
          </a:effectRef>
          <a:fontRef idx="minor">
            <a:schemeClr val="tx1"/>
          </a:fontRef>
        </p:style>
      </p:cxnSp>
      <p:sp>
        <p:nvSpPr>
          <p:cNvPr id="35" name="AutoShape 5"/>
          <p:cNvSpPr>
            <a:spLocks noChangeArrowheads="1"/>
          </p:cNvSpPr>
          <p:nvPr/>
        </p:nvSpPr>
        <p:spPr bwMode="auto">
          <a:xfrm>
            <a:off x="463550" y="4929188"/>
            <a:ext cx="1822450" cy="1071562"/>
          </a:xfrm>
          <a:prstGeom prst="cloudCallout">
            <a:avLst>
              <a:gd name="adj1" fmla="val 77837"/>
              <a:gd name="adj2" fmla="val 69691"/>
            </a:avLst>
          </a:prstGeom>
          <a:solidFill>
            <a:schemeClr val="bg1">
              <a:lumMod val="95000"/>
            </a:schemeClr>
          </a:solidFill>
          <a:ln w="3175">
            <a:solidFill>
              <a:schemeClr val="bg2"/>
            </a:solidFill>
            <a:round/>
            <a:headEnd/>
            <a:tailEnd/>
          </a:ln>
          <a:effectLst>
            <a:outerShdw blurRad="50800" dist="38100" dir="2700000" algn="tl" rotWithShape="0">
              <a:prstClr val="black">
                <a:alpha val="40000"/>
              </a:prstClr>
            </a:outerShdw>
          </a:effectLst>
        </p:spPr>
        <p:txBody>
          <a:bodyPr/>
          <a:lstStyle/>
          <a:p>
            <a:pPr fontAlgn="base">
              <a:spcBef>
                <a:spcPct val="0"/>
              </a:spcBef>
              <a:spcAft>
                <a:spcPct val="0"/>
              </a:spcAft>
              <a:defRPr/>
            </a:pPr>
            <a:r>
              <a:rPr lang="en-US" altLang="zh-CN" sz="2800" dirty="0">
                <a:solidFill>
                  <a:srgbClr val="009999"/>
                </a:solidFill>
                <a:effectLst>
                  <a:outerShdw blurRad="38100" dist="38100" dir="2700000" algn="tl">
                    <a:srgbClr val="000000"/>
                  </a:outerShdw>
                </a:effectLst>
                <a:latin typeface="Garamond" pitchFamily="18" charset="0"/>
                <a:cs typeface="Arial" charset="0"/>
              </a:rPr>
              <a:t>  </a:t>
            </a:r>
            <a:r>
              <a:rPr lang="en-US" altLang="zh-CN" sz="2400" b="1" dirty="0">
                <a:solidFill>
                  <a:srgbClr val="FF0000"/>
                </a:solidFill>
                <a:cs typeface="Arial" charset="0"/>
              </a:rPr>
              <a:t>Q</a:t>
            </a:r>
            <a:r>
              <a:rPr lang="en-US" altLang="zh-CN" sz="2400" b="1" dirty="0">
                <a:solidFill>
                  <a:srgbClr val="8D8D8D"/>
                </a:solidFill>
                <a:cs typeface="Arial" charset="0"/>
              </a:rPr>
              <a:t>&amp;</a:t>
            </a:r>
            <a:r>
              <a:rPr lang="en-US" altLang="zh-CN" sz="2400" b="1" dirty="0">
                <a:solidFill>
                  <a:srgbClr val="FF0000"/>
                </a:solidFill>
                <a:cs typeface="Arial" charset="0"/>
              </a:rPr>
              <a:t>A</a:t>
            </a:r>
            <a:endParaRPr lang="zh-CN" altLang="en-US" sz="2400" b="1" dirty="0">
              <a:solidFill>
                <a:srgbClr val="FF0000"/>
              </a:solidFill>
              <a:cs typeface="Arial" charset="0"/>
            </a:endParaRPr>
          </a:p>
        </p:txBody>
      </p:sp>
      <p:sp>
        <p:nvSpPr>
          <p:cNvPr id="40" name="矩形 39"/>
          <p:cNvSpPr/>
          <p:nvPr/>
        </p:nvSpPr>
        <p:spPr>
          <a:xfrm>
            <a:off x="2857500" y="6038850"/>
            <a:ext cx="4286250" cy="461963"/>
          </a:xfrm>
          <a:prstGeom prst="rect">
            <a:avLst/>
          </a:prstGeom>
          <a:solidFill>
            <a:schemeClr val="bg2">
              <a:lumMod val="20000"/>
              <a:lumOff val="80000"/>
            </a:schemeClr>
          </a:solidFill>
          <a:effectLst>
            <a:outerShdw blurRad="50800" dist="38100" dir="5400000" algn="t" rotWithShape="0">
              <a:prstClr val="black">
                <a:alpha val="40000"/>
              </a:prstClr>
            </a:outerShdw>
          </a:effectLst>
        </p:spPr>
        <p:txBody>
          <a:bodyPr>
            <a:spAutoFit/>
          </a:bodyPr>
          <a:lstStyle/>
          <a:p>
            <a:pPr indent="304800" eaLnBrk="0" fontAlgn="base" hangingPunct="0">
              <a:spcBef>
                <a:spcPct val="0"/>
              </a:spcBef>
              <a:spcAft>
                <a:spcPct val="0"/>
              </a:spcAft>
              <a:defRPr/>
            </a:pPr>
            <a:r>
              <a:rPr lang="zh-CN" altLang="en-US" sz="2400" dirty="0">
                <a:solidFill>
                  <a:srgbClr val="000000"/>
                </a:solidFill>
                <a:latin typeface="华文中宋" pitchFamily="2" charset="-122"/>
                <a:ea typeface="华文中宋" pitchFamily="2" charset="-122"/>
                <a:cs typeface="Times New Roman" pitchFamily="18" charset="0"/>
              </a:rPr>
              <a:t>如何方便地求功率谱 密度 </a:t>
            </a:r>
            <a:r>
              <a:rPr lang="en-US" altLang="zh-CN" sz="2400" b="1" dirty="0">
                <a:solidFill>
                  <a:srgbClr val="FF0000"/>
                </a:solidFill>
                <a:ea typeface="华文中宋" pitchFamily="2" charset="-122"/>
                <a:cs typeface="Times New Roman" pitchFamily="18" charset="0"/>
              </a:rPr>
              <a:t>?</a:t>
            </a:r>
            <a:endParaRPr lang="zh-CN" altLang="en-US" sz="2400" b="1" dirty="0">
              <a:solidFill>
                <a:srgbClr val="FF0000"/>
              </a:solidFill>
              <a:ea typeface="华文中宋" pitchFamily="2" charset="-122"/>
            </a:endParaRPr>
          </a:p>
        </p:txBody>
      </p:sp>
      <p:sp>
        <p:nvSpPr>
          <p:cNvPr id="3" name="页脚占位符 2"/>
          <p:cNvSpPr>
            <a:spLocks noGrp="1"/>
          </p:cNvSpPr>
          <p:nvPr>
            <p:ph type="ftr" sz="quarter" idx="10"/>
          </p:nvPr>
        </p:nvSpPr>
        <p:spPr/>
        <p:txBody>
          <a:bodyPr/>
          <a:lstStyle/>
          <a:p>
            <a:pPr>
              <a:defRPr/>
            </a:pPr>
            <a:r>
              <a:rPr lang="zh-CN" altLang="en-US" smtClean="0"/>
              <a:t>浙江工业大学信息学院</a:t>
            </a:r>
            <a:endParaRPr lang="en-US" altLang="zh-CN"/>
          </a:p>
        </p:txBody>
      </p:sp>
      <p:sp>
        <p:nvSpPr>
          <p:cNvPr id="4" name="灯片编号占位符 3"/>
          <p:cNvSpPr>
            <a:spLocks noGrp="1"/>
          </p:cNvSpPr>
          <p:nvPr>
            <p:ph type="sldNum" sz="quarter" idx="11"/>
          </p:nvPr>
        </p:nvSpPr>
        <p:spPr/>
        <p:txBody>
          <a:bodyPr/>
          <a:lstStyle/>
          <a:p>
            <a:pPr>
              <a:defRPr/>
            </a:pPr>
            <a:fld id="{F04E0FC2-6EC7-45AD-9FCD-EB3F83661652}" type="slidenum">
              <a:rPr lang="en-US" altLang="zh-CN" smtClean="0">
                <a:solidFill>
                  <a:srgbClr val="000000"/>
                </a:solidFill>
              </a:rPr>
              <a:pPr>
                <a:defRPr/>
              </a:pPr>
              <a:t>16</a:t>
            </a:fld>
            <a:endParaRPr lang="en-US" altLang="zh-CN" dirty="0">
              <a:solidFill>
                <a:srgbClr val="000000"/>
              </a:solidFill>
            </a:endParaRPr>
          </a:p>
        </p:txBody>
      </p:sp>
    </p:spTree>
    <p:extLst>
      <p:ext uri="{BB962C8B-B14F-4D97-AF65-F5344CB8AC3E}">
        <p14:creationId xmlns:p14="http://schemas.microsoft.com/office/powerpoint/2010/main" val="370699327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wipe(left)">
                                      <p:cBhvr>
                                        <p:cTn id="7" dur="2000"/>
                                        <p:tgtEl>
                                          <p:spTgt spid="9219"/>
                                        </p:tgtEl>
                                      </p:cBhvr>
                                    </p:animEffect>
                                  </p:childTnLst>
                                </p:cTn>
                              </p:par>
                            </p:childTnLst>
                          </p:cTn>
                        </p:par>
                        <p:par>
                          <p:cTn id="8" fill="hold" nodeType="afterGroup">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149520"/>
                                        </p:tgtEl>
                                        <p:attrNameLst>
                                          <p:attrName>style.visibility</p:attrName>
                                        </p:attrNameLst>
                                      </p:cBhvr>
                                      <p:to>
                                        <p:strVal val="visible"/>
                                      </p:to>
                                    </p:set>
                                    <p:animEffect transition="in" filter="wipe(left)">
                                      <p:cBhvr>
                                        <p:cTn id="11" dur="2000"/>
                                        <p:tgtEl>
                                          <p:spTgt spid="14952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up)">
                                      <p:cBhvr>
                                        <p:cTn id="16" dur="2000"/>
                                        <p:tgtEl>
                                          <p:spTgt spid="30"/>
                                        </p:tgtEl>
                                      </p:cBhvr>
                                    </p:animEffect>
                                  </p:childTnLst>
                                </p:cTn>
                              </p:par>
                            </p:childTnLst>
                          </p:cTn>
                        </p:par>
                        <p:par>
                          <p:cTn id="17" fill="hold" nodeType="afterGroup">
                            <p:stCondLst>
                              <p:cond delay="2000"/>
                            </p:stCondLst>
                            <p:childTnLst>
                              <p:par>
                                <p:cTn id="18" presetID="22" presetClass="entr" presetSubtype="1" fill="hold" nodeType="afterEffect">
                                  <p:stCondLst>
                                    <p:cond delay="0"/>
                                  </p:stCondLst>
                                  <p:childTnLst>
                                    <p:set>
                                      <p:cBhvr>
                                        <p:cTn id="19" dur="1" fill="hold">
                                          <p:stCondLst>
                                            <p:cond delay="0"/>
                                          </p:stCondLst>
                                        </p:cTn>
                                        <p:tgtEl>
                                          <p:spTgt spid="145412"/>
                                        </p:tgtEl>
                                        <p:attrNameLst>
                                          <p:attrName>style.visibility</p:attrName>
                                        </p:attrNameLst>
                                      </p:cBhvr>
                                      <p:to>
                                        <p:strVal val="visible"/>
                                      </p:to>
                                    </p:set>
                                    <p:animEffect transition="in" filter="wipe(up)">
                                      <p:cBhvr>
                                        <p:cTn id="20" dur="500"/>
                                        <p:tgtEl>
                                          <p:spTgt spid="14541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wipe(left)">
                                      <p:cBhvr>
                                        <p:cTn id="25" dur="2000"/>
                                        <p:tgtEl>
                                          <p:spTgt spid="34"/>
                                        </p:tgtEl>
                                      </p:cBhvr>
                                    </p:animEffect>
                                  </p:childTnLst>
                                </p:cTn>
                              </p:par>
                            </p:childTnLst>
                          </p:cTn>
                        </p:par>
                        <p:par>
                          <p:cTn id="26" fill="hold" nodeType="afterGroup">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149516"/>
                                        </p:tgtEl>
                                        <p:attrNameLst>
                                          <p:attrName>style.visibility</p:attrName>
                                        </p:attrNameLst>
                                      </p:cBhvr>
                                      <p:to>
                                        <p:strVal val="visible"/>
                                      </p:to>
                                    </p:set>
                                    <p:animEffect transition="in" filter="wipe(left)">
                                      <p:cBhvr>
                                        <p:cTn id="29" dur="2000"/>
                                        <p:tgtEl>
                                          <p:spTgt spid="14951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wipe(left)">
                                      <p:cBhvr>
                                        <p:cTn id="34" dur="2000"/>
                                        <p:tgtEl>
                                          <p:spTgt spid="3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wipe(up)">
                                      <p:cBhvr>
                                        <p:cTn id="39" dur="2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6" grpId="0" autoUpdateAnimBg="0"/>
      <p:bldP spid="30" grpId="0" autoUpdateAnimBg="0"/>
      <p:bldP spid="149520" grpId="0" autoUpdateAnimBg="0"/>
      <p:bldP spid="35" grpId="0" animBg="1" autoUpdateAnimBg="0"/>
      <p:bldP spid="4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sp>
        <p:nvSpPr>
          <p:cNvPr id="18435"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sp>
        <p:nvSpPr>
          <p:cNvPr id="18436"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sp>
        <p:nvSpPr>
          <p:cNvPr id="18437"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sp>
        <p:nvSpPr>
          <p:cNvPr id="18438"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sp>
        <p:nvSpPr>
          <p:cNvPr id="18439"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graphicFrame>
        <p:nvGraphicFramePr>
          <p:cNvPr id="18440" name="Object 16"/>
          <p:cNvGraphicFramePr>
            <a:graphicFrameLocks noChangeAspect="1"/>
          </p:cNvGraphicFramePr>
          <p:nvPr/>
        </p:nvGraphicFramePr>
        <p:xfrm>
          <a:off x="3348038" y="1989138"/>
          <a:ext cx="1928812" cy="509587"/>
        </p:xfrm>
        <a:graphic>
          <a:graphicData uri="http://schemas.openxmlformats.org/presentationml/2006/ole">
            <mc:AlternateContent xmlns:mc="http://schemas.openxmlformats.org/markup-compatibility/2006">
              <mc:Choice xmlns:v="urn:schemas-microsoft-com:vml" Requires="v">
                <p:oleObj spid="_x0000_s15401" name="公式" r:id="rId3" imgW="914400" imgH="241300" progId="Equation.3">
                  <p:embed/>
                </p:oleObj>
              </mc:Choice>
              <mc:Fallback>
                <p:oleObj name="公式" r:id="rId3" imgW="9144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1989138"/>
                        <a:ext cx="1928812" cy="50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708688"/>
                              </a:outerShdw>
                            </a:effectLst>
                          </a14:hiddenEffects>
                        </a:ext>
                      </a:extLst>
                    </p:spPr>
                  </p:pic>
                </p:oleObj>
              </mc:Fallback>
            </mc:AlternateContent>
          </a:graphicData>
        </a:graphic>
      </p:graphicFrame>
      <p:graphicFrame>
        <p:nvGraphicFramePr>
          <p:cNvPr id="18441" name="Object 5"/>
          <p:cNvGraphicFramePr>
            <a:graphicFrameLocks noChangeAspect="1"/>
          </p:cNvGraphicFramePr>
          <p:nvPr/>
        </p:nvGraphicFramePr>
        <p:xfrm>
          <a:off x="754063" y="3644900"/>
          <a:ext cx="3624262" cy="1441450"/>
        </p:xfrm>
        <a:graphic>
          <a:graphicData uri="http://schemas.openxmlformats.org/presentationml/2006/ole">
            <mc:AlternateContent xmlns:mc="http://schemas.openxmlformats.org/markup-compatibility/2006">
              <mc:Choice xmlns:v="urn:schemas-microsoft-com:vml" Requires="v">
                <p:oleObj spid="_x0000_s15402" name="Equation" r:id="rId5" imgW="1854200" imgH="736600" progId="Equation.DSMT4">
                  <p:embed/>
                </p:oleObj>
              </mc:Choice>
              <mc:Fallback>
                <p:oleObj name="Equation" r:id="rId5" imgW="1854200" imgH="736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063" y="3644900"/>
                        <a:ext cx="3624262" cy="1441450"/>
                      </a:xfrm>
                      <a:prstGeom prst="rect">
                        <a:avLst/>
                      </a:prstGeom>
                      <a:noFill/>
                      <a:ln w="38100" cmpd="dbl">
                        <a:solidFill>
                          <a:srgbClr val="66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rgbClr val="3D3D99"/>
                              </a:outerShdw>
                            </a:effectLst>
                          </a14:hiddenEffects>
                        </a:ext>
                      </a:extLst>
                    </p:spPr>
                  </p:pic>
                </p:oleObj>
              </mc:Fallback>
            </mc:AlternateContent>
          </a:graphicData>
        </a:graphic>
      </p:graphicFrame>
      <p:sp>
        <p:nvSpPr>
          <p:cNvPr id="18442" name="矩形 20"/>
          <p:cNvSpPr>
            <a:spLocks noChangeArrowheads="1"/>
          </p:cNvSpPr>
          <p:nvPr/>
        </p:nvSpPr>
        <p:spPr bwMode="auto">
          <a:xfrm>
            <a:off x="622300" y="2852738"/>
            <a:ext cx="7878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r>
              <a:rPr lang="zh-CN" altLang="en-US" sz="2400">
                <a:solidFill>
                  <a:srgbClr val="000000"/>
                </a:solidFill>
                <a:latin typeface="华文中宋" pitchFamily="2" charset="-122"/>
                <a:ea typeface="华文中宋" pitchFamily="2" charset="-122"/>
              </a:rPr>
              <a:t>平稳过程的功率谱密度与自相关函数是一对傅里叶变换：</a:t>
            </a:r>
          </a:p>
        </p:txBody>
      </p:sp>
      <p:sp>
        <p:nvSpPr>
          <p:cNvPr id="18443" name="矩形 21"/>
          <p:cNvSpPr>
            <a:spLocks noChangeArrowheads="1"/>
          </p:cNvSpPr>
          <p:nvPr/>
        </p:nvSpPr>
        <p:spPr bwMode="auto">
          <a:xfrm>
            <a:off x="1331913" y="1323975"/>
            <a:ext cx="25923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r>
              <a:rPr lang="zh-CN" altLang="en-US" sz="2800">
                <a:solidFill>
                  <a:srgbClr val="FF0000"/>
                </a:solidFill>
                <a:latin typeface="黑体" pitchFamily="2" charset="-122"/>
                <a:ea typeface="黑体" pitchFamily="2" charset="-122"/>
              </a:rPr>
              <a:t>维纳</a:t>
            </a:r>
            <a:r>
              <a:rPr lang="en-US" altLang="zh-CN" sz="2800">
                <a:solidFill>
                  <a:srgbClr val="FF0000"/>
                </a:solidFill>
                <a:latin typeface="黑体" pitchFamily="2" charset="-122"/>
                <a:ea typeface="黑体" pitchFamily="2" charset="-122"/>
              </a:rPr>
              <a:t>-</a:t>
            </a:r>
            <a:r>
              <a:rPr lang="zh-CN" altLang="en-US" sz="2800">
                <a:solidFill>
                  <a:srgbClr val="FF0000"/>
                </a:solidFill>
                <a:latin typeface="黑体" pitchFamily="2" charset="-122"/>
                <a:ea typeface="黑体" pitchFamily="2" charset="-122"/>
              </a:rPr>
              <a:t>辛钦定理</a:t>
            </a:r>
          </a:p>
        </p:txBody>
      </p:sp>
      <p:graphicFrame>
        <p:nvGraphicFramePr>
          <p:cNvPr id="18444" name="Object 7"/>
          <p:cNvGraphicFramePr>
            <a:graphicFrameLocks noChangeAspect="1"/>
          </p:cNvGraphicFramePr>
          <p:nvPr/>
        </p:nvGraphicFramePr>
        <p:xfrm>
          <a:off x="5219700" y="3716338"/>
          <a:ext cx="3395663" cy="1285875"/>
        </p:xfrm>
        <a:graphic>
          <a:graphicData uri="http://schemas.openxmlformats.org/presentationml/2006/ole">
            <mc:AlternateContent xmlns:mc="http://schemas.openxmlformats.org/markup-compatibility/2006">
              <mc:Choice xmlns:v="urn:schemas-microsoft-com:vml" Requires="v">
                <p:oleObj spid="_x0000_s15403" name="Equation" r:id="rId7" imgW="1752600" imgH="660400" progId="Equation.DSMT4">
                  <p:embed/>
                </p:oleObj>
              </mc:Choice>
              <mc:Fallback>
                <p:oleObj name="Equation" r:id="rId7" imgW="1752600" imgH="6604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19700" y="3716338"/>
                        <a:ext cx="3395663" cy="1285875"/>
                      </a:xfrm>
                      <a:prstGeom prst="rect">
                        <a:avLst/>
                      </a:prstGeom>
                      <a:noFill/>
                      <a:ln w="38100" cmpd="dbl">
                        <a:solidFill>
                          <a:srgbClr val="6666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Rectangle 12"/>
          <p:cNvSpPr>
            <a:spLocks noChangeArrowheads="1"/>
          </p:cNvSpPr>
          <p:nvPr/>
        </p:nvSpPr>
        <p:spPr bwMode="auto">
          <a:xfrm>
            <a:off x="754063" y="260350"/>
            <a:ext cx="3170237" cy="519113"/>
          </a:xfrm>
          <a:prstGeom prst="rect">
            <a:avLst/>
          </a:prstGeom>
          <a:solidFill>
            <a:schemeClr val="bg2">
              <a:lumMod val="10000"/>
              <a:lumOff val="90000"/>
            </a:schemeClr>
          </a:solidFill>
          <a:ln w="9525">
            <a:noFill/>
            <a:miter lim="800000"/>
            <a:headEnd/>
            <a:tailEnd/>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buClr>
                <a:srgbClr val="FF0000"/>
              </a:buClr>
              <a:buSzPct val="80000"/>
            </a:pPr>
            <a:r>
              <a:rPr lang="zh-CN" altLang="en-US" sz="2800" b="1">
                <a:solidFill>
                  <a:srgbClr val="000000"/>
                </a:solidFill>
                <a:latin typeface="微软雅黑" pitchFamily="34" charset="-122"/>
                <a:ea typeface="微软雅黑" pitchFamily="34" charset="-122"/>
              </a:rPr>
              <a:t>功率谱密度的计算</a:t>
            </a:r>
          </a:p>
        </p:txBody>
      </p:sp>
      <p:sp>
        <p:nvSpPr>
          <p:cNvPr id="3" name="页脚占位符 2"/>
          <p:cNvSpPr>
            <a:spLocks noGrp="1"/>
          </p:cNvSpPr>
          <p:nvPr>
            <p:ph type="ftr" sz="quarter" idx="10"/>
          </p:nvPr>
        </p:nvSpPr>
        <p:spPr/>
        <p:txBody>
          <a:bodyPr/>
          <a:lstStyle/>
          <a:p>
            <a:pPr>
              <a:defRPr/>
            </a:pPr>
            <a:r>
              <a:rPr lang="zh-CN" altLang="en-US" smtClean="0"/>
              <a:t>浙江工业大学信息学院</a:t>
            </a:r>
            <a:endParaRPr lang="en-US" altLang="zh-CN"/>
          </a:p>
        </p:txBody>
      </p:sp>
      <p:sp>
        <p:nvSpPr>
          <p:cNvPr id="4" name="灯片编号占位符 3"/>
          <p:cNvSpPr>
            <a:spLocks noGrp="1"/>
          </p:cNvSpPr>
          <p:nvPr>
            <p:ph type="sldNum" sz="quarter" idx="11"/>
          </p:nvPr>
        </p:nvSpPr>
        <p:spPr/>
        <p:txBody>
          <a:bodyPr/>
          <a:lstStyle/>
          <a:p>
            <a:pPr>
              <a:defRPr/>
            </a:pPr>
            <a:fld id="{F04E0FC2-6EC7-45AD-9FCD-EB3F83661652}" type="slidenum">
              <a:rPr lang="en-US" altLang="zh-CN" smtClean="0">
                <a:solidFill>
                  <a:srgbClr val="000000"/>
                </a:solidFill>
              </a:rPr>
              <a:pPr>
                <a:defRPr/>
              </a:pPr>
              <a:t>17</a:t>
            </a:fld>
            <a:endParaRPr lang="en-US" altLang="zh-CN" dirty="0">
              <a:solidFill>
                <a:srgbClr val="000000"/>
              </a:solidFill>
            </a:endParaRPr>
          </a:p>
        </p:txBody>
      </p:sp>
    </p:spTree>
    <p:extLst>
      <p:ext uri="{BB962C8B-B14F-4D97-AF65-F5344CB8AC3E}">
        <p14:creationId xmlns:p14="http://schemas.microsoft.com/office/powerpoint/2010/main" val="179785243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7"/>
          <p:cNvSpPr txBox="1">
            <a:spLocks noChangeArrowheads="1"/>
          </p:cNvSpPr>
          <p:nvPr/>
        </p:nvSpPr>
        <p:spPr bwMode="auto">
          <a:xfrm>
            <a:off x="2695575" y="4883150"/>
            <a:ext cx="4857750" cy="523875"/>
          </a:xfrm>
          <a:prstGeom prst="rect">
            <a:avLst/>
          </a:prstGeom>
          <a:solidFill>
            <a:schemeClr val="bg2">
              <a:lumMod val="20000"/>
              <a:lumOff val="80000"/>
            </a:schemeClr>
          </a:solidFill>
          <a:ln w="9525">
            <a:noFill/>
            <a:miter lim="800000"/>
            <a:headEnd/>
            <a:tailEnd/>
          </a:ln>
          <a:effectLst>
            <a:outerShdw blurRad="50800" dist="38100" dir="2700000" algn="tl" rotWithShape="0">
              <a:prstClr val="black">
                <a:alpha val="40000"/>
              </a:prstClr>
            </a:outerShdw>
          </a:effectLst>
        </p:spPr>
        <p:txBody>
          <a:bodyPr>
            <a:spAutoFit/>
          </a:bodyPr>
          <a:lstStyle/>
          <a:p>
            <a:pPr fontAlgn="base">
              <a:spcBef>
                <a:spcPct val="50000"/>
              </a:spcBef>
              <a:spcAft>
                <a:spcPct val="0"/>
              </a:spcAft>
              <a:buClr>
                <a:srgbClr val="000000">
                  <a:lumMod val="65000"/>
                  <a:lumOff val="35000"/>
                </a:srgbClr>
              </a:buClr>
              <a:buSzPct val="60000"/>
              <a:buFont typeface="Wingdings" pitchFamily="2" charset="2"/>
              <a:buChar char="l"/>
              <a:defRPr/>
            </a:pPr>
            <a:r>
              <a:rPr lang="zh-CN" altLang="en-US" sz="2800" b="1" dirty="0">
                <a:solidFill>
                  <a:srgbClr val="000000"/>
                </a:solidFill>
                <a:latin typeface="宋体"/>
              </a:rPr>
              <a:t> 自相关函数的意义</a:t>
            </a:r>
            <a:r>
              <a:rPr lang="zh-CN" altLang="en-US" sz="2800" b="1" dirty="0">
                <a:solidFill>
                  <a:srgbClr val="FF0000"/>
                </a:solidFill>
                <a:latin typeface="宋体"/>
              </a:rPr>
              <a:t>？</a:t>
            </a:r>
            <a:r>
              <a:rPr lang="zh-CN" altLang="en-US" sz="2800" b="1" dirty="0">
                <a:solidFill>
                  <a:srgbClr val="000000"/>
                </a:solidFill>
                <a:latin typeface="宋体"/>
              </a:rPr>
              <a:t>作用</a:t>
            </a:r>
            <a:r>
              <a:rPr lang="zh-CN" altLang="en-US" sz="2800" b="1" dirty="0">
                <a:solidFill>
                  <a:srgbClr val="FF0000"/>
                </a:solidFill>
                <a:latin typeface="宋体"/>
              </a:rPr>
              <a:t>？</a:t>
            </a:r>
            <a:r>
              <a:rPr lang="zh-CN" altLang="en-US" sz="2800" b="1" dirty="0">
                <a:solidFill>
                  <a:srgbClr val="000000"/>
                </a:solidFill>
                <a:latin typeface="宋体"/>
              </a:rPr>
              <a:t>  </a:t>
            </a:r>
          </a:p>
        </p:txBody>
      </p:sp>
      <p:sp>
        <p:nvSpPr>
          <p:cNvPr id="9" name="Text Box 17"/>
          <p:cNvSpPr txBox="1">
            <a:spLocks noChangeArrowheads="1"/>
          </p:cNvSpPr>
          <p:nvPr/>
        </p:nvSpPr>
        <p:spPr bwMode="auto">
          <a:xfrm>
            <a:off x="2727325" y="5648325"/>
            <a:ext cx="4849813" cy="523875"/>
          </a:xfrm>
          <a:prstGeom prst="rect">
            <a:avLst/>
          </a:prstGeom>
          <a:solidFill>
            <a:schemeClr val="bg2">
              <a:lumMod val="20000"/>
              <a:lumOff val="80000"/>
            </a:schemeClr>
          </a:solidFill>
          <a:ln w="9525">
            <a:noFill/>
            <a:miter lim="800000"/>
            <a:headEnd/>
            <a:tailEnd/>
          </a:ln>
          <a:effectLst>
            <a:outerShdw blurRad="50800" dist="38100" dir="2700000" algn="tl" rotWithShape="0">
              <a:prstClr val="black">
                <a:alpha val="40000"/>
              </a:prstClr>
            </a:outerShdw>
          </a:effectLst>
        </p:spPr>
        <p:txBody>
          <a:bodyPr>
            <a:spAutoFit/>
          </a:bodyPr>
          <a:lstStyle/>
          <a:p>
            <a:pPr fontAlgn="base">
              <a:spcBef>
                <a:spcPct val="50000"/>
              </a:spcBef>
              <a:spcAft>
                <a:spcPct val="0"/>
              </a:spcAft>
              <a:buClr>
                <a:srgbClr val="000000">
                  <a:lumMod val="65000"/>
                  <a:lumOff val="35000"/>
                </a:srgbClr>
              </a:buClr>
              <a:buSzPct val="60000"/>
              <a:buFont typeface="Wingdings" pitchFamily="2" charset="2"/>
              <a:buChar char="l"/>
              <a:defRPr/>
            </a:pPr>
            <a:r>
              <a:rPr lang="zh-CN" altLang="en-US" sz="2800" b="1" dirty="0">
                <a:solidFill>
                  <a:srgbClr val="000000"/>
                </a:solidFill>
                <a:latin typeface="宋体"/>
              </a:rPr>
              <a:t> 功率谱密度的意义</a:t>
            </a:r>
            <a:r>
              <a:rPr lang="zh-CN" altLang="en-US" sz="2800" b="1" dirty="0">
                <a:solidFill>
                  <a:srgbClr val="FF0000"/>
                </a:solidFill>
                <a:latin typeface="宋体"/>
              </a:rPr>
              <a:t>？</a:t>
            </a:r>
            <a:r>
              <a:rPr lang="zh-CN" altLang="en-US" sz="2800" b="1" dirty="0">
                <a:solidFill>
                  <a:srgbClr val="000000"/>
                </a:solidFill>
                <a:latin typeface="宋体"/>
              </a:rPr>
              <a:t>作用</a:t>
            </a:r>
            <a:r>
              <a:rPr lang="zh-CN" altLang="en-US" sz="2800" b="1" dirty="0">
                <a:solidFill>
                  <a:srgbClr val="FF0000"/>
                </a:solidFill>
                <a:latin typeface="宋体"/>
              </a:rPr>
              <a:t>？</a:t>
            </a:r>
          </a:p>
        </p:txBody>
      </p:sp>
      <p:sp>
        <p:nvSpPr>
          <p:cNvPr id="12" name="AutoShape 5"/>
          <p:cNvSpPr>
            <a:spLocks noChangeArrowheads="1"/>
          </p:cNvSpPr>
          <p:nvPr/>
        </p:nvSpPr>
        <p:spPr bwMode="auto">
          <a:xfrm>
            <a:off x="288925" y="4538663"/>
            <a:ext cx="1822450" cy="1214437"/>
          </a:xfrm>
          <a:prstGeom prst="cloudCallout">
            <a:avLst>
              <a:gd name="adj1" fmla="val 66129"/>
              <a:gd name="adj2" fmla="val 18144"/>
            </a:avLst>
          </a:prstGeom>
          <a:solidFill>
            <a:schemeClr val="bg2">
              <a:lumMod val="20000"/>
              <a:lumOff val="80000"/>
            </a:schemeClr>
          </a:solidFill>
          <a:ln w="3175">
            <a:solidFill>
              <a:schemeClr val="bg2"/>
            </a:solidFill>
            <a:round/>
            <a:headEnd/>
            <a:tailEnd/>
          </a:ln>
          <a:effectLst>
            <a:outerShdw blurRad="50800" dist="38100" dir="2700000" algn="tl" rotWithShape="0">
              <a:prstClr val="black">
                <a:alpha val="40000"/>
              </a:prstClr>
            </a:outerShdw>
          </a:effectLst>
        </p:spPr>
        <p:txBody>
          <a:bodyPr/>
          <a:lstStyle/>
          <a:p>
            <a:pPr fontAlgn="base">
              <a:spcBef>
                <a:spcPct val="0"/>
              </a:spcBef>
              <a:spcAft>
                <a:spcPct val="0"/>
              </a:spcAft>
              <a:defRPr/>
            </a:pPr>
            <a:r>
              <a:rPr lang="en-US" altLang="zh-CN" sz="2800" dirty="0">
                <a:solidFill>
                  <a:srgbClr val="009999"/>
                </a:solidFill>
                <a:effectLst>
                  <a:outerShdw blurRad="38100" dist="38100" dir="2700000" algn="tl">
                    <a:srgbClr val="000000"/>
                  </a:outerShdw>
                </a:effectLst>
                <a:latin typeface="Garamond" pitchFamily="18" charset="0"/>
                <a:cs typeface="Arial" charset="0"/>
              </a:rPr>
              <a:t> </a:t>
            </a:r>
            <a:r>
              <a:rPr lang="en-US" altLang="zh-CN" sz="3200" dirty="0">
                <a:solidFill>
                  <a:srgbClr val="FF0000"/>
                </a:solidFill>
                <a:effectLst>
                  <a:outerShdw blurRad="38100" dist="38100" dir="2700000" algn="tl">
                    <a:srgbClr val="000000"/>
                  </a:outerShdw>
                </a:effectLst>
                <a:latin typeface="Garamond" pitchFamily="18" charset="0"/>
                <a:cs typeface="Arial" charset="0"/>
              </a:rPr>
              <a:t>Q</a:t>
            </a:r>
            <a:r>
              <a:rPr lang="en-US" altLang="zh-CN" sz="3200" dirty="0">
                <a:solidFill>
                  <a:srgbClr val="8D8D8D"/>
                </a:solidFill>
                <a:effectLst>
                  <a:outerShdw blurRad="38100" dist="38100" dir="2700000" algn="tl">
                    <a:srgbClr val="000000"/>
                  </a:outerShdw>
                </a:effectLst>
                <a:latin typeface="Garamond" pitchFamily="18" charset="0"/>
                <a:cs typeface="Arial" charset="0"/>
              </a:rPr>
              <a:t>&amp;</a:t>
            </a:r>
            <a:r>
              <a:rPr lang="en-US" altLang="zh-CN" sz="3200" dirty="0">
                <a:solidFill>
                  <a:srgbClr val="FF0000"/>
                </a:solidFill>
                <a:effectLst>
                  <a:outerShdw blurRad="38100" dist="38100" dir="2700000" algn="tl">
                    <a:srgbClr val="000000"/>
                  </a:outerShdw>
                </a:effectLst>
                <a:latin typeface="Garamond" pitchFamily="18" charset="0"/>
                <a:cs typeface="Arial" charset="0"/>
              </a:rPr>
              <a:t>A</a:t>
            </a:r>
            <a:endParaRPr lang="zh-CN" altLang="en-US" sz="3200" dirty="0">
              <a:solidFill>
                <a:srgbClr val="FF0000"/>
              </a:solidFill>
              <a:latin typeface="Garamond" pitchFamily="18" charset="0"/>
              <a:cs typeface="Arial" charset="0"/>
            </a:endParaRPr>
          </a:p>
        </p:txBody>
      </p:sp>
      <p:graphicFrame>
        <p:nvGraphicFramePr>
          <p:cNvPr id="19461" name="Object 19"/>
          <p:cNvGraphicFramePr>
            <a:graphicFrameLocks noChangeAspect="1"/>
          </p:cNvGraphicFramePr>
          <p:nvPr/>
        </p:nvGraphicFramePr>
        <p:xfrm>
          <a:off x="3502025" y="3487738"/>
          <a:ext cx="1150938" cy="446087"/>
        </p:xfrm>
        <a:graphic>
          <a:graphicData uri="http://schemas.openxmlformats.org/presentationml/2006/ole">
            <mc:AlternateContent xmlns:mc="http://schemas.openxmlformats.org/markup-compatibility/2006">
              <mc:Choice xmlns:v="urn:schemas-microsoft-com:vml" Requires="v">
                <p:oleObj spid="_x0000_s16425" name="公式" r:id="rId3" imgW="622030" imgH="241195" progId="Equation.3">
                  <p:embed/>
                </p:oleObj>
              </mc:Choice>
              <mc:Fallback>
                <p:oleObj name="公式" r:id="rId3" imgW="622030" imgH="24119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2025" y="3487738"/>
                        <a:ext cx="1150938" cy="44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708688"/>
                              </a:outerShdw>
                            </a:effectLst>
                          </a14:hiddenEffects>
                        </a:ext>
                      </a:extLst>
                    </p:spPr>
                  </p:pic>
                </p:oleObj>
              </mc:Fallback>
            </mc:AlternateContent>
          </a:graphicData>
        </a:graphic>
      </p:graphicFrame>
      <p:graphicFrame>
        <p:nvGraphicFramePr>
          <p:cNvPr id="19462" name="Object 20"/>
          <p:cNvGraphicFramePr>
            <a:graphicFrameLocks noChangeAspect="1"/>
          </p:cNvGraphicFramePr>
          <p:nvPr/>
        </p:nvGraphicFramePr>
        <p:xfrm>
          <a:off x="6189663" y="3473450"/>
          <a:ext cx="1857375" cy="446088"/>
        </p:xfrm>
        <a:graphic>
          <a:graphicData uri="http://schemas.openxmlformats.org/presentationml/2006/ole">
            <mc:AlternateContent xmlns:mc="http://schemas.openxmlformats.org/markup-compatibility/2006">
              <mc:Choice xmlns:v="urn:schemas-microsoft-com:vml" Requires="v">
                <p:oleObj spid="_x0000_s16426" name="公式" r:id="rId5" imgW="1002865" imgH="241195" progId="Equation.3">
                  <p:embed/>
                </p:oleObj>
              </mc:Choice>
              <mc:Fallback>
                <p:oleObj name="公式" r:id="rId5" imgW="1002865" imgH="24119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89663" y="3473450"/>
                        <a:ext cx="185737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708688"/>
                              </a:outerShdw>
                            </a:effectLst>
                          </a14:hiddenEffects>
                        </a:ext>
                      </a:extLst>
                    </p:spPr>
                  </p:pic>
                </p:oleObj>
              </mc:Fallback>
            </mc:AlternateContent>
          </a:graphicData>
        </a:graphic>
      </p:graphicFrame>
      <p:graphicFrame>
        <p:nvGraphicFramePr>
          <p:cNvPr id="19463" name="Object 17"/>
          <p:cNvGraphicFramePr>
            <a:graphicFrameLocks noChangeAspect="1"/>
          </p:cNvGraphicFramePr>
          <p:nvPr/>
        </p:nvGraphicFramePr>
        <p:xfrm>
          <a:off x="1897063" y="1125538"/>
          <a:ext cx="4357687" cy="806450"/>
        </p:xfrm>
        <a:graphic>
          <a:graphicData uri="http://schemas.openxmlformats.org/presentationml/2006/ole">
            <mc:AlternateContent xmlns:mc="http://schemas.openxmlformats.org/markup-compatibility/2006">
              <mc:Choice xmlns:v="urn:schemas-microsoft-com:vml" Requires="v">
                <p:oleObj spid="_x0000_s16427" name="Equation" r:id="rId7" imgW="2298700" imgH="393700" progId="Equation.DSMT4">
                  <p:embed/>
                </p:oleObj>
              </mc:Choice>
              <mc:Fallback>
                <p:oleObj name="Equation" r:id="rId7" imgW="2298700" imgH="3937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97063" y="1125538"/>
                        <a:ext cx="4357687" cy="806450"/>
                      </a:xfrm>
                      <a:prstGeom prst="rect">
                        <a:avLst/>
                      </a:prstGeom>
                      <a:noFill/>
                      <a:ln w="38100" cmpd="dbl">
                        <a:solidFill>
                          <a:srgbClr val="99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rgbClr val="5C3D99"/>
                              </a:outerShdw>
                            </a:effectLst>
                          </a14:hiddenEffects>
                        </a:ext>
                      </a:extLst>
                    </p:spPr>
                  </p:pic>
                </p:oleObj>
              </mc:Fallback>
            </mc:AlternateContent>
          </a:graphicData>
        </a:graphic>
      </p:graphicFrame>
      <p:sp>
        <p:nvSpPr>
          <p:cNvPr id="19464" name="Rectangle 3"/>
          <p:cNvSpPr>
            <a:spLocks noGrp="1" noChangeArrowheads="1"/>
          </p:cNvSpPr>
          <p:nvPr>
            <p:ph sz="quarter" idx="2"/>
          </p:nvPr>
        </p:nvSpPr>
        <p:spPr>
          <a:xfrm>
            <a:off x="2224088" y="2887663"/>
            <a:ext cx="6000750" cy="357187"/>
          </a:xfrm>
        </p:spPr>
        <p:txBody>
          <a:bodyPr/>
          <a:lstStyle/>
          <a:p>
            <a:pPr algn="just" eaLnBrk="1" hangingPunct="1">
              <a:lnSpc>
                <a:spcPct val="80000"/>
              </a:lnSpc>
              <a:buFont typeface="Wingdings" pitchFamily="2" charset="2"/>
              <a:buNone/>
            </a:pPr>
            <a:r>
              <a:rPr lang="zh-CN" altLang="en-US" sz="2400" smtClean="0">
                <a:ea typeface="华文中宋" pitchFamily="2" charset="-122"/>
              </a:rPr>
              <a:t>                    </a:t>
            </a:r>
          </a:p>
          <a:p>
            <a:pPr algn="just" eaLnBrk="1" hangingPunct="1">
              <a:lnSpc>
                <a:spcPct val="80000"/>
              </a:lnSpc>
              <a:buFont typeface="Wingdings" pitchFamily="2" charset="2"/>
              <a:buNone/>
            </a:pPr>
            <a:endParaRPr lang="zh-CN" altLang="en-US" sz="1800" smtClean="0">
              <a:ea typeface="华文中宋" pitchFamily="2" charset="-122"/>
            </a:endParaRPr>
          </a:p>
          <a:p>
            <a:pPr algn="just" eaLnBrk="1" hangingPunct="1">
              <a:lnSpc>
                <a:spcPct val="80000"/>
              </a:lnSpc>
              <a:buFont typeface="Wingdings" pitchFamily="2" charset="2"/>
              <a:buNone/>
            </a:pPr>
            <a:r>
              <a:rPr lang="zh-CN" altLang="en-US" sz="2400" smtClean="0">
                <a:ea typeface="华文中宋" pitchFamily="2" charset="-122"/>
              </a:rPr>
              <a:t>                                                        </a:t>
            </a:r>
          </a:p>
        </p:txBody>
      </p:sp>
      <p:sp>
        <p:nvSpPr>
          <p:cNvPr id="17" name="矩形 16"/>
          <p:cNvSpPr/>
          <p:nvPr/>
        </p:nvSpPr>
        <p:spPr>
          <a:xfrm>
            <a:off x="644525" y="2559050"/>
            <a:ext cx="1830388" cy="387350"/>
          </a:xfrm>
          <a:prstGeom prst="rect">
            <a:avLst/>
          </a:prstGeom>
        </p:spPr>
        <p:txBody>
          <a:bodyPr wrap="none">
            <a:spAutoFit/>
          </a:bodyPr>
          <a:lstStyle/>
          <a:p>
            <a:pPr marL="342900" indent="-342900" algn="just" fontAlgn="base">
              <a:lnSpc>
                <a:spcPct val="80000"/>
              </a:lnSpc>
              <a:spcBef>
                <a:spcPct val="20000"/>
              </a:spcBef>
              <a:spcAft>
                <a:spcPct val="0"/>
              </a:spcAft>
              <a:defRPr/>
            </a:pPr>
            <a:r>
              <a:rPr lang="en-US" altLang="zh-CN" sz="2400" b="1" kern="0" dirty="0">
                <a:solidFill>
                  <a:srgbClr val="000000"/>
                </a:solidFill>
                <a:ea typeface="楷体_GB2312" pitchFamily="49" charset="-122"/>
              </a:rPr>
              <a:t>PSD </a:t>
            </a:r>
            <a:r>
              <a:rPr lang="zh-CN" altLang="en-US" sz="2400" kern="0" dirty="0">
                <a:solidFill>
                  <a:srgbClr val="000000"/>
                </a:solidFill>
                <a:latin typeface="黑体" pitchFamily="2" charset="-122"/>
                <a:ea typeface="黑体" pitchFamily="2" charset="-122"/>
              </a:rPr>
              <a:t>性质：</a:t>
            </a:r>
            <a:endParaRPr lang="en-US" altLang="zh-CN" sz="2400" kern="0" dirty="0">
              <a:solidFill>
                <a:srgbClr val="000000"/>
              </a:solidFill>
              <a:latin typeface="黑体" pitchFamily="2" charset="-122"/>
              <a:ea typeface="黑体" pitchFamily="2" charset="-122"/>
            </a:endParaRPr>
          </a:p>
        </p:txBody>
      </p:sp>
      <p:sp>
        <p:nvSpPr>
          <p:cNvPr id="18" name="矩形 17"/>
          <p:cNvSpPr/>
          <p:nvPr/>
        </p:nvSpPr>
        <p:spPr>
          <a:xfrm>
            <a:off x="4930775" y="3416300"/>
            <a:ext cx="1357313" cy="461963"/>
          </a:xfrm>
          <a:prstGeom prst="rect">
            <a:avLst/>
          </a:prstGeom>
        </p:spPr>
        <p:txBody>
          <a:bodyPr>
            <a:spAutoFit/>
          </a:bodyPr>
          <a:lstStyle/>
          <a:p>
            <a:pPr fontAlgn="base">
              <a:spcBef>
                <a:spcPct val="0"/>
              </a:spcBef>
              <a:spcAft>
                <a:spcPct val="0"/>
              </a:spcAft>
              <a:buClr>
                <a:srgbClr val="0000CC"/>
              </a:buClr>
              <a:buSzPct val="50000"/>
              <a:buFont typeface="Wingdings" pitchFamily="2" charset="2"/>
              <a:buChar char="u"/>
              <a:defRPr/>
            </a:pPr>
            <a:r>
              <a:rPr lang="zh-CN" altLang="en-US" sz="2400" kern="0" dirty="0">
                <a:solidFill>
                  <a:srgbClr val="FF0000"/>
                </a:solidFill>
                <a:latin typeface="黑体" pitchFamily="2" charset="-122"/>
                <a:ea typeface="黑体" pitchFamily="2" charset="-122"/>
              </a:rPr>
              <a:t>偶函数</a:t>
            </a:r>
            <a:r>
              <a:rPr lang="zh-CN" altLang="en-US" sz="2400" kern="0" dirty="0">
                <a:solidFill>
                  <a:srgbClr val="000000"/>
                </a:solidFill>
                <a:latin typeface="黑体" pitchFamily="2" charset="-122"/>
                <a:ea typeface="黑体" pitchFamily="2" charset="-122"/>
              </a:rPr>
              <a:t>： </a:t>
            </a:r>
            <a:endParaRPr lang="zh-CN" altLang="en-US" sz="2400" dirty="0">
              <a:solidFill>
                <a:srgbClr val="000000"/>
              </a:solidFill>
              <a:latin typeface="黑体" pitchFamily="2" charset="-122"/>
              <a:ea typeface="黑体" pitchFamily="2" charset="-122"/>
            </a:endParaRPr>
          </a:p>
        </p:txBody>
      </p:sp>
      <p:sp>
        <p:nvSpPr>
          <p:cNvPr id="19" name="矩形 18"/>
          <p:cNvSpPr/>
          <p:nvPr/>
        </p:nvSpPr>
        <p:spPr>
          <a:xfrm>
            <a:off x="2216150" y="3402013"/>
            <a:ext cx="1428750" cy="461962"/>
          </a:xfrm>
          <a:prstGeom prst="rect">
            <a:avLst/>
          </a:prstGeom>
        </p:spPr>
        <p:txBody>
          <a:bodyPr>
            <a:spAutoFit/>
          </a:bodyPr>
          <a:lstStyle/>
          <a:p>
            <a:pPr fontAlgn="base">
              <a:spcBef>
                <a:spcPct val="0"/>
              </a:spcBef>
              <a:spcAft>
                <a:spcPct val="0"/>
              </a:spcAft>
              <a:buClr>
                <a:srgbClr val="0000CC"/>
              </a:buClr>
              <a:buSzPct val="50000"/>
              <a:buFont typeface="Wingdings" pitchFamily="2" charset="2"/>
              <a:buChar char="u"/>
              <a:defRPr/>
            </a:pPr>
            <a:r>
              <a:rPr lang="zh-CN" altLang="en-US" sz="2400" kern="0" dirty="0">
                <a:solidFill>
                  <a:srgbClr val="FF0000"/>
                </a:solidFill>
                <a:latin typeface="黑体" pitchFamily="2" charset="-122"/>
                <a:ea typeface="黑体" pitchFamily="2" charset="-122"/>
              </a:rPr>
              <a:t>非负性</a:t>
            </a:r>
            <a:r>
              <a:rPr lang="zh-CN" altLang="en-US" sz="2400" kern="0" dirty="0">
                <a:solidFill>
                  <a:srgbClr val="000000"/>
                </a:solidFill>
                <a:latin typeface="黑体" pitchFamily="2" charset="-122"/>
                <a:ea typeface="黑体" pitchFamily="2" charset="-122"/>
              </a:rPr>
              <a:t>：                   </a:t>
            </a:r>
            <a:endParaRPr lang="en-US" altLang="zh-CN" sz="2400" kern="0" dirty="0">
              <a:solidFill>
                <a:srgbClr val="000000"/>
              </a:solidFill>
              <a:latin typeface="黑体" pitchFamily="2" charset="-122"/>
              <a:ea typeface="黑体" pitchFamily="2" charset="-122"/>
            </a:endParaRPr>
          </a:p>
        </p:txBody>
      </p:sp>
      <p:sp>
        <p:nvSpPr>
          <p:cNvPr id="20" name="圆角矩形 19"/>
          <p:cNvSpPr/>
          <p:nvPr/>
        </p:nvSpPr>
        <p:spPr>
          <a:xfrm>
            <a:off x="2089150" y="2844800"/>
            <a:ext cx="6072188" cy="1143000"/>
          </a:xfrm>
          <a:prstGeom prst="roundRect">
            <a:avLst/>
          </a:prstGeom>
          <a:noFill/>
          <a:ln w="19050">
            <a:solidFill>
              <a:srgbClr val="0000CC"/>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2000">
              <a:solidFill>
                <a:srgbClr val="FFFFFF"/>
              </a:solidFill>
            </a:endParaRPr>
          </a:p>
        </p:txBody>
      </p:sp>
      <p:sp>
        <p:nvSpPr>
          <p:cNvPr id="21" name="矩形 20"/>
          <p:cNvSpPr/>
          <p:nvPr/>
        </p:nvSpPr>
        <p:spPr>
          <a:xfrm>
            <a:off x="2224088" y="2916238"/>
            <a:ext cx="5857875" cy="461962"/>
          </a:xfrm>
          <a:prstGeom prst="rect">
            <a:avLst/>
          </a:prstGeom>
        </p:spPr>
        <p:txBody>
          <a:bodyPr>
            <a:spAutoFit/>
          </a:bodyPr>
          <a:lstStyle/>
          <a:p>
            <a:pPr fontAlgn="base">
              <a:spcBef>
                <a:spcPct val="0"/>
              </a:spcBef>
              <a:spcAft>
                <a:spcPct val="0"/>
              </a:spcAft>
              <a:buClr>
                <a:srgbClr val="0000CC"/>
              </a:buClr>
              <a:buSzPct val="50000"/>
              <a:buFont typeface="Wingdings" pitchFamily="2" charset="2"/>
              <a:buChar char="u"/>
              <a:defRPr/>
            </a:pPr>
            <a:r>
              <a:rPr lang="zh-CN" altLang="en-US" sz="2400" dirty="0">
                <a:solidFill>
                  <a:srgbClr val="000000"/>
                </a:solidFill>
                <a:latin typeface="Garamond" pitchFamily="18" charset="0"/>
                <a:ea typeface="华文中宋" pitchFamily="2" charset="-122"/>
              </a:rPr>
              <a:t> </a:t>
            </a:r>
            <a:r>
              <a:rPr lang="zh-CN" altLang="en-US" sz="2400" dirty="0">
                <a:solidFill>
                  <a:srgbClr val="FF0000"/>
                </a:solidFill>
                <a:latin typeface="Garamond" pitchFamily="18" charset="0"/>
                <a:ea typeface="华文中宋" pitchFamily="2" charset="-122"/>
              </a:rPr>
              <a:t>遍历过程</a:t>
            </a:r>
            <a:r>
              <a:rPr lang="zh-CN" altLang="en-US" sz="2400" dirty="0">
                <a:solidFill>
                  <a:srgbClr val="000000"/>
                </a:solidFill>
                <a:latin typeface="Garamond" pitchFamily="18" charset="0"/>
                <a:ea typeface="华文中宋" pitchFamily="2" charset="-122"/>
              </a:rPr>
              <a:t>任一样本的</a:t>
            </a:r>
            <a:r>
              <a:rPr lang="en-US" altLang="zh-CN" sz="2400" dirty="0">
                <a:solidFill>
                  <a:srgbClr val="000000"/>
                </a:solidFill>
                <a:latin typeface="Garamond" pitchFamily="18" charset="0"/>
                <a:ea typeface="华文中宋" pitchFamily="2" charset="-122"/>
              </a:rPr>
              <a:t>PSD </a:t>
            </a:r>
            <a:r>
              <a:rPr lang="en-US" altLang="zh-CN" sz="2400" b="1" dirty="0">
                <a:solidFill>
                  <a:srgbClr val="FF0000"/>
                </a:solidFill>
                <a:latin typeface="Garamond" pitchFamily="18" charset="0"/>
                <a:ea typeface="华文中宋" pitchFamily="2" charset="-122"/>
                <a:cs typeface="Times New Roman" pitchFamily="18" charset="0"/>
              </a:rPr>
              <a:t>= </a:t>
            </a:r>
            <a:r>
              <a:rPr lang="zh-CN" altLang="en-US" sz="2400" dirty="0">
                <a:solidFill>
                  <a:srgbClr val="000000"/>
                </a:solidFill>
                <a:latin typeface="Garamond" pitchFamily="18" charset="0"/>
                <a:ea typeface="华文中宋" pitchFamily="2" charset="-122"/>
              </a:rPr>
              <a:t>过程的</a:t>
            </a:r>
            <a:r>
              <a:rPr lang="en-US" altLang="zh-CN" sz="2400" dirty="0">
                <a:solidFill>
                  <a:srgbClr val="000000"/>
                </a:solidFill>
                <a:latin typeface="Garamond" pitchFamily="18" charset="0"/>
                <a:ea typeface="华文中宋" pitchFamily="2" charset="-122"/>
              </a:rPr>
              <a:t>PSD</a:t>
            </a:r>
            <a:endParaRPr lang="en-US" altLang="zh-CN" sz="2400" kern="0" dirty="0">
              <a:solidFill>
                <a:srgbClr val="000000"/>
              </a:solidFill>
              <a:latin typeface="黑体" pitchFamily="2" charset="-122"/>
              <a:ea typeface="黑体" pitchFamily="2" charset="-122"/>
            </a:endParaRPr>
          </a:p>
        </p:txBody>
      </p:sp>
      <p:sp>
        <p:nvSpPr>
          <p:cNvPr id="5" name="矩形 4"/>
          <p:cNvSpPr/>
          <p:nvPr/>
        </p:nvSpPr>
        <p:spPr>
          <a:xfrm>
            <a:off x="619125" y="333375"/>
            <a:ext cx="3279775" cy="498475"/>
          </a:xfrm>
          <a:prstGeom prst="rect">
            <a:avLst/>
          </a:prstGeom>
        </p:spPr>
        <p:txBody>
          <a:bodyPr wrap="none">
            <a:spAutoFit/>
          </a:bodyPr>
          <a:lstStyle/>
          <a:p>
            <a:pPr fontAlgn="base">
              <a:lnSpc>
                <a:spcPct val="110000"/>
              </a:lnSpc>
              <a:spcBef>
                <a:spcPct val="20000"/>
              </a:spcBef>
              <a:spcAft>
                <a:spcPct val="0"/>
              </a:spcAft>
              <a:buClr>
                <a:srgbClr val="FFCF01"/>
              </a:buClr>
              <a:buSzPct val="55000"/>
              <a:defRPr/>
            </a:pPr>
            <a:r>
              <a:rPr lang="zh-CN" altLang="en-US" sz="2400" b="1" kern="0" dirty="0">
                <a:solidFill>
                  <a:srgbClr val="000000"/>
                </a:solidFill>
                <a:latin typeface="Times New Roman"/>
                <a:ea typeface="楷体_GB2312"/>
              </a:rPr>
              <a:t>平稳过程的</a:t>
            </a:r>
            <a:r>
              <a:rPr lang="zh-CN" altLang="en-US" sz="2400" b="1" kern="0" dirty="0">
                <a:solidFill>
                  <a:srgbClr val="FF0000"/>
                </a:solidFill>
                <a:latin typeface="Times New Roman"/>
                <a:ea typeface="楷体_GB2312"/>
              </a:rPr>
              <a:t>平均功率</a:t>
            </a:r>
            <a:r>
              <a:rPr lang="zh-CN" altLang="en-US" sz="2400" b="1" kern="0" dirty="0">
                <a:solidFill>
                  <a:srgbClr val="000000"/>
                </a:solidFill>
                <a:latin typeface="Times New Roman"/>
                <a:ea typeface="楷体_GB2312"/>
              </a:rPr>
              <a:t>：</a:t>
            </a:r>
          </a:p>
        </p:txBody>
      </p:sp>
      <p:sp>
        <p:nvSpPr>
          <p:cNvPr id="22" name="矩形 21"/>
          <p:cNvSpPr/>
          <p:nvPr/>
        </p:nvSpPr>
        <p:spPr>
          <a:xfrm>
            <a:off x="1630363" y="2060575"/>
            <a:ext cx="6599237" cy="498475"/>
          </a:xfrm>
          <a:prstGeom prst="rect">
            <a:avLst/>
          </a:prstGeom>
        </p:spPr>
        <p:txBody>
          <a:bodyPr>
            <a:spAutoFit/>
          </a:bodyPr>
          <a:lstStyle/>
          <a:p>
            <a:pPr marL="2057400" lvl="4" indent="-228600" fontAlgn="base">
              <a:lnSpc>
                <a:spcPct val="110000"/>
              </a:lnSpc>
              <a:spcBef>
                <a:spcPct val="20000"/>
              </a:spcBef>
              <a:spcAft>
                <a:spcPct val="0"/>
              </a:spcAft>
              <a:buClr>
                <a:srgbClr val="00E4A8"/>
              </a:buClr>
              <a:buSzPct val="50000"/>
              <a:defRPr/>
            </a:pPr>
            <a:r>
              <a:rPr lang="zh-CN" altLang="en-US" sz="2400" b="1" kern="0" dirty="0">
                <a:solidFill>
                  <a:srgbClr val="000000"/>
                </a:solidFill>
                <a:latin typeface="Times New Roman"/>
                <a:ea typeface="楷体_GB2312"/>
              </a:rPr>
              <a:t>	</a:t>
            </a:r>
            <a:r>
              <a:rPr lang="en-US" altLang="zh-CN" sz="2400" b="1" kern="0" dirty="0">
                <a:solidFill>
                  <a:srgbClr val="000000"/>
                </a:solidFill>
                <a:latin typeface="Times New Roman"/>
                <a:ea typeface="楷体_GB2312"/>
              </a:rPr>
              <a:t>——</a:t>
            </a:r>
            <a:r>
              <a:rPr lang="zh-CN" altLang="en-US" sz="2400" b="1" kern="0" dirty="0">
                <a:solidFill>
                  <a:srgbClr val="000000"/>
                </a:solidFill>
                <a:latin typeface="Times New Roman"/>
                <a:ea typeface="楷体_GB2312"/>
              </a:rPr>
              <a:t>频域的平均功率计算法。</a:t>
            </a:r>
          </a:p>
        </p:txBody>
      </p:sp>
      <p:sp>
        <p:nvSpPr>
          <p:cNvPr id="4" name="页脚占位符 3"/>
          <p:cNvSpPr>
            <a:spLocks noGrp="1"/>
          </p:cNvSpPr>
          <p:nvPr>
            <p:ph type="ftr" sz="quarter" idx="10"/>
          </p:nvPr>
        </p:nvSpPr>
        <p:spPr/>
        <p:txBody>
          <a:bodyPr/>
          <a:lstStyle/>
          <a:p>
            <a:pPr>
              <a:defRPr/>
            </a:pPr>
            <a:r>
              <a:rPr lang="zh-CN" altLang="en-US" smtClean="0"/>
              <a:t>浙江工业大学信息学院</a:t>
            </a:r>
            <a:endParaRPr lang="en-US" altLang="zh-CN"/>
          </a:p>
        </p:txBody>
      </p:sp>
      <p:sp>
        <p:nvSpPr>
          <p:cNvPr id="6" name="灯片编号占位符 5"/>
          <p:cNvSpPr>
            <a:spLocks noGrp="1"/>
          </p:cNvSpPr>
          <p:nvPr>
            <p:ph type="sldNum" sz="quarter" idx="11"/>
          </p:nvPr>
        </p:nvSpPr>
        <p:spPr/>
        <p:txBody>
          <a:bodyPr/>
          <a:lstStyle/>
          <a:p>
            <a:pPr>
              <a:defRPr/>
            </a:pPr>
            <a:fld id="{F04E0FC2-6EC7-45AD-9FCD-EB3F83661652}" type="slidenum">
              <a:rPr lang="en-US" altLang="zh-CN" smtClean="0">
                <a:solidFill>
                  <a:srgbClr val="000000"/>
                </a:solidFill>
              </a:rPr>
              <a:pPr>
                <a:defRPr/>
              </a:pPr>
              <a:t>18</a:t>
            </a:fld>
            <a:endParaRPr lang="en-US" altLang="zh-CN" dirty="0">
              <a:solidFill>
                <a:srgbClr val="000000"/>
              </a:solidFill>
            </a:endParaRPr>
          </a:p>
        </p:txBody>
      </p:sp>
    </p:spTree>
    <p:extLst>
      <p:ext uri="{BB962C8B-B14F-4D97-AF65-F5344CB8AC3E}">
        <p14:creationId xmlns:p14="http://schemas.microsoft.com/office/powerpoint/2010/main" val="214568768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8300" y="1111250"/>
            <a:ext cx="7948613" cy="7445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2000">
              <a:solidFill>
                <a:srgbClr val="FFFFFF"/>
              </a:solidFill>
            </a:endParaRPr>
          </a:p>
        </p:txBody>
      </p:sp>
      <p:sp>
        <p:nvSpPr>
          <p:cNvPr id="7" name="椭圆 6"/>
          <p:cNvSpPr/>
          <p:nvPr/>
        </p:nvSpPr>
        <p:spPr bwMode="auto">
          <a:xfrm>
            <a:off x="541338" y="333375"/>
            <a:ext cx="928687" cy="571500"/>
          </a:xfrm>
          <a:prstGeom prst="ellipse">
            <a:avLst/>
          </a:prstGeom>
          <a:solidFill>
            <a:schemeClr val="bg2">
              <a:lumMod val="10000"/>
              <a:lumOff val="90000"/>
            </a:schemeClr>
          </a:solidFill>
          <a:ln w="9525" cap="flat" cmpd="sng" algn="ctr">
            <a:solidFill>
              <a:schemeClr val="tx2">
                <a:lumMod val="60000"/>
                <a:lumOff val="40000"/>
              </a:schemeClr>
            </a:solidFill>
            <a:prstDash val="solid"/>
            <a:miter lim="800000"/>
            <a:headEnd type="none" w="med" len="med"/>
            <a:tailEnd type="none" w="med" len="med"/>
          </a:ln>
          <a:effectLst>
            <a:outerShdw blurRad="50800" dist="38100" dir="18900000" algn="bl" rotWithShape="0">
              <a:prstClr val="black">
                <a:alpha val="40000"/>
              </a:prstClr>
            </a:outerShdw>
          </a:effectLst>
        </p:spPr>
        <p:txBody>
          <a:bodyPr wrap="none"/>
          <a:lstStyle/>
          <a:p>
            <a:pPr fontAlgn="base">
              <a:spcBef>
                <a:spcPct val="0"/>
              </a:spcBef>
              <a:spcAft>
                <a:spcPct val="0"/>
              </a:spcAft>
              <a:defRPr/>
            </a:pPr>
            <a:endParaRPr lang="zh-CN" altLang="en-US" sz="2000" dirty="0">
              <a:solidFill>
                <a:srgbClr val="000000"/>
              </a:solidFill>
              <a:latin typeface="Garamond" pitchFamily="18" charset="0"/>
            </a:endParaRPr>
          </a:p>
        </p:txBody>
      </p:sp>
      <p:sp>
        <p:nvSpPr>
          <p:cNvPr id="20484" name="矩形 7"/>
          <p:cNvSpPr>
            <a:spLocks noChangeArrowheads="1"/>
          </p:cNvSpPr>
          <p:nvPr/>
        </p:nvSpPr>
        <p:spPr bwMode="auto">
          <a:xfrm>
            <a:off x="550863" y="333375"/>
            <a:ext cx="11128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eaLnBrk="1" fontAlgn="base" hangingPunct="1">
              <a:spcBef>
                <a:spcPct val="0"/>
              </a:spcBef>
              <a:spcAft>
                <a:spcPct val="0"/>
              </a:spcAft>
            </a:pPr>
            <a:r>
              <a:rPr lang="zh-CN" altLang="en-US" sz="2400" b="1">
                <a:solidFill>
                  <a:srgbClr val="003399"/>
                </a:solidFill>
                <a:latin typeface="黑体" pitchFamily="2" charset="-122"/>
                <a:ea typeface="黑体" pitchFamily="2" charset="-122"/>
              </a:rPr>
              <a:t>例题：</a:t>
            </a:r>
          </a:p>
        </p:txBody>
      </p:sp>
      <p:sp>
        <p:nvSpPr>
          <p:cNvPr id="10" name="矩形 9"/>
          <p:cNvSpPr/>
          <p:nvPr/>
        </p:nvSpPr>
        <p:spPr>
          <a:xfrm>
            <a:off x="403225" y="1196975"/>
            <a:ext cx="8056563" cy="573088"/>
          </a:xfrm>
          <a:prstGeom prst="rect">
            <a:avLst/>
          </a:prstGeom>
        </p:spPr>
        <p:txBody>
          <a:bodyPr>
            <a:spAutoFit/>
          </a:bodyPr>
          <a:lstStyle/>
          <a:p>
            <a:pPr marL="342900" indent="-342900" fontAlgn="base">
              <a:lnSpc>
                <a:spcPct val="130000"/>
              </a:lnSpc>
              <a:spcBef>
                <a:spcPct val="20000"/>
              </a:spcBef>
              <a:spcAft>
                <a:spcPct val="0"/>
              </a:spcAft>
              <a:buClr>
                <a:srgbClr val="3333CC"/>
              </a:buClr>
              <a:buSzPct val="60000"/>
              <a:buFont typeface="Wingdings" pitchFamily="2" charset="2"/>
              <a:buChar char="l"/>
              <a:defRPr/>
            </a:pPr>
            <a:r>
              <a:rPr lang="zh-CN" altLang="en-US" sz="2400" b="1" kern="0" dirty="0">
                <a:solidFill>
                  <a:srgbClr val="000000"/>
                </a:solidFill>
                <a:latin typeface="Times New Roman"/>
                <a:ea typeface="楷体_GB2312"/>
              </a:rPr>
              <a:t>求随机相位余弦波</a:t>
            </a:r>
            <a:r>
              <a:rPr lang="zh-CN" altLang="en-US" sz="2400" b="1" i="1" kern="0" dirty="0">
                <a:solidFill>
                  <a:srgbClr val="000000"/>
                </a:solidFill>
                <a:latin typeface="Times New Roman"/>
                <a:ea typeface="楷体_GB2312"/>
                <a:sym typeface="Symbol" pitchFamily="18" charset="2"/>
              </a:rPr>
              <a:t></a:t>
            </a:r>
            <a:r>
              <a:rPr lang="en-US" altLang="zh-CN" sz="2400" b="1" kern="0" dirty="0">
                <a:solidFill>
                  <a:srgbClr val="000000"/>
                </a:solidFill>
                <a:latin typeface="Times New Roman"/>
                <a:ea typeface="楷体_GB2312"/>
                <a:sym typeface="Symbol" pitchFamily="18" charset="2"/>
              </a:rPr>
              <a:t>(</a:t>
            </a:r>
            <a:r>
              <a:rPr lang="en-US" altLang="zh-CN" sz="2400" b="1" i="1" kern="0" dirty="0">
                <a:solidFill>
                  <a:srgbClr val="000000"/>
                </a:solidFill>
                <a:latin typeface="Times New Roman"/>
                <a:ea typeface="楷体_GB2312"/>
                <a:sym typeface="Symbol" pitchFamily="18" charset="2"/>
              </a:rPr>
              <a:t>t</a:t>
            </a:r>
            <a:r>
              <a:rPr lang="en-US" altLang="zh-CN" sz="2400" b="1" kern="0" dirty="0">
                <a:solidFill>
                  <a:srgbClr val="000000"/>
                </a:solidFill>
                <a:latin typeface="Times New Roman"/>
                <a:ea typeface="楷体_GB2312"/>
                <a:sym typeface="Symbol" pitchFamily="18" charset="2"/>
              </a:rPr>
              <a:t>) = </a:t>
            </a:r>
            <a:r>
              <a:rPr lang="en-US" altLang="zh-CN" sz="2400" b="1" i="1" kern="0" dirty="0" err="1">
                <a:solidFill>
                  <a:srgbClr val="000000"/>
                </a:solidFill>
                <a:latin typeface="Times New Roman"/>
                <a:ea typeface="楷体_GB2312"/>
                <a:sym typeface="Symbol" pitchFamily="18" charset="2"/>
              </a:rPr>
              <a:t>A</a:t>
            </a:r>
            <a:r>
              <a:rPr lang="en-US" altLang="zh-CN" sz="2400" b="1" kern="0" dirty="0" err="1">
                <a:solidFill>
                  <a:srgbClr val="000000"/>
                </a:solidFill>
                <a:latin typeface="Times New Roman"/>
                <a:ea typeface="楷体_GB2312"/>
                <a:sym typeface="Symbol" pitchFamily="18" charset="2"/>
              </a:rPr>
              <a:t>cos</a:t>
            </a:r>
            <a:r>
              <a:rPr lang="en-US" altLang="zh-CN" sz="2400" b="1" kern="0" dirty="0">
                <a:solidFill>
                  <a:srgbClr val="000000"/>
                </a:solidFill>
                <a:latin typeface="Times New Roman"/>
                <a:ea typeface="楷体_GB2312"/>
                <a:sym typeface="Symbol" pitchFamily="18" charset="2"/>
              </a:rPr>
              <a:t>(</a:t>
            </a:r>
            <a:r>
              <a:rPr lang="en-US" altLang="zh-CN" sz="2400" b="1" i="1" kern="0" dirty="0">
                <a:solidFill>
                  <a:srgbClr val="000000"/>
                </a:solidFill>
                <a:latin typeface="Times New Roman"/>
                <a:ea typeface="楷体_GB2312"/>
                <a:sym typeface="Symbol" pitchFamily="18" charset="2"/>
              </a:rPr>
              <a:t></a:t>
            </a:r>
            <a:r>
              <a:rPr lang="en-US" altLang="zh-CN" sz="2400" b="1" kern="0" baseline="-25000" dirty="0" err="1">
                <a:solidFill>
                  <a:srgbClr val="000000"/>
                </a:solidFill>
                <a:latin typeface="Times New Roman"/>
                <a:ea typeface="楷体_GB2312"/>
                <a:sym typeface="Symbol" pitchFamily="18" charset="2"/>
              </a:rPr>
              <a:t>c</a:t>
            </a:r>
            <a:r>
              <a:rPr lang="en-US" altLang="zh-CN" sz="2400" b="1" i="1" kern="0" dirty="0" err="1">
                <a:solidFill>
                  <a:srgbClr val="000000"/>
                </a:solidFill>
                <a:latin typeface="Times New Roman"/>
                <a:ea typeface="楷体_GB2312"/>
                <a:sym typeface="Symbol" pitchFamily="18" charset="2"/>
              </a:rPr>
              <a:t>t</a:t>
            </a:r>
            <a:r>
              <a:rPr lang="en-US" altLang="zh-CN" sz="2400" b="1" kern="0" dirty="0">
                <a:solidFill>
                  <a:srgbClr val="000000"/>
                </a:solidFill>
                <a:latin typeface="Times New Roman"/>
                <a:ea typeface="楷体_GB2312"/>
                <a:sym typeface="Symbol" pitchFamily="18" charset="2"/>
              </a:rPr>
              <a:t> + </a:t>
            </a:r>
            <a:r>
              <a:rPr lang="en-US" altLang="zh-CN" sz="2400" b="1" i="1" kern="0" dirty="0">
                <a:solidFill>
                  <a:srgbClr val="000000"/>
                </a:solidFill>
                <a:latin typeface="Times New Roman"/>
                <a:ea typeface="楷体_GB2312"/>
                <a:sym typeface="Symbol" pitchFamily="18" charset="2"/>
              </a:rPr>
              <a:t> </a:t>
            </a:r>
            <a:r>
              <a:rPr lang="en-US" altLang="zh-CN" sz="2400" b="1" kern="0" dirty="0">
                <a:solidFill>
                  <a:srgbClr val="000000"/>
                </a:solidFill>
                <a:latin typeface="Times New Roman"/>
                <a:ea typeface="楷体_GB2312"/>
                <a:sym typeface="Symbol" pitchFamily="18" charset="2"/>
              </a:rPr>
              <a:t>)</a:t>
            </a:r>
            <a:r>
              <a:rPr lang="zh-CN" altLang="en-US" sz="2400" b="1" kern="0" dirty="0">
                <a:solidFill>
                  <a:srgbClr val="000000"/>
                </a:solidFill>
                <a:latin typeface="Times New Roman"/>
                <a:ea typeface="楷体_GB2312"/>
              </a:rPr>
              <a:t>的功率谱密度。</a:t>
            </a:r>
          </a:p>
        </p:txBody>
      </p:sp>
      <p:sp>
        <p:nvSpPr>
          <p:cNvPr id="12" name="矩形 11"/>
          <p:cNvSpPr/>
          <p:nvPr/>
        </p:nvSpPr>
        <p:spPr>
          <a:xfrm>
            <a:off x="403225" y="1865313"/>
            <a:ext cx="8566150" cy="4265612"/>
          </a:xfrm>
          <a:prstGeom prst="rect">
            <a:avLst/>
          </a:prstGeom>
        </p:spPr>
        <p:txBody>
          <a:bodyPr>
            <a:spAutoFit/>
          </a:bodyPr>
          <a:lstStyle/>
          <a:p>
            <a:pPr marL="342900" indent="-342900">
              <a:lnSpc>
                <a:spcPct val="130000"/>
              </a:lnSpc>
              <a:spcBef>
                <a:spcPct val="20000"/>
              </a:spcBef>
              <a:buClr>
                <a:srgbClr val="3333CC"/>
              </a:buClr>
              <a:buSzPct val="60000"/>
              <a:defRPr/>
            </a:pPr>
            <a:r>
              <a:rPr lang="en-US" altLang="zh-CN" sz="2400" b="1" kern="0" dirty="0">
                <a:solidFill>
                  <a:srgbClr val="000000"/>
                </a:solidFill>
                <a:latin typeface="Times New Roman"/>
                <a:ea typeface="楷体_GB2312"/>
              </a:rPr>
              <a:t>          </a:t>
            </a:r>
            <a:r>
              <a:rPr lang="zh-CN" altLang="en-US" sz="2400" b="1" kern="0" dirty="0">
                <a:solidFill>
                  <a:srgbClr val="000000"/>
                </a:solidFill>
                <a:latin typeface="Times New Roman"/>
                <a:ea typeface="楷体_GB2312"/>
              </a:rPr>
              <a:t>在</a:t>
            </a:r>
            <a:r>
              <a:rPr lang="en-US" altLang="zh-CN" sz="2400" b="1" kern="0" dirty="0">
                <a:solidFill>
                  <a:srgbClr val="000000"/>
                </a:solidFill>
                <a:latin typeface="Times New Roman"/>
                <a:ea typeface="楷体_GB2312"/>
              </a:rPr>
              <a:t>[</a:t>
            </a:r>
            <a:r>
              <a:rPr lang="zh-CN" altLang="en-US" sz="2400" b="1" kern="0" dirty="0">
                <a:solidFill>
                  <a:srgbClr val="000000"/>
                </a:solidFill>
                <a:latin typeface="Times New Roman"/>
                <a:ea typeface="楷体_GB2312"/>
              </a:rPr>
              <a:t>例</a:t>
            </a:r>
            <a:r>
              <a:rPr lang="en-US" altLang="zh-CN" sz="2400" b="1" kern="0" dirty="0">
                <a:solidFill>
                  <a:srgbClr val="000000"/>
                </a:solidFill>
                <a:latin typeface="Times New Roman"/>
                <a:ea typeface="楷体_GB2312"/>
              </a:rPr>
              <a:t>3-1]</a:t>
            </a:r>
            <a:r>
              <a:rPr lang="zh-CN" altLang="en-US" sz="2400" b="1" kern="0" dirty="0">
                <a:solidFill>
                  <a:srgbClr val="000000"/>
                </a:solidFill>
                <a:latin typeface="Times New Roman"/>
                <a:ea typeface="楷体_GB2312"/>
              </a:rPr>
              <a:t>中，我们已经考察随机相位余弦波是一个平稳过程，并且求出其相关函数为</a:t>
            </a:r>
          </a:p>
          <a:p>
            <a:pPr marL="1600200" lvl="3" indent="-228600">
              <a:lnSpc>
                <a:spcPct val="130000"/>
              </a:lnSpc>
              <a:spcBef>
                <a:spcPct val="20000"/>
              </a:spcBef>
              <a:buClr>
                <a:srgbClr val="FFCF01"/>
              </a:buClr>
              <a:buSzPct val="55000"/>
              <a:defRPr/>
            </a:pPr>
            <a:endParaRPr lang="zh-CN" altLang="en-US" sz="2400" b="1" kern="0" dirty="0">
              <a:solidFill>
                <a:srgbClr val="000000"/>
              </a:solidFill>
              <a:latin typeface="Times New Roman"/>
              <a:ea typeface="楷体_GB2312"/>
            </a:endParaRPr>
          </a:p>
          <a:p>
            <a:pPr marL="1600200" lvl="3" indent="-228600">
              <a:lnSpc>
                <a:spcPct val="130000"/>
              </a:lnSpc>
              <a:spcBef>
                <a:spcPct val="20000"/>
              </a:spcBef>
              <a:buClr>
                <a:srgbClr val="FFCF01"/>
              </a:buClr>
              <a:buSzPct val="55000"/>
              <a:defRPr/>
            </a:pPr>
            <a:r>
              <a:rPr lang="zh-CN" altLang="en-US" sz="2400" b="1" kern="0" dirty="0">
                <a:solidFill>
                  <a:srgbClr val="000000"/>
                </a:solidFill>
                <a:latin typeface="Times New Roman"/>
                <a:ea typeface="楷体_GB2312"/>
              </a:rPr>
              <a:t>	</a:t>
            </a:r>
            <a:endParaRPr lang="en-US" altLang="zh-CN" sz="2400" b="1" kern="0" dirty="0">
              <a:solidFill>
                <a:srgbClr val="000000"/>
              </a:solidFill>
              <a:latin typeface="Times New Roman"/>
              <a:ea typeface="楷体_GB2312"/>
            </a:endParaRPr>
          </a:p>
          <a:p>
            <a:pPr marL="1600200" lvl="3" indent="-228600">
              <a:lnSpc>
                <a:spcPct val="130000"/>
              </a:lnSpc>
              <a:spcBef>
                <a:spcPct val="20000"/>
              </a:spcBef>
              <a:buClr>
                <a:srgbClr val="FFCF01"/>
              </a:buClr>
              <a:buSzPct val="55000"/>
              <a:defRPr/>
            </a:pPr>
            <a:r>
              <a:rPr lang="zh-CN" altLang="en-US" sz="2400" b="1" kern="0" dirty="0">
                <a:solidFill>
                  <a:srgbClr val="000000"/>
                </a:solidFill>
                <a:latin typeface="Times New Roman"/>
                <a:ea typeface="楷体_GB2312"/>
              </a:rPr>
              <a:t>已知</a:t>
            </a:r>
          </a:p>
          <a:p>
            <a:pPr marL="342900" indent="-342900">
              <a:lnSpc>
                <a:spcPct val="130000"/>
              </a:lnSpc>
              <a:spcBef>
                <a:spcPct val="20000"/>
              </a:spcBef>
              <a:buClr>
                <a:srgbClr val="3333CC"/>
              </a:buClr>
              <a:buSzPct val="60000"/>
              <a:defRPr/>
            </a:pPr>
            <a:r>
              <a:rPr lang="zh-CN" altLang="en-US" sz="2400" b="1" kern="0" dirty="0">
                <a:solidFill>
                  <a:srgbClr val="FF0000"/>
                </a:solidFill>
                <a:latin typeface="Times New Roman"/>
                <a:ea typeface="楷体_GB2312"/>
              </a:rPr>
              <a:t>功率谱密度</a:t>
            </a:r>
            <a:r>
              <a:rPr lang="en-US" altLang="zh-CN" sz="2400" b="1" kern="0" dirty="0">
                <a:solidFill>
                  <a:srgbClr val="000000"/>
                </a:solidFill>
                <a:latin typeface="Times New Roman"/>
                <a:ea typeface="楷体_GB2312"/>
              </a:rPr>
              <a:t>:</a:t>
            </a:r>
          </a:p>
          <a:p>
            <a:pPr marL="342900" indent="-342900">
              <a:spcBef>
                <a:spcPct val="20000"/>
              </a:spcBef>
              <a:buClr>
                <a:srgbClr val="3333CC"/>
              </a:buClr>
              <a:buSzPct val="60000"/>
              <a:defRPr/>
            </a:pPr>
            <a:endParaRPr lang="en-US" altLang="zh-CN" sz="2400" b="1" kern="0" dirty="0">
              <a:solidFill>
                <a:srgbClr val="000000"/>
              </a:solidFill>
              <a:latin typeface="Times New Roman"/>
              <a:ea typeface="楷体_GB2312"/>
            </a:endParaRPr>
          </a:p>
          <a:p>
            <a:pPr marL="342900" indent="-342900">
              <a:lnSpc>
                <a:spcPct val="130000"/>
              </a:lnSpc>
              <a:spcBef>
                <a:spcPct val="20000"/>
              </a:spcBef>
              <a:buClr>
                <a:srgbClr val="3333CC"/>
              </a:buClr>
              <a:buSzPct val="60000"/>
              <a:defRPr/>
            </a:pPr>
            <a:r>
              <a:rPr lang="zh-CN" altLang="en-US" sz="2400" b="1" kern="0" dirty="0">
                <a:solidFill>
                  <a:srgbClr val="FF0000"/>
                </a:solidFill>
                <a:latin typeface="Times New Roman"/>
                <a:ea typeface="楷体_GB2312"/>
              </a:rPr>
              <a:t>平均功率</a:t>
            </a:r>
            <a:r>
              <a:rPr lang="en-US" altLang="zh-CN" sz="2400" b="1" kern="0" dirty="0">
                <a:solidFill>
                  <a:srgbClr val="000000"/>
                </a:solidFill>
                <a:latin typeface="Times New Roman"/>
                <a:ea typeface="楷体_GB2312"/>
              </a:rPr>
              <a:t>: </a:t>
            </a:r>
            <a:endParaRPr lang="zh-CN" altLang="en-US" kern="0" dirty="0">
              <a:solidFill>
                <a:sysClr val="windowText" lastClr="000000"/>
              </a:solidFill>
              <a:latin typeface="Garamond" pitchFamily="18" charset="0"/>
            </a:endParaRPr>
          </a:p>
        </p:txBody>
      </p:sp>
      <p:sp>
        <p:nvSpPr>
          <p:cNvPr id="13" name="椭圆 12"/>
          <p:cNvSpPr/>
          <p:nvPr/>
        </p:nvSpPr>
        <p:spPr bwMode="auto">
          <a:xfrm>
            <a:off x="128588" y="1989138"/>
            <a:ext cx="928687" cy="571500"/>
          </a:xfrm>
          <a:prstGeom prst="ellipse">
            <a:avLst/>
          </a:prstGeom>
          <a:solidFill>
            <a:schemeClr val="bg2">
              <a:lumMod val="10000"/>
              <a:lumOff val="90000"/>
            </a:schemeClr>
          </a:solidFill>
          <a:ln w="9525" cap="flat" cmpd="sng" algn="ctr">
            <a:solidFill>
              <a:schemeClr val="tx2">
                <a:lumMod val="60000"/>
                <a:lumOff val="40000"/>
              </a:schemeClr>
            </a:solidFill>
            <a:prstDash val="solid"/>
            <a:miter lim="800000"/>
            <a:headEnd type="none" w="med" len="med"/>
            <a:tailEnd type="none" w="med" len="med"/>
          </a:ln>
          <a:effectLst>
            <a:outerShdw blurRad="50800" dist="38100" dir="18900000" algn="bl" rotWithShape="0">
              <a:prstClr val="black">
                <a:alpha val="40000"/>
              </a:prstClr>
            </a:outerShdw>
          </a:effectLst>
        </p:spPr>
        <p:txBody>
          <a:bodyPr wrap="none"/>
          <a:lstStyle/>
          <a:p>
            <a:pPr fontAlgn="base">
              <a:spcBef>
                <a:spcPct val="0"/>
              </a:spcBef>
              <a:spcAft>
                <a:spcPct val="0"/>
              </a:spcAft>
              <a:defRPr/>
            </a:pPr>
            <a:endParaRPr lang="zh-CN" altLang="en-US" sz="2000" dirty="0">
              <a:solidFill>
                <a:srgbClr val="000000"/>
              </a:solidFill>
              <a:latin typeface="Garamond" pitchFamily="18" charset="0"/>
            </a:endParaRPr>
          </a:p>
        </p:txBody>
      </p:sp>
      <p:sp>
        <p:nvSpPr>
          <p:cNvPr id="20488" name="矩形 13"/>
          <p:cNvSpPr>
            <a:spLocks noChangeArrowheads="1"/>
          </p:cNvSpPr>
          <p:nvPr/>
        </p:nvSpPr>
        <p:spPr bwMode="auto">
          <a:xfrm>
            <a:off x="292100" y="1989138"/>
            <a:ext cx="8048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eaLnBrk="1" fontAlgn="base" hangingPunct="1">
              <a:spcBef>
                <a:spcPct val="0"/>
              </a:spcBef>
              <a:spcAft>
                <a:spcPct val="0"/>
              </a:spcAft>
            </a:pPr>
            <a:r>
              <a:rPr lang="zh-CN" altLang="en-US" sz="2400" b="1">
                <a:solidFill>
                  <a:srgbClr val="003399"/>
                </a:solidFill>
                <a:latin typeface="黑体" pitchFamily="2" charset="-122"/>
                <a:ea typeface="黑体" pitchFamily="2" charset="-122"/>
              </a:rPr>
              <a:t>解：</a:t>
            </a:r>
          </a:p>
        </p:txBody>
      </p:sp>
      <p:graphicFrame>
        <p:nvGraphicFramePr>
          <p:cNvPr id="20489" name="对象 14"/>
          <p:cNvGraphicFramePr>
            <a:graphicFrameLocks noChangeAspect="1"/>
          </p:cNvGraphicFramePr>
          <p:nvPr/>
        </p:nvGraphicFramePr>
        <p:xfrm>
          <a:off x="5076825" y="2414588"/>
          <a:ext cx="2070100" cy="739775"/>
        </p:xfrm>
        <a:graphic>
          <a:graphicData uri="http://schemas.openxmlformats.org/presentationml/2006/ole">
            <mc:AlternateContent xmlns:mc="http://schemas.openxmlformats.org/markup-compatibility/2006">
              <mc:Choice xmlns:v="urn:schemas-microsoft-com:vml" Requires="v">
                <p:oleObj spid="_x0000_s17475" name="公式" r:id="rId3" imgW="1168400" imgH="419100" progId="Equation.3">
                  <p:embed/>
                </p:oleObj>
              </mc:Choice>
              <mc:Fallback>
                <p:oleObj name="公式" r:id="rId3" imgW="11684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825" y="2414588"/>
                        <a:ext cx="20701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90" name="对象 15"/>
          <p:cNvGraphicFramePr>
            <a:graphicFrameLocks noChangeAspect="1"/>
          </p:cNvGraphicFramePr>
          <p:nvPr/>
        </p:nvGraphicFramePr>
        <p:xfrm>
          <a:off x="2700338" y="3213100"/>
          <a:ext cx="1871662" cy="506413"/>
        </p:xfrm>
        <a:graphic>
          <a:graphicData uri="http://schemas.openxmlformats.org/presentationml/2006/ole">
            <mc:AlternateContent xmlns:mc="http://schemas.openxmlformats.org/markup-compatibility/2006">
              <mc:Choice xmlns:v="urn:schemas-microsoft-com:vml" Requires="v">
                <p:oleObj spid="_x0000_s17476" name="公式" r:id="rId5" imgW="952087" imgH="241195" progId="Equation.3">
                  <p:embed/>
                </p:oleObj>
              </mc:Choice>
              <mc:Fallback>
                <p:oleObj name="公式" r:id="rId5" imgW="952087" imgH="24119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3213100"/>
                        <a:ext cx="1871662" cy="506413"/>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91" name="对象 16"/>
          <p:cNvGraphicFramePr>
            <a:graphicFrameLocks noChangeAspect="1"/>
          </p:cNvGraphicFramePr>
          <p:nvPr/>
        </p:nvGraphicFramePr>
        <p:xfrm>
          <a:off x="2722563" y="4076700"/>
          <a:ext cx="3963987" cy="395288"/>
        </p:xfrm>
        <a:graphic>
          <a:graphicData uri="http://schemas.openxmlformats.org/presentationml/2006/ole">
            <mc:AlternateContent xmlns:mc="http://schemas.openxmlformats.org/markup-compatibility/2006">
              <mc:Choice xmlns:v="urn:schemas-microsoft-com:vml" Requires="v">
                <p:oleObj spid="_x0000_s17477" name="公式" r:id="rId7" imgW="2286000" imgH="228600" progId="Equation.3">
                  <p:embed/>
                </p:oleObj>
              </mc:Choice>
              <mc:Fallback>
                <p:oleObj name="公式" r:id="rId7" imgW="22860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2563" y="4076700"/>
                        <a:ext cx="3963987"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92" name="对象 17"/>
          <p:cNvGraphicFramePr>
            <a:graphicFrameLocks noChangeAspect="1"/>
          </p:cNvGraphicFramePr>
          <p:nvPr/>
        </p:nvGraphicFramePr>
        <p:xfrm>
          <a:off x="2484438" y="4581525"/>
          <a:ext cx="3651250" cy="735013"/>
        </p:xfrm>
        <a:graphic>
          <a:graphicData uri="http://schemas.openxmlformats.org/presentationml/2006/ole">
            <mc:AlternateContent xmlns:mc="http://schemas.openxmlformats.org/markup-compatibility/2006">
              <mc:Choice xmlns:v="urn:schemas-microsoft-com:vml" Requires="v">
                <p:oleObj spid="_x0000_s17478" name="公式" r:id="rId9" imgW="2311400" imgH="419100" progId="Equation.3">
                  <p:embed/>
                </p:oleObj>
              </mc:Choice>
              <mc:Fallback>
                <p:oleObj name="公式" r:id="rId9" imgW="2311400" imgH="4191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84438" y="4581525"/>
                        <a:ext cx="3651250"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93" name="对象 18"/>
          <p:cNvGraphicFramePr>
            <a:graphicFrameLocks noChangeAspect="1"/>
          </p:cNvGraphicFramePr>
          <p:nvPr/>
        </p:nvGraphicFramePr>
        <p:xfrm>
          <a:off x="2484438" y="5445125"/>
          <a:ext cx="3281362" cy="650875"/>
        </p:xfrm>
        <a:graphic>
          <a:graphicData uri="http://schemas.openxmlformats.org/presentationml/2006/ole">
            <mc:AlternateContent xmlns:mc="http://schemas.openxmlformats.org/markup-compatibility/2006">
              <mc:Choice xmlns:v="urn:schemas-microsoft-com:vml" Requires="v">
                <p:oleObj spid="_x0000_s17479" name="公式" r:id="rId11" imgW="2108200" imgH="419100" progId="Equation.3">
                  <p:embed/>
                </p:oleObj>
              </mc:Choice>
              <mc:Fallback>
                <p:oleObj name="公式" r:id="rId11" imgW="2108200" imgH="4191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84438" y="5445125"/>
                        <a:ext cx="3281362"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页脚占位符 2"/>
          <p:cNvSpPr>
            <a:spLocks noGrp="1"/>
          </p:cNvSpPr>
          <p:nvPr>
            <p:ph type="ftr" sz="quarter" idx="10"/>
          </p:nvPr>
        </p:nvSpPr>
        <p:spPr/>
        <p:txBody>
          <a:bodyPr/>
          <a:lstStyle/>
          <a:p>
            <a:pPr>
              <a:defRPr/>
            </a:pPr>
            <a:r>
              <a:rPr lang="zh-CN" altLang="en-US" smtClean="0"/>
              <a:t>浙江工业大学信息学院</a:t>
            </a:r>
            <a:endParaRPr lang="en-US" altLang="zh-CN"/>
          </a:p>
        </p:txBody>
      </p:sp>
      <p:sp>
        <p:nvSpPr>
          <p:cNvPr id="4" name="灯片编号占位符 3"/>
          <p:cNvSpPr>
            <a:spLocks noGrp="1"/>
          </p:cNvSpPr>
          <p:nvPr>
            <p:ph type="sldNum" sz="quarter" idx="11"/>
          </p:nvPr>
        </p:nvSpPr>
        <p:spPr/>
        <p:txBody>
          <a:bodyPr/>
          <a:lstStyle/>
          <a:p>
            <a:pPr>
              <a:defRPr/>
            </a:pPr>
            <a:fld id="{F04E0FC2-6EC7-45AD-9FCD-EB3F83661652}" type="slidenum">
              <a:rPr lang="en-US" altLang="zh-CN" smtClean="0">
                <a:solidFill>
                  <a:srgbClr val="000000"/>
                </a:solidFill>
              </a:rPr>
              <a:pPr>
                <a:defRPr/>
              </a:pPr>
              <a:t>19</a:t>
            </a:fld>
            <a:endParaRPr lang="en-US" altLang="zh-CN" dirty="0">
              <a:solidFill>
                <a:srgbClr val="000000"/>
              </a:solidFill>
            </a:endParaRPr>
          </a:p>
        </p:txBody>
      </p:sp>
    </p:spTree>
    <p:extLst>
      <p:ext uri="{BB962C8B-B14F-4D97-AF65-F5344CB8AC3E}">
        <p14:creationId xmlns:p14="http://schemas.microsoft.com/office/powerpoint/2010/main" val="49688591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body" idx="4294967295"/>
          </p:nvPr>
        </p:nvSpPr>
        <p:spPr>
          <a:xfrm>
            <a:off x="1500188" y="1735138"/>
            <a:ext cx="6700837" cy="4551362"/>
          </a:xfrm>
        </p:spPr>
        <p:txBody>
          <a:bodyPr/>
          <a:lstStyle/>
          <a:p>
            <a:pPr algn="just" eaLnBrk="1" hangingPunct="1">
              <a:lnSpc>
                <a:spcPct val="150000"/>
              </a:lnSpc>
              <a:buClr>
                <a:srgbClr val="FF0000"/>
              </a:buClr>
              <a:buSzPct val="80000"/>
              <a:buFontTx/>
              <a:buNone/>
            </a:pPr>
            <a:r>
              <a:rPr lang="zh-CN" altLang="en-US" sz="2800" b="1" smtClean="0">
                <a:solidFill>
                  <a:srgbClr val="003399"/>
                </a:solidFill>
                <a:latin typeface="微软雅黑" pitchFamily="34" charset="-122"/>
                <a:ea typeface="微软雅黑" pitchFamily="34" charset="-122"/>
              </a:rPr>
              <a:t>随机过程的基本概念</a:t>
            </a:r>
          </a:p>
          <a:p>
            <a:pPr algn="just" eaLnBrk="1" hangingPunct="1">
              <a:lnSpc>
                <a:spcPct val="150000"/>
              </a:lnSpc>
              <a:buClr>
                <a:srgbClr val="FF0000"/>
              </a:buClr>
              <a:buSzPct val="80000"/>
              <a:buFontTx/>
              <a:buNone/>
            </a:pPr>
            <a:r>
              <a:rPr lang="zh-CN" altLang="en-US" sz="2800" b="1" smtClean="0">
                <a:solidFill>
                  <a:srgbClr val="003399"/>
                </a:solidFill>
                <a:latin typeface="微软雅黑" pitchFamily="34" charset="-122"/>
                <a:ea typeface="微软雅黑" pitchFamily="34" charset="-122"/>
              </a:rPr>
              <a:t>平稳、高斯、窄带过程的统计特性</a:t>
            </a:r>
            <a:endParaRPr lang="en-US" altLang="zh-CN" sz="2800" b="1" smtClean="0">
              <a:solidFill>
                <a:srgbClr val="003399"/>
              </a:solidFill>
              <a:latin typeface="微软雅黑" pitchFamily="34" charset="-122"/>
              <a:ea typeface="微软雅黑" pitchFamily="34" charset="-122"/>
            </a:endParaRPr>
          </a:p>
          <a:p>
            <a:pPr algn="just" eaLnBrk="1" hangingPunct="1">
              <a:lnSpc>
                <a:spcPct val="150000"/>
              </a:lnSpc>
              <a:buClr>
                <a:srgbClr val="FF0000"/>
              </a:buClr>
              <a:buSzPct val="80000"/>
              <a:buFontTx/>
              <a:buNone/>
            </a:pPr>
            <a:r>
              <a:rPr lang="zh-CN" altLang="en-US" sz="2800" b="1" smtClean="0">
                <a:solidFill>
                  <a:srgbClr val="003399"/>
                </a:solidFill>
                <a:latin typeface="微软雅黑" pitchFamily="34" charset="-122"/>
                <a:ea typeface="微软雅黑" pitchFamily="34" charset="-122"/>
              </a:rPr>
              <a:t>正弦波加窄带高斯过程的统计特性</a:t>
            </a:r>
          </a:p>
          <a:p>
            <a:pPr algn="just" eaLnBrk="1" hangingPunct="1">
              <a:lnSpc>
                <a:spcPct val="150000"/>
              </a:lnSpc>
              <a:buClr>
                <a:srgbClr val="FF0000"/>
              </a:buClr>
              <a:buSzPct val="80000"/>
              <a:buFontTx/>
              <a:buNone/>
            </a:pPr>
            <a:r>
              <a:rPr lang="zh-CN" altLang="en-US" sz="2800" b="1" smtClean="0">
                <a:solidFill>
                  <a:srgbClr val="003399"/>
                </a:solidFill>
                <a:latin typeface="微软雅黑" pitchFamily="34" charset="-122"/>
                <a:ea typeface="微软雅黑" pitchFamily="34" charset="-122"/>
              </a:rPr>
              <a:t>随机过程通过线性系统</a:t>
            </a:r>
          </a:p>
          <a:p>
            <a:pPr algn="just" eaLnBrk="1" hangingPunct="1">
              <a:lnSpc>
                <a:spcPct val="150000"/>
              </a:lnSpc>
              <a:buClr>
                <a:srgbClr val="FF0000"/>
              </a:buClr>
              <a:buSzPct val="80000"/>
              <a:buFontTx/>
              <a:buNone/>
            </a:pPr>
            <a:r>
              <a:rPr lang="zh-CN" altLang="en-US" sz="2800" b="1" smtClean="0">
                <a:solidFill>
                  <a:srgbClr val="003399"/>
                </a:solidFill>
                <a:latin typeface="微软雅黑" pitchFamily="34" charset="-122"/>
                <a:ea typeface="微软雅黑" pitchFamily="34" charset="-122"/>
              </a:rPr>
              <a:t>高斯白噪声和带限白噪声</a:t>
            </a:r>
          </a:p>
        </p:txBody>
      </p:sp>
      <p:sp>
        <p:nvSpPr>
          <p:cNvPr id="6" name="Rectangle 3"/>
          <p:cNvSpPr>
            <a:spLocks noChangeArrowheads="1"/>
          </p:cNvSpPr>
          <p:nvPr/>
        </p:nvSpPr>
        <p:spPr bwMode="auto">
          <a:xfrm>
            <a:off x="0" y="292100"/>
            <a:ext cx="2928938" cy="708025"/>
          </a:xfrm>
          <a:prstGeom prst="rect">
            <a:avLst/>
          </a:prstGeom>
          <a:solidFill>
            <a:srgbClr val="003399"/>
          </a:solidFill>
          <a:ln w="9525">
            <a:noFill/>
            <a:miter lim="800000"/>
            <a:headEnd/>
            <a:tailEnd/>
          </a:ln>
          <a:effectLst/>
        </p:spPr>
        <p:txBody>
          <a:bodyPr>
            <a:spAutoFit/>
          </a:bodyPr>
          <a:lstStyle/>
          <a:p>
            <a:pPr fontAlgn="base">
              <a:spcBef>
                <a:spcPct val="0"/>
              </a:spcBef>
              <a:spcAft>
                <a:spcPct val="0"/>
              </a:spcAft>
              <a:defRPr/>
            </a:pPr>
            <a:r>
              <a:rPr lang="zh-CN" altLang="en-US" sz="4000" dirty="0">
                <a:solidFill>
                  <a:srgbClr val="FFFFFF"/>
                </a:solidFill>
                <a:latin typeface="微软雅黑" pitchFamily="34" charset="-122"/>
                <a:ea typeface="微软雅黑" pitchFamily="34" charset="-122"/>
              </a:rPr>
              <a:t>   </a:t>
            </a:r>
            <a:r>
              <a:rPr lang="zh-CN" altLang="en-US" sz="3600" b="1" dirty="0">
                <a:solidFill>
                  <a:srgbClr val="FFFFFF"/>
                </a:solidFill>
                <a:latin typeface="微软雅黑" pitchFamily="34" charset="-122"/>
                <a:ea typeface="微软雅黑" pitchFamily="34" charset="-122"/>
              </a:rPr>
              <a:t>本章内容</a:t>
            </a:r>
            <a:r>
              <a:rPr lang="en-US" altLang="zh-CN" sz="3600" b="1" dirty="0">
                <a:solidFill>
                  <a:srgbClr val="FFFFFF"/>
                </a:solidFill>
                <a:latin typeface="微软雅黑" pitchFamily="34" charset="-122"/>
                <a:ea typeface="微软雅黑" pitchFamily="34" charset="-122"/>
              </a:rPr>
              <a:t>:</a:t>
            </a:r>
            <a:r>
              <a:rPr lang="zh-CN" altLang="en-US" sz="3600" b="1" dirty="0">
                <a:solidFill>
                  <a:srgbClr val="FFFFFF"/>
                </a:solidFill>
                <a:latin typeface="微软雅黑" pitchFamily="34" charset="-122"/>
                <a:ea typeface="微软雅黑" pitchFamily="34" charset="-122"/>
              </a:rPr>
              <a:t>  </a:t>
            </a:r>
            <a:endParaRPr lang="zh-CN" altLang="en-US" sz="3600" b="1" dirty="0">
              <a:solidFill>
                <a:srgbClr val="FFFFFF"/>
              </a:solidFill>
              <a:latin typeface="宋体"/>
              <a:cs typeface="Arial" pitchFamily="34" charset="0"/>
            </a:endParaRPr>
          </a:p>
        </p:txBody>
      </p:sp>
      <p:sp>
        <p:nvSpPr>
          <p:cNvPr id="7" name="Rectangle 3"/>
          <p:cNvSpPr>
            <a:spLocks noChangeArrowheads="1"/>
          </p:cNvSpPr>
          <p:nvPr/>
        </p:nvSpPr>
        <p:spPr bwMode="auto">
          <a:xfrm>
            <a:off x="6500813" y="428625"/>
            <a:ext cx="2428875" cy="584200"/>
          </a:xfrm>
          <a:prstGeom prst="rect">
            <a:avLst/>
          </a:prstGeom>
          <a:noFill/>
          <a:ln w="9525">
            <a:noFill/>
            <a:miter lim="800000"/>
            <a:headEnd/>
            <a:tailEnd/>
          </a:ln>
        </p:spPr>
        <p:txBody>
          <a:bodyPr>
            <a:spAutoFit/>
          </a:bodyPr>
          <a:lstStyle/>
          <a:p>
            <a:pPr fontAlgn="base">
              <a:spcBef>
                <a:spcPct val="0"/>
              </a:spcBef>
              <a:spcAft>
                <a:spcPct val="0"/>
              </a:spcAft>
              <a:defRPr/>
            </a:pPr>
            <a:r>
              <a:rPr lang="zh-CN" altLang="en-US" sz="2400" dirty="0">
                <a:solidFill>
                  <a:srgbClr val="000000">
                    <a:lumMod val="50000"/>
                    <a:lumOff val="50000"/>
                  </a:srgbClr>
                </a:solidFill>
                <a:latin typeface="微软雅黑" pitchFamily="34" charset="-122"/>
                <a:ea typeface="微软雅黑" pitchFamily="34" charset="-122"/>
              </a:rPr>
              <a:t>第</a:t>
            </a:r>
            <a:r>
              <a:rPr lang="en-US" altLang="zh-CN" sz="3200" dirty="0">
                <a:solidFill>
                  <a:srgbClr val="000000">
                    <a:lumMod val="50000"/>
                    <a:lumOff val="50000"/>
                  </a:srgbClr>
                </a:solidFill>
                <a:latin typeface="微软雅黑" pitchFamily="34" charset="-122"/>
                <a:ea typeface="微软雅黑" pitchFamily="34" charset="-122"/>
              </a:rPr>
              <a:t>3</a:t>
            </a:r>
            <a:r>
              <a:rPr lang="zh-CN" altLang="en-US" sz="2400" dirty="0">
                <a:solidFill>
                  <a:srgbClr val="000000">
                    <a:lumMod val="50000"/>
                    <a:lumOff val="50000"/>
                  </a:srgbClr>
                </a:solidFill>
                <a:latin typeface="微软雅黑" pitchFamily="34" charset="-122"/>
                <a:ea typeface="微软雅黑" pitchFamily="34" charset="-122"/>
              </a:rPr>
              <a:t>章 随机过程</a:t>
            </a:r>
            <a:r>
              <a:rPr lang="en-US" altLang="zh-CN" sz="2400" dirty="0">
                <a:solidFill>
                  <a:srgbClr val="000000">
                    <a:lumMod val="50000"/>
                    <a:lumOff val="50000"/>
                  </a:srgbClr>
                </a:solidFill>
                <a:latin typeface="宋体"/>
                <a:cs typeface="Arial" pitchFamily="34" charset="0"/>
              </a:rPr>
              <a:t> </a:t>
            </a:r>
            <a:endParaRPr lang="zh-CN" altLang="en-US" sz="2400" dirty="0">
              <a:solidFill>
                <a:srgbClr val="000000">
                  <a:lumMod val="50000"/>
                  <a:lumOff val="50000"/>
                </a:srgbClr>
              </a:solidFill>
              <a:latin typeface="宋体"/>
              <a:cs typeface="Arial" pitchFamily="34" charset="0"/>
            </a:endParaRPr>
          </a:p>
        </p:txBody>
      </p:sp>
      <p:grpSp>
        <p:nvGrpSpPr>
          <p:cNvPr id="3077" name="Group 8"/>
          <p:cNvGrpSpPr>
            <a:grpSpLocks/>
          </p:cNvGrpSpPr>
          <p:nvPr/>
        </p:nvGrpSpPr>
        <p:grpSpPr bwMode="auto">
          <a:xfrm>
            <a:off x="1214438" y="2070100"/>
            <a:ext cx="169862" cy="215900"/>
            <a:chOff x="2976" y="1008"/>
            <a:chExt cx="1056" cy="432"/>
          </a:xfrm>
        </p:grpSpPr>
        <p:sp>
          <p:nvSpPr>
            <p:cNvPr id="3090" name="Oval 9"/>
            <p:cNvSpPr>
              <a:spLocks noChangeArrowheads="1"/>
            </p:cNvSpPr>
            <p:nvPr/>
          </p:nvSpPr>
          <p:spPr bwMode="auto">
            <a:xfrm>
              <a:off x="2976" y="1008"/>
              <a:ext cx="1056" cy="432"/>
            </a:xfrm>
            <a:prstGeom prst="ellipse">
              <a:avLst/>
            </a:prstGeom>
            <a:gradFill rotWithShape="0">
              <a:gsLst>
                <a:gs pos="0">
                  <a:srgbClr val="454A4D"/>
                </a:gs>
                <a:gs pos="100000">
                  <a:srgbClr val="BCCAD4"/>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73025" tIns="36512" rIns="73025" bIns="36512" anchor="ct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sp>
          <p:nvSpPr>
            <p:cNvPr id="3091" name="Oval 10"/>
            <p:cNvSpPr>
              <a:spLocks noChangeArrowheads="1"/>
            </p:cNvSpPr>
            <p:nvPr/>
          </p:nvSpPr>
          <p:spPr bwMode="auto">
            <a:xfrm>
              <a:off x="3024" y="1056"/>
              <a:ext cx="960" cy="336"/>
            </a:xfrm>
            <a:prstGeom prst="ellipse">
              <a:avLst/>
            </a:prstGeom>
            <a:gradFill rotWithShape="0">
              <a:gsLst>
                <a:gs pos="0">
                  <a:srgbClr val="BCCAD4"/>
                </a:gs>
                <a:gs pos="100000">
                  <a:srgbClr val="575D6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73025" tIns="36512" rIns="73025" bIns="36512" anchor="ct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grpSp>
      <p:grpSp>
        <p:nvGrpSpPr>
          <p:cNvPr id="3078" name="Group 17"/>
          <p:cNvGrpSpPr>
            <a:grpSpLocks/>
          </p:cNvGrpSpPr>
          <p:nvPr/>
        </p:nvGrpSpPr>
        <p:grpSpPr bwMode="auto">
          <a:xfrm>
            <a:off x="1228725" y="2714625"/>
            <a:ext cx="169863" cy="215900"/>
            <a:chOff x="2976" y="1008"/>
            <a:chExt cx="1056" cy="432"/>
          </a:xfrm>
        </p:grpSpPr>
        <p:sp>
          <p:nvSpPr>
            <p:cNvPr id="3088" name="Oval 18"/>
            <p:cNvSpPr>
              <a:spLocks noChangeArrowheads="1"/>
            </p:cNvSpPr>
            <p:nvPr/>
          </p:nvSpPr>
          <p:spPr bwMode="auto">
            <a:xfrm>
              <a:off x="2976" y="1008"/>
              <a:ext cx="1056" cy="432"/>
            </a:xfrm>
            <a:prstGeom prst="ellipse">
              <a:avLst/>
            </a:prstGeom>
            <a:gradFill rotWithShape="0">
              <a:gsLst>
                <a:gs pos="0">
                  <a:srgbClr val="454A4D"/>
                </a:gs>
                <a:gs pos="100000">
                  <a:srgbClr val="BCCAD4"/>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73025" tIns="36512" rIns="73025" bIns="36512" anchor="ct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sp>
          <p:nvSpPr>
            <p:cNvPr id="3089" name="Oval 19"/>
            <p:cNvSpPr>
              <a:spLocks noChangeArrowheads="1"/>
            </p:cNvSpPr>
            <p:nvPr/>
          </p:nvSpPr>
          <p:spPr bwMode="auto">
            <a:xfrm>
              <a:off x="3024" y="1056"/>
              <a:ext cx="960" cy="336"/>
            </a:xfrm>
            <a:prstGeom prst="ellipse">
              <a:avLst/>
            </a:prstGeom>
            <a:gradFill rotWithShape="0">
              <a:gsLst>
                <a:gs pos="0">
                  <a:srgbClr val="BCCAD4"/>
                </a:gs>
                <a:gs pos="100000">
                  <a:srgbClr val="575D6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73025" tIns="36512" rIns="73025" bIns="36512" anchor="ct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grpSp>
      <p:grpSp>
        <p:nvGrpSpPr>
          <p:cNvPr id="3079" name="Group 20"/>
          <p:cNvGrpSpPr>
            <a:grpSpLocks/>
          </p:cNvGrpSpPr>
          <p:nvPr/>
        </p:nvGrpSpPr>
        <p:grpSpPr bwMode="auto">
          <a:xfrm>
            <a:off x="1228725" y="3500438"/>
            <a:ext cx="169863" cy="215900"/>
            <a:chOff x="2976" y="1008"/>
            <a:chExt cx="1056" cy="432"/>
          </a:xfrm>
        </p:grpSpPr>
        <p:sp>
          <p:nvSpPr>
            <p:cNvPr id="3086" name="Oval 21"/>
            <p:cNvSpPr>
              <a:spLocks noChangeArrowheads="1"/>
            </p:cNvSpPr>
            <p:nvPr/>
          </p:nvSpPr>
          <p:spPr bwMode="auto">
            <a:xfrm>
              <a:off x="2976" y="1008"/>
              <a:ext cx="1056" cy="432"/>
            </a:xfrm>
            <a:prstGeom prst="ellipse">
              <a:avLst/>
            </a:prstGeom>
            <a:gradFill rotWithShape="0">
              <a:gsLst>
                <a:gs pos="0">
                  <a:srgbClr val="454A4D"/>
                </a:gs>
                <a:gs pos="100000">
                  <a:srgbClr val="BCCAD4"/>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73025" tIns="36512" rIns="73025" bIns="36512" anchor="ct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sp>
          <p:nvSpPr>
            <p:cNvPr id="3087" name="Oval 22"/>
            <p:cNvSpPr>
              <a:spLocks noChangeArrowheads="1"/>
            </p:cNvSpPr>
            <p:nvPr/>
          </p:nvSpPr>
          <p:spPr bwMode="auto">
            <a:xfrm>
              <a:off x="3024" y="1056"/>
              <a:ext cx="960" cy="336"/>
            </a:xfrm>
            <a:prstGeom prst="ellipse">
              <a:avLst/>
            </a:prstGeom>
            <a:gradFill rotWithShape="0">
              <a:gsLst>
                <a:gs pos="0">
                  <a:srgbClr val="BCCAD4"/>
                </a:gs>
                <a:gs pos="100000">
                  <a:srgbClr val="575D6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73025" tIns="36512" rIns="73025" bIns="36512" anchor="ct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grpSp>
      <p:grpSp>
        <p:nvGrpSpPr>
          <p:cNvPr id="3080" name="Group 8"/>
          <p:cNvGrpSpPr>
            <a:grpSpLocks/>
          </p:cNvGrpSpPr>
          <p:nvPr/>
        </p:nvGrpSpPr>
        <p:grpSpPr bwMode="auto">
          <a:xfrm>
            <a:off x="1214438" y="4214813"/>
            <a:ext cx="169862" cy="215900"/>
            <a:chOff x="2976" y="1008"/>
            <a:chExt cx="1056" cy="432"/>
          </a:xfrm>
        </p:grpSpPr>
        <p:sp>
          <p:nvSpPr>
            <p:cNvPr id="3084" name="Oval 9"/>
            <p:cNvSpPr>
              <a:spLocks noChangeArrowheads="1"/>
            </p:cNvSpPr>
            <p:nvPr/>
          </p:nvSpPr>
          <p:spPr bwMode="auto">
            <a:xfrm>
              <a:off x="2976" y="1008"/>
              <a:ext cx="1056" cy="432"/>
            </a:xfrm>
            <a:prstGeom prst="ellipse">
              <a:avLst/>
            </a:prstGeom>
            <a:gradFill rotWithShape="0">
              <a:gsLst>
                <a:gs pos="0">
                  <a:srgbClr val="454A4D"/>
                </a:gs>
                <a:gs pos="100000">
                  <a:srgbClr val="BCCAD4"/>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73025" tIns="36512" rIns="73025" bIns="36512" anchor="ct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sp>
          <p:nvSpPr>
            <p:cNvPr id="3085" name="Oval 10"/>
            <p:cNvSpPr>
              <a:spLocks noChangeArrowheads="1"/>
            </p:cNvSpPr>
            <p:nvPr/>
          </p:nvSpPr>
          <p:spPr bwMode="auto">
            <a:xfrm>
              <a:off x="3024" y="1056"/>
              <a:ext cx="960" cy="336"/>
            </a:xfrm>
            <a:prstGeom prst="ellipse">
              <a:avLst/>
            </a:prstGeom>
            <a:gradFill rotWithShape="0">
              <a:gsLst>
                <a:gs pos="0">
                  <a:srgbClr val="BCCAD4"/>
                </a:gs>
                <a:gs pos="100000">
                  <a:srgbClr val="575D6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73025" tIns="36512" rIns="73025" bIns="36512" anchor="ct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grpSp>
      <p:grpSp>
        <p:nvGrpSpPr>
          <p:cNvPr id="3081" name="Group 17"/>
          <p:cNvGrpSpPr>
            <a:grpSpLocks/>
          </p:cNvGrpSpPr>
          <p:nvPr/>
        </p:nvGrpSpPr>
        <p:grpSpPr bwMode="auto">
          <a:xfrm>
            <a:off x="1228725" y="4929188"/>
            <a:ext cx="169863" cy="215900"/>
            <a:chOff x="2976" y="1008"/>
            <a:chExt cx="1056" cy="432"/>
          </a:xfrm>
        </p:grpSpPr>
        <p:sp>
          <p:nvSpPr>
            <p:cNvPr id="3082" name="Oval 18"/>
            <p:cNvSpPr>
              <a:spLocks noChangeArrowheads="1"/>
            </p:cNvSpPr>
            <p:nvPr/>
          </p:nvSpPr>
          <p:spPr bwMode="auto">
            <a:xfrm>
              <a:off x="2976" y="1008"/>
              <a:ext cx="1056" cy="432"/>
            </a:xfrm>
            <a:prstGeom prst="ellipse">
              <a:avLst/>
            </a:prstGeom>
            <a:gradFill rotWithShape="0">
              <a:gsLst>
                <a:gs pos="0">
                  <a:srgbClr val="454A4D"/>
                </a:gs>
                <a:gs pos="100000">
                  <a:srgbClr val="BCCAD4"/>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73025" tIns="36512" rIns="73025" bIns="36512" anchor="ct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sp>
          <p:nvSpPr>
            <p:cNvPr id="3083" name="Oval 19"/>
            <p:cNvSpPr>
              <a:spLocks noChangeArrowheads="1"/>
            </p:cNvSpPr>
            <p:nvPr/>
          </p:nvSpPr>
          <p:spPr bwMode="auto">
            <a:xfrm>
              <a:off x="3024" y="1056"/>
              <a:ext cx="960" cy="336"/>
            </a:xfrm>
            <a:prstGeom prst="ellipse">
              <a:avLst/>
            </a:prstGeom>
            <a:gradFill rotWithShape="0">
              <a:gsLst>
                <a:gs pos="0">
                  <a:srgbClr val="BCCAD4"/>
                </a:gs>
                <a:gs pos="100000">
                  <a:srgbClr val="575D6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73025" tIns="36512" rIns="73025" bIns="36512" anchor="ct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grpSp>
      <p:sp>
        <p:nvSpPr>
          <p:cNvPr id="3" name="页脚占位符 2"/>
          <p:cNvSpPr>
            <a:spLocks noGrp="1"/>
          </p:cNvSpPr>
          <p:nvPr>
            <p:ph type="ftr" sz="quarter" idx="10"/>
          </p:nvPr>
        </p:nvSpPr>
        <p:spPr/>
        <p:txBody>
          <a:bodyPr/>
          <a:lstStyle/>
          <a:p>
            <a:pPr>
              <a:defRPr/>
            </a:pPr>
            <a:r>
              <a:rPr lang="zh-CN" altLang="en-US" smtClean="0"/>
              <a:t>浙江工业大学信息学院</a:t>
            </a:r>
            <a:endParaRPr lang="en-US" altLang="zh-CN"/>
          </a:p>
        </p:txBody>
      </p:sp>
      <p:sp>
        <p:nvSpPr>
          <p:cNvPr id="4" name="灯片编号占位符 3"/>
          <p:cNvSpPr>
            <a:spLocks noGrp="1"/>
          </p:cNvSpPr>
          <p:nvPr>
            <p:ph type="sldNum" sz="quarter" idx="11"/>
          </p:nvPr>
        </p:nvSpPr>
        <p:spPr/>
        <p:txBody>
          <a:bodyPr/>
          <a:lstStyle/>
          <a:p>
            <a:pPr>
              <a:defRPr/>
            </a:pPr>
            <a:fld id="{F04E0FC2-6EC7-45AD-9FCD-EB3F83661652}" type="slidenum">
              <a:rPr lang="en-US" altLang="zh-CN" smtClean="0">
                <a:solidFill>
                  <a:srgbClr val="000000"/>
                </a:solidFill>
              </a:rPr>
              <a:pPr>
                <a:defRPr/>
              </a:pPr>
              <a:t>2</a:t>
            </a:fld>
            <a:endParaRPr lang="en-US" altLang="zh-CN" dirty="0">
              <a:solidFill>
                <a:srgbClr val="000000"/>
              </a:solidFill>
            </a:endParaRPr>
          </a:p>
        </p:txBody>
      </p:sp>
    </p:spTree>
    <p:extLst>
      <p:ext uri="{BB962C8B-B14F-4D97-AF65-F5344CB8AC3E}">
        <p14:creationId xmlns:p14="http://schemas.microsoft.com/office/powerpoint/2010/main" val="898190478"/>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sp>
        <p:nvSpPr>
          <p:cNvPr id="6" name="Rectangle 3"/>
          <p:cNvSpPr txBox="1">
            <a:spLocks noChangeArrowheads="1"/>
          </p:cNvSpPr>
          <p:nvPr/>
        </p:nvSpPr>
        <p:spPr bwMode="auto">
          <a:xfrm>
            <a:off x="0" y="461963"/>
            <a:ext cx="5434013" cy="666750"/>
          </a:xfrm>
          <a:prstGeom prst="rect">
            <a:avLst/>
          </a:prstGeom>
          <a:noFill/>
          <a:ln w="9525">
            <a:noFill/>
            <a:miter lim="800000"/>
            <a:headEnd/>
            <a:tailEnd/>
          </a:ln>
        </p:spPr>
        <p:txBody>
          <a:bodyPr/>
          <a:lstStyle/>
          <a:p>
            <a:pPr marL="285750" indent="-285750" fontAlgn="base">
              <a:spcBef>
                <a:spcPct val="20000"/>
              </a:spcBef>
              <a:spcAft>
                <a:spcPct val="0"/>
              </a:spcAft>
              <a:buClr>
                <a:srgbClr val="009999"/>
              </a:buClr>
              <a:buSzPct val="65000"/>
              <a:defRPr/>
            </a:pPr>
            <a:r>
              <a:rPr lang="en-US" altLang="en-US" sz="3200" b="1" dirty="0">
                <a:solidFill>
                  <a:srgbClr val="003399"/>
                </a:solidFill>
                <a:latin typeface="Garamond" pitchFamily="18" charset="0"/>
              </a:rPr>
              <a:t>§</a:t>
            </a:r>
            <a:r>
              <a:rPr lang="en-US" altLang="en-US" sz="3200" b="1" dirty="0">
                <a:solidFill>
                  <a:srgbClr val="003399"/>
                </a:solidFill>
                <a:ea typeface="微软雅黑" pitchFamily="34" charset="-122"/>
                <a:cs typeface="Arial" pitchFamily="34" charset="0"/>
              </a:rPr>
              <a:t>3</a:t>
            </a:r>
            <a:r>
              <a:rPr lang="en-US" altLang="zh-CN" sz="3200" b="1" dirty="0">
                <a:solidFill>
                  <a:srgbClr val="003399"/>
                </a:solidFill>
                <a:ea typeface="微软雅黑" pitchFamily="34" charset="-122"/>
                <a:cs typeface="Arial" pitchFamily="34" charset="0"/>
              </a:rPr>
              <a:t>.3  </a:t>
            </a:r>
            <a:r>
              <a:rPr lang="zh-CN" altLang="en-US" sz="3200" b="1" kern="0" dirty="0">
                <a:solidFill>
                  <a:srgbClr val="003399"/>
                </a:solidFill>
                <a:latin typeface="微软雅黑" pitchFamily="34" charset="-122"/>
                <a:ea typeface="微软雅黑" pitchFamily="34" charset="-122"/>
              </a:rPr>
              <a:t>高斯随机过程</a:t>
            </a:r>
          </a:p>
          <a:p>
            <a:pPr marL="285750" indent="-285750" fontAlgn="base">
              <a:spcBef>
                <a:spcPct val="20000"/>
              </a:spcBef>
              <a:spcAft>
                <a:spcPct val="0"/>
              </a:spcAft>
              <a:buClr>
                <a:srgbClr val="009999"/>
              </a:buClr>
              <a:buSzPct val="65000"/>
              <a:defRPr/>
            </a:pPr>
            <a:endParaRPr lang="en-US" altLang="zh-CN" sz="3200" kern="0" dirty="0">
              <a:solidFill>
                <a:srgbClr val="003399"/>
              </a:solidFill>
            </a:endParaRPr>
          </a:p>
        </p:txBody>
      </p:sp>
      <p:sp>
        <p:nvSpPr>
          <p:cNvPr id="8" name="矩形 7"/>
          <p:cNvSpPr>
            <a:spLocks noChangeArrowheads="1"/>
          </p:cNvSpPr>
          <p:nvPr/>
        </p:nvSpPr>
        <p:spPr bwMode="auto">
          <a:xfrm>
            <a:off x="749300" y="1285875"/>
            <a:ext cx="3000375" cy="519113"/>
          </a:xfrm>
          <a:prstGeom prst="rect">
            <a:avLst/>
          </a:prstGeom>
          <a:solidFill>
            <a:schemeClr val="bg2">
              <a:lumMod val="10000"/>
              <a:lumOff val="90000"/>
            </a:schemeClr>
          </a:solidFill>
          <a:ln w="9525">
            <a:noFill/>
            <a:miter lim="800000"/>
            <a:headEnd/>
            <a:tailEnd/>
          </a:ln>
          <a:effectLst>
            <a:outerShdw blurRad="50800" dist="38100" dir="5400000" algn="t" rotWithShape="0">
              <a:prstClr val="black">
                <a:alpha val="40000"/>
              </a:prstClr>
            </a:outerShdw>
          </a:effec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buClr>
                <a:srgbClr val="FF0000"/>
              </a:buClr>
              <a:buSzPct val="80000"/>
            </a:pPr>
            <a:r>
              <a:rPr lang="en-US" altLang="zh-CN" sz="2800" b="1">
                <a:solidFill>
                  <a:srgbClr val="800080"/>
                </a:solidFill>
                <a:latin typeface="Arial" charset="0"/>
                <a:ea typeface="微软雅黑" pitchFamily="34" charset="-122"/>
                <a:cs typeface="Arial" charset="0"/>
              </a:rPr>
              <a:t>3.3.1  </a:t>
            </a:r>
            <a:r>
              <a:rPr lang="zh-CN" altLang="en-US" sz="2800" b="1">
                <a:solidFill>
                  <a:srgbClr val="000000"/>
                </a:solidFill>
                <a:latin typeface="微软雅黑" pitchFamily="34" charset="-122"/>
                <a:ea typeface="微软雅黑" pitchFamily="34" charset="-122"/>
                <a:cs typeface="Arial" charset="0"/>
              </a:rPr>
              <a:t>定义</a:t>
            </a:r>
          </a:p>
        </p:txBody>
      </p:sp>
      <p:sp>
        <p:nvSpPr>
          <p:cNvPr id="2" name="矩形 1"/>
          <p:cNvSpPr/>
          <p:nvPr/>
        </p:nvSpPr>
        <p:spPr>
          <a:xfrm>
            <a:off x="749300" y="1931988"/>
            <a:ext cx="7561263" cy="1001712"/>
          </a:xfrm>
          <a:prstGeom prst="rect">
            <a:avLst/>
          </a:prstGeom>
        </p:spPr>
        <p:txBody>
          <a:bodyPr>
            <a:spAutoFit/>
          </a:bodyPr>
          <a:lstStyle/>
          <a:p>
            <a:pPr lvl="1" fontAlgn="base">
              <a:lnSpc>
                <a:spcPct val="130000"/>
              </a:lnSpc>
              <a:spcBef>
                <a:spcPct val="20000"/>
              </a:spcBef>
              <a:spcAft>
                <a:spcPct val="0"/>
              </a:spcAft>
              <a:buClr>
                <a:srgbClr val="FF0000"/>
              </a:buClr>
              <a:buSzPct val="55000"/>
              <a:defRPr/>
            </a:pPr>
            <a:r>
              <a:rPr lang="zh-CN" altLang="en-US" sz="2400" b="1" kern="0" dirty="0">
                <a:solidFill>
                  <a:srgbClr val="000000"/>
                </a:solidFill>
                <a:latin typeface="Times New Roman"/>
                <a:ea typeface="楷体_GB2312"/>
              </a:rPr>
              <a:t>如果随机过程</a:t>
            </a:r>
            <a:r>
              <a:rPr lang="zh-CN" altLang="en-US" sz="2400" b="1" i="1" kern="0" dirty="0">
                <a:solidFill>
                  <a:srgbClr val="000000"/>
                </a:solidFill>
                <a:latin typeface="Times New Roman"/>
                <a:ea typeface="楷体_GB2312"/>
                <a:sym typeface="Symbol" pitchFamily="18" charset="2"/>
              </a:rPr>
              <a:t> </a:t>
            </a:r>
            <a:r>
              <a:rPr lang="en-US" altLang="zh-CN" sz="2400" b="1" kern="0" dirty="0">
                <a:solidFill>
                  <a:srgbClr val="000000"/>
                </a:solidFill>
                <a:latin typeface="Times New Roman"/>
                <a:ea typeface="楷体_GB2312"/>
                <a:sym typeface="Symbol" pitchFamily="18" charset="2"/>
              </a:rPr>
              <a:t>(</a:t>
            </a:r>
            <a:r>
              <a:rPr lang="en-US" altLang="zh-CN" sz="2400" b="1" i="1" kern="0" dirty="0">
                <a:solidFill>
                  <a:srgbClr val="000000"/>
                </a:solidFill>
                <a:latin typeface="Times New Roman"/>
                <a:ea typeface="楷体_GB2312"/>
                <a:sym typeface="Symbol" pitchFamily="18" charset="2"/>
              </a:rPr>
              <a:t>t</a:t>
            </a:r>
            <a:r>
              <a:rPr lang="en-US" altLang="zh-CN" sz="2400" b="1" kern="0" dirty="0">
                <a:solidFill>
                  <a:srgbClr val="000000"/>
                </a:solidFill>
                <a:latin typeface="Times New Roman"/>
                <a:ea typeface="楷体_GB2312"/>
                <a:sym typeface="Symbol" pitchFamily="18" charset="2"/>
              </a:rPr>
              <a:t>)</a:t>
            </a:r>
            <a:r>
              <a:rPr lang="zh-CN" altLang="en-US" sz="2400" b="1" kern="0" dirty="0">
                <a:solidFill>
                  <a:srgbClr val="000000"/>
                </a:solidFill>
                <a:latin typeface="Times New Roman"/>
                <a:ea typeface="楷体_GB2312"/>
              </a:rPr>
              <a:t>的任意</a:t>
            </a:r>
            <a:r>
              <a:rPr lang="en-US" altLang="zh-CN" sz="2400" b="1" i="1" kern="0" dirty="0">
                <a:solidFill>
                  <a:srgbClr val="000000"/>
                </a:solidFill>
                <a:latin typeface="Times New Roman"/>
                <a:ea typeface="楷体_GB2312"/>
              </a:rPr>
              <a:t>n</a:t>
            </a:r>
            <a:r>
              <a:rPr lang="zh-CN" altLang="en-US" sz="2400" b="1" kern="0" dirty="0">
                <a:solidFill>
                  <a:srgbClr val="000000"/>
                </a:solidFill>
                <a:latin typeface="Times New Roman"/>
                <a:ea typeface="楷体_GB2312"/>
              </a:rPr>
              <a:t>维（</a:t>
            </a:r>
            <a:r>
              <a:rPr lang="en-US" altLang="zh-CN" sz="2400" b="1" i="1" kern="0" dirty="0">
                <a:solidFill>
                  <a:srgbClr val="000000"/>
                </a:solidFill>
                <a:latin typeface="Times New Roman"/>
                <a:ea typeface="楷体_GB2312"/>
              </a:rPr>
              <a:t>n </a:t>
            </a:r>
            <a:r>
              <a:rPr lang="en-US" altLang="zh-CN" sz="2400" b="1" kern="0" dirty="0">
                <a:solidFill>
                  <a:srgbClr val="000000"/>
                </a:solidFill>
                <a:latin typeface="Times New Roman"/>
                <a:ea typeface="楷体_GB2312"/>
              </a:rPr>
              <a:t>=1,2,...</a:t>
            </a:r>
            <a:r>
              <a:rPr lang="zh-CN" altLang="en-US" sz="2400" b="1" kern="0" dirty="0">
                <a:solidFill>
                  <a:srgbClr val="000000"/>
                </a:solidFill>
                <a:latin typeface="Times New Roman"/>
                <a:ea typeface="楷体_GB2312"/>
              </a:rPr>
              <a:t>）分布均服从</a:t>
            </a:r>
            <a:r>
              <a:rPr lang="zh-CN" altLang="en-US" sz="2400" b="1" kern="0" dirty="0">
                <a:solidFill>
                  <a:srgbClr val="FF0000"/>
                </a:solidFill>
                <a:latin typeface="Times New Roman"/>
                <a:ea typeface="楷体_GB2312"/>
              </a:rPr>
              <a:t>正态分布</a:t>
            </a:r>
            <a:r>
              <a:rPr lang="zh-CN" altLang="en-US" sz="2400" b="1" kern="0" dirty="0">
                <a:solidFill>
                  <a:srgbClr val="000000"/>
                </a:solidFill>
                <a:latin typeface="Times New Roman"/>
                <a:ea typeface="楷体_GB2312"/>
              </a:rPr>
              <a:t>，则称它为</a:t>
            </a:r>
            <a:r>
              <a:rPr lang="zh-CN" altLang="en-US" sz="2400" b="1" kern="0" dirty="0">
                <a:solidFill>
                  <a:srgbClr val="FF0000"/>
                </a:solidFill>
                <a:latin typeface="Times New Roman"/>
                <a:ea typeface="楷体_GB2312"/>
              </a:rPr>
              <a:t>正态过程</a:t>
            </a:r>
            <a:r>
              <a:rPr lang="zh-CN" altLang="en-US" sz="2400" b="1" kern="0" dirty="0">
                <a:solidFill>
                  <a:srgbClr val="000000"/>
                </a:solidFill>
                <a:latin typeface="Times New Roman"/>
                <a:ea typeface="楷体_GB2312"/>
              </a:rPr>
              <a:t>或</a:t>
            </a:r>
            <a:r>
              <a:rPr lang="zh-CN" altLang="en-US" sz="2400" b="1" kern="0" dirty="0">
                <a:solidFill>
                  <a:srgbClr val="FF0000"/>
                </a:solidFill>
                <a:latin typeface="Times New Roman"/>
                <a:ea typeface="楷体_GB2312"/>
              </a:rPr>
              <a:t>高斯过程</a:t>
            </a:r>
            <a:r>
              <a:rPr lang="zh-CN" altLang="en-US" sz="2400" b="1" kern="0" dirty="0">
                <a:solidFill>
                  <a:srgbClr val="000000"/>
                </a:solidFill>
                <a:latin typeface="Times New Roman"/>
                <a:ea typeface="楷体_GB2312"/>
              </a:rPr>
              <a:t>。</a:t>
            </a:r>
          </a:p>
        </p:txBody>
      </p:sp>
      <p:sp>
        <p:nvSpPr>
          <p:cNvPr id="5" name="矩形 4"/>
          <p:cNvSpPr/>
          <p:nvPr/>
        </p:nvSpPr>
        <p:spPr>
          <a:xfrm>
            <a:off x="330200" y="3278188"/>
            <a:ext cx="4200525" cy="461962"/>
          </a:xfrm>
          <a:prstGeom prst="rect">
            <a:avLst/>
          </a:prstGeom>
        </p:spPr>
        <p:txBody>
          <a:bodyPr wrap="none">
            <a:spAutoFit/>
          </a:bodyPr>
          <a:lstStyle/>
          <a:p>
            <a:pPr marL="742950" lvl="1" indent="-285750" fontAlgn="base">
              <a:spcBef>
                <a:spcPct val="20000"/>
              </a:spcBef>
              <a:spcAft>
                <a:spcPct val="0"/>
              </a:spcAft>
              <a:buClr>
                <a:srgbClr val="FF0000"/>
              </a:buClr>
              <a:buSzPct val="55000"/>
              <a:buFont typeface="Wingdings" pitchFamily="2" charset="2"/>
              <a:buChar char="n"/>
              <a:defRPr/>
            </a:pPr>
            <a:r>
              <a:rPr lang="en-US" altLang="zh-CN" sz="2400" b="1" i="1" kern="0" dirty="0">
                <a:solidFill>
                  <a:srgbClr val="000000"/>
                </a:solidFill>
                <a:latin typeface="Times New Roman"/>
                <a:ea typeface="楷体_GB2312"/>
              </a:rPr>
              <a:t>n</a:t>
            </a:r>
            <a:r>
              <a:rPr lang="zh-CN" altLang="en-US" sz="2400" b="1" kern="0" dirty="0">
                <a:solidFill>
                  <a:srgbClr val="000000"/>
                </a:solidFill>
                <a:latin typeface="Times New Roman"/>
                <a:ea typeface="楷体_GB2312"/>
              </a:rPr>
              <a:t>维正态概率密度函数：</a:t>
            </a:r>
          </a:p>
        </p:txBody>
      </p:sp>
      <p:graphicFrame>
        <p:nvGraphicFramePr>
          <p:cNvPr id="21511" name="对象 6"/>
          <p:cNvGraphicFramePr>
            <a:graphicFrameLocks noChangeAspect="1"/>
          </p:cNvGraphicFramePr>
          <p:nvPr/>
        </p:nvGraphicFramePr>
        <p:xfrm>
          <a:off x="954088" y="3933825"/>
          <a:ext cx="7358062" cy="1255713"/>
        </p:xfrm>
        <a:graphic>
          <a:graphicData uri="http://schemas.openxmlformats.org/presentationml/2006/ole">
            <mc:AlternateContent xmlns:mc="http://schemas.openxmlformats.org/markup-compatibility/2006">
              <mc:Choice xmlns:v="urn:schemas-microsoft-com:vml" Requires="v">
                <p:oleObj spid="_x0000_s18447" name="公式" r:id="rId4" imgW="4165600" imgH="673100" progId="Equation.3">
                  <p:embed/>
                </p:oleObj>
              </mc:Choice>
              <mc:Fallback>
                <p:oleObj name="公式" r:id="rId4" imgW="4165600" imgH="673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4088" y="3933825"/>
                        <a:ext cx="7358062" cy="125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页脚占位符 3"/>
          <p:cNvSpPr>
            <a:spLocks noGrp="1"/>
          </p:cNvSpPr>
          <p:nvPr>
            <p:ph type="ftr" sz="quarter" idx="10"/>
          </p:nvPr>
        </p:nvSpPr>
        <p:spPr/>
        <p:txBody>
          <a:bodyPr/>
          <a:lstStyle/>
          <a:p>
            <a:pPr>
              <a:defRPr/>
            </a:pPr>
            <a:r>
              <a:rPr lang="zh-CN" altLang="en-US" smtClean="0"/>
              <a:t>浙江工业大学信息学院</a:t>
            </a:r>
            <a:endParaRPr lang="en-US" altLang="zh-CN"/>
          </a:p>
        </p:txBody>
      </p:sp>
      <p:sp>
        <p:nvSpPr>
          <p:cNvPr id="7" name="灯片编号占位符 6"/>
          <p:cNvSpPr>
            <a:spLocks noGrp="1"/>
          </p:cNvSpPr>
          <p:nvPr>
            <p:ph type="sldNum" sz="quarter" idx="11"/>
          </p:nvPr>
        </p:nvSpPr>
        <p:spPr/>
        <p:txBody>
          <a:bodyPr/>
          <a:lstStyle/>
          <a:p>
            <a:pPr>
              <a:defRPr/>
            </a:pPr>
            <a:fld id="{F04E0FC2-6EC7-45AD-9FCD-EB3F83661652}" type="slidenum">
              <a:rPr lang="en-US" altLang="zh-CN" smtClean="0">
                <a:solidFill>
                  <a:srgbClr val="000000"/>
                </a:solidFill>
              </a:rPr>
              <a:pPr>
                <a:defRPr/>
              </a:pPr>
              <a:t>20</a:t>
            </a:fld>
            <a:endParaRPr lang="en-US" altLang="zh-CN" dirty="0">
              <a:solidFill>
                <a:srgbClr val="000000"/>
              </a:solidFill>
            </a:endParaRPr>
          </a:p>
        </p:txBody>
      </p:sp>
    </p:spTree>
    <p:extLst>
      <p:ext uri="{BB962C8B-B14F-4D97-AF65-F5344CB8AC3E}">
        <p14:creationId xmlns:p14="http://schemas.microsoft.com/office/powerpoint/2010/main" val="363361304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534988" y="1268413"/>
            <a:ext cx="8140700" cy="5113337"/>
          </a:xfrm>
          <a:prstGeom prst="rect">
            <a:avLst/>
          </a:prstGeom>
          <a:solidFill>
            <a:schemeClr val="bg1"/>
          </a:solidFill>
          <a:ln w="9525">
            <a:noFill/>
            <a:miter lim="800000"/>
            <a:headEnd/>
            <a:tailEnd/>
          </a:ln>
        </p:spPr>
        <p:txBody>
          <a:bodyPr/>
          <a:lstStyle/>
          <a:p>
            <a:pPr marL="742950" lvl="1" indent="-285750" fontAlgn="base">
              <a:lnSpc>
                <a:spcPct val="150000"/>
              </a:lnSpc>
              <a:spcBef>
                <a:spcPct val="20000"/>
              </a:spcBef>
              <a:spcAft>
                <a:spcPct val="0"/>
              </a:spcAft>
              <a:buClr>
                <a:srgbClr val="FF0000"/>
              </a:buClr>
              <a:buSzPct val="55000"/>
              <a:buFont typeface="Wingdings" pitchFamily="2" charset="2"/>
              <a:buChar char="n"/>
              <a:defRPr/>
            </a:pPr>
            <a:r>
              <a:rPr lang="en-US" altLang="zh-CN" sz="2400" b="1" kern="0" dirty="0">
                <a:solidFill>
                  <a:srgbClr val="000000"/>
                </a:solidFill>
                <a:latin typeface="Times New Roman"/>
                <a:ea typeface="楷体_GB2312"/>
              </a:rPr>
              <a:t>(1) </a:t>
            </a:r>
            <a:r>
              <a:rPr lang="zh-CN" altLang="en-US" sz="2400" b="1" kern="0" dirty="0">
                <a:solidFill>
                  <a:srgbClr val="000000"/>
                </a:solidFill>
                <a:latin typeface="Times New Roman"/>
                <a:ea typeface="楷体_GB2312"/>
              </a:rPr>
              <a:t>高斯过程的</a:t>
            </a:r>
            <a:r>
              <a:rPr lang="en-US" altLang="zh-CN" sz="2400" b="1" i="1" kern="0" dirty="0">
                <a:solidFill>
                  <a:srgbClr val="000000"/>
                </a:solidFill>
                <a:latin typeface="Times New Roman"/>
                <a:ea typeface="楷体_GB2312"/>
              </a:rPr>
              <a:t>n</a:t>
            </a:r>
            <a:r>
              <a:rPr lang="zh-CN" altLang="en-US" sz="2400" b="1" kern="0" dirty="0">
                <a:solidFill>
                  <a:srgbClr val="000000"/>
                </a:solidFill>
                <a:latin typeface="Times New Roman"/>
                <a:ea typeface="楷体_GB2312"/>
              </a:rPr>
              <a:t>维分布只依赖各个随机变量的</a:t>
            </a:r>
            <a:r>
              <a:rPr lang="zh-CN" altLang="en-US" sz="2400" b="1" kern="0" dirty="0">
                <a:solidFill>
                  <a:srgbClr val="FF0000"/>
                </a:solidFill>
                <a:latin typeface="Times New Roman"/>
                <a:ea typeface="楷体_GB2312"/>
              </a:rPr>
              <a:t>均值、方差和归一化协方差</a:t>
            </a:r>
            <a:r>
              <a:rPr lang="zh-CN" altLang="en-US" sz="2400" b="1" kern="0" dirty="0">
                <a:solidFill>
                  <a:srgbClr val="000000"/>
                </a:solidFill>
                <a:latin typeface="Times New Roman"/>
                <a:ea typeface="楷体_GB2312"/>
              </a:rPr>
              <a:t>。</a:t>
            </a:r>
            <a:endParaRPr lang="en-US" altLang="zh-CN" sz="2400" b="1" kern="0" dirty="0">
              <a:solidFill>
                <a:srgbClr val="000000"/>
              </a:solidFill>
              <a:latin typeface="Times New Roman"/>
              <a:ea typeface="楷体_GB2312"/>
            </a:endParaRPr>
          </a:p>
          <a:p>
            <a:pPr marL="742950" lvl="1" indent="-285750" fontAlgn="base">
              <a:lnSpc>
                <a:spcPct val="150000"/>
              </a:lnSpc>
              <a:spcBef>
                <a:spcPct val="20000"/>
              </a:spcBef>
              <a:spcAft>
                <a:spcPct val="0"/>
              </a:spcAft>
              <a:buClr>
                <a:srgbClr val="FF0000"/>
              </a:buClr>
              <a:buSzPct val="55000"/>
              <a:buFont typeface="Wingdings" pitchFamily="2" charset="2"/>
              <a:buChar char="n"/>
              <a:defRPr/>
            </a:pPr>
            <a:r>
              <a:rPr lang="en-US" altLang="zh-CN" sz="2400" b="1" kern="0" dirty="0">
                <a:solidFill>
                  <a:srgbClr val="000000"/>
                </a:solidFill>
                <a:latin typeface="Times New Roman"/>
                <a:ea typeface="楷体_GB2312"/>
              </a:rPr>
              <a:t>(2)</a:t>
            </a:r>
            <a:r>
              <a:rPr lang="zh-CN" altLang="en-US" sz="2400" b="1" kern="0" dirty="0">
                <a:solidFill>
                  <a:srgbClr val="000000"/>
                </a:solidFill>
                <a:latin typeface="宋体"/>
              </a:rPr>
              <a:t>若广义平稳，则狭义平稳；</a:t>
            </a:r>
            <a:endParaRPr lang="en-US" altLang="zh-CN" sz="2400" b="1" kern="0" dirty="0">
              <a:solidFill>
                <a:srgbClr val="000000"/>
              </a:solidFill>
              <a:latin typeface="宋体"/>
            </a:endParaRPr>
          </a:p>
          <a:p>
            <a:pPr marL="742950" lvl="1" indent="-285750" fontAlgn="base">
              <a:lnSpc>
                <a:spcPct val="150000"/>
              </a:lnSpc>
              <a:spcBef>
                <a:spcPct val="20000"/>
              </a:spcBef>
              <a:spcAft>
                <a:spcPct val="0"/>
              </a:spcAft>
              <a:buClr>
                <a:srgbClr val="FF0000"/>
              </a:buClr>
              <a:buSzPct val="55000"/>
              <a:buFont typeface="Wingdings" pitchFamily="2" charset="2"/>
              <a:buChar char="n"/>
              <a:defRPr/>
            </a:pPr>
            <a:r>
              <a:rPr lang="en-US" altLang="zh-CN" sz="2400" b="1" kern="0" dirty="0">
                <a:solidFill>
                  <a:srgbClr val="000000"/>
                </a:solidFill>
                <a:latin typeface="Times New Roman"/>
                <a:ea typeface="楷体_GB2312"/>
              </a:rPr>
              <a:t>(3) </a:t>
            </a:r>
            <a:r>
              <a:rPr lang="zh-CN" altLang="en-US" sz="2400" b="1" kern="0" dirty="0">
                <a:solidFill>
                  <a:srgbClr val="000000"/>
                </a:solidFill>
                <a:latin typeface="宋体"/>
              </a:rPr>
              <a:t>若不同时刻的取值互不相关，则统计独立；</a:t>
            </a:r>
            <a:endParaRPr lang="en-US" altLang="zh-CN" sz="2400" b="1" kern="0" dirty="0">
              <a:solidFill>
                <a:srgbClr val="000000"/>
              </a:solidFill>
              <a:latin typeface="宋体"/>
            </a:endParaRPr>
          </a:p>
          <a:p>
            <a:pPr marL="742950" lvl="1" indent="-285750" fontAlgn="base">
              <a:lnSpc>
                <a:spcPct val="150000"/>
              </a:lnSpc>
              <a:spcBef>
                <a:spcPct val="20000"/>
              </a:spcBef>
              <a:spcAft>
                <a:spcPct val="0"/>
              </a:spcAft>
              <a:buClr>
                <a:srgbClr val="FF0000"/>
              </a:buClr>
              <a:buSzPct val="55000"/>
              <a:buFont typeface="Wingdings" pitchFamily="2" charset="2"/>
              <a:buChar char="n"/>
              <a:defRPr/>
            </a:pPr>
            <a:endParaRPr lang="en-US" altLang="zh-CN" sz="2400" b="1" kern="0" dirty="0">
              <a:solidFill>
                <a:srgbClr val="000000"/>
              </a:solidFill>
              <a:latin typeface="宋体"/>
            </a:endParaRPr>
          </a:p>
          <a:p>
            <a:pPr marL="742950" lvl="1" indent="-285750" fontAlgn="base">
              <a:lnSpc>
                <a:spcPct val="150000"/>
              </a:lnSpc>
              <a:spcBef>
                <a:spcPct val="20000"/>
              </a:spcBef>
              <a:spcAft>
                <a:spcPct val="0"/>
              </a:spcAft>
              <a:buClr>
                <a:srgbClr val="FF0000"/>
              </a:buClr>
              <a:buSzPct val="55000"/>
              <a:buFont typeface="Wingdings" pitchFamily="2" charset="2"/>
              <a:buChar char="n"/>
              <a:defRPr/>
            </a:pPr>
            <a:r>
              <a:rPr lang="en-US" altLang="zh-CN" sz="2400" b="1" dirty="0">
                <a:solidFill>
                  <a:srgbClr val="000000"/>
                </a:solidFill>
                <a:latin typeface="Garamond" pitchFamily="18" charset="0"/>
              </a:rPr>
              <a:t> (4)</a:t>
            </a:r>
            <a:r>
              <a:rPr lang="zh-CN" altLang="en-US" sz="2400" b="1" kern="0" dirty="0">
                <a:solidFill>
                  <a:srgbClr val="000000"/>
                </a:solidFill>
                <a:latin typeface="宋体"/>
              </a:rPr>
              <a:t>高斯过程→线性变换→高斯过程；</a:t>
            </a:r>
            <a:endParaRPr lang="en-US" altLang="zh-CN" sz="2400" b="1" kern="0" dirty="0">
              <a:solidFill>
                <a:srgbClr val="000000"/>
              </a:solidFill>
              <a:latin typeface="宋体"/>
            </a:endParaRPr>
          </a:p>
          <a:p>
            <a:pPr lvl="1" fontAlgn="base">
              <a:lnSpc>
                <a:spcPct val="150000"/>
              </a:lnSpc>
              <a:spcBef>
                <a:spcPct val="20000"/>
              </a:spcBef>
              <a:spcAft>
                <a:spcPct val="0"/>
              </a:spcAft>
              <a:buClr>
                <a:srgbClr val="FF0000"/>
              </a:buClr>
              <a:buSzPct val="55000"/>
              <a:defRPr/>
            </a:pPr>
            <a:r>
              <a:rPr lang="en-US" altLang="zh-CN" sz="2400" b="1" kern="0" dirty="0">
                <a:solidFill>
                  <a:srgbClr val="000000"/>
                </a:solidFill>
                <a:latin typeface="宋体"/>
              </a:rPr>
              <a:t>     </a:t>
            </a:r>
            <a:r>
              <a:rPr lang="zh-CN" altLang="en-US" sz="2400" b="1" kern="0" dirty="0">
                <a:solidFill>
                  <a:srgbClr val="000000"/>
                </a:solidFill>
                <a:latin typeface="宋体"/>
              </a:rPr>
              <a:t>若干个高斯过程的代数和仍是高斯型；</a:t>
            </a:r>
          </a:p>
          <a:p>
            <a:pPr marL="342900" indent="-342900" algn="just" fontAlgn="base">
              <a:lnSpc>
                <a:spcPct val="150000"/>
              </a:lnSpc>
              <a:spcBef>
                <a:spcPct val="20000"/>
              </a:spcBef>
              <a:spcAft>
                <a:spcPct val="0"/>
              </a:spcAft>
              <a:buFont typeface="Wingdings" pitchFamily="2" charset="2"/>
              <a:buNone/>
              <a:defRPr/>
            </a:pPr>
            <a:r>
              <a:rPr lang="zh-CN" altLang="en-US" sz="2400" b="1" kern="0" dirty="0">
                <a:solidFill>
                  <a:srgbClr val="000000"/>
                </a:solidFill>
                <a:latin typeface="宋体"/>
              </a:rPr>
              <a:t>  </a:t>
            </a:r>
            <a:endParaRPr lang="en-US" altLang="zh-CN" sz="2400" b="1" kern="0" dirty="0">
              <a:solidFill>
                <a:srgbClr val="000000"/>
              </a:solidFill>
              <a:latin typeface="宋体"/>
            </a:endParaRPr>
          </a:p>
        </p:txBody>
      </p:sp>
      <p:sp>
        <p:nvSpPr>
          <p:cNvPr id="3" name="矩形 2"/>
          <p:cNvSpPr>
            <a:spLocks noChangeArrowheads="1"/>
          </p:cNvSpPr>
          <p:nvPr/>
        </p:nvSpPr>
        <p:spPr bwMode="auto">
          <a:xfrm>
            <a:off x="468313" y="304800"/>
            <a:ext cx="3497262" cy="519113"/>
          </a:xfrm>
          <a:prstGeom prst="rect">
            <a:avLst/>
          </a:prstGeom>
          <a:solidFill>
            <a:schemeClr val="bg2">
              <a:lumMod val="10000"/>
              <a:lumOff val="90000"/>
            </a:schemeClr>
          </a:solidFill>
          <a:ln w="9525">
            <a:noFill/>
            <a:miter lim="800000"/>
            <a:headEnd/>
            <a:tailEnd/>
          </a:ln>
          <a:effectLst>
            <a:outerShdw blurRad="50800" dist="38100" dir="5400000" algn="t" rotWithShape="0">
              <a:prstClr val="black">
                <a:alpha val="40000"/>
              </a:prstClr>
            </a:outerShdw>
          </a:effec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buClr>
                <a:srgbClr val="FF0000"/>
              </a:buClr>
              <a:buSzPct val="80000"/>
            </a:pPr>
            <a:r>
              <a:rPr lang="en-US" altLang="zh-CN" sz="2800" b="1">
                <a:solidFill>
                  <a:srgbClr val="800080"/>
                </a:solidFill>
                <a:latin typeface="Arial" charset="0"/>
                <a:ea typeface="微软雅黑" pitchFamily="34" charset="-122"/>
                <a:cs typeface="Arial" charset="0"/>
              </a:rPr>
              <a:t>3.3.2 </a:t>
            </a:r>
            <a:r>
              <a:rPr lang="zh-CN" altLang="en-US" sz="2800" b="1">
                <a:solidFill>
                  <a:srgbClr val="000000"/>
                </a:solidFill>
                <a:latin typeface="微软雅黑" pitchFamily="34" charset="-122"/>
                <a:ea typeface="微软雅黑" pitchFamily="34" charset="-122"/>
                <a:cs typeface="Arial" charset="0"/>
              </a:rPr>
              <a:t>重要性质</a:t>
            </a:r>
          </a:p>
        </p:txBody>
      </p:sp>
      <p:graphicFrame>
        <p:nvGraphicFramePr>
          <p:cNvPr id="22532" name="对象 3"/>
          <p:cNvGraphicFramePr>
            <a:graphicFrameLocks noChangeAspect="1"/>
          </p:cNvGraphicFramePr>
          <p:nvPr/>
        </p:nvGraphicFramePr>
        <p:xfrm>
          <a:off x="1147763" y="3824288"/>
          <a:ext cx="3460750" cy="406400"/>
        </p:xfrm>
        <a:graphic>
          <a:graphicData uri="http://schemas.openxmlformats.org/presentationml/2006/ole">
            <mc:AlternateContent xmlns:mc="http://schemas.openxmlformats.org/markup-compatibility/2006">
              <mc:Choice xmlns:v="urn:schemas-microsoft-com:vml" Requires="v">
                <p:oleObj spid="_x0000_s19484" name="公式" r:id="rId3" imgW="1701800" imgH="228600" progId="Equation.3">
                  <p:embed/>
                </p:oleObj>
              </mc:Choice>
              <mc:Fallback>
                <p:oleObj name="公式" r:id="rId3" imgW="17018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7763" y="3824288"/>
                        <a:ext cx="346075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3" name="对象 5"/>
          <p:cNvGraphicFramePr>
            <a:graphicFrameLocks noChangeAspect="1"/>
          </p:cNvGraphicFramePr>
          <p:nvPr/>
        </p:nvGraphicFramePr>
        <p:xfrm>
          <a:off x="4635500" y="3802063"/>
          <a:ext cx="4079875" cy="430212"/>
        </p:xfrm>
        <a:graphic>
          <a:graphicData uri="http://schemas.openxmlformats.org/presentationml/2006/ole">
            <mc:AlternateContent xmlns:mc="http://schemas.openxmlformats.org/markup-compatibility/2006">
              <mc:Choice xmlns:v="urn:schemas-microsoft-com:vml" Requires="v">
                <p:oleObj spid="_x0000_s19485" name="公式" r:id="rId5" imgW="2171700" imgH="228600" progId="Equation.3">
                  <p:embed/>
                </p:oleObj>
              </mc:Choice>
              <mc:Fallback>
                <p:oleObj name="公式" r:id="rId5" imgW="21717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5500" y="3802063"/>
                        <a:ext cx="40798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页脚占位符 4"/>
          <p:cNvSpPr>
            <a:spLocks noGrp="1"/>
          </p:cNvSpPr>
          <p:nvPr>
            <p:ph type="ftr" sz="quarter" idx="10"/>
          </p:nvPr>
        </p:nvSpPr>
        <p:spPr/>
        <p:txBody>
          <a:bodyPr/>
          <a:lstStyle/>
          <a:p>
            <a:pPr>
              <a:defRPr/>
            </a:pPr>
            <a:r>
              <a:rPr lang="zh-CN" altLang="en-US" smtClean="0"/>
              <a:t>浙江工业大学信息学院</a:t>
            </a:r>
            <a:endParaRPr lang="en-US" altLang="zh-CN"/>
          </a:p>
        </p:txBody>
      </p:sp>
      <p:sp>
        <p:nvSpPr>
          <p:cNvPr id="6" name="灯片编号占位符 5"/>
          <p:cNvSpPr>
            <a:spLocks noGrp="1"/>
          </p:cNvSpPr>
          <p:nvPr>
            <p:ph type="sldNum" sz="quarter" idx="11"/>
          </p:nvPr>
        </p:nvSpPr>
        <p:spPr/>
        <p:txBody>
          <a:bodyPr/>
          <a:lstStyle/>
          <a:p>
            <a:pPr>
              <a:defRPr/>
            </a:pPr>
            <a:fld id="{F04E0FC2-6EC7-45AD-9FCD-EB3F83661652}" type="slidenum">
              <a:rPr lang="en-US" altLang="zh-CN" smtClean="0">
                <a:solidFill>
                  <a:srgbClr val="000000"/>
                </a:solidFill>
              </a:rPr>
              <a:pPr>
                <a:defRPr/>
              </a:pPr>
              <a:t>21</a:t>
            </a:fld>
            <a:endParaRPr lang="en-US" altLang="zh-CN" dirty="0">
              <a:solidFill>
                <a:srgbClr val="000000"/>
              </a:solidFill>
            </a:endParaRPr>
          </a:p>
        </p:txBody>
      </p:sp>
    </p:spTree>
    <p:extLst>
      <p:ext uri="{BB962C8B-B14F-4D97-AF65-F5344CB8AC3E}">
        <p14:creationId xmlns:p14="http://schemas.microsoft.com/office/powerpoint/2010/main" val="216650118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bwMode="auto">
          <a:xfrm>
            <a:off x="714375" y="3736975"/>
            <a:ext cx="928688" cy="571500"/>
          </a:xfrm>
          <a:prstGeom prst="ellipse">
            <a:avLst/>
          </a:prstGeom>
          <a:solidFill>
            <a:schemeClr val="bg2">
              <a:lumMod val="10000"/>
              <a:lumOff val="90000"/>
            </a:schemeClr>
          </a:solidFill>
          <a:ln w="9525" cap="flat" cmpd="sng" algn="ctr">
            <a:solidFill>
              <a:schemeClr val="tx2">
                <a:lumMod val="60000"/>
                <a:lumOff val="40000"/>
              </a:schemeClr>
            </a:solidFill>
            <a:prstDash val="solid"/>
            <a:miter lim="800000"/>
            <a:headEnd type="none" w="med" len="med"/>
            <a:tailEnd type="none" w="med" len="med"/>
          </a:ln>
          <a:effectLst>
            <a:outerShdw blurRad="50800" dist="38100" dir="18900000" algn="bl" rotWithShape="0">
              <a:prstClr val="black">
                <a:alpha val="40000"/>
              </a:prstClr>
            </a:outerShdw>
          </a:effectLst>
        </p:spPr>
        <p:txBody>
          <a:bodyPr wrap="none"/>
          <a:lstStyle/>
          <a:p>
            <a:pPr fontAlgn="base">
              <a:spcBef>
                <a:spcPct val="0"/>
              </a:spcBef>
              <a:spcAft>
                <a:spcPct val="0"/>
              </a:spcAft>
              <a:defRPr/>
            </a:pPr>
            <a:endParaRPr lang="zh-CN" altLang="en-US" sz="2000" dirty="0">
              <a:solidFill>
                <a:srgbClr val="000000"/>
              </a:solidFill>
              <a:latin typeface="Garamond" pitchFamily="18" charset="0"/>
            </a:endParaRPr>
          </a:p>
        </p:txBody>
      </p:sp>
      <p:sp>
        <p:nvSpPr>
          <p:cNvPr id="23555"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sp>
        <p:nvSpPr>
          <p:cNvPr id="23556"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sp>
        <p:nvSpPr>
          <p:cNvPr id="13" name="矩形 12"/>
          <p:cNvSpPr>
            <a:spLocks noChangeArrowheads="1"/>
          </p:cNvSpPr>
          <p:nvPr/>
        </p:nvSpPr>
        <p:spPr bwMode="auto">
          <a:xfrm>
            <a:off x="611188" y="333375"/>
            <a:ext cx="3643312" cy="519113"/>
          </a:xfrm>
          <a:prstGeom prst="rect">
            <a:avLst/>
          </a:prstGeom>
          <a:solidFill>
            <a:schemeClr val="bg2">
              <a:lumMod val="10000"/>
              <a:lumOff val="90000"/>
            </a:schemeClr>
          </a:solidFill>
          <a:ln w="9525">
            <a:noFill/>
            <a:miter lim="800000"/>
            <a:headEnd/>
            <a:tailEnd/>
          </a:ln>
          <a:effectLst>
            <a:outerShdw blurRad="50800" dist="38100" dir="5400000" algn="t" rotWithShape="0">
              <a:prstClr val="black">
                <a:alpha val="40000"/>
              </a:prstClr>
            </a:outerShdw>
          </a:effec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buClr>
                <a:srgbClr val="FF0000"/>
              </a:buClr>
              <a:buSzPct val="80000"/>
            </a:pPr>
            <a:r>
              <a:rPr lang="en-US" altLang="zh-CN" sz="2800" b="1">
                <a:solidFill>
                  <a:srgbClr val="800080"/>
                </a:solidFill>
                <a:latin typeface="Arial" charset="0"/>
                <a:ea typeface="微软雅黑" pitchFamily="34" charset="-122"/>
                <a:cs typeface="Arial" charset="0"/>
              </a:rPr>
              <a:t>3.3.3  </a:t>
            </a:r>
            <a:r>
              <a:rPr lang="zh-CN" altLang="en-US" sz="2800" b="1">
                <a:solidFill>
                  <a:srgbClr val="000000"/>
                </a:solidFill>
                <a:latin typeface="微软雅黑" pitchFamily="34" charset="-122"/>
                <a:ea typeface="微软雅黑" pitchFamily="34" charset="-122"/>
                <a:cs typeface="Arial" charset="0"/>
              </a:rPr>
              <a:t>高斯随机变量</a:t>
            </a:r>
          </a:p>
        </p:txBody>
      </p:sp>
      <p:graphicFrame>
        <p:nvGraphicFramePr>
          <p:cNvPr id="15363" name="Object 13"/>
          <p:cNvGraphicFramePr>
            <a:graphicFrameLocks noChangeAspect="1"/>
          </p:cNvGraphicFramePr>
          <p:nvPr/>
        </p:nvGraphicFramePr>
        <p:xfrm>
          <a:off x="1214438" y="5751513"/>
          <a:ext cx="3643312" cy="842962"/>
        </p:xfrm>
        <a:graphic>
          <a:graphicData uri="http://schemas.openxmlformats.org/presentationml/2006/ole">
            <mc:AlternateContent xmlns:mc="http://schemas.openxmlformats.org/markup-compatibility/2006">
              <mc:Choice xmlns:v="urn:schemas-microsoft-com:vml" Requires="v">
                <p:oleObj spid="_x0000_s20534" name="Equation" r:id="rId3" imgW="1701800" imgH="393700" progId="Equation.DSMT4">
                  <p:embed/>
                </p:oleObj>
              </mc:Choice>
              <mc:Fallback>
                <p:oleObj name="Equation" r:id="rId3" imgW="1701800" imgH="3937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438" y="5751513"/>
                        <a:ext cx="3643312" cy="842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708688"/>
                              </a:outerShdw>
                            </a:effectLst>
                          </a14:hiddenEffects>
                        </a:ext>
                      </a:extLst>
                    </p:spPr>
                  </p:pic>
                </p:oleObj>
              </mc:Fallback>
            </mc:AlternateContent>
          </a:graphicData>
        </a:graphic>
      </p:graphicFrame>
      <p:graphicFrame>
        <p:nvGraphicFramePr>
          <p:cNvPr id="15364" name="Object 15"/>
          <p:cNvGraphicFramePr>
            <a:graphicFrameLocks noChangeAspect="1"/>
          </p:cNvGraphicFramePr>
          <p:nvPr/>
        </p:nvGraphicFramePr>
        <p:xfrm>
          <a:off x="1214438" y="4922838"/>
          <a:ext cx="2000250" cy="742950"/>
        </p:xfrm>
        <a:graphic>
          <a:graphicData uri="http://schemas.openxmlformats.org/presentationml/2006/ole">
            <mc:AlternateContent xmlns:mc="http://schemas.openxmlformats.org/markup-compatibility/2006">
              <mc:Choice xmlns:v="urn:schemas-microsoft-com:vml" Requires="v">
                <p:oleObj spid="_x0000_s20535" name="Equation" r:id="rId5" imgW="889000" imgH="330200" progId="Equation.DSMT4">
                  <p:embed/>
                </p:oleObj>
              </mc:Choice>
              <mc:Fallback>
                <p:oleObj name="Equation" r:id="rId5" imgW="889000" imgH="330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4438" y="4922838"/>
                        <a:ext cx="200025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708688"/>
                              </a:outerShdw>
                            </a:effectLst>
                          </a14:hiddenEffects>
                        </a:ext>
                      </a:extLst>
                    </p:spPr>
                  </p:pic>
                </p:oleObj>
              </mc:Fallback>
            </mc:AlternateContent>
          </a:graphicData>
        </a:graphic>
      </p:graphicFrame>
      <p:sp>
        <p:nvSpPr>
          <p:cNvPr id="13329" name="Rectangle 17"/>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fontAlgn="base">
              <a:spcBef>
                <a:spcPct val="0"/>
              </a:spcBef>
              <a:spcAft>
                <a:spcPct val="0"/>
              </a:spcAft>
              <a:defRPr/>
            </a:pPr>
            <a:endParaRPr lang="zh-CN" altLang="en-US" sz="2000">
              <a:solidFill>
                <a:srgbClr val="000000"/>
              </a:solidFill>
              <a:latin typeface="Garamond" pitchFamily="18" charset="0"/>
            </a:endParaRPr>
          </a:p>
        </p:txBody>
      </p:sp>
      <p:graphicFrame>
        <p:nvGraphicFramePr>
          <p:cNvPr id="23561" name="Object 16"/>
          <p:cNvGraphicFramePr>
            <a:graphicFrameLocks noChangeAspect="1"/>
          </p:cNvGraphicFramePr>
          <p:nvPr/>
        </p:nvGraphicFramePr>
        <p:xfrm>
          <a:off x="4357688" y="3808413"/>
          <a:ext cx="4500562" cy="2928937"/>
        </p:xfrm>
        <a:graphic>
          <a:graphicData uri="http://schemas.openxmlformats.org/presentationml/2006/ole">
            <mc:AlternateContent xmlns:mc="http://schemas.openxmlformats.org/markup-compatibility/2006">
              <mc:Choice xmlns:v="urn:schemas-microsoft-com:vml" Requires="v">
                <p:oleObj spid="_x0000_s20536" name="Visio" r:id="rId7" imgW="4924159" imgH="3320538" progId="Visio.Drawing.11">
                  <p:embed/>
                </p:oleObj>
              </mc:Choice>
              <mc:Fallback>
                <p:oleObj name="Visio" r:id="rId7" imgW="4924159" imgH="3320538" progId="Visio.Drawing.1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57688" y="3808413"/>
                        <a:ext cx="4500562" cy="292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72" name="矩形 13"/>
          <p:cNvSpPr>
            <a:spLocks noChangeArrowheads="1"/>
          </p:cNvSpPr>
          <p:nvPr/>
        </p:nvSpPr>
        <p:spPr bwMode="auto">
          <a:xfrm>
            <a:off x="1143000" y="4346575"/>
            <a:ext cx="2701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r>
              <a:rPr lang="zh-CN" altLang="en-US" sz="2400" b="1">
                <a:solidFill>
                  <a:srgbClr val="000000"/>
                </a:solidFill>
              </a:rPr>
              <a:t>关于</a:t>
            </a:r>
            <a:r>
              <a:rPr lang="zh-CN" altLang="en-US" sz="2400" b="1">
                <a:solidFill>
                  <a:srgbClr val="000000"/>
                </a:solidFill>
                <a:latin typeface="Times New Roman" pitchFamily="18" charset="0"/>
                <a:cs typeface="Times New Roman" pitchFamily="18" charset="0"/>
              </a:rPr>
              <a:t>直线 </a:t>
            </a:r>
            <a:r>
              <a:rPr lang="en-US" altLang="zh-CN" sz="2400" b="1" i="1">
                <a:solidFill>
                  <a:srgbClr val="000000"/>
                </a:solidFill>
                <a:latin typeface="Times New Roman" pitchFamily="18" charset="0"/>
                <a:cs typeface="Times New Roman" pitchFamily="18" charset="0"/>
              </a:rPr>
              <a:t>x</a:t>
            </a:r>
            <a:r>
              <a:rPr lang="en-US" altLang="zh-CN" sz="2400" b="1">
                <a:solidFill>
                  <a:srgbClr val="000000"/>
                </a:solidFill>
                <a:latin typeface="Times New Roman" pitchFamily="18" charset="0"/>
                <a:cs typeface="Times New Roman" pitchFamily="18" charset="0"/>
              </a:rPr>
              <a:t>=</a:t>
            </a:r>
            <a:r>
              <a:rPr lang="en-US" altLang="zh-CN" sz="2400" b="1" i="1">
                <a:solidFill>
                  <a:srgbClr val="000000"/>
                </a:solidFill>
                <a:latin typeface="Times New Roman" pitchFamily="18" charset="0"/>
                <a:cs typeface="Times New Roman" pitchFamily="18" charset="0"/>
              </a:rPr>
              <a:t>a</a:t>
            </a:r>
            <a:r>
              <a:rPr lang="en-US" altLang="zh-CN" sz="2400" b="1">
                <a:solidFill>
                  <a:srgbClr val="000000"/>
                </a:solidFill>
                <a:latin typeface="Times New Roman" pitchFamily="18" charset="0"/>
                <a:cs typeface="Times New Roman" pitchFamily="18" charset="0"/>
              </a:rPr>
              <a:t> </a:t>
            </a:r>
            <a:r>
              <a:rPr lang="zh-CN" altLang="en-US" sz="2400" b="1">
                <a:solidFill>
                  <a:srgbClr val="000000"/>
                </a:solidFill>
                <a:latin typeface="Times New Roman" pitchFamily="18" charset="0"/>
                <a:cs typeface="Times New Roman" pitchFamily="18" charset="0"/>
              </a:rPr>
              <a:t>对称</a:t>
            </a:r>
          </a:p>
        </p:txBody>
      </p:sp>
      <p:sp>
        <p:nvSpPr>
          <p:cNvPr id="15373" name="矩形 14"/>
          <p:cNvSpPr>
            <a:spLocks noChangeArrowheads="1"/>
          </p:cNvSpPr>
          <p:nvPr/>
        </p:nvSpPr>
        <p:spPr bwMode="auto">
          <a:xfrm>
            <a:off x="714375" y="3775075"/>
            <a:ext cx="1112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r>
              <a:rPr kumimoji="1" lang="zh-CN" altLang="en-US" sz="2400" b="1">
                <a:solidFill>
                  <a:srgbClr val="003399"/>
                </a:solidFill>
                <a:latin typeface="黑体" pitchFamily="2" charset="-122"/>
                <a:ea typeface="黑体" pitchFamily="2" charset="-122"/>
              </a:rPr>
              <a:t>性质：</a:t>
            </a:r>
            <a:endParaRPr lang="zh-CN" altLang="en-US" sz="2400" b="1">
              <a:solidFill>
                <a:srgbClr val="003399"/>
              </a:solidFill>
              <a:latin typeface="黑体" pitchFamily="2" charset="-122"/>
              <a:ea typeface="黑体" pitchFamily="2" charset="-122"/>
            </a:endParaRPr>
          </a:p>
        </p:txBody>
      </p:sp>
      <p:sp>
        <p:nvSpPr>
          <p:cNvPr id="23564" name="矩形 15"/>
          <p:cNvSpPr>
            <a:spLocks noChangeArrowheads="1"/>
          </p:cNvSpPr>
          <p:nvPr/>
        </p:nvSpPr>
        <p:spPr bwMode="auto">
          <a:xfrm>
            <a:off x="6000750" y="3070225"/>
            <a:ext cx="19986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r>
              <a:rPr lang="en-US" altLang="zh-CN" sz="2800">
                <a:solidFill>
                  <a:srgbClr val="0000CC"/>
                </a:solidFill>
                <a:latin typeface="Arial" charset="0"/>
                <a:cs typeface="Arial" charset="0"/>
                <a:sym typeface="Symbol" pitchFamily="18" charset="2"/>
              </a:rPr>
              <a:t></a:t>
            </a:r>
            <a:r>
              <a:rPr lang="en-US" altLang="zh-CN" sz="2800">
                <a:solidFill>
                  <a:srgbClr val="000000"/>
                </a:solidFill>
                <a:latin typeface="Arial" charset="0"/>
                <a:cs typeface="Arial" charset="0"/>
                <a:sym typeface="Symbol" pitchFamily="18" charset="2"/>
              </a:rPr>
              <a:t>---</a:t>
            </a:r>
            <a:r>
              <a:rPr lang="zh-CN" altLang="en-US" sz="2400" b="1">
                <a:solidFill>
                  <a:srgbClr val="000000"/>
                </a:solidFill>
              </a:rPr>
              <a:t>集中程度</a:t>
            </a:r>
            <a:endParaRPr lang="zh-CN" altLang="en-US" sz="2400">
              <a:solidFill>
                <a:srgbClr val="000000"/>
              </a:solidFill>
            </a:endParaRPr>
          </a:p>
        </p:txBody>
      </p:sp>
      <p:sp>
        <p:nvSpPr>
          <p:cNvPr id="23565" name="矩形 16"/>
          <p:cNvSpPr>
            <a:spLocks noChangeArrowheads="1"/>
          </p:cNvSpPr>
          <p:nvPr/>
        </p:nvSpPr>
        <p:spPr bwMode="auto">
          <a:xfrm>
            <a:off x="6000750" y="2570163"/>
            <a:ext cx="1955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r>
              <a:rPr lang="en-US" altLang="zh-CN" sz="2800" i="1">
                <a:solidFill>
                  <a:srgbClr val="FF0000"/>
                </a:solidFill>
                <a:latin typeface="Times New Roman" pitchFamily="18" charset="0"/>
                <a:cs typeface="Times New Roman" pitchFamily="18" charset="0"/>
                <a:sym typeface="Symbol" pitchFamily="18" charset="2"/>
              </a:rPr>
              <a:t>a</a:t>
            </a:r>
            <a:r>
              <a:rPr lang="en-US" altLang="zh-CN" sz="2800">
                <a:solidFill>
                  <a:srgbClr val="000000"/>
                </a:solidFill>
                <a:latin typeface="Arial" charset="0"/>
                <a:cs typeface="Arial" charset="0"/>
                <a:sym typeface="Symbol" pitchFamily="18" charset="2"/>
              </a:rPr>
              <a:t>---</a:t>
            </a:r>
            <a:r>
              <a:rPr lang="zh-CN" altLang="en-US" sz="2400" b="1">
                <a:solidFill>
                  <a:srgbClr val="000000"/>
                </a:solidFill>
                <a:latin typeface="Arial" charset="0"/>
                <a:cs typeface="Arial" charset="0"/>
                <a:sym typeface="Symbol" pitchFamily="18" charset="2"/>
              </a:rPr>
              <a:t>分布中心</a:t>
            </a:r>
            <a:endParaRPr lang="zh-CN" altLang="en-US" sz="2400" b="1">
              <a:solidFill>
                <a:srgbClr val="000000"/>
              </a:solidFill>
            </a:endParaRPr>
          </a:p>
        </p:txBody>
      </p:sp>
      <p:sp>
        <p:nvSpPr>
          <p:cNvPr id="23566" name="Text Box 9"/>
          <p:cNvSpPr txBox="1">
            <a:spLocks noChangeArrowheads="1"/>
          </p:cNvSpPr>
          <p:nvPr/>
        </p:nvSpPr>
        <p:spPr bwMode="auto">
          <a:xfrm>
            <a:off x="487363" y="2090738"/>
            <a:ext cx="33575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50000"/>
              </a:spcBef>
              <a:spcAft>
                <a:spcPct val="0"/>
              </a:spcAft>
              <a:buClr>
                <a:srgbClr val="FF0000"/>
              </a:buClr>
              <a:buSzPct val="70000"/>
              <a:buFont typeface="Wingdings" pitchFamily="2" charset="2"/>
              <a:buChar char="n"/>
            </a:pPr>
            <a:r>
              <a:rPr lang="zh-CN" altLang="en-US" sz="2400" b="1">
                <a:solidFill>
                  <a:srgbClr val="000000"/>
                </a:solidFill>
                <a:latin typeface="黑体" pitchFamily="2" charset="-122"/>
                <a:ea typeface="黑体" pitchFamily="2" charset="-122"/>
              </a:rPr>
              <a:t> 一维概率密度函数：</a:t>
            </a:r>
          </a:p>
        </p:txBody>
      </p:sp>
      <p:graphicFrame>
        <p:nvGraphicFramePr>
          <p:cNvPr id="23567" name="Object 19"/>
          <p:cNvGraphicFramePr>
            <a:graphicFrameLocks noChangeAspect="1"/>
          </p:cNvGraphicFramePr>
          <p:nvPr/>
        </p:nvGraphicFramePr>
        <p:xfrm>
          <a:off x="1130300" y="2570163"/>
          <a:ext cx="3802063" cy="931862"/>
        </p:xfrm>
        <a:graphic>
          <a:graphicData uri="http://schemas.openxmlformats.org/presentationml/2006/ole">
            <mc:AlternateContent xmlns:mc="http://schemas.openxmlformats.org/markup-compatibility/2006">
              <mc:Choice xmlns:v="urn:schemas-microsoft-com:vml" Requires="v">
                <p:oleObj spid="_x0000_s20537" name="Equation" r:id="rId9" imgW="1968500" imgH="482600" progId="Equation.DSMT4">
                  <p:embed/>
                </p:oleObj>
              </mc:Choice>
              <mc:Fallback>
                <p:oleObj name="Equation" r:id="rId9" imgW="1968500" imgH="482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30300" y="2570163"/>
                        <a:ext cx="3802063" cy="931862"/>
                      </a:xfrm>
                      <a:prstGeom prst="rect">
                        <a:avLst/>
                      </a:prstGeom>
                      <a:noFill/>
                      <a:ln w="38100" cmpd="dbl">
                        <a:solidFill>
                          <a:srgbClr val="9966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矩形 22"/>
          <p:cNvSpPr/>
          <p:nvPr/>
        </p:nvSpPr>
        <p:spPr>
          <a:xfrm>
            <a:off x="5857875" y="2022475"/>
            <a:ext cx="2328863" cy="523875"/>
          </a:xfrm>
          <a:prstGeom prst="rect">
            <a:avLst/>
          </a:prstGeom>
        </p:spPr>
        <p:txBody>
          <a:bodyPr wrap="none">
            <a:spAutoFit/>
          </a:bodyPr>
          <a:lstStyle/>
          <a:p>
            <a:pPr fontAlgn="base">
              <a:spcBef>
                <a:spcPct val="0"/>
              </a:spcBef>
              <a:spcAft>
                <a:spcPct val="0"/>
              </a:spcAft>
              <a:defRPr/>
            </a:pPr>
            <a:r>
              <a:rPr kumimoji="1" lang="zh-CN" altLang="en-US" sz="2400" b="1" dirty="0">
                <a:solidFill>
                  <a:srgbClr val="000000"/>
                </a:solidFill>
                <a:latin typeface="Garamond" pitchFamily="18" charset="0"/>
              </a:rPr>
              <a:t>记为</a:t>
            </a:r>
            <a:r>
              <a:rPr lang="en-US" altLang="zh-CN" sz="2400" dirty="0">
                <a:solidFill>
                  <a:srgbClr val="0000CC"/>
                </a:solidFill>
                <a:latin typeface="Cambria Math"/>
                <a:ea typeface="Cambria Math"/>
                <a:cs typeface="Arial" pitchFamily="34" charset="0"/>
              </a:rPr>
              <a:t>𝒩(</a:t>
            </a:r>
            <a:r>
              <a:rPr lang="en-US" altLang="zh-CN" sz="2800" i="1" dirty="0">
                <a:solidFill>
                  <a:srgbClr val="0000CC"/>
                </a:solidFill>
                <a:latin typeface="Times New Roman" pitchFamily="18" charset="0"/>
                <a:cs typeface="Times New Roman" pitchFamily="18" charset="0"/>
                <a:sym typeface="Symbol" pitchFamily="18" charset="2"/>
              </a:rPr>
              <a:t>a</a:t>
            </a:r>
            <a:r>
              <a:rPr kumimoji="1" lang="en-US" altLang="zh-CN" sz="2800" dirty="0">
                <a:solidFill>
                  <a:srgbClr val="0000CC"/>
                </a:solidFill>
                <a:latin typeface="Garamond" pitchFamily="18" charset="0"/>
              </a:rPr>
              <a:t> </a:t>
            </a:r>
            <a:r>
              <a:rPr kumimoji="1" lang="zh-CN" altLang="en-US" sz="2400" dirty="0">
                <a:solidFill>
                  <a:srgbClr val="0000CC"/>
                </a:solidFill>
                <a:latin typeface="Garamond" pitchFamily="18" charset="0"/>
              </a:rPr>
              <a:t>，</a:t>
            </a:r>
            <a:r>
              <a:rPr kumimoji="1" lang="en-US" altLang="zh-CN" sz="2400" dirty="0">
                <a:solidFill>
                  <a:srgbClr val="0000CC"/>
                </a:solidFill>
              </a:rPr>
              <a:t>σ</a:t>
            </a:r>
            <a:r>
              <a:rPr kumimoji="1" lang="en-US" altLang="zh-CN" sz="2400" baseline="30000" dirty="0">
                <a:solidFill>
                  <a:srgbClr val="0000CC"/>
                </a:solidFill>
              </a:rPr>
              <a:t>2</a:t>
            </a:r>
            <a:r>
              <a:rPr lang="en-US" altLang="zh-CN" sz="2400" dirty="0">
                <a:solidFill>
                  <a:srgbClr val="0000CC"/>
                </a:solidFill>
                <a:latin typeface="Cambria Math"/>
                <a:ea typeface="Cambria Math"/>
                <a:cs typeface="Arial" pitchFamily="34" charset="0"/>
              </a:rPr>
              <a:t>)</a:t>
            </a:r>
            <a:r>
              <a:rPr lang="en-US" altLang="zh-CN" sz="2800" i="1" dirty="0">
                <a:solidFill>
                  <a:srgbClr val="0000CC"/>
                </a:solidFill>
                <a:latin typeface="Times New Roman" pitchFamily="18" charset="0"/>
                <a:cs typeface="Times New Roman" pitchFamily="18" charset="0"/>
                <a:sym typeface="Symbol" pitchFamily="18" charset="2"/>
              </a:rPr>
              <a:t> </a:t>
            </a:r>
            <a:endParaRPr lang="zh-CN" altLang="en-US" sz="2400" dirty="0">
              <a:solidFill>
                <a:srgbClr val="0000CC"/>
              </a:solidFill>
              <a:latin typeface="Garamond" pitchFamily="18" charset="0"/>
            </a:endParaRPr>
          </a:p>
        </p:txBody>
      </p:sp>
      <p:sp>
        <p:nvSpPr>
          <p:cNvPr id="3" name="矩形 2"/>
          <p:cNvSpPr/>
          <p:nvPr/>
        </p:nvSpPr>
        <p:spPr>
          <a:xfrm>
            <a:off x="676275" y="1065213"/>
            <a:ext cx="7472363" cy="831850"/>
          </a:xfrm>
          <a:prstGeom prst="rect">
            <a:avLst/>
          </a:prstGeom>
        </p:spPr>
        <p:txBody>
          <a:bodyPr>
            <a:spAutoFit/>
          </a:bodyPr>
          <a:lstStyle/>
          <a:p>
            <a:pPr>
              <a:defRPr/>
            </a:pPr>
            <a:r>
              <a:rPr lang="zh-CN" altLang="en-US" sz="2400" b="1" kern="0" dirty="0">
                <a:solidFill>
                  <a:srgbClr val="000000"/>
                </a:solidFill>
                <a:latin typeface="Times New Roman"/>
                <a:ea typeface="楷体_GB2312"/>
              </a:rPr>
              <a:t>高斯过程在任一时刻上的取值是一个正态分布的随机变量，也称高斯随机变量</a:t>
            </a:r>
            <a:endParaRPr lang="zh-CN" altLang="en-US" kern="0" dirty="0">
              <a:solidFill>
                <a:sysClr val="windowText" lastClr="000000"/>
              </a:solidFill>
              <a:latin typeface="Garamond" pitchFamily="18" charset="0"/>
            </a:endParaRPr>
          </a:p>
        </p:txBody>
      </p:sp>
      <p:sp>
        <p:nvSpPr>
          <p:cNvPr id="4" name="页脚占位符 3"/>
          <p:cNvSpPr>
            <a:spLocks noGrp="1"/>
          </p:cNvSpPr>
          <p:nvPr>
            <p:ph type="ftr" sz="quarter" idx="10"/>
          </p:nvPr>
        </p:nvSpPr>
        <p:spPr/>
        <p:txBody>
          <a:bodyPr/>
          <a:lstStyle/>
          <a:p>
            <a:pPr>
              <a:defRPr/>
            </a:pPr>
            <a:r>
              <a:rPr lang="zh-CN" altLang="en-US" smtClean="0"/>
              <a:t>浙江工业大学信息学院</a:t>
            </a:r>
            <a:endParaRPr lang="en-US" altLang="zh-CN"/>
          </a:p>
        </p:txBody>
      </p:sp>
      <p:sp>
        <p:nvSpPr>
          <p:cNvPr id="5" name="灯片编号占位符 4"/>
          <p:cNvSpPr>
            <a:spLocks noGrp="1"/>
          </p:cNvSpPr>
          <p:nvPr>
            <p:ph type="sldNum" sz="quarter" idx="11"/>
          </p:nvPr>
        </p:nvSpPr>
        <p:spPr/>
        <p:txBody>
          <a:bodyPr/>
          <a:lstStyle/>
          <a:p>
            <a:pPr>
              <a:defRPr/>
            </a:pPr>
            <a:fld id="{F04E0FC2-6EC7-45AD-9FCD-EB3F83661652}" type="slidenum">
              <a:rPr lang="en-US" altLang="zh-CN" smtClean="0">
                <a:solidFill>
                  <a:srgbClr val="000000"/>
                </a:solidFill>
              </a:rPr>
              <a:pPr>
                <a:defRPr/>
              </a:pPr>
              <a:t>22</a:t>
            </a:fld>
            <a:endParaRPr lang="en-US" altLang="zh-CN" dirty="0">
              <a:solidFill>
                <a:srgbClr val="000000"/>
              </a:solidFill>
            </a:endParaRPr>
          </a:p>
        </p:txBody>
      </p:sp>
    </p:spTree>
    <p:extLst>
      <p:ext uri="{BB962C8B-B14F-4D97-AF65-F5344CB8AC3E}">
        <p14:creationId xmlns:p14="http://schemas.microsoft.com/office/powerpoint/2010/main" val="41272259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15373"/>
                                        </p:tgtEl>
                                        <p:attrNameLst>
                                          <p:attrName>style.visibility</p:attrName>
                                        </p:attrNameLst>
                                      </p:cBhvr>
                                      <p:to>
                                        <p:strVal val="visible"/>
                                      </p:to>
                                    </p:set>
                                    <p:animEffect transition="in" filter="circle(out)">
                                      <p:cBhvr>
                                        <p:cTn id="7" dur="1000"/>
                                        <p:tgtEl>
                                          <p:spTgt spid="1537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left)">
                                      <p:cBhvr>
                                        <p:cTn id="10" dur="1000"/>
                                        <p:tgtEl>
                                          <p:spTgt spid="1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5372"/>
                                        </p:tgtEl>
                                        <p:attrNameLst>
                                          <p:attrName>style.visibility</p:attrName>
                                        </p:attrNameLst>
                                      </p:cBhvr>
                                      <p:to>
                                        <p:strVal val="visible"/>
                                      </p:to>
                                    </p:set>
                                    <p:animEffect transition="in" filter="wipe(up)">
                                      <p:cBhvr>
                                        <p:cTn id="15" dur="2000"/>
                                        <p:tgtEl>
                                          <p:spTgt spid="1537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15364"/>
                                        </p:tgtEl>
                                        <p:attrNameLst>
                                          <p:attrName>style.visibility</p:attrName>
                                        </p:attrNameLst>
                                      </p:cBhvr>
                                      <p:to>
                                        <p:strVal val="visible"/>
                                      </p:to>
                                    </p:set>
                                    <p:animEffect transition="in" filter="wipe(up)">
                                      <p:cBhvr>
                                        <p:cTn id="20" dur="2000"/>
                                        <p:tgtEl>
                                          <p:spTgt spid="1536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15363"/>
                                        </p:tgtEl>
                                        <p:attrNameLst>
                                          <p:attrName>style.visibility</p:attrName>
                                        </p:attrNameLst>
                                      </p:cBhvr>
                                      <p:to>
                                        <p:strVal val="visible"/>
                                      </p:to>
                                    </p:set>
                                    <p:animEffect transition="in" filter="wipe(up)">
                                      <p:cBhvr>
                                        <p:cTn id="25" dur="2000"/>
                                        <p:tgtEl>
                                          <p:spTgt spid="15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5372" grpId="0"/>
      <p:bldP spid="1537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sp>
        <p:nvSpPr>
          <p:cNvPr id="2457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sp>
        <p:nvSpPr>
          <p:cNvPr id="24580"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sp>
        <p:nvSpPr>
          <p:cNvPr id="24581"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sp>
        <p:nvSpPr>
          <p:cNvPr id="24582"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graphicFrame>
        <p:nvGraphicFramePr>
          <p:cNvPr id="24583" name="Object 8"/>
          <p:cNvGraphicFramePr>
            <a:graphicFrameLocks noChangeAspect="1"/>
          </p:cNvGraphicFramePr>
          <p:nvPr>
            <p:extLst>
              <p:ext uri="{D42A27DB-BD31-4B8C-83A1-F6EECF244321}">
                <p14:modId xmlns:p14="http://schemas.microsoft.com/office/powerpoint/2010/main" val="2759682494"/>
              </p:ext>
            </p:extLst>
          </p:nvPr>
        </p:nvGraphicFramePr>
        <p:xfrm>
          <a:off x="5905500" y="3672235"/>
          <a:ext cx="1357312" cy="417512"/>
        </p:xfrm>
        <a:graphic>
          <a:graphicData uri="http://schemas.openxmlformats.org/presentationml/2006/ole">
            <mc:AlternateContent xmlns:mc="http://schemas.openxmlformats.org/markup-compatibility/2006">
              <mc:Choice xmlns:v="urn:schemas-microsoft-com:vml" Requires="v">
                <p:oleObj spid="_x0000_s21597" name="公式" r:id="rId3" imgW="660113" imgH="203112" progId="Equation.3">
                  <p:embed/>
                </p:oleObj>
              </mc:Choice>
              <mc:Fallback>
                <p:oleObj name="公式" r:id="rId3" imgW="660113" imgH="20311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5500" y="3672235"/>
                        <a:ext cx="1357312"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708688"/>
                              </a:outerShdw>
                            </a:effectLst>
                          </a14:hiddenEffects>
                        </a:ext>
                      </a:extLst>
                    </p:spPr>
                  </p:pic>
                </p:oleObj>
              </mc:Fallback>
            </mc:AlternateContent>
          </a:graphicData>
        </a:graphic>
      </p:graphicFrame>
      <p:graphicFrame>
        <p:nvGraphicFramePr>
          <p:cNvPr id="24584" name="Object 9"/>
          <p:cNvGraphicFramePr>
            <a:graphicFrameLocks noChangeAspect="1"/>
          </p:cNvGraphicFramePr>
          <p:nvPr>
            <p:extLst>
              <p:ext uri="{D42A27DB-BD31-4B8C-83A1-F6EECF244321}">
                <p14:modId xmlns:p14="http://schemas.microsoft.com/office/powerpoint/2010/main" val="2674463448"/>
              </p:ext>
            </p:extLst>
          </p:nvPr>
        </p:nvGraphicFramePr>
        <p:xfrm>
          <a:off x="5905500" y="3184872"/>
          <a:ext cx="1368425" cy="420688"/>
        </p:xfrm>
        <a:graphic>
          <a:graphicData uri="http://schemas.openxmlformats.org/presentationml/2006/ole">
            <mc:AlternateContent xmlns:mc="http://schemas.openxmlformats.org/markup-compatibility/2006">
              <mc:Choice xmlns:v="urn:schemas-microsoft-com:vml" Requires="v">
                <p:oleObj spid="_x0000_s21598" name="公式" r:id="rId5" imgW="660113" imgH="203112" progId="Equation.3">
                  <p:embed/>
                </p:oleObj>
              </mc:Choice>
              <mc:Fallback>
                <p:oleObj name="公式" r:id="rId5" imgW="660113"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5500" y="3184872"/>
                        <a:ext cx="1368425"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708688"/>
                              </a:outerShdw>
                            </a:effectLst>
                          </a14:hiddenEffects>
                        </a:ext>
                      </a:extLst>
                    </p:spPr>
                  </p:pic>
                </p:oleObj>
              </mc:Fallback>
            </mc:AlternateContent>
          </a:graphicData>
        </a:graphic>
      </p:graphicFrame>
      <p:graphicFrame>
        <p:nvGraphicFramePr>
          <p:cNvPr id="24585" name="Object 4"/>
          <p:cNvGraphicFramePr>
            <a:graphicFrameLocks noChangeAspect="1"/>
          </p:cNvGraphicFramePr>
          <p:nvPr>
            <p:extLst>
              <p:ext uri="{D42A27DB-BD31-4B8C-83A1-F6EECF244321}">
                <p14:modId xmlns:p14="http://schemas.microsoft.com/office/powerpoint/2010/main" val="1867464568"/>
              </p:ext>
            </p:extLst>
          </p:nvPr>
        </p:nvGraphicFramePr>
        <p:xfrm>
          <a:off x="1619672" y="1268760"/>
          <a:ext cx="5386387" cy="885825"/>
        </p:xfrm>
        <a:graphic>
          <a:graphicData uri="http://schemas.openxmlformats.org/presentationml/2006/ole">
            <mc:AlternateContent xmlns:mc="http://schemas.openxmlformats.org/markup-compatibility/2006">
              <mc:Choice xmlns:v="urn:schemas-microsoft-com:vml" Requires="v">
                <p:oleObj spid="_x0000_s21599" name="Equation" r:id="rId7" imgW="2933640" imgH="482400" progId="Equation.DSMT4">
                  <p:embed/>
                </p:oleObj>
              </mc:Choice>
              <mc:Fallback>
                <p:oleObj name="Equation" r:id="rId7" imgW="2933640" imgH="482400" progId="Equation.DSMT4">
                  <p:embed/>
                  <p:pic>
                    <p:nvPicPr>
                      <p:cNvPr id="0" name=""/>
                      <p:cNvPicPr>
                        <a:picLocks noChangeAspect="1" noChangeArrowheads="1"/>
                      </p:cNvPicPr>
                      <p:nvPr/>
                    </p:nvPicPr>
                    <p:blipFill>
                      <a:blip r:embed="rId8"/>
                      <a:srcRect/>
                      <a:stretch>
                        <a:fillRect/>
                      </a:stretch>
                    </p:blipFill>
                    <p:spPr bwMode="auto">
                      <a:xfrm>
                        <a:off x="1619672" y="1268760"/>
                        <a:ext cx="5386387" cy="885825"/>
                      </a:xfrm>
                      <a:prstGeom prst="rect">
                        <a:avLst/>
                      </a:prstGeom>
                      <a:noFill/>
                      <a:ln w="38100" cmpd="dbl">
                        <a:solidFill>
                          <a:srgbClr val="9966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矩形 20"/>
          <p:cNvSpPr/>
          <p:nvPr/>
        </p:nvSpPr>
        <p:spPr>
          <a:xfrm>
            <a:off x="965200" y="2535585"/>
            <a:ext cx="1785937" cy="387350"/>
          </a:xfrm>
          <a:prstGeom prst="rect">
            <a:avLst/>
          </a:prstGeom>
        </p:spPr>
        <p:txBody>
          <a:bodyPr>
            <a:spAutoFit/>
          </a:bodyPr>
          <a:lstStyle/>
          <a:p>
            <a:pPr marL="342900" lvl="1" indent="-342900" algn="just" fontAlgn="base">
              <a:lnSpc>
                <a:spcPct val="80000"/>
              </a:lnSpc>
              <a:spcBef>
                <a:spcPct val="20000"/>
              </a:spcBef>
              <a:spcAft>
                <a:spcPct val="0"/>
              </a:spcAft>
              <a:buClr>
                <a:srgbClr val="0000CC"/>
              </a:buClr>
              <a:buSzPct val="50000"/>
              <a:buFont typeface="Wingdings" pitchFamily="2" charset="2"/>
              <a:buChar char="u"/>
              <a:defRPr/>
            </a:pPr>
            <a:r>
              <a:rPr lang="zh-CN" altLang="en-US" sz="2400" b="1" kern="0" dirty="0">
                <a:solidFill>
                  <a:srgbClr val="FF0000"/>
                </a:solidFill>
                <a:latin typeface="黑体" pitchFamily="2" charset="-122"/>
                <a:ea typeface="黑体" pitchFamily="2" charset="-122"/>
              </a:rPr>
              <a:t>误差函数</a:t>
            </a:r>
            <a:endParaRPr lang="zh-CN" altLang="en-US" sz="2800" b="1" kern="0" dirty="0">
              <a:solidFill>
                <a:srgbClr val="FF0000"/>
              </a:solidFill>
              <a:latin typeface="Times New Roman" pitchFamily="18" charset="0"/>
              <a:ea typeface="楷体_GB2312" pitchFamily="49" charset="-122"/>
            </a:endParaRPr>
          </a:p>
        </p:txBody>
      </p:sp>
      <p:graphicFrame>
        <p:nvGraphicFramePr>
          <p:cNvPr id="24587" name="Object 5"/>
          <p:cNvGraphicFramePr>
            <a:graphicFrameLocks noChangeAspect="1"/>
          </p:cNvGraphicFramePr>
          <p:nvPr>
            <p:extLst>
              <p:ext uri="{D42A27DB-BD31-4B8C-83A1-F6EECF244321}">
                <p14:modId xmlns:p14="http://schemas.microsoft.com/office/powerpoint/2010/main" val="2105708220"/>
              </p:ext>
            </p:extLst>
          </p:nvPr>
        </p:nvGraphicFramePr>
        <p:xfrm>
          <a:off x="1679575" y="2983260"/>
          <a:ext cx="2736850" cy="868362"/>
        </p:xfrm>
        <a:graphic>
          <a:graphicData uri="http://schemas.openxmlformats.org/presentationml/2006/ole">
            <mc:AlternateContent xmlns:mc="http://schemas.openxmlformats.org/markup-compatibility/2006">
              <mc:Choice xmlns:v="urn:schemas-microsoft-com:vml" Requires="v">
                <p:oleObj spid="_x0000_s21600" name="Equation" r:id="rId9" imgW="1320227" imgH="418918" progId="Equation.DSMT4">
                  <p:embed/>
                </p:oleObj>
              </mc:Choice>
              <mc:Fallback>
                <p:oleObj name="Equation" r:id="rId9" imgW="1320227" imgH="418918"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79575" y="2983260"/>
                        <a:ext cx="2736850" cy="868362"/>
                      </a:xfrm>
                      <a:prstGeom prst="rect">
                        <a:avLst/>
                      </a:prstGeom>
                      <a:noFill/>
                      <a:ln w="38100" cmpd="dbl">
                        <a:solidFill>
                          <a:srgbClr val="66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rgbClr val="3D3D99"/>
                              </a:outerShdw>
                            </a:effectLst>
                          </a14:hiddenEffects>
                        </a:ext>
                      </a:extLst>
                    </p:spPr>
                  </p:pic>
                </p:oleObj>
              </mc:Fallback>
            </mc:AlternateContent>
          </a:graphicData>
        </a:graphic>
      </p:graphicFrame>
      <p:sp>
        <p:nvSpPr>
          <p:cNvPr id="24588" name="Text Box 9"/>
          <p:cNvSpPr txBox="1">
            <a:spLocks noChangeArrowheads="1"/>
          </p:cNvSpPr>
          <p:nvPr/>
        </p:nvSpPr>
        <p:spPr bwMode="auto">
          <a:xfrm>
            <a:off x="726281" y="404664"/>
            <a:ext cx="2571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50000"/>
              </a:spcBef>
              <a:spcAft>
                <a:spcPct val="0"/>
              </a:spcAft>
              <a:buClr>
                <a:srgbClr val="FF0000"/>
              </a:buClr>
              <a:buSzPct val="70000"/>
              <a:buFont typeface="Wingdings" pitchFamily="2" charset="2"/>
              <a:buChar char="n"/>
            </a:pPr>
            <a:r>
              <a:rPr kumimoji="1" lang="zh-CN" altLang="en-US" sz="2400" b="1">
                <a:solidFill>
                  <a:srgbClr val="000000"/>
                </a:solidFill>
              </a:rPr>
              <a:t>  </a:t>
            </a:r>
            <a:r>
              <a:rPr kumimoji="1" lang="zh-CN" altLang="en-US" sz="2400" b="1">
                <a:solidFill>
                  <a:srgbClr val="000000"/>
                </a:solidFill>
                <a:latin typeface="黑体" pitchFamily="2" charset="-122"/>
                <a:ea typeface="黑体" pitchFamily="2" charset="-122"/>
              </a:rPr>
              <a:t>正态分布函数</a:t>
            </a:r>
            <a:r>
              <a:rPr lang="zh-CN" altLang="en-US" sz="2400" b="1">
                <a:solidFill>
                  <a:srgbClr val="000000"/>
                </a:solidFill>
                <a:latin typeface="黑体" pitchFamily="2" charset="-122"/>
                <a:ea typeface="黑体" pitchFamily="2" charset="-122"/>
              </a:rPr>
              <a:t>：</a:t>
            </a:r>
          </a:p>
        </p:txBody>
      </p:sp>
      <p:graphicFrame>
        <p:nvGraphicFramePr>
          <p:cNvPr id="24589" name="Object 12"/>
          <p:cNvGraphicFramePr>
            <a:graphicFrameLocks noChangeAspect="1"/>
          </p:cNvGraphicFramePr>
          <p:nvPr/>
        </p:nvGraphicFramePr>
        <p:xfrm>
          <a:off x="1690688" y="4876800"/>
          <a:ext cx="2941637" cy="890588"/>
        </p:xfrm>
        <a:graphic>
          <a:graphicData uri="http://schemas.openxmlformats.org/presentationml/2006/ole">
            <mc:AlternateContent xmlns:mc="http://schemas.openxmlformats.org/markup-compatibility/2006">
              <mc:Choice xmlns:v="urn:schemas-microsoft-com:vml" Requires="v">
                <p:oleObj spid="_x0000_s21601" name="Equation" r:id="rId11" imgW="1384300" imgH="419100" progId="Equation.DSMT4">
                  <p:embed/>
                </p:oleObj>
              </mc:Choice>
              <mc:Fallback>
                <p:oleObj name="Equation" r:id="rId11" imgW="1384300" imgH="4191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90688" y="4876800"/>
                        <a:ext cx="2941637" cy="890588"/>
                      </a:xfrm>
                      <a:prstGeom prst="rect">
                        <a:avLst/>
                      </a:prstGeom>
                      <a:noFill/>
                      <a:ln w="38100" cmpd="dbl">
                        <a:solidFill>
                          <a:srgbClr val="6666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矩形 23"/>
          <p:cNvSpPr/>
          <p:nvPr/>
        </p:nvSpPr>
        <p:spPr>
          <a:xfrm>
            <a:off x="976313" y="4448175"/>
            <a:ext cx="2071687" cy="387350"/>
          </a:xfrm>
          <a:prstGeom prst="rect">
            <a:avLst/>
          </a:prstGeom>
        </p:spPr>
        <p:txBody>
          <a:bodyPr>
            <a:spAutoFit/>
          </a:bodyPr>
          <a:lstStyle/>
          <a:p>
            <a:pPr marL="342900" lvl="1" indent="-342900" algn="just" fontAlgn="base">
              <a:lnSpc>
                <a:spcPct val="80000"/>
              </a:lnSpc>
              <a:spcBef>
                <a:spcPct val="20000"/>
              </a:spcBef>
              <a:spcAft>
                <a:spcPct val="0"/>
              </a:spcAft>
              <a:buClr>
                <a:srgbClr val="0000CC"/>
              </a:buClr>
              <a:buSzPct val="50000"/>
              <a:buFont typeface="Wingdings" pitchFamily="2" charset="2"/>
              <a:buChar char="u"/>
              <a:defRPr/>
            </a:pPr>
            <a:r>
              <a:rPr lang="zh-CN" altLang="en-US" sz="2400" kern="0" dirty="0">
                <a:solidFill>
                  <a:srgbClr val="FF0000"/>
                </a:solidFill>
                <a:latin typeface="黑体" pitchFamily="2" charset="-122"/>
                <a:ea typeface="黑体" pitchFamily="2" charset="-122"/>
              </a:rPr>
              <a:t>补</a:t>
            </a:r>
            <a:r>
              <a:rPr lang="zh-CN" altLang="en-US" sz="2400" b="1" kern="0" dirty="0">
                <a:solidFill>
                  <a:srgbClr val="FF0000"/>
                </a:solidFill>
                <a:latin typeface="黑体" pitchFamily="2" charset="-122"/>
                <a:ea typeface="黑体" pitchFamily="2" charset="-122"/>
              </a:rPr>
              <a:t>误差函数</a:t>
            </a:r>
            <a:endParaRPr lang="zh-CN" altLang="en-US" sz="2800" b="1" kern="0" dirty="0">
              <a:solidFill>
                <a:srgbClr val="FF0000"/>
              </a:solidFill>
              <a:latin typeface="Times New Roman" pitchFamily="18" charset="0"/>
              <a:ea typeface="楷体_GB2312" pitchFamily="49" charset="-122"/>
            </a:endParaRPr>
          </a:p>
        </p:txBody>
      </p:sp>
      <p:sp>
        <p:nvSpPr>
          <p:cNvPr id="25" name="矩形 24"/>
          <p:cNvSpPr/>
          <p:nvPr/>
        </p:nvSpPr>
        <p:spPr>
          <a:xfrm>
            <a:off x="4835525" y="2673697"/>
            <a:ext cx="3459162" cy="384175"/>
          </a:xfrm>
          <a:prstGeom prst="rect">
            <a:avLst/>
          </a:prstGeom>
        </p:spPr>
        <p:txBody>
          <a:bodyPr>
            <a:spAutoFit/>
          </a:bodyPr>
          <a:lstStyle>
            <a:lvl1pPr marL="342900" indent="-342900" eaLnBrk="0" hangingPunct="0">
              <a:defRPr sz="2000">
                <a:solidFill>
                  <a:schemeClr val="tx1"/>
                </a:solidFill>
                <a:latin typeface="Garamond" pitchFamily="18" charset="0"/>
                <a:ea typeface="宋体" charset="-122"/>
              </a:defRPr>
            </a:lvl1pPr>
            <a:lvl2pPr marL="342900" indent="-34290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lvl="1" algn="just" eaLnBrk="1" fontAlgn="base" hangingPunct="1">
              <a:lnSpc>
                <a:spcPct val="80000"/>
              </a:lnSpc>
              <a:spcBef>
                <a:spcPct val="20000"/>
              </a:spcBef>
              <a:spcAft>
                <a:spcPct val="0"/>
              </a:spcAft>
              <a:buClr>
                <a:srgbClr val="0000CC"/>
              </a:buClr>
              <a:buSzPct val="50000"/>
            </a:pPr>
            <a:r>
              <a:rPr lang="en-US" altLang="zh-CN" sz="2400" b="1">
                <a:solidFill>
                  <a:srgbClr val="003399"/>
                </a:solidFill>
                <a:latin typeface="微软雅黑" pitchFamily="34" charset="-122"/>
                <a:ea typeface="微软雅黑" pitchFamily="34" charset="-122"/>
              </a:rPr>
              <a:t>—— </a:t>
            </a:r>
            <a:r>
              <a:rPr lang="zh-CN" altLang="en-US" sz="2400" b="1">
                <a:solidFill>
                  <a:srgbClr val="000000"/>
                </a:solidFill>
                <a:latin typeface="微软雅黑" pitchFamily="34" charset="-122"/>
                <a:ea typeface="微软雅黑" pitchFamily="34" charset="-122"/>
              </a:rPr>
              <a:t>自变量的</a:t>
            </a:r>
            <a:r>
              <a:rPr lang="zh-CN" altLang="en-US" sz="2400" b="1">
                <a:solidFill>
                  <a:srgbClr val="003399"/>
                </a:solidFill>
                <a:latin typeface="微软雅黑" pitchFamily="34" charset="-122"/>
                <a:ea typeface="微软雅黑" pitchFamily="34" charset="-122"/>
              </a:rPr>
              <a:t>递增</a:t>
            </a:r>
            <a:r>
              <a:rPr lang="zh-CN" altLang="en-US" sz="2400" b="1">
                <a:solidFill>
                  <a:srgbClr val="000000"/>
                </a:solidFill>
                <a:latin typeface="微软雅黑" pitchFamily="34" charset="-122"/>
                <a:ea typeface="微软雅黑" pitchFamily="34" charset="-122"/>
              </a:rPr>
              <a:t>函数</a:t>
            </a:r>
          </a:p>
        </p:txBody>
      </p:sp>
      <p:sp>
        <p:nvSpPr>
          <p:cNvPr id="26" name="矩形 25"/>
          <p:cNvSpPr/>
          <p:nvPr/>
        </p:nvSpPr>
        <p:spPr>
          <a:xfrm>
            <a:off x="4932363" y="4652963"/>
            <a:ext cx="3741737" cy="384175"/>
          </a:xfrm>
          <a:prstGeom prst="rect">
            <a:avLst/>
          </a:prstGeom>
        </p:spPr>
        <p:txBody>
          <a:bodyPr>
            <a:spAutoFit/>
          </a:bodyPr>
          <a:lstStyle>
            <a:lvl1pPr marL="342900" indent="-342900" eaLnBrk="0" hangingPunct="0">
              <a:defRPr sz="2000">
                <a:solidFill>
                  <a:schemeClr val="tx1"/>
                </a:solidFill>
                <a:latin typeface="Garamond" pitchFamily="18" charset="0"/>
                <a:ea typeface="宋体" charset="-122"/>
              </a:defRPr>
            </a:lvl1pPr>
            <a:lvl2pPr marL="342900" indent="-34290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lvl="1" algn="just" eaLnBrk="1" fontAlgn="base" hangingPunct="1">
              <a:lnSpc>
                <a:spcPct val="80000"/>
              </a:lnSpc>
              <a:spcBef>
                <a:spcPct val="20000"/>
              </a:spcBef>
              <a:spcAft>
                <a:spcPct val="0"/>
              </a:spcAft>
              <a:buClr>
                <a:srgbClr val="0000CC"/>
              </a:buClr>
              <a:buSzPct val="50000"/>
            </a:pPr>
            <a:r>
              <a:rPr lang="en-US" altLang="zh-CN" sz="2400" b="1">
                <a:solidFill>
                  <a:srgbClr val="003399"/>
                </a:solidFill>
                <a:latin typeface="微软雅黑" pitchFamily="34" charset="-122"/>
                <a:ea typeface="微软雅黑" pitchFamily="34" charset="-122"/>
              </a:rPr>
              <a:t>—— </a:t>
            </a:r>
            <a:r>
              <a:rPr lang="zh-CN" altLang="en-US" sz="2400" b="1">
                <a:solidFill>
                  <a:srgbClr val="000000"/>
                </a:solidFill>
                <a:latin typeface="微软雅黑" pitchFamily="34" charset="-122"/>
                <a:ea typeface="微软雅黑" pitchFamily="34" charset="-122"/>
              </a:rPr>
              <a:t>自变量的</a:t>
            </a:r>
            <a:r>
              <a:rPr lang="zh-CN" altLang="en-US" sz="2400" b="1">
                <a:solidFill>
                  <a:srgbClr val="003399"/>
                </a:solidFill>
                <a:latin typeface="微软雅黑" pitchFamily="34" charset="-122"/>
                <a:ea typeface="微软雅黑" pitchFamily="34" charset="-122"/>
              </a:rPr>
              <a:t>递减</a:t>
            </a:r>
            <a:r>
              <a:rPr lang="zh-CN" altLang="en-US" sz="2400" b="1">
                <a:solidFill>
                  <a:srgbClr val="000000"/>
                </a:solidFill>
                <a:latin typeface="微软雅黑" pitchFamily="34" charset="-122"/>
                <a:ea typeface="微软雅黑" pitchFamily="34" charset="-122"/>
              </a:rPr>
              <a:t>函数</a:t>
            </a:r>
          </a:p>
        </p:txBody>
      </p:sp>
      <p:graphicFrame>
        <p:nvGraphicFramePr>
          <p:cNvPr id="24593" name="Object 14"/>
          <p:cNvGraphicFramePr>
            <a:graphicFrameLocks noChangeAspect="1"/>
          </p:cNvGraphicFramePr>
          <p:nvPr/>
        </p:nvGraphicFramePr>
        <p:xfrm>
          <a:off x="5942013" y="5786438"/>
          <a:ext cx="1487487" cy="415925"/>
        </p:xfrm>
        <a:graphic>
          <a:graphicData uri="http://schemas.openxmlformats.org/presentationml/2006/ole">
            <mc:AlternateContent xmlns:mc="http://schemas.openxmlformats.org/markup-compatibility/2006">
              <mc:Choice xmlns:v="urn:schemas-microsoft-com:vml" Requires="v">
                <p:oleObj spid="_x0000_s21602" name="公式" r:id="rId13" imgW="723586" imgH="203112" progId="Equation.3">
                  <p:embed/>
                </p:oleObj>
              </mc:Choice>
              <mc:Fallback>
                <p:oleObj name="公式" r:id="rId13" imgW="723586" imgH="203112"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42013" y="5786438"/>
                        <a:ext cx="1487487"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708688"/>
                              </a:outerShdw>
                            </a:effectLst>
                          </a14:hiddenEffects>
                        </a:ext>
                      </a:extLst>
                    </p:spPr>
                  </p:pic>
                </p:oleObj>
              </mc:Fallback>
            </mc:AlternateContent>
          </a:graphicData>
        </a:graphic>
      </p:graphicFrame>
      <p:graphicFrame>
        <p:nvGraphicFramePr>
          <p:cNvPr id="24594" name="Object 15"/>
          <p:cNvGraphicFramePr>
            <a:graphicFrameLocks noChangeAspect="1"/>
          </p:cNvGraphicFramePr>
          <p:nvPr/>
        </p:nvGraphicFramePr>
        <p:xfrm>
          <a:off x="5929313" y="5299075"/>
          <a:ext cx="1368425" cy="420688"/>
        </p:xfrm>
        <a:graphic>
          <a:graphicData uri="http://schemas.openxmlformats.org/presentationml/2006/ole">
            <mc:AlternateContent xmlns:mc="http://schemas.openxmlformats.org/markup-compatibility/2006">
              <mc:Choice xmlns:v="urn:schemas-microsoft-com:vml" Requires="v">
                <p:oleObj spid="_x0000_s21603" name="公式" r:id="rId15" imgW="660113" imgH="203112" progId="Equation.3">
                  <p:embed/>
                </p:oleObj>
              </mc:Choice>
              <mc:Fallback>
                <p:oleObj name="公式" r:id="rId15" imgW="660113" imgH="203112"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929313" y="5299075"/>
                        <a:ext cx="1368425"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708688"/>
                              </a:outerShdw>
                            </a:effectLst>
                          </a14:hiddenEffects>
                        </a:ext>
                      </a:extLst>
                    </p:spPr>
                  </p:pic>
                </p:oleObj>
              </mc:Fallback>
            </mc:AlternateContent>
          </a:graphicData>
        </a:graphic>
      </p:graphicFrame>
      <p:sp>
        <p:nvSpPr>
          <p:cNvPr id="3" name="页脚占位符 2"/>
          <p:cNvSpPr>
            <a:spLocks noGrp="1"/>
          </p:cNvSpPr>
          <p:nvPr>
            <p:ph type="ftr" sz="quarter" idx="10"/>
          </p:nvPr>
        </p:nvSpPr>
        <p:spPr/>
        <p:txBody>
          <a:bodyPr/>
          <a:lstStyle/>
          <a:p>
            <a:pPr>
              <a:defRPr/>
            </a:pPr>
            <a:r>
              <a:rPr lang="zh-CN" altLang="en-US" smtClean="0"/>
              <a:t>浙江工业大学信息学院</a:t>
            </a:r>
            <a:endParaRPr lang="en-US" altLang="zh-CN"/>
          </a:p>
        </p:txBody>
      </p:sp>
      <p:sp>
        <p:nvSpPr>
          <p:cNvPr id="4" name="灯片编号占位符 3"/>
          <p:cNvSpPr>
            <a:spLocks noGrp="1"/>
          </p:cNvSpPr>
          <p:nvPr>
            <p:ph type="sldNum" sz="quarter" idx="11"/>
          </p:nvPr>
        </p:nvSpPr>
        <p:spPr/>
        <p:txBody>
          <a:bodyPr/>
          <a:lstStyle/>
          <a:p>
            <a:pPr>
              <a:defRPr/>
            </a:pPr>
            <a:fld id="{F04E0FC2-6EC7-45AD-9FCD-EB3F83661652}" type="slidenum">
              <a:rPr lang="en-US" altLang="zh-CN" smtClean="0">
                <a:solidFill>
                  <a:srgbClr val="000000"/>
                </a:solidFill>
              </a:rPr>
              <a:pPr>
                <a:defRPr/>
              </a:pPr>
              <a:t>23</a:t>
            </a:fld>
            <a:endParaRPr lang="en-US" altLang="zh-CN" dirty="0">
              <a:solidFill>
                <a:srgbClr val="000000"/>
              </a:solidFill>
            </a:endParaRPr>
          </a:p>
        </p:txBody>
      </p:sp>
    </p:spTree>
    <p:extLst>
      <p:ext uri="{BB962C8B-B14F-4D97-AF65-F5344CB8AC3E}">
        <p14:creationId xmlns:p14="http://schemas.microsoft.com/office/powerpoint/2010/main" val="201044995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sp>
        <p:nvSpPr>
          <p:cNvPr id="25604"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sp>
        <p:nvSpPr>
          <p:cNvPr id="25605"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sp>
        <p:nvSpPr>
          <p:cNvPr id="19463" name="矩形 15"/>
          <p:cNvSpPr>
            <a:spLocks noChangeArrowheads="1"/>
          </p:cNvSpPr>
          <p:nvPr/>
        </p:nvSpPr>
        <p:spPr bwMode="auto">
          <a:xfrm>
            <a:off x="857250" y="2643188"/>
            <a:ext cx="4714875" cy="461962"/>
          </a:xfrm>
          <a:prstGeom prst="rect">
            <a:avLst/>
          </a:prstGeom>
          <a:noFill/>
          <a:ln w="9525">
            <a:noFill/>
            <a:miter lim="800000"/>
            <a:headEnd/>
            <a:tailEnd/>
          </a:ln>
        </p:spPr>
        <p:txBody>
          <a:bodyPr>
            <a:spAutoFit/>
          </a:bodyPr>
          <a:lstStyle/>
          <a:p>
            <a:pPr fontAlgn="base">
              <a:spcBef>
                <a:spcPct val="0"/>
              </a:spcBef>
              <a:spcAft>
                <a:spcPct val="0"/>
              </a:spcAft>
              <a:defRPr/>
            </a:pPr>
            <a:r>
              <a:rPr lang="zh-CN" altLang="en-US" sz="2400" b="1" dirty="0">
                <a:solidFill>
                  <a:srgbClr val="000000"/>
                </a:solidFill>
              </a:rPr>
              <a:t>利用误差函数，可将</a:t>
            </a:r>
            <a:r>
              <a:rPr lang="en-US" altLang="zh-CN" sz="2400" b="1" i="1" dirty="0">
                <a:solidFill>
                  <a:srgbClr val="000000"/>
                </a:solidFill>
                <a:latin typeface="Times New Roman" pitchFamily="18" charset="0"/>
                <a:cs typeface="Times New Roman" pitchFamily="18" charset="0"/>
              </a:rPr>
              <a:t>F</a:t>
            </a:r>
            <a:r>
              <a:rPr lang="en-US" altLang="zh-CN" sz="2400" b="1" dirty="0">
                <a:solidFill>
                  <a:srgbClr val="000000"/>
                </a:solidFill>
                <a:latin typeface="Times New Roman" pitchFamily="18" charset="0"/>
                <a:cs typeface="Times New Roman" pitchFamily="18" charset="0"/>
              </a:rPr>
              <a:t>(</a:t>
            </a:r>
            <a:r>
              <a:rPr lang="en-US" altLang="zh-CN" sz="2400" b="1" i="1" dirty="0">
                <a:solidFill>
                  <a:srgbClr val="000000"/>
                </a:solidFill>
                <a:latin typeface="Times New Roman" pitchFamily="18" charset="0"/>
                <a:cs typeface="Times New Roman" pitchFamily="18" charset="0"/>
              </a:rPr>
              <a:t>x</a:t>
            </a:r>
            <a:r>
              <a:rPr lang="en-US" altLang="zh-CN" sz="2400" b="1" dirty="0">
                <a:solidFill>
                  <a:srgbClr val="000000"/>
                </a:solidFill>
                <a:latin typeface="Times New Roman" pitchFamily="18" charset="0"/>
                <a:cs typeface="Times New Roman" pitchFamily="18" charset="0"/>
              </a:rPr>
              <a:t>)</a:t>
            </a:r>
            <a:r>
              <a:rPr lang="zh-CN" altLang="en-US" sz="2400" b="1" dirty="0">
                <a:solidFill>
                  <a:srgbClr val="000000"/>
                </a:solidFill>
              </a:rPr>
              <a:t>表示为：</a:t>
            </a:r>
          </a:p>
        </p:txBody>
      </p:sp>
      <p:sp>
        <p:nvSpPr>
          <p:cNvPr id="17425" name="Rectangle 17"/>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fontAlgn="base">
              <a:spcBef>
                <a:spcPct val="0"/>
              </a:spcBef>
              <a:spcAft>
                <a:spcPct val="0"/>
              </a:spcAft>
              <a:defRPr/>
            </a:pPr>
            <a:endParaRPr lang="zh-CN" altLang="en-US" sz="2000">
              <a:solidFill>
                <a:srgbClr val="000000"/>
              </a:solidFill>
              <a:latin typeface="Garamond" pitchFamily="18" charset="0"/>
            </a:endParaRPr>
          </a:p>
        </p:txBody>
      </p:sp>
      <p:graphicFrame>
        <p:nvGraphicFramePr>
          <p:cNvPr id="25609" name="Object 16"/>
          <p:cNvGraphicFramePr>
            <a:graphicFrameLocks noChangeAspect="1"/>
          </p:cNvGraphicFramePr>
          <p:nvPr>
            <p:extLst>
              <p:ext uri="{D42A27DB-BD31-4B8C-83A1-F6EECF244321}">
                <p14:modId xmlns:p14="http://schemas.microsoft.com/office/powerpoint/2010/main" val="2783929857"/>
              </p:ext>
            </p:extLst>
          </p:nvPr>
        </p:nvGraphicFramePr>
        <p:xfrm>
          <a:off x="2699792" y="3284984"/>
          <a:ext cx="3422650" cy="1943100"/>
        </p:xfrm>
        <a:graphic>
          <a:graphicData uri="http://schemas.openxmlformats.org/presentationml/2006/ole">
            <mc:AlternateContent xmlns:mc="http://schemas.openxmlformats.org/markup-compatibility/2006">
              <mc:Choice xmlns:v="urn:schemas-microsoft-com:vml" Requires="v">
                <p:oleObj spid="_x0000_s22582" name="Equation" r:id="rId3" imgW="1460160" imgH="825480" progId="Equation.DSMT4">
                  <p:embed/>
                </p:oleObj>
              </mc:Choice>
              <mc:Fallback>
                <p:oleObj name="Equation" r:id="rId3" imgW="1460160" imgH="825480" progId="Equation.DSMT4">
                  <p:embed/>
                  <p:pic>
                    <p:nvPicPr>
                      <p:cNvPr id="0" name=""/>
                      <p:cNvPicPr>
                        <a:picLocks noChangeAspect="1" noChangeArrowheads="1"/>
                      </p:cNvPicPr>
                      <p:nvPr/>
                    </p:nvPicPr>
                    <p:blipFill>
                      <a:blip r:embed="rId4"/>
                      <a:srcRect/>
                      <a:stretch>
                        <a:fillRect/>
                      </a:stretch>
                    </p:blipFill>
                    <p:spPr bwMode="auto">
                      <a:xfrm>
                        <a:off x="2699792" y="3284984"/>
                        <a:ext cx="342265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10" name="Object 25"/>
          <p:cNvGraphicFramePr>
            <a:graphicFrameLocks noChangeAspect="1"/>
          </p:cNvGraphicFramePr>
          <p:nvPr/>
        </p:nvGraphicFramePr>
        <p:xfrm>
          <a:off x="4905375" y="1214438"/>
          <a:ext cx="2500313" cy="439737"/>
        </p:xfrm>
        <a:graphic>
          <a:graphicData uri="http://schemas.openxmlformats.org/presentationml/2006/ole">
            <mc:AlternateContent xmlns:mc="http://schemas.openxmlformats.org/markup-compatibility/2006">
              <mc:Choice xmlns:v="urn:schemas-microsoft-com:vml" Requires="v">
                <p:oleObj spid="_x0000_s22583" name="公式" r:id="rId5" imgW="1155700" imgH="203200" progId="Equation.3">
                  <p:embed/>
                </p:oleObj>
              </mc:Choice>
              <mc:Fallback>
                <p:oleObj name="公式" r:id="rId5" imgW="1155700" imgH="203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05375" y="1214438"/>
                        <a:ext cx="2500313"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708688"/>
                              </a:outerShdw>
                            </a:effectLst>
                          </a14:hiddenEffects>
                        </a:ext>
                      </a:extLst>
                    </p:spPr>
                  </p:pic>
                </p:oleObj>
              </mc:Fallback>
            </mc:AlternateContent>
          </a:graphicData>
        </a:graphic>
      </p:graphicFrame>
      <p:graphicFrame>
        <p:nvGraphicFramePr>
          <p:cNvPr id="25611" name="Object 20"/>
          <p:cNvGraphicFramePr>
            <a:graphicFrameLocks noChangeAspect="1"/>
          </p:cNvGraphicFramePr>
          <p:nvPr/>
        </p:nvGraphicFramePr>
        <p:xfrm>
          <a:off x="1741488" y="1500188"/>
          <a:ext cx="2473325" cy="420687"/>
        </p:xfrm>
        <a:graphic>
          <a:graphicData uri="http://schemas.openxmlformats.org/presentationml/2006/ole">
            <mc:AlternateContent xmlns:mc="http://schemas.openxmlformats.org/markup-compatibility/2006">
              <mc:Choice xmlns:v="urn:schemas-microsoft-com:vml" Requires="v">
                <p:oleObj spid="_x0000_s22584" name="Equation" r:id="rId7" imgW="1193800" imgH="203200" progId="Equation.DSMT4">
                  <p:embed/>
                </p:oleObj>
              </mc:Choice>
              <mc:Fallback>
                <p:oleObj name="Equation" r:id="rId7" imgW="1193800" imgH="203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41488" y="1500188"/>
                        <a:ext cx="2473325" cy="420687"/>
                      </a:xfrm>
                      <a:prstGeom prst="rect">
                        <a:avLst/>
                      </a:prstGeom>
                      <a:noFill/>
                      <a:ln w="38100" cmpd="dbl">
                        <a:solidFill>
                          <a:srgbClr val="66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rgbClr val="3D3D99"/>
                              </a:outerShdw>
                            </a:effectLst>
                          </a14:hiddenEffects>
                        </a:ext>
                      </a:extLst>
                    </p:spPr>
                  </p:pic>
                </p:oleObj>
              </mc:Fallback>
            </mc:AlternateContent>
          </a:graphicData>
        </a:graphic>
      </p:graphicFrame>
      <p:graphicFrame>
        <p:nvGraphicFramePr>
          <p:cNvPr id="25612" name="Object 11"/>
          <p:cNvGraphicFramePr>
            <a:graphicFrameLocks noChangeAspect="1"/>
          </p:cNvGraphicFramePr>
          <p:nvPr/>
        </p:nvGraphicFramePr>
        <p:xfrm>
          <a:off x="4905375" y="1857375"/>
          <a:ext cx="2952750" cy="433388"/>
        </p:xfrm>
        <a:graphic>
          <a:graphicData uri="http://schemas.openxmlformats.org/presentationml/2006/ole">
            <mc:AlternateContent xmlns:mc="http://schemas.openxmlformats.org/markup-compatibility/2006">
              <mc:Choice xmlns:v="urn:schemas-microsoft-com:vml" Requires="v">
                <p:oleObj spid="_x0000_s22585" name="Equation" r:id="rId9" imgW="1358310" imgH="203112" progId="Equation.DSMT4">
                  <p:embed/>
                </p:oleObj>
              </mc:Choice>
              <mc:Fallback>
                <p:oleObj name="Equation" r:id="rId9" imgW="1358310" imgH="203112"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05375" y="1857375"/>
                        <a:ext cx="295275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页脚占位符 2"/>
          <p:cNvSpPr>
            <a:spLocks noGrp="1"/>
          </p:cNvSpPr>
          <p:nvPr>
            <p:ph type="ftr" sz="quarter" idx="10"/>
          </p:nvPr>
        </p:nvSpPr>
        <p:spPr/>
        <p:txBody>
          <a:bodyPr/>
          <a:lstStyle/>
          <a:p>
            <a:pPr>
              <a:defRPr/>
            </a:pPr>
            <a:r>
              <a:rPr lang="zh-CN" altLang="en-US" smtClean="0"/>
              <a:t>浙江工业大学信息学院</a:t>
            </a:r>
            <a:endParaRPr lang="en-US" altLang="zh-CN"/>
          </a:p>
        </p:txBody>
      </p:sp>
      <p:sp>
        <p:nvSpPr>
          <p:cNvPr id="4" name="灯片编号占位符 3"/>
          <p:cNvSpPr>
            <a:spLocks noGrp="1"/>
          </p:cNvSpPr>
          <p:nvPr>
            <p:ph type="sldNum" sz="quarter" idx="11"/>
          </p:nvPr>
        </p:nvSpPr>
        <p:spPr/>
        <p:txBody>
          <a:bodyPr/>
          <a:lstStyle/>
          <a:p>
            <a:pPr>
              <a:defRPr/>
            </a:pPr>
            <a:fld id="{F04E0FC2-6EC7-45AD-9FCD-EB3F83661652}" type="slidenum">
              <a:rPr lang="en-US" altLang="zh-CN" smtClean="0">
                <a:solidFill>
                  <a:srgbClr val="000000"/>
                </a:solidFill>
              </a:rPr>
              <a:pPr>
                <a:defRPr/>
              </a:pPr>
              <a:t>24</a:t>
            </a:fld>
            <a:endParaRPr lang="en-US" altLang="zh-CN" dirty="0">
              <a:solidFill>
                <a:srgbClr val="000000"/>
              </a:solidFill>
            </a:endParaRPr>
          </a:p>
        </p:txBody>
      </p:sp>
    </p:spTree>
    <p:extLst>
      <p:ext uri="{BB962C8B-B14F-4D97-AF65-F5344CB8AC3E}">
        <p14:creationId xmlns:p14="http://schemas.microsoft.com/office/powerpoint/2010/main" val="2058555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55576" y="404664"/>
            <a:ext cx="6984776" cy="572464"/>
          </a:xfrm>
          <a:prstGeom prst="rect">
            <a:avLst/>
          </a:prstGeom>
        </p:spPr>
        <p:txBody>
          <a:bodyPr wrap="square">
            <a:spAutoFit/>
          </a:bodyPr>
          <a:lstStyle/>
          <a:p>
            <a:pPr marL="228600" indent="-228600" fontAlgn="base">
              <a:lnSpc>
                <a:spcPct val="130000"/>
              </a:lnSpc>
              <a:spcBef>
                <a:spcPct val="20000"/>
              </a:spcBef>
              <a:spcAft>
                <a:spcPct val="0"/>
              </a:spcAft>
              <a:buClr>
                <a:srgbClr val="3333CC"/>
              </a:buClr>
              <a:buSzPct val="50000"/>
              <a:buFont typeface="Wingdings" pitchFamily="2" charset="2"/>
              <a:buChar char="u"/>
            </a:pPr>
            <a:r>
              <a:rPr lang="zh-CN" altLang="en-US" sz="2400" b="1" kern="0" dirty="0">
                <a:solidFill>
                  <a:srgbClr val="000000"/>
                </a:solidFill>
                <a:latin typeface="Times New Roman"/>
                <a:ea typeface="楷体_GB2312"/>
              </a:rPr>
              <a:t>用</a:t>
            </a:r>
            <a:r>
              <a:rPr kumimoji="0" lang="en-US" altLang="zh-CN" sz="2400" b="1" i="1" u="none" strike="noStrike" kern="0" cap="none" spc="0" normalizeH="0" baseline="0" noProof="0" dirty="0" smtClean="0">
                <a:ln>
                  <a:noFill/>
                </a:ln>
                <a:solidFill>
                  <a:srgbClr val="FF0000"/>
                </a:solidFill>
                <a:effectLst/>
                <a:uLnTx/>
                <a:uFillTx/>
                <a:latin typeface="Times New Roman"/>
                <a:ea typeface="楷体_GB2312"/>
              </a:rPr>
              <a:t>Q</a:t>
            </a:r>
            <a:r>
              <a:rPr kumimoji="0" lang="zh-CN" altLang="en-US" sz="2400" b="1" i="0" u="none" strike="noStrike" kern="0" cap="none" spc="0" normalizeH="0" baseline="0" noProof="0" dirty="0" smtClean="0">
                <a:ln>
                  <a:noFill/>
                </a:ln>
                <a:solidFill>
                  <a:srgbClr val="FF0000"/>
                </a:solidFill>
                <a:effectLst/>
                <a:uLnTx/>
                <a:uFillTx/>
                <a:latin typeface="Times New Roman"/>
                <a:ea typeface="楷体_GB2312"/>
              </a:rPr>
              <a:t>函数</a:t>
            </a:r>
            <a:endParaRPr lang="zh-CN" altLang="en-US" sz="2400" b="1" kern="0" dirty="0">
              <a:solidFill>
                <a:srgbClr val="000000"/>
              </a:solidFill>
              <a:latin typeface="Times New Roman"/>
              <a:ea typeface="楷体_GB231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499272860"/>
              </p:ext>
            </p:extLst>
          </p:nvPr>
        </p:nvGraphicFramePr>
        <p:xfrm>
          <a:off x="2195735" y="1340768"/>
          <a:ext cx="2921469" cy="864096"/>
        </p:xfrm>
        <a:graphic>
          <a:graphicData uri="http://schemas.openxmlformats.org/presentationml/2006/ole">
            <mc:AlternateContent xmlns:mc="http://schemas.openxmlformats.org/markup-compatibility/2006">
              <mc:Choice xmlns:v="urn:schemas-microsoft-com:vml" Requires="v">
                <p:oleObj spid="_x0000_s42016" name="Equation" r:id="rId3" imgW="1422400" imgH="419100" progId="Equation.DSMT4">
                  <p:embed/>
                </p:oleObj>
              </mc:Choice>
              <mc:Fallback>
                <p:oleObj name="Equation" r:id="rId3" imgW="1422400" imgH="419100" progId="Equation.DSMT4">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5" y="1340768"/>
                        <a:ext cx="2921469" cy="864096"/>
                      </a:xfrm>
                      <a:prstGeom prst="rect">
                        <a:avLst/>
                      </a:prstGeom>
                      <a:noFill/>
                      <a:ln>
                        <a:noFill/>
                      </a:ln>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589661773"/>
              </p:ext>
            </p:extLst>
          </p:nvPr>
        </p:nvGraphicFramePr>
        <p:xfrm>
          <a:off x="2267744" y="2348880"/>
          <a:ext cx="2736304" cy="889127"/>
        </p:xfrm>
        <a:graphic>
          <a:graphicData uri="http://schemas.openxmlformats.org/presentationml/2006/ole">
            <mc:AlternateContent xmlns:mc="http://schemas.openxmlformats.org/markup-compatibility/2006">
              <mc:Choice xmlns:v="urn:schemas-microsoft-com:vml" Requires="v">
                <p:oleObj spid="_x0000_s42017" name="公式" r:id="rId5" imgW="1409700" imgH="457200" progId="Equation.3">
                  <p:embed/>
                </p:oleObj>
              </mc:Choice>
              <mc:Fallback>
                <p:oleObj name="公式" r:id="rId5" imgW="1409700" imgH="457200" progId="Equation.3">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7744" y="2348880"/>
                        <a:ext cx="2736304" cy="889127"/>
                      </a:xfrm>
                      <a:prstGeom prst="rect">
                        <a:avLst/>
                      </a:prstGeom>
                      <a:noFill/>
                      <a:ln>
                        <a:noFill/>
                      </a:ln>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817170820"/>
              </p:ext>
            </p:extLst>
          </p:nvPr>
        </p:nvGraphicFramePr>
        <p:xfrm>
          <a:off x="1745301" y="3573016"/>
          <a:ext cx="4808538" cy="884237"/>
        </p:xfrm>
        <a:graphic>
          <a:graphicData uri="http://schemas.openxmlformats.org/presentationml/2006/ole">
            <mc:AlternateContent xmlns:mc="http://schemas.openxmlformats.org/markup-compatibility/2006">
              <mc:Choice xmlns:v="urn:schemas-microsoft-com:vml" Requires="v">
                <p:oleObj spid="_x0000_s42018" name="公式" r:id="rId7" imgW="2552700" imgH="457200" progId="Equation.3">
                  <p:embed/>
                </p:oleObj>
              </mc:Choice>
              <mc:Fallback>
                <p:oleObj name="公式" r:id="rId7" imgW="2552700" imgH="457200" progId="Equation.3">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45301" y="3573016"/>
                        <a:ext cx="4808538"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椭圆 6"/>
          <p:cNvSpPr/>
          <p:nvPr/>
        </p:nvSpPr>
        <p:spPr bwMode="auto">
          <a:xfrm>
            <a:off x="570930" y="4596239"/>
            <a:ext cx="928687" cy="571500"/>
          </a:xfrm>
          <a:prstGeom prst="ellipse">
            <a:avLst/>
          </a:prstGeom>
          <a:solidFill>
            <a:schemeClr val="bg2">
              <a:lumMod val="10000"/>
              <a:lumOff val="90000"/>
            </a:schemeClr>
          </a:solidFill>
          <a:ln w="9525" cap="flat" cmpd="sng" algn="ctr">
            <a:solidFill>
              <a:schemeClr val="tx2">
                <a:lumMod val="60000"/>
                <a:lumOff val="40000"/>
              </a:schemeClr>
            </a:solidFill>
            <a:prstDash val="solid"/>
            <a:miter lim="800000"/>
            <a:headEnd type="none" w="med" len="med"/>
            <a:tailEnd type="none" w="med" len="med"/>
          </a:ln>
          <a:effectLst>
            <a:outerShdw blurRad="50800" dist="38100" dir="18900000" algn="bl" rotWithShape="0">
              <a:prstClr val="black">
                <a:alpha val="40000"/>
              </a:prstClr>
            </a:outerShdw>
          </a:effectLst>
        </p:spPr>
        <p:txBody>
          <a:bodyPr wrap="none"/>
          <a:lstStyle/>
          <a:p>
            <a:pPr fontAlgn="base">
              <a:spcBef>
                <a:spcPct val="0"/>
              </a:spcBef>
              <a:spcAft>
                <a:spcPct val="0"/>
              </a:spcAft>
              <a:defRPr/>
            </a:pPr>
            <a:endParaRPr lang="zh-CN" altLang="en-US" sz="2000" dirty="0">
              <a:solidFill>
                <a:srgbClr val="000000"/>
              </a:solidFill>
              <a:latin typeface="Garamond" pitchFamily="18" charset="0"/>
            </a:endParaRPr>
          </a:p>
        </p:txBody>
      </p:sp>
      <p:sp>
        <p:nvSpPr>
          <p:cNvPr id="8" name="Rectangle 15"/>
          <p:cNvSpPr>
            <a:spLocks noChangeArrowheads="1"/>
          </p:cNvSpPr>
          <p:nvPr/>
        </p:nvSpPr>
        <p:spPr bwMode="auto">
          <a:xfrm>
            <a:off x="755576" y="5167739"/>
            <a:ext cx="7878763" cy="830997"/>
          </a:xfrm>
          <a:prstGeom prst="rect">
            <a:avLst/>
          </a:prstGeom>
          <a:solidFill>
            <a:schemeClr val="bg2">
              <a:lumMod val="20000"/>
              <a:lumOff val="80000"/>
            </a:schemeClr>
          </a:solidFill>
          <a:ln w="9525" cap="flat" cmpd="sng" algn="ctr">
            <a:solidFill>
              <a:schemeClr val="bg1">
                <a:lumMod val="85000"/>
              </a:schemeClr>
            </a:solidFill>
            <a:prstDash val="solid"/>
            <a:miter lim="800000"/>
            <a:headEnd/>
            <a:tailEnd/>
          </a:ln>
          <a:effectLst>
            <a:outerShdw blurRad="50800" dist="38100" dir="2700000" algn="tl" rotWithShape="0">
              <a:prstClr val="black">
                <a:alpha val="40000"/>
              </a:prstClr>
            </a:outerShdw>
          </a:effectLst>
        </p:spPr>
        <p:txBody>
          <a:bodyPr anchor="ctr">
            <a:spAutoFit/>
          </a:bodyPr>
          <a:lstStyle>
            <a:lvl1pPr eaLnBrk="0" hangingPunct="0">
              <a:tabLst>
                <a:tab pos="457200" algn="l"/>
              </a:tabLst>
              <a:defRPr sz="2000">
                <a:solidFill>
                  <a:schemeClr val="tx1"/>
                </a:solidFill>
                <a:latin typeface="Garamond" pitchFamily="18" charset="0"/>
                <a:ea typeface="宋体" charset="-122"/>
              </a:defRPr>
            </a:lvl1pPr>
            <a:lvl2pPr marL="742950" indent="-285750" eaLnBrk="0" hangingPunct="0">
              <a:tabLst>
                <a:tab pos="457200" algn="l"/>
              </a:tabLst>
              <a:defRPr sz="2000">
                <a:solidFill>
                  <a:schemeClr val="tx1"/>
                </a:solidFill>
                <a:latin typeface="Garamond" pitchFamily="18" charset="0"/>
                <a:ea typeface="宋体" charset="-122"/>
              </a:defRPr>
            </a:lvl2pPr>
            <a:lvl3pPr marL="1143000" indent="-228600" eaLnBrk="0" hangingPunct="0">
              <a:tabLst>
                <a:tab pos="457200" algn="l"/>
              </a:tabLst>
              <a:defRPr sz="2000">
                <a:solidFill>
                  <a:schemeClr val="tx1"/>
                </a:solidFill>
                <a:latin typeface="Garamond" pitchFamily="18" charset="0"/>
                <a:ea typeface="宋体" charset="-122"/>
              </a:defRPr>
            </a:lvl3pPr>
            <a:lvl4pPr marL="1600200" indent="-228600" eaLnBrk="0" hangingPunct="0">
              <a:tabLst>
                <a:tab pos="457200" algn="l"/>
              </a:tabLst>
              <a:defRPr sz="2000">
                <a:solidFill>
                  <a:schemeClr val="tx1"/>
                </a:solidFill>
                <a:latin typeface="Garamond" pitchFamily="18" charset="0"/>
                <a:ea typeface="宋体" charset="-122"/>
              </a:defRPr>
            </a:lvl4pPr>
            <a:lvl5pPr marL="2057400" indent="-228600" eaLnBrk="0" hangingPunct="0">
              <a:tabLst>
                <a:tab pos="457200" algn="l"/>
              </a:tabLst>
              <a:defRPr sz="2000">
                <a:solidFill>
                  <a:schemeClr val="tx1"/>
                </a:solidFill>
                <a:latin typeface="Garamond" pitchFamily="18" charset="0"/>
                <a:ea typeface="宋体" charset="-122"/>
              </a:defRPr>
            </a:lvl5pPr>
            <a:lvl6pPr marL="2514600" indent="-228600" eaLnBrk="0" fontAlgn="base" hangingPunct="0">
              <a:spcBef>
                <a:spcPct val="0"/>
              </a:spcBef>
              <a:spcAft>
                <a:spcPct val="0"/>
              </a:spcAft>
              <a:tabLst>
                <a:tab pos="457200" algn="l"/>
              </a:tabLs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tabLst>
                <a:tab pos="457200" algn="l"/>
              </a:tabLs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tabLst>
                <a:tab pos="457200" algn="l"/>
              </a:tabLs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tabLst>
                <a:tab pos="457200" algn="l"/>
              </a:tabLst>
              <a:defRPr sz="2000">
                <a:solidFill>
                  <a:schemeClr val="tx1"/>
                </a:solidFill>
                <a:latin typeface="Garamond" pitchFamily="18" charset="0"/>
                <a:ea typeface="宋体" charset="-122"/>
              </a:defRPr>
            </a:lvl9pPr>
          </a:lstStyle>
          <a:p>
            <a:pPr fontAlgn="base">
              <a:spcBef>
                <a:spcPct val="0"/>
              </a:spcBef>
              <a:spcAft>
                <a:spcPct val="0"/>
              </a:spcAft>
            </a:pPr>
            <a:r>
              <a:rPr lang="zh-CN" altLang="en-US" sz="2400" b="1" dirty="0" smtClean="0">
                <a:solidFill>
                  <a:srgbClr val="000000"/>
                </a:solidFill>
                <a:latin typeface="宋体" charset="-122"/>
                <a:cs typeface="Arial" charset="0"/>
              </a:rPr>
              <a:t>误差函数、</a:t>
            </a:r>
            <a:r>
              <a:rPr lang="en-US" altLang="zh-CN" sz="2400" b="1" i="1" dirty="0" smtClean="0">
                <a:solidFill>
                  <a:srgbClr val="000000"/>
                </a:solidFill>
                <a:latin typeface="Times New Roman" panose="02020603050405020304" pitchFamily="18" charset="0"/>
                <a:cs typeface="Times New Roman" panose="02020603050405020304" pitchFamily="18" charset="0"/>
              </a:rPr>
              <a:t>Q</a:t>
            </a:r>
            <a:r>
              <a:rPr lang="zh-CN" altLang="en-US" sz="2400" b="1" dirty="0" smtClean="0">
                <a:solidFill>
                  <a:srgbClr val="000000"/>
                </a:solidFill>
                <a:latin typeface="宋体" charset="-122"/>
                <a:cs typeface="Arial" charset="0"/>
              </a:rPr>
              <a:t>函数</a:t>
            </a:r>
            <a:r>
              <a:rPr lang="zh-CN" altLang="en-US" sz="2400" b="1" dirty="0" smtClean="0">
                <a:solidFill>
                  <a:srgbClr val="000000"/>
                </a:solidFill>
                <a:latin typeface="宋体" charset="-122"/>
                <a:cs typeface="Times New Roman" pitchFamily="18" charset="0"/>
              </a:rPr>
              <a:t>的</a:t>
            </a:r>
            <a:r>
              <a:rPr lang="zh-CN" altLang="en-US" sz="2400" b="1" dirty="0">
                <a:solidFill>
                  <a:srgbClr val="000000"/>
                </a:solidFill>
                <a:latin typeface="宋体" charset="-122"/>
                <a:cs typeface="Times New Roman" pitchFamily="18" charset="0"/>
              </a:rPr>
              <a:t>简明特性有助于分析通信系统的抗噪声性能</a:t>
            </a:r>
            <a:endParaRPr lang="zh-CN" altLang="en-US" sz="2400" b="1" dirty="0">
              <a:solidFill>
                <a:srgbClr val="000000"/>
              </a:solidFill>
              <a:latin typeface="宋体" charset="-122"/>
            </a:endParaRPr>
          </a:p>
        </p:txBody>
      </p:sp>
      <p:sp>
        <p:nvSpPr>
          <p:cNvPr id="9" name="矩形 12"/>
          <p:cNvSpPr>
            <a:spLocks noChangeArrowheads="1"/>
          </p:cNvSpPr>
          <p:nvPr/>
        </p:nvSpPr>
        <p:spPr bwMode="auto">
          <a:xfrm>
            <a:off x="642367" y="4688314"/>
            <a:ext cx="1111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tabLst>
                <a:tab pos="457200" algn="l"/>
              </a:tabLst>
              <a:defRPr sz="2000">
                <a:solidFill>
                  <a:schemeClr val="tx1"/>
                </a:solidFill>
                <a:latin typeface="Garamond" pitchFamily="18" charset="0"/>
                <a:ea typeface="宋体" charset="-122"/>
              </a:defRPr>
            </a:lvl1pPr>
            <a:lvl2pPr marL="742950" indent="-285750" eaLnBrk="0" hangingPunct="0">
              <a:tabLst>
                <a:tab pos="457200" algn="l"/>
              </a:tabLst>
              <a:defRPr sz="2000">
                <a:solidFill>
                  <a:schemeClr val="tx1"/>
                </a:solidFill>
                <a:latin typeface="Garamond" pitchFamily="18" charset="0"/>
                <a:ea typeface="宋体" charset="-122"/>
              </a:defRPr>
            </a:lvl2pPr>
            <a:lvl3pPr marL="1143000" indent="-228600" eaLnBrk="0" hangingPunct="0">
              <a:tabLst>
                <a:tab pos="457200" algn="l"/>
              </a:tabLst>
              <a:defRPr sz="2000">
                <a:solidFill>
                  <a:schemeClr val="tx1"/>
                </a:solidFill>
                <a:latin typeface="Garamond" pitchFamily="18" charset="0"/>
                <a:ea typeface="宋体" charset="-122"/>
              </a:defRPr>
            </a:lvl3pPr>
            <a:lvl4pPr marL="1600200" indent="-228600" eaLnBrk="0" hangingPunct="0">
              <a:tabLst>
                <a:tab pos="457200" algn="l"/>
              </a:tabLst>
              <a:defRPr sz="2000">
                <a:solidFill>
                  <a:schemeClr val="tx1"/>
                </a:solidFill>
                <a:latin typeface="Garamond" pitchFamily="18" charset="0"/>
                <a:ea typeface="宋体" charset="-122"/>
              </a:defRPr>
            </a:lvl4pPr>
            <a:lvl5pPr marL="2057400" indent="-228600" eaLnBrk="0" hangingPunct="0">
              <a:tabLst>
                <a:tab pos="457200" algn="l"/>
              </a:tabLst>
              <a:defRPr sz="2000">
                <a:solidFill>
                  <a:schemeClr val="tx1"/>
                </a:solidFill>
                <a:latin typeface="Garamond" pitchFamily="18" charset="0"/>
                <a:ea typeface="宋体" charset="-122"/>
              </a:defRPr>
            </a:lvl5pPr>
            <a:lvl6pPr marL="2514600" indent="-228600" eaLnBrk="0" fontAlgn="base" hangingPunct="0">
              <a:spcBef>
                <a:spcPct val="0"/>
              </a:spcBef>
              <a:spcAft>
                <a:spcPct val="0"/>
              </a:spcAft>
              <a:tabLst>
                <a:tab pos="457200" algn="l"/>
              </a:tabLs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tabLst>
                <a:tab pos="457200" algn="l"/>
              </a:tabLs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tabLst>
                <a:tab pos="457200" algn="l"/>
              </a:tabLs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tabLst>
                <a:tab pos="457200" algn="l"/>
              </a:tabLst>
              <a:defRPr sz="2000">
                <a:solidFill>
                  <a:schemeClr val="tx1"/>
                </a:solidFill>
                <a:latin typeface="Garamond" pitchFamily="18" charset="0"/>
                <a:ea typeface="宋体" charset="-122"/>
              </a:defRPr>
            </a:lvl9pPr>
          </a:lstStyle>
          <a:p>
            <a:pPr fontAlgn="base">
              <a:spcBef>
                <a:spcPct val="0"/>
              </a:spcBef>
              <a:spcAft>
                <a:spcPct val="0"/>
              </a:spcAft>
            </a:pPr>
            <a:r>
              <a:rPr lang="zh-CN" altLang="en-US" sz="2400" b="1" dirty="0">
                <a:solidFill>
                  <a:srgbClr val="003399"/>
                </a:solidFill>
                <a:latin typeface="黑体" pitchFamily="2" charset="-122"/>
                <a:ea typeface="黑体" pitchFamily="2" charset="-122"/>
                <a:cs typeface="Times New Roman" pitchFamily="18" charset="0"/>
              </a:rPr>
              <a:t>意义</a:t>
            </a:r>
            <a:r>
              <a:rPr lang="zh-CN" altLang="en-US" sz="2400" dirty="0">
                <a:solidFill>
                  <a:srgbClr val="003399"/>
                </a:solidFill>
                <a:latin typeface="黑体" pitchFamily="2" charset="-122"/>
                <a:ea typeface="黑体" pitchFamily="2" charset="-122"/>
                <a:cs typeface="Times New Roman" pitchFamily="18" charset="0"/>
              </a:rPr>
              <a:t>：</a:t>
            </a:r>
            <a:endParaRPr lang="en-US" altLang="zh-CN" sz="2400" dirty="0">
              <a:solidFill>
                <a:srgbClr val="003399"/>
              </a:solidFill>
              <a:latin typeface="黑体" pitchFamily="2" charset="-122"/>
              <a:ea typeface="黑体" pitchFamily="2" charset="-122"/>
              <a:cs typeface="Times New Roman" pitchFamily="18" charset="0"/>
            </a:endParaRPr>
          </a:p>
        </p:txBody>
      </p:sp>
      <p:sp>
        <p:nvSpPr>
          <p:cNvPr id="10" name="矩形 9"/>
          <p:cNvSpPr/>
          <p:nvPr/>
        </p:nvSpPr>
        <p:spPr>
          <a:xfrm>
            <a:off x="5292080" y="1402515"/>
            <a:ext cx="3553470" cy="572464"/>
          </a:xfrm>
          <a:prstGeom prst="rect">
            <a:avLst/>
          </a:prstGeom>
        </p:spPr>
        <p:txBody>
          <a:bodyPr wrap="square">
            <a:spAutoFit/>
          </a:bodyPr>
          <a:lstStyle/>
          <a:p>
            <a:pPr lvl="0" fontAlgn="base">
              <a:lnSpc>
                <a:spcPct val="130000"/>
              </a:lnSpc>
              <a:spcBef>
                <a:spcPct val="20000"/>
              </a:spcBef>
              <a:spcAft>
                <a:spcPct val="0"/>
              </a:spcAft>
              <a:buClr>
                <a:srgbClr val="3333CC"/>
              </a:buClr>
              <a:buSzPct val="50000"/>
            </a:pPr>
            <a:r>
              <a:rPr lang="en-US" altLang="zh-CN" sz="2400" b="1" kern="0" dirty="0" smtClean="0">
                <a:solidFill>
                  <a:srgbClr val="000000"/>
                </a:solidFill>
                <a:latin typeface="Times New Roman"/>
                <a:ea typeface="楷体_GB2312"/>
              </a:rPr>
              <a:t>——</a:t>
            </a:r>
            <a:r>
              <a:rPr lang="zh-CN" altLang="en-US" sz="2400" b="1" kern="0" dirty="0" smtClean="0">
                <a:solidFill>
                  <a:srgbClr val="000000"/>
                </a:solidFill>
                <a:latin typeface="Times New Roman"/>
                <a:ea typeface="楷体_GB2312"/>
              </a:rPr>
              <a:t>高斯曲线尾部面积</a:t>
            </a:r>
            <a:endParaRPr lang="zh-CN" altLang="en-US" sz="2400" b="1" kern="0" dirty="0">
              <a:solidFill>
                <a:srgbClr val="000000"/>
              </a:solidFill>
              <a:latin typeface="Times New Roman"/>
              <a:ea typeface="楷体_GB2312"/>
            </a:endParaRPr>
          </a:p>
        </p:txBody>
      </p:sp>
      <p:sp>
        <p:nvSpPr>
          <p:cNvPr id="11" name="页脚占位符 10"/>
          <p:cNvSpPr>
            <a:spLocks noGrp="1"/>
          </p:cNvSpPr>
          <p:nvPr>
            <p:ph type="ftr" sz="quarter" idx="10"/>
          </p:nvPr>
        </p:nvSpPr>
        <p:spPr/>
        <p:txBody>
          <a:bodyPr/>
          <a:lstStyle/>
          <a:p>
            <a:pPr>
              <a:defRPr/>
            </a:pPr>
            <a:r>
              <a:rPr lang="zh-CN" altLang="en-US" smtClean="0"/>
              <a:t>浙江工业大学信息学院</a:t>
            </a:r>
            <a:endParaRPr lang="en-US" altLang="zh-CN"/>
          </a:p>
        </p:txBody>
      </p:sp>
      <p:sp>
        <p:nvSpPr>
          <p:cNvPr id="12" name="灯片编号占位符 11"/>
          <p:cNvSpPr>
            <a:spLocks noGrp="1"/>
          </p:cNvSpPr>
          <p:nvPr>
            <p:ph type="sldNum" sz="quarter" idx="11"/>
          </p:nvPr>
        </p:nvSpPr>
        <p:spPr/>
        <p:txBody>
          <a:bodyPr/>
          <a:lstStyle/>
          <a:p>
            <a:pPr>
              <a:defRPr/>
            </a:pPr>
            <a:fld id="{F04E0FC2-6EC7-45AD-9FCD-EB3F83661652}" type="slidenum">
              <a:rPr lang="en-US" altLang="zh-CN" smtClean="0">
                <a:solidFill>
                  <a:srgbClr val="000000"/>
                </a:solidFill>
              </a:rPr>
              <a:pPr>
                <a:defRPr/>
              </a:pPr>
              <a:t>25</a:t>
            </a:fld>
            <a:endParaRPr lang="en-US" altLang="zh-CN" dirty="0">
              <a:solidFill>
                <a:srgbClr val="000000"/>
              </a:solidFill>
            </a:endParaRPr>
          </a:p>
        </p:txBody>
      </p:sp>
    </p:spTree>
    <p:extLst>
      <p:ext uri="{BB962C8B-B14F-4D97-AF65-F5344CB8AC3E}">
        <p14:creationId xmlns:p14="http://schemas.microsoft.com/office/powerpoint/2010/main" val="424529180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sp>
        <p:nvSpPr>
          <p:cNvPr id="26627"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sp>
        <p:nvSpPr>
          <p:cNvPr id="26628"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sp>
        <p:nvSpPr>
          <p:cNvPr id="26629"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sp>
        <p:nvSpPr>
          <p:cNvPr id="26630"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sp>
        <p:nvSpPr>
          <p:cNvPr id="14" name="Rectangle 3"/>
          <p:cNvSpPr txBox="1">
            <a:spLocks noChangeArrowheads="1"/>
          </p:cNvSpPr>
          <p:nvPr/>
        </p:nvSpPr>
        <p:spPr bwMode="auto">
          <a:xfrm>
            <a:off x="0" y="404813"/>
            <a:ext cx="6572250" cy="666750"/>
          </a:xfrm>
          <a:prstGeom prst="rect">
            <a:avLst/>
          </a:prstGeom>
          <a:noFill/>
          <a:ln w="9525">
            <a:noFill/>
            <a:miter lim="800000"/>
            <a:headEnd/>
            <a:tailEnd/>
          </a:ln>
        </p:spPr>
        <p:txBody>
          <a:bodyPr/>
          <a:lstStyle/>
          <a:p>
            <a:pPr marL="285750" indent="-285750" fontAlgn="base">
              <a:spcBef>
                <a:spcPct val="20000"/>
              </a:spcBef>
              <a:spcAft>
                <a:spcPct val="0"/>
              </a:spcAft>
              <a:buClr>
                <a:srgbClr val="009999"/>
              </a:buClr>
              <a:buSzPct val="65000"/>
              <a:defRPr/>
            </a:pPr>
            <a:r>
              <a:rPr lang="en-US" altLang="en-US" sz="3200" b="1" dirty="0">
                <a:solidFill>
                  <a:srgbClr val="003399"/>
                </a:solidFill>
                <a:latin typeface="Garamond" pitchFamily="18" charset="0"/>
              </a:rPr>
              <a:t>§</a:t>
            </a:r>
            <a:r>
              <a:rPr lang="en-US" altLang="en-US" sz="3200" b="1" dirty="0">
                <a:solidFill>
                  <a:srgbClr val="003399"/>
                </a:solidFill>
                <a:ea typeface="微软雅黑" pitchFamily="34" charset="-122"/>
                <a:cs typeface="Arial" pitchFamily="34" charset="0"/>
              </a:rPr>
              <a:t>3</a:t>
            </a:r>
            <a:r>
              <a:rPr lang="en-US" altLang="zh-CN" sz="3200" b="1" dirty="0">
                <a:solidFill>
                  <a:srgbClr val="003399"/>
                </a:solidFill>
                <a:ea typeface="微软雅黑" pitchFamily="34" charset="-122"/>
                <a:cs typeface="Arial" pitchFamily="34" charset="0"/>
              </a:rPr>
              <a:t>.4  </a:t>
            </a:r>
            <a:r>
              <a:rPr lang="zh-CN" altLang="en-US" sz="3200" b="1" dirty="0">
                <a:solidFill>
                  <a:srgbClr val="003399"/>
                </a:solidFill>
                <a:ea typeface="微软雅黑" pitchFamily="34" charset="-122"/>
                <a:cs typeface="Arial" pitchFamily="34" charset="0"/>
              </a:rPr>
              <a:t>平稳</a:t>
            </a:r>
            <a:r>
              <a:rPr lang="zh-CN" altLang="en-US" sz="3200" b="1" kern="0" dirty="0">
                <a:solidFill>
                  <a:srgbClr val="003399"/>
                </a:solidFill>
                <a:latin typeface="微软雅黑" pitchFamily="34" charset="-122"/>
                <a:ea typeface="微软雅黑" pitchFamily="34" charset="-122"/>
              </a:rPr>
              <a:t>随机过程</a:t>
            </a:r>
            <a:r>
              <a:rPr lang="zh-CN" altLang="en-US" sz="3200" b="1" dirty="0">
                <a:solidFill>
                  <a:srgbClr val="003399"/>
                </a:solidFill>
                <a:latin typeface="微软雅黑" pitchFamily="34" charset="-122"/>
                <a:ea typeface="微软雅黑" pitchFamily="34" charset="-122"/>
              </a:rPr>
              <a:t>通过线性系统</a:t>
            </a:r>
            <a:endParaRPr lang="zh-CN" altLang="en-US" sz="3200" b="1" kern="0" dirty="0">
              <a:solidFill>
                <a:srgbClr val="003399"/>
              </a:solidFill>
              <a:latin typeface="微软雅黑" pitchFamily="34" charset="-122"/>
              <a:ea typeface="微软雅黑" pitchFamily="34" charset="-122"/>
            </a:endParaRPr>
          </a:p>
          <a:p>
            <a:pPr marL="285750" indent="-285750" fontAlgn="base">
              <a:spcBef>
                <a:spcPct val="20000"/>
              </a:spcBef>
              <a:spcAft>
                <a:spcPct val="0"/>
              </a:spcAft>
              <a:buClr>
                <a:srgbClr val="009999"/>
              </a:buClr>
              <a:buSzPct val="65000"/>
              <a:defRPr/>
            </a:pPr>
            <a:endParaRPr lang="en-US" altLang="zh-CN" sz="3200" kern="0" dirty="0">
              <a:solidFill>
                <a:srgbClr val="003399"/>
              </a:solidFill>
            </a:endParaRPr>
          </a:p>
        </p:txBody>
      </p:sp>
      <p:graphicFrame>
        <p:nvGraphicFramePr>
          <p:cNvPr id="26632" name="Object 4"/>
          <p:cNvGraphicFramePr>
            <a:graphicFrameLocks noChangeAspect="1"/>
          </p:cNvGraphicFramePr>
          <p:nvPr/>
        </p:nvGraphicFramePr>
        <p:xfrm>
          <a:off x="2071688" y="4730750"/>
          <a:ext cx="4803775" cy="676275"/>
        </p:xfrm>
        <a:graphic>
          <a:graphicData uri="http://schemas.openxmlformats.org/presentationml/2006/ole">
            <mc:AlternateContent xmlns:mc="http://schemas.openxmlformats.org/markup-compatibility/2006">
              <mc:Choice xmlns:v="urn:schemas-microsoft-com:vml" Requires="v">
                <p:oleObj spid="_x0000_s23723" name="Equation" r:id="rId3" imgW="2349500" imgH="330200" progId="Equation.DSMT4">
                  <p:embed/>
                </p:oleObj>
              </mc:Choice>
              <mc:Fallback>
                <p:oleObj name="Equation" r:id="rId3" imgW="2349500" imgH="330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1688" y="4730750"/>
                        <a:ext cx="4803775" cy="676275"/>
                      </a:xfrm>
                      <a:prstGeom prst="rect">
                        <a:avLst/>
                      </a:prstGeom>
                      <a:noFill/>
                      <a:ln w="38100" cmpd="dbl">
                        <a:solidFill>
                          <a:srgbClr val="6666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49" name="Rectangle 17"/>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fontAlgn="base">
              <a:spcBef>
                <a:spcPct val="0"/>
              </a:spcBef>
              <a:spcAft>
                <a:spcPct val="0"/>
              </a:spcAft>
              <a:defRPr/>
            </a:pPr>
            <a:endParaRPr lang="zh-CN" altLang="en-US" sz="2000">
              <a:solidFill>
                <a:srgbClr val="000000"/>
              </a:solidFill>
              <a:latin typeface="Garamond" pitchFamily="18" charset="0"/>
            </a:endParaRPr>
          </a:p>
        </p:txBody>
      </p:sp>
      <p:sp>
        <p:nvSpPr>
          <p:cNvPr id="18451" name="Rectangle 19"/>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fontAlgn="base">
              <a:spcBef>
                <a:spcPct val="0"/>
              </a:spcBef>
              <a:spcAft>
                <a:spcPct val="0"/>
              </a:spcAft>
              <a:defRPr/>
            </a:pPr>
            <a:endParaRPr lang="zh-CN" altLang="en-US" sz="2000">
              <a:solidFill>
                <a:srgbClr val="000000"/>
              </a:solidFill>
              <a:latin typeface="Garamond" pitchFamily="18" charset="0"/>
            </a:endParaRPr>
          </a:p>
        </p:txBody>
      </p:sp>
      <p:sp>
        <p:nvSpPr>
          <p:cNvPr id="26635" name="矩形 22"/>
          <p:cNvSpPr>
            <a:spLocks noChangeArrowheads="1"/>
          </p:cNvSpPr>
          <p:nvPr/>
        </p:nvSpPr>
        <p:spPr bwMode="auto">
          <a:xfrm>
            <a:off x="785813" y="5643563"/>
            <a:ext cx="75009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r>
              <a:rPr lang="zh-CN" altLang="en-US" sz="2400">
                <a:solidFill>
                  <a:srgbClr val="000000"/>
                </a:solidFill>
                <a:latin typeface="黑体" pitchFamily="2" charset="-122"/>
                <a:ea typeface="黑体" pitchFamily="2" charset="-122"/>
              </a:rPr>
              <a:t>若给定     的统计特性，则可求得     的统计特性：</a:t>
            </a:r>
          </a:p>
        </p:txBody>
      </p:sp>
      <p:graphicFrame>
        <p:nvGraphicFramePr>
          <p:cNvPr id="26636" name="Object 21"/>
          <p:cNvGraphicFramePr>
            <a:graphicFrameLocks noChangeAspect="1"/>
          </p:cNvGraphicFramePr>
          <p:nvPr/>
        </p:nvGraphicFramePr>
        <p:xfrm>
          <a:off x="5643563" y="5643563"/>
          <a:ext cx="722312" cy="500062"/>
        </p:xfrm>
        <a:graphic>
          <a:graphicData uri="http://schemas.openxmlformats.org/presentationml/2006/ole">
            <mc:AlternateContent xmlns:mc="http://schemas.openxmlformats.org/markup-compatibility/2006">
              <mc:Choice xmlns:v="urn:schemas-microsoft-com:vml" Requires="v">
                <p:oleObj spid="_x0000_s23724" name="Equation" r:id="rId5" imgW="330200" imgH="228600" progId="Equation.DSMT4">
                  <p:embed/>
                </p:oleObj>
              </mc:Choice>
              <mc:Fallback>
                <p:oleObj name="Equation" r:id="rId5" imgW="33020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43563" y="5643563"/>
                        <a:ext cx="722312"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708688"/>
                              </a:outerShdw>
                            </a:effectLst>
                          </a14:hiddenEffects>
                        </a:ext>
                      </a:extLst>
                    </p:spPr>
                  </p:pic>
                </p:oleObj>
              </mc:Fallback>
            </mc:AlternateContent>
          </a:graphicData>
        </a:graphic>
      </p:graphicFrame>
      <p:graphicFrame>
        <p:nvGraphicFramePr>
          <p:cNvPr id="26637" name="Object 7"/>
          <p:cNvGraphicFramePr>
            <a:graphicFrameLocks noChangeAspect="1"/>
          </p:cNvGraphicFramePr>
          <p:nvPr/>
        </p:nvGraphicFramePr>
        <p:xfrm>
          <a:off x="1857375" y="5643563"/>
          <a:ext cx="695325" cy="500062"/>
        </p:xfrm>
        <a:graphic>
          <a:graphicData uri="http://schemas.openxmlformats.org/presentationml/2006/ole">
            <mc:AlternateContent xmlns:mc="http://schemas.openxmlformats.org/markup-compatibility/2006">
              <mc:Choice xmlns:v="urn:schemas-microsoft-com:vml" Requires="v">
                <p:oleObj spid="_x0000_s23725" name="Equation" r:id="rId7" imgW="317362" imgH="228501" progId="Equation.DSMT4">
                  <p:embed/>
                </p:oleObj>
              </mc:Choice>
              <mc:Fallback>
                <p:oleObj name="Equation" r:id="rId7" imgW="317362" imgH="228501"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7375" y="5643563"/>
                        <a:ext cx="695325"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708688"/>
                              </a:outerShdw>
                            </a:effectLst>
                          </a14:hiddenEffects>
                        </a:ext>
                      </a:extLst>
                    </p:spPr>
                  </p:pic>
                </p:oleObj>
              </mc:Fallback>
            </mc:AlternateContent>
          </a:graphicData>
        </a:graphic>
      </p:graphicFrame>
      <p:grpSp>
        <p:nvGrpSpPr>
          <p:cNvPr id="26638" name="Group 20"/>
          <p:cNvGrpSpPr>
            <a:grpSpLocks/>
          </p:cNvGrpSpPr>
          <p:nvPr/>
        </p:nvGrpSpPr>
        <p:grpSpPr bwMode="auto">
          <a:xfrm>
            <a:off x="792163" y="2060575"/>
            <a:ext cx="3357562" cy="815975"/>
            <a:chOff x="3362" y="1439"/>
            <a:chExt cx="2115" cy="514"/>
          </a:xfrm>
        </p:grpSpPr>
        <p:graphicFrame>
          <p:nvGraphicFramePr>
            <p:cNvPr id="26649" name="Object 15"/>
            <p:cNvGraphicFramePr>
              <a:graphicFrameLocks noChangeAspect="1"/>
            </p:cNvGraphicFramePr>
            <p:nvPr/>
          </p:nvGraphicFramePr>
          <p:xfrm>
            <a:off x="3362" y="1480"/>
            <a:ext cx="2115" cy="473"/>
          </p:xfrm>
          <a:graphic>
            <a:graphicData uri="http://schemas.openxmlformats.org/presentationml/2006/ole">
              <mc:AlternateContent xmlns:mc="http://schemas.openxmlformats.org/markup-compatibility/2006">
                <mc:Choice xmlns:v="urn:schemas-microsoft-com:vml" Requires="v">
                  <p:oleObj spid="_x0000_s23726" name="Visio" r:id="rId9" imgW="3357103" imgH="750666" progId="Visio.Drawing.11">
                    <p:embed/>
                  </p:oleObj>
                </mc:Choice>
                <mc:Fallback>
                  <p:oleObj name="Visio" r:id="rId9" imgW="3357103" imgH="750666" progId="Visio.Drawing.11">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62" y="1480"/>
                          <a:ext cx="2115" cy="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6650" name="Group 19"/>
            <p:cNvGrpSpPr>
              <a:grpSpLocks/>
            </p:cNvGrpSpPr>
            <p:nvPr/>
          </p:nvGrpSpPr>
          <p:grpSpPr bwMode="auto">
            <a:xfrm>
              <a:off x="3504" y="1439"/>
              <a:ext cx="1855" cy="493"/>
              <a:chOff x="3504" y="1439"/>
              <a:chExt cx="1855" cy="493"/>
            </a:xfrm>
          </p:grpSpPr>
          <p:graphicFrame>
            <p:nvGraphicFramePr>
              <p:cNvPr id="26651" name="Object 16"/>
              <p:cNvGraphicFramePr>
                <a:graphicFrameLocks noChangeAspect="1"/>
              </p:cNvGraphicFramePr>
              <p:nvPr/>
            </p:nvGraphicFramePr>
            <p:xfrm>
              <a:off x="4241" y="1650"/>
              <a:ext cx="406" cy="282"/>
            </p:xfrm>
            <a:graphic>
              <a:graphicData uri="http://schemas.openxmlformats.org/presentationml/2006/ole">
                <mc:AlternateContent xmlns:mc="http://schemas.openxmlformats.org/markup-compatibility/2006">
                  <mc:Choice xmlns:v="urn:schemas-microsoft-com:vml" Requires="v">
                    <p:oleObj spid="_x0000_s23727" name="公式" r:id="rId11" imgW="469800" imgH="330120" progId="Equation.3">
                      <p:embed/>
                    </p:oleObj>
                  </mc:Choice>
                  <mc:Fallback>
                    <p:oleObj name="公式" r:id="rId11" imgW="469800" imgH="33012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41" y="1650"/>
                            <a:ext cx="406"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52" name="Object 17"/>
              <p:cNvGraphicFramePr>
                <a:graphicFrameLocks noChangeAspect="1"/>
              </p:cNvGraphicFramePr>
              <p:nvPr/>
            </p:nvGraphicFramePr>
            <p:xfrm>
              <a:off x="3504" y="1480"/>
              <a:ext cx="458" cy="318"/>
            </p:xfrm>
            <a:graphic>
              <a:graphicData uri="http://schemas.openxmlformats.org/presentationml/2006/ole">
                <mc:AlternateContent xmlns:mc="http://schemas.openxmlformats.org/markup-compatibility/2006">
                  <mc:Choice xmlns:v="urn:schemas-microsoft-com:vml" Requires="v">
                    <p:oleObj spid="_x0000_s23728" name="公式" r:id="rId13" imgW="533160" imgH="368280" progId="Equation.3">
                      <p:embed/>
                    </p:oleObj>
                  </mc:Choice>
                  <mc:Fallback>
                    <p:oleObj name="公式" r:id="rId13" imgW="533160" imgH="3682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04" y="1480"/>
                            <a:ext cx="458"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53" name="Object 18"/>
              <p:cNvGraphicFramePr>
                <a:graphicFrameLocks noChangeAspect="1"/>
              </p:cNvGraphicFramePr>
              <p:nvPr/>
            </p:nvGraphicFramePr>
            <p:xfrm>
              <a:off x="4881" y="1439"/>
              <a:ext cx="478" cy="318"/>
            </p:xfrm>
            <a:graphic>
              <a:graphicData uri="http://schemas.openxmlformats.org/presentationml/2006/ole">
                <mc:AlternateContent xmlns:mc="http://schemas.openxmlformats.org/markup-compatibility/2006">
                  <mc:Choice xmlns:v="urn:schemas-microsoft-com:vml" Requires="v">
                    <p:oleObj spid="_x0000_s23729" name="公式" r:id="rId15" imgW="558360" imgH="368280" progId="Equation.3">
                      <p:embed/>
                    </p:oleObj>
                  </mc:Choice>
                  <mc:Fallback>
                    <p:oleObj name="公式" r:id="rId15" imgW="558360" imgH="3682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81" y="1439"/>
                            <a:ext cx="478"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26639" name="对象 1"/>
          <p:cNvGraphicFramePr>
            <a:graphicFrameLocks noChangeAspect="1"/>
          </p:cNvGraphicFramePr>
          <p:nvPr/>
        </p:nvGraphicFramePr>
        <p:xfrm>
          <a:off x="4932363" y="1557338"/>
          <a:ext cx="3979862" cy="552450"/>
        </p:xfrm>
        <a:graphic>
          <a:graphicData uri="http://schemas.openxmlformats.org/presentationml/2006/ole">
            <mc:AlternateContent xmlns:mc="http://schemas.openxmlformats.org/markup-compatibility/2006">
              <mc:Choice xmlns:v="urn:schemas-microsoft-com:vml" Requires="v">
                <p:oleObj spid="_x0000_s23730" name="公式" r:id="rId17" imgW="2400300" imgH="330200" progId="Equation.3">
                  <p:embed/>
                </p:oleObj>
              </mc:Choice>
              <mc:Fallback>
                <p:oleObj name="公式" r:id="rId17" imgW="2400300" imgH="3302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32363" y="1557338"/>
                        <a:ext cx="3979862"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40" name="对象 2"/>
          <p:cNvGraphicFramePr>
            <a:graphicFrameLocks noChangeAspect="1"/>
          </p:cNvGraphicFramePr>
          <p:nvPr/>
        </p:nvGraphicFramePr>
        <p:xfrm>
          <a:off x="4964113" y="2366963"/>
          <a:ext cx="2547937" cy="404812"/>
        </p:xfrm>
        <a:graphic>
          <a:graphicData uri="http://schemas.openxmlformats.org/presentationml/2006/ole">
            <mc:AlternateContent xmlns:mc="http://schemas.openxmlformats.org/markup-compatibility/2006">
              <mc:Choice xmlns:v="urn:schemas-microsoft-com:vml" Requires="v">
                <p:oleObj spid="_x0000_s23731" name="公式" r:id="rId19" imgW="1308100" imgH="228600" progId="Equation.3">
                  <p:embed/>
                </p:oleObj>
              </mc:Choice>
              <mc:Fallback>
                <p:oleObj name="公式" r:id="rId19" imgW="1308100" imgH="2286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964113" y="2366963"/>
                        <a:ext cx="2547937"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611188" y="1268413"/>
            <a:ext cx="4079875" cy="523875"/>
          </a:xfrm>
          <a:prstGeom prst="rect">
            <a:avLst/>
          </a:prstGeom>
        </p:spPr>
        <p:txBody>
          <a:bodyPr wrap="none">
            <a:spAutoFit/>
          </a:bodyPr>
          <a:lstStyle/>
          <a:p>
            <a:pPr marL="285750" indent="-285750" fontAlgn="base">
              <a:spcBef>
                <a:spcPct val="20000"/>
              </a:spcBef>
              <a:spcAft>
                <a:spcPct val="0"/>
              </a:spcAft>
              <a:buClr>
                <a:srgbClr val="FF0000"/>
              </a:buClr>
              <a:buSzPct val="55000"/>
              <a:buFont typeface="Wingdings" pitchFamily="2" charset="2"/>
              <a:buChar char="n"/>
              <a:defRPr/>
            </a:pPr>
            <a:r>
              <a:rPr lang="zh-CN" altLang="en-US" sz="2800" b="1" kern="0" dirty="0">
                <a:solidFill>
                  <a:srgbClr val="3333CC"/>
                </a:solidFill>
                <a:latin typeface="Times New Roman"/>
                <a:ea typeface="楷体_GB2312"/>
              </a:rPr>
              <a:t>确知信号通过线性系统</a:t>
            </a:r>
            <a:endParaRPr lang="zh-CN" altLang="en-US" sz="2400" b="1" kern="0" dirty="0">
              <a:solidFill>
                <a:srgbClr val="000000"/>
              </a:solidFill>
              <a:latin typeface="Times New Roman"/>
              <a:ea typeface="楷体_GB2312"/>
            </a:endParaRPr>
          </a:p>
        </p:txBody>
      </p:sp>
      <p:sp>
        <p:nvSpPr>
          <p:cNvPr id="6" name="矩形 5"/>
          <p:cNvSpPr/>
          <p:nvPr/>
        </p:nvSpPr>
        <p:spPr>
          <a:xfrm>
            <a:off x="623888" y="3146425"/>
            <a:ext cx="4079875" cy="522288"/>
          </a:xfrm>
          <a:prstGeom prst="rect">
            <a:avLst/>
          </a:prstGeom>
        </p:spPr>
        <p:txBody>
          <a:bodyPr wrap="none">
            <a:spAutoFit/>
          </a:bodyPr>
          <a:lstStyle/>
          <a:p>
            <a:pPr marL="285750" indent="-285750" fontAlgn="base">
              <a:spcBef>
                <a:spcPct val="20000"/>
              </a:spcBef>
              <a:spcAft>
                <a:spcPct val="0"/>
              </a:spcAft>
              <a:buClr>
                <a:srgbClr val="FF0000"/>
              </a:buClr>
              <a:buSzPct val="55000"/>
              <a:buFont typeface="Wingdings" pitchFamily="2" charset="2"/>
              <a:buChar char="n"/>
              <a:defRPr/>
            </a:pPr>
            <a:r>
              <a:rPr lang="zh-CN" altLang="en-US" sz="2800" b="1" kern="0" dirty="0">
                <a:solidFill>
                  <a:srgbClr val="3333CC"/>
                </a:solidFill>
                <a:latin typeface="Times New Roman"/>
                <a:ea typeface="楷体_GB2312"/>
              </a:rPr>
              <a:t>随机信号通过线性系统</a:t>
            </a:r>
          </a:p>
        </p:txBody>
      </p:sp>
      <p:grpSp>
        <p:nvGrpSpPr>
          <p:cNvPr id="26643" name="Group 21"/>
          <p:cNvGrpSpPr>
            <a:grpSpLocks/>
          </p:cNvGrpSpPr>
          <p:nvPr/>
        </p:nvGrpSpPr>
        <p:grpSpPr bwMode="auto">
          <a:xfrm>
            <a:off x="785813" y="3668713"/>
            <a:ext cx="3357562" cy="796925"/>
            <a:chOff x="3362" y="1451"/>
            <a:chExt cx="2115" cy="502"/>
          </a:xfrm>
        </p:grpSpPr>
        <p:graphicFrame>
          <p:nvGraphicFramePr>
            <p:cNvPr id="26644" name="Object 22"/>
            <p:cNvGraphicFramePr>
              <a:graphicFrameLocks noChangeAspect="1"/>
            </p:cNvGraphicFramePr>
            <p:nvPr/>
          </p:nvGraphicFramePr>
          <p:xfrm>
            <a:off x="3362" y="1480"/>
            <a:ext cx="2115" cy="473"/>
          </p:xfrm>
          <a:graphic>
            <a:graphicData uri="http://schemas.openxmlformats.org/presentationml/2006/ole">
              <mc:AlternateContent xmlns:mc="http://schemas.openxmlformats.org/markup-compatibility/2006">
                <mc:Choice xmlns:v="urn:schemas-microsoft-com:vml" Requires="v">
                  <p:oleObj spid="_x0000_s23732" name="Visio" r:id="rId21" imgW="3357103" imgH="750666" progId="Visio.Drawing.11">
                    <p:embed/>
                  </p:oleObj>
                </mc:Choice>
                <mc:Fallback>
                  <p:oleObj name="Visio" r:id="rId21" imgW="3357103" imgH="750666" progId="Visio.Drawing.11">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62" y="1480"/>
                          <a:ext cx="2115" cy="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6645" name="Group 23"/>
            <p:cNvGrpSpPr>
              <a:grpSpLocks/>
            </p:cNvGrpSpPr>
            <p:nvPr/>
          </p:nvGrpSpPr>
          <p:grpSpPr bwMode="auto">
            <a:xfrm>
              <a:off x="3504" y="1451"/>
              <a:ext cx="1858" cy="481"/>
              <a:chOff x="3504" y="1451"/>
              <a:chExt cx="1858" cy="481"/>
            </a:xfrm>
          </p:grpSpPr>
          <p:graphicFrame>
            <p:nvGraphicFramePr>
              <p:cNvPr id="26646" name="Object 24"/>
              <p:cNvGraphicFramePr>
                <a:graphicFrameLocks noChangeAspect="1"/>
              </p:cNvGraphicFramePr>
              <p:nvPr/>
            </p:nvGraphicFramePr>
            <p:xfrm>
              <a:off x="4241" y="1650"/>
              <a:ext cx="406" cy="282"/>
            </p:xfrm>
            <a:graphic>
              <a:graphicData uri="http://schemas.openxmlformats.org/presentationml/2006/ole">
                <mc:AlternateContent xmlns:mc="http://schemas.openxmlformats.org/markup-compatibility/2006">
                  <mc:Choice xmlns:v="urn:schemas-microsoft-com:vml" Requires="v">
                    <p:oleObj spid="_x0000_s23733" name="公式" r:id="rId22" imgW="469800" imgH="330120" progId="Equation.3">
                      <p:embed/>
                    </p:oleObj>
                  </mc:Choice>
                  <mc:Fallback>
                    <p:oleObj name="公式" r:id="rId22" imgW="469800" imgH="33012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241" y="1650"/>
                            <a:ext cx="406"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47" name="Object 25"/>
              <p:cNvGraphicFramePr>
                <a:graphicFrameLocks noChangeAspect="1"/>
              </p:cNvGraphicFramePr>
              <p:nvPr/>
            </p:nvGraphicFramePr>
            <p:xfrm>
              <a:off x="3504" y="1480"/>
              <a:ext cx="458" cy="318"/>
            </p:xfrm>
            <a:graphic>
              <a:graphicData uri="http://schemas.openxmlformats.org/presentationml/2006/ole">
                <mc:AlternateContent xmlns:mc="http://schemas.openxmlformats.org/markup-compatibility/2006">
                  <mc:Choice xmlns:v="urn:schemas-microsoft-com:vml" Requires="v">
                    <p:oleObj spid="_x0000_s23734" name="公式" r:id="rId24" imgW="533160" imgH="368280" progId="Equation.3">
                      <p:embed/>
                    </p:oleObj>
                  </mc:Choice>
                  <mc:Fallback>
                    <p:oleObj name="公式" r:id="rId24" imgW="533160" imgH="36828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504" y="1480"/>
                            <a:ext cx="458"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48" name="Object 26"/>
              <p:cNvGraphicFramePr>
                <a:graphicFrameLocks noChangeAspect="1"/>
              </p:cNvGraphicFramePr>
              <p:nvPr/>
            </p:nvGraphicFramePr>
            <p:xfrm>
              <a:off x="4884" y="1451"/>
              <a:ext cx="478" cy="318"/>
            </p:xfrm>
            <a:graphic>
              <a:graphicData uri="http://schemas.openxmlformats.org/presentationml/2006/ole">
                <mc:AlternateContent xmlns:mc="http://schemas.openxmlformats.org/markup-compatibility/2006">
                  <mc:Choice xmlns:v="urn:schemas-microsoft-com:vml" Requires="v">
                    <p:oleObj spid="_x0000_s23735" name="公式" r:id="rId26" imgW="558360" imgH="368280" progId="Equation.3">
                      <p:embed/>
                    </p:oleObj>
                  </mc:Choice>
                  <mc:Fallback>
                    <p:oleObj name="公式" r:id="rId26" imgW="558360" imgH="36828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884" y="1451"/>
                            <a:ext cx="478"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3" name="页脚占位符 2"/>
          <p:cNvSpPr>
            <a:spLocks noGrp="1"/>
          </p:cNvSpPr>
          <p:nvPr>
            <p:ph type="ftr" sz="quarter" idx="10"/>
          </p:nvPr>
        </p:nvSpPr>
        <p:spPr/>
        <p:txBody>
          <a:bodyPr/>
          <a:lstStyle/>
          <a:p>
            <a:pPr>
              <a:defRPr/>
            </a:pPr>
            <a:r>
              <a:rPr lang="zh-CN" altLang="en-US" smtClean="0"/>
              <a:t>浙江工业大学信息学院</a:t>
            </a:r>
            <a:endParaRPr lang="en-US" altLang="zh-CN"/>
          </a:p>
        </p:txBody>
      </p:sp>
      <p:sp>
        <p:nvSpPr>
          <p:cNvPr id="4" name="灯片编号占位符 3"/>
          <p:cNvSpPr>
            <a:spLocks noGrp="1"/>
          </p:cNvSpPr>
          <p:nvPr>
            <p:ph type="sldNum" sz="quarter" idx="11"/>
          </p:nvPr>
        </p:nvSpPr>
        <p:spPr/>
        <p:txBody>
          <a:bodyPr/>
          <a:lstStyle/>
          <a:p>
            <a:pPr>
              <a:defRPr/>
            </a:pPr>
            <a:fld id="{F04E0FC2-6EC7-45AD-9FCD-EB3F83661652}" type="slidenum">
              <a:rPr lang="en-US" altLang="zh-CN" smtClean="0">
                <a:solidFill>
                  <a:srgbClr val="000000"/>
                </a:solidFill>
              </a:rPr>
              <a:pPr>
                <a:defRPr/>
              </a:pPr>
              <a:t>26</a:t>
            </a:fld>
            <a:endParaRPr lang="en-US" altLang="zh-CN" dirty="0">
              <a:solidFill>
                <a:srgbClr val="000000"/>
              </a:solidFill>
            </a:endParaRPr>
          </a:p>
        </p:txBody>
      </p:sp>
    </p:spTree>
    <p:extLst>
      <p:ext uri="{BB962C8B-B14F-4D97-AF65-F5344CB8AC3E}">
        <p14:creationId xmlns:p14="http://schemas.microsoft.com/office/powerpoint/2010/main" val="346758596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3"/>
          <p:cNvSpPr txBox="1">
            <a:spLocks noChangeArrowheads="1"/>
          </p:cNvSpPr>
          <p:nvPr/>
        </p:nvSpPr>
        <p:spPr bwMode="auto">
          <a:xfrm>
            <a:off x="179512" y="3130872"/>
            <a:ext cx="8763000"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l"/>
              <a:defRPr sz="3200" b="1">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itchFamily="2" charset="2"/>
              <a:buChar char="u"/>
              <a:defRPr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itchFamily="2" charset="2"/>
              <a:buChar char="p"/>
              <a:defRPr sz="22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itchFamily="2" charset="2"/>
              <a:buChar char="Ø"/>
              <a:defRPr sz="22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Ø"/>
              <a:defRPr sz="22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Ø"/>
              <a:defRPr sz="22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Ø"/>
              <a:defRPr sz="22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Ø"/>
              <a:defRPr sz="2200">
                <a:solidFill>
                  <a:schemeClr val="tx1"/>
                </a:solidFill>
                <a:latin typeface="+mn-lt"/>
                <a:ea typeface="+mn-ea"/>
              </a:defRPr>
            </a:lvl9pPr>
          </a:lstStyle>
          <a:p>
            <a:pPr lvl="2">
              <a:lnSpc>
                <a:spcPct val="130000"/>
              </a:lnSpc>
              <a:buClr>
                <a:srgbClr val="3333CC"/>
              </a:buClr>
              <a:buFont typeface="Wingdings" pitchFamily="2" charset="2"/>
              <a:buNone/>
            </a:pPr>
            <a:r>
              <a:rPr lang="zh-CN" altLang="en-US" b="1" kern="0" dirty="0">
                <a:solidFill>
                  <a:srgbClr val="333399"/>
                </a:solidFill>
                <a:latin typeface="Times New Roman"/>
                <a:ea typeface="楷体_GB2312"/>
              </a:rPr>
              <a:t>设输入过程是平稳的</a:t>
            </a:r>
            <a:r>
              <a:rPr lang="zh-CN" altLang="en-US" b="1" kern="0" dirty="0">
                <a:solidFill>
                  <a:srgbClr val="000000"/>
                </a:solidFill>
                <a:latin typeface="Times New Roman"/>
                <a:ea typeface="楷体_GB2312"/>
              </a:rPr>
              <a:t> ，则 </a:t>
            </a:r>
          </a:p>
          <a:p>
            <a:pPr lvl="2">
              <a:lnSpc>
                <a:spcPct val="130000"/>
              </a:lnSpc>
              <a:buClr>
                <a:srgbClr val="3333CC"/>
              </a:buClr>
              <a:buFont typeface="Wingdings" pitchFamily="2" charset="2"/>
              <a:buNone/>
            </a:pPr>
            <a:endParaRPr lang="zh-CN" altLang="en-US" b="1" kern="0" dirty="0">
              <a:solidFill>
                <a:srgbClr val="000000"/>
              </a:solidFill>
              <a:latin typeface="Times New Roman"/>
              <a:ea typeface="楷体_GB2312"/>
            </a:endParaRPr>
          </a:p>
          <a:p>
            <a:pPr lvl="2">
              <a:lnSpc>
                <a:spcPct val="130000"/>
              </a:lnSpc>
              <a:buClr>
                <a:srgbClr val="3333CC"/>
              </a:buClr>
              <a:buFont typeface="Wingdings" pitchFamily="2" charset="2"/>
              <a:buNone/>
            </a:pPr>
            <a:endParaRPr lang="zh-CN" altLang="en-US" b="1" kern="0" dirty="0">
              <a:solidFill>
                <a:srgbClr val="000000"/>
              </a:solidFill>
              <a:latin typeface="Times New Roman"/>
              <a:ea typeface="楷体_GB2312"/>
            </a:endParaRPr>
          </a:p>
          <a:p>
            <a:pPr lvl="2">
              <a:lnSpc>
                <a:spcPct val="120000"/>
              </a:lnSpc>
              <a:buClr>
                <a:srgbClr val="3333CC"/>
              </a:buClr>
              <a:buFont typeface="Wingdings" pitchFamily="2" charset="2"/>
              <a:buNone/>
            </a:pPr>
            <a:endParaRPr lang="zh-CN" altLang="en-US" b="1" kern="0" dirty="0">
              <a:solidFill>
                <a:srgbClr val="000000"/>
              </a:solidFill>
              <a:latin typeface="Times New Roman"/>
              <a:ea typeface="楷体_GB2312"/>
            </a:endParaRPr>
          </a:p>
          <a:p>
            <a:pPr lvl="2">
              <a:lnSpc>
                <a:spcPct val="120000"/>
              </a:lnSpc>
              <a:buClr>
                <a:srgbClr val="3333CC"/>
              </a:buClr>
              <a:buFont typeface="Wingdings" pitchFamily="2" charset="2"/>
              <a:buNone/>
            </a:pPr>
            <a:r>
              <a:rPr lang="zh-CN" altLang="en-US" b="1" kern="0" dirty="0">
                <a:solidFill>
                  <a:srgbClr val="000000"/>
                </a:solidFill>
                <a:latin typeface="Times New Roman"/>
                <a:ea typeface="楷体_GB2312"/>
              </a:rPr>
              <a:t>输出过程的均值是一个</a:t>
            </a:r>
            <a:r>
              <a:rPr lang="zh-CN" altLang="en-US" b="1" kern="0" dirty="0">
                <a:solidFill>
                  <a:srgbClr val="FF0000"/>
                </a:solidFill>
                <a:latin typeface="Times New Roman"/>
                <a:ea typeface="楷体_GB2312"/>
              </a:rPr>
              <a:t>常数</a:t>
            </a:r>
            <a:r>
              <a:rPr lang="zh-CN" altLang="en-US" b="1" kern="0" dirty="0">
                <a:solidFill>
                  <a:srgbClr val="000000"/>
                </a:solidFill>
                <a:latin typeface="Times New Roman"/>
                <a:ea typeface="楷体_GB2312"/>
              </a:rPr>
              <a:t>。</a:t>
            </a:r>
          </a:p>
        </p:txBody>
      </p:sp>
      <p:graphicFrame>
        <p:nvGraphicFramePr>
          <p:cNvPr id="30" name="Object 4"/>
          <p:cNvGraphicFramePr>
            <a:graphicFrameLocks noChangeAspect="1"/>
          </p:cNvGraphicFramePr>
          <p:nvPr>
            <p:extLst>
              <p:ext uri="{D42A27DB-BD31-4B8C-83A1-F6EECF244321}">
                <p14:modId xmlns:p14="http://schemas.microsoft.com/office/powerpoint/2010/main" val="1552261037"/>
              </p:ext>
            </p:extLst>
          </p:nvPr>
        </p:nvGraphicFramePr>
        <p:xfrm>
          <a:off x="2339752" y="1340768"/>
          <a:ext cx="3168352" cy="651696"/>
        </p:xfrm>
        <a:graphic>
          <a:graphicData uri="http://schemas.openxmlformats.org/presentationml/2006/ole">
            <mc:AlternateContent xmlns:mc="http://schemas.openxmlformats.org/markup-compatibility/2006">
              <mc:Choice xmlns:v="urn:schemas-microsoft-com:vml" Requires="v">
                <p:oleObj spid="_x0000_s34862" name="公式" r:id="rId4" imgW="1650960" imgH="342720" progId="Equation.3">
                  <p:embed/>
                </p:oleObj>
              </mc:Choice>
              <mc:Fallback>
                <p:oleObj name="公式" r:id="rId4" imgW="1650960" imgH="3427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1340768"/>
                        <a:ext cx="3168352" cy="651696"/>
                      </a:xfrm>
                      <a:prstGeom prst="rect">
                        <a:avLst/>
                      </a:prstGeom>
                      <a:noFill/>
                    </p:spPr>
                  </p:pic>
                </p:oleObj>
              </mc:Fallback>
            </mc:AlternateContent>
          </a:graphicData>
        </a:graphic>
      </p:graphicFrame>
      <p:graphicFrame>
        <p:nvGraphicFramePr>
          <p:cNvPr id="31" name="Object 5"/>
          <p:cNvGraphicFramePr>
            <a:graphicFrameLocks noChangeAspect="1"/>
          </p:cNvGraphicFramePr>
          <p:nvPr>
            <p:extLst>
              <p:ext uri="{D42A27DB-BD31-4B8C-83A1-F6EECF244321}">
                <p14:modId xmlns:p14="http://schemas.microsoft.com/office/powerpoint/2010/main" val="3780797562"/>
              </p:ext>
            </p:extLst>
          </p:nvPr>
        </p:nvGraphicFramePr>
        <p:xfrm>
          <a:off x="1230536" y="2348879"/>
          <a:ext cx="6653832" cy="598243"/>
        </p:xfrm>
        <a:graphic>
          <a:graphicData uri="http://schemas.openxmlformats.org/presentationml/2006/ole">
            <mc:AlternateContent xmlns:mc="http://schemas.openxmlformats.org/markup-compatibility/2006">
              <mc:Choice xmlns:v="urn:schemas-microsoft-com:vml" Requires="v">
                <p:oleObj spid="_x0000_s34863" name="公式" r:id="rId6" imgW="3771720" imgH="342720" progId="Equation.3">
                  <p:embed/>
                </p:oleObj>
              </mc:Choice>
              <mc:Fallback>
                <p:oleObj name="公式" r:id="rId6" imgW="3771720" imgH="34272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0536" y="2348879"/>
                        <a:ext cx="6653832" cy="598243"/>
                      </a:xfrm>
                      <a:prstGeom prst="rect">
                        <a:avLst/>
                      </a:prstGeom>
                      <a:noFill/>
                    </p:spPr>
                  </p:pic>
                </p:oleObj>
              </mc:Fallback>
            </mc:AlternateContent>
          </a:graphicData>
        </a:graphic>
      </p:graphicFrame>
      <p:graphicFrame>
        <p:nvGraphicFramePr>
          <p:cNvPr id="33" name="Object 7"/>
          <p:cNvGraphicFramePr>
            <a:graphicFrameLocks noChangeAspect="1"/>
          </p:cNvGraphicFramePr>
          <p:nvPr>
            <p:extLst>
              <p:ext uri="{D42A27DB-BD31-4B8C-83A1-F6EECF244321}">
                <p14:modId xmlns:p14="http://schemas.microsoft.com/office/powerpoint/2010/main" val="1402404006"/>
              </p:ext>
            </p:extLst>
          </p:nvPr>
        </p:nvGraphicFramePr>
        <p:xfrm>
          <a:off x="1907705" y="3789040"/>
          <a:ext cx="3960439" cy="464328"/>
        </p:xfrm>
        <a:graphic>
          <a:graphicData uri="http://schemas.openxmlformats.org/presentationml/2006/ole">
            <mc:AlternateContent xmlns:mc="http://schemas.openxmlformats.org/markup-compatibility/2006">
              <mc:Choice xmlns:v="urn:schemas-microsoft-com:vml" Requires="v">
                <p:oleObj spid="_x0000_s34864" name="公式" r:id="rId8" imgW="1650960" imgH="228600" progId="Equation.3">
                  <p:embed/>
                </p:oleObj>
              </mc:Choice>
              <mc:Fallback>
                <p:oleObj name="公式" r:id="rId8" imgW="165096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7705" y="3789040"/>
                        <a:ext cx="3960439" cy="464328"/>
                      </a:xfrm>
                      <a:prstGeom prst="rect">
                        <a:avLst/>
                      </a:prstGeom>
                      <a:noFill/>
                    </p:spPr>
                  </p:pic>
                </p:oleObj>
              </mc:Fallback>
            </mc:AlternateContent>
          </a:graphicData>
        </a:graphic>
      </p:graphicFrame>
      <p:graphicFrame>
        <p:nvGraphicFramePr>
          <p:cNvPr id="35" name="Object 9"/>
          <p:cNvGraphicFramePr>
            <a:graphicFrameLocks noChangeAspect="1"/>
          </p:cNvGraphicFramePr>
          <p:nvPr>
            <p:extLst>
              <p:ext uri="{D42A27DB-BD31-4B8C-83A1-F6EECF244321}">
                <p14:modId xmlns:p14="http://schemas.microsoft.com/office/powerpoint/2010/main" val="594999067"/>
              </p:ext>
            </p:extLst>
          </p:nvPr>
        </p:nvGraphicFramePr>
        <p:xfrm>
          <a:off x="1907704" y="4509120"/>
          <a:ext cx="4480848" cy="648072"/>
        </p:xfrm>
        <a:graphic>
          <a:graphicData uri="http://schemas.openxmlformats.org/presentationml/2006/ole">
            <mc:AlternateContent xmlns:mc="http://schemas.openxmlformats.org/markup-compatibility/2006">
              <mc:Choice xmlns:v="urn:schemas-microsoft-com:vml" Requires="v">
                <p:oleObj spid="_x0000_s34865" name="公式" r:id="rId10" imgW="2158920" imgH="342720" progId="Equation.3">
                  <p:embed/>
                </p:oleObj>
              </mc:Choice>
              <mc:Fallback>
                <p:oleObj name="公式" r:id="rId10" imgW="2158920" imgH="34272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7704" y="4509120"/>
                        <a:ext cx="4480848" cy="648072"/>
                      </a:xfrm>
                      <a:prstGeom prst="rect">
                        <a:avLst/>
                      </a:prstGeom>
                      <a:solidFill>
                        <a:srgbClr val="CC99FF">
                          <a:alpha val="50000"/>
                        </a:srgbClr>
                      </a:solidFill>
                    </p:spPr>
                  </p:pic>
                </p:oleObj>
              </mc:Fallback>
            </mc:AlternateContent>
          </a:graphicData>
        </a:graphic>
      </p:graphicFrame>
      <p:sp>
        <p:nvSpPr>
          <p:cNvPr id="36" name="矩形 35"/>
          <p:cNvSpPr/>
          <p:nvPr/>
        </p:nvSpPr>
        <p:spPr>
          <a:xfrm>
            <a:off x="467544" y="301077"/>
            <a:ext cx="6048722" cy="652486"/>
          </a:xfrm>
          <a:prstGeom prst="rect">
            <a:avLst/>
          </a:prstGeom>
        </p:spPr>
        <p:txBody>
          <a:bodyPr wrap="square">
            <a:spAutoFit/>
          </a:bodyPr>
          <a:lstStyle/>
          <a:p>
            <a:pPr marL="742950" lvl="1" indent="-285750" fontAlgn="base">
              <a:lnSpc>
                <a:spcPct val="130000"/>
              </a:lnSpc>
              <a:spcBef>
                <a:spcPct val="20000"/>
              </a:spcBef>
              <a:spcAft>
                <a:spcPct val="0"/>
              </a:spcAft>
              <a:buClr>
                <a:srgbClr val="FF0000"/>
              </a:buClr>
              <a:buSzPct val="55000"/>
              <a:buFont typeface="Wingdings" pitchFamily="2" charset="2"/>
              <a:buChar char="n"/>
              <a:defRPr/>
            </a:pPr>
            <a:r>
              <a:rPr lang="en-US" altLang="zh-CN" sz="2800" b="1" kern="0" dirty="0">
                <a:solidFill>
                  <a:srgbClr val="333399"/>
                </a:solidFill>
                <a:latin typeface="Times New Roman"/>
                <a:ea typeface="楷体_GB2312"/>
              </a:rPr>
              <a:t>1.  </a:t>
            </a:r>
            <a:r>
              <a:rPr lang="zh-CN" altLang="en-US" sz="2800" b="1" kern="0" dirty="0">
                <a:solidFill>
                  <a:srgbClr val="333399"/>
                </a:solidFill>
                <a:latin typeface="Times New Roman"/>
                <a:ea typeface="楷体_GB2312"/>
              </a:rPr>
              <a:t>输出过程</a:t>
            </a:r>
            <a:r>
              <a:rPr lang="zh-CN" altLang="en-US" sz="2800" b="1" i="1" kern="0" dirty="0">
                <a:solidFill>
                  <a:srgbClr val="333399"/>
                </a:solidFill>
                <a:latin typeface="Times New Roman"/>
                <a:ea typeface="楷体_GB2312"/>
                <a:sym typeface="Symbol" pitchFamily="18" charset="2"/>
              </a:rPr>
              <a:t></a:t>
            </a:r>
            <a:r>
              <a:rPr lang="en-US" altLang="zh-CN" sz="2800" b="1" kern="0" baseline="-25000" dirty="0">
                <a:solidFill>
                  <a:srgbClr val="333399"/>
                </a:solidFill>
                <a:latin typeface="Times New Roman"/>
                <a:ea typeface="楷体_GB2312"/>
                <a:sym typeface="Symbol" pitchFamily="18" charset="2"/>
              </a:rPr>
              <a:t>o</a:t>
            </a:r>
            <a:r>
              <a:rPr lang="en-US" altLang="zh-CN" sz="2800" b="1" kern="0" dirty="0">
                <a:solidFill>
                  <a:srgbClr val="333399"/>
                </a:solidFill>
                <a:latin typeface="Times New Roman"/>
                <a:ea typeface="楷体_GB2312"/>
                <a:sym typeface="Symbol" pitchFamily="18" charset="2"/>
              </a:rPr>
              <a:t>(</a:t>
            </a:r>
            <a:r>
              <a:rPr lang="en-US" altLang="zh-CN" sz="2800" b="1" i="1" kern="0" dirty="0">
                <a:solidFill>
                  <a:srgbClr val="333399"/>
                </a:solidFill>
                <a:latin typeface="Times New Roman"/>
                <a:ea typeface="楷体_GB2312"/>
                <a:sym typeface="Symbol" pitchFamily="18" charset="2"/>
              </a:rPr>
              <a:t>t</a:t>
            </a:r>
            <a:r>
              <a:rPr lang="en-US" altLang="zh-CN" sz="2800" b="1" kern="0" dirty="0">
                <a:solidFill>
                  <a:srgbClr val="333399"/>
                </a:solidFill>
                <a:latin typeface="Times New Roman"/>
                <a:ea typeface="楷体_GB2312"/>
                <a:sym typeface="Symbol" pitchFamily="18" charset="2"/>
              </a:rPr>
              <a:t>)</a:t>
            </a:r>
            <a:r>
              <a:rPr lang="zh-CN" altLang="en-US" sz="2800" b="1" kern="0" dirty="0">
                <a:solidFill>
                  <a:srgbClr val="333399"/>
                </a:solidFill>
                <a:latin typeface="Times New Roman"/>
                <a:ea typeface="楷体_GB2312"/>
              </a:rPr>
              <a:t>的</a:t>
            </a:r>
            <a:r>
              <a:rPr lang="zh-CN" altLang="en-US" sz="2800" b="1" kern="0" dirty="0">
                <a:solidFill>
                  <a:srgbClr val="FF0000"/>
                </a:solidFill>
                <a:latin typeface="Times New Roman"/>
                <a:ea typeface="楷体_GB2312"/>
              </a:rPr>
              <a:t>均值</a:t>
            </a:r>
            <a:r>
              <a:rPr lang="zh-CN" altLang="en-US" sz="2800" b="1" kern="0" dirty="0">
                <a:solidFill>
                  <a:srgbClr val="000000"/>
                </a:solidFill>
                <a:latin typeface="Times New Roman"/>
                <a:ea typeface="楷体_GB2312"/>
              </a:rPr>
              <a:t> </a:t>
            </a:r>
          </a:p>
        </p:txBody>
      </p:sp>
      <p:sp>
        <p:nvSpPr>
          <p:cNvPr id="3" name="页脚占位符 2"/>
          <p:cNvSpPr>
            <a:spLocks noGrp="1"/>
          </p:cNvSpPr>
          <p:nvPr>
            <p:ph type="ftr" sz="quarter" idx="10"/>
          </p:nvPr>
        </p:nvSpPr>
        <p:spPr/>
        <p:txBody>
          <a:bodyPr/>
          <a:lstStyle/>
          <a:p>
            <a:pPr>
              <a:defRPr/>
            </a:pPr>
            <a:r>
              <a:rPr lang="zh-CN" altLang="en-US" smtClean="0"/>
              <a:t>浙江工业大学信息学院</a:t>
            </a:r>
            <a:endParaRPr lang="en-US" altLang="zh-CN"/>
          </a:p>
        </p:txBody>
      </p:sp>
      <p:sp>
        <p:nvSpPr>
          <p:cNvPr id="4" name="灯片编号占位符 3"/>
          <p:cNvSpPr>
            <a:spLocks noGrp="1"/>
          </p:cNvSpPr>
          <p:nvPr>
            <p:ph type="sldNum" sz="quarter" idx="11"/>
          </p:nvPr>
        </p:nvSpPr>
        <p:spPr/>
        <p:txBody>
          <a:bodyPr/>
          <a:lstStyle/>
          <a:p>
            <a:pPr>
              <a:defRPr/>
            </a:pPr>
            <a:fld id="{F04E0FC2-6EC7-45AD-9FCD-EB3F83661652}" type="slidenum">
              <a:rPr lang="en-US" altLang="zh-CN" smtClean="0">
                <a:solidFill>
                  <a:srgbClr val="000000"/>
                </a:solidFill>
              </a:rPr>
              <a:pPr>
                <a:defRPr/>
              </a:pPr>
              <a:t>27</a:t>
            </a:fld>
            <a:endParaRPr lang="en-US" altLang="zh-CN" dirty="0">
              <a:solidFill>
                <a:srgbClr val="000000"/>
              </a:solidFill>
            </a:endParaRPr>
          </a:p>
        </p:txBody>
      </p:sp>
    </p:spTree>
    <p:extLst>
      <p:ext uri="{BB962C8B-B14F-4D97-AF65-F5344CB8AC3E}">
        <p14:creationId xmlns:p14="http://schemas.microsoft.com/office/powerpoint/2010/main" val="2748580939"/>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533202" y="3022104"/>
            <a:ext cx="8064896" cy="2495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l"/>
              <a:defRPr sz="3200" b="1">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itchFamily="2" charset="2"/>
              <a:buChar char="u"/>
              <a:defRPr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itchFamily="2" charset="2"/>
              <a:buChar char="p"/>
              <a:defRPr sz="22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itchFamily="2" charset="2"/>
              <a:buChar char="Ø"/>
              <a:defRPr sz="22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Ø"/>
              <a:defRPr sz="22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Ø"/>
              <a:defRPr sz="22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Ø"/>
              <a:defRPr sz="22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Ø"/>
              <a:defRPr sz="2200">
                <a:solidFill>
                  <a:schemeClr val="tx1"/>
                </a:solidFill>
                <a:latin typeface="+mn-lt"/>
                <a:ea typeface="+mn-ea"/>
              </a:defRPr>
            </a:lvl9pPr>
          </a:lstStyle>
          <a:p>
            <a:pPr marL="0" indent="0">
              <a:lnSpc>
                <a:spcPct val="140000"/>
              </a:lnSpc>
              <a:buClr>
                <a:srgbClr val="3333CC"/>
              </a:buClr>
              <a:buFont typeface="Wingdings" pitchFamily="2" charset="2"/>
              <a:buNone/>
            </a:pPr>
            <a:r>
              <a:rPr lang="zh-CN" altLang="en-US" sz="2400" kern="0" dirty="0">
                <a:solidFill>
                  <a:srgbClr val="000000"/>
                </a:solidFill>
                <a:latin typeface="Times New Roman"/>
                <a:ea typeface="楷体_GB2312"/>
              </a:rPr>
              <a:t>输入过程的平稳</a:t>
            </a:r>
            <a:endParaRPr lang="en-US" altLang="zh-CN" sz="2400" kern="0" dirty="0">
              <a:solidFill>
                <a:srgbClr val="000000"/>
              </a:solidFill>
              <a:latin typeface="Times New Roman"/>
              <a:ea typeface="楷体_GB2312"/>
            </a:endParaRPr>
          </a:p>
          <a:p>
            <a:pPr marL="0" indent="0">
              <a:lnSpc>
                <a:spcPct val="140000"/>
              </a:lnSpc>
              <a:buClr>
                <a:srgbClr val="3333CC"/>
              </a:buClr>
              <a:buFont typeface="Wingdings" pitchFamily="2" charset="2"/>
              <a:buNone/>
            </a:pPr>
            <a:r>
              <a:rPr lang="zh-CN" altLang="en-US" sz="2400" kern="0" dirty="0">
                <a:solidFill>
                  <a:srgbClr val="000000"/>
                </a:solidFill>
                <a:latin typeface="Times New Roman"/>
                <a:ea typeface="楷体_GB2312"/>
              </a:rPr>
              <a:t>于是</a:t>
            </a:r>
            <a:endParaRPr lang="en-US" altLang="zh-CN" sz="2400" kern="0" dirty="0">
              <a:solidFill>
                <a:srgbClr val="000000"/>
              </a:solidFill>
              <a:latin typeface="Times New Roman"/>
              <a:ea typeface="楷体_GB2312"/>
            </a:endParaRPr>
          </a:p>
          <a:p>
            <a:pPr marL="0" indent="0">
              <a:lnSpc>
                <a:spcPct val="140000"/>
              </a:lnSpc>
              <a:buClr>
                <a:srgbClr val="3333CC"/>
              </a:buClr>
              <a:buFont typeface="Wingdings" pitchFamily="2" charset="2"/>
              <a:buNone/>
            </a:pPr>
            <a:endParaRPr lang="en-US" altLang="zh-CN" sz="2400" kern="0" dirty="0">
              <a:solidFill>
                <a:srgbClr val="000000"/>
              </a:solidFill>
              <a:latin typeface="Times New Roman"/>
              <a:ea typeface="楷体_GB2312"/>
            </a:endParaRPr>
          </a:p>
          <a:p>
            <a:pPr marL="0" indent="0">
              <a:lnSpc>
                <a:spcPct val="140000"/>
              </a:lnSpc>
              <a:buClr>
                <a:srgbClr val="3333CC"/>
              </a:buClr>
              <a:buFont typeface="Wingdings" pitchFamily="2" charset="2"/>
              <a:buNone/>
            </a:pPr>
            <a:r>
              <a:rPr lang="zh-CN" altLang="en-US" sz="2400" kern="0" dirty="0">
                <a:solidFill>
                  <a:srgbClr val="000000"/>
                </a:solidFill>
                <a:latin typeface="Times New Roman"/>
                <a:ea typeface="楷体_GB2312"/>
              </a:rPr>
              <a:t>输出过程的自相关函数仅是</a:t>
            </a:r>
            <a:r>
              <a:rPr lang="zh-CN" altLang="en-US" sz="2400" kern="0" dirty="0">
                <a:solidFill>
                  <a:srgbClr val="FF0000"/>
                </a:solidFill>
                <a:latin typeface="Times New Roman"/>
                <a:ea typeface="楷体_GB2312"/>
              </a:rPr>
              <a:t>时间间隔</a:t>
            </a:r>
            <a:r>
              <a:rPr lang="zh-CN" altLang="en-US" sz="2400" i="1" kern="0" dirty="0">
                <a:solidFill>
                  <a:srgbClr val="FF0000"/>
                </a:solidFill>
                <a:latin typeface="Times New Roman"/>
                <a:ea typeface="楷体_GB2312"/>
                <a:sym typeface="Symbol" pitchFamily="18" charset="2"/>
              </a:rPr>
              <a:t> </a:t>
            </a:r>
            <a:r>
              <a:rPr lang="zh-CN" altLang="en-US" sz="2400" kern="0" dirty="0">
                <a:solidFill>
                  <a:srgbClr val="FF0000"/>
                </a:solidFill>
                <a:latin typeface="Times New Roman"/>
                <a:ea typeface="楷体_GB2312"/>
              </a:rPr>
              <a:t>的函数</a:t>
            </a:r>
            <a:r>
              <a:rPr lang="zh-CN" altLang="en-US" sz="2400" kern="0" dirty="0">
                <a:solidFill>
                  <a:srgbClr val="000000"/>
                </a:solidFill>
                <a:latin typeface="Times New Roman"/>
                <a:ea typeface="楷体_GB2312"/>
              </a:rPr>
              <a:t>。</a:t>
            </a:r>
            <a:endParaRPr lang="zh-CN" altLang="en-US" sz="2400" kern="0" dirty="0">
              <a:solidFill>
                <a:srgbClr val="FFCF01"/>
              </a:solidFill>
              <a:latin typeface="Times New Roman"/>
              <a:ea typeface="楷体_GB2312"/>
            </a:endParaRPr>
          </a:p>
        </p:txBody>
      </p:sp>
      <p:graphicFrame>
        <p:nvGraphicFramePr>
          <p:cNvPr id="11" name="Object 4"/>
          <p:cNvGraphicFramePr>
            <a:graphicFrameLocks noChangeAspect="1"/>
          </p:cNvGraphicFramePr>
          <p:nvPr>
            <p:extLst>
              <p:ext uri="{D42A27DB-BD31-4B8C-83A1-F6EECF244321}">
                <p14:modId xmlns:p14="http://schemas.microsoft.com/office/powerpoint/2010/main" val="3933880773"/>
              </p:ext>
            </p:extLst>
          </p:nvPr>
        </p:nvGraphicFramePr>
        <p:xfrm>
          <a:off x="971600" y="1340768"/>
          <a:ext cx="6996113" cy="1598613"/>
        </p:xfrm>
        <a:graphic>
          <a:graphicData uri="http://schemas.openxmlformats.org/presentationml/2006/ole">
            <mc:AlternateContent xmlns:mc="http://schemas.openxmlformats.org/markup-compatibility/2006">
              <mc:Choice xmlns:v="urn:schemas-microsoft-com:vml" Requires="v">
                <p:oleObj spid="_x0000_s35875" name="公式" r:id="rId3" imgW="4000320" imgH="914400" progId="Equation.3">
                  <p:embed/>
                </p:oleObj>
              </mc:Choice>
              <mc:Fallback>
                <p:oleObj name="公式" r:id="rId3" imgW="4000320" imgH="914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1340768"/>
                        <a:ext cx="6996113" cy="1598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6"/>
          <p:cNvGraphicFramePr>
            <a:graphicFrameLocks noChangeAspect="1"/>
          </p:cNvGraphicFramePr>
          <p:nvPr>
            <p:extLst>
              <p:ext uri="{D42A27DB-BD31-4B8C-83A1-F6EECF244321}">
                <p14:modId xmlns:p14="http://schemas.microsoft.com/office/powerpoint/2010/main" val="3787047916"/>
              </p:ext>
            </p:extLst>
          </p:nvPr>
        </p:nvGraphicFramePr>
        <p:xfrm>
          <a:off x="3346451" y="3187154"/>
          <a:ext cx="4681537" cy="407987"/>
        </p:xfrm>
        <a:graphic>
          <a:graphicData uri="http://schemas.openxmlformats.org/presentationml/2006/ole">
            <mc:AlternateContent xmlns:mc="http://schemas.openxmlformats.org/markup-compatibility/2006">
              <mc:Choice xmlns:v="urn:schemas-microsoft-com:vml" Requires="v">
                <p:oleObj spid="_x0000_s35876" name="公式" r:id="rId5" imgW="2628720" imgH="228600" progId="Equation.3">
                  <p:embed/>
                </p:oleObj>
              </mc:Choice>
              <mc:Fallback>
                <p:oleObj name="公式" r:id="rId5" imgW="262872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6451" y="3187154"/>
                        <a:ext cx="4681537" cy="407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8"/>
          <p:cNvGraphicFramePr>
            <a:graphicFrameLocks noChangeAspect="1"/>
          </p:cNvGraphicFramePr>
          <p:nvPr>
            <p:extLst>
              <p:ext uri="{D42A27DB-BD31-4B8C-83A1-F6EECF244321}">
                <p14:modId xmlns:p14="http://schemas.microsoft.com/office/powerpoint/2010/main" val="1873755705"/>
              </p:ext>
            </p:extLst>
          </p:nvPr>
        </p:nvGraphicFramePr>
        <p:xfrm>
          <a:off x="1547664" y="3968836"/>
          <a:ext cx="6616700" cy="601663"/>
        </p:xfrm>
        <a:graphic>
          <a:graphicData uri="http://schemas.openxmlformats.org/presentationml/2006/ole">
            <mc:AlternateContent xmlns:mc="http://schemas.openxmlformats.org/markup-compatibility/2006">
              <mc:Choice xmlns:v="urn:schemas-microsoft-com:vml" Requires="v">
                <p:oleObj spid="_x0000_s35877" name="公式" r:id="rId7" imgW="3657600" imgH="330120" progId="Equation.3">
                  <p:embed/>
                </p:oleObj>
              </mc:Choice>
              <mc:Fallback>
                <p:oleObj name="公式" r:id="rId7" imgW="3657600" imgH="3301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664" y="3968836"/>
                        <a:ext cx="6616700" cy="601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2"/>
          <p:cNvSpPr>
            <a:spLocks noChangeArrowheads="1"/>
          </p:cNvSpPr>
          <p:nvPr/>
        </p:nvSpPr>
        <p:spPr bwMode="auto">
          <a:xfrm>
            <a:off x="971600" y="5517232"/>
            <a:ext cx="6924675" cy="535531"/>
          </a:xfrm>
          <a:prstGeom prst="rect">
            <a:avLst/>
          </a:prstGeom>
          <a:solidFill>
            <a:srgbClr val="3333C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20000"/>
              </a:spcBef>
              <a:buClr>
                <a:srgbClr val="FFCF01"/>
              </a:buClr>
              <a:buSzPct val="55000"/>
              <a:buFont typeface="Wingdings" pitchFamily="2" charset="2"/>
              <a:buNone/>
            </a:pPr>
            <a:r>
              <a:rPr lang="zh-CN" altLang="en-US" sz="2400" b="1" kern="0" dirty="0">
                <a:solidFill>
                  <a:srgbClr val="FFFF00"/>
                </a:solidFill>
                <a:latin typeface="Tahoma" pitchFamily="34" charset="0"/>
                <a:ea typeface="华文细黑" pitchFamily="2" charset="-122"/>
              </a:rPr>
              <a:t>若线性系统的输入是平稳的，则输出也是平稳的。</a:t>
            </a:r>
          </a:p>
        </p:txBody>
      </p:sp>
      <p:sp>
        <p:nvSpPr>
          <p:cNvPr id="16" name="矩形 15"/>
          <p:cNvSpPr/>
          <p:nvPr/>
        </p:nvSpPr>
        <p:spPr>
          <a:xfrm>
            <a:off x="611560" y="332656"/>
            <a:ext cx="6848425" cy="609398"/>
          </a:xfrm>
          <a:prstGeom prst="rect">
            <a:avLst/>
          </a:prstGeom>
        </p:spPr>
        <p:txBody>
          <a:bodyPr wrap="square">
            <a:spAutoFit/>
          </a:bodyPr>
          <a:lstStyle/>
          <a:p>
            <a:pPr marL="990600" lvl="1" indent="-533400" fontAlgn="base">
              <a:lnSpc>
                <a:spcPct val="120000"/>
              </a:lnSpc>
              <a:spcBef>
                <a:spcPct val="20000"/>
              </a:spcBef>
              <a:spcAft>
                <a:spcPct val="0"/>
              </a:spcAft>
              <a:buClr>
                <a:srgbClr val="FF0000"/>
              </a:buClr>
              <a:buSzPct val="55000"/>
              <a:buFont typeface="Wingdings" pitchFamily="2" charset="2"/>
              <a:buChar char="n"/>
              <a:defRPr/>
            </a:pPr>
            <a:r>
              <a:rPr lang="en-US" altLang="zh-CN" sz="2800" b="1" kern="0" dirty="0">
                <a:solidFill>
                  <a:srgbClr val="333399"/>
                </a:solidFill>
                <a:latin typeface="Times New Roman"/>
                <a:ea typeface="楷体_GB2312"/>
              </a:rPr>
              <a:t>2. </a:t>
            </a:r>
            <a:r>
              <a:rPr lang="zh-CN" altLang="en-US" sz="2800" b="1" kern="0" dirty="0">
                <a:solidFill>
                  <a:srgbClr val="333399"/>
                </a:solidFill>
                <a:latin typeface="Times New Roman"/>
                <a:ea typeface="楷体_GB2312"/>
              </a:rPr>
              <a:t>输出过程</a:t>
            </a:r>
            <a:r>
              <a:rPr lang="zh-CN" altLang="en-US" sz="2800" b="1" i="1" kern="0" dirty="0">
                <a:solidFill>
                  <a:srgbClr val="333399"/>
                </a:solidFill>
                <a:latin typeface="Times New Roman"/>
                <a:ea typeface="楷体_GB2312"/>
                <a:sym typeface="Symbol" pitchFamily="18" charset="2"/>
              </a:rPr>
              <a:t></a:t>
            </a:r>
            <a:r>
              <a:rPr lang="en-US" altLang="zh-CN" sz="2800" b="1" kern="0" baseline="-25000" dirty="0">
                <a:solidFill>
                  <a:srgbClr val="333399"/>
                </a:solidFill>
                <a:latin typeface="Times New Roman"/>
                <a:ea typeface="楷体_GB2312"/>
                <a:sym typeface="Symbol" pitchFamily="18" charset="2"/>
              </a:rPr>
              <a:t>o</a:t>
            </a:r>
            <a:r>
              <a:rPr lang="en-US" altLang="zh-CN" sz="2800" b="1" kern="0" dirty="0">
                <a:solidFill>
                  <a:srgbClr val="333399"/>
                </a:solidFill>
                <a:latin typeface="Times New Roman"/>
                <a:ea typeface="楷体_GB2312"/>
                <a:sym typeface="Symbol" pitchFamily="18" charset="2"/>
              </a:rPr>
              <a:t>(t)</a:t>
            </a:r>
            <a:r>
              <a:rPr lang="zh-CN" altLang="en-US" sz="2800" b="1" kern="0" dirty="0">
                <a:solidFill>
                  <a:srgbClr val="333399"/>
                </a:solidFill>
                <a:latin typeface="Times New Roman"/>
                <a:ea typeface="楷体_GB2312"/>
              </a:rPr>
              <a:t>的</a:t>
            </a:r>
            <a:r>
              <a:rPr lang="zh-CN" altLang="en-US" sz="2800" b="1" kern="0" dirty="0">
                <a:solidFill>
                  <a:srgbClr val="FF0000"/>
                </a:solidFill>
                <a:latin typeface="Times New Roman"/>
                <a:ea typeface="楷体_GB2312"/>
              </a:rPr>
              <a:t>自相关函数</a:t>
            </a:r>
            <a:endParaRPr lang="zh-CN" altLang="en-US" sz="2800" b="1" kern="0" dirty="0">
              <a:solidFill>
                <a:srgbClr val="000000"/>
              </a:solidFill>
              <a:latin typeface="Times New Roman"/>
              <a:ea typeface="楷体_GB2312"/>
            </a:endParaRPr>
          </a:p>
        </p:txBody>
      </p:sp>
      <p:sp>
        <p:nvSpPr>
          <p:cNvPr id="3" name="页脚占位符 2"/>
          <p:cNvSpPr>
            <a:spLocks noGrp="1"/>
          </p:cNvSpPr>
          <p:nvPr>
            <p:ph type="ftr" sz="quarter" idx="10"/>
          </p:nvPr>
        </p:nvSpPr>
        <p:spPr/>
        <p:txBody>
          <a:bodyPr/>
          <a:lstStyle/>
          <a:p>
            <a:pPr>
              <a:defRPr/>
            </a:pPr>
            <a:r>
              <a:rPr lang="zh-CN" altLang="en-US" smtClean="0"/>
              <a:t>浙江工业大学信息学院</a:t>
            </a:r>
            <a:endParaRPr lang="en-US" altLang="zh-CN"/>
          </a:p>
        </p:txBody>
      </p:sp>
      <p:sp>
        <p:nvSpPr>
          <p:cNvPr id="4" name="灯片编号占位符 3"/>
          <p:cNvSpPr>
            <a:spLocks noGrp="1"/>
          </p:cNvSpPr>
          <p:nvPr>
            <p:ph type="sldNum" sz="quarter" idx="11"/>
          </p:nvPr>
        </p:nvSpPr>
        <p:spPr/>
        <p:txBody>
          <a:bodyPr/>
          <a:lstStyle/>
          <a:p>
            <a:pPr>
              <a:defRPr/>
            </a:pPr>
            <a:fld id="{F04E0FC2-6EC7-45AD-9FCD-EB3F83661652}" type="slidenum">
              <a:rPr lang="en-US" altLang="zh-CN" smtClean="0">
                <a:solidFill>
                  <a:srgbClr val="000000"/>
                </a:solidFill>
              </a:rPr>
              <a:pPr>
                <a:defRPr/>
              </a:pPr>
              <a:t>28</a:t>
            </a:fld>
            <a:endParaRPr lang="en-US" altLang="zh-CN" dirty="0">
              <a:solidFill>
                <a:srgbClr val="000000"/>
              </a:solidFill>
            </a:endParaRPr>
          </a:p>
        </p:txBody>
      </p:sp>
    </p:spTree>
    <p:extLst>
      <p:ext uri="{BB962C8B-B14F-4D97-AF65-F5344CB8AC3E}">
        <p14:creationId xmlns:p14="http://schemas.microsoft.com/office/powerpoint/2010/main" val="3671248501"/>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323528" y="3248980"/>
            <a:ext cx="3240360"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l"/>
              <a:defRPr sz="3200" b="1">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itchFamily="2" charset="2"/>
              <a:buChar char="u"/>
              <a:defRPr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itchFamily="2" charset="2"/>
              <a:buChar char="p"/>
              <a:defRPr sz="22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itchFamily="2" charset="2"/>
              <a:buChar char="Ø"/>
              <a:defRPr sz="22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Ø"/>
              <a:defRPr sz="22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Ø"/>
              <a:defRPr sz="22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Ø"/>
              <a:defRPr sz="22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Ø"/>
              <a:defRPr sz="2200">
                <a:solidFill>
                  <a:schemeClr val="tx1"/>
                </a:solidFill>
                <a:latin typeface="+mn-lt"/>
                <a:ea typeface="+mn-ea"/>
              </a:defRPr>
            </a:lvl9pPr>
          </a:lstStyle>
          <a:p>
            <a:pPr marL="0" indent="0">
              <a:lnSpc>
                <a:spcPct val="120000"/>
              </a:lnSpc>
              <a:buClr>
                <a:srgbClr val="3333CC"/>
              </a:buClr>
              <a:buFont typeface="Wingdings" pitchFamily="2" charset="2"/>
              <a:buNone/>
            </a:pPr>
            <a:r>
              <a:rPr lang="zh-CN" altLang="en-US" sz="2400" kern="0" dirty="0">
                <a:solidFill>
                  <a:srgbClr val="000000"/>
                </a:solidFill>
                <a:latin typeface="Times New Roman"/>
                <a:ea typeface="楷体_GB2312"/>
              </a:rPr>
              <a:t>令 </a:t>
            </a:r>
            <a:r>
              <a:rPr lang="zh-CN" altLang="en-US" sz="2400" i="1" kern="0" dirty="0">
                <a:solidFill>
                  <a:srgbClr val="000000"/>
                </a:solidFill>
                <a:latin typeface="Times New Roman"/>
                <a:ea typeface="楷体_GB2312"/>
                <a:sym typeface="Symbol" pitchFamily="18" charset="2"/>
              </a:rPr>
              <a:t> </a:t>
            </a:r>
            <a:r>
              <a:rPr lang="en-US" altLang="zh-CN" sz="2400" i="1" kern="0" dirty="0">
                <a:solidFill>
                  <a:srgbClr val="000000"/>
                </a:solidFill>
                <a:latin typeface="Times New Roman"/>
                <a:ea typeface="楷体_GB2312"/>
                <a:sym typeface="Symbol" pitchFamily="18" charset="2"/>
              </a:rPr>
              <a:t>= </a:t>
            </a:r>
            <a:r>
              <a:rPr lang="en-US" altLang="zh-CN" sz="2400" i="1" kern="0" dirty="0">
                <a:solidFill>
                  <a:srgbClr val="000000"/>
                </a:solidFill>
                <a:latin typeface="Times New Roman"/>
                <a:ea typeface="楷体_GB2312"/>
              </a:rPr>
              <a:t> </a:t>
            </a:r>
            <a:r>
              <a:rPr lang="en-US" altLang="zh-CN" sz="2400" i="1" kern="0" dirty="0">
                <a:solidFill>
                  <a:srgbClr val="000000"/>
                </a:solidFill>
                <a:latin typeface="Times New Roman"/>
                <a:ea typeface="楷体_GB2312"/>
                <a:sym typeface="Symbol" pitchFamily="18" charset="2"/>
              </a:rPr>
              <a:t> +  - </a:t>
            </a:r>
            <a:endParaRPr lang="en-US" altLang="zh-CN" sz="2400" kern="0" dirty="0">
              <a:solidFill>
                <a:srgbClr val="000000"/>
              </a:solidFill>
              <a:latin typeface="Times New Roman"/>
              <a:ea typeface="楷体_GB2312"/>
              <a:sym typeface="Symbol" pitchFamily="18" charset="2"/>
            </a:endParaRPr>
          </a:p>
        </p:txBody>
      </p:sp>
      <p:graphicFrame>
        <p:nvGraphicFramePr>
          <p:cNvPr id="14" name="Object 4"/>
          <p:cNvGraphicFramePr>
            <a:graphicFrameLocks noChangeAspect="1"/>
          </p:cNvGraphicFramePr>
          <p:nvPr>
            <p:extLst>
              <p:ext uri="{D42A27DB-BD31-4B8C-83A1-F6EECF244321}">
                <p14:modId xmlns:p14="http://schemas.microsoft.com/office/powerpoint/2010/main" val="2160424088"/>
              </p:ext>
            </p:extLst>
          </p:nvPr>
        </p:nvGraphicFramePr>
        <p:xfrm>
          <a:off x="1403003" y="1241425"/>
          <a:ext cx="6234113" cy="582612"/>
        </p:xfrm>
        <a:graphic>
          <a:graphicData uri="http://schemas.openxmlformats.org/presentationml/2006/ole">
            <mc:AlternateContent xmlns:mc="http://schemas.openxmlformats.org/markup-compatibility/2006">
              <mc:Choice xmlns:v="urn:schemas-microsoft-com:vml" Requires="v">
                <p:oleObj spid="_x0000_s36921" name="公式" r:id="rId3" imgW="3657600" imgH="330120" progId="Equation.3">
                  <p:embed/>
                </p:oleObj>
              </mc:Choice>
              <mc:Fallback>
                <p:oleObj name="公式" r:id="rId3" imgW="3657600" imgH="3301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003" y="1241425"/>
                        <a:ext cx="6234113" cy="582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9"/>
          <p:cNvSpPr>
            <a:spLocks noChangeArrowheads="1"/>
          </p:cNvSpPr>
          <p:nvPr/>
        </p:nvSpPr>
        <p:spPr bwMode="auto">
          <a:xfrm>
            <a:off x="0" y="323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lang="zh-CN" altLang="en-US">
              <a:solidFill>
                <a:srgbClr val="000000"/>
              </a:solidFill>
              <a:latin typeface="Tahoma" pitchFamily="34" charset="0"/>
            </a:endParaRPr>
          </a:p>
        </p:txBody>
      </p:sp>
      <p:graphicFrame>
        <p:nvGraphicFramePr>
          <p:cNvPr id="17" name="Object 6"/>
          <p:cNvGraphicFramePr>
            <a:graphicFrameLocks noChangeAspect="1"/>
          </p:cNvGraphicFramePr>
          <p:nvPr>
            <p:extLst>
              <p:ext uri="{D42A27DB-BD31-4B8C-83A1-F6EECF244321}">
                <p14:modId xmlns:p14="http://schemas.microsoft.com/office/powerpoint/2010/main" val="340895621"/>
              </p:ext>
            </p:extLst>
          </p:nvPr>
        </p:nvGraphicFramePr>
        <p:xfrm>
          <a:off x="1482378" y="1960562"/>
          <a:ext cx="2744788" cy="573088"/>
        </p:xfrm>
        <a:graphic>
          <a:graphicData uri="http://schemas.openxmlformats.org/presentationml/2006/ole">
            <mc:AlternateContent xmlns:mc="http://schemas.openxmlformats.org/markup-compatibility/2006">
              <mc:Choice xmlns:v="urn:schemas-microsoft-com:vml" Requires="v">
                <p:oleObj spid="_x0000_s36922" name="公式" r:id="rId5" imgW="1600200" imgH="330120" progId="Equation.3">
                  <p:embed/>
                </p:oleObj>
              </mc:Choice>
              <mc:Fallback>
                <p:oleObj name="公式" r:id="rId5" imgW="1600200" imgH="3301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2378" y="1960562"/>
                        <a:ext cx="2744788" cy="57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8"/>
          <p:cNvGraphicFramePr>
            <a:graphicFrameLocks noChangeAspect="1"/>
          </p:cNvGraphicFramePr>
          <p:nvPr>
            <p:extLst>
              <p:ext uri="{D42A27DB-BD31-4B8C-83A1-F6EECF244321}">
                <p14:modId xmlns:p14="http://schemas.microsoft.com/office/powerpoint/2010/main" val="3307259672"/>
              </p:ext>
            </p:extLst>
          </p:nvPr>
        </p:nvGraphicFramePr>
        <p:xfrm>
          <a:off x="2123728" y="2590800"/>
          <a:ext cx="5489575" cy="647700"/>
        </p:xfrm>
        <a:graphic>
          <a:graphicData uri="http://schemas.openxmlformats.org/presentationml/2006/ole">
            <mc:AlternateContent xmlns:mc="http://schemas.openxmlformats.org/markup-compatibility/2006">
              <mc:Choice xmlns:v="urn:schemas-microsoft-com:vml" Requires="v">
                <p:oleObj spid="_x0000_s36923" name="公式" r:id="rId7" imgW="3238200" imgH="380880" progId="Equation.3">
                  <p:embed/>
                </p:oleObj>
              </mc:Choice>
              <mc:Fallback>
                <p:oleObj name="公式" r:id="rId7" imgW="3238200" imgH="3808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3728" y="2590800"/>
                        <a:ext cx="5489575"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13"/>
          <p:cNvGraphicFramePr>
            <a:graphicFrameLocks noChangeAspect="1"/>
          </p:cNvGraphicFramePr>
          <p:nvPr>
            <p:extLst>
              <p:ext uri="{D42A27DB-BD31-4B8C-83A1-F6EECF244321}">
                <p14:modId xmlns:p14="http://schemas.microsoft.com/office/powerpoint/2010/main" val="2443463922"/>
              </p:ext>
            </p:extLst>
          </p:nvPr>
        </p:nvGraphicFramePr>
        <p:xfrm>
          <a:off x="1523206" y="3789040"/>
          <a:ext cx="6097588" cy="812800"/>
        </p:xfrm>
        <a:graphic>
          <a:graphicData uri="http://schemas.openxmlformats.org/presentationml/2006/ole">
            <mc:AlternateContent xmlns:mc="http://schemas.openxmlformats.org/markup-compatibility/2006">
              <mc:Choice xmlns:v="urn:schemas-microsoft-com:vml" Requires="v">
                <p:oleObj spid="_x0000_s36924" name="公式" r:id="rId9" imgW="3390840" imgH="469800" progId="Equation.3">
                  <p:embed/>
                </p:oleObj>
              </mc:Choice>
              <mc:Fallback>
                <p:oleObj name="公式" r:id="rId9" imgW="3390840" imgH="469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3206" y="3789040"/>
                        <a:ext cx="6097588"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15"/>
          <p:cNvGraphicFramePr>
            <a:graphicFrameLocks noChangeAspect="1"/>
          </p:cNvGraphicFramePr>
          <p:nvPr>
            <p:extLst>
              <p:ext uri="{D42A27DB-BD31-4B8C-83A1-F6EECF244321}">
                <p14:modId xmlns:p14="http://schemas.microsoft.com/office/powerpoint/2010/main" val="508119886"/>
              </p:ext>
            </p:extLst>
          </p:nvPr>
        </p:nvGraphicFramePr>
        <p:xfrm>
          <a:off x="1835696" y="4725144"/>
          <a:ext cx="5173109" cy="504056"/>
        </p:xfrm>
        <a:graphic>
          <a:graphicData uri="http://schemas.openxmlformats.org/presentationml/2006/ole">
            <mc:AlternateContent xmlns:mc="http://schemas.openxmlformats.org/markup-compatibility/2006">
              <mc:Choice xmlns:v="urn:schemas-microsoft-com:vml" Requires="v">
                <p:oleObj spid="_x0000_s36925" name="公式" r:id="rId11" imgW="3047760" imgH="266400" progId="Equation.3">
                  <p:embed/>
                </p:oleObj>
              </mc:Choice>
              <mc:Fallback>
                <p:oleObj name="公式" r:id="rId11" imgW="3047760" imgH="2664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5696" y="4725144"/>
                        <a:ext cx="5173109" cy="504056"/>
                      </a:xfrm>
                      <a:prstGeom prst="rect">
                        <a:avLst/>
                      </a:prstGeom>
                      <a:solidFill>
                        <a:srgbClr val="CC99FF">
                          <a:alpha val="50000"/>
                        </a:srgbClr>
                      </a:solidFill>
                    </p:spPr>
                  </p:pic>
                </p:oleObj>
              </mc:Fallback>
            </mc:AlternateContent>
          </a:graphicData>
        </a:graphic>
      </p:graphicFrame>
      <p:sp>
        <p:nvSpPr>
          <p:cNvPr id="21" name="Rectangle 19"/>
          <p:cNvSpPr>
            <a:spLocks noChangeArrowheads="1"/>
          </p:cNvSpPr>
          <p:nvPr/>
        </p:nvSpPr>
        <p:spPr bwMode="auto">
          <a:xfrm>
            <a:off x="881063" y="5445224"/>
            <a:ext cx="7470775" cy="968375"/>
          </a:xfrm>
          <a:prstGeom prst="rect">
            <a:avLst/>
          </a:prstGeom>
          <a:solidFill>
            <a:srgbClr val="3333C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20000"/>
              </a:spcBef>
              <a:buClr>
                <a:srgbClr val="FFCF01"/>
              </a:buClr>
              <a:buSzPct val="55000"/>
              <a:buFont typeface="Wingdings" pitchFamily="2" charset="2"/>
              <a:buNone/>
            </a:pPr>
            <a:r>
              <a:rPr lang="zh-CN" altLang="en-US" sz="2400" b="1" kern="0" dirty="0">
                <a:solidFill>
                  <a:srgbClr val="FFFF00"/>
                </a:solidFill>
                <a:latin typeface="Tahoma" pitchFamily="34" charset="0"/>
                <a:ea typeface="华文细黑" pitchFamily="2" charset="-122"/>
                <a:sym typeface="Symbol" pitchFamily="18" charset="2"/>
              </a:rPr>
              <a:t>输出过程的功率谱密度是输入过程的功率谱密度乘以系统频率响应模值的平方。</a:t>
            </a:r>
          </a:p>
        </p:txBody>
      </p:sp>
      <p:sp>
        <p:nvSpPr>
          <p:cNvPr id="22" name="矩形 21"/>
          <p:cNvSpPr/>
          <p:nvPr/>
        </p:nvSpPr>
        <p:spPr>
          <a:xfrm>
            <a:off x="683568" y="260648"/>
            <a:ext cx="6088335" cy="609398"/>
          </a:xfrm>
          <a:prstGeom prst="rect">
            <a:avLst/>
          </a:prstGeom>
        </p:spPr>
        <p:txBody>
          <a:bodyPr wrap="square">
            <a:spAutoFit/>
          </a:bodyPr>
          <a:lstStyle/>
          <a:p>
            <a:pPr marL="990600" lvl="1" indent="-533400" fontAlgn="base">
              <a:lnSpc>
                <a:spcPct val="120000"/>
              </a:lnSpc>
              <a:spcBef>
                <a:spcPct val="20000"/>
              </a:spcBef>
              <a:spcAft>
                <a:spcPct val="0"/>
              </a:spcAft>
              <a:buClr>
                <a:srgbClr val="FF0000"/>
              </a:buClr>
              <a:buSzPct val="55000"/>
              <a:buFont typeface="Wingdings" pitchFamily="2" charset="2"/>
              <a:buChar char="n"/>
              <a:defRPr/>
            </a:pPr>
            <a:r>
              <a:rPr lang="en-US" altLang="zh-CN" sz="2800" b="1" kern="0" dirty="0">
                <a:solidFill>
                  <a:srgbClr val="3333CC"/>
                </a:solidFill>
                <a:latin typeface="Times New Roman"/>
                <a:ea typeface="楷体_GB2312"/>
              </a:rPr>
              <a:t>3.  </a:t>
            </a:r>
            <a:r>
              <a:rPr lang="zh-CN" altLang="en-US" sz="2800" b="1" kern="0" dirty="0">
                <a:solidFill>
                  <a:srgbClr val="3333CC"/>
                </a:solidFill>
                <a:latin typeface="Times New Roman"/>
                <a:ea typeface="楷体_GB2312"/>
              </a:rPr>
              <a:t>输出过程</a:t>
            </a:r>
            <a:r>
              <a:rPr lang="zh-CN" altLang="en-US" sz="2800" b="1" i="1" kern="0" dirty="0">
                <a:solidFill>
                  <a:srgbClr val="3333CC"/>
                </a:solidFill>
                <a:latin typeface="Times New Roman"/>
                <a:ea typeface="楷体_GB2312"/>
                <a:sym typeface="Symbol" pitchFamily="18" charset="2"/>
              </a:rPr>
              <a:t></a:t>
            </a:r>
            <a:r>
              <a:rPr lang="en-US" altLang="zh-CN" sz="2800" b="1" i="1" kern="0" baseline="-25000" dirty="0">
                <a:solidFill>
                  <a:srgbClr val="3333CC"/>
                </a:solidFill>
                <a:latin typeface="Times New Roman"/>
                <a:ea typeface="楷体_GB2312"/>
                <a:sym typeface="Symbol" pitchFamily="18" charset="2"/>
              </a:rPr>
              <a:t>o</a:t>
            </a:r>
            <a:r>
              <a:rPr lang="en-US" altLang="zh-CN" sz="2800" b="1" kern="0" dirty="0">
                <a:solidFill>
                  <a:srgbClr val="3333CC"/>
                </a:solidFill>
                <a:latin typeface="Times New Roman"/>
                <a:ea typeface="楷体_GB2312"/>
                <a:sym typeface="Symbol" pitchFamily="18" charset="2"/>
              </a:rPr>
              <a:t>(</a:t>
            </a:r>
            <a:r>
              <a:rPr lang="en-US" altLang="zh-CN" sz="2800" b="1" i="1" kern="0" dirty="0">
                <a:solidFill>
                  <a:srgbClr val="3333CC"/>
                </a:solidFill>
                <a:latin typeface="Times New Roman"/>
                <a:ea typeface="楷体_GB2312"/>
                <a:sym typeface="Symbol" pitchFamily="18" charset="2"/>
              </a:rPr>
              <a:t>t</a:t>
            </a:r>
            <a:r>
              <a:rPr lang="en-US" altLang="zh-CN" sz="2800" b="1" kern="0" dirty="0">
                <a:solidFill>
                  <a:srgbClr val="3333CC"/>
                </a:solidFill>
                <a:latin typeface="Times New Roman"/>
                <a:ea typeface="楷体_GB2312"/>
                <a:sym typeface="Symbol" pitchFamily="18" charset="2"/>
              </a:rPr>
              <a:t>)</a:t>
            </a:r>
            <a:r>
              <a:rPr lang="zh-CN" altLang="en-US" sz="2800" b="1" kern="0" dirty="0">
                <a:solidFill>
                  <a:srgbClr val="3333CC"/>
                </a:solidFill>
                <a:latin typeface="Times New Roman"/>
                <a:ea typeface="楷体_GB2312"/>
              </a:rPr>
              <a:t>的</a:t>
            </a:r>
            <a:r>
              <a:rPr lang="zh-CN" altLang="en-US" sz="2800" b="1" kern="0" dirty="0">
                <a:solidFill>
                  <a:srgbClr val="FF0000"/>
                </a:solidFill>
                <a:latin typeface="Times New Roman"/>
                <a:ea typeface="楷体_GB2312"/>
              </a:rPr>
              <a:t>功率谱密度</a:t>
            </a:r>
          </a:p>
        </p:txBody>
      </p:sp>
      <p:sp>
        <p:nvSpPr>
          <p:cNvPr id="3" name="页脚占位符 2"/>
          <p:cNvSpPr>
            <a:spLocks noGrp="1"/>
          </p:cNvSpPr>
          <p:nvPr>
            <p:ph type="ftr" sz="quarter" idx="10"/>
          </p:nvPr>
        </p:nvSpPr>
        <p:spPr/>
        <p:txBody>
          <a:bodyPr/>
          <a:lstStyle/>
          <a:p>
            <a:pPr>
              <a:defRPr/>
            </a:pPr>
            <a:r>
              <a:rPr lang="zh-CN" altLang="en-US" smtClean="0"/>
              <a:t>浙江工业大学信息学院</a:t>
            </a:r>
            <a:endParaRPr lang="en-US" altLang="zh-CN"/>
          </a:p>
        </p:txBody>
      </p:sp>
      <p:sp>
        <p:nvSpPr>
          <p:cNvPr id="4" name="灯片编号占位符 3"/>
          <p:cNvSpPr>
            <a:spLocks noGrp="1"/>
          </p:cNvSpPr>
          <p:nvPr>
            <p:ph type="sldNum" sz="quarter" idx="11"/>
          </p:nvPr>
        </p:nvSpPr>
        <p:spPr/>
        <p:txBody>
          <a:bodyPr/>
          <a:lstStyle/>
          <a:p>
            <a:pPr>
              <a:defRPr/>
            </a:pPr>
            <a:fld id="{F04E0FC2-6EC7-45AD-9FCD-EB3F83661652}" type="slidenum">
              <a:rPr lang="en-US" altLang="zh-CN" smtClean="0">
                <a:solidFill>
                  <a:srgbClr val="000000"/>
                </a:solidFill>
              </a:rPr>
              <a:pPr>
                <a:defRPr/>
              </a:pPr>
              <a:t>29</a:t>
            </a:fld>
            <a:endParaRPr lang="en-US" altLang="zh-CN" dirty="0">
              <a:solidFill>
                <a:srgbClr val="000000"/>
              </a:solidFill>
            </a:endParaRPr>
          </a:p>
        </p:txBody>
      </p:sp>
    </p:spTree>
    <p:extLst>
      <p:ext uri="{BB962C8B-B14F-4D97-AF65-F5344CB8AC3E}">
        <p14:creationId xmlns:p14="http://schemas.microsoft.com/office/powerpoint/2010/main" val="370052048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288925" y="2255838"/>
            <a:ext cx="4071938" cy="460375"/>
          </a:xfrm>
          <a:prstGeom prst="rect">
            <a:avLst/>
          </a:prstGeom>
          <a:solidFill>
            <a:schemeClr val="bg2">
              <a:lumMod val="20000"/>
              <a:lumOff val="80000"/>
            </a:schemeClr>
          </a:solidFill>
          <a:effectLst>
            <a:outerShdw blurRad="50800" dist="38100" dir="2700000" algn="tl" rotWithShape="0">
              <a:prstClr val="black">
                <a:alpha val="40000"/>
              </a:prstClr>
            </a:outerShdw>
          </a:effectLst>
        </p:spPr>
        <p:txBody>
          <a:bodyPr>
            <a:spAutoFit/>
          </a:bodyPr>
          <a:lstStyle/>
          <a:p>
            <a:pPr marL="342900" indent="-342900" fontAlgn="base">
              <a:spcBef>
                <a:spcPct val="0"/>
              </a:spcBef>
              <a:spcAft>
                <a:spcPct val="0"/>
              </a:spcAft>
              <a:defRPr/>
            </a:pPr>
            <a:r>
              <a:rPr lang="en-US" altLang="zh-CN" sz="2000" dirty="0">
                <a:solidFill>
                  <a:srgbClr val="000000"/>
                </a:solidFill>
                <a:effectLst>
                  <a:outerShdw blurRad="38100" dist="38100" dir="2700000" algn="tl">
                    <a:srgbClr val="C0C0C0"/>
                  </a:outerShdw>
                </a:effectLst>
                <a:latin typeface="华文中宋" pitchFamily="2" charset="-122"/>
                <a:ea typeface="华文中宋" pitchFamily="2" charset="-122"/>
                <a:cs typeface="Times New Roman" pitchFamily="18" charset="0"/>
              </a:rPr>
              <a:t>① </a:t>
            </a:r>
            <a:r>
              <a:rPr lang="zh-CN" altLang="en-US" sz="2400" dirty="0">
                <a:solidFill>
                  <a:srgbClr val="000000"/>
                </a:solidFill>
                <a:latin typeface="华文中宋" pitchFamily="2" charset="-122"/>
                <a:ea typeface="华文中宋" pitchFamily="2" charset="-122"/>
                <a:cs typeface="Times New Roman" pitchFamily="18" charset="0"/>
              </a:rPr>
              <a:t>所有样本函数        的集合</a:t>
            </a:r>
            <a:r>
              <a:rPr lang="en-US" altLang="zh-CN" sz="2400" dirty="0">
                <a:solidFill>
                  <a:srgbClr val="000000"/>
                </a:solidFill>
                <a:latin typeface="华文中宋" pitchFamily="2" charset="-122"/>
                <a:ea typeface="华文中宋" pitchFamily="2" charset="-122"/>
                <a:cs typeface="Times New Roman" pitchFamily="18" charset="0"/>
              </a:rPr>
              <a:t> </a:t>
            </a:r>
          </a:p>
        </p:txBody>
      </p:sp>
      <p:sp>
        <p:nvSpPr>
          <p:cNvPr id="33" name="矩形 32"/>
          <p:cNvSpPr/>
          <p:nvPr/>
        </p:nvSpPr>
        <p:spPr>
          <a:xfrm>
            <a:off x="288925" y="2840038"/>
            <a:ext cx="4071938" cy="463550"/>
          </a:xfrm>
          <a:prstGeom prst="rect">
            <a:avLst/>
          </a:prstGeom>
          <a:solidFill>
            <a:schemeClr val="bg2">
              <a:lumMod val="20000"/>
              <a:lumOff val="80000"/>
            </a:schemeClr>
          </a:solidFill>
          <a:effectLst>
            <a:outerShdw blurRad="50800" dist="38100" dir="2700000" algn="tl" rotWithShape="0">
              <a:prstClr val="black">
                <a:alpha val="40000"/>
              </a:prstClr>
            </a:outerShdw>
          </a:effectLst>
        </p:spPr>
        <p:txBody>
          <a:bodyPr>
            <a:spAutoFit/>
          </a:bodyPr>
          <a:lstStyle/>
          <a:p>
            <a:pPr marL="342900" indent="-342900" fontAlgn="base">
              <a:spcBef>
                <a:spcPct val="0"/>
              </a:spcBef>
              <a:spcAft>
                <a:spcPct val="0"/>
              </a:spcAft>
              <a:defRPr/>
            </a:pPr>
            <a:r>
              <a:rPr lang="en-US" altLang="zh-CN" sz="2000" dirty="0">
                <a:solidFill>
                  <a:srgbClr val="000000"/>
                </a:solidFill>
                <a:latin typeface="华文中宋" pitchFamily="2" charset="-122"/>
                <a:ea typeface="华文中宋" pitchFamily="2" charset="-122"/>
                <a:cs typeface="Times New Roman" pitchFamily="18" charset="0"/>
              </a:rPr>
              <a:t>② </a:t>
            </a:r>
            <a:r>
              <a:rPr lang="zh-CN" altLang="en-US" sz="2400" dirty="0">
                <a:solidFill>
                  <a:srgbClr val="000000"/>
                </a:solidFill>
                <a:latin typeface="华文中宋" pitchFamily="2" charset="-122"/>
                <a:ea typeface="华文中宋" pitchFamily="2" charset="-122"/>
                <a:cs typeface="Times New Roman" pitchFamily="18" charset="0"/>
              </a:rPr>
              <a:t>随机变量        的集合</a:t>
            </a:r>
            <a:r>
              <a:rPr lang="en-US" altLang="zh-CN" sz="2400" dirty="0">
                <a:solidFill>
                  <a:srgbClr val="000000"/>
                </a:solidFill>
                <a:latin typeface="华文中宋" pitchFamily="2" charset="-122"/>
                <a:ea typeface="华文中宋" pitchFamily="2" charset="-122"/>
                <a:cs typeface="Times New Roman" pitchFamily="18" charset="0"/>
              </a:rPr>
              <a:t> </a:t>
            </a:r>
            <a:endParaRPr lang="zh-CN" altLang="en-US" sz="2400" dirty="0">
              <a:solidFill>
                <a:srgbClr val="000000"/>
              </a:solidFill>
              <a:latin typeface="华文中宋" pitchFamily="2" charset="-122"/>
              <a:ea typeface="华文中宋" pitchFamily="2" charset="-122"/>
              <a:cs typeface="Times New Roman" pitchFamily="18" charset="0"/>
            </a:endParaRPr>
          </a:p>
        </p:txBody>
      </p:sp>
      <p:cxnSp>
        <p:nvCxnSpPr>
          <p:cNvPr id="35" name="曲线连接符 34"/>
          <p:cNvCxnSpPr/>
          <p:nvPr/>
        </p:nvCxnSpPr>
        <p:spPr>
          <a:xfrm>
            <a:off x="5643563" y="2395538"/>
            <a:ext cx="2643187" cy="71437"/>
          </a:xfrm>
          <a:prstGeom prst="curvedConnector3">
            <a:avLst>
              <a:gd name="adj1" fmla="val 55022"/>
            </a:avLst>
          </a:prstGeom>
          <a:ln w="28575">
            <a:solidFill>
              <a:srgbClr val="FF9900"/>
            </a:solidFill>
          </a:ln>
        </p:spPr>
        <p:style>
          <a:lnRef idx="1">
            <a:schemeClr val="accent1"/>
          </a:lnRef>
          <a:fillRef idx="0">
            <a:schemeClr val="accent1"/>
          </a:fillRef>
          <a:effectRef idx="0">
            <a:schemeClr val="accent1"/>
          </a:effectRef>
          <a:fontRef idx="minor">
            <a:schemeClr val="tx1"/>
          </a:fontRef>
        </p:style>
      </p:cxnSp>
      <p:sp>
        <p:nvSpPr>
          <p:cNvPr id="37" name="任意多边形 36"/>
          <p:cNvSpPr/>
          <p:nvPr/>
        </p:nvSpPr>
        <p:spPr>
          <a:xfrm>
            <a:off x="5594350" y="2174875"/>
            <a:ext cx="2536825" cy="454025"/>
          </a:xfrm>
          <a:custGeom>
            <a:avLst/>
            <a:gdLst>
              <a:gd name="connsiteX0" fmla="*/ 0 w 2536722"/>
              <a:gd name="connsiteY0" fmla="*/ 41129 h 454607"/>
              <a:gd name="connsiteX1" fmla="*/ 58993 w 2536722"/>
              <a:gd name="connsiteY1" fmla="*/ 188613 h 454607"/>
              <a:gd name="connsiteX2" fmla="*/ 73742 w 2536722"/>
              <a:gd name="connsiteY2" fmla="*/ 232858 h 454607"/>
              <a:gd name="connsiteX3" fmla="*/ 117987 w 2536722"/>
              <a:gd name="connsiteY3" fmla="*/ 350845 h 454607"/>
              <a:gd name="connsiteX4" fmla="*/ 162232 w 2536722"/>
              <a:gd name="connsiteY4" fmla="*/ 380342 h 454607"/>
              <a:gd name="connsiteX5" fmla="*/ 265471 w 2536722"/>
              <a:gd name="connsiteY5" fmla="*/ 365593 h 454607"/>
              <a:gd name="connsiteX6" fmla="*/ 309716 w 2536722"/>
              <a:gd name="connsiteY6" fmla="*/ 321348 h 454607"/>
              <a:gd name="connsiteX7" fmla="*/ 353961 w 2536722"/>
              <a:gd name="connsiteY7" fmla="*/ 291851 h 454607"/>
              <a:gd name="connsiteX8" fmla="*/ 383458 w 2536722"/>
              <a:gd name="connsiteY8" fmla="*/ 247606 h 454607"/>
              <a:gd name="connsiteX9" fmla="*/ 412954 w 2536722"/>
              <a:gd name="connsiteY9" fmla="*/ 159116 h 454607"/>
              <a:gd name="connsiteX10" fmla="*/ 471948 w 2536722"/>
              <a:gd name="connsiteY10" fmla="*/ 70625 h 454607"/>
              <a:gd name="connsiteX11" fmla="*/ 486696 w 2536722"/>
              <a:gd name="connsiteY11" fmla="*/ 114871 h 454607"/>
              <a:gd name="connsiteX12" fmla="*/ 501445 w 2536722"/>
              <a:gd name="connsiteY12" fmla="*/ 439335 h 454607"/>
              <a:gd name="connsiteX13" fmla="*/ 545690 w 2536722"/>
              <a:gd name="connsiteY13" fmla="*/ 424587 h 454607"/>
              <a:gd name="connsiteX14" fmla="*/ 634180 w 2536722"/>
              <a:gd name="connsiteY14" fmla="*/ 350845 h 454607"/>
              <a:gd name="connsiteX15" fmla="*/ 707922 w 2536722"/>
              <a:gd name="connsiteY15" fmla="*/ 277103 h 454607"/>
              <a:gd name="connsiteX16" fmla="*/ 737419 w 2536722"/>
              <a:gd name="connsiteY16" fmla="*/ 232858 h 454607"/>
              <a:gd name="connsiteX17" fmla="*/ 766916 w 2536722"/>
              <a:gd name="connsiteY17" fmla="*/ 144367 h 454607"/>
              <a:gd name="connsiteX18" fmla="*/ 781664 w 2536722"/>
              <a:gd name="connsiteY18" fmla="*/ 100122 h 454607"/>
              <a:gd name="connsiteX19" fmla="*/ 796412 w 2536722"/>
              <a:gd name="connsiteY19" fmla="*/ 41129 h 454607"/>
              <a:gd name="connsiteX20" fmla="*/ 855406 w 2536722"/>
              <a:gd name="connsiteY20" fmla="*/ 26380 h 454607"/>
              <a:gd name="connsiteX21" fmla="*/ 943896 w 2536722"/>
              <a:gd name="connsiteY21" fmla="*/ 85374 h 454607"/>
              <a:gd name="connsiteX22" fmla="*/ 988142 w 2536722"/>
              <a:gd name="connsiteY22" fmla="*/ 129619 h 454607"/>
              <a:gd name="connsiteX23" fmla="*/ 1091380 w 2536722"/>
              <a:gd name="connsiteY23" fmla="*/ 173864 h 454607"/>
              <a:gd name="connsiteX24" fmla="*/ 1224116 w 2536722"/>
              <a:gd name="connsiteY24" fmla="*/ 159116 h 454607"/>
              <a:gd name="connsiteX25" fmla="*/ 1253612 w 2536722"/>
              <a:gd name="connsiteY25" fmla="*/ 218109 h 454607"/>
              <a:gd name="connsiteX26" fmla="*/ 1283109 w 2536722"/>
              <a:gd name="connsiteY26" fmla="*/ 409838 h 454607"/>
              <a:gd name="connsiteX27" fmla="*/ 1327354 w 2536722"/>
              <a:gd name="connsiteY27" fmla="*/ 395090 h 454607"/>
              <a:gd name="connsiteX28" fmla="*/ 1371600 w 2536722"/>
              <a:gd name="connsiteY28" fmla="*/ 365593 h 454607"/>
              <a:gd name="connsiteX29" fmla="*/ 1430593 w 2536722"/>
              <a:gd name="connsiteY29" fmla="*/ 350845 h 454607"/>
              <a:gd name="connsiteX30" fmla="*/ 1548580 w 2536722"/>
              <a:gd name="connsiteY30" fmla="*/ 306600 h 454607"/>
              <a:gd name="connsiteX31" fmla="*/ 1592825 w 2536722"/>
              <a:gd name="connsiteY31" fmla="*/ 277103 h 454607"/>
              <a:gd name="connsiteX32" fmla="*/ 1651819 w 2536722"/>
              <a:gd name="connsiteY32" fmla="*/ 188613 h 454607"/>
              <a:gd name="connsiteX33" fmla="*/ 1681316 w 2536722"/>
              <a:gd name="connsiteY33" fmla="*/ 144367 h 454607"/>
              <a:gd name="connsiteX34" fmla="*/ 1740309 w 2536722"/>
              <a:gd name="connsiteY34" fmla="*/ 129619 h 454607"/>
              <a:gd name="connsiteX35" fmla="*/ 1828800 w 2536722"/>
              <a:gd name="connsiteY35" fmla="*/ 144367 h 454607"/>
              <a:gd name="connsiteX36" fmla="*/ 1917290 w 2536722"/>
              <a:gd name="connsiteY36" fmla="*/ 232858 h 454607"/>
              <a:gd name="connsiteX37" fmla="*/ 1961535 w 2536722"/>
              <a:gd name="connsiteY37" fmla="*/ 277103 h 454607"/>
              <a:gd name="connsiteX38" fmla="*/ 2020529 w 2536722"/>
              <a:gd name="connsiteY38" fmla="*/ 409838 h 454607"/>
              <a:gd name="connsiteX39" fmla="*/ 2064774 w 2536722"/>
              <a:gd name="connsiteY39" fmla="*/ 424587 h 454607"/>
              <a:gd name="connsiteX40" fmla="*/ 2182761 w 2536722"/>
              <a:gd name="connsiteY40" fmla="*/ 380342 h 454607"/>
              <a:gd name="connsiteX41" fmla="*/ 2212258 w 2536722"/>
              <a:gd name="connsiteY41" fmla="*/ 336096 h 454607"/>
              <a:gd name="connsiteX42" fmla="*/ 2300748 w 2536722"/>
              <a:gd name="connsiteY42" fmla="*/ 262354 h 454607"/>
              <a:gd name="connsiteX43" fmla="*/ 2418735 w 2536722"/>
              <a:gd name="connsiteY43" fmla="*/ 159116 h 454607"/>
              <a:gd name="connsiteX44" fmla="*/ 2536722 w 2536722"/>
              <a:gd name="connsiteY44" fmla="*/ 159116 h 454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536722" h="454607">
                <a:moveTo>
                  <a:pt x="0" y="41129"/>
                </a:moveTo>
                <a:cubicBezTo>
                  <a:pt x="89522" y="70969"/>
                  <a:pt x="33811" y="37520"/>
                  <a:pt x="58993" y="188613"/>
                </a:cubicBezTo>
                <a:cubicBezTo>
                  <a:pt x="61549" y="203948"/>
                  <a:pt x="69471" y="217910"/>
                  <a:pt x="73742" y="232858"/>
                </a:cubicBezTo>
                <a:cubicBezTo>
                  <a:pt x="85823" y="275140"/>
                  <a:pt x="88102" y="314983"/>
                  <a:pt x="117987" y="350845"/>
                </a:cubicBezTo>
                <a:cubicBezTo>
                  <a:pt x="129334" y="364462"/>
                  <a:pt x="147484" y="370510"/>
                  <a:pt x="162232" y="380342"/>
                </a:cubicBezTo>
                <a:cubicBezTo>
                  <a:pt x="196645" y="375426"/>
                  <a:pt x="233195" y="378504"/>
                  <a:pt x="265471" y="365593"/>
                </a:cubicBezTo>
                <a:cubicBezTo>
                  <a:pt x="284836" y="357847"/>
                  <a:pt x="293693" y="334701"/>
                  <a:pt x="309716" y="321348"/>
                </a:cubicBezTo>
                <a:cubicBezTo>
                  <a:pt x="323333" y="310000"/>
                  <a:pt x="339213" y="301683"/>
                  <a:pt x="353961" y="291851"/>
                </a:cubicBezTo>
                <a:cubicBezTo>
                  <a:pt x="363793" y="277103"/>
                  <a:pt x="376259" y="263804"/>
                  <a:pt x="383458" y="247606"/>
                </a:cubicBezTo>
                <a:cubicBezTo>
                  <a:pt x="396086" y="219194"/>
                  <a:pt x="395707" y="184986"/>
                  <a:pt x="412954" y="159116"/>
                </a:cubicBezTo>
                <a:lnTo>
                  <a:pt x="471948" y="70625"/>
                </a:lnTo>
                <a:cubicBezTo>
                  <a:pt x="476864" y="85374"/>
                  <a:pt x="485456" y="99374"/>
                  <a:pt x="486696" y="114871"/>
                </a:cubicBezTo>
                <a:cubicBezTo>
                  <a:pt x="495330" y="222793"/>
                  <a:pt x="481187" y="332981"/>
                  <a:pt x="501445" y="439335"/>
                </a:cubicBezTo>
                <a:cubicBezTo>
                  <a:pt x="504354" y="454607"/>
                  <a:pt x="530942" y="429503"/>
                  <a:pt x="545690" y="424587"/>
                </a:cubicBezTo>
                <a:cubicBezTo>
                  <a:pt x="589195" y="395584"/>
                  <a:pt x="598693" y="393429"/>
                  <a:pt x="634180" y="350845"/>
                </a:cubicBezTo>
                <a:cubicBezTo>
                  <a:pt x="695632" y="277103"/>
                  <a:pt x="626806" y="331181"/>
                  <a:pt x="707922" y="277103"/>
                </a:cubicBezTo>
                <a:cubicBezTo>
                  <a:pt x="717754" y="262355"/>
                  <a:pt x="730220" y="249056"/>
                  <a:pt x="737419" y="232858"/>
                </a:cubicBezTo>
                <a:cubicBezTo>
                  <a:pt x="750047" y="204445"/>
                  <a:pt x="757084" y="173864"/>
                  <a:pt x="766916" y="144367"/>
                </a:cubicBezTo>
                <a:cubicBezTo>
                  <a:pt x="771832" y="129619"/>
                  <a:pt x="777894" y="115204"/>
                  <a:pt x="781664" y="100122"/>
                </a:cubicBezTo>
                <a:cubicBezTo>
                  <a:pt x="786580" y="80458"/>
                  <a:pt x="782079" y="55462"/>
                  <a:pt x="796412" y="41129"/>
                </a:cubicBezTo>
                <a:cubicBezTo>
                  <a:pt x="810745" y="26796"/>
                  <a:pt x="835741" y="31296"/>
                  <a:pt x="855406" y="26380"/>
                </a:cubicBezTo>
                <a:cubicBezTo>
                  <a:pt x="996547" y="167521"/>
                  <a:pt x="815835" y="0"/>
                  <a:pt x="943896" y="85374"/>
                </a:cubicBezTo>
                <a:cubicBezTo>
                  <a:pt x="961251" y="96944"/>
                  <a:pt x="971170" y="117496"/>
                  <a:pt x="988142" y="129619"/>
                </a:cubicBezTo>
                <a:cubicBezTo>
                  <a:pt x="1020037" y="152401"/>
                  <a:pt x="1055271" y="161828"/>
                  <a:pt x="1091380" y="173864"/>
                </a:cubicBezTo>
                <a:cubicBezTo>
                  <a:pt x="1135625" y="168948"/>
                  <a:pt x="1181167" y="147403"/>
                  <a:pt x="1224116" y="159116"/>
                </a:cubicBezTo>
                <a:cubicBezTo>
                  <a:pt x="1245327" y="164901"/>
                  <a:pt x="1248577" y="196708"/>
                  <a:pt x="1253612" y="218109"/>
                </a:cubicBezTo>
                <a:cubicBezTo>
                  <a:pt x="1268422" y="281052"/>
                  <a:pt x="1273277" y="345928"/>
                  <a:pt x="1283109" y="409838"/>
                </a:cubicBezTo>
                <a:cubicBezTo>
                  <a:pt x="1297857" y="404922"/>
                  <a:pt x="1313449" y="402042"/>
                  <a:pt x="1327354" y="395090"/>
                </a:cubicBezTo>
                <a:cubicBezTo>
                  <a:pt x="1343208" y="387163"/>
                  <a:pt x="1355308" y="372575"/>
                  <a:pt x="1371600" y="365593"/>
                </a:cubicBezTo>
                <a:cubicBezTo>
                  <a:pt x="1390231" y="357608"/>
                  <a:pt x="1410929" y="355761"/>
                  <a:pt x="1430593" y="350845"/>
                </a:cubicBezTo>
                <a:cubicBezTo>
                  <a:pt x="1534355" y="281669"/>
                  <a:pt x="1402783" y="361274"/>
                  <a:pt x="1548580" y="306600"/>
                </a:cubicBezTo>
                <a:cubicBezTo>
                  <a:pt x="1565177" y="300376"/>
                  <a:pt x="1578077" y="286935"/>
                  <a:pt x="1592825" y="277103"/>
                </a:cubicBezTo>
                <a:lnTo>
                  <a:pt x="1651819" y="188613"/>
                </a:lnTo>
                <a:cubicBezTo>
                  <a:pt x="1661651" y="173864"/>
                  <a:pt x="1664120" y="148666"/>
                  <a:pt x="1681316" y="144367"/>
                </a:cubicBezTo>
                <a:lnTo>
                  <a:pt x="1740309" y="129619"/>
                </a:lnTo>
                <a:cubicBezTo>
                  <a:pt x="1769806" y="134535"/>
                  <a:pt x="1800431" y="134911"/>
                  <a:pt x="1828800" y="144367"/>
                </a:cubicBezTo>
                <a:cubicBezTo>
                  <a:pt x="1875533" y="159945"/>
                  <a:pt x="1887322" y="197895"/>
                  <a:pt x="1917290" y="232858"/>
                </a:cubicBezTo>
                <a:cubicBezTo>
                  <a:pt x="1930864" y="248694"/>
                  <a:pt x="1946787" y="262355"/>
                  <a:pt x="1961535" y="277103"/>
                </a:cubicBezTo>
                <a:cubicBezTo>
                  <a:pt x="1970549" y="304143"/>
                  <a:pt x="1988658" y="384341"/>
                  <a:pt x="2020529" y="409838"/>
                </a:cubicBezTo>
                <a:cubicBezTo>
                  <a:pt x="2032668" y="419550"/>
                  <a:pt x="2050026" y="419671"/>
                  <a:pt x="2064774" y="424587"/>
                </a:cubicBezTo>
                <a:cubicBezTo>
                  <a:pt x="2117532" y="414035"/>
                  <a:pt x="2144786" y="418317"/>
                  <a:pt x="2182761" y="380342"/>
                </a:cubicBezTo>
                <a:cubicBezTo>
                  <a:pt x="2195295" y="367808"/>
                  <a:pt x="2199724" y="348630"/>
                  <a:pt x="2212258" y="336096"/>
                </a:cubicBezTo>
                <a:cubicBezTo>
                  <a:pt x="2328278" y="220076"/>
                  <a:pt x="2179932" y="407334"/>
                  <a:pt x="2300748" y="262354"/>
                </a:cubicBezTo>
                <a:cubicBezTo>
                  <a:pt x="2333522" y="223025"/>
                  <a:pt x="2348272" y="159116"/>
                  <a:pt x="2418735" y="159116"/>
                </a:cubicBezTo>
                <a:lnTo>
                  <a:pt x="2536722" y="159116"/>
                </a:lnTo>
              </a:path>
            </a:pathLst>
          </a:custGeom>
          <a:ln w="19050">
            <a:solidFill>
              <a:srgbClr val="003399"/>
            </a:solidFill>
          </a:ln>
        </p:spPr>
        <p:style>
          <a:lnRef idx="1">
            <a:schemeClr val="accent1"/>
          </a:lnRef>
          <a:fillRef idx="0">
            <a:schemeClr val="accent1"/>
          </a:fillRef>
          <a:effectRef idx="0">
            <a:schemeClr val="accent1"/>
          </a:effectRef>
          <a:fontRef idx="minor">
            <a:schemeClr val="tx1"/>
          </a:fontRef>
        </p:style>
        <p:txBody>
          <a:bodyPr anchor="ctr"/>
          <a:lstStyle/>
          <a:p>
            <a:pPr algn="ctr" fontAlgn="base">
              <a:spcBef>
                <a:spcPct val="0"/>
              </a:spcBef>
              <a:spcAft>
                <a:spcPct val="0"/>
              </a:spcAft>
              <a:defRPr/>
            </a:pPr>
            <a:endParaRPr lang="zh-CN" altLang="en-US" sz="2000">
              <a:solidFill>
                <a:srgbClr val="000000"/>
              </a:solidFill>
            </a:endParaRPr>
          </a:p>
        </p:txBody>
      </p:sp>
      <p:sp>
        <p:nvSpPr>
          <p:cNvPr id="39" name="任意多边形 38"/>
          <p:cNvSpPr/>
          <p:nvPr/>
        </p:nvSpPr>
        <p:spPr>
          <a:xfrm>
            <a:off x="5549900" y="2203450"/>
            <a:ext cx="2801938" cy="542925"/>
          </a:xfrm>
          <a:custGeom>
            <a:avLst/>
            <a:gdLst>
              <a:gd name="connsiteX0" fmla="*/ 0 w 2802194"/>
              <a:gd name="connsiteY0" fmla="*/ 379923 h 542156"/>
              <a:gd name="connsiteX1" fmla="*/ 14749 w 2802194"/>
              <a:gd name="connsiteY1" fmla="*/ 306181 h 542156"/>
              <a:gd name="connsiteX2" fmla="*/ 29497 w 2802194"/>
              <a:gd name="connsiteY2" fmla="*/ 261936 h 542156"/>
              <a:gd name="connsiteX3" fmla="*/ 44246 w 2802194"/>
              <a:gd name="connsiteY3" fmla="*/ 99704 h 542156"/>
              <a:gd name="connsiteX4" fmla="*/ 88491 w 2802194"/>
              <a:gd name="connsiteY4" fmla="*/ 70207 h 542156"/>
              <a:gd name="connsiteX5" fmla="*/ 221226 w 2802194"/>
              <a:gd name="connsiteY5" fmla="*/ 11214 h 542156"/>
              <a:gd name="connsiteX6" fmla="*/ 294968 w 2802194"/>
              <a:gd name="connsiteY6" fmla="*/ 25962 h 542156"/>
              <a:gd name="connsiteX7" fmla="*/ 368710 w 2802194"/>
              <a:gd name="connsiteY7" fmla="*/ 114452 h 542156"/>
              <a:gd name="connsiteX8" fmla="*/ 383458 w 2802194"/>
              <a:gd name="connsiteY8" fmla="*/ 320930 h 542156"/>
              <a:gd name="connsiteX9" fmla="*/ 412955 w 2802194"/>
              <a:gd name="connsiteY9" fmla="*/ 365175 h 542156"/>
              <a:gd name="connsiteX10" fmla="*/ 457200 w 2802194"/>
              <a:gd name="connsiteY10" fmla="*/ 350427 h 542156"/>
              <a:gd name="connsiteX11" fmla="*/ 530942 w 2802194"/>
              <a:gd name="connsiteY11" fmla="*/ 276685 h 542156"/>
              <a:gd name="connsiteX12" fmla="*/ 575188 w 2802194"/>
              <a:gd name="connsiteY12" fmla="*/ 247188 h 542156"/>
              <a:gd name="connsiteX13" fmla="*/ 604684 w 2802194"/>
              <a:gd name="connsiteY13" fmla="*/ 202943 h 542156"/>
              <a:gd name="connsiteX14" fmla="*/ 619433 w 2802194"/>
              <a:gd name="connsiteY14" fmla="*/ 158698 h 542156"/>
              <a:gd name="connsiteX15" fmla="*/ 707923 w 2802194"/>
              <a:gd name="connsiteY15" fmla="*/ 70207 h 542156"/>
              <a:gd name="connsiteX16" fmla="*/ 722671 w 2802194"/>
              <a:gd name="connsiteY16" fmla="*/ 129201 h 542156"/>
              <a:gd name="connsiteX17" fmla="*/ 766917 w 2802194"/>
              <a:gd name="connsiteY17" fmla="*/ 394672 h 542156"/>
              <a:gd name="connsiteX18" fmla="*/ 811162 w 2802194"/>
              <a:gd name="connsiteY18" fmla="*/ 409420 h 542156"/>
              <a:gd name="connsiteX19" fmla="*/ 943897 w 2802194"/>
              <a:gd name="connsiteY19" fmla="*/ 394672 h 542156"/>
              <a:gd name="connsiteX20" fmla="*/ 958646 w 2802194"/>
              <a:gd name="connsiteY20" fmla="*/ 335678 h 542156"/>
              <a:gd name="connsiteX21" fmla="*/ 1047136 w 2802194"/>
              <a:gd name="connsiteY21" fmla="*/ 365175 h 542156"/>
              <a:gd name="connsiteX22" fmla="*/ 1120878 w 2802194"/>
              <a:gd name="connsiteY22" fmla="*/ 291433 h 542156"/>
              <a:gd name="connsiteX23" fmla="*/ 1150375 w 2802194"/>
              <a:gd name="connsiteY23" fmla="*/ 247188 h 542156"/>
              <a:gd name="connsiteX24" fmla="*/ 1194620 w 2802194"/>
              <a:gd name="connsiteY24" fmla="*/ 202943 h 542156"/>
              <a:gd name="connsiteX25" fmla="*/ 1253613 w 2802194"/>
              <a:gd name="connsiteY25" fmla="*/ 114452 h 542156"/>
              <a:gd name="connsiteX26" fmla="*/ 1519084 w 2802194"/>
              <a:gd name="connsiteY26" fmla="*/ 143949 h 542156"/>
              <a:gd name="connsiteX27" fmla="*/ 1563329 w 2802194"/>
              <a:gd name="connsiteY27" fmla="*/ 188194 h 542156"/>
              <a:gd name="connsiteX28" fmla="*/ 1622323 w 2802194"/>
              <a:gd name="connsiteY28" fmla="*/ 276685 h 542156"/>
              <a:gd name="connsiteX29" fmla="*/ 1637071 w 2802194"/>
              <a:gd name="connsiteY29" fmla="*/ 320930 h 542156"/>
              <a:gd name="connsiteX30" fmla="*/ 1710813 w 2802194"/>
              <a:gd name="connsiteY30" fmla="*/ 409420 h 542156"/>
              <a:gd name="connsiteX31" fmla="*/ 1814052 w 2802194"/>
              <a:gd name="connsiteY31" fmla="*/ 394672 h 542156"/>
              <a:gd name="connsiteX32" fmla="*/ 1902542 w 2802194"/>
              <a:gd name="connsiteY32" fmla="*/ 320930 h 542156"/>
              <a:gd name="connsiteX33" fmla="*/ 1946788 w 2802194"/>
              <a:gd name="connsiteY33" fmla="*/ 188194 h 542156"/>
              <a:gd name="connsiteX34" fmla="*/ 1991033 w 2802194"/>
              <a:gd name="connsiteY34" fmla="*/ 99704 h 542156"/>
              <a:gd name="connsiteX35" fmla="*/ 2035278 w 2802194"/>
              <a:gd name="connsiteY35" fmla="*/ 70207 h 542156"/>
              <a:gd name="connsiteX36" fmla="*/ 2094271 w 2802194"/>
              <a:gd name="connsiteY36" fmla="*/ 84956 h 542156"/>
              <a:gd name="connsiteX37" fmla="*/ 2138517 w 2802194"/>
              <a:gd name="connsiteY37" fmla="*/ 129201 h 542156"/>
              <a:gd name="connsiteX38" fmla="*/ 2168013 w 2802194"/>
              <a:gd name="connsiteY38" fmla="*/ 173446 h 542156"/>
              <a:gd name="connsiteX39" fmla="*/ 2300749 w 2802194"/>
              <a:gd name="connsiteY39" fmla="*/ 202943 h 542156"/>
              <a:gd name="connsiteX40" fmla="*/ 2344994 w 2802194"/>
              <a:gd name="connsiteY40" fmla="*/ 247188 h 542156"/>
              <a:gd name="connsiteX41" fmla="*/ 2403988 w 2802194"/>
              <a:gd name="connsiteY41" fmla="*/ 365175 h 542156"/>
              <a:gd name="connsiteX42" fmla="*/ 2418736 w 2802194"/>
              <a:gd name="connsiteY42" fmla="*/ 409420 h 542156"/>
              <a:gd name="connsiteX43" fmla="*/ 2477729 w 2802194"/>
              <a:gd name="connsiteY43" fmla="*/ 497910 h 542156"/>
              <a:gd name="connsiteX44" fmla="*/ 2507226 w 2802194"/>
              <a:gd name="connsiteY44" fmla="*/ 542156 h 542156"/>
              <a:gd name="connsiteX45" fmla="*/ 2521975 w 2802194"/>
              <a:gd name="connsiteY45" fmla="*/ 409420 h 542156"/>
              <a:gd name="connsiteX46" fmla="*/ 2536723 w 2802194"/>
              <a:gd name="connsiteY46" fmla="*/ 350427 h 542156"/>
              <a:gd name="connsiteX47" fmla="*/ 2580968 w 2802194"/>
              <a:gd name="connsiteY47" fmla="*/ 306181 h 542156"/>
              <a:gd name="connsiteX48" fmla="*/ 2610465 w 2802194"/>
              <a:gd name="connsiteY48" fmla="*/ 261936 h 542156"/>
              <a:gd name="connsiteX49" fmla="*/ 2669458 w 2802194"/>
              <a:gd name="connsiteY49" fmla="*/ 247188 h 542156"/>
              <a:gd name="connsiteX50" fmla="*/ 2772697 w 2802194"/>
              <a:gd name="connsiteY50" fmla="*/ 173446 h 542156"/>
              <a:gd name="connsiteX51" fmla="*/ 2802194 w 2802194"/>
              <a:gd name="connsiteY51" fmla="*/ 158698 h 542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802194" h="542156">
                <a:moveTo>
                  <a:pt x="0" y="379923"/>
                </a:moveTo>
                <a:cubicBezTo>
                  <a:pt x="4916" y="355342"/>
                  <a:pt x="8669" y="330500"/>
                  <a:pt x="14749" y="306181"/>
                </a:cubicBezTo>
                <a:cubicBezTo>
                  <a:pt x="18520" y="291099"/>
                  <a:pt x="27298" y="277326"/>
                  <a:pt x="29497" y="261936"/>
                </a:cubicBezTo>
                <a:cubicBezTo>
                  <a:pt x="37176" y="208181"/>
                  <a:pt x="28277" y="151603"/>
                  <a:pt x="44246" y="99704"/>
                </a:cubicBezTo>
                <a:cubicBezTo>
                  <a:pt x="49459" y="82762"/>
                  <a:pt x="72293" y="77406"/>
                  <a:pt x="88491" y="70207"/>
                </a:cubicBezTo>
                <a:cubicBezTo>
                  <a:pt x="246455" y="0"/>
                  <a:pt x="121091" y="77969"/>
                  <a:pt x="221226" y="11214"/>
                </a:cubicBezTo>
                <a:cubicBezTo>
                  <a:pt x="245807" y="16130"/>
                  <a:pt x="272547" y="14752"/>
                  <a:pt x="294968" y="25962"/>
                </a:cubicBezTo>
                <a:cubicBezTo>
                  <a:pt x="323357" y="40156"/>
                  <a:pt x="351770" y="89043"/>
                  <a:pt x="368710" y="114452"/>
                </a:cubicBezTo>
                <a:cubicBezTo>
                  <a:pt x="373626" y="183278"/>
                  <a:pt x="371467" y="252979"/>
                  <a:pt x="383458" y="320930"/>
                </a:cubicBezTo>
                <a:cubicBezTo>
                  <a:pt x="386538" y="338386"/>
                  <a:pt x="396497" y="358592"/>
                  <a:pt x="412955" y="365175"/>
                </a:cubicBezTo>
                <a:cubicBezTo>
                  <a:pt x="427389" y="370949"/>
                  <a:pt x="442452" y="355343"/>
                  <a:pt x="457200" y="350427"/>
                </a:cubicBezTo>
                <a:cubicBezTo>
                  <a:pt x="575191" y="271767"/>
                  <a:pt x="432619" y="375008"/>
                  <a:pt x="530942" y="276685"/>
                </a:cubicBezTo>
                <a:cubicBezTo>
                  <a:pt x="543476" y="264151"/>
                  <a:pt x="560439" y="257020"/>
                  <a:pt x="575188" y="247188"/>
                </a:cubicBezTo>
                <a:cubicBezTo>
                  <a:pt x="585020" y="232440"/>
                  <a:pt x="596757" y="218797"/>
                  <a:pt x="604684" y="202943"/>
                </a:cubicBezTo>
                <a:cubicBezTo>
                  <a:pt x="611636" y="189038"/>
                  <a:pt x="609889" y="170969"/>
                  <a:pt x="619433" y="158698"/>
                </a:cubicBezTo>
                <a:cubicBezTo>
                  <a:pt x="645043" y="125770"/>
                  <a:pt x="707923" y="70207"/>
                  <a:pt x="707923" y="70207"/>
                </a:cubicBezTo>
                <a:cubicBezTo>
                  <a:pt x="712839" y="89872"/>
                  <a:pt x="720549" y="109043"/>
                  <a:pt x="722671" y="129201"/>
                </a:cubicBezTo>
                <a:cubicBezTo>
                  <a:pt x="725019" y="151508"/>
                  <a:pt x="699681" y="340884"/>
                  <a:pt x="766917" y="394672"/>
                </a:cubicBezTo>
                <a:cubicBezTo>
                  <a:pt x="779056" y="404383"/>
                  <a:pt x="796414" y="404504"/>
                  <a:pt x="811162" y="409420"/>
                </a:cubicBezTo>
                <a:cubicBezTo>
                  <a:pt x="855407" y="404504"/>
                  <a:pt x="904080" y="414581"/>
                  <a:pt x="943897" y="394672"/>
                </a:cubicBezTo>
                <a:cubicBezTo>
                  <a:pt x="962027" y="385607"/>
                  <a:pt x="939156" y="341247"/>
                  <a:pt x="958646" y="335678"/>
                </a:cubicBezTo>
                <a:cubicBezTo>
                  <a:pt x="988542" y="327136"/>
                  <a:pt x="1047136" y="365175"/>
                  <a:pt x="1047136" y="365175"/>
                </a:cubicBezTo>
                <a:cubicBezTo>
                  <a:pt x="1125795" y="247188"/>
                  <a:pt x="1022555" y="389756"/>
                  <a:pt x="1120878" y="291433"/>
                </a:cubicBezTo>
                <a:cubicBezTo>
                  <a:pt x="1133412" y="278899"/>
                  <a:pt x="1139027" y="260805"/>
                  <a:pt x="1150375" y="247188"/>
                </a:cubicBezTo>
                <a:cubicBezTo>
                  <a:pt x="1163728" y="231165"/>
                  <a:pt x="1179872" y="217691"/>
                  <a:pt x="1194620" y="202943"/>
                </a:cubicBezTo>
                <a:cubicBezTo>
                  <a:pt x="1203516" y="176253"/>
                  <a:pt x="1215075" y="119590"/>
                  <a:pt x="1253613" y="114452"/>
                </a:cubicBezTo>
                <a:cubicBezTo>
                  <a:pt x="1311048" y="106794"/>
                  <a:pt x="1447642" y="132042"/>
                  <a:pt x="1519084" y="143949"/>
                </a:cubicBezTo>
                <a:cubicBezTo>
                  <a:pt x="1533832" y="158697"/>
                  <a:pt x="1551759" y="170840"/>
                  <a:pt x="1563329" y="188194"/>
                </a:cubicBezTo>
                <a:cubicBezTo>
                  <a:pt x="1648709" y="316263"/>
                  <a:pt x="1481173" y="135532"/>
                  <a:pt x="1622323" y="276685"/>
                </a:cubicBezTo>
                <a:cubicBezTo>
                  <a:pt x="1627239" y="291433"/>
                  <a:pt x="1630119" y="307025"/>
                  <a:pt x="1637071" y="320930"/>
                </a:cubicBezTo>
                <a:cubicBezTo>
                  <a:pt x="1657604" y="361995"/>
                  <a:pt x="1678197" y="376804"/>
                  <a:pt x="1710813" y="409420"/>
                </a:cubicBezTo>
                <a:cubicBezTo>
                  <a:pt x="1745226" y="404504"/>
                  <a:pt x="1780756" y="404661"/>
                  <a:pt x="1814052" y="394672"/>
                </a:cubicBezTo>
                <a:cubicBezTo>
                  <a:pt x="1843384" y="385872"/>
                  <a:pt x="1883732" y="339740"/>
                  <a:pt x="1902542" y="320930"/>
                </a:cubicBezTo>
                <a:lnTo>
                  <a:pt x="1946788" y="188194"/>
                </a:lnTo>
                <a:cubicBezTo>
                  <a:pt x="1958784" y="152207"/>
                  <a:pt x="1962441" y="128296"/>
                  <a:pt x="1991033" y="99704"/>
                </a:cubicBezTo>
                <a:cubicBezTo>
                  <a:pt x="2003567" y="87170"/>
                  <a:pt x="2020530" y="80039"/>
                  <a:pt x="2035278" y="70207"/>
                </a:cubicBezTo>
                <a:cubicBezTo>
                  <a:pt x="2054942" y="75123"/>
                  <a:pt x="2076672" y="74899"/>
                  <a:pt x="2094271" y="84956"/>
                </a:cubicBezTo>
                <a:cubicBezTo>
                  <a:pt x="2112380" y="95304"/>
                  <a:pt x="2125164" y="113178"/>
                  <a:pt x="2138517" y="129201"/>
                </a:cubicBezTo>
                <a:cubicBezTo>
                  <a:pt x="2149864" y="142818"/>
                  <a:pt x="2153265" y="163614"/>
                  <a:pt x="2168013" y="173446"/>
                </a:cubicBezTo>
                <a:cubicBezTo>
                  <a:pt x="2176937" y="179395"/>
                  <a:pt x="2299127" y="202619"/>
                  <a:pt x="2300749" y="202943"/>
                </a:cubicBezTo>
                <a:cubicBezTo>
                  <a:pt x="2315497" y="217691"/>
                  <a:pt x="2333796" y="229592"/>
                  <a:pt x="2344994" y="247188"/>
                </a:cubicBezTo>
                <a:cubicBezTo>
                  <a:pt x="2368601" y="284285"/>
                  <a:pt x="2390083" y="323460"/>
                  <a:pt x="2403988" y="365175"/>
                </a:cubicBezTo>
                <a:cubicBezTo>
                  <a:pt x="2408904" y="379923"/>
                  <a:pt x="2411186" y="395830"/>
                  <a:pt x="2418736" y="409420"/>
                </a:cubicBezTo>
                <a:cubicBezTo>
                  <a:pt x="2435952" y="440409"/>
                  <a:pt x="2458065" y="468413"/>
                  <a:pt x="2477729" y="497910"/>
                </a:cubicBezTo>
                <a:lnTo>
                  <a:pt x="2507226" y="542156"/>
                </a:lnTo>
                <a:cubicBezTo>
                  <a:pt x="2512142" y="497911"/>
                  <a:pt x="2515206" y="453420"/>
                  <a:pt x="2521975" y="409420"/>
                </a:cubicBezTo>
                <a:cubicBezTo>
                  <a:pt x="2525057" y="389386"/>
                  <a:pt x="2526667" y="368026"/>
                  <a:pt x="2536723" y="350427"/>
                </a:cubicBezTo>
                <a:cubicBezTo>
                  <a:pt x="2547071" y="332318"/>
                  <a:pt x="2567615" y="322204"/>
                  <a:pt x="2580968" y="306181"/>
                </a:cubicBezTo>
                <a:cubicBezTo>
                  <a:pt x="2592315" y="292564"/>
                  <a:pt x="2595717" y="271768"/>
                  <a:pt x="2610465" y="261936"/>
                </a:cubicBezTo>
                <a:cubicBezTo>
                  <a:pt x="2627330" y="250693"/>
                  <a:pt x="2649794" y="252104"/>
                  <a:pt x="2669458" y="247188"/>
                </a:cubicBezTo>
                <a:cubicBezTo>
                  <a:pt x="2702749" y="222220"/>
                  <a:pt x="2736760" y="195008"/>
                  <a:pt x="2772697" y="173446"/>
                </a:cubicBezTo>
                <a:cubicBezTo>
                  <a:pt x="2782123" y="167790"/>
                  <a:pt x="2792362" y="163614"/>
                  <a:pt x="2802194" y="158698"/>
                </a:cubicBezTo>
              </a:path>
            </a:pathLst>
          </a:custGeom>
          <a:ln w="19050">
            <a:solidFill>
              <a:srgbClr val="9933FF"/>
            </a:solidFill>
          </a:ln>
        </p:spPr>
        <p:style>
          <a:lnRef idx="1">
            <a:schemeClr val="accent1"/>
          </a:lnRef>
          <a:fillRef idx="0">
            <a:schemeClr val="accent1"/>
          </a:fillRef>
          <a:effectRef idx="0">
            <a:schemeClr val="accent1"/>
          </a:effectRef>
          <a:fontRef idx="minor">
            <a:schemeClr val="tx1"/>
          </a:fontRef>
        </p:style>
        <p:txBody>
          <a:bodyPr anchor="ctr"/>
          <a:lstStyle/>
          <a:p>
            <a:pPr algn="ctr" fontAlgn="base">
              <a:spcBef>
                <a:spcPct val="0"/>
              </a:spcBef>
              <a:spcAft>
                <a:spcPct val="0"/>
              </a:spcAft>
              <a:defRPr/>
            </a:pPr>
            <a:endParaRPr lang="zh-CN" altLang="en-US" sz="2000">
              <a:solidFill>
                <a:srgbClr val="000000"/>
              </a:solidFill>
            </a:endParaRPr>
          </a:p>
        </p:txBody>
      </p:sp>
      <p:sp>
        <p:nvSpPr>
          <p:cNvPr id="40" name="任意多边形 39"/>
          <p:cNvSpPr/>
          <p:nvPr/>
        </p:nvSpPr>
        <p:spPr>
          <a:xfrm>
            <a:off x="5580063" y="2097088"/>
            <a:ext cx="2743200" cy="622300"/>
          </a:xfrm>
          <a:custGeom>
            <a:avLst/>
            <a:gdLst>
              <a:gd name="connsiteX0" fmla="*/ 0 w 2743200"/>
              <a:gd name="connsiteY0" fmla="*/ 545690 h 622307"/>
              <a:gd name="connsiteX1" fmla="*/ 44245 w 2743200"/>
              <a:gd name="connsiteY1" fmla="*/ 516193 h 622307"/>
              <a:gd name="connsiteX2" fmla="*/ 73742 w 2743200"/>
              <a:gd name="connsiteY2" fmla="*/ 427703 h 622307"/>
              <a:gd name="connsiteX3" fmla="*/ 117987 w 2743200"/>
              <a:gd name="connsiteY3" fmla="*/ 294967 h 622307"/>
              <a:gd name="connsiteX4" fmla="*/ 132736 w 2743200"/>
              <a:gd name="connsiteY4" fmla="*/ 250722 h 622307"/>
              <a:gd name="connsiteX5" fmla="*/ 206478 w 2743200"/>
              <a:gd name="connsiteY5" fmla="*/ 162232 h 622307"/>
              <a:gd name="connsiteX6" fmla="*/ 235974 w 2743200"/>
              <a:gd name="connsiteY6" fmla="*/ 117987 h 622307"/>
              <a:gd name="connsiteX7" fmla="*/ 280220 w 2743200"/>
              <a:gd name="connsiteY7" fmla="*/ 73741 h 622307"/>
              <a:gd name="connsiteX8" fmla="*/ 309716 w 2743200"/>
              <a:gd name="connsiteY8" fmla="*/ 29496 h 622307"/>
              <a:gd name="connsiteX9" fmla="*/ 353961 w 2743200"/>
              <a:gd name="connsiteY9" fmla="*/ 0 h 622307"/>
              <a:gd name="connsiteX10" fmla="*/ 368710 w 2743200"/>
              <a:gd name="connsiteY10" fmla="*/ 530941 h 622307"/>
              <a:gd name="connsiteX11" fmla="*/ 383458 w 2743200"/>
              <a:gd name="connsiteY11" fmla="*/ 575187 h 622307"/>
              <a:gd name="connsiteX12" fmla="*/ 427703 w 2743200"/>
              <a:gd name="connsiteY12" fmla="*/ 604683 h 622307"/>
              <a:gd name="connsiteX13" fmla="*/ 486697 w 2743200"/>
              <a:gd name="connsiteY13" fmla="*/ 235974 h 622307"/>
              <a:gd name="connsiteX14" fmla="*/ 516194 w 2743200"/>
              <a:gd name="connsiteY14" fmla="*/ 191729 h 622307"/>
              <a:gd name="connsiteX15" fmla="*/ 604684 w 2743200"/>
              <a:gd name="connsiteY15" fmla="*/ 103238 h 622307"/>
              <a:gd name="connsiteX16" fmla="*/ 722671 w 2743200"/>
              <a:gd name="connsiteY16" fmla="*/ 235974 h 622307"/>
              <a:gd name="connsiteX17" fmla="*/ 766916 w 2743200"/>
              <a:gd name="connsiteY17" fmla="*/ 250722 h 622307"/>
              <a:gd name="connsiteX18" fmla="*/ 855407 w 2743200"/>
              <a:gd name="connsiteY18" fmla="*/ 324464 h 622307"/>
              <a:gd name="connsiteX19" fmla="*/ 914400 w 2743200"/>
              <a:gd name="connsiteY19" fmla="*/ 398206 h 622307"/>
              <a:gd name="connsiteX20" fmla="*/ 1076632 w 2743200"/>
              <a:gd name="connsiteY20" fmla="*/ 516193 h 622307"/>
              <a:gd name="connsiteX21" fmla="*/ 1091381 w 2743200"/>
              <a:gd name="connsiteY21" fmla="*/ 560438 h 622307"/>
              <a:gd name="connsiteX22" fmla="*/ 1150374 w 2743200"/>
              <a:gd name="connsiteY22" fmla="*/ 457200 h 622307"/>
              <a:gd name="connsiteX23" fmla="*/ 1165123 w 2743200"/>
              <a:gd name="connsiteY23" fmla="*/ 250722 h 622307"/>
              <a:gd name="connsiteX24" fmla="*/ 1179871 w 2743200"/>
              <a:gd name="connsiteY24" fmla="*/ 206477 h 622307"/>
              <a:gd name="connsiteX25" fmla="*/ 1224116 w 2743200"/>
              <a:gd name="connsiteY25" fmla="*/ 176980 h 622307"/>
              <a:gd name="connsiteX26" fmla="*/ 1253613 w 2743200"/>
              <a:gd name="connsiteY26" fmla="*/ 132735 h 622307"/>
              <a:gd name="connsiteX27" fmla="*/ 1342103 w 2743200"/>
              <a:gd name="connsiteY27" fmla="*/ 88490 h 622307"/>
              <a:gd name="connsiteX28" fmla="*/ 1415845 w 2743200"/>
              <a:gd name="connsiteY28" fmla="*/ 412954 h 622307"/>
              <a:gd name="connsiteX29" fmla="*/ 1504336 w 2743200"/>
              <a:gd name="connsiteY29" fmla="*/ 501445 h 622307"/>
              <a:gd name="connsiteX30" fmla="*/ 1592826 w 2743200"/>
              <a:gd name="connsiteY30" fmla="*/ 575187 h 622307"/>
              <a:gd name="connsiteX31" fmla="*/ 1637071 w 2743200"/>
              <a:gd name="connsiteY31" fmla="*/ 589935 h 622307"/>
              <a:gd name="connsiteX32" fmla="*/ 1710813 w 2743200"/>
              <a:gd name="connsiteY32" fmla="*/ 516193 h 622307"/>
              <a:gd name="connsiteX33" fmla="*/ 1725561 w 2743200"/>
              <a:gd name="connsiteY33" fmla="*/ 471948 h 622307"/>
              <a:gd name="connsiteX34" fmla="*/ 1828800 w 2743200"/>
              <a:gd name="connsiteY34" fmla="*/ 339212 h 622307"/>
              <a:gd name="connsiteX35" fmla="*/ 1902542 w 2743200"/>
              <a:gd name="connsiteY35" fmla="*/ 265471 h 622307"/>
              <a:gd name="connsiteX36" fmla="*/ 1946787 w 2743200"/>
              <a:gd name="connsiteY36" fmla="*/ 280219 h 622307"/>
              <a:gd name="connsiteX37" fmla="*/ 1961536 w 2743200"/>
              <a:gd name="connsiteY37" fmla="*/ 368709 h 622307"/>
              <a:gd name="connsiteX38" fmla="*/ 1976284 w 2743200"/>
              <a:gd name="connsiteY38" fmla="*/ 471948 h 622307"/>
              <a:gd name="connsiteX39" fmla="*/ 2020529 w 2743200"/>
              <a:gd name="connsiteY39" fmla="*/ 457200 h 622307"/>
              <a:gd name="connsiteX40" fmla="*/ 2153265 w 2743200"/>
              <a:gd name="connsiteY40" fmla="*/ 339212 h 622307"/>
              <a:gd name="connsiteX41" fmla="*/ 2197510 w 2743200"/>
              <a:gd name="connsiteY41" fmla="*/ 294967 h 622307"/>
              <a:gd name="connsiteX42" fmla="*/ 2241755 w 2743200"/>
              <a:gd name="connsiteY42" fmla="*/ 206477 h 622307"/>
              <a:gd name="connsiteX43" fmla="*/ 2286000 w 2743200"/>
              <a:gd name="connsiteY43" fmla="*/ 176980 h 622307"/>
              <a:gd name="connsiteX44" fmla="*/ 2315497 w 2743200"/>
              <a:gd name="connsiteY44" fmla="*/ 235974 h 622307"/>
              <a:gd name="connsiteX45" fmla="*/ 2344994 w 2743200"/>
              <a:gd name="connsiteY45" fmla="*/ 589935 h 622307"/>
              <a:gd name="connsiteX46" fmla="*/ 2448232 w 2743200"/>
              <a:gd name="connsiteY46" fmla="*/ 575187 h 622307"/>
              <a:gd name="connsiteX47" fmla="*/ 2507226 w 2743200"/>
              <a:gd name="connsiteY47" fmla="*/ 486696 h 622307"/>
              <a:gd name="connsiteX48" fmla="*/ 2536723 w 2743200"/>
              <a:gd name="connsiteY48" fmla="*/ 398206 h 622307"/>
              <a:gd name="connsiteX49" fmla="*/ 2551471 w 2743200"/>
              <a:gd name="connsiteY49" fmla="*/ 353961 h 622307"/>
              <a:gd name="connsiteX50" fmla="*/ 2595716 w 2743200"/>
              <a:gd name="connsiteY50" fmla="*/ 324464 h 622307"/>
              <a:gd name="connsiteX51" fmla="*/ 2669458 w 2743200"/>
              <a:gd name="connsiteY51" fmla="*/ 339212 h 622307"/>
              <a:gd name="connsiteX52" fmla="*/ 2684207 w 2743200"/>
              <a:gd name="connsiteY52" fmla="*/ 442451 h 622307"/>
              <a:gd name="connsiteX53" fmla="*/ 2698955 w 2743200"/>
              <a:gd name="connsiteY53" fmla="*/ 501445 h 622307"/>
              <a:gd name="connsiteX54" fmla="*/ 2743200 w 2743200"/>
              <a:gd name="connsiteY54" fmla="*/ 545690 h 622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743200" h="622307">
                <a:moveTo>
                  <a:pt x="0" y="545690"/>
                </a:moveTo>
                <a:cubicBezTo>
                  <a:pt x="14748" y="535858"/>
                  <a:pt x="34851" y="531224"/>
                  <a:pt x="44245" y="516193"/>
                </a:cubicBezTo>
                <a:cubicBezTo>
                  <a:pt x="60724" y="489827"/>
                  <a:pt x="63910" y="457200"/>
                  <a:pt x="73742" y="427703"/>
                </a:cubicBezTo>
                <a:lnTo>
                  <a:pt x="117987" y="294967"/>
                </a:lnTo>
                <a:cubicBezTo>
                  <a:pt x="122903" y="280219"/>
                  <a:pt x="124113" y="263657"/>
                  <a:pt x="132736" y="250722"/>
                </a:cubicBezTo>
                <a:cubicBezTo>
                  <a:pt x="205968" y="140871"/>
                  <a:pt x="111847" y="275789"/>
                  <a:pt x="206478" y="162232"/>
                </a:cubicBezTo>
                <a:cubicBezTo>
                  <a:pt x="217825" y="148615"/>
                  <a:pt x="224627" y="131604"/>
                  <a:pt x="235974" y="117987"/>
                </a:cubicBezTo>
                <a:cubicBezTo>
                  <a:pt x="249327" y="101964"/>
                  <a:pt x="266867" y="89764"/>
                  <a:pt x="280220" y="73741"/>
                </a:cubicBezTo>
                <a:cubicBezTo>
                  <a:pt x="291567" y="60124"/>
                  <a:pt x="297182" y="42030"/>
                  <a:pt x="309716" y="29496"/>
                </a:cubicBezTo>
                <a:cubicBezTo>
                  <a:pt x="322250" y="16962"/>
                  <a:pt x="339213" y="9832"/>
                  <a:pt x="353961" y="0"/>
                </a:cubicBezTo>
                <a:cubicBezTo>
                  <a:pt x="358877" y="176980"/>
                  <a:pt x="359642" y="354125"/>
                  <a:pt x="368710" y="530941"/>
                </a:cubicBezTo>
                <a:cubicBezTo>
                  <a:pt x="369506" y="546467"/>
                  <a:pt x="373746" y="563047"/>
                  <a:pt x="383458" y="575187"/>
                </a:cubicBezTo>
                <a:cubicBezTo>
                  <a:pt x="394531" y="589028"/>
                  <a:pt x="412955" y="594851"/>
                  <a:pt x="427703" y="604683"/>
                </a:cubicBezTo>
                <a:cubicBezTo>
                  <a:pt x="570474" y="509506"/>
                  <a:pt x="443375" y="611431"/>
                  <a:pt x="486697" y="235974"/>
                </a:cubicBezTo>
                <a:cubicBezTo>
                  <a:pt x="488729" y="218365"/>
                  <a:pt x="505891" y="206153"/>
                  <a:pt x="516194" y="191729"/>
                </a:cubicBezTo>
                <a:cubicBezTo>
                  <a:pt x="566086" y="121880"/>
                  <a:pt x="543584" y="143972"/>
                  <a:pt x="604684" y="103238"/>
                </a:cubicBezTo>
                <a:cubicBezTo>
                  <a:pt x="632790" y="145396"/>
                  <a:pt x="679377" y="221543"/>
                  <a:pt x="722671" y="235974"/>
                </a:cubicBezTo>
                <a:lnTo>
                  <a:pt x="766916" y="250722"/>
                </a:lnTo>
                <a:cubicBezTo>
                  <a:pt x="814037" y="282137"/>
                  <a:pt x="815664" y="279043"/>
                  <a:pt x="855407" y="324464"/>
                </a:cubicBezTo>
                <a:cubicBezTo>
                  <a:pt x="876136" y="348154"/>
                  <a:pt x="891196" y="376935"/>
                  <a:pt x="914400" y="398206"/>
                </a:cubicBezTo>
                <a:cubicBezTo>
                  <a:pt x="958452" y="438587"/>
                  <a:pt x="1023253" y="480607"/>
                  <a:pt x="1076632" y="516193"/>
                </a:cubicBezTo>
                <a:cubicBezTo>
                  <a:pt x="1081548" y="530941"/>
                  <a:pt x="1076299" y="564208"/>
                  <a:pt x="1091381" y="560438"/>
                </a:cubicBezTo>
                <a:cubicBezTo>
                  <a:pt x="1123850" y="552321"/>
                  <a:pt x="1141200" y="484721"/>
                  <a:pt x="1150374" y="457200"/>
                </a:cubicBezTo>
                <a:cubicBezTo>
                  <a:pt x="1155290" y="388374"/>
                  <a:pt x="1157061" y="319251"/>
                  <a:pt x="1165123" y="250722"/>
                </a:cubicBezTo>
                <a:cubicBezTo>
                  <a:pt x="1166939" y="235282"/>
                  <a:pt x="1170160" y="218616"/>
                  <a:pt x="1179871" y="206477"/>
                </a:cubicBezTo>
                <a:cubicBezTo>
                  <a:pt x="1190944" y="192636"/>
                  <a:pt x="1209368" y="186812"/>
                  <a:pt x="1224116" y="176980"/>
                </a:cubicBezTo>
                <a:cubicBezTo>
                  <a:pt x="1233948" y="162232"/>
                  <a:pt x="1241079" y="145269"/>
                  <a:pt x="1253613" y="132735"/>
                </a:cubicBezTo>
                <a:cubicBezTo>
                  <a:pt x="1282204" y="104144"/>
                  <a:pt x="1306116" y="100485"/>
                  <a:pt x="1342103" y="88490"/>
                </a:cubicBezTo>
                <a:cubicBezTo>
                  <a:pt x="1516012" y="131966"/>
                  <a:pt x="1325459" y="64323"/>
                  <a:pt x="1415845" y="412954"/>
                </a:cubicBezTo>
                <a:cubicBezTo>
                  <a:pt x="1426314" y="453334"/>
                  <a:pt x="1474839" y="471948"/>
                  <a:pt x="1504336" y="501445"/>
                </a:cubicBezTo>
                <a:cubicBezTo>
                  <a:pt x="1536952" y="534061"/>
                  <a:pt x="1551761" y="554654"/>
                  <a:pt x="1592826" y="575187"/>
                </a:cubicBezTo>
                <a:cubicBezTo>
                  <a:pt x="1606731" y="582139"/>
                  <a:pt x="1622323" y="585019"/>
                  <a:pt x="1637071" y="589935"/>
                </a:cubicBezTo>
                <a:cubicBezTo>
                  <a:pt x="1681315" y="560439"/>
                  <a:pt x="1686233" y="565353"/>
                  <a:pt x="1710813" y="516193"/>
                </a:cubicBezTo>
                <a:cubicBezTo>
                  <a:pt x="1717765" y="502288"/>
                  <a:pt x="1718011" y="485538"/>
                  <a:pt x="1725561" y="471948"/>
                </a:cubicBezTo>
                <a:cubicBezTo>
                  <a:pt x="1800108" y="337764"/>
                  <a:pt x="1757144" y="425200"/>
                  <a:pt x="1828800" y="339212"/>
                </a:cubicBezTo>
                <a:cubicBezTo>
                  <a:pt x="1890249" y="265473"/>
                  <a:pt x="1821429" y="319545"/>
                  <a:pt x="1902542" y="265471"/>
                </a:cubicBezTo>
                <a:cubicBezTo>
                  <a:pt x="1917290" y="270387"/>
                  <a:pt x="1939074" y="266721"/>
                  <a:pt x="1946787" y="280219"/>
                </a:cubicBezTo>
                <a:cubicBezTo>
                  <a:pt x="1961623" y="306182"/>
                  <a:pt x="1956989" y="339153"/>
                  <a:pt x="1961536" y="368709"/>
                </a:cubicBezTo>
                <a:cubicBezTo>
                  <a:pt x="1966822" y="403067"/>
                  <a:pt x="1971368" y="437535"/>
                  <a:pt x="1976284" y="471948"/>
                </a:cubicBezTo>
                <a:cubicBezTo>
                  <a:pt x="1991032" y="467032"/>
                  <a:pt x="2006624" y="464152"/>
                  <a:pt x="2020529" y="457200"/>
                </a:cubicBezTo>
                <a:cubicBezTo>
                  <a:pt x="2073164" y="430883"/>
                  <a:pt x="2114180" y="378297"/>
                  <a:pt x="2153265" y="339212"/>
                </a:cubicBezTo>
                <a:lnTo>
                  <a:pt x="2197510" y="294967"/>
                </a:lnTo>
                <a:cubicBezTo>
                  <a:pt x="2209505" y="258980"/>
                  <a:pt x="2213164" y="235068"/>
                  <a:pt x="2241755" y="206477"/>
                </a:cubicBezTo>
                <a:cubicBezTo>
                  <a:pt x="2254289" y="193943"/>
                  <a:pt x="2271252" y="186812"/>
                  <a:pt x="2286000" y="176980"/>
                </a:cubicBezTo>
                <a:cubicBezTo>
                  <a:pt x="2295832" y="196645"/>
                  <a:pt x="2312388" y="214209"/>
                  <a:pt x="2315497" y="235974"/>
                </a:cubicBezTo>
                <a:cubicBezTo>
                  <a:pt x="2332241" y="353180"/>
                  <a:pt x="2301851" y="479680"/>
                  <a:pt x="2344994" y="589935"/>
                </a:cubicBezTo>
                <a:cubicBezTo>
                  <a:pt x="2357661" y="622307"/>
                  <a:pt x="2413819" y="580103"/>
                  <a:pt x="2448232" y="575187"/>
                </a:cubicBezTo>
                <a:cubicBezTo>
                  <a:pt x="2467897" y="545690"/>
                  <a:pt x="2496015" y="520328"/>
                  <a:pt x="2507226" y="486696"/>
                </a:cubicBezTo>
                <a:lnTo>
                  <a:pt x="2536723" y="398206"/>
                </a:lnTo>
                <a:cubicBezTo>
                  <a:pt x="2541639" y="383458"/>
                  <a:pt x="2538536" y="362584"/>
                  <a:pt x="2551471" y="353961"/>
                </a:cubicBezTo>
                <a:lnTo>
                  <a:pt x="2595716" y="324464"/>
                </a:lnTo>
                <a:cubicBezTo>
                  <a:pt x="2620297" y="329380"/>
                  <a:pt x="2654417" y="319158"/>
                  <a:pt x="2669458" y="339212"/>
                </a:cubicBezTo>
                <a:cubicBezTo>
                  <a:pt x="2690316" y="367022"/>
                  <a:pt x="2677988" y="408249"/>
                  <a:pt x="2684207" y="442451"/>
                </a:cubicBezTo>
                <a:cubicBezTo>
                  <a:pt x="2687833" y="462394"/>
                  <a:pt x="2690970" y="482814"/>
                  <a:pt x="2698955" y="501445"/>
                </a:cubicBezTo>
                <a:cubicBezTo>
                  <a:pt x="2719670" y="549780"/>
                  <a:pt x="2713919" y="545690"/>
                  <a:pt x="2743200" y="545690"/>
                </a:cubicBezTo>
              </a:path>
            </a:pathLst>
          </a:custGeom>
          <a:ln w="19050">
            <a:solidFill>
              <a:srgbClr val="009900"/>
            </a:solidFill>
          </a:ln>
        </p:spPr>
        <p:style>
          <a:lnRef idx="1">
            <a:schemeClr val="accent1"/>
          </a:lnRef>
          <a:fillRef idx="0">
            <a:schemeClr val="accent1"/>
          </a:fillRef>
          <a:effectRef idx="0">
            <a:schemeClr val="accent1"/>
          </a:effectRef>
          <a:fontRef idx="minor">
            <a:schemeClr val="tx1"/>
          </a:fontRef>
        </p:style>
        <p:txBody>
          <a:bodyPr anchor="ctr"/>
          <a:lstStyle/>
          <a:p>
            <a:pPr algn="ctr" fontAlgn="base">
              <a:spcBef>
                <a:spcPct val="0"/>
              </a:spcBef>
              <a:spcAft>
                <a:spcPct val="0"/>
              </a:spcAft>
              <a:defRPr/>
            </a:pPr>
            <a:endParaRPr lang="zh-CN" altLang="en-US" sz="2000">
              <a:solidFill>
                <a:srgbClr val="000000"/>
              </a:solidFill>
            </a:endParaRPr>
          </a:p>
        </p:txBody>
      </p:sp>
      <p:grpSp>
        <p:nvGrpSpPr>
          <p:cNvPr id="4104" name="组合 43"/>
          <p:cNvGrpSpPr>
            <a:grpSpLocks/>
          </p:cNvGrpSpPr>
          <p:nvPr/>
        </p:nvGrpSpPr>
        <p:grpSpPr bwMode="auto">
          <a:xfrm>
            <a:off x="5572125" y="1357313"/>
            <a:ext cx="3429000" cy="2500312"/>
            <a:chOff x="5714214" y="1600187"/>
            <a:chExt cx="3429786" cy="2500327"/>
          </a:xfrm>
        </p:grpSpPr>
        <p:cxnSp>
          <p:nvCxnSpPr>
            <p:cNvPr id="19" name="直接箭头连接符 18"/>
            <p:cNvCxnSpPr/>
            <p:nvPr/>
          </p:nvCxnSpPr>
          <p:spPr>
            <a:xfrm>
              <a:off x="5715802" y="3714750"/>
              <a:ext cx="2999474"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rot="5400000" flipH="1" flipV="1">
              <a:off x="4714877" y="2715412"/>
              <a:ext cx="200026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4127"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6446" y="1600187"/>
              <a:ext cx="571504" cy="400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128" name="Text Box 14"/>
            <p:cNvSpPr txBox="1">
              <a:spLocks noChangeArrowheads="1"/>
            </p:cNvSpPr>
            <p:nvPr/>
          </p:nvSpPr>
          <p:spPr bwMode="auto">
            <a:xfrm>
              <a:off x="8567737" y="3643314"/>
              <a:ext cx="576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50000"/>
                </a:spcBef>
                <a:spcAft>
                  <a:spcPct val="0"/>
                </a:spcAft>
              </a:pPr>
              <a:r>
                <a:rPr lang="en-US" altLang="zh-CN" sz="2400" b="1" i="1">
                  <a:solidFill>
                    <a:srgbClr val="000000"/>
                  </a:solidFill>
                  <a:latin typeface="幼圆" pitchFamily="49" charset="-122"/>
                  <a:ea typeface="幼圆" pitchFamily="49" charset="-122"/>
                </a:rPr>
                <a:t>t</a:t>
              </a:r>
              <a:endParaRPr lang="en-US" altLang="zh-CN" sz="2400" b="1">
                <a:solidFill>
                  <a:srgbClr val="000000"/>
                </a:solidFill>
                <a:latin typeface="幼圆" pitchFamily="49" charset="-122"/>
                <a:ea typeface="幼圆" pitchFamily="49" charset="-122"/>
              </a:endParaRPr>
            </a:p>
          </p:txBody>
        </p:sp>
      </p:grpSp>
      <p:sp>
        <p:nvSpPr>
          <p:cNvPr id="53" name="Line 12"/>
          <p:cNvSpPr>
            <a:spLocks noChangeShapeType="1"/>
          </p:cNvSpPr>
          <p:nvPr/>
        </p:nvSpPr>
        <p:spPr bwMode="auto">
          <a:xfrm>
            <a:off x="6429375" y="1266825"/>
            <a:ext cx="0" cy="2376488"/>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00"/>
              </a:solidFill>
              <a:latin typeface="Garamond" pitchFamily="18" charset="0"/>
            </a:endParaRPr>
          </a:p>
        </p:txBody>
      </p:sp>
      <p:sp>
        <p:nvSpPr>
          <p:cNvPr id="54" name="Text Box 14"/>
          <p:cNvSpPr txBox="1">
            <a:spLocks noChangeArrowheads="1"/>
          </p:cNvSpPr>
          <p:nvPr/>
        </p:nvSpPr>
        <p:spPr bwMode="auto">
          <a:xfrm>
            <a:off x="6210300" y="3400425"/>
            <a:ext cx="576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50000"/>
              </a:spcBef>
              <a:spcAft>
                <a:spcPct val="0"/>
              </a:spcAft>
            </a:pPr>
            <a:r>
              <a:rPr lang="en-US" altLang="zh-CN" sz="2400" b="1" i="1">
                <a:solidFill>
                  <a:srgbClr val="FF0000"/>
                </a:solidFill>
                <a:latin typeface="幼圆" pitchFamily="49" charset="-122"/>
                <a:ea typeface="幼圆" pitchFamily="49" charset="-122"/>
              </a:rPr>
              <a:t>t</a:t>
            </a:r>
            <a:r>
              <a:rPr lang="en-US" altLang="zh-CN" sz="2400" b="1" baseline="-25000">
                <a:solidFill>
                  <a:srgbClr val="FF0000"/>
                </a:solidFill>
                <a:latin typeface="幼圆" pitchFamily="49" charset="-122"/>
                <a:ea typeface="幼圆" pitchFamily="49" charset="-122"/>
              </a:rPr>
              <a:t>1</a:t>
            </a:r>
            <a:endParaRPr lang="en-US" altLang="zh-CN" sz="2400" b="1">
              <a:solidFill>
                <a:srgbClr val="FF0000"/>
              </a:solidFill>
              <a:latin typeface="幼圆" pitchFamily="49" charset="-122"/>
              <a:ea typeface="幼圆" pitchFamily="49" charset="-122"/>
            </a:endParaRPr>
          </a:p>
        </p:txBody>
      </p:sp>
      <p:sp>
        <p:nvSpPr>
          <p:cNvPr id="55" name="Line 12"/>
          <p:cNvSpPr>
            <a:spLocks noChangeShapeType="1"/>
          </p:cNvSpPr>
          <p:nvPr/>
        </p:nvSpPr>
        <p:spPr bwMode="auto">
          <a:xfrm>
            <a:off x="7362825" y="1195388"/>
            <a:ext cx="0" cy="2376487"/>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000">
              <a:solidFill>
                <a:srgbClr val="000000"/>
              </a:solidFill>
              <a:latin typeface="Garamond" pitchFamily="18" charset="0"/>
            </a:endParaRPr>
          </a:p>
        </p:txBody>
      </p:sp>
      <p:sp>
        <p:nvSpPr>
          <p:cNvPr id="56" name="Text Box 14"/>
          <p:cNvSpPr txBox="1">
            <a:spLocks noChangeArrowheads="1"/>
          </p:cNvSpPr>
          <p:nvPr/>
        </p:nvSpPr>
        <p:spPr bwMode="auto">
          <a:xfrm>
            <a:off x="7143750" y="3400425"/>
            <a:ext cx="576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50000"/>
              </a:spcBef>
              <a:spcAft>
                <a:spcPct val="0"/>
              </a:spcAft>
            </a:pPr>
            <a:r>
              <a:rPr lang="en-US" altLang="zh-CN" sz="2400" b="1" i="1">
                <a:solidFill>
                  <a:srgbClr val="FF0000"/>
                </a:solidFill>
                <a:latin typeface="幼圆" pitchFamily="49" charset="-122"/>
                <a:ea typeface="幼圆" pitchFamily="49" charset="-122"/>
              </a:rPr>
              <a:t>t</a:t>
            </a:r>
            <a:r>
              <a:rPr lang="en-US" altLang="zh-CN" sz="2400" b="1" baseline="-25000">
                <a:solidFill>
                  <a:srgbClr val="FF0000"/>
                </a:solidFill>
                <a:latin typeface="幼圆" pitchFamily="49" charset="-122"/>
                <a:ea typeface="幼圆" pitchFamily="49" charset="-122"/>
              </a:rPr>
              <a:t>2</a:t>
            </a:r>
            <a:endParaRPr lang="en-US" altLang="zh-CN" sz="2400" b="1">
              <a:solidFill>
                <a:srgbClr val="FF0000"/>
              </a:solidFill>
              <a:latin typeface="幼圆" pitchFamily="49" charset="-122"/>
              <a:ea typeface="幼圆" pitchFamily="49" charset="-122"/>
            </a:endParaRPr>
          </a:p>
        </p:txBody>
      </p:sp>
      <p:sp>
        <p:nvSpPr>
          <p:cNvPr id="58" name="椭圆 57"/>
          <p:cNvSpPr/>
          <p:nvPr/>
        </p:nvSpPr>
        <p:spPr>
          <a:xfrm flipH="1">
            <a:off x="6413500" y="2181225"/>
            <a:ext cx="46038" cy="71438"/>
          </a:xfrm>
          <a:prstGeom prst="ellipse">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2000">
              <a:solidFill>
                <a:srgbClr val="FFFFFF"/>
              </a:solidFill>
            </a:endParaRPr>
          </a:p>
        </p:txBody>
      </p:sp>
      <p:sp>
        <p:nvSpPr>
          <p:cNvPr id="59" name="椭圆 58"/>
          <p:cNvSpPr/>
          <p:nvPr/>
        </p:nvSpPr>
        <p:spPr>
          <a:xfrm flipH="1">
            <a:off x="6402388" y="2582863"/>
            <a:ext cx="46037" cy="71437"/>
          </a:xfrm>
          <a:prstGeom prst="ellipse">
            <a:avLst/>
          </a:prstGeom>
          <a:solidFill>
            <a:srgbClr val="9933FF"/>
          </a:solidFill>
          <a:ln>
            <a:solidFill>
              <a:srgbClr val="9933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2000">
              <a:solidFill>
                <a:srgbClr val="FFFFFF"/>
              </a:solidFill>
            </a:endParaRPr>
          </a:p>
        </p:txBody>
      </p:sp>
      <p:sp>
        <p:nvSpPr>
          <p:cNvPr id="60" name="椭圆 59"/>
          <p:cNvSpPr/>
          <p:nvPr/>
        </p:nvSpPr>
        <p:spPr>
          <a:xfrm flipH="1">
            <a:off x="6415088" y="2409825"/>
            <a:ext cx="46037" cy="71438"/>
          </a:xfrm>
          <a:prstGeom prst="ellipse">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2000">
              <a:solidFill>
                <a:srgbClr val="FFFFFF"/>
              </a:solidFill>
            </a:endParaRPr>
          </a:p>
        </p:txBody>
      </p:sp>
      <p:sp>
        <p:nvSpPr>
          <p:cNvPr id="61" name="椭圆 60"/>
          <p:cNvSpPr/>
          <p:nvPr/>
        </p:nvSpPr>
        <p:spPr>
          <a:xfrm flipH="1">
            <a:off x="7337425" y="2282825"/>
            <a:ext cx="46038" cy="71438"/>
          </a:xfrm>
          <a:prstGeom prst="ellipse">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2000">
              <a:solidFill>
                <a:srgbClr val="FFFFFF"/>
              </a:solidFill>
            </a:endParaRPr>
          </a:p>
        </p:txBody>
      </p:sp>
      <p:sp>
        <p:nvSpPr>
          <p:cNvPr id="62" name="椭圆 61"/>
          <p:cNvSpPr/>
          <p:nvPr/>
        </p:nvSpPr>
        <p:spPr>
          <a:xfrm flipH="1">
            <a:off x="7342188" y="2568575"/>
            <a:ext cx="46037" cy="71438"/>
          </a:xfrm>
          <a:prstGeom prst="ellipse">
            <a:avLst/>
          </a:prstGeom>
          <a:solidFill>
            <a:srgbClr val="9933FF"/>
          </a:solidFill>
          <a:ln>
            <a:solidFill>
              <a:srgbClr val="9933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2000">
              <a:solidFill>
                <a:srgbClr val="FFFFFF"/>
              </a:solidFill>
            </a:endParaRPr>
          </a:p>
        </p:txBody>
      </p:sp>
      <p:sp>
        <p:nvSpPr>
          <p:cNvPr id="63" name="椭圆 62"/>
          <p:cNvSpPr/>
          <p:nvPr/>
        </p:nvSpPr>
        <p:spPr>
          <a:xfrm flipH="1">
            <a:off x="7339013" y="2443163"/>
            <a:ext cx="46037" cy="71437"/>
          </a:xfrm>
          <a:prstGeom prst="ellipse">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2000">
              <a:solidFill>
                <a:srgbClr val="FFFFFF"/>
              </a:solidFill>
            </a:endParaRPr>
          </a:p>
        </p:txBody>
      </p:sp>
      <p:sp>
        <p:nvSpPr>
          <p:cNvPr id="72" name="矩形 71"/>
          <p:cNvSpPr/>
          <p:nvPr/>
        </p:nvSpPr>
        <p:spPr>
          <a:xfrm>
            <a:off x="1214438" y="4206875"/>
            <a:ext cx="2143125" cy="1865313"/>
          </a:xfrm>
          <a:prstGeom prst="rect">
            <a:avLst/>
          </a:prstGeom>
          <a:solidFill>
            <a:schemeClr val="bg2">
              <a:lumMod val="20000"/>
              <a:lumOff val="80000"/>
            </a:schemeClr>
          </a:solidFill>
          <a:ln>
            <a:solidFill>
              <a:schemeClr val="bg1">
                <a:lumMod val="75000"/>
              </a:schemeClr>
            </a:solidFill>
            <a:prstDash val="lgDash"/>
          </a:ln>
          <a:effectLst>
            <a:outerShdw blurRad="50800" dist="38100" dir="2700000" algn="tl" rotWithShape="0">
              <a:prstClr val="black">
                <a:alpha val="40000"/>
              </a:prstClr>
            </a:outerShdw>
          </a:effectLst>
        </p:spPr>
        <p:txBody>
          <a:bodyPr>
            <a:spAutoFit/>
          </a:bodyPr>
          <a:lstStyle/>
          <a:p>
            <a:pPr indent="266700" fontAlgn="base">
              <a:lnSpc>
                <a:spcPct val="120000"/>
              </a:lnSpc>
              <a:spcBef>
                <a:spcPct val="0"/>
              </a:spcBef>
              <a:spcAft>
                <a:spcPct val="0"/>
              </a:spcAft>
              <a:defRPr/>
            </a:pPr>
            <a:r>
              <a:rPr lang="zh-CN" altLang="en-US" sz="2400" b="1" dirty="0">
                <a:solidFill>
                  <a:srgbClr val="000000"/>
                </a:solidFill>
                <a:latin typeface="宋体"/>
                <a:cs typeface="Times New Roman" pitchFamily="18" charset="0"/>
              </a:rPr>
              <a:t>兼有</a:t>
            </a:r>
            <a:endParaRPr lang="en-US" altLang="zh-CN" sz="2400" b="1" dirty="0">
              <a:solidFill>
                <a:srgbClr val="000000"/>
              </a:solidFill>
              <a:latin typeface="宋体"/>
              <a:cs typeface="Times New Roman" pitchFamily="18" charset="0"/>
            </a:endParaRPr>
          </a:p>
          <a:p>
            <a:pPr indent="266700" fontAlgn="base">
              <a:lnSpc>
                <a:spcPct val="120000"/>
              </a:lnSpc>
              <a:spcBef>
                <a:spcPct val="0"/>
              </a:spcBef>
              <a:spcAft>
                <a:spcPct val="0"/>
              </a:spcAft>
              <a:defRPr/>
            </a:pPr>
            <a:r>
              <a:rPr lang="zh-CN" altLang="en-US" sz="2400" b="1" dirty="0">
                <a:solidFill>
                  <a:srgbClr val="003399"/>
                </a:solidFill>
                <a:latin typeface="宋体"/>
                <a:cs typeface="Times New Roman" pitchFamily="18" charset="0"/>
              </a:rPr>
              <a:t>  随机变量</a:t>
            </a:r>
            <a:r>
              <a:rPr lang="zh-CN" altLang="en-US" sz="2400" b="1" dirty="0">
                <a:solidFill>
                  <a:srgbClr val="000000"/>
                </a:solidFill>
                <a:latin typeface="宋体"/>
                <a:cs typeface="Times New Roman" pitchFamily="18" charset="0"/>
              </a:rPr>
              <a:t> </a:t>
            </a:r>
            <a:endParaRPr lang="en-US" altLang="zh-CN" sz="2400" b="1" dirty="0">
              <a:solidFill>
                <a:srgbClr val="000000"/>
              </a:solidFill>
              <a:latin typeface="宋体"/>
              <a:cs typeface="Times New Roman" pitchFamily="18" charset="0"/>
            </a:endParaRPr>
          </a:p>
          <a:p>
            <a:pPr indent="266700" fontAlgn="base">
              <a:lnSpc>
                <a:spcPct val="120000"/>
              </a:lnSpc>
              <a:spcBef>
                <a:spcPct val="0"/>
              </a:spcBef>
              <a:spcAft>
                <a:spcPct val="0"/>
              </a:spcAft>
              <a:defRPr/>
            </a:pPr>
            <a:r>
              <a:rPr lang="zh-CN" altLang="en-US" sz="2400" b="1" dirty="0">
                <a:solidFill>
                  <a:srgbClr val="003399"/>
                </a:solidFill>
                <a:latin typeface="宋体"/>
                <a:cs typeface="Times New Roman" pitchFamily="18" charset="0"/>
              </a:rPr>
              <a:t>  时间函数 </a:t>
            </a:r>
            <a:endParaRPr lang="en-US" altLang="zh-CN" sz="2400" b="1" dirty="0">
              <a:solidFill>
                <a:srgbClr val="003399"/>
              </a:solidFill>
              <a:latin typeface="宋体"/>
              <a:cs typeface="Times New Roman" pitchFamily="18" charset="0"/>
            </a:endParaRPr>
          </a:p>
          <a:p>
            <a:pPr indent="266700" fontAlgn="base">
              <a:lnSpc>
                <a:spcPct val="120000"/>
              </a:lnSpc>
              <a:spcBef>
                <a:spcPct val="0"/>
              </a:spcBef>
              <a:spcAft>
                <a:spcPct val="0"/>
              </a:spcAft>
              <a:defRPr/>
            </a:pPr>
            <a:r>
              <a:rPr lang="zh-CN" altLang="en-US" sz="2400" b="1" dirty="0">
                <a:solidFill>
                  <a:srgbClr val="000000"/>
                </a:solidFill>
                <a:latin typeface="宋体"/>
                <a:cs typeface="Times New Roman" pitchFamily="18" charset="0"/>
              </a:rPr>
              <a:t>的特点</a:t>
            </a:r>
          </a:p>
        </p:txBody>
      </p:sp>
      <p:sp>
        <p:nvSpPr>
          <p:cNvPr id="74" name="矩形 44"/>
          <p:cNvSpPr>
            <a:spLocks noChangeArrowheads="1"/>
          </p:cNvSpPr>
          <p:nvPr/>
        </p:nvSpPr>
        <p:spPr bwMode="auto">
          <a:xfrm>
            <a:off x="857250" y="3643313"/>
            <a:ext cx="12858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44600" eaLnBrk="0" hangingPunct="0">
              <a:defRPr sz="2000">
                <a:solidFill>
                  <a:schemeClr val="tx1"/>
                </a:solidFill>
                <a:latin typeface="Garamond" pitchFamily="18" charset="0"/>
                <a:ea typeface="宋体" charset="-122"/>
              </a:defRPr>
            </a:lvl1pPr>
            <a:lvl2pPr marL="742950" indent="-285750" defTabSz="1244600" eaLnBrk="0" hangingPunct="0">
              <a:defRPr sz="2000">
                <a:solidFill>
                  <a:schemeClr val="tx1"/>
                </a:solidFill>
                <a:latin typeface="Garamond" pitchFamily="18" charset="0"/>
                <a:ea typeface="宋体" charset="-122"/>
              </a:defRPr>
            </a:lvl2pPr>
            <a:lvl3pPr marL="1143000" indent="-228600" defTabSz="1244600" eaLnBrk="0" hangingPunct="0">
              <a:defRPr sz="2000">
                <a:solidFill>
                  <a:schemeClr val="tx1"/>
                </a:solidFill>
                <a:latin typeface="Garamond" pitchFamily="18" charset="0"/>
                <a:ea typeface="宋体" charset="-122"/>
              </a:defRPr>
            </a:lvl3pPr>
            <a:lvl4pPr marL="1600200" indent="-228600" defTabSz="1244600" eaLnBrk="0" hangingPunct="0">
              <a:defRPr sz="2000">
                <a:solidFill>
                  <a:schemeClr val="tx1"/>
                </a:solidFill>
                <a:latin typeface="Garamond" pitchFamily="18" charset="0"/>
                <a:ea typeface="宋体" charset="-122"/>
              </a:defRPr>
            </a:lvl4pPr>
            <a:lvl5pPr marL="2057400" indent="-228600" defTabSz="1244600" eaLnBrk="0" hangingPunct="0">
              <a:defRPr sz="2000">
                <a:solidFill>
                  <a:schemeClr val="tx1"/>
                </a:solidFill>
                <a:latin typeface="Garamond" pitchFamily="18" charset="0"/>
                <a:ea typeface="宋体" charset="-122"/>
              </a:defRPr>
            </a:lvl5pPr>
            <a:lvl6pPr marL="2514600" indent="-228600" defTabSz="1244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defTabSz="1244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defTabSz="1244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defTabSz="1244600" eaLnBrk="0" fontAlgn="base" hangingPunct="0">
              <a:spcBef>
                <a:spcPct val="0"/>
              </a:spcBef>
              <a:spcAft>
                <a:spcPct val="0"/>
              </a:spcAft>
              <a:defRPr sz="2000">
                <a:solidFill>
                  <a:schemeClr val="tx1"/>
                </a:solidFill>
                <a:latin typeface="Garamond" pitchFamily="18" charset="0"/>
                <a:ea typeface="宋体" charset="-122"/>
              </a:defRPr>
            </a:lvl9pPr>
          </a:lstStyle>
          <a:p>
            <a:pPr algn="ctr" eaLnBrk="1" fontAlgn="base" hangingPunct="1">
              <a:lnSpc>
                <a:spcPct val="90000"/>
              </a:lnSpc>
              <a:spcBef>
                <a:spcPct val="0"/>
              </a:spcBef>
              <a:spcAft>
                <a:spcPct val="35000"/>
              </a:spcAft>
              <a:buClr>
                <a:srgbClr val="FF0000"/>
              </a:buClr>
              <a:buSzPct val="70000"/>
              <a:buFont typeface="Wingdings" pitchFamily="2" charset="2"/>
              <a:buChar char="n"/>
            </a:pPr>
            <a:r>
              <a:rPr lang="zh-CN" altLang="en-US" sz="2400" b="1">
                <a:solidFill>
                  <a:srgbClr val="000000"/>
                </a:solidFill>
                <a:latin typeface="微软雅黑" pitchFamily="34" charset="-122"/>
                <a:ea typeface="微软雅黑" pitchFamily="34" charset="-122"/>
              </a:rPr>
              <a:t> </a:t>
            </a:r>
            <a:r>
              <a:rPr lang="zh-CN" altLang="en-US" sz="2400" b="1">
                <a:solidFill>
                  <a:srgbClr val="000000"/>
                </a:solidFill>
                <a:latin typeface="黑体" pitchFamily="2" charset="-122"/>
                <a:ea typeface="黑体" pitchFamily="2" charset="-122"/>
              </a:rPr>
              <a:t>属性：</a:t>
            </a:r>
          </a:p>
        </p:txBody>
      </p:sp>
      <p:graphicFrame>
        <p:nvGraphicFramePr>
          <p:cNvPr id="40984" name="Object 24"/>
          <p:cNvGraphicFramePr>
            <a:graphicFrameLocks noChangeAspect="1"/>
          </p:cNvGraphicFramePr>
          <p:nvPr/>
        </p:nvGraphicFramePr>
        <p:xfrm>
          <a:off x="2593975" y="2262188"/>
          <a:ext cx="695325" cy="498475"/>
        </p:xfrm>
        <a:graphic>
          <a:graphicData uri="http://schemas.openxmlformats.org/presentationml/2006/ole">
            <mc:AlternateContent xmlns:mc="http://schemas.openxmlformats.org/markup-compatibility/2006">
              <mc:Choice xmlns:v="urn:schemas-microsoft-com:vml" Requires="v">
                <p:oleObj spid="_x0000_s1056" name="Equation" r:id="rId4" imgW="317362" imgH="228501" progId="Equation.DSMT4">
                  <p:embed/>
                </p:oleObj>
              </mc:Choice>
              <mc:Fallback>
                <p:oleObj name="Equation" r:id="rId4" imgW="317362" imgH="228501"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3975" y="2262188"/>
                        <a:ext cx="695325"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708688"/>
                              </a:outerShdw>
                            </a:effectLst>
                          </a14:hiddenEffects>
                        </a:ext>
                      </a:extLst>
                    </p:spPr>
                  </p:pic>
                </p:oleObj>
              </mc:Fallback>
            </mc:AlternateContent>
          </a:graphicData>
        </a:graphic>
      </p:graphicFrame>
      <p:graphicFrame>
        <p:nvGraphicFramePr>
          <p:cNvPr id="40985" name="Object 25"/>
          <p:cNvGraphicFramePr>
            <a:graphicFrameLocks noChangeAspect="1"/>
          </p:cNvGraphicFramePr>
          <p:nvPr/>
        </p:nvGraphicFramePr>
        <p:xfrm>
          <a:off x="2003425" y="2830513"/>
          <a:ext cx="695325" cy="501650"/>
        </p:xfrm>
        <a:graphic>
          <a:graphicData uri="http://schemas.openxmlformats.org/presentationml/2006/ole">
            <mc:AlternateContent xmlns:mc="http://schemas.openxmlformats.org/markup-compatibility/2006">
              <mc:Choice xmlns:v="urn:schemas-microsoft-com:vml" Requires="v">
                <p:oleObj spid="_x0000_s1057" name="Equation" r:id="rId6" imgW="317362" imgH="228501" progId="Equation.DSMT4">
                  <p:embed/>
                </p:oleObj>
              </mc:Choice>
              <mc:Fallback>
                <p:oleObj name="Equation" r:id="rId6" imgW="317362" imgH="228501"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03425" y="2830513"/>
                        <a:ext cx="695325"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708688"/>
                              </a:outerShdw>
                            </a:effectLst>
                          </a14:hiddenEffects>
                        </a:ext>
                      </a:extLst>
                    </p:spPr>
                  </p:pic>
                </p:oleObj>
              </mc:Fallback>
            </mc:AlternateContent>
          </a:graphicData>
        </a:graphic>
      </p:graphicFrame>
      <p:sp>
        <p:nvSpPr>
          <p:cNvPr id="41" name="Rectangle 3"/>
          <p:cNvSpPr txBox="1">
            <a:spLocks noChangeArrowheads="1"/>
          </p:cNvSpPr>
          <p:nvPr/>
        </p:nvSpPr>
        <p:spPr bwMode="auto">
          <a:xfrm>
            <a:off x="0" y="404813"/>
            <a:ext cx="5434013" cy="666750"/>
          </a:xfrm>
          <a:prstGeom prst="rect">
            <a:avLst/>
          </a:prstGeom>
          <a:noFill/>
          <a:ln w="9525">
            <a:noFill/>
            <a:miter lim="800000"/>
            <a:headEnd/>
            <a:tailEnd/>
          </a:ln>
        </p:spPr>
        <p:txBody>
          <a:bodyPr/>
          <a:lstStyle>
            <a:lvl1pPr marL="285750" indent="-285750"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20000"/>
              </a:spcBef>
              <a:spcAft>
                <a:spcPct val="0"/>
              </a:spcAft>
              <a:buClr>
                <a:srgbClr val="009999"/>
              </a:buClr>
              <a:buSzPct val="65000"/>
            </a:pPr>
            <a:r>
              <a:rPr lang="en-US" altLang="en-US" sz="3200" b="1">
                <a:solidFill>
                  <a:srgbClr val="003399"/>
                </a:solidFill>
              </a:rPr>
              <a:t>§</a:t>
            </a:r>
            <a:r>
              <a:rPr lang="en-US" altLang="en-US" sz="3200" b="1">
                <a:solidFill>
                  <a:srgbClr val="003399"/>
                </a:solidFill>
                <a:latin typeface="Arial" charset="0"/>
                <a:ea typeface="微软雅黑" pitchFamily="34" charset="-122"/>
                <a:cs typeface="Arial" charset="0"/>
              </a:rPr>
              <a:t>3</a:t>
            </a:r>
            <a:r>
              <a:rPr lang="en-US" altLang="zh-CN" sz="3200" b="1">
                <a:solidFill>
                  <a:srgbClr val="003399"/>
                </a:solidFill>
                <a:latin typeface="Arial" charset="0"/>
                <a:ea typeface="微软雅黑" pitchFamily="34" charset="-122"/>
                <a:cs typeface="Arial" charset="0"/>
              </a:rPr>
              <a:t>.1  </a:t>
            </a:r>
            <a:r>
              <a:rPr lang="zh-CN" altLang="en-US" sz="3200" b="1">
                <a:solidFill>
                  <a:srgbClr val="003399"/>
                </a:solidFill>
                <a:latin typeface="微软雅黑" pitchFamily="34" charset="-122"/>
                <a:ea typeface="微软雅黑" pitchFamily="34" charset="-122"/>
              </a:rPr>
              <a:t>随机过程的基本概念</a:t>
            </a:r>
            <a:endParaRPr lang="en-US" altLang="zh-CN" sz="3200">
              <a:solidFill>
                <a:srgbClr val="003399"/>
              </a:solidFill>
              <a:latin typeface="Arial" charset="0"/>
            </a:endParaRPr>
          </a:p>
        </p:txBody>
      </p:sp>
      <p:sp>
        <p:nvSpPr>
          <p:cNvPr id="44" name="矩形 43"/>
          <p:cNvSpPr/>
          <p:nvPr/>
        </p:nvSpPr>
        <p:spPr>
          <a:xfrm>
            <a:off x="4357688" y="4929188"/>
            <a:ext cx="1785937" cy="1041400"/>
          </a:xfrm>
          <a:prstGeom prst="rect">
            <a:avLst/>
          </a:prstGeom>
          <a:solidFill>
            <a:schemeClr val="bg2">
              <a:lumMod val="20000"/>
              <a:lumOff val="80000"/>
            </a:schemeClr>
          </a:solidFill>
          <a:ln>
            <a:solidFill>
              <a:schemeClr val="bg1">
                <a:lumMod val="75000"/>
              </a:schemeClr>
            </a:solidFill>
            <a:prstDash val="lgDash"/>
          </a:ln>
          <a:effectLst>
            <a:outerShdw blurRad="50800" dist="38100" dir="2700000" algn="tl" rotWithShape="0">
              <a:prstClr val="black">
                <a:alpha val="40000"/>
              </a:prstClr>
            </a:outerShdw>
          </a:effectLst>
        </p:spPr>
        <p:txBody>
          <a:bodyPr>
            <a:spAutoFit/>
          </a:bodyPr>
          <a:lstStyle/>
          <a:p>
            <a:pPr indent="266700" fontAlgn="base">
              <a:lnSpc>
                <a:spcPts val="3700"/>
              </a:lnSpc>
              <a:spcBef>
                <a:spcPct val="0"/>
              </a:spcBef>
              <a:spcAft>
                <a:spcPct val="0"/>
              </a:spcAft>
              <a:defRPr/>
            </a:pPr>
            <a:r>
              <a:rPr lang="zh-CN" altLang="en-US" sz="2400" b="1" dirty="0">
                <a:solidFill>
                  <a:srgbClr val="003399"/>
                </a:solidFill>
                <a:latin typeface="宋体"/>
                <a:cs typeface="Times New Roman" pitchFamily="18" charset="0"/>
              </a:rPr>
              <a:t>分布函数</a:t>
            </a:r>
            <a:endParaRPr lang="en-US" altLang="zh-CN" sz="2400" b="1" dirty="0">
              <a:solidFill>
                <a:srgbClr val="003399"/>
              </a:solidFill>
              <a:latin typeface="宋体"/>
              <a:cs typeface="Times New Roman" pitchFamily="18" charset="0"/>
            </a:endParaRPr>
          </a:p>
          <a:p>
            <a:pPr indent="266700" fontAlgn="base">
              <a:lnSpc>
                <a:spcPts val="3700"/>
              </a:lnSpc>
              <a:spcBef>
                <a:spcPct val="0"/>
              </a:spcBef>
              <a:spcAft>
                <a:spcPct val="0"/>
              </a:spcAft>
              <a:defRPr/>
            </a:pPr>
            <a:r>
              <a:rPr lang="zh-CN" altLang="en-US" sz="2400" b="1" dirty="0">
                <a:solidFill>
                  <a:srgbClr val="003399"/>
                </a:solidFill>
                <a:effectLst>
                  <a:outerShdw blurRad="38100" dist="38100" dir="2700000" algn="tl">
                    <a:srgbClr val="C0C0C0"/>
                  </a:outerShdw>
                </a:effectLst>
                <a:latin typeface="宋体"/>
                <a:cs typeface="Times New Roman" pitchFamily="18" charset="0"/>
              </a:rPr>
              <a:t>数字特征</a:t>
            </a:r>
          </a:p>
        </p:txBody>
      </p:sp>
      <p:sp>
        <p:nvSpPr>
          <p:cNvPr id="45" name="矩形 44"/>
          <p:cNvSpPr>
            <a:spLocks noChangeArrowheads="1"/>
          </p:cNvSpPr>
          <p:nvPr/>
        </p:nvSpPr>
        <p:spPr bwMode="auto">
          <a:xfrm>
            <a:off x="4143375" y="4357688"/>
            <a:ext cx="2071688"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44600" eaLnBrk="0" hangingPunct="0">
              <a:defRPr sz="2000">
                <a:solidFill>
                  <a:schemeClr val="tx1"/>
                </a:solidFill>
                <a:latin typeface="Garamond" pitchFamily="18" charset="0"/>
                <a:ea typeface="宋体" charset="-122"/>
              </a:defRPr>
            </a:lvl1pPr>
            <a:lvl2pPr marL="742950" indent="-285750" defTabSz="1244600" eaLnBrk="0" hangingPunct="0">
              <a:defRPr sz="2000">
                <a:solidFill>
                  <a:schemeClr val="tx1"/>
                </a:solidFill>
                <a:latin typeface="Garamond" pitchFamily="18" charset="0"/>
                <a:ea typeface="宋体" charset="-122"/>
              </a:defRPr>
            </a:lvl2pPr>
            <a:lvl3pPr marL="1143000" indent="-228600" defTabSz="1244600" eaLnBrk="0" hangingPunct="0">
              <a:defRPr sz="2000">
                <a:solidFill>
                  <a:schemeClr val="tx1"/>
                </a:solidFill>
                <a:latin typeface="Garamond" pitchFamily="18" charset="0"/>
                <a:ea typeface="宋体" charset="-122"/>
              </a:defRPr>
            </a:lvl3pPr>
            <a:lvl4pPr marL="1600200" indent="-228600" defTabSz="1244600" eaLnBrk="0" hangingPunct="0">
              <a:defRPr sz="2000">
                <a:solidFill>
                  <a:schemeClr val="tx1"/>
                </a:solidFill>
                <a:latin typeface="Garamond" pitchFamily="18" charset="0"/>
                <a:ea typeface="宋体" charset="-122"/>
              </a:defRPr>
            </a:lvl4pPr>
            <a:lvl5pPr marL="2057400" indent="-228600" defTabSz="1244600" eaLnBrk="0" hangingPunct="0">
              <a:defRPr sz="2000">
                <a:solidFill>
                  <a:schemeClr val="tx1"/>
                </a:solidFill>
                <a:latin typeface="Garamond" pitchFamily="18" charset="0"/>
                <a:ea typeface="宋体" charset="-122"/>
              </a:defRPr>
            </a:lvl5pPr>
            <a:lvl6pPr marL="2514600" indent="-228600" defTabSz="1244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defTabSz="1244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defTabSz="1244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defTabSz="1244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lnSpc>
                <a:spcPct val="90000"/>
              </a:lnSpc>
              <a:spcBef>
                <a:spcPct val="0"/>
              </a:spcBef>
              <a:spcAft>
                <a:spcPct val="35000"/>
              </a:spcAft>
              <a:buClr>
                <a:srgbClr val="FF0000"/>
              </a:buClr>
              <a:buSzPct val="70000"/>
              <a:buFont typeface="Wingdings" pitchFamily="2" charset="2"/>
              <a:buChar char="n"/>
            </a:pPr>
            <a:r>
              <a:rPr lang="zh-CN" altLang="en-US" sz="2400" b="1">
                <a:solidFill>
                  <a:srgbClr val="000000"/>
                </a:solidFill>
                <a:latin typeface="黑体" pitchFamily="2" charset="-122"/>
                <a:ea typeface="黑体" pitchFamily="2" charset="-122"/>
              </a:rPr>
              <a:t> 特性描述：</a:t>
            </a:r>
          </a:p>
        </p:txBody>
      </p:sp>
      <p:sp>
        <p:nvSpPr>
          <p:cNvPr id="36" name="AutoShape 11"/>
          <p:cNvSpPr>
            <a:spLocks/>
          </p:cNvSpPr>
          <p:nvPr/>
        </p:nvSpPr>
        <p:spPr bwMode="auto">
          <a:xfrm>
            <a:off x="1571625" y="4778375"/>
            <a:ext cx="268288" cy="696913"/>
          </a:xfrm>
          <a:prstGeom prst="leftBrace">
            <a:avLst>
              <a:gd name="adj1" fmla="val 27191"/>
              <a:gd name="adj2" fmla="val 50000"/>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sz="2400">
              <a:solidFill>
                <a:srgbClr val="000000"/>
              </a:solidFill>
            </a:endParaRPr>
          </a:p>
        </p:txBody>
      </p:sp>
      <p:sp>
        <p:nvSpPr>
          <p:cNvPr id="38" name="AutoShape 11"/>
          <p:cNvSpPr>
            <a:spLocks/>
          </p:cNvSpPr>
          <p:nvPr/>
        </p:nvSpPr>
        <p:spPr bwMode="auto">
          <a:xfrm>
            <a:off x="4432300" y="5100638"/>
            <a:ext cx="268288" cy="696912"/>
          </a:xfrm>
          <a:prstGeom prst="leftBrace">
            <a:avLst>
              <a:gd name="adj1" fmla="val 27191"/>
              <a:gd name="adj2" fmla="val 50000"/>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sz="2400">
              <a:solidFill>
                <a:srgbClr val="000000"/>
              </a:solidFill>
            </a:endParaRPr>
          </a:p>
        </p:txBody>
      </p:sp>
      <p:sp>
        <p:nvSpPr>
          <p:cNvPr id="4124" name="矩形 4"/>
          <p:cNvSpPr>
            <a:spLocks noChangeArrowheads="1"/>
          </p:cNvSpPr>
          <p:nvPr/>
        </p:nvSpPr>
        <p:spPr bwMode="auto">
          <a:xfrm>
            <a:off x="149225" y="1095375"/>
            <a:ext cx="52847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r>
              <a:rPr lang="zh-CN" altLang="en-US" sz="2400">
                <a:solidFill>
                  <a:srgbClr val="000000"/>
                </a:solidFill>
                <a:latin typeface="华文中宋" pitchFamily="2" charset="-122"/>
                <a:ea typeface="华文中宋" pitchFamily="2" charset="-122"/>
                <a:cs typeface="Times New Roman" pitchFamily="18" charset="0"/>
              </a:rPr>
              <a:t>随机过程是一类随时间作随机变化的过程，它不能用确切的时间函数描述。</a:t>
            </a:r>
          </a:p>
        </p:txBody>
      </p:sp>
      <p:sp>
        <p:nvSpPr>
          <p:cNvPr id="3" name="页脚占位符 2"/>
          <p:cNvSpPr>
            <a:spLocks noGrp="1"/>
          </p:cNvSpPr>
          <p:nvPr>
            <p:ph type="ftr" sz="quarter" idx="10"/>
          </p:nvPr>
        </p:nvSpPr>
        <p:spPr/>
        <p:txBody>
          <a:bodyPr/>
          <a:lstStyle/>
          <a:p>
            <a:pPr>
              <a:defRPr/>
            </a:pPr>
            <a:r>
              <a:rPr lang="zh-CN" altLang="en-US" smtClean="0"/>
              <a:t>浙江工业大学信息学院</a:t>
            </a:r>
            <a:endParaRPr lang="en-US" altLang="zh-CN"/>
          </a:p>
        </p:txBody>
      </p:sp>
      <p:sp>
        <p:nvSpPr>
          <p:cNvPr id="4" name="灯片编号占位符 3"/>
          <p:cNvSpPr>
            <a:spLocks noGrp="1"/>
          </p:cNvSpPr>
          <p:nvPr>
            <p:ph type="sldNum" sz="quarter" idx="11"/>
          </p:nvPr>
        </p:nvSpPr>
        <p:spPr/>
        <p:txBody>
          <a:bodyPr/>
          <a:lstStyle/>
          <a:p>
            <a:pPr>
              <a:defRPr/>
            </a:pPr>
            <a:fld id="{F04E0FC2-6EC7-45AD-9FCD-EB3F83661652}" type="slidenum">
              <a:rPr lang="en-US" altLang="zh-CN" smtClean="0">
                <a:solidFill>
                  <a:srgbClr val="000000"/>
                </a:solidFill>
              </a:rPr>
              <a:pPr>
                <a:defRPr/>
              </a:pPr>
              <a:t>3</a:t>
            </a:fld>
            <a:endParaRPr lang="en-US" altLang="zh-CN" dirty="0">
              <a:solidFill>
                <a:srgbClr val="000000"/>
              </a:solidFill>
            </a:endParaRPr>
          </a:p>
        </p:txBody>
      </p:sp>
    </p:spTree>
    <p:extLst>
      <p:ext uri="{BB962C8B-B14F-4D97-AF65-F5344CB8AC3E}">
        <p14:creationId xmlns:p14="http://schemas.microsoft.com/office/powerpoint/2010/main" val="204686852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2000"/>
                                        <p:tgtEl>
                                          <p:spTgt spid="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left)">
                                      <p:cBhvr>
                                        <p:cTn id="12" dur="2000"/>
                                        <p:tgtEl>
                                          <p:spTgt spid="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left)">
                                      <p:cBhvr>
                                        <p:cTn id="17" dur="2000"/>
                                        <p:tgtEl>
                                          <p:spTgt spid="39"/>
                                        </p:tgtEl>
                                      </p:cBhvr>
                                    </p:animEffect>
                                  </p:childTnLst>
                                </p:cTn>
                              </p:par>
                            </p:childTnLst>
                          </p:cTn>
                        </p:par>
                        <p:par>
                          <p:cTn id="18" fill="hold" nodeType="afterGroup">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left)">
                                      <p:cBhvr>
                                        <p:cTn id="21" dur="2000"/>
                                        <p:tgtEl>
                                          <p:spTgt spid="32"/>
                                        </p:tgtEl>
                                      </p:cBhvr>
                                    </p:animEffect>
                                  </p:childTnLst>
                                </p:cTn>
                              </p:par>
                              <p:par>
                                <p:cTn id="22" presetID="6" presetClass="entr" presetSubtype="32" fill="hold" nodeType="withEffect">
                                  <p:stCondLst>
                                    <p:cond delay="0"/>
                                  </p:stCondLst>
                                  <p:childTnLst>
                                    <p:set>
                                      <p:cBhvr>
                                        <p:cTn id="23" dur="1" fill="hold">
                                          <p:stCondLst>
                                            <p:cond delay="0"/>
                                          </p:stCondLst>
                                        </p:cTn>
                                        <p:tgtEl>
                                          <p:spTgt spid="40984"/>
                                        </p:tgtEl>
                                        <p:attrNameLst>
                                          <p:attrName>style.visibility</p:attrName>
                                        </p:attrNameLst>
                                      </p:cBhvr>
                                      <p:to>
                                        <p:strVal val="visible"/>
                                      </p:to>
                                    </p:set>
                                    <p:animEffect transition="in" filter="circle(out)">
                                      <p:cBhvr>
                                        <p:cTn id="24" dur="2000"/>
                                        <p:tgtEl>
                                          <p:spTgt spid="4098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54"/>
                                        </p:tgtEl>
                                        <p:attrNameLst>
                                          <p:attrName>style.visibility</p:attrName>
                                        </p:attrNameLst>
                                      </p:cBhvr>
                                      <p:to>
                                        <p:strVal val="visible"/>
                                      </p:to>
                                    </p:set>
                                    <p:animEffect transition="in" filter="wipe(down)">
                                      <p:cBhvr>
                                        <p:cTn id="29" dur="500"/>
                                        <p:tgtEl>
                                          <p:spTgt spid="54"/>
                                        </p:tgtEl>
                                      </p:cBhvr>
                                    </p:animEffect>
                                  </p:childTnLst>
                                </p:cTn>
                              </p:par>
                            </p:childTnLst>
                          </p:cTn>
                        </p:par>
                        <p:par>
                          <p:cTn id="30" fill="hold" nodeType="afterGroup">
                            <p:stCondLst>
                              <p:cond delay="500"/>
                            </p:stCondLst>
                            <p:childTnLst>
                              <p:par>
                                <p:cTn id="31" presetID="22" presetClass="entr" presetSubtype="4" fill="hold" grpId="0" nodeType="after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wipe(down)">
                                      <p:cBhvr>
                                        <p:cTn id="33" dur="500"/>
                                        <p:tgtEl>
                                          <p:spTgt spid="53"/>
                                        </p:tgtEl>
                                      </p:cBhvr>
                                    </p:animEffect>
                                  </p:childTnLst>
                                </p:cTn>
                              </p:par>
                            </p:childTnLst>
                          </p:cTn>
                        </p:par>
                        <p:par>
                          <p:cTn id="34" fill="hold" nodeType="afterGroup">
                            <p:stCondLst>
                              <p:cond delay="1000"/>
                            </p:stCondLst>
                            <p:childTnLst>
                              <p:par>
                                <p:cTn id="35" presetID="11" presetClass="entr" presetSubtype="0" fill="hold" grpId="0" nodeType="afterEffect">
                                  <p:stCondLst>
                                    <p:cond delay="0"/>
                                  </p:stCondLst>
                                  <p:childTnLst>
                                    <p:set>
                                      <p:cBhvr>
                                        <p:cTn id="36" dur="1000">
                                          <p:stCondLst>
                                            <p:cond delay="0"/>
                                          </p:stCondLst>
                                        </p:cTn>
                                        <p:tgtEl>
                                          <p:spTgt spid="58"/>
                                        </p:tgtEl>
                                        <p:attrNameLst>
                                          <p:attrName>style.visibility</p:attrName>
                                        </p:attrNameLst>
                                      </p:cBhvr>
                                      <p:to>
                                        <p:strVal val="visible"/>
                                      </p:to>
                                    </p:set>
                                  </p:childTnLst>
                                </p:cTn>
                              </p:par>
                            </p:childTnLst>
                          </p:cTn>
                        </p:par>
                        <p:par>
                          <p:cTn id="37" fill="hold" nodeType="afterGroup">
                            <p:stCondLst>
                              <p:cond delay="2000"/>
                            </p:stCondLst>
                            <p:childTnLst>
                              <p:par>
                                <p:cTn id="38" presetID="11" presetClass="entr" presetSubtype="0" fill="hold" grpId="0" nodeType="afterEffect">
                                  <p:stCondLst>
                                    <p:cond delay="0"/>
                                  </p:stCondLst>
                                  <p:childTnLst>
                                    <p:set>
                                      <p:cBhvr>
                                        <p:cTn id="39" dur="1000">
                                          <p:stCondLst>
                                            <p:cond delay="0"/>
                                          </p:stCondLst>
                                        </p:cTn>
                                        <p:tgtEl>
                                          <p:spTgt spid="60"/>
                                        </p:tgtEl>
                                        <p:attrNameLst>
                                          <p:attrName>style.visibility</p:attrName>
                                        </p:attrNameLst>
                                      </p:cBhvr>
                                      <p:to>
                                        <p:strVal val="visible"/>
                                      </p:to>
                                    </p:set>
                                  </p:childTnLst>
                                </p:cTn>
                              </p:par>
                            </p:childTnLst>
                          </p:cTn>
                        </p:par>
                        <p:par>
                          <p:cTn id="40" fill="hold" nodeType="afterGroup">
                            <p:stCondLst>
                              <p:cond delay="3000"/>
                            </p:stCondLst>
                            <p:childTnLst>
                              <p:par>
                                <p:cTn id="41" presetID="11" presetClass="entr" presetSubtype="0" fill="hold" grpId="0" nodeType="afterEffect">
                                  <p:stCondLst>
                                    <p:cond delay="0"/>
                                  </p:stCondLst>
                                  <p:childTnLst>
                                    <p:set>
                                      <p:cBhvr>
                                        <p:cTn id="42" dur="1000">
                                          <p:stCondLst>
                                            <p:cond delay="0"/>
                                          </p:stCondLst>
                                        </p:cTn>
                                        <p:tgtEl>
                                          <p:spTgt spid="59"/>
                                        </p:tgtEl>
                                        <p:attrNameLst>
                                          <p:attrName>style.visibility</p:attrName>
                                        </p:attrNameLst>
                                      </p:cBhvr>
                                      <p:to>
                                        <p:strVal val="visible"/>
                                      </p:to>
                                    </p:set>
                                  </p:childTnLst>
                                </p:cTn>
                              </p:par>
                            </p:childTnLst>
                          </p:cTn>
                        </p:par>
                        <p:par>
                          <p:cTn id="43" fill="hold" nodeType="afterGroup">
                            <p:stCondLst>
                              <p:cond delay="4000"/>
                            </p:stCondLst>
                            <p:childTnLst>
                              <p:par>
                                <p:cTn id="44" presetID="10" presetClass="entr" presetSubtype="0" fill="hold" grpId="1" nodeType="after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1000"/>
                                        <p:tgtEl>
                                          <p:spTgt spid="58"/>
                                        </p:tgtEl>
                                      </p:cBhvr>
                                    </p:animEffect>
                                  </p:childTnLst>
                                </p:cTn>
                              </p:par>
                              <p:par>
                                <p:cTn id="47" presetID="10" presetClass="entr" presetSubtype="0" fill="hold" grpId="1" nodeType="with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fade">
                                      <p:cBhvr>
                                        <p:cTn id="49" dur="1000"/>
                                        <p:tgtEl>
                                          <p:spTgt spid="59"/>
                                        </p:tgtEl>
                                      </p:cBhvr>
                                    </p:animEffect>
                                  </p:childTnLst>
                                </p:cTn>
                              </p:par>
                              <p:par>
                                <p:cTn id="50" presetID="10" presetClass="entr" presetSubtype="0" fill="hold" grpId="1" nodeType="withEffect">
                                  <p:stCondLst>
                                    <p:cond delay="0"/>
                                  </p:stCondLst>
                                  <p:childTnLst>
                                    <p:set>
                                      <p:cBhvr>
                                        <p:cTn id="51" dur="1" fill="hold">
                                          <p:stCondLst>
                                            <p:cond delay="0"/>
                                          </p:stCondLst>
                                        </p:cTn>
                                        <p:tgtEl>
                                          <p:spTgt spid="60"/>
                                        </p:tgtEl>
                                        <p:attrNameLst>
                                          <p:attrName>style.visibility</p:attrName>
                                        </p:attrNameLst>
                                      </p:cBhvr>
                                      <p:to>
                                        <p:strVal val="visible"/>
                                      </p:to>
                                    </p:set>
                                    <p:animEffect transition="in" filter="fade">
                                      <p:cBhvr>
                                        <p:cTn id="52" dur="1000"/>
                                        <p:tgtEl>
                                          <p:spTgt spid="6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56"/>
                                        </p:tgtEl>
                                        <p:attrNameLst>
                                          <p:attrName>style.visibility</p:attrName>
                                        </p:attrNameLst>
                                      </p:cBhvr>
                                      <p:to>
                                        <p:strVal val="visible"/>
                                      </p:to>
                                    </p:set>
                                    <p:animEffect transition="in" filter="wipe(down)">
                                      <p:cBhvr>
                                        <p:cTn id="57" dur="500"/>
                                        <p:tgtEl>
                                          <p:spTgt spid="56"/>
                                        </p:tgtEl>
                                      </p:cBhvr>
                                    </p:animEffect>
                                  </p:childTnLst>
                                </p:cTn>
                              </p:par>
                            </p:childTnLst>
                          </p:cTn>
                        </p:par>
                        <p:par>
                          <p:cTn id="58" fill="hold" nodeType="afterGroup">
                            <p:stCondLst>
                              <p:cond delay="500"/>
                            </p:stCondLst>
                            <p:childTnLst>
                              <p:par>
                                <p:cTn id="59" presetID="22" presetClass="entr" presetSubtype="4" fill="hold" grpId="0" nodeType="afterEffect">
                                  <p:stCondLst>
                                    <p:cond delay="0"/>
                                  </p:stCondLst>
                                  <p:childTnLst>
                                    <p:set>
                                      <p:cBhvr>
                                        <p:cTn id="60" dur="1" fill="hold">
                                          <p:stCondLst>
                                            <p:cond delay="0"/>
                                          </p:stCondLst>
                                        </p:cTn>
                                        <p:tgtEl>
                                          <p:spTgt spid="55"/>
                                        </p:tgtEl>
                                        <p:attrNameLst>
                                          <p:attrName>style.visibility</p:attrName>
                                        </p:attrNameLst>
                                      </p:cBhvr>
                                      <p:to>
                                        <p:strVal val="visible"/>
                                      </p:to>
                                    </p:set>
                                    <p:animEffect transition="in" filter="wipe(down)">
                                      <p:cBhvr>
                                        <p:cTn id="61" dur="500"/>
                                        <p:tgtEl>
                                          <p:spTgt spid="55"/>
                                        </p:tgtEl>
                                      </p:cBhvr>
                                    </p:animEffect>
                                  </p:childTnLst>
                                </p:cTn>
                              </p:par>
                            </p:childTnLst>
                          </p:cTn>
                        </p:par>
                        <p:par>
                          <p:cTn id="62" fill="hold" nodeType="afterGroup">
                            <p:stCondLst>
                              <p:cond delay="1000"/>
                            </p:stCondLst>
                            <p:childTnLst>
                              <p:par>
                                <p:cTn id="63" presetID="11" presetClass="entr" presetSubtype="0" fill="hold" grpId="0" nodeType="afterEffect">
                                  <p:stCondLst>
                                    <p:cond delay="0"/>
                                  </p:stCondLst>
                                  <p:childTnLst>
                                    <p:set>
                                      <p:cBhvr>
                                        <p:cTn id="64" dur="1000">
                                          <p:stCondLst>
                                            <p:cond delay="0"/>
                                          </p:stCondLst>
                                        </p:cTn>
                                        <p:tgtEl>
                                          <p:spTgt spid="61"/>
                                        </p:tgtEl>
                                        <p:attrNameLst>
                                          <p:attrName>style.visibility</p:attrName>
                                        </p:attrNameLst>
                                      </p:cBhvr>
                                      <p:to>
                                        <p:strVal val="visible"/>
                                      </p:to>
                                    </p:set>
                                  </p:childTnLst>
                                </p:cTn>
                              </p:par>
                            </p:childTnLst>
                          </p:cTn>
                        </p:par>
                        <p:par>
                          <p:cTn id="65" fill="hold" nodeType="afterGroup">
                            <p:stCondLst>
                              <p:cond delay="2000"/>
                            </p:stCondLst>
                            <p:childTnLst>
                              <p:par>
                                <p:cTn id="66" presetID="11" presetClass="entr" presetSubtype="0" fill="hold" grpId="0" nodeType="afterEffect">
                                  <p:stCondLst>
                                    <p:cond delay="0"/>
                                  </p:stCondLst>
                                  <p:childTnLst>
                                    <p:set>
                                      <p:cBhvr>
                                        <p:cTn id="67" dur="1000">
                                          <p:stCondLst>
                                            <p:cond delay="0"/>
                                          </p:stCondLst>
                                        </p:cTn>
                                        <p:tgtEl>
                                          <p:spTgt spid="63"/>
                                        </p:tgtEl>
                                        <p:attrNameLst>
                                          <p:attrName>style.visibility</p:attrName>
                                        </p:attrNameLst>
                                      </p:cBhvr>
                                      <p:to>
                                        <p:strVal val="visible"/>
                                      </p:to>
                                    </p:set>
                                  </p:childTnLst>
                                </p:cTn>
                              </p:par>
                            </p:childTnLst>
                          </p:cTn>
                        </p:par>
                        <p:par>
                          <p:cTn id="68" fill="hold" nodeType="afterGroup">
                            <p:stCondLst>
                              <p:cond delay="3000"/>
                            </p:stCondLst>
                            <p:childTnLst>
                              <p:par>
                                <p:cTn id="69" presetID="11" presetClass="entr" presetSubtype="0" fill="hold" grpId="0" nodeType="afterEffect">
                                  <p:stCondLst>
                                    <p:cond delay="0"/>
                                  </p:stCondLst>
                                  <p:childTnLst>
                                    <p:set>
                                      <p:cBhvr>
                                        <p:cTn id="70" dur="1000">
                                          <p:stCondLst>
                                            <p:cond delay="0"/>
                                          </p:stCondLst>
                                        </p:cTn>
                                        <p:tgtEl>
                                          <p:spTgt spid="62"/>
                                        </p:tgtEl>
                                        <p:attrNameLst>
                                          <p:attrName>style.visibility</p:attrName>
                                        </p:attrNameLst>
                                      </p:cBhvr>
                                      <p:to>
                                        <p:strVal val="visible"/>
                                      </p:to>
                                    </p:set>
                                  </p:childTnLst>
                                </p:cTn>
                              </p:par>
                            </p:childTnLst>
                          </p:cTn>
                        </p:par>
                        <p:par>
                          <p:cTn id="71" fill="hold" nodeType="afterGroup">
                            <p:stCondLst>
                              <p:cond delay="4000"/>
                            </p:stCondLst>
                            <p:childTnLst>
                              <p:par>
                                <p:cTn id="72" presetID="10" presetClass="entr" presetSubtype="0" fill="hold" grpId="1" nodeType="afterEffect">
                                  <p:stCondLst>
                                    <p:cond delay="0"/>
                                  </p:stCondLst>
                                  <p:childTnLst>
                                    <p:set>
                                      <p:cBhvr>
                                        <p:cTn id="73" dur="1" fill="hold">
                                          <p:stCondLst>
                                            <p:cond delay="0"/>
                                          </p:stCondLst>
                                        </p:cTn>
                                        <p:tgtEl>
                                          <p:spTgt spid="61"/>
                                        </p:tgtEl>
                                        <p:attrNameLst>
                                          <p:attrName>style.visibility</p:attrName>
                                        </p:attrNameLst>
                                      </p:cBhvr>
                                      <p:to>
                                        <p:strVal val="visible"/>
                                      </p:to>
                                    </p:set>
                                    <p:animEffect transition="in" filter="fade">
                                      <p:cBhvr>
                                        <p:cTn id="74" dur="1000"/>
                                        <p:tgtEl>
                                          <p:spTgt spid="61"/>
                                        </p:tgtEl>
                                      </p:cBhvr>
                                    </p:animEffect>
                                  </p:childTnLst>
                                </p:cTn>
                              </p:par>
                              <p:par>
                                <p:cTn id="75" presetID="10" presetClass="entr" presetSubtype="0" fill="hold" grpId="1" nodeType="withEffect">
                                  <p:stCondLst>
                                    <p:cond delay="0"/>
                                  </p:stCondLst>
                                  <p:childTnLst>
                                    <p:set>
                                      <p:cBhvr>
                                        <p:cTn id="76" dur="1" fill="hold">
                                          <p:stCondLst>
                                            <p:cond delay="0"/>
                                          </p:stCondLst>
                                        </p:cTn>
                                        <p:tgtEl>
                                          <p:spTgt spid="62"/>
                                        </p:tgtEl>
                                        <p:attrNameLst>
                                          <p:attrName>style.visibility</p:attrName>
                                        </p:attrNameLst>
                                      </p:cBhvr>
                                      <p:to>
                                        <p:strVal val="visible"/>
                                      </p:to>
                                    </p:set>
                                    <p:animEffect transition="in" filter="fade">
                                      <p:cBhvr>
                                        <p:cTn id="77" dur="1000"/>
                                        <p:tgtEl>
                                          <p:spTgt spid="62"/>
                                        </p:tgtEl>
                                      </p:cBhvr>
                                    </p:animEffect>
                                  </p:childTnLst>
                                </p:cTn>
                              </p:par>
                              <p:par>
                                <p:cTn id="78" presetID="10" presetClass="entr" presetSubtype="0" fill="hold" grpId="1" nodeType="withEffect">
                                  <p:stCondLst>
                                    <p:cond delay="0"/>
                                  </p:stCondLst>
                                  <p:childTnLst>
                                    <p:set>
                                      <p:cBhvr>
                                        <p:cTn id="79" dur="1" fill="hold">
                                          <p:stCondLst>
                                            <p:cond delay="0"/>
                                          </p:stCondLst>
                                        </p:cTn>
                                        <p:tgtEl>
                                          <p:spTgt spid="63"/>
                                        </p:tgtEl>
                                        <p:attrNameLst>
                                          <p:attrName>style.visibility</p:attrName>
                                        </p:attrNameLst>
                                      </p:cBhvr>
                                      <p:to>
                                        <p:strVal val="visible"/>
                                      </p:to>
                                    </p:set>
                                    <p:animEffect transition="in" filter="fade">
                                      <p:cBhvr>
                                        <p:cTn id="80" dur="1000"/>
                                        <p:tgtEl>
                                          <p:spTgt spid="63"/>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wipe(left)">
                                      <p:cBhvr>
                                        <p:cTn id="85" dur="2000"/>
                                        <p:tgtEl>
                                          <p:spTgt spid="33"/>
                                        </p:tgtEl>
                                      </p:cBhvr>
                                    </p:animEffect>
                                  </p:childTnLst>
                                </p:cTn>
                              </p:par>
                              <p:par>
                                <p:cTn id="86" presetID="6" presetClass="entr" presetSubtype="32" fill="hold" nodeType="withEffect">
                                  <p:stCondLst>
                                    <p:cond delay="0"/>
                                  </p:stCondLst>
                                  <p:childTnLst>
                                    <p:set>
                                      <p:cBhvr>
                                        <p:cTn id="87" dur="1" fill="hold">
                                          <p:stCondLst>
                                            <p:cond delay="0"/>
                                          </p:stCondLst>
                                        </p:cTn>
                                        <p:tgtEl>
                                          <p:spTgt spid="40985"/>
                                        </p:tgtEl>
                                        <p:attrNameLst>
                                          <p:attrName>style.visibility</p:attrName>
                                        </p:attrNameLst>
                                      </p:cBhvr>
                                      <p:to>
                                        <p:strVal val="visible"/>
                                      </p:to>
                                    </p:set>
                                    <p:animEffect transition="in" filter="circle(out)">
                                      <p:cBhvr>
                                        <p:cTn id="88" dur="2000"/>
                                        <p:tgtEl>
                                          <p:spTgt spid="40985"/>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74"/>
                                        </p:tgtEl>
                                        <p:attrNameLst>
                                          <p:attrName>style.visibility</p:attrName>
                                        </p:attrNameLst>
                                      </p:cBhvr>
                                      <p:to>
                                        <p:strVal val="visible"/>
                                      </p:to>
                                    </p:set>
                                    <p:animEffect transition="in" filter="wipe(left)">
                                      <p:cBhvr>
                                        <p:cTn id="93" dur="500"/>
                                        <p:tgtEl>
                                          <p:spTgt spid="74"/>
                                        </p:tgtEl>
                                      </p:cBhvr>
                                    </p:animEffect>
                                  </p:childTnLst>
                                </p:cTn>
                              </p:par>
                            </p:childTnLst>
                          </p:cTn>
                        </p:par>
                        <p:par>
                          <p:cTn id="94" fill="hold" nodeType="afterGroup">
                            <p:stCondLst>
                              <p:cond delay="500"/>
                            </p:stCondLst>
                            <p:childTnLst>
                              <p:par>
                                <p:cTn id="95" presetID="22" presetClass="entr" presetSubtype="1" fill="hold" grpId="0" nodeType="afterEffect">
                                  <p:stCondLst>
                                    <p:cond delay="0"/>
                                  </p:stCondLst>
                                  <p:childTnLst>
                                    <p:set>
                                      <p:cBhvr>
                                        <p:cTn id="96" dur="1" fill="hold">
                                          <p:stCondLst>
                                            <p:cond delay="0"/>
                                          </p:stCondLst>
                                        </p:cTn>
                                        <p:tgtEl>
                                          <p:spTgt spid="72"/>
                                        </p:tgtEl>
                                        <p:attrNameLst>
                                          <p:attrName>style.visibility</p:attrName>
                                        </p:attrNameLst>
                                      </p:cBhvr>
                                      <p:to>
                                        <p:strVal val="visible"/>
                                      </p:to>
                                    </p:set>
                                    <p:animEffect transition="in" filter="wipe(up)">
                                      <p:cBhvr>
                                        <p:cTn id="97" dur="2000"/>
                                        <p:tgtEl>
                                          <p:spTgt spid="72"/>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36"/>
                                        </p:tgtEl>
                                        <p:attrNameLst>
                                          <p:attrName>style.visibility</p:attrName>
                                        </p:attrNameLst>
                                      </p:cBhvr>
                                      <p:to>
                                        <p:strVal val="visible"/>
                                      </p:to>
                                    </p:set>
                                    <p:animEffect transition="in" filter="wipe(left)">
                                      <p:cBhvr>
                                        <p:cTn id="100" dur="2000"/>
                                        <p:tgtEl>
                                          <p:spTgt spid="36"/>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45"/>
                                        </p:tgtEl>
                                        <p:attrNameLst>
                                          <p:attrName>style.visibility</p:attrName>
                                        </p:attrNameLst>
                                      </p:cBhvr>
                                      <p:to>
                                        <p:strVal val="visible"/>
                                      </p:to>
                                    </p:set>
                                    <p:animEffect transition="in" filter="wipe(left)">
                                      <p:cBhvr>
                                        <p:cTn id="105" dur="2000"/>
                                        <p:tgtEl>
                                          <p:spTgt spid="45"/>
                                        </p:tgtEl>
                                      </p:cBhvr>
                                    </p:animEffect>
                                  </p:childTnLst>
                                </p:cTn>
                              </p:par>
                            </p:childTnLst>
                          </p:cTn>
                        </p:par>
                        <p:par>
                          <p:cTn id="106" fill="hold" nodeType="afterGroup">
                            <p:stCondLst>
                              <p:cond delay="2000"/>
                            </p:stCondLst>
                            <p:childTnLst>
                              <p:par>
                                <p:cTn id="107" presetID="22" presetClass="entr" presetSubtype="8" fill="hold" grpId="0" nodeType="afterEffect">
                                  <p:stCondLst>
                                    <p:cond delay="0"/>
                                  </p:stCondLst>
                                  <p:childTnLst>
                                    <p:set>
                                      <p:cBhvr>
                                        <p:cTn id="108" dur="1" fill="hold">
                                          <p:stCondLst>
                                            <p:cond delay="0"/>
                                          </p:stCondLst>
                                        </p:cTn>
                                        <p:tgtEl>
                                          <p:spTgt spid="38"/>
                                        </p:tgtEl>
                                        <p:attrNameLst>
                                          <p:attrName>style.visibility</p:attrName>
                                        </p:attrNameLst>
                                      </p:cBhvr>
                                      <p:to>
                                        <p:strVal val="visible"/>
                                      </p:to>
                                    </p:set>
                                    <p:animEffect transition="in" filter="wipe(left)">
                                      <p:cBhvr>
                                        <p:cTn id="109" dur="2000"/>
                                        <p:tgtEl>
                                          <p:spTgt spid="38"/>
                                        </p:tgtEl>
                                      </p:cBhvr>
                                    </p:animEffect>
                                  </p:childTnLst>
                                </p:cTn>
                              </p:par>
                            </p:childTnLst>
                          </p:cTn>
                        </p:par>
                        <p:par>
                          <p:cTn id="110" fill="hold" nodeType="afterGroup">
                            <p:stCondLst>
                              <p:cond delay="4000"/>
                            </p:stCondLst>
                            <p:childTnLst>
                              <p:par>
                                <p:cTn id="111" presetID="22" presetClass="entr" presetSubtype="1" fill="hold" grpId="0" nodeType="afterEffect">
                                  <p:stCondLst>
                                    <p:cond delay="0"/>
                                  </p:stCondLst>
                                  <p:childTnLst>
                                    <p:set>
                                      <p:cBhvr>
                                        <p:cTn id="112" dur="1" fill="hold">
                                          <p:stCondLst>
                                            <p:cond delay="0"/>
                                          </p:stCondLst>
                                        </p:cTn>
                                        <p:tgtEl>
                                          <p:spTgt spid="44"/>
                                        </p:tgtEl>
                                        <p:attrNameLst>
                                          <p:attrName>style.visibility</p:attrName>
                                        </p:attrNameLst>
                                      </p:cBhvr>
                                      <p:to>
                                        <p:strVal val="visible"/>
                                      </p:to>
                                    </p:set>
                                    <p:animEffect transition="in" filter="wipe(up)">
                                      <p:cBhvr>
                                        <p:cTn id="113" dur="2000"/>
                                        <p:tgtEl>
                                          <p:spTgt spid="44"/>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ntr" presetSubtype="4" fill="hold" nodeType="clickEffect">
                                  <p:stCondLst>
                                    <p:cond delay="0"/>
                                  </p:stCondLst>
                                  <p:childTnLst>
                                    <p:set>
                                      <p:cBhvr>
                                        <p:cTn id="117" dur="1" fill="hold">
                                          <p:stCondLst>
                                            <p:cond delay="0"/>
                                          </p:stCondLst>
                                        </p:cTn>
                                        <p:tgtEl>
                                          <p:spTgt spid="35"/>
                                        </p:tgtEl>
                                        <p:attrNameLst>
                                          <p:attrName>style.visibility</p:attrName>
                                        </p:attrNameLst>
                                      </p:cBhvr>
                                      <p:to>
                                        <p:strVal val="visible"/>
                                      </p:to>
                                    </p:set>
                                    <p:animEffect transition="in" filter="wipe(down)">
                                      <p:cBhvr>
                                        <p:cTn id="11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53" grpId="0" animBg="1"/>
      <p:bldP spid="54" grpId="0"/>
      <p:bldP spid="55" grpId="0" animBg="1"/>
      <p:bldP spid="56" grpId="0"/>
      <p:bldP spid="58" grpId="0" animBg="1"/>
      <p:bldP spid="58" grpId="1" animBg="1"/>
      <p:bldP spid="59" grpId="0" animBg="1"/>
      <p:bldP spid="59" grpId="1" animBg="1"/>
      <p:bldP spid="60" grpId="0" animBg="1"/>
      <p:bldP spid="60" grpId="1" animBg="1"/>
      <p:bldP spid="61" grpId="0" animBg="1"/>
      <p:bldP spid="61" grpId="1" animBg="1"/>
      <p:bldP spid="62" grpId="0" animBg="1"/>
      <p:bldP spid="62" grpId="1" animBg="1"/>
      <p:bldP spid="63" grpId="0" animBg="1"/>
      <p:bldP spid="63" grpId="1" animBg="1"/>
      <p:bldP spid="72" grpId="0" animBg="1"/>
      <p:bldP spid="74" grpId="0"/>
      <p:bldP spid="44" grpId="0" animBg="1"/>
      <p:bldP spid="45" grpId="0"/>
      <p:bldP spid="36" grpId="0" animBg="1"/>
      <p:bldP spid="3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925090" y="3275161"/>
            <a:ext cx="7158881"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l"/>
              <a:defRPr sz="3200" b="1">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itchFamily="2" charset="2"/>
              <a:buChar char="u"/>
              <a:defRPr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itchFamily="2" charset="2"/>
              <a:buChar char="p"/>
              <a:defRPr sz="22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itchFamily="2" charset="2"/>
              <a:buChar char="Ø"/>
              <a:defRPr sz="22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Ø"/>
              <a:defRPr sz="22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Ø"/>
              <a:defRPr sz="22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Ø"/>
              <a:defRPr sz="22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Ø"/>
              <a:defRPr sz="2200">
                <a:solidFill>
                  <a:schemeClr val="tx1"/>
                </a:solidFill>
                <a:latin typeface="+mn-lt"/>
                <a:ea typeface="+mn-ea"/>
              </a:defRPr>
            </a:lvl9pPr>
          </a:lstStyle>
          <a:p>
            <a:pPr indent="-228600">
              <a:lnSpc>
                <a:spcPct val="120000"/>
              </a:lnSpc>
              <a:buClr>
                <a:srgbClr val="3333CC"/>
              </a:buClr>
              <a:buSzPct val="50000"/>
              <a:buFont typeface="Wingdings" pitchFamily="2" charset="2"/>
              <a:buChar char="u"/>
            </a:pPr>
            <a:r>
              <a:rPr lang="zh-CN" altLang="en-US" sz="2400" kern="0" dirty="0">
                <a:solidFill>
                  <a:srgbClr val="000000"/>
                </a:solidFill>
                <a:latin typeface="Times New Roman"/>
                <a:ea typeface="楷体_GB2312"/>
              </a:rPr>
              <a:t>注意</a:t>
            </a:r>
            <a:r>
              <a:rPr lang="en-US" altLang="zh-CN" sz="2400" kern="0" dirty="0">
                <a:solidFill>
                  <a:srgbClr val="000000"/>
                </a:solidFill>
                <a:latin typeface="Times New Roman"/>
                <a:ea typeface="楷体_GB2312"/>
              </a:rPr>
              <a:t>:</a:t>
            </a:r>
            <a:r>
              <a:rPr lang="zh-CN" altLang="en-US" sz="2400" kern="0" dirty="0">
                <a:solidFill>
                  <a:srgbClr val="000000"/>
                </a:solidFill>
                <a:latin typeface="Times New Roman"/>
                <a:ea typeface="楷体_GB2312"/>
              </a:rPr>
              <a:t>与输入高斯过程相比，输出过程的数字特征已经改变了。</a:t>
            </a:r>
          </a:p>
        </p:txBody>
      </p:sp>
      <p:graphicFrame>
        <p:nvGraphicFramePr>
          <p:cNvPr id="7" name="Object 4"/>
          <p:cNvGraphicFramePr>
            <a:graphicFrameLocks noChangeAspect="1"/>
          </p:cNvGraphicFramePr>
          <p:nvPr>
            <p:extLst>
              <p:ext uri="{D42A27DB-BD31-4B8C-83A1-F6EECF244321}">
                <p14:modId xmlns:p14="http://schemas.microsoft.com/office/powerpoint/2010/main" val="1193100837"/>
              </p:ext>
            </p:extLst>
          </p:nvPr>
        </p:nvGraphicFramePr>
        <p:xfrm>
          <a:off x="1935262" y="2015455"/>
          <a:ext cx="3846512" cy="750888"/>
        </p:xfrm>
        <a:graphic>
          <a:graphicData uri="http://schemas.openxmlformats.org/presentationml/2006/ole">
            <mc:AlternateContent xmlns:mc="http://schemas.openxmlformats.org/markup-compatibility/2006">
              <mc:Choice xmlns:v="urn:schemas-microsoft-com:vml" Requires="v">
                <p:oleObj spid="_x0000_s37912" name="公式" r:id="rId3" imgW="2197080" imgH="431640" progId="Equation.3">
                  <p:embed/>
                </p:oleObj>
              </mc:Choice>
              <mc:Fallback>
                <p:oleObj name="公式" r:id="rId3" imgW="219708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5262" y="2015455"/>
                        <a:ext cx="3846512" cy="750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6"/>
          <p:cNvGraphicFramePr>
            <a:graphicFrameLocks noChangeAspect="1"/>
          </p:cNvGraphicFramePr>
          <p:nvPr>
            <p:extLst>
              <p:ext uri="{D42A27DB-BD31-4B8C-83A1-F6EECF244321}">
                <p14:modId xmlns:p14="http://schemas.microsoft.com/office/powerpoint/2010/main" val="83145316"/>
              </p:ext>
            </p:extLst>
          </p:nvPr>
        </p:nvGraphicFramePr>
        <p:xfrm>
          <a:off x="1979712" y="1340768"/>
          <a:ext cx="2857500" cy="587375"/>
        </p:xfrm>
        <a:graphic>
          <a:graphicData uri="http://schemas.openxmlformats.org/presentationml/2006/ole">
            <mc:AlternateContent xmlns:mc="http://schemas.openxmlformats.org/markup-compatibility/2006">
              <mc:Choice xmlns:v="urn:schemas-microsoft-com:vml" Requires="v">
                <p:oleObj spid="_x0000_s37913" name="公式" r:id="rId5" imgW="1650960" imgH="342720" progId="Equation.3">
                  <p:embed/>
                </p:oleObj>
              </mc:Choice>
              <mc:Fallback>
                <p:oleObj name="公式" r:id="rId5" imgW="1650960" imgH="3427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712" y="1340768"/>
                        <a:ext cx="2857500"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10"/>
          <p:cNvSpPr>
            <a:spLocks noChangeArrowheads="1"/>
          </p:cNvSpPr>
          <p:nvPr/>
        </p:nvSpPr>
        <p:spPr bwMode="auto">
          <a:xfrm>
            <a:off x="1198984" y="4514849"/>
            <a:ext cx="6884987" cy="968375"/>
          </a:xfrm>
          <a:prstGeom prst="rect">
            <a:avLst/>
          </a:prstGeom>
          <a:solidFill>
            <a:srgbClr val="33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20000"/>
              </a:spcBef>
              <a:buClr>
                <a:srgbClr val="FFCF01"/>
              </a:buClr>
              <a:buSzPct val="55000"/>
              <a:buFont typeface="Wingdings" pitchFamily="2" charset="2"/>
              <a:buNone/>
            </a:pPr>
            <a:r>
              <a:rPr lang="zh-CN" altLang="en-US" sz="2400" b="1" kern="0" dirty="0">
                <a:solidFill>
                  <a:srgbClr val="FFFF00"/>
                </a:solidFill>
                <a:latin typeface="Tahoma" pitchFamily="34" charset="0"/>
                <a:ea typeface="华文细黑" pitchFamily="2" charset="-122"/>
              </a:rPr>
              <a:t>如果线性系统的输入过程是高斯型的，则系统的输出过程也是高斯型的。</a:t>
            </a:r>
          </a:p>
        </p:txBody>
      </p:sp>
      <p:sp>
        <p:nvSpPr>
          <p:cNvPr id="10" name="矩形 9"/>
          <p:cNvSpPr/>
          <p:nvPr/>
        </p:nvSpPr>
        <p:spPr>
          <a:xfrm>
            <a:off x="539552" y="404664"/>
            <a:ext cx="6873949" cy="523220"/>
          </a:xfrm>
          <a:prstGeom prst="rect">
            <a:avLst/>
          </a:prstGeom>
        </p:spPr>
        <p:txBody>
          <a:bodyPr wrap="square">
            <a:spAutoFit/>
          </a:bodyPr>
          <a:lstStyle/>
          <a:p>
            <a:pPr marL="914400" lvl="1" indent="-457200" fontAlgn="base">
              <a:spcBef>
                <a:spcPct val="20000"/>
              </a:spcBef>
              <a:spcAft>
                <a:spcPct val="0"/>
              </a:spcAft>
              <a:buClr>
                <a:srgbClr val="FF0000"/>
              </a:buClr>
              <a:buSzPct val="50000"/>
              <a:buFont typeface="Wingdings" panose="05000000000000000000" pitchFamily="2" charset="2"/>
              <a:buChar char="p"/>
              <a:defRPr/>
            </a:pPr>
            <a:r>
              <a:rPr lang="en-US" altLang="zh-CN" sz="2800" b="1" kern="0" dirty="0">
                <a:solidFill>
                  <a:srgbClr val="3333CC"/>
                </a:solidFill>
                <a:latin typeface="Times New Roman"/>
                <a:ea typeface="楷体_GB2312"/>
              </a:rPr>
              <a:t>4. </a:t>
            </a:r>
            <a:r>
              <a:rPr lang="zh-CN" altLang="en-US" sz="2800" b="1" kern="0" dirty="0">
                <a:solidFill>
                  <a:srgbClr val="3333CC"/>
                </a:solidFill>
                <a:latin typeface="Times New Roman"/>
                <a:ea typeface="楷体_GB2312"/>
              </a:rPr>
              <a:t>输出过程</a:t>
            </a:r>
            <a:r>
              <a:rPr lang="zh-CN" altLang="en-US" sz="2800" b="1" i="1" kern="0" dirty="0">
                <a:solidFill>
                  <a:srgbClr val="3333CC"/>
                </a:solidFill>
                <a:latin typeface="Times New Roman"/>
                <a:ea typeface="楷体_GB2312"/>
                <a:sym typeface="Symbol" pitchFamily="18" charset="2"/>
              </a:rPr>
              <a:t></a:t>
            </a:r>
            <a:r>
              <a:rPr lang="en-US" altLang="zh-CN" sz="2800" b="1" i="1" kern="0" baseline="-25000" dirty="0">
                <a:solidFill>
                  <a:srgbClr val="3333CC"/>
                </a:solidFill>
                <a:latin typeface="Times New Roman"/>
                <a:ea typeface="楷体_GB2312"/>
                <a:sym typeface="Symbol" pitchFamily="18" charset="2"/>
              </a:rPr>
              <a:t>o</a:t>
            </a:r>
            <a:r>
              <a:rPr lang="en-US" altLang="zh-CN" sz="2800" b="1" kern="0" dirty="0">
                <a:solidFill>
                  <a:srgbClr val="3333CC"/>
                </a:solidFill>
                <a:latin typeface="Times New Roman"/>
                <a:ea typeface="楷体_GB2312"/>
                <a:sym typeface="Symbol" pitchFamily="18" charset="2"/>
              </a:rPr>
              <a:t>(</a:t>
            </a:r>
            <a:r>
              <a:rPr lang="en-US" altLang="zh-CN" sz="2800" b="1" i="1" kern="0" dirty="0">
                <a:solidFill>
                  <a:srgbClr val="3333CC"/>
                </a:solidFill>
                <a:latin typeface="Times New Roman"/>
                <a:ea typeface="楷体_GB2312"/>
                <a:sym typeface="Symbol" pitchFamily="18" charset="2"/>
              </a:rPr>
              <a:t>t</a:t>
            </a:r>
            <a:r>
              <a:rPr lang="en-US" altLang="zh-CN" sz="2800" b="1" kern="0" dirty="0">
                <a:solidFill>
                  <a:srgbClr val="3333CC"/>
                </a:solidFill>
                <a:latin typeface="Times New Roman"/>
                <a:ea typeface="楷体_GB2312"/>
                <a:sym typeface="Symbol" pitchFamily="18" charset="2"/>
              </a:rPr>
              <a:t>)</a:t>
            </a:r>
            <a:r>
              <a:rPr lang="zh-CN" altLang="en-US" sz="2800" b="1" kern="0" dirty="0">
                <a:solidFill>
                  <a:srgbClr val="3333CC"/>
                </a:solidFill>
                <a:latin typeface="Times New Roman"/>
                <a:ea typeface="楷体_GB2312"/>
              </a:rPr>
              <a:t>的</a:t>
            </a:r>
            <a:r>
              <a:rPr lang="zh-CN" altLang="en-US" sz="2800" b="1" kern="0" dirty="0">
                <a:solidFill>
                  <a:srgbClr val="FF0000"/>
                </a:solidFill>
                <a:latin typeface="Times New Roman"/>
                <a:ea typeface="楷体_GB2312"/>
              </a:rPr>
              <a:t>概率分布</a:t>
            </a:r>
          </a:p>
        </p:txBody>
      </p:sp>
      <p:sp>
        <p:nvSpPr>
          <p:cNvPr id="3" name="页脚占位符 2"/>
          <p:cNvSpPr>
            <a:spLocks noGrp="1"/>
          </p:cNvSpPr>
          <p:nvPr>
            <p:ph type="ftr" sz="quarter" idx="10"/>
          </p:nvPr>
        </p:nvSpPr>
        <p:spPr/>
        <p:txBody>
          <a:bodyPr/>
          <a:lstStyle/>
          <a:p>
            <a:pPr>
              <a:defRPr/>
            </a:pPr>
            <a:r>
              <a:rPr lang="zh-CN" altLang="en-US" smtClean="0"/>
              <a:t>浙江工业大学信息学院</a:t>
            </a:r>
            <a:endParaRPr lang="en-US" altLang="zh-CN"/>
          </a:p>
        </p:txBody>
      </p:sp>
      <p:sp>
        <p:nvSpPr>
          <p:cNvPr id="4" name="灯片编号占位符 3"/>
          <p:cNvSpPr>
            <a:spLocks noGrp="1"/>
          </p:cNvSpPr>
          <p:nvPr>
            <p:ph type="sldNum" sz="quarter" idx="11"/>
          </p:nvPr>
        </p:nvSpPr>
        <p:spPr/>
        <p:txBody>
          <a:bodyPr/>
          <a:lstStyle/>
          <a:p>
            <a:pPr>
              <a:defRPr/>
            </a:pPr>
            <a:fld id="{F04E0FC2-6EC7-45AD-9FCD-EB3F83661652}" type="slidenum">
              <a:rPr lang="en-US" altLang="zh-CN" smtClean="0">
                <a:solidFill>
                  <a:srgbClr val="000000"/>
                </a:solidFill>
              </a:rPr>
              <a:pPr>
                <a:defRPr/>
              </a:pPr>
              <a:t>30</a:t>
            </a:fld>
            <a:endParaRPr lang="en-US" altLang="zh-CN" dirty="0">
              <a:solidFill>
                <a:srgbClr val="000000"/>
              </a:solidFill>
            </a:endParaRPr>
          </a:p>
        </p:txBody>
      </p:sp>
    </p:spTree>
    <p:extLst>
      <p:ext uri="{BB962C8B-B14F-4D97-AF65-F5344CB8AC3E}">
        <p14:creationId xmlns:p14="http://schemas.microsoft.com/office/powerpoint/2010/main" val="113341683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92" name="Group 44"/>
          <p:cNvGraphicFramePr>
            <a:graphicFrameLocks noGrp="1"/>
          </p:cNvGraphicFramePr>
          <p:nvPr/>
        </p:nvGraphicFramePr>
        <p:xfrm>
          <a:off x="539750" y="1428750"/>
          <a:ext cx="7889875" cy="4071940"/>
        </p:xfrm>
        <a:graphic>
          <a:graphicData uri="http://schemas.openxmlformats.org/drawingml/2006/table">
            <a:tbl>
              <a:tblPr/>
              <a:tblGrid>
                <a:gridCol w="1892300"/>
                <a:gridCol w="2568575"/>
                <a:gridCol w="3429000"/>
              </a:tblGrid>
              <a:tr h="814388">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just" defTabSz="914400" rtl="0" eaLnBrk="1" fontAlgn="base" latinLnBrk="0" hangingPunct="1">
                        <a:lnSpc>
                          <a:spcPts val="1900"/>
                        </a:lnSpc>
                        <a:spcBef>
                          <a:spcPts val="200"/>
                        </a:spcBef>
                        <a:spcAft>
                          <a:spcPts val="200"/>
                        </a:spcAft>
                        <a:buClrTx/>
                        <a:buSzTx/>
                        <a:buFontTx/>
                        <a:buNone/>
                        <a:tabLst/>
                      </a:pP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a:noFill/>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indent="76200"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76200" algn="l" defTabSz="914400" rtl="0" eaLnBrk="1" fontAlgn="base" latinLnBrk="0" hangingPunct="1">
                        <a:lnSpc>
                          <a:spcPct val="200000"/>
                        </a:lnSpc>
                        <a:spcBef>
                          <a:spcPts val="200"/>
                        </a:spcBef>
                        <a:spcAft>
                          <a:spcPts val="20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    </a:t>
                      </a:r>
                      <a:r>
                        <a:rPr kumimoji="0" lang="zh-CN" altLang="en-US" sz="2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输</a:t>
                      </a:r>
                      <a:r>
                        <a:rPr kumimoji="0" lang="zh-CN" altLang="en-US" sz="2400" b="1" i="0" u="none" strike="noStrike" cap="none" normalizeH="0" baseline="0" smtClean="0">
                          <a:ln>
                            <a:noFill/>
                          </a:ln>
                          <a:solidFill>
                            <a:srgbClr val="FF0000"/>
                          </a:solidFill>
                          <a:effectLst/>
                          <a:latin typeface="Times New Roman" pitchFamily="18" charset="0"/>
                          <a:ea typeface="宋体" charset="-122"/>
                          <a:cs typeface="Times New Roman" pitchFamily="18" charset="0"/>
                        </a:rPr>
                        <a:t>入</a:t>
                      </a:r>
                      <a:r>
                        <a:rPr kumimoji="0" lang="zh-CN" altLang="en-US" sz="2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过程 </a:t>
                      </a:r>
                    </a:p>
                  </a:txBody>
                  <a:tcPr marL="68580" marR="68580" marT="0" marB="0"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indent="76200"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76200" algn="l" defTabSz="914400" rtl="0" eaLnBrk="1" fontAlgn="base" latinLnBrk="0" hangingPunct="1">
                        <a:lnSpc>
                          <a:spcPct val="200000"/>
                        </a:lnSpc>
                        <a:spcBef>
                          <a:spcPts val="200"/>
                        </a:spcBef>
                        <a:spcAft>
                          <a:spcPts val="20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     </a:t>
                      </a:r>
                      <a:r>
                        <a:rPr kumimoji="0" lang="zh-CN" altLang="en-US" sz="2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输</a:t>
                      </a:r>
                      <a:r>
                        <a:rPr kumimoji="0" lang="zh-CN" altLang="en-US" sz="2400" b="1" i="0" u="none" strike="noStrike" cap="none" normalizeH="0" baseline="0" smtClean="0">
                          <a:ln>
                            <a:noFill/>
                          </a:ln>
                          <a:solidFill>
                            <a:srgbClr val="FF0000"/>
                          </a:solidFill>
                          <a:effectLst/>
                          <a:latin typeface="Times New Roman" pitchFamily="18" charset="0"/>
                          <a:ea typeface="宋体" charset="-122"/>
                          <a:cs typeface="Times New Roman" pitchFamily="18" charset="0"/>
                        </a:rPr>
                        <a:t>出</a:t>
                      </a:r>
                      <a:r>
                        <a:rPr kumimoji="0" lang="zh-CN" altLang="en-US" sz="2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过程 </a:t>
                      </a:r>
                    </a:p>
                  </a:txBody>
                  <a:tcPr marL="68580" marR="68580" marT="0" marB="0" horzOverflow="overflow">
                    <a:lnL w="12700" cap="flat" cmpd="sng" algn="ctr">
                      <a:solidFill>
                        <a:srgbClr val="80808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814388">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ts val="1900"/>
                        </a:lnSpc>
                        <a:spcBef>
                          <a:spcPts val="200"/>
                        </a:spcBef>
                        <a:spcAft>
                          <a:spcPts val="200"/>
                        </a:spcAft>
                        <a:buClrTx/>
                        <a:buSzTx/>
                        <a:buFontTx/>
                        <a:buNone/>
                        <a:tabLst/>
                      </a:pPr>
                      <a:r>
                        <a:rPr kumimoji="0" lang="zh-CN" altLang="en-US" sz="2400" b="1" i="0" u="none" strike="noStrike" cap="none" normalizeH="0" baseline="0" smtClean="0">
                          <a:ln>
                            <a:noFill/>
                          </a:ln>
                          <a:solidFill>
                            <a:srgbClr val="003399"/>
                          </a:solidFill>
                          <a:effectLst>
                            <a:outerShdw blurRad="38100" dist="38100" dir="2700000" algn="tl">
                              <a:srgbClr val="C0C0C0"/>
                            </a:outerShdw>
                          </a:effectLst>
                          <a:latin typeface="微软雅黑" pitchFamily="34" charset="-122"/>
                          <a:ea typeface="微软雅黑" pitchFamily="34" charset="-122"/>
                          <a:cs typeface="Times New Roman" pitchFamily="18" charset="0"/>
                        </a:rPr>
                        <a:t>概率分布</a:t>
                      </a:r>
                    </a:p>
                  </a:txBody>
                  <a:tcPr marL="68580" marR="68580" marT="0" marB="0" anchor="ctr" horzOverflow="overflow">
                    <a:lnL>
                      <a:noFill/>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indent="76200"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76200" algn="ctr" defTabSz="914400" rtl="0" eaLnBrk="1" fontAlgn="base" latinLnBrk="0" hangingPunct="1">
                        <a:lnSpc>
                          <a:spcPts val="1900"/>
                        </a:lnSpc>
                        <a:spcBef>
                          <a:spcPts val="200"/>
                        </a:spcBef>
                        <a:spcAft>
                          <a:spcPts val="200"/>
                        </a:spcAft>
                        <a:buClrTx/>
                        <a:buSzTx/>
                        <a:buFontTx/>
                        <a:buNone/>
                        <a:tabLst/>
                      </a:pPr>
                      <a:endParaRPr kumimoji="0" lang="zh-CN"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indent="76200"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76200" algn="l" defTabSz="914400" rtl="0" eaLnBrk="1" fontAlgn="base" latinLnBrk="0" hangingPunct="1">
                        <a:lnSpc>
                          <a:spcPts val="1900"/>
                        </a:lnSpc>
                        <a:spcBef>
                          <a:spcPts val="200"/>
                        </a:spcBef>
                        <a:spcAft>
                          <a:spcPts val="200"/>
                        </a:spcAft>
                        <a:buClrTx/>
                        <a:buSzTx/>
                        <a:buFontTx/>
                        <a:buNone/>
                        <a:tabLst/>
                      </a:pPr>
                      <a:endParaRPr kumimoji="0" lang="zh-CN"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80808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814388">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ts val="1900"/>
                        </a:lnSpc>
                        <a:spcBef>
                          <a:spcPts val="200"/>
                        </a:spcBef>
                        <a:spcAft>
                          <a:spcPts val="200"/>
                        </a:spcAft>
                        <a:buClrTx/>
                        <a:buSzTx/>
                        <a:buFontTx/>
                        <a:buNone/>
                        <a:tabLst/>
                      </a:pPr>
                      <a:r>
                        <a:rPr kumimoji="0" lang="zh-CN" altLang="en-US" sz="2400" b="1" i="0" u="none" strike="noStrike" cap="none" normalizeH="0" baseline="0" smtClean="0">
                          <a:ln>
                            <a:noFill/>
                          </a:ln>
                          <a:solidFill>
                            <a:srgbClr val="003399"/>
                          </a:solidFill>
                          <a:effectLst>
                            <a:outerShdw blurRad="38100" dist="38100" dir="2700000" algn="tl">
                              <a:srgbClr val="C0C0C0"/>
                            </a:outerShdw>
                          </a:effectLst>
                          <a:latin typeface="微软雅黑" pitchFamily="34" charset="-122"/>
                          <a:ea typeface="微软雅黑" pitchFamily="34" charset="-122"/>
                          <a:cs typeface="Times New Roman" pitchFamily="18" charset="0"/>
                        </a:rPr>
                        <a:t>均</a:t>
                      </a:r>
                      <a:r>
                        <a:rPr kumimoji="0" lang="en-US" altLang="zh-CN" sz="2400" b="1" i="0" u="none" strike="noStrike" cap="none" normalizeH="0" baseline="0" smtClean="0">
                          <a:ln>
                            <a:noFill/>
                          </a:ln>
                          <a:solidFill>
                            <a:srgbClr val="003399"/>
                          </a:solidFill>
                          <a:effectLst>
                            <a:outerShdw blurRad="38100" dist="38100" dir="2700000" algn="tl">
                              <a:srgbClr val="C0C0C0"/>
                            </a:outerShdw>
                          </a:effectLst>
                          <a:latin typeface="微软雅黑" pitchFamily="34" charset="-122"/>
                          <a:ea typeface="微软雅黑" pitchFamily="34" charset="-122"/>
                          <a:cs typeface="Times New Roman" pitchFamily="18" charset="0"/>
                        </a:rPr>
                        <a:t> </a:t>
                      </a:r>
                      <a:r>
                        <a:rPr kumimoji="0" lang="zh-CN" altLang="en-US" sz="2400" b="1" i="0" u="none" strike="noStrike" cap="none" normalizeH="0" baseline="0" smtClean="0">
                          <a:ln>
                            <a:noFill/>
                          </a:ln>
                          <a:solidFill>
                            <a:srgbClr val="003399"/>
                          </a:solidFill>
                          <a:effectLst>
                            <a:outerShdw blurRad="38100" dist="38100" dir="2700000" algn="tl">
                              <a:srgbClr val="C0C0C0"/>
                            </a:outerShdw>
                          </a:effectLst>
                          <a:latin typeface="微软雅黑" pitchFamily="34" charset="-122"/>
                          <a:ea typeface="微软雅黑" pitchFamily="34" charset="-122"/>
                          <a:cs typeface="Times New Roman" pitchFamily="18" charset="0"/>
                        </a:rPr>
                        <a:t>值</a:t>
                      </a:r>
                    </a:p>
                  </a:txBody>
                  <a:tcPr marL="68580" marR="68580" marT="0" marB="0" anchor="ctr" horzOverflow="overflow">
                    <a:lnL>
                      <a:noFill/>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indent="76200"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76200" algn="just" defTabSz="914400" rtl="0" eaLnBrk="1" fontAlgn="base" latinLnBrk="0" hangingPunct="1">
                        <a:lnSpc>
                          <a:spcPts val="1900"/>
                        </a:lnSpc>
                        <a:spcBef>
                          <a:spcPts val="200"/>
                        </a:spcBef>
                        <a:spcAft>
                          <a:spcPts val="200"/>
                        </a:spcAft>
                        <a:buClrTx/>
                        <a:buSzTx/>
                        <a:buFontTx/>
                        <a:buNone/>
                        <a:tabLst/>
                      </a:pPr>
                      <a:r>
                        <a:rPr kumimoji="0" lang="en-US" altLang="zh-CN" sz="2000" b="1" i="0" u="none" strike="noStrike" cap="none" normalizeH="0" baseline="0" smtClean="0">
                          <a:ln>
                            <a:noFill/>
                          </a:ln>
                          <a:solidFill>
                            <a:schemeClr val="tx1"/>
                          </a:solidFill>
                          <a:effectLst/>
                          <a:latin typeface="宋体" charset="-122"/>
                          <a:ea typeface="宋体" charset="-122"/>
                          <a:cs typeface="Times New Roman" pitchFamily="18" charset="0"/>
                        </a:rPr>
                        <a:t>            </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indent="76200"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76200" algn="just" defTabSz="914400" rtl="0" eaLnBrk="1" fontAlgn="base" latinLnBrk="0" hangingPunct="1">
                        <a:lnSpc>
                          <a:spcPts val="1900"/>
                        </a:lnSpc>
                        <a:spcBef>
                          <a:spcPts val="200"/>
                        </a:spcBef>
                        <a:spcAft>
                          <a:spcPts val="200"/>
                        </a:spcAft>
                        <a:buClrTx/>
                        <a:buSzTx/>
                        <a:buFontTx/>
                        <a:buNone/>
                        <a:tabLst/>
                      </a:pPr>
                      <a:r>
                        <a:rPr kumimoji="0" lang="en-US" altLang="zh-CN" sz="2000" b="1" i="0" u="none" strike="noStrike" cap="none" normalizeH="0" baseline="0" smtClean="0">
                          <a:ln>
                            <a:noFill/>
                          </a:ln>
                          <a:solidFill>
                            <a:schemeClr val="tx1"/>
                          </a:solidFill>
                          <a:effectLst/>
                          <a:latin typeface="宋体" charset="-122"/>
                          <a:ea typeface="宋体" charset="-122"/>
                          <a:cs typeface="Times New Roman" pitchFamily="18" charset="0"/>
                        </a:rPr>
                        <a:t>                   </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80808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814388">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ts val="1900"/>
                        </a:lnSpc>
                        <a:spcBef>
                          <a:spcPts val="200"/>
                        </a:spcBef>
                        <a:spcAft>
                          <a:spcPts val="200"/>
                        </a:spcAft>
                        <a:buClrTx/>
                        <a:buSzTx/>
                        <a:buFontTx/>
                        <a:buNone/>
                        <a:tabLst/>
                      </a:pPr>
                      <a:r>
                        <a:rPr kumimoji="0" lang="zh-CN" altLang="en-US" sz="2400" b="1" i="0" u="none" strike="noStrike" cap="none" normalizeH="0" baseline="0" smtClean="0">
                          <a:ln>
                            <a:noFill/>
                          </a:ln>
                          <a:solidFill>
                            <a:srgbClr val="003399"/>
                          </a:solidFill>
                          <a:effectLst>
                            <a:outerShdw blurRad="38100" dist="38100" dir="2700000" algn="tl">
                              <a:srgbClr val="C0C0C0"/>
                            </a:outerShdw>
                          </a:effectLst>
                          <a:latin typeface="微软雅黑" pitchFamily="34" charset="-122"/>
                          <a:ea typeface="微软雅黑" pitchFamily="34" charset="-122"/>
                          <a:cs typeface="Times New Roman" pitchFamily="18" charset="0"/>
                        </a:rPr>
                        <a:t>功率谱密度</a:t>
                      </a:r>
                    </a:p>
                  </a:txBody>
                  <a:tcPr marL="68580" marR="68580" marT="0" marB="0" anchor="ctr" horzOverflow="overflow">
                    <a:lnL>
                      <a:noFill/>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indent="76200"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76200" algn="just" defTabSz="914400" rtl="0" eaLnBrk="1" fontAlgn="base" latinLnBrk="0" hangingPunct="1">
                        <a:lnSpc>
                          <a:spcPts val="1900"/>
                        </a:lnSpc>
                        <a:spcBef>
                          <a:spcPts val="200"/>
                        </a:spcBef>
                        <a:spcAft>
                          <a:spcPts val="200"/>
                        </a:spcAft>
                        <a:buClrTx/>
                        <a:buSzTx/>
                        <a:buFontTx/>
                        <a:buNone/>
                        <a:tabLst/>
                      </a:pP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indent="76200"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76200" algn="just" defTabSz="914400" rtl="0" eaLnBrk="1" fontAlgn="base" latinLnBrk="0" hangingPunct="1">
                        <a:lnSpc>
                          <a:spcPts val="1900"/>
                        </a:lnSpc>
                        <a:spcBef>
                          <a:spcPts val="200"/>
                        </a:spcBef>
                        <a:spcAft>
                          <a:spcPts val="200"/>
                        </a:spcAft>
                        <a:buClrTx/>
                        <a:buSzTx/>
                        <a:buFontTx/>
                        <a:buNone/>
                        <a:tabLst/>
                      </a:pP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80808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814388">
                <a:tc>
                  <a:txBody>
                    <a:bodyPr/>
                    <a:lstStyle>
                      <a:lvl1pPr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ts val="1900"/>
                        </a:lnSpc>
                        <a:spcBef>
                          <a:spcPts val="200"/>
                        </a:spcBef>
                        <a:spcAft>
                          <a:spcPts val="200"/>
                        </a:spcAft>
                        <a:buClrTx/>
                        <a:buSzTx/>
                        <a:buFontTx/>
                        <a:buNone/>
                        <a:tabLst/>
                      </a:pPr>
                      <a:r>
                        <a:rPr kumimoji="0" lang="zh-CN" altLang="en-US" sz="2400" b="1" i="0" u="none" strike="noStrike" cap="none" normalizeH="0" baseline="0" smtClean="0">
                          <a:ln>
                            <a:noFill/>
                          </a:ln>
                          <a:solidFill>
                            <a:srgbClr val="003399"/>
                          </a:solidFill>
                          <a:effectLst>
                            <a:outerShdw blurRad="38100" dist="38100" dir="2700000" algn="tl">
                              <a:srgbClr val="C0C0C0"/>
                            </a:outerShdw>
                          </a:effectLst>
                          <a:latin typeface="微软雅黑" pitchFamily="34" charset="-122"/>
                          <a:ea typeface="微软雅黑" pitchFamily="34" charset="-122"/>
                          <a:cs typeface="Times New Roman" pitchFamily="18" charset="0"/>
                        </a:rPr>
                        <a:t>自相关函数</a:t>
                      </a:r>
                    </a:p>
                  </a:txBody>
                  <a:tcPr marL="68580" marR="68580" marT="0" marB="0" anchor="ctr" horzOverflow="overflow">
                    <a:lnL>
                      <a:noFill/>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indent="76200"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76200" algn="just" defTabSz="914400" rtl="0" eaLnBrk="1" fontAlgn="base" latinLnBrk="0" hangingPunct="1">
                        <a:lnSpc>
                          <a:spcPts val="1900"/>
                        </a:lnSpc>
                        <a:spcBef>
                          <a:spcPts val="200"/>
                        </a:spcBef>
                        <a:spcAft>
                          <a:spcPts val="200"/>
                        </a:spcAft>
                        <a:buClrTx/>
                        <a:buSzTx/>
                        <a:buFontTx/>
                        <a:buNone/>
                        <a:tabLst/>
                      </a:pP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indent="76200" eaLnBrk="0" hangingPunct="0">
                        <a:spcBef>
                          <a:spcPct val="20000"/>
                        </a:spcBef>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76200" algn="just" defTabSz="914400" rtl="0" eaLnBrk="1" fontAlgn="base" latinLnBrk="0" hangingPunct="1">
                        <a:lnSpc>
                          <a:spcPts val="1900"/>
                        </a:lnSpc>
                        <a:spcBef>
                          <a:spcPts val="200"/>
                        </a:spcBef>
                        <a:spcAft>
                          <a:spcPts val="200"/>
                        </a:spcAft>
                        <a:buClrTx/>
                        <a:buSzTx/>
                        <a:buFontTx/>
                        <a:buNone/>
                        <a:tabLst/>
                      </a:pPr>
                      <a:endPar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80808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bl>
          </a:graphicData>
        </a:graphic>
      </p:graphicFrame>
      <p:graphicFrame>
        <p:nvGraphicFramePr>
          <p:cNvPr id="21508" name="Object 6"/>
          <p:cNvGraphicFramePr>
            <a:graphicFrameLocks noChangeAspect="1"/>
          </p:cNvGraphicFramePr>
          <p:nvPr/>
        </p:nvGraphicFramePr>
        <p:xfrm>
          <a:off x="2657475" y="3270250"/>
          <a:ext cx="1382713" cy="438150"/>
        </p:xfrm>
        <a:graphic>
          <a:graphicData uri="http://schemas.openxmlformats.org/presentationml/2006/ole">
            <mc:AlternateContent xmlns:mc="http://schemas.openxmlformats.org/markup-compatibility/2006">
              <mc:Choice xmlns:v="urn:schemas-microsoft-com:vml" Requires="v">
                <p:oleObj spid="_x0000_s24721" name="Equation" r:id="rId3" imgW="571004" imgH="177646" progId="Equation.DSMT4">
                  <p:embed/>
                </p:oleObj>
              </mc:Choice>
              <mc:Fallback>
                <p:oleObj name="Equation" r:id="rId3" imgW="571004" imgH="177646"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7475" y="3270250"/>
                        <a:ext cx="138271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09" name="Object 5"/>
          <p:cNvGraphicFramePr>
            <a:graphicFrameLocks noChangeAspect="1"/>
          </p:cNvGraphicFramePr>
          <p:nvPr/>
        </p:nvGraphicFramePr>
        <p:xfrm>
          <a:off x="5214938" y="3262313"/>
          <a:ext cx="2143125" cy="438150"/>
        </p:xfrm>
        <a:graphic>
          <a:graphicData uri="http://schemas.openxmlformats.org/presentationml/2006/ole">
            <mc:AlternateContent xmlns:mc="http://schemas.openxmlformats.org/markup-compatibility/2006">
              <mc:Choice xmlns:v="urn:schemas-microsoft-com:vml" Requires="v">
                <p:oleObj spid="_x0000_s24722" name="Equation" r:id="rId5" imgW="888614" imgH="177723" progId="Equation.DSMT4">
                  <p:embed/>
                </p:oleObj>
              </mc:Choice>
              <mc:Fallback>
                <p:oleObj name="Equation" r:id="rId5" imgW="888614" imgH="177723"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4938" y="3262313"/>
                        <a:ext cx="21431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0" name="Object 4"/>
          <p:cNvGraphicFramePr>
            <a:graphicFrameLocks noChangeAspect="1"/>
          </p:cNvGraphicFramePr>
          <p:nvPr/>
        </p:nvGraphicFramePr>
        <p:xfrm>
          <a:off x="3357563" y="4092575"/>
          <a:ext cx="785812" cy="482600"/>
        </p:xfrm>
        <a:graphic>
          <a:graphicData uri="http://schemas.openxmlformats.org/presentationml/2006/ole">
            <mc:AlternateContent xmlns:mc="http://schemas.openxmlformats.org/markup-compatibility/2006">
              <mc:Choice xmlns:v="urn:schemas-microsoft-com:vml" Requires="v">
                <p:oleObj spid="_x0000_s24723" name="Equation" r:id="rId7" imgW="291847" imgH="177646" progId="Equation.DSMT4">
                  <p:embed/>
                </p:oleObj>
              </mc:Choice>
              <mc:Fallback>
                <p:oleObj name="Equation" r:id="rId7" imgW="291847" imgH="177646"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7563" y="4092575"/>
                        <a:ext cx="78581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1" name="Object 3"/>
          <p:cNvGraphicFramePr>
            <a:graphicFrameLocks noChangeAspect="1"/>
          </p:cNvGraphicFramePr>
          <p:nvPr/>
        </p:nvGraphicFramePr>
        <p:xfrm>
          <a:off x="5307013" y="4000500"/>
          <a:ext cx="2597150" cy="571500"/>
        </p:xfrm>
        <a:graphic>
          <a:graphicData uri="http://schemas.openxmlformats.org/presentationml/2006/ole">
            <mc:AlternateContent xmlns:mc="http://schemas.openxmlformats.org/markup-compatibility/2006">
              <mc:Choice xmlns:v="urn:schemas-microsoft-com:vml" Requires="v">
                <p:oleObj spid="_x0000_s24724" name="Equation" r:id="rId9" imgW="1040948" imgH="228501" progId="Equation.DSMT4">
                  <p:embed/>
                </p:oleObj>
              </mc:Choice>
              <mc:Fallback>
                <p:oleObj name="Equation" r:id="rId9" imgW="1040948" imgH="228501"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07013" y="4000500"/>
                        <a:ext cx="2597150" cy="571500"/>
                      </a:xfrm>
                      <a:prstGeom prst="rect">
                        <a:avLst/>
                      </a:prstGeom>
                      <a:noFill/>
                      <a:ln w="38100" cmpd="dbl">
                        <a:solidFill>
                          <a:srgbClr val="6666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12" name="Object 2"/>
          <p:cNvGraphicFramePr>
            <a:graphicFrameLocks noChangeAspect="1"/>
          </p:cNvGraphicFramePr>
          <p:nvPr/>
        </p:nvGraphicFramePr>
        <p:xfrm>
          <a:off x="2928938" y="4900613"/>
          <a:ext cx="1971675" cy="500062"/>
        </p:xfrm>
        <a:graphic>
          <a:graphicData uri="http://schemas.openxmlformats.org/presentationml/2006/ole">
            <mc:AlternateContent xmlns:mc="http://schemas.openxmlformats.org/markup-compatibility/2006">
              <mc:Choice xmlns:v="urn:schemas-microsoft-com:vml" Requires="v">
                <p:oleObj spid="_x0000_s24725" name="Equation" r:id="rId11" imgW="710891" imgH="177723" progId="Equation.DSMT4">
                  <p:embed/>
                </p:oleObj>
              </mc:Choice>
              <mc:Fallback>
                <p:oleObj name="Equation" r:id="rId11" imgW="710891" imgH="177723"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28938" y="4900613"/>
                        <a:ext cx="197167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3" name="Object 1"/>
          <p:cNvGraphicFramePr>
            <a:graphicFrameLocks noChangeAspect="1"/>
          </p:cNvGraphicFramePr>
          <p:nvPr/>
        </p:nvGraphicFramePr>
        <p:xfrm>
          <a:off x="5572125" y="4900613"/>
          <a:ext cx="2024063" cy="500062"/>
        </p:xfrm>
        <a:graphic>
          <a:graphicData uri="http://schemas.openxmlformats.org/presentationml/2006/ole">
            <mc:AlternateContent xmlns:mc="http://schemas.openxmlformats.org/markup-compatibility/2006">
              <mc:Choice xmlns:v="urn:schemas-microsoft-com:vml" Requires="v">
                <p:oleObj spid="_x0000_s24726" name="Equation" r:id="rId13" imgW="736280" imgH="177723" progId="Equation.DSMT4">
                  <p:embed/>
                </p:oleObj>
              </mc:Choice>
              <mc:Fallback>
                <p:oleObj name="Equation" r:id="rId13" imgW="736280" imgH="177723"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72125" y="4900613"/>
                        <a:ext cx="2024063"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40" name="矩形 15"/>
          <p:cNvSpPr>
            <a:spLocks noChangeArrowheads="1"/>
          </p:cNvSpPr>
          <p:nvPr/>
        </p:nvSpPr>
        <p:spPr bwMode="auto">
          <a:xfrm>
            <a:off x="2428875" y="5815013"/>
            <a:ext cx="3571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04800"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fontAlgn="base">
              <a:spcBef>
                <a:spcPct val="0"/>
              </a:spcBef>
              <a:spcAft>
                <a:spcPct val="0"/>
              </a:spcAft>
            </a:pPr>
            <a:r>
              <a:rPr lang="zh-CN" altLang="en-US" b="1">
                <a:solidFill>
                  <a:srgbClr val="000000"/>
                </a:solidFill>
                <a:latin typeface="Arial" charset="0"/>
                <a:ea typeface="微软雅黑" pitchFamily="34" charset="-122"/>
                <a:cs typeface="Times New Roman" pitchFamily="18" charset="0"/>
              </a:rPr>
              <a:t>  是线性系统</a:t>
            </a:r>
            <a:r>
              <a:rPr lang="zh-CN" altLang="en-US" b="1">
                <a:solidFill>
                  <a:srgbClr val="000000"/>
                </a:solidFill>
                <a:latin typeface="微软雅黑" pitchFamily="34" charset="-122"/>
                <a:ea typeface="微软雅黑" pitchFamily="34" charset="-122"/>
                <a:cs typeface="Times New Roman" pitchFamily="18" charset="0"/>
              </a:rPr>
              <a:t>的直流增益</a:t>
            </a:r>
            <a:r>
              <a:rPr lang="zh-CN" altLang="en-US" b="1">
                <a:solidFill>
                  <a:srgbClr val="000000"/>
                </a:solidFill>
                <a:latin typeface="宋体" charset="-122"/>
                <a:ea typeface="微软雅黑" pitchFamily="34" charset="-122"/>
                <a:cs typeface="Times New Roman" pitchFamily="18" charset="0"/>
              </a:rPr>
              <a:t>；</a:t>
            </a:r>
            <a:r>
              <a:rPr lang="zh-CN" altLang="en-US" b="1">
                <a:solidFill>
                  <a:srgbClr val="000000"/>
                </a:solidFill>
                <a:latin typeface="微软雅黑" pitchFamily="34" charset="-122"/>
                <a:ea typeface="微软雅黑" pitchFamily="34" charset="-122"/>
                <a:cs typeface="Times New Roman" pitchFamily="18" charset="0"/>
              </a:rPr>
              <a:t>              </a:t>
            </a:r>
          </a:p>
        </p:txBody>
      </p:sp>
      <p:graphicFrame>
        <p:nvGraphicFramePr>
          <p:cNvPr id="21514" name="Object 9"/>
          <p:cNvGraphicFramePr>
            <a:graphicFrameLocks noChangeAspect="1"/>
          </p:cNvGraphicFramePr>
          <p:nvPr/>
        </p:nvGraphicFramePr>
        <p:xfrm>
          <a:off x="5816600" y="5743575"/>
          <a:ext cx="941388" cy="500063"/>
        </p:xfrm>
        <a:graphic>
          <a:graphicData uri="http://schemas.openxmlformats.org/presentationml/2006/ole">
            <mc:AlternateContent xmlns:mc="http://schemas.openxmlformats.org/markup-compatibility/2006">
              <mc:Choice xmlns:v="urn:schemas-microsoft-com:vml" Requires="v">
                <p:oleObj spid="_x0000_s24727" name="Equation" r:id="rId15" imgW="444307" imgH="241195" progId="Equation.DSMT4">
                  <p:embed/>
                </p:oleObj>
              </mc:Choice>
              <mc:Fallback>
                <p:oleObj name="Equation" r:id="rId15" imgW="444307" imgH="241195"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16600" y="5743575"/>
                        <a:ext cx="941388"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879" name="Object 20"/>
          <p:cNvGraphicFramePr>
            <a:graphicFrameLocks noChangeAspect="1"/>
          </p:cNvGraphicFramePr>
          <p:nvPr/>
        </p:nvGraphicFramePr>
        <p:xfrm>
          <a:off x="912813" y="5715000"/>
          <a:ext cx="1944687" cy="642938"/>
        </p:xfrm>
        <a:graphic>
          <a:graphicData uri="http://schemas.openxmlformats.org/presentationml/2006/ole">
            <mc:AlternateContent xmlns:mc="http://schemas.openxmlformats.org/markup-compatibility/2006">
              <mc:Choice xmlns:v="urn:schemas-microsoft-com:vml" Requires="v">
                <p:oleObj spid="_x0000_s24728" name="Equation" r:id="rId17" imgW="1066337" imgH="355446" progId="Equation.DSMT4">
                  <p:embed/>
                </p:oleObj>
              </mc:Choice>
              <mc:Fallback>
                <p:oleObj name="Equation" r:id="rId17" imgW="1066337" imgH="355446"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12813" y="5715000"/>
                        <a:ext cx="1944687"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83" name="Object 21"/>
          <p:cNvGraphicFramePr>
            <a:graphicFrameLocks noChangeAspect="1"/>
          </p:cNvGraphicFramePr>
          <p:nvPr/>
        </p:nvGraphicFramePr>
        <p:xfrm>
          <a:off x="6804025" y="1628775"/>
          <a:ext cx="722313" cy="500063"/>
        </p:xfrm>
        <a:graphic>
          <a:graphicData uri="http://schemas.openxmlformats.org/presentationml/2006/ole">
            <mc:AlternateContent xmlns:mc="http://schemas.openxmlformats.org/markup-compatibility/2006">
              <mc:Choice xmlns:v="urn:schemas-microsoft-com:vml" Requires="v">
                <p:oleObj spid="_x0000_s24729" name="Equation" r:id="rId19" imgW="330200" imgH="228600" progId="Equation.DSMT4">
                  <p:embed/>
                </p:oleObj>
              </mc:Choice>
              <mc:Fallback>
                <p:oleObj name="Equation" r:id="rId19" imgW="330200" imgH="22860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804025" y="1628775"/>
                        <a:ext cx="722313"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708688"/>
                              </a:outerShdw>
                            </a:effectLst>
                          </a14:hiddenEffects>
                        </a:ext>
                      </a:extLst>
                    </p:spPr>
                  </p:pic>
                </p:oleObj>
              </mc:Fallback>
            </mc:AlternateContent>
          </a:graphicData>
        </a:graphic>
      </p:graphicFrame>
      <p:graphicFrame>
        <p:nvGraphicFramePr>
          <p:cNvPr id="27684" name="Object 7"/>
          <p:cNvGraphicFramePr>
            <a:graphicFrameLocks noChangeAspect="1"/>
          </p:cNvGraphicFramePr>
          <p:nvPr/>
        </p:nvGraphicFramePr>
        <p:xfrm>
          <a:off x="4140200" y="1628775"/>
          <a:ext cx="695325" cy="500063"/>
        </p:xfrm>
        <a:graphic>
          <a:graphicData uri="http://schemas.openxmlformats.org/presentationml/2006/ole">
            <mc:AlternateContent xmlns:mc="http://schemas.openxmlformats.org/markup-compatibility/2006">
              <mc:Choice xmlns:v="urn:schemas-microsoft-com:vml" Requires="v">
                <p:oleObj spid="_x0000_s24730" name="Equation" r:id="rId21" imgW="317362" imgH="228501" progId="Equation.DSMT4">
                  <p:embed/>
                </p:oleObj>
              </mc:Choice>
              <mc:Fallback>
                <p:oleObj name="Equation" r:id="rId21" imgW="317362" imgH="228501"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140200" y="1628775"/>
                        <a:ext cx="695325"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708688"/>
                              </a:outerShdw>
                            </a:effectLst>
                          </a14:hiddenEffects>
                        </a:ext>
                      </a:extLst>
                    </p:spPr>
                  </p:pic>
                </p:oleObj>
              </mc:Fallback>
            </mc:AlternateContent>
          </a:graphicData>
        </a:graphic>
      </p:graphicFrame>
      <p:sp>
        <p:nvSpPr>
          <p:cNvPr id="18" name="矩形 17"/>
          <p:cNvSpPr/>
          <p:nvPr/>
        </p:nvSpPr>
        <p:spPr>
          <a:xfrm>
            <a:off x="2786063" y="2528888"/>
            <a:ext cx="1808162" cy="334962"/>
          </a:xfrm>
          <a:prstGeom prst="rect">
            <a:avLst/>
          </a:prstGeom>
        </p:spPr>
        <p:txBody>
          <a:bodyPr wrap="none">
            <a:spAutoFit/>
          </a:bodyPr>
          <a:lstStyle/>
          <a:p>
            <a:pPr indent="76200" algn="ctr">
              <a:lnSpc>
                <a:spcPts val="1900"/>
              </a:lnSpc>
              <a:spcBef>
                <a:spcPts val="200"/>
              </a:spcBef>
              <a:spcAft>
                <a:spcPts val="200"/>
              </a:spcAft>
              <a:defRPr/>
            </a:pPr>
            <a:r>
              <a:rPr lang="zh-CN" altLang="en-US" sz="2400" b="1" kern="100" dirty="0">
                <a:solidFill>
                  <a:srgbClr val="000000"/>
                </a:solidFill>
                <a:latin typeface="Times New Roman"/>
                <a:cs typeface="Times New Roman"/>
              </a:rPr>
              <a:t>平稳、高斯</a:t>
            </a:r>
            <a:endParaRPr lang="zh-CN" altLang="en-US" sz="2400" b="1" kern="900" dirty="0">
              <a:solidFill>
                <a:srgbClr val="000000"/>
              </a:solidFill>
              <a:latin typeface="Times New Roman"/>
              <a:cs typeface="Times New Roman"/>
            </a:endParaRPr>
          </a:p>
        </p:txBody>
      </p:sp>
      <p:sp>
        <p:nvSpPr>
          <p:cNvPr id="19" name="矩形 18"/>
          <p:cNvSpPr/>
          <p:nvPr/>
        </p:nvSpPr>
        <p:spPr>
          <a:xfrm>
            <a:off x="5429250" y="2520950"/>
            <a:ext cx="1808163" cy="336550"/>
          </a:xfrm>
          <a:prstGeom prst="rect">
            <a:avLst/>
          </a:prstGeom>
        </p:spPr>
        <p:txBody>
          <a:bodyPr wrap="none">
            <a:spAutoFit/>
          </a:bodyPr>
          <a:lstStyle/>
          <a:p>
            <a:pPr indent="76200" algn="ctr">
              <a:lnSpc>
                <a:spcPts val="1900"/>
              </a:lnSpc>
              <a:spcBef>
                <a:spcPts val="200"/>
              </a:spcBef>
              <a:spcAft>
                <a:spcPts val="200"/>
              </a:spcAft>
              <a:defRPr/>
            </a:pPr>
            <a:r>
              <a:rPr lang="zh-CN" altLang="en-US" sz="2400" b="1" kern="100" dirty="0">
                <a:solidFill>
                  <a:srgbClr val="000000"/>
                </a:solidFill>
                <a:latin typeface="Times New Roman"/>
                <a:cs typeface="Times New Roman"/>
              </a:rPr>
              <a:t>平稳、高斯</a:t>
            </a:r>
            <a:endParaRPr lang="zh-CN" altLang="en-US" sz="2400" b="1" kern="900" dirty="0">
              <a:solidFill>
                <a:srgbClr val="000000"/>
              </a:solidFill>
              <a:latin typeface="Times New Roman"/>
              <a:cs typeface="Times New Roman"/>
            </a:endParaRPr>
          </a:p>
        </p:txBody>
      </p:sp>
      <p:sp>
        <p:nvSpPr>
          <p:cNvPr id="20" name="矩形 19"/>
          <p:cNvSpPr/>
          <p:nvPr/>
        </p:nvSpPr>
        <p:spPr>
          <a:xfrm>
            <a:off x="7358063" y="3314700"/>
            <a:ext cx="881062" cy="342900"/>
          </a:xfrm>
          <a:prstGeom prst="rect">
            <a:avLst/>
          </a:prstGeom>
        </p:spPr>
        <p:txBody>
          <a:bodyPr wrap="none">
            <a:spAutoFit/>
          </a:bodyPr>
          <a:lstStyle/>
          <a:p>
            <a:pPr indent="76200" algn="just">
              <a:lnSpc>
                <a:spcPts val="1900"/>
              </a:lnSpc>
              <a:spcBef>
                <a:spcPts val="200"/>
              </a:spcBef>
              <a:spcAft>
                <a:spcPts val="200"/>
              </a:spcAft>
              <a:defRPr/>
            </a:pPr>
            <a:r>
              <a:rPr lang="en-US" sz="2400" b="1" kern="100" dirty="0" err="1">
                <a:solidFill>
                  <a:srgbClr val="000000"/>
                </a:solidFill>
                <a:latin typeface="宋体"/>
                <a:cs typeface="Times New Roman"/>
              </a:rPr>
              <a:t>常数</a:t>
            </a:r>
            <a:endParaRPr lang="en-US" sz="2400" b="1" kern="100" dirty="0">
              <a:solidFill>
                <a:srgbClr val="000000"/>
              </a:solidFill>
              <a:latin typeface="Times New Roman"/>
              <a:cs typeface="Times New Roman"/>
            </a:endParaRPr>
          </a:p>
        </p:txBody>
      </p:sp>
      <p:sp>
        <p:nvSpPr>
          <p:cNvPr id="21" name="矩形 20"/>
          <p:cNvSpPr/>
          <p:nvPr/>
        </p:nvSpPr>
        <p:spPr>
          <a:xfrm>
            <a:off x="4071938" y="3371850"/>
            <a:ext cx="881062" cy="342900"/>
          </a:xfrm>
          <a:prstGeom prst="rect">
            <a:avLst/>
          </a:prstGeom>
        </p:spPr>
        <p:txBody>
          <a:bodyPr wrap="none">
            <a:spAutoFit/>
          </a:bodyPr>
          <a:lstStyle/>
          <a:p>
            <a:pPr indent="76200" algn="just">
              <a:lnSpc>
                <a:spcPts val="1900"/>
              </a:lnSpc>
              <a:spcBef>
                <a:spcPts val="200"/>
              </a:spcBef>
              <a:spcAft>
                <a:spcPts val="200"/>
              </a:spcAft>
              <a:defRPr/>
            </a:pPr>
            <a:r>
              <a:rPr lang="en-US" sz="2400" b="1" kern="100" dirty="0" err="1">
                <a:solidFill>
                  <a:srgbClr val="000000"/>
                </a:solidFill>
                <a:latin typeface="宋体"/>
                <a:cs typeface="Times New Roman"/>
              </a:rPr>
              <a:t>常数</a:t>
            </a:r>
            <a:endParaRPr lang="en-US" sz="2400" b="1" kern="100" dirty="0">
              <a:solidFill>
                <a:srgbClr val="000000"/>
              </a:solidFill>
              <a:latin typeface="Times New Roman"/>
              <a:cs typeface="Times New Roman"/>
            </a:endParaRPr>
          </a:p>
        </p:txBody>
      </p:sp>
      <p:sp>
        <p:nvSpPr>
          <p:cNvPr id="23" name="矩形 22"/>
          <p:cNvSpPr>
            <a:spLocks noChangeArrowheads="1"/>
          </p:cNvSpPr>
          <p:nvPr/>
        </p:nvSpPr>
        <p:spPr bwMode="auto">
          <a:xfrm>
            <a:off x="6715125" y="5815013"/>
            <a:ext cx="145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r>
              <a:rPr lang="zh-CN" altLang="en-US" b="1">
                <a:solidFill>
                  <a:srgbClr val="000000"/>
                </a:solidFill>
                <a:latin typeface="微软雅黑" pitchFamily="34" charset="-122"/>
                <a:ea typeface="微软雅黑" pitchFamily="34" charset="-122"/>
                <a:cs typeface="Times New Roman" pitchFamily="18" charset="0"/>
              </a:rPr>
              <a:t>是功率增益</a:t>
            </a:r>
            <a:endParaRPr lang="zh-CN" altLang="en-US" b="1">
              <a:solidFill>
                <a:srgbClr val="000000"/>
              </a:solidFill>
              <a:ea typeface="微软雅黑" pitchFamily="34" charset="-122"/>
              <a:cs typeface="Times New Roman" pitchFamily="18" charset="0"/>
            </a:endParaRPr>
          </a:p>
        </p:txBody>
      </p:sp>
      <p:graphicFrame>
        <p:nvGraphicFramePr>
          <p:cNvPr id="27690" name="Object 41"/>
          <p:cNvGraphicFramePr>
            <a:graphicFrameLocks noChangeAspect="1"/>
          </p:cNvGraphicFramePr>
          <p:nvPr/>
        </p:nvGraphicFramePr>
        <p:xfrm>
          <a:off x="2000250" y="285750"/>
          <a:ext cx="5000625" cy="703263"/>
        </p:xfrm>
        <a:graphic>
          <a:graphicData uri="http://schemas.openxmlformats.org/presentationml/2006/ole">
            <mc:AlternateContent xmlns:mc="http://schemas.openxmlformats.org/markup-compatibility/2006">
              <mc:Choice xmlns:v="urn:schemas-microsoft-com:vml" Requires="v">
                <p:oleObj spid="_x0000_s24731" name="Equation" r:id="rId23" imgW="2349500" imgH="330200" progId="Equation.DSMT4">
                  <p:embed/>
                </p:oleObj>
              </mc:Choice>
              <mc:Fallback>
                <p:oleObj name="Equation" r:id="rId23" imgW="2349500" imgH="330200"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000250" y="285750"/>
                        <a:ext cx="5000625" cy="703263"/>
                      </a:xfrm>
                      <a:prstGeom prst="rect">
                        <a:avLst/>
                      </a:prstGeom>
                      <a:noFill/>
                      <a:ln w="38100" cmpd="dbl">
                        <a:solidFill>
                          <a:srgbClr val="66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rgbClr val="3D3D99"/>
                              </a:outerShdw>
                            </a:effectLst>
                          </a14:hiddenEffects>
                        </a:ext>
                      </a:extLst>
                    </p:spPr>
                  </p:pic>
                </p:oleObj>
              </mc:Fallback>
            </mc:AlternateContent>
          </a:graphicData>
        </a:graphic>
      </p:graphicFrame>
      <p:sp>
        <p:nvSpPr>
          <p:cNvPr id="3" name="页脚占位符 2"/>
          <p:cNvSpPr>
            <a:spLocks noGrp="1"/>
          </p:cNvSpPr>
          <p:nvPr>
            <p:ph type="ftr" sz="quarter" idx="10"/>
          </p:nvPr>
        </p:nvSpPr>
        <p:spPr/>
        <p:txBody>
          <a:bodyPr/>
          <a:lstStyle/>
          <a:p>
            <a:pPr>
              <a:defRPr/>
            </a:pPr>
            <a:r>
              <a:rPr lang="zh-CN" altLang="en-US" smtClean="0"/>
              <a:t>浙江工业大学信息学院</a:t>
            </a:r>
            <a:endParaRPr lang="en-US" altLang="zh-CN"/>
          </a:p>
        </p:txBody>
      </p:sp>
      <p:sp>
        <p:nvSpPr>
          <p:cNvPr id="4" name="灯片编号占位符 3"/>
          <p:cNvSpPr>
            <a:spLocks noGrp="1"/>
          </p:cNvSpPr>
          <p:nvPr>
            <p:ph type="sldNum" sz="quarter" idx="11"/>
          </p:nvPr>
        </p:nvSpPr>
        <p:spPr/>
        <p:txBody>
          <a:bodyPr/>
          <a:lstStyle/>
          <a:p>
            <a:pPr>
              <a:defRPr/>
            </a:pPr>
            <a:fld id="{F04E0FC2-6EC7-45AD-9FCD-EB3F83661652}" type="slidenum">
              <a:rPr lang="en-US" altLang="zh-CN" smtClean="0">
                <a:solidFill>
                  <a:srgbClr val="000000"/>
                </a:solidFill>
              </a:rPr>
              <a:pPr>
                <a:defRPr/>
              </a:pPr>
              <a:t>31</a:t>
            </a:fld>
            <a:endParaRPr lang="en-US" altLang="zh-CN" dirty="0">
              <a:solidFill>
                <a:srgbClr val="000000"/>
              </a:solidFill>
            </a:endParaRPr>
          </a:p>
        </p:txBody>
      </p:sp>
    </p:spTree>
    <p:extLst>
      <p:ext uri="{BB962C8B-B14F-4D97-AF65-F5344CB8AC3E}">
        <p14:creationId xmlns:p14="http://schemas.microsoft.com/office/powerpoint/2010/main" val="145900297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2"/>
          <p:cNvGraphicFramePr>
            <a:graphicFrameLocks noChangeAspect="1"/>
          </p:cNvGraphicFramePr>
          <p:nvPr/>
        </p:nvGraphicFramePr>
        <p:xfrm>
          <a:off x="6118225" y="2500313"/>
          <a:ext cx="1500188" cy="966787"/>
        </p:xfrm>
        <a:graphic>
          <a:graphicData uri="http://schemas.openxmlformats.org/presentationml/2006/ole">
            <mc:AlternateContent xmlns:mc="http://schemas.openxmlformats.org/markup-compatibility/2006">
              <mc:Choice xmlns:v="urn:schemas-microsoft-com:vml" Requires="v">
                <p:oleObj spid="_x0000_s25641" name="公式" r:id="rId3" imgW="748975" imgH="482391" progId="Equation.3">
                  <p:embed/>
                </p:oleObj>
              </mc:Choice>
              <mc:Fallback>
                <p:oleObj name="公式" r:id="rId3" imgW="748975" imgH="48239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8225" y="2500313"/>
                        <a:ext cx="1500188" cy="966787"/>
                      </a:xfrm>
                      <a:prstGeom prst="rect">
                        <a:avLst/>
                      </a:prstGeom>
                      <a:noFill/>
                      <a:ln w="38100" cmpd="dbl">
                        <a:solidFill>
                          <a:srgbClr val="66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rgbClr val="3D3D99"/>
                              </a:outerShdw>
                            </a:effectLst>
                          </a14:hiddenEffects>
                        </a:ext>
                      </a:extLst>
                    </p:spPr>
                  </p:pic>
                </p:oleObj>
              </mc:Fallback>
            </mc:AlternateContent>
          </a:graphicData>
        </a:graphic>
      </p:graphicFrame>
      <p:sp>
        <p:nvSpPr>
          <p:cNvPr id="28675" name="矩形 12"/>
          <p:cNvSpPr>
            <a:spLocks noChangeArrowheads="1"/>
          </p:cNvSpPr>
          <p:nvPr/>
        </p:nvSpPr>
        <p:spPr bwMode="auto">
          <a:xfrm>
            <a:off x="1274763" y="1071563"/>
            <a:ext cx="5060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r>
              <a:rPr lang="en-US" altLang="zh-CN" sz="2400" b="1">
                <a:solidFill>
                  <a:srgbClr val="003399"/>
                </a:solidFill>
                <a:latin typeface="微软雅黑" pitchFamily="34" charset="-122"/>
                <a:ea typeface="微软雅黑" pitchFamily="34" charset="-122"/>
              </a:rPr>
              <a:t>——</a:t>
            </a:r>
            <a:r>
              <a:rPr lang="zh-CN" altLang="en-US" sz="2400" b="1">
                <a:solidFill>
                  <a:srgbClr val="003399"/>
                </a:solidFill>
                <a:latin typeface="微软雅黑" pitchFamily="34" charset="-122"/>
                <a:ea typeface="微软雅黑" pitchFamily="34" charset="-122"/>
              </a:rPr>
              <a:t>通过窄带系统的随机信号或噪声</a:t>
            </a:r>
          </a:p>
        </p:txBody>
      </p:sp>
      <p:sp>
        <p:nvSpPr>
          <p:cNvPr id="23562" name="矩形 13"/>
          <p:cNvSpPr>
            <a:spLocks noChangeArrowheads="1"/>
          </p:cNvSpPr>
          <p:nvPr/>
        </p:nvSpPr>
        <p:spPr bwMode="auto">
          <a:xfrm>
            <a:off x="5689600" y="1843088"/>
            <a:ext cx="2047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buClr>
                <a:srgbClr val="FF0000"/>
              </a:buClr>
              <a:buSzPct val="70000"/>
              <a:buFont typeface="Wingdings" pitchFamily="2" charset="2"/>
              <a:buChar char="n"/>
            </a:pPr>
            <a:r>
              <a:rPr lang="zh-CN" altLang="en-US" sz="2400" b="1">
                <a:solidFill>
                  <a:srgbClr val="000000"/>
                </a:solidFill>
                <a:latin typeface="黑体" pitchFamily="2" charset="-122"/>
                <a:ea typeface="黑体" pitchFamily="2" charset="-122"/>
              </a:rPr>
              <a:t> 窄带条件：</a:t>
            </a:r>
            <a:endParaRPr lang="zh-CN" altLang="en-US" sz="2400">
              <a:solidFill>
                <a:srgbClr val="000000"/>
              </a:solidFill>
              <a:latin typeface="黑体" pitchFamily="2" charset="-122"/>
              <a:ea typeface="黑体" pitchFamily="2" charset="-122"/>
            </a:endParaRPr>
          </a:p>
        </p:txBody>
      </p:sp>
      <p:sp>
        <p:nvSpPr>
          <p:cNvPr id="16" name="Rectangle 3"/>
          <p:cNvSpPr txBox="1">
            <a:spLocks noChangeArrowheads="1"/>
          </p:cNvSpPr>
          <p:nvPr/>
        </p:nvSpPr>
        <p:spPr bwMode="auto">
          <a:xfrm>
            <a:off x="0" y="404813"/>
            <a:ext cx="5434013" cy="666750"/>
          </a:xfrm>
          <a:prstGeom prst="rect">
            <a:avLst/>
          </a:prstGeom>
          <a:noFill/>
          <a:ln w="9525">
            <a:noFill/>
            <a:miter lim="800000"/>
            <a:headEnd/>
            <a:tailEnd/>
          </a:ln>
        </p:spPr>
        <p:txBody>
          <a:bodyPr/>
          <a:lstStyle/>
          <a:p>
            <a:pPr marL="285750" indent="-285750" fontAlgn="base">
              <a:spcBef>
                <a:spcPct val="20000"/>
              </a:spcBef>
              <a:spcAft>
                <a:spcPct val="0"/>
              </a:spcAft>
              <a:buClr>
                <a:srgbClr val="009999"/>
              </a:buClr>
              <a:buSzPct val="65000"/>
              <a:defRPr/>
            </a:pPr>
            <a:r>
              <a:rPr lang="en-US" altLang="en-US" sz="3200" b="1" dirty="0">
                <a:solidFill>
                  <a:srgbClr val="003399"/>
                </a:solidFill>
                <a:latin typeface="Garamond" pitchFamily="18" charset="0"/>
              </a:rPr>
              <a:t>§</a:t>
            </a:r>
            <a:r>
              <a:rPr lang="en-US" altLang="en-US" sz="3200" b="1" dirty="0">
                <a:solidFill>
                  <a:srgbClr val="003399"/>
                </a:solidFill>
                <a:ea typeface="微软雅黑" pitchFamily="34" charset="-122"/>
                <a:cs typeface="Arial" pitchFamily="34" charset="0"/>
              </a:rPr>
              <a:t>3</a:t>
            </a:r>
            <a:r>
              <a:rPr lang="en-US" altLang="zh-CN" sz="3200" b="1" dirty="0">
                <a:solidFill>
                  <a:srgbClr val="003399"/>
                </a:solidFill>
                <a:ea typeface="微软雅黑" pitchFamily="34" charset="-122"/>
                <a:cs typeface="Arial" pitchFamily="34" charset="0"/>
              </a:rPr>
              <a:t>.5  </a:t>
            </a:r>
            <a:r>
              <a:rPr lang="zh-CN" altLang="en-US" sz="3200" b="1" kern="0" dirty="0">
                <a:solidFill>
                  <a:srgbClr val="003399"/>
                </a:solidFill>
                <a:latin typeface="微软雅黑" pitchFamily="34" charset="-122"/>
                <a:ea typeface="微软雅黑" pitchFamily="34" charset="-122"/>
              </a:rPr>
              <a:t>窄带随机过程</a:t>
            </a:r>
          </a:p>
          <a:p>
            <a:pPr marL="285750" indent="-285750" fontAlgn="base">
              <a:spcBef>
                <a:spcPct val="20000"/>
              </a:spcBef>
              <a:spcAft>
                <a:spcPct val="0"/>
              </a:spcAft>
              <a:buClr>
                <a:srgbClr val="009999"/>
              </a:buClr>
              <a:buSzPct val="65000"/>
              <a:defRPr/>
            </a:pPr>
            <a:endParaRPr lang="en-US" altLang="zh-CN" sz="3200" kern="0" dirty="0">
              <a:solidFill>
                <a:srgbClr val="003399"/>
              </a:solidFill>
            </a:endParaRPr>
          </a:p>
        </p:txBody>
      </p:sp>
      <p:sp>
        <p:nvSpPr>
          <p:cNvPr id="18445" name="Rectangle 13"/>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fontAlgn="base">
              <a:spcBef>
                <a:spcPct val="0"/>
              </a:spcBef>
              <a:spcAft>
                <a:spcPct val="0"/>
              </a:spcAft>
              <a:defRPr/>
            </a:pPr>
            <a:endParaRPr lang="zh-CN" altLang="en-US" sz="2000">
              <a:solidFill>
                <a:srgbClr val="000000"/>
              </a:solidFill>
              <a:latin typeface="Garamond" pitchFamily="18" charset="0"/>
            </a:endParaRPr>
          </a:p>
        </p:txBody>
      </p:sp>
      <p:graphicFrame>
        <p:nvGraphicFramePr>
          <p:cNvPr id="23555" name="Object 3"/>
          <p:cNvGraphicFramePr>
            <a:graphicFrameLocks noChangeAspect="1"/>
          </p:cNvGraphicFramePr>
          <p:nvPr/>
        </p:nvGraphicFramePr>
        <p:xfrm>
          <a:off x="857250" y="2357438"/>
          <a:ext cx="4616450" cy="1714500"/>
        </p:xfrm>
        <a:graphic>
          <a:graphicData uri="http://schemas.openxmlformats.org/presentationml/2006/ole">
            <mc:AlternateContent xmlns:mc="http://schemas.openxmlformats.org/markup-compatibility/2006">
              <mc:Choice xmlns:v="urn:schemas-microsoft-com:vml" Requires="v">
                <p:oleObj spid="_x0000_s25642" name="Visio" r:id="rId5" imgW="3254820" imgH="1209751" progId="Visio.Drawing.11">
                  <p:embed/>
                </p:oleObj>
              </mc:Choice>
              <mc:Fallback>
                <p:oleObj name="Visio" r:id="rId5" imgW="3254820" imgH="1209751"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7250" y="2357438"/>
                        <a:ext cx="461645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5" name="矩形 20"/>
          <p:cNvSpPr>
            <a:spLocks noChangeArrowheads="1"/>
          </p:cNvSpPr>
          <p:nvPr/>
        </p:nvSpPr>
        <p:spPr bwMode="auto">
          <a:xfrm>
            <a:off x="714375" y="1785938"/>
            <a:ext cx="17383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buClr>
                <a:srgbClr val="FF0000"/>
              </a:buClr>
              <a:buSzPct val="70000"/>
              <a:buFont typeface="Wingdings" pitchFamily="2" charset="2"/>
              <a:buChar char="n"/>
            </a:pPr>
            <a:r>
              <a:rPr lang="zh-CN" altLang="en-US" sz="2400" b="1">
                <a:solidFill>
                  <a:srgbClr val="000000"/>
                </a:solidFill>
                <a:latin typeface="黑体" pitchFamily="2" charset="-122"/>
                <a:ea typeface="黑体" pitchFamily="2" charset="-122"/>
              </a:rPr>
              <a:t> 示意图：</a:t>
            </a:r>
            <a:endParaRPr lang="zh-CN" altLang="en-US" sz="2400">
              <a:solidFill>
                <a:srgbClr val="000000"/>
              </a:solidFill>
              <a:latin typeface="黑体" pitchFamily="2" charset="-122"/>
              <a:ea typeface="黑体" pitchFamily="2" charset="-122"/>
            </a:endParaRPr>
          </a:p>
        </p:txBody>
      </p:sp>
      <p:sp>
        <p:nvSpPr>
          <p:cNvPr id="18447" name="Rectangle 15"/>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fontAlgn="base">
              <a:spcBef>
                <a:spcPct val="0"/>
              </a:spcBef>
              <a:spcAft>
                <a:spcPct val="0"/>
              </a:spcAft>
              <a:defRPr/>
            </a:pPr>
            <a:endParaRPr lang="zh-CN" altLang="en-US" sz="2000">
              <a:solidFill>
                <a:srgbClr val="000000"/>
              </a:solidFill>
              <a:latin typeface="Garamond" pitchFamily="18" charset="0"/>
            </a:endParaRPr>
          </a:p>
        </p:txBody>
      </p:sp>
      <p:graphicFrame>
        <p:nvGraphicFramePr>
          <p:cNvPr id="23556" name="Object 4"/>
          <p:cNvGraphicFramePr>
            <a:graphicFrameLocks noChangeAspect="1"/>
          </p:cNvGraphicFramePr>
          <p:nvPr/>
        </p:nvGraphicFramePr>
        <p:xfrm>
          <a:off x="714375" y="4214813"/>
          <a:ext cx="5214938" cy="2325687"/>
        </p:xfrm>
        <a:graphic>
          <a:graphicData uri="http://schemas.openxmlformats.org/presentationml/2006/ole">
            <mc:AlternateContent xmlns:mc="http://schemas.openxmlformats.org/markup-compatibility/2006">
              <mc:Choice xmlns:v="urn:schemas-microsoft-com:vml" Requires="v">
                <p:oleObj spid="_x0000_s25643" name="Visio" r:id="rId7" imgW="3854960" imgH="1613002" progId="Visio.Drawing.11">
                  <p:embed/>
                </p:oleObj>
              </mc:Choice>
              <mc:Fallback>
                <p:oleObj name="Visio" r:id="rId7" imgW="3854960" imgH="1613002" progId="Visio.Drawing.1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4375" y="4214813"/>
                        <a:ext cx="5214938" cy="232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 name="圆角矩形标注 31"/>
          <p:cNvSpPr/>
          <p:nvPr/>
        </p:nvSpPr>
        <p:spPr>
          <a:xfrm>
            <a:off x="5929313" y="4357688"/>
            <a:ext cx="1928812" cy="1571625"/>
          </a:xfrm>
          <a:prstGeom prst="wedgeRoundRectCallout">
            <a:avLst>
              <a:gd name="adj1" fmla="val -60388"/>
              <a:gd name="adj2" fmla="val 17745"/>
              <a:gd name="adj3" fmla="val 16667"/>
            </a:avLst>
          </a:prstGeom>
          <a:solidFill>
            <a:schemeClr val="bg1">
              <a:lumMod val="95000"/>
            </a:schemeClr>
          </a:solidFill>
          <a:ln w="19050">
            <a:solidFill>
              <a:srgbClr val="003399"/>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lnSpc>
                <a:spcPts val="3200"/>
              </a:lnSpc>
              <a:spcBef>
                <a:spcPct val="0"/>
              </a:spcBef>
              <a:spcAft>
                <a:spcPct val="0"/>
              </a:spcAft>
              <a:defRPr/>
            </a:pPr>
            <a:r>
              <a:rPr lang="zh-CN" altLang="en-US" sz="2400" dirty="0">
                <a:solidFill>
                  <a:srgbClr val="000000"/>
                </a:solidFill>
                <a:latin typeface="华文中宋" pitchFamily="2" charset="-122"/>
                <a:ea typeface="华文中宋" pitchFamily="2" charset="-122"/>
              </a:rPr>
              <a:t>   </a:t>
            </a:r>
            <a:r>
              <a:rPr lang="zh-CN" altLang="en-US" sz="2000" dirty="0">
                <a:solidFill>
                  <a:srgbClr val="000000"/>
                </a:solidFill>
                <a:latin typeface="华文中宋" pitchFamily="2" charset="-122"/>
                <a:ea typeface="华文中宋" pitchFamily="2" charset="-122"/>
              </a:rPr>
              <a:t>可视为</a:t>
            </a:r>
            <a:endParaRPr lang="en-US" altLang="zh-CN" sz="2000" dirty="0">
              <a:solidFill>
                <a:srgbClr val="000000"/>
              </a:solidFill>
              <a:latin typeface="华文中宋" pitchFamily="2" charset="-122"/>
              <a:ea typeface="华文中宋" pitchFamily="2" charset="-122"/>
            </a:endParaRPr>
          </a:p>
          <a:p>
            <a:pPr fontAlgn="base">
              <a:lnSpc>
                <a:spcPts val="3200"/>
              </a:lnSpc>
              <a:spcBef>
                <a:spcPct val="0"/>
              </a:spcBef>
              <a:spcAft>
                <a:spcPct val="0"/>
              </a:spcAft>
              <a:defRPr/>
            </a:pPr>
            <a:r>
              <a:rPr lang="zh-CN" altLang="en-US" sz="2000" dirty="0">
                <a:solidFill>
                  <a:srgbClr val="000000"/>
                </a:solidFill>
                <a:latin typeface="华文中宋" pitchFamily="2" charset="-122"/>
                <a:ea typeface="华文中宋" pitchFamily="2" charset="-122"/>
              </a:rPr>
              <a:t>包络缓慢变化  </a:t>
            </a:r>
            <a:endParaRPr lang="en-US" altLang="zh-CN" sz="2000" dirty="0">
              <a:solidFill>
                <a:srgbClr val="000000"/>
              </a:solidFill>
              <a:latin typeface="华文中宋" pitchFamily="2" charset="-122"/>
              <a:ea typeface="华文中宋" pitchFamily="2" charset="-122"/>
            </a:endParaRPr>
          </a:p>
          <a:p>
            <a:pPr fontAlgn="base">
              <a:lnSpc>
                <a:spcPts val="3200"/>
              </a:lnSpc>
              <a:spcBef>
                <a:spcPct val="0"/>
              </a:spcBef>
              <a:spcAft>
                <a:spcPct val="0"/>
              </a:spcAft>
              <a:defRPr/>
            </a:pPr>
            <a:r>
              <a:rPr lang="en-US" altLang="zh-CN" sz="2000" dirty="0">
                <a:solidFill>
                  <a:srgbClr val="000000"/>
                </a:solidFill>
                <a:latin typeface="华文中宋" pitchFamily="2" charset="-122"/>
                <a:ea typeface="华文中宋" pitchFamily="2" charset="-122"/>
              </a:rPr>
              <a:t>   </a:t>
            </a:r>
            <a:r>
              <a:rPr lang="zh-CN" altLang="en-US" sz="2000" dirty="0">
                <a:solidFill>
                  <a:srgbClr val="000000"/>
                </a:solidFill>
                <a:latin typeface="华文中宋" pitchFamily="2" charset="-122"/>
                <a:ea typeface="华文中宋" pitchFamily="2" charset="-122"/>
              </a:rPr>
              <a:t>的正弦波</a:t>
            </a:r>
          </a:p>
        </p:txBody>
      </p:sp>
      <p:sp>
        <p:nvSpPr>
          <p:cNvPr id="3" name="页脚占位符 2"/>
          <p:cNvSpPr>
            <a:spLocks noGrp="1"/>
          </p:cNvSpPr>
          <p:nvPr>
            <p:ph type="ftr" sz="quarter" idx="10"/>
          </p:nvPr>
        </p:nvSpPr>
        <p:spPr/>
        <p:txBody>
          <a:bodyPr/>
          <a:lstStyle/>
          <a:p>
            <a:pPr>
              <a:defRPr/>
            </a:pPr>
            <a:r>
              <a:rPr lang="zh-CN" altLang="en-US" smtClean="0"/>
              <a:t>浙江工业大学信息学院</a:t>
            </a:r>
            <a:endParaRPr lang="en-US" altLang="zh-CN"/>
          </a:p>
        </p:txBody>
      </p:sp>
      <p:sp>
        <p:nvSpPr>
          <p:cNvPr id="4" name="灯片编号占位符 3"/>
          <p:cNvSpPr>
            <a:spLocks noGrp="1"/>
          </p:cNvSpPr>
          <p:nvPr>
            <p:ph type="sldNum" sz="quarter" idx="11"/>
          </p:nvPr>
        </p:nvSpPr>
        <p:spPr/>
        <p:txBody>
          <a:bodyPr/>
          <a:lstStyle/>
          <a:p>
            <a:pPr>
              <a:defRPr/>
            </a:pPr>
            <a:fld id="{F04E0FC2-6EC7-45AD-9FCD-EB3F83661652}" type="slidenum">
              <a:rPr lang="en-US" altLang="zh-CN" smtClean="0">
                <a:solidFill>
                  <a:srgbClr val="000000"/>
                </a:solidFill>
              </a:rPr>
              <a:pPr>
                <a:defRPr/>
              </a:pPr>
              <a:t>32</a:t>
            </a:fld>
            <a:endParaRPr lang="en-US" altLang="zh-CN" dirty="0">
              <a:solidFill>
                <a:srgbClr val="000000"/>
              </a:solidFill>
            </a:endParaRPr>
          </a:p>
        </p:txBody>
      </p:sp>
    </p:spTree>
    <p:extLst>
      <p:ext uri="{BB962C8B-B14F-4D97-AF65-F5344CB8AC3E}">
        <p14:creationId xmlns:p14="http://schemas.microsoft.com/office/powerpoint/2010/main" val="2461425703"/>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矩形 8"/>
          <p:cNvSpPr>
            <a:spLocks noChangeArrowheads="1"/>
          </p:cNvSpPr>
          <p:nvPr/>
        </p:nvSpPr>
        <p:spPr bwMode="auto">
          <a:xfrm>
            <a:off x="649288" y="333375"/>
            <a:ext cx="1739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buClr>
                <a:srgbClr val="FF0000"/>
              </a:buClr>
              <a:buSzPct val="70000"/>
              <a:buFont typeface="Wingdings" pitchFamily="2" charset="2"/>
              <a:buChar char="n"/>
            </a:pPr>
            <a:r>
              <a:rPr lang="zh-CN" altLang="en-US" sz="2400" b="1">
                <a:solidFill>
                  <a:srgbClr val="000000"/>
                </a:solidFill>
                <a:latin typeface="黑体" pitchFamily="2" charset="-122"/>
                <a:ea typeface="黑体" pitchFamily="2" charset="-122"/>
              </a:rPr>
              <a:t> 表达式：</a:t>
            </a:r>
            <a:endParaRPr lang="zh-CN" altLang="en-US" sz="2400">
              <a:solidFill>
                <a:srgbClr val="000000"/>
              </a:solidFill>
              <a:latin typeface="黑体" pitchFamily="2" charset="-122"/>
              <a:ea typeface="黑体" pitchFamily="2" charset="-122"/>
            </a:endParaRPr>
          </a:p>
        </p:txBody>
      </p:sp>
      <p:graphicFrame>
        <p:nvGraphicFramePr>
          <p:cNvPr id="29699" name="Object 2"/>
          <p:cNvGraphicFramePr>
            <a:graphicFrameLocks noChangeAspect="1"/>
          </p:cNvGraphicFramePr>
          <p:nvPr/>
        </p:nvGraphicFramePr>
        <p:xfrm>
          <a:off x="1214438" y="1311275"/>
          <a:ext cx="5113337" cy="506413"/>
        </p:xfrm>
        <a:graphic>
          <a:graphicData uri="http://schemas.openxmlformats.org/presentationml/2006/ole">
            <mc:AlternateContent xmlns:mc="http://schemas.openxmlformats.org/markup-compatibility/2006">
              <mc:Choice xmlns:v="urn:schemas-microsoft-com:vml" Requires="v">
                <p:oleObj spid="_x0000_s26717" name="Equation" r:id="rId4" imgW="2413000" imgH="241300" progId="Equation.DSMT4">
                  <p:embed/>
                </p:oleObj>
              </mc:Choice>
              <mc:Fallback>
                <p:oleObj name="Equation" r:id="rId4" imgW="2413000" imgH="2413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4438" y="1311275"/>
                        <a:ext cx="5113337"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0" name="Text Box 7"/>
          <p:cNvSpPr txBox="1">
            <a:spLocks noChangeArrowheads="1"/>
          </p:cNvSpPr>
          <p:nvPr/>
        </p:nvSpPr>
        <p:spPr bwMode="auto">
          <a:xfrm>
            <a:off x="6126163" y="1706563"/>
            <a:ext cx="2303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50000"/>
              </a:spcBef>
              <a:spcAft>
                <a:spcPct val="0"/>
              </a:spcAft>
            </a:pPr>
            <a:r>
              <a:rPr lang="en-US" altLang="zh-CN" sz="2400" b="1">
                <a:solidFill>
                  <a:srgbClr val="000000"/>
                </a:solidFill>
                <a:latin typeface="华文中宋" pitchFamily="2" charset="-122"/>
                <a:ea typeface="华文中宋" pitchFamily="2" charset="-122"/>
              </a:rPr>
              <a:t>—</a:t>
            </a:r>
            <a:r>
              <a:rPr lang="zh-CN" altLang="en-US" b="1">
                <a:solidFill>
                  <a:srgbClr val="000000"/>
                </a:solidFill>
                <a:latin typeface="华文中宋" pitchFamily="2" charset="-122"/>
                <a:ea typeface="华文中宋" pitchFamily="2" charset="-122"/>
              </a:rPr>
              <a:t>包络相位形式</a:t>
            </a:r>
          </a:p>
        </p:txBody>
      </p:sp>
      <p:graphicFrame>
        <p:nvGraphicFramePr>
          <p:cNvPr id="29701" name="Object 3"/>
          <p:cNvGraphicFramePr>
            <a:graphicFrameLocks noChangeAspect="1"/>
          </p:cNvGraphicFramePr>
          <p:nvPr/>
        </p:nvGraphicFramePr>
        <p:xfrm>
          <a:off x="1214438" y="2343150"/>
          <a:ext cx="4143375" cy="477838"/>
        </p:xfrm>
        <a:graphic>
          <a:graphicData uri="http://schemas.openxmlformats.org/presentationml/2006/ole">
            <mc:AlternateContent xmlns:mc="http://schemas.openxmlformats.org/markup-compatibility/2006">
              <mc:Choice xmlns:v="urn:schemas-microsoft-com:vml" Requires="v">
                <p:oleObj spid="_x0000_s26718" name="Equation" r:id="rId6" imgW="1981200" imgH="228600" progId="Equation.DSMT4">
                  <p:embed/>
                </p:oleObj>
              </mc:Choice>
              <mc:Fallback>
                <p:oleObj name="Equation" r:id="rId6" imgW="198120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4438" y="2343150"/>
                        <a:ext cx="414337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2" name="Text Box 7"/>
          <p:cNvSpPr txBox="1">
            <a:spLocks noChangeArrowheads="1"/>
          </p:cNvSpPr>
          <p:nvPr/>
        </p:nvSpPr>
        <p:spPr bwMode="auto">
          <a:xfrm>
            <a:off x="6126163" y="2311400"/>
            <a:ext cx="2303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50000"/>
              </a:spcBef>
              <a:spcAft>
                <a:spcPct val="0"/>
              </a:spcAft>
            </a:pPr>
            <a:r>
              <a:rPr lang="en-US" altLang="zh-CN" sz="2400" b="1">
                <a:solidFill>
                  <a:srgbClr val="000000"/>
                </a:solidFill>
                <a:latin typeface="华文中宋" pitchFamily="2" charset="-122"/>
                <a:ea typeface="华文中宋" pitchFamily="2" charset="-122"/>
              </a:rPr>
              <a:t>—</a:t>
            </a:r>
            <a:r>
              <a:rPr lang="zh-CN" altLang="en-US" b="1">
                <a:solidFill>
                  <a:srgbClr val="000000"/>
                </a:solidFill>
                <a:latin typeface="华文中宋" pitchFamily="2" charset="-122"/>
                <a:ea typeface="华文中宋" pitchFamily="2" charset="-122"/>
              </a:rPr>
              <a:t>同相正交形式</a:t>
            </a:r>
          </a:p>
        </p:txBody>
      </p:sp>
      <p:sp>
        <p:nvSpPr>
          <p:cNvPr id="29703" name="Text Box 10"/>
          <p:cNvSpPr txBox="1">
            <a:spLocks noChangeArrowheads="1"/>
          </p:cNvSpPr>
          <p:nvPr/>
        </p:nvSpPr>
        <p:spPr bwMode="auto">
          <a:xfrm>
            <a:off x="1776413" y="1811338"/>
            <a:ext cx="12239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50000"/>
              </a:spcBef>
              <a:spcAft>
                <a:spcPct val="0"/>
              </a:spcAft>
            </a:pPr>
            <a:r>
              <a:rPr lang="zh-CN" altLang="en-US" b="1">
                <a:solidFill>
                  <a:srgbClr val="003399"/>
                </a:solidFill>
                <a:latin typeface="华文中宋" pitchFamily="2" charset="-122"/>
                <a:ea typeface="华文中宋" pitchFamily="2" charset="-122"/>
              </a:rPr>
              <a:t>随机包络</a:t>
            </a:r>
          </a:p>
        </p:txBody>
      </p:sp>
      <p:sp>
        <p:nvSpPr>
          <p:cNvPr id="29704" name="Text Box 11"/>
          <p:cNvSpPr txBox="1">
            <a:spLocks noChangeArrowheads="1"/>
          </p:cNvSpPr>
          <p:nvPr/>
        </p:nvSpPr>
        <p:spPr bwMode="auto">
          <a:xfrm>
            <a:off x="3632200" y="1758950"/>
            <a:ext cx="1368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50000"/>
              </a:spcBef>
              <a:spcAft>
                <a:spcPct val="0"/>
              </a:spcAft>
            </a:pPr>
            <a:r>
              <a:rPr lang="zh-CN" altLang="en-US" b="1">
                <a:solidFill>
                  <a:srgbClr val="003399"/>
                </a:solidFill>
                <a:latin typeface="华文中宋" pitchFamily="2" charset="-122"/>
                <a:ea typeface="华文中宋" pitchFamily="2" charset="-122"/>
              </a:rPr>
              <a:t>随机相位</a:t>
            </a:r>
          </a:p>
        </p:txBody>
      </p:sp>
      <p:sp>
        <p:nvSpPr>
          <p:cNvPr id="29705" name="Text Box 16"/>
          <p:cNvSpPr txBox="1">
            <a:spLocks noChangeArrowheads="1"/>
          </p:cNvSpPr>
          <p:nvPr/>
        </p:nvSpPr>
        <p:spPr bwMode="auto">
          <a:xfrm>
            <a:off x="1831975" y="2840038"/>
            <a:ext cx="1223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50000"/>
              </a:spcBef>
              <a:spcAft>
                <a:spcPct val="0"/>
              </a:spcAft>
            </a:pPr>
            <a:r>
              <a:rPr lang="zh-CN" altLang="en-US" b="1">
                <a:solidFill>
                  <a:srgbClr val="800080"/>
                </a:solidFill>
                <a:latin typeface="华文中宋" pitchFamily="2" charset="-122"/>
                <a:ea typeface="华文中宋" pitchFamily="2" charset="-122"/>
              </a:rPr>
              <a:t>同相分量</a:t>
            </a:r>
          </a:p>
        </p:txBody>
      </p:sp>
      <p:sp>
        <p:nvSpPr>
          <p:cNvPr id="29706" name="Text Box 17"/>
          <p:cNvSpPr txBox="1">
            <a:spLocks noChangeArrowheads="1"/>
          </p:cNvSpPr>
          <p:nvPr/>
        </p:nvSpPr>
        <p:spPr bwMode="auto">
          <a:xfrm>
            <a:off x="3632200" y="2840038"/>
            <a:ext cx="1223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50000"/>
              </a:spcBef>
              <a:spcAft>
                <a:spcPct val="0"/>
              </a:spcAft>
            </a:pPr>
            <a:r>
              <a:rPr lang="zh-CN" altLang="en-US" b="1">
                <a:solidFill>
                  <a:srgbClr val="800080"/>
                </a:solidFill>
                <a:latin typeface="华文中宋" pitchFamily="2" charset="-122"/>
                <a:ea typeface="华文中宋" pitchFamily="2" charset="-122"/>
              </a:rPr>
              <a:t>正交分量</a:t>
            </a:r>
          </a:p>
        </p:txBody>
      </p:sp>
      <p:sp>
        <p:nvSpPr>
          <p:cNvPr id="103430" name="Rectangle 6"/>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fontAlgn="base">
              <a:spcBef>
                <a:spcPct val="0"/>
              </a:spcBef>
              <a:spcAft>
                <a:spcPct val="0"/>
              </a:spcAft>
              <a:defRPr/>
            </a:pPr>
            <a:endParaRPr lang="zh-CN" altLang="en-US" sz="2000">
              <a:solidFill>
                <a:srgbClr val="000000"/>
              </a:solidFill>
              <a:latin typeface="Garamond" pitchFamily="18" charset="0"/>
            </a:endParaRPr>
          </a:p>
        </p:txBody>
      </p:sp>
      <p:graphicFrame>
        <p:nvGraphicFramePr>
          <p:cNvPr id="24580" name="Object 5"/>
          <p:cNvGraphicFramePr>
            <a:graphicFrameLocks noChangeAspect="1"/>
          </p:cNvGraphicFramePr>
          <p:nvPr/>
        </p:nvGraphicFramePr>
        <p:xfrm>
          <a:off x="1919288" y="3959225"/>
          <a:ext cx="1897062" cy="2357438"/>
        </p:xfrm>
        <a:graphic>
          <a:graphicData uri="http://schemas.openxmlformats.org/presentationml/2006/ole">
            <mc:AlternateContent xmlns:mc="http://schemas.openxmlformats.org/markup-compatibility/2006">
              <mc:Choice xmlns:v="urn:schemas-microsoft-com:vml" Requires="v">
                <p:oleObj spid="_x0000_s26719" name="Visio" r:id="rId8" imgW="946889" imgH="1175496" progId="Visio.Drawing.11">
                  <p:embed/>
                </p:oleObj>
              </mc:Choice>
              <mc:Fallback>
                <p:oleObj name="Visio" r:id="rId8" imgW="946889" imgH="1175496"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19288" y="3959225"/>
                        <a:ext cx="1897062"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93" name="矩形 21"/>
          <p:cNvSpPr>
            <a:spLocks noChangeArrowheads="1"/>
          </p:cNvSpPr>
          <p:nvPr/>
        </p:nvSpPr>
        <p:spPr bwMode="auto">
          <a:xfrm>
            <a:off x="815975" y="3673475"/>
            <a:ext cx="2047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buClr>
                <a:srgbClr val="FF0000"/>
              </a:buClr>
              <a:buSzPct val="70000"/>
              <a:buFont typeface="Wingdings" pitchFamily="2" charset="2"/>
              <a:buChar char="n"/>
            </a:pPr>
            <a:r>
              <a:rPr lang="zh-CN" altLang="en-US" sz="2400" b="1">
                <a:solidFill>
                  <a:srgbClr val="000000"/>
                </a:solidFill>
                <a:latin typeface="黑体" pitchFamily="2" charset="-122"/>
                <a:ea typeface="黑体" pitchFamily="2" charset="-122"/>
              </a:rPr>
              <a:t> 两者关系：</a:t>
            </a:r>
            <a:endParaRPr lang="zh-CN" altLang="en-US" sz="2400">
              <a:solidFill>
                <a:srgbClr val="000000"/>
              </a:solidFill>
              <a:latin typeface="黑体" pitchFamily="2" charset="-122"/>
              <a:ea typeface="黑体" pitchFamily="2" charset="-122"/>
            </a:endParaRPr>
          </a:p>
        </p:txBody>
      </p:sp>
      <p:grpSp>
        <p:nvGrpSpPr>
          <p:cNvPr id="2" name="组合 30"/>
          <p:cNvGrpSpPr>
            <a:grpSpLocks/>
          </p:cNvGrpSpPr>
          <p:nvPr/>
        </p:nvGrpSpPr>
        <p:grpSpPr bwMode="auto">
          <a:xfrm>
            <a:off x="4306888" y="3744913"/>
            <a:ext cx="3224212" cy="1057275"/>
            <a:chOff x="4186674" y="4143380"/>
            <a:chExt cx="3223775" cy="1057279"/>
          </a:xfrm>
        </p:grpSpPr>
        <p:graphicFrame>
          <p:nvGraphicFramePr>
            <p:cNvPr id="29715" name="Object 9"/>
            <p:cNvGraphicFramePr>
              <a:graphicFrameLocks noChangeAspect="1"/>
            </p:cNvGraphicFramePr>
            <p:nvPr/>
          </p:nvGraphicFramePr>
          <p:xfrm>
            <a:off x="4429124" y="4714884"/>
            <a:ext cx="2981325" cy="485775"/>
          </p:xfrm>
          <a:graphic>
            <a:graphicData uri="http://schemas.openxmlformats.org/presentationml/2006/ole">
              <mc:AlternateContent xmlns:mc="http://schemas.openxmlformats.org/markup-compatibility/2006">
                <mc:Choice xmlns:v="urn:schemas-microsoft-com:vml" Requires="v">
                  <p:oleObj spid="_x0000_s26720" name="Equation" r:id="rId10" imgW="1459866" imgH="241195" progId="Equation.DSMT4">
                    <p:embed/>
                  </p:oleObj>
                </mc:Choice>
                <mc:Fallback>
                  <p:oleObj name="Equation" r:id="rId10" imgW="1459866" imgH="241195"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29124" y="4714884"/>
                          <a:ext cx="29813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16" name="Object 10"/>
            <p:cNvGraphicFramePr>
              <a:graphicFrameLocks noChangeAspect="1"/>
            </p:cNvGraphicFramePr>
            <p:nvPr/>
          </p:nvGraphicFramePr>
          <p:xfrm>
            <a:off x="4429124" y="4143380"/>
            <a:ext cx="2633663" cy="469900"/>
          </p:xfrm>
          <a:graphic>
            <a:graphicData uri="http://schemas.openxmlformats.org/presentationml/2006/ole">
              <mc:AlternateContent xmlns:mc="http://schemas.openxmlformats.org/markup-compatibility/2006">
                <mc:Choice xmlns:v="urn:schemas-microsoft-com:vml" Requires="v">
                  <p:oleObj spid="_x0000_s26721" name="Equation" r:id="rId12" imgW="1333500" imgH="241300" progId="Equation.DSMT4">
                    <p:embed/>
                  </p:oleObj>
                </mc:Choice>
                <mc:Fallback>
                  <p:oleObj name="Equation" r:id="rId12" imgW="1333500" imgH="2413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29124" y="4143380"/>
                          <a:ext cx="263366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 name="左大括号 29"/>
            <p:cNvSpPr/>
            <p:nvPr/>
          </p:nvSpPr>
          <p:spPr>
            <a:xfrm>
              <a:off x="4186674" y="4302131"/>
              <a:ext cx="214283" cy="714378"/>
            </a:xfrm>
            <a:prstGeom prst="leftBrace">
              <a:avLst/>
            </a:prstGeom>
            <a:ln>
              <a:solidFill>
                <a:srgbClr val="800080"/>
              </a:solidFill>
            </a:ln>
          </p:spPr>
          <p:style>
            <a:lnRef idx="1">
              <a:schemeClr val="accent1"/>
            </a:lnRef>
            <a:fillRef idx="0">
              <a:schemeClr val="accent1"/>
            </a:fillRef>
            <a:effectRef idx="0">
              <a:schemeClr val="accent1"/>
            </a:effectRef>
            <a:fontRef idx="minor">
              <a:schemeClr val="tx1"/>
            </a:fontRef>
          </p:style>
          <p:txBody>
            <a:bodyPr anchor="ctr"/>
            <a:lstStyle/>
            <a:p>
              <a:pPr algn="ctr" fontAlgn="base">
                <a:spcBef>
                  <a:spcPct val="0"/>
                </a:spcBef>
                <a:spcAft>
                  <a:spcPct val="0"/>
                </a:spcAft>
                <a:defRPr/>
              </a:pPr>
              <a:endParaRPr lang="zh-CN" altLang="en-US" sz="2000" dirty="0">
                <a:solidFill>
                  <a:srgbClr val="003399"/>
                </a:solidFill>
              </a:endParaRPr>
            </a:p>
          </p:txBody>
        </p:sp>
      </p:grpSp>
      <p:grpSp>
        <p:nvGrpSpPr>
          <p:cNvPr id="3" name="组合 41"/>
          <p:cNvGrpSpPr>
            <a:grpSpLocks/>
          </p:cNvGrpSpPr>
          <p:nvPr/>
        </p:nvGrpSpPr>
        <p:grpSpPr bwMode="auto">
          <a:xfrm>
            <a:off x="4316413" y="4959350"/>
            <a:ext cx="3443287" cy="1104900"/>
            <a:chOff x="4186674" y="4095743"/>
            <a:chExt cx="3442828" cy="1104900"/>
          </a:xfrm>
        </p:grpSpPr>
        <p:graphicFrame>
          <p:nvGraphicFramePr>
            <p:cNvPr id="29712" name="Object 14"/>
            <p:cNvGraphicFramePr>
              <a:graphicFrameLocks noChangeAspect="1"/>
            </p:cNvGraphicFramePr>
            <p:nvPr/>
          </p:nvGraphicFramePr>
          <p:xfrm>
            <a:off x="4338615" y="4714868"/>
            <a:ext cx="3290887" cy="485775"/>
          </p:xfrm>
          <a:graphic>
            <a:graphicData uri="http://schemas.openxmlformats.org/presentationml/2006/ole">
              <mc:AlternateContent xmlns:mc="http://schemas.openxmlformats.org/markup-compatibility/2006">
                <mc:Choice xmlns:v="urn:schemas-microsoft-com:vml" Requires="v">
                  <p:oleObj spid="_x0000_s26722" name="Equation" r:id="rId14" imgW="1612900" imgH="241300" progId="Equation.DSMT4">
                    <p:embed/>
                  </p:oleObj>
                </mc:Choice>
                <mc:Fallback>
                  <p:oleObj name="Equation" r:id="rId14" imgW="1612900" imgH="24130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38615" y="4714868"/>
                          <a:ext cx="3290887"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13" name="Object 15"/>
            <p:cNvGraphicFramePr>
              <a:graphicFrameLocks noChangeAspect="1"/>
            </p:cNvGraphicFramePr>
            <p:nvPr/>
          </p:nvGraphicFramePr>
          <p:xfrm>
            <a:off x="4367191" y="4095743"/>
            <a:ext cx="2757488" cy="568325"/>
          </p:xfrm>
          <a:graphic>
            <a:graphicData uri="http://schemas.openxmlformats.org/presentationml/2006/ole">
              <mc:AlternateContent xmlns:mc="http://schemas.openxmlformats.org/markup-compatibility/2006">
                <mc:Choice xmlns:v="urn:schemas-microsoft-com:vml" Requires="v">
                  <p:oleObj spid="_x0000_s26723" name="Equation" r:id="rId16" imgW="1397000" imgH="292100" progId="Equation.DSMT4">
                    <p:embed/>
                  </p:oleObj>
                </mc:Choice>
                <mc:Fallback>
                  <p:oleObj name="Equation" r:id="rId16" imgW="1397000" imgH="29210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67191" y="4095743"/>
                          <a:ext cx="2757488"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 name="左大括号 44"/>
            <p:cNvSpPr/>
            <p:nvPr/>
          </p:nvSpPr>
          <p:spPr>
            <a:xfrm>
              <a:off x="4186674" y="4302118"/>
              <a:ext cx="214283" cy="714375"/>
            </a:xfrm>
            <a:prstGeom prst="leftBrace">
              <a:avLst/>
            </a:prstGeom>
            <a:ln w="19050">
              <a:solidFill>
                <a:srgbClr val="003399"/>
              </a:solidFill>
            </a:ln>
          </p:spPr>
          <p:style>
            <a:lnRef idx="1">
              <a:schemeClr val="accent1"/>
            </a:lnRef>
            <a:fillRef idx="0">
              <a:schemeClr val="accent1"/>
            </a:fillRef>
            <a:effectRef idx="0">
              <a:schemeClr val="accent1"/>
            </a:effectRef>
            <a:fontRef idx="minor">
              <a:schemeClr val="tx1"/>
            </a:fontRef>
          </p:style>
          <p:txBody>
            <a:bodyPr anchor="ctr"/>
            <a:lstStyle/>
            <a:p>
              <a:pPr algn="ctr" fontAlgn="base">
                <a:spcBef>
                  <a:spcPct val="0"/>
                </a:spcBef>
                <a:spcAft>
                  <a:spcPct val="0"/>
                </a:spcAft>
                <a:defRPr/>
              </a:pPr>
              <a:endParaRPr lang="zh-CN" altLang="en-US" sz="2000" dirty="0">
                <a:solidFill>
                  <a:srgbClr val="003399"/>
                </a:solidFill>
              </a:endParaRPr>
            </a:p>
          </p:txBody>
        </p:sp>
      </p:grpSp>
      <p:sp>
        <p:nvSpPr>
          <p:cNvPr id="5" name="页脚占位符 4"/>
          <p:cNvSpPr>
            <a:spLocks noGrp="1"/>
          </p:cNvSpPr>
          <p:nvPr>
            <p:ph type="ftr" sz="quarter" idx="10"/>
          </p:nvPr>
        </p:nvSpPr>
        <p:spPr/>
        <p:txBody>
          <a:bodyPr/>
          <a:lstStyle/>
          <a:p>
            <a:pPr>
              <a:defRPr/>
            </a:pPr>
            <a:r>
              <a:rPr lang="zh-CN" altLang="en-US" smtClean="0"/>
              <a:t>浙江工业大学信息学院</a:t>
            </a:r>
            <a:endParaRPr lang="en-US" altLang="zh-CN"/>
          </a:p>
        </p:txBody>
      </p:sp>
      <p:sp>
        <p:nvSpPr>
          <p:cNvPr id="6" name="灯片编号占位符 5"/>
          <p:cNvSpPr>
            <a:spLocks noGrp="1"/>
          </p:cNvSpPr>
          <p:nvPr>
            <p:ph type="sldNum" sz="quarter" idx="11"/>
          </p:nvPr>
        </p:nvSpPr>
        <p:spPr/>
        <p:txBody>
          <a:bodyPr/>
          <a:lstStyle/>
          <a:p>
            <a:pPr>
              <a:defRPr/>
            </a:pPr>
            <a:fld id="{F04E0FC2-6EC7-45AD-9FCD-EB3F83661652}" type="slidenum">
              <a:rPr lang="en-US" altLang="zh-CN" smtClean="0">
                <a:solidFill>
                  <a:srgbClr val="000000"/>
                </a:solidFill>
              </a:rPr>
              <a:pPr>
                <a:defRPr/>
              </a:pPr>
              <a:t>33</a:t>
            </a:fld>
            <a:endParaRPr lang="en-US" altLang="zh-CN" dirty="0">
              <a:solidFill>
                <a:srgbClr val="000000"/>
              </a:solidFill>
            </a:endParaRPr>
          </a:p>
        </p:txBody>
      </p:sp>
    </p:spTree>
    <p:extLst>
      <p:ext uri="{BB962C8B-B14F-4D97-AF65-F5344CB8AC3E}">
        <p14:creationId xmlns:p14="http://schemas.microsoft.com/office/powerpoint/2010/main" val="17269356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93"/>
                                        </p:tgtEl>
                                        <p:attrNameLst>
                                          <p:attrName>style.visibility</p:attrName>
                                        </p:attrNameLst>
                                      </p:cBhvr>
                                      <p:to>
                                        <p:strVal val="visible"/>
                                      </p:to>
                                    </p:set>
                                    <p:animEffect transition="in" filter="wipe(left)">
                                      <p:cBhvr>
                                        <p:cTn id="7" dur="2000"/>
                                        <p:tgtEl>
                                          <p:spTgt spid="24593"/>
                                        </p:tgtEl>
                                      </p:cBhvr>
                                    </p:animEffect>
                                  </p:childTnLst>
                                </p:cTn>
                              </p:par>
                            </p:childTnLst>
                          </p:cTn>
                        </p:par>
                        <p:par>
                          <p:cTn id="8" fill="hold" nodeType="afterGroup">
                            <p:stCondLst>
                              <p:cond delay="2000"/>
                            </p:stCondLst>
                            <p:childTnLst>
                              <p:par>
                                <p:cTn id="9" presetID="22" presetClass="entr" presetSubtype="1" fill="hold" nodeType="afterEffect">
                                  <p:stCondLst>
                                    <p:cond delay="0"/>
                                  </p:stCondLst>
                                  <p:childTnLst>
                                    <p:set>
                                      <p:cBhvr>
                                        <p:cTn id="10" dur="1" fill="hold">
                                          <p:stCondLst>
                                            <p:cond delay="0"/>
                                          </p:stCondLst>
                                        </p:cTn>
                                        <p:tgtEl>
                                          <p:spTgt spid="24580"/>
                                        </p:tgtEl>
                                        <p:attrNameLst>
                                          <p:attrName>style.visibility</p:attrName>
                                        </p:attrNameLst>
                                      </p:cBhvr>
                                      <p:to>
                                        <p:strVal val="visible"/>
                                      </p:to>
                                    </p:set>
                                    <p:animEffect transition="in" filter="wipe(up)">
                                      <p:cBhvr>
                                        <p:cTn id="11" dur="2000"/>
                                        <p:tgtEl>
                                          <p:spTgt spid="2458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20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9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7"/>
          <p:cNvSpPr txBox="1">
            <a:spLocks noChangeArrowheads="1"/>
          </p:cNvSpPr>
          <p:nvPr/>
        </p:nvSpPr>
        <p:spPr bwMode="auto">
          <a:xfrm>
            <a:off x="866775" y="4727575"/>
            <a:ext cx="7534275" cy="1370013"/>
          </a:xfrm>
          <a:prstGeom prst="rect">
            <a:avLst/>
          </a:prstGeom>
          <a:solidFill>
            <a:schemeClr val="bg2">
              <a:lumMod val="20000"/>
              <a:lumOff val="80000"/>
            </a:schemeClr>
          </a:solidFill>
          <a:ln w="9525">
            <a:noFill/>
            <a:miter lim="800000"/>
            <a:headEnd/>
            <a:tailEnd/>
          </a:ln>
          <a:effectLst>
            <a:outerShdw blurRad="50800" dist="38100" dir="2700000" algn="tl" rotWithShape="0">
              <a:prstClr val="black">
                <a:alpha val="40000"/>
              </a:prstClr>
            </a:outerShdw>
          </a:effec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50000"/>
              </a:spcBef>
              <a:spcAft>
                <a:spcPct val="0"/>
              </a:spcAft>
            </a:pPr>
            <a:r>
              <a:rPr lang="zh-CN" altLang="en-US" sz="2400">
                <a:solidFill>
                  <a:srgbClr val="000000"/>
                </a:solidFill>
                <a:latin typeface="华文中宋" pitchFamily="2" charset="-122"/>
                <a:ea typeface="华文中宋" pitchFamily="2" charset="-122"/>
              </a:rPr>
              <a:t>若知窄带过程 </a:t>
            </a:r>
            <a:r>
              <a:rPr lang="en-US" altLang="zh-CN" sz="2400">
                <a:solidFill>
                  <a:srgbClr val="000000"/>
                </a:solidFill>
                <a:latin typeface="Arial" charset="0"/>
                <a:ea typeface="华文中宋" pitchFamily="2" charset="-122"/>
                <a:cs typeface="Arial" charset="0"/>
                <a:sym typeface="Symbol" pitchFamily="18" charset="2"/>
              </a:rPr>
              <a:t>(t) </a:t>
            </a:r>
            <a:r>
              <a:rPr lang="zh-CN" altLang="en-US" sz="2400">
                <a:solidFill>
                  <a:srgbClr val="000000"/>
                </a:solidFill>
                <a:latin typeface="华文中宋" pitchFamily="2" charset="-122"/>
                <a:ea typeface="华文中宋" pitchFamily="2" charset="-122"/>
                <a:cs typeface="Arial" charset="0"/>
                <a:sym typeface="Symbol" pitchFamily="18" charset="2"/>
              </a:rPr>
              <a:t>的</a:t>
            </a:r>
            <a:r>
              <a:rPr lang="zh-CN" altLang="en-US" sz="2400">
                <a:solidFill>
                  <a:srgbClr val="000000"/>
                </a:solidFill>
                <a:latin typeface="华文中宋" pitchFamily="2" charset="-122"/>
                <a:ea typeface="华文中宋" pitchFamily="2" charset="-122"/>
              </a:rPr>
              <a:t>统计特性，</a:t>
            </a:r>
            <a:r>
              <a:rPr lang="en-US" altLang="zh-CN" sz="2400">
                <a:solidFill>
                  <a:srgbClr val="000000"/>
                </a:solidFill>
                <a:latin typeface="华文中宋" pitchFamily="2" charset="-122"/>
                <a:ea typeface="华文中宋" pitchFamily="2" charset="-122"/>
              </a:rPr>
              <a:t> </a:t>
            </a:r>
            <a:r>
              <a:rPr lang="zh-CN" altLang="en-US" sz="2400">
                <a:solidFill>
                  <a:srgbClr val="000000"/>
                </a:solidFill>
                <a:latin typeface="华文中宋" pitchFamily="2" charset="-122"/>
                <a:ea typeface="华文中宋" pitchFamily="2" charset="-122"/>
              </a:rPr>
              <a:t>则可确定同相</a:t>
            </a:r>
            <a:r>
              <a:rPr lang="en-US" altLang="zh-CN" sz="2400">
                <a:solidFill>
                  <a:srgbClr val="000000"/>
                </a:solidFill>
                <a:latin typeface="华文中宋" pitchFamily="2" charset="-122"/>
                <a:ea typeface="华文中宋" pitchFamily="2" charset="-122"/>
              </a:rPr>
              <a:t>/</a:t>
            </a:r>
            <a:r>
              <a:rPr lang="zh-CN" altLang="en-US" sz="2400">
                <a:solidFill>
                  <a:srgbClr val="000000"/>
                </a:solidFill>
                <a:latin typeface="华文中宋" pitchFamily="2" charset="-122"/>
                <a:ea typeface="华文中宋" pitchFamily="2" charset="-122"/>
              </a:rPr>
              <a:t>正交，包络</a:t>
            </a:r>
            <a:r>
              <a:rPr lang="en-US" altLang="zh-CN" sz="2400">
                <a:solidFill>
                  <a:srgbClr val="000000"/>
                </a:solidFill>
                <a:latin typeface="华文中宋" pitchFamily="2" charset="-122"/>
                <a:ea typeface="华文中宋" pitchFamily="2" charset="-122"/>
              </a:rPr>
              <a:t>/</a:t>
            </a:r>
            <a:r>
              <a:rPr lang="zh-CN" altLang="en-US" sz="2400">
                <a:solidFill>
                  <a:srgbClr val="000000"/>
                </a:solidFill>
                <a:latin typeface="华文中宋" pitchFamily="2" charset="-122"/>
                <a:ea typeface="华文中宋" pitchFamily="2" charset="-122"/>
              </a:rPr>
              <a:t>相位</a:t>
            </a:r>
            <a:r>
              <a:rPr lang="zh-CN" altLang="en-US" sz="2400">
                <a:solidFill>
                  <a:srgbClr val="000000"/>
                </a:solidFill>
                <a:latin typeface="华文中宋" pitchFamily="2" charset="-122"/>
                <a:ea typeface="华文中宋" pitchFamily="2" charset="-122"/>
                <a:sym typeface="Symbol" pitchFamily="18" charset="2"/>
              </a:rPr>
              <a:t>的</a:t>
            </a:r>
            <a:r>
              <a:rPr lang="zh-CN" altLang="en-US" sz="2400">
                <a:solidFill>
                  <a:srgbClr val="000000"/>
                </a:solidFill>
                <a:latin typeface="华文中宋" pitchFamily="2" charset="-122"/>
                <a:ea typeface="华文中宋" pitchFamily="2" charset="-122"/>
              </a:rPr>
              <a:t>统计特性； </a:t>
            </a:r>
            <a:endParaRPr lang="en-US" altLang="zh-CN" sz="2400">
              <a:solidFill>
                <a:srgbClr val="000000"/>
              </a:solidFill>
              <a:latin typeface="华文中宋" pitchFamily="2" charset="-122"/>
              <a:ea typeface="华文中宋" pitchFamily="2" charset="-122"/>
            </a:endParaRPr>
          </a:p>
          <a:p>
            <a:pPr eaLnBrk="1" fontAlgn="base" hangingPunct="1">
              <a:spcBef>
                <a:spcPct val="50000"/>
              </a:spcBef>
              <a:spcAft>
                <a:spcPct val="0"/>
              </a:spcAft>
            </a:pPr>
            <a:r>
              <a:rPr lang="zh-CN" altLang="en-US" sz="2400">
                <a:solidFill>
                  <a:srgbClr val="000000"/>
                </a:solidFill>
                <a:latin typeface="华文中宋" pitchFamily="2" charset="-122"/>
                <a:ea typeface="华文中宋" pitchFamily="2" charset="-122"/>
              </a:rPr>
              <a:t>反之亦然。</a:t>
            </a:r>
            <a:endParaRPr lang="zh-CN" altLang="en-US">
              <a:solidFill>
                <a:srgbClr val="800080"/>
              </a:solidFill>
              <a:latin typeface="华文中宋" pitchFamily="2" charset="-122"/>
              <a:ea typeface="华文中宋" pitchFamily="2" charset="-122"/>
            </a:endParaRPr>
          </a:p>
        </p:txBody>
      </p:sp>
      <p:grpSp>
        <p:nvGrpSpPr>
          <p:cNvPr id="30723" name="组合 29"/>
          <p:cNvGrpSpPr>
            <a:grpSpLocks/>
          </p:cNvGrpSpPr>
          <p:nvPr/>
        </p:nvGrpSpPr>
        <p:grpSpPr bwMode="auto">
          <a:xfrm>
            <a:off x="4633913" y="1062038"/>
            <a:ext cx="1263650" cy="1114425"/>
            <a:chOff x="4783148" y="1462084"/>
            <a:chExt cx="1262983" cy="1114425"/>
          </a:xfrm>
        </p:grpSpPr>
        <p:grpSp>
          <p:nvGrpSpPr>
            <p:cNvPr id="30738" name="组合 33"/>
            <p:cNvGrpSpPr>
              <a:grpSpLocks/>
            </p:cNvGrpSpPr>
            <p:nvPr/>
          </p:nvGrpSpPr>
          <p:grpSpPr bwMode="auto">
            <a:xfrm>
              <a:off x="4783148" y="1462084"/>
              <a:ext cx="1228725" cy="714375"/>
              <a:chOff x="2428860" y="4300557"/>
              <a:chExt cx="1228732" cy="714375"/>
            </a:xfrm>
          </p:grpSpPr>
          <p:sp>
            <p:nvSpPr>
              <p:cNvPr id="15" name="椭圆 14"/>
              <p:cNvSpPr/>
              <p:nvPr/>
            </p:nvSpPr>
            <p:spPr bwMode="auto">
              <a:xfrm>
                <a:off x="2500260" y="4300557"/>
                <a:ext cx="1071003" cy="714375"/>
              </a:xfrm>
              <a:prstGeom prst="ellipse">
                <a:avLst/>
              </a:prstGeom>
              <a:solidFill>
                <a:schemeClr val="bg2">
                  <a:lumMod val="10000"/>
                  <a:lumOff val="90000"/>
                </a:schemeClr>
              </a:solidFill>
              <a:ln w="9525" cap="flat" cmpd="sng" algn="ctr">
                <a:solidFill>
                  <a:schemeClr val="tx2">
                    <a:lumMod val="60000"/>
                    <a:lumOff val="40000"/>
                  </a:schemeClr>
                </a:solidFill>
                <a:prstDash val="solid"/>
                <a:miter lim="800000"/>
                <a:headEnd type="none" w="med" len="med"/>
                <a:tailEnd type="none" w="med" len="med"/>
              </a:ln>
              <a:effectLst>
                <a:outerShdw blurRad="50800" dist="38100" dir="18900000" algn="bl" rotWithShape="0">
                  <a:prstClr val="black">
                    <a:alpha val="40000"/>
                  </a:prstClr>
                </a:outerShdw>
              </a:effectLst>
            </p:spPr>
            <p:txBody>
              <a:bodyPr wrap="none"/>
              <a:lstStyle/>
              <a:p>
                <a:pPr fontAlgn="base">
                  <a:spcBef>
                    <a:spcPct val="0"/>
                  </a:spcBef>
                  <a:spcAft>
                    <a:spcPct val="0"/>
                  </a:spcAft>
                  <a:defRPr/>
                </a:pPr>
                <a:endParaRPr lang="zh-CN" altLang="en-US" sz="2000" dirty="0">
                  <a:solidFill>
                    <a:srgbClr val="000000"/>
                  </a:solidFill>
                  <a:latin typeface="Garamond" pitchFamily="18" charset="0"/>
                </a:endParaRPr>
              </a:p>
            </p:txBody>
          </p:sp>
          <p:graphicFrame>
            <p:nvGraphicFramePr>
              <p:cNvPr id="30741" name="Object 4"/>
              <p:cNvGraphicFramePr>
                <a:graphicFrameLocks noChangeAspect="1"/>
              </p:cNvGraphicFramePr>
              <p:nvPr/>
            </p:nvGraphicFramePr>
            <p:xfrm>
              <a:off x="2428860" y="4357694"/>
              <a:ext cx="1228732" cy="614366"/>
            </p:xfrm>
            <a:graphic>
              <a:graphicData uri="http://schemas.openxmlformats.org/presentationml/2006/ole">
                <mc:AlternateContent xmlns:mc="http://schemas.openxmlformats.org/markup-compatibility/2006">
                  <mc:Choice xmlns:v="urn:schemas-microsoft-com:vml" Requires="v">
                    <p:oleObj spid="_x0000_s27686" name="Equation" r:id="rId3" imgW="457200" imgH="228600" progId="Equation.DSMT4">
                      <p:embed/>
                    </p:oleObj>
                  </mc:Choice>
                  <mc:Fallback>
                    <p:oleObj name="Equation" r:id="rId3" imgW="4572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860" y="4357694"/>
                            <a:ext cx="1228732" cy="614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708688"/>
                                  </a:outerShdw>
                                </a:effectLst>
                              </a14:hiddenEffects>
                            </a:ext>
                          </a:extLst>
                        </p:spPr>
                      </p:pic>
                    </p:oleObj>
                  </mc:Fallback>
                </mc:AlternateContent>
              </a:graphicData>
            </a:graphic>
          </p:graphicFrame>
        </p:grpSp>
        <p:sp>
          <p:nvSpPr>
            <p:cNvPr id="30739" name="矩形 32"/>
            <p:cNvSpPr>
              <a:spLocks noChangeArrowheads="1"/>
            </p:cNvSpPr>
            <p:nvPr/>
          </p:nvSpPr>
          <p:spPr bwMode="auto">
            <a:xfrm>
              <a:off x="4828518" y="2176459"/>
              <a:ext cx="1217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r>
                <a:rPr lang="zh-CN" altLang="en-US" b="1">
                  <a:solidFill>
                    <a:srgbClr val="800080"/>
                  </a:solidFill>
                </a:rPr>
                <a:t>统计特性</a:t>
              </a:r>
              <a:endParaRPr lang="zh-CN" altLang="en-US">
                <a:solidFill>
                  <a:srgbClr val="800080"/>
                </a:solidFill>
              </a:endParaRPr>
            </a:p>
          </p:txBody>
        </p:sp>
      </p:grpSp>
      <p:grpSp>
        <p:nvGrpSpPr>
          <p:cNvPr id="30724" name="组合 30"/>
          <p:cNvGrpSpPr>
            <a:grpSpLocks/>
          </p:cNvGrpSpPr>
          <p:nvPr/>
        </p:nvGrpSpPr>
        <p:grpSpPr bwMode="auto">
          <a:xfrm>
            <a:off x="4648200" y="3205163"/>
            <a:ext cx="1277938" cy="1185862"/>
            <a:chOff x="4797436" y="3605209"/>
            <a:chExt cx="1277928" cy="1185862"/>
          </a:xfrm>
        </p:grpSpPr>
        <p:grpSp>
          <p:nvGrpSpPr>
            <p:cNvPr id="30734" name="组合 41"/>
            <p:cNvGrpSpPr>
              <a:grpSpLocks/>
            </p:cNvGrpSpPr>
            <p:nvPr/>
          </p:nvGrpSpPr>
          <p:grpSpPr bwMode="auto">
            <a:xfrm>
              <a:off x="4797436" y="3605209"/>
              <a:ext cx="1214437" cy="728662"/>
              <a:chOff x="4800383" y="4286256"/>
              <a:chExt cx="1214446" cy="728676"/>
            </a:xfrm>
          </p:grpSpPr>
          <p:sp>
            <p:nvSpPr>
              <p:cNvPr id="13" name="椭圆 12"/>
              <p:cNvSpPr/>
              <p:nvPr/>
            </p:nvSpPr>
            <p:spPr bwMode="auto">
              <a:xfrm>
                <a:off x="4857533" y="4286256"/>
                <a:ext cx="1071562" cy="728676"/>
              </a:xfrm>
              <a:prstGeom prst="ellipse">
                <a:avLst/>
              </a:prstGeom>
              <a:solidFill>
                <a:schemeClr val="bg2">
                  <a:lumMod val="10000"/>
                  <a:lumOff val="90000"/>
                </a:schemeClr>
              </a:solidFill>
              <a:ln w="9525" cap="flat" cmpd="sng" algn="ctr">
                <a:solidFill>
                  <a:schemeClr val="tx2">
                    <a:lumMod val="60000"/>
                    <a:lumOff val="40000"/>
                  </a:schemeClr>
                </a:solidFill>
                <a:prstDash val="solid"/>
                <a:miter lim="800000"/>
                <a:headEnd type="none" w="med" len="med"/>
                <a:tailEnd type="none" w="med" len="med"/>
              </a:ln>
              <a:effectLst>
                <a:outerShdw blurRad="50800" dist="38100" dir="18900000" algn="bl" rotWithShape="0">
                  <a:prstClr val="black">
                    <a:alpha val="40000"/>
                  </a:prstClr>
                </a:outerShdw>
              </a:effectLst>
            </p:spPr>
            <p:txBody>
              <a:bodyPr wrap="none"/>
              <a:lstStyle/>
              <a:p>
                <a:pPr fontAlgn="base">
                  <a:spcBef>
                    <a:spcPct val="0"/>
                  </a:spcBef>
                  <a:spcAft>
                    <a:spcPct val="0"/>
                  </a:spcAft>
                  <a:defRPr/>
                </a:pPr>
                <a:endParaRPr lang="zh-CN" altLang="en-US" sz="2000" dirty="0">
                  <a:solidFill>
                    <a:srgbClr val="000000"/>
                  </a:solidFill>
                  <a:latin typeface="Garamond" pitchFamily="18" charset="0"/>
                </a:endParaRPr>
              </a:p>
            </p:txBody>
          </p:sp>
          <p:graphicFrame>
            <p:nvGraphicFramePr>
              <p:cNvPr id="30737" name="Object 5"/>
              <p:cNvGraphicFramePr>
                <a:graphicFrameLocks noChangeAspect="1"/>
              </p:cNvGraphicFramePr>
              <p:nvPr/>
            </p:nvGraphicFramePr>
            <p:xfrm>
              <a:off x="4800383" y="4371762"/>
              <a:ext cx="1214446" cy="620716"/>
            </p:xfrm>
            <a:graphic>
              <a:graphicData uri="http://schemas.openxmlformats.org/presentationml/2006/ole">
                <mc:AlternateContent xmlns:mc="http://schemas.openxmlformats.org/markup-compatibility/2006">
                  <mc:Choice xmlns:v="urn:schemas-microsoft-com:vml" Requires="v">
                    <p:oleObj spid="_x0000_s27687" name="Equation" r:id="rId5" imgW="495085" imgH="241195" progId="Equation.DSMT4">
                      <p:embed/>
                    </p:oleObj>
                  </mc:Choice>
                  <mc:Fallback>
                    <p:oleObj name="Equation" r:id="rId5" imgW="495085" imgH="241195"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383" y="4371762"/>
                            <a:ext cx="1214446" cy="620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708688"/>
                                  </a:outerShdw>
                                </a:effectLst>
                              </a14:hiddenEffects>
                            </a:ext>
                          </a:extLst>
                        </p:spPr>
                      </p:pic>
                    </p:oleObj>
                  </mc:Fallback>
                </mc:AlternateContent>
              </a:graphicData>
            </a:graphic>
          </p:graphicFrame>
        </p:grpSp>
        <p:sp>
          <p:nvSpPr>
            <p:cNvPr id="30735" name="矩形 34"/>
            <p:cNvSpPr>
              <a:spLocks noChangeArrowheads="1"/>
            </p:cNvSpPr>
            <p:nvPr/>
          </p:nvSpPr>
          <p:spPr bwMode="auto">
            <a:xfrm>
              <a:off x="4857752" y="4391021"/>
              <a:ext cx="1217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r>
                <a:rPr lang="zh-CN" altLang="en-US" b="1">
                  <a:solidFill>
                    <a:srgbClr val="003399"/>
                  </a:solidFill>
                </a:rPr>
                <a:t>统计特性</a:t>
              </a:r>
              <a:endParaRPr lang="zh-CN" altLang="en-US">
                <a:solidFill>
                  <a:srgbClr val="003399"/>
                </a:solidFill>
              </a:endParaRPr>
            </a:p>
          </p:txBody>
        </p:sp>
      </p:grpSp>
      <p:cxnSp>
        <p:nvCxnSpPr>
          <p:cNvPr id="38" name="直接箭头连接符 37"/>
          <p:cNvCxnSpPr/>
          <p:nvPr/>
        </p:nvCxnSpPr>
        <p:spPr>
          <a:xfrm flipV="1">
            <a:off x="2990850" y="1562100"/>
            <a:ext cx="1643063" cy="928688"/>
          </a:xfrm>
          <a:prstGeom prst="straightConnector1">
            <a:avLst/>
          </a:prstGeom>
          <a:ln w="19050">
            <a:solidFill>
              <a:schemeClr val="tx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a:off x="2990850" y="2633663"/>
            <a:ext cx="1643063" cy="857250"/>
          </a:xfrm>
          <a:prstGeom prst="straightConnector1">
            <a:avLst/>
          </a:prstGeom>
          <a:ln w="19050">
            <a:solidFill>
              <a:schemeClr val="tx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grpSp>
        <p:nvGrpSpPr>
          <p:cNvPr id="30727" name="组合 28"/>
          <p:cNvGrpSpPr>
            <a:grpSpLocks/>
          </p:cNvGrpSpPr>
          <p:nvPr/>
        </p:nvGrpSpPr>
        <p:grpSpPr bwMode="auto">
          <a:xfrm>
            <a:off x="1847850" y="2205038"/>
            <a:ext cx="1217613" cy="1114425"/>
            <a:chOff x="1997086" y="2605084"/>
            <a:chExt cx="1217612" cy="1114425"/>
          </a:xfrm>
        </p:grpSpPr>
        <p:grpSp>
          <p:nvGrpSpPr>
            <p:cNvPr id="30730" name="组合 35"/>
            <p:cNvGrpSpPr>
              <a:grpSpLocks/>
            </p:cNvGrpSpPr>
            <p:nvPr/>
          </p:nvGrpSpPr>
          <p:grpSpPr bwMode="auto">
            <a:xfrm>
              <a:off x="1997086" y="2605084"/>
              <a:ext cx="1071562" cy="714375"/>
              <a:chOff x="571472" y="4314844"/>
              <a:chExt cx="1071563" cy="714375"/>
            </a:xfrm>
          </p:grpSpPr>
          <p:sp>
            <p:nvSpPr>
              <p:cNvPr id="17" name="椭圆 16"/>
              <p:cNvSpPr/>
              <p:nvPr/>
            </p:nvSpPr>
            <p:spPr bwMode="auto">
              <a:xfrm>
                <a:off x="571472" y="4314844"/>
                <a:ext cx="1071563" cy="714375"/>
              </a:xfrm>
              <a:prstGeom prst="ellipse">
                <a:avLst/>
              </a:prstGeom>
              <a:solidFill>
                <a:schemeClr val="bg2">
                  <a:lumMod val="10000"/>
                  <a:lumOff val="90000"/>
                </a:schemeClr>
              </a:solidFill>
              <a:ln w="9525" cap="flat" cmpd="sng" algn="ctr">
                <a:solidFill>
                  <a:schemeClr val="tx2">
                    <a:lumMod val="60000"/>
                    <a:lumOff val="40000"/>
                  </a:schemeClr>
                </a:solidFill>
                <a:prstDash val="solid"/>
                <a:miter lim="800000"/>
                <a:headEnd type="none" w="med" len="med"/>
                <a:tailEnd type="none" w="med" len="med"/>
              </a:ln>
              <a:effectLst>
                <a:outerShdw blurRad="50800" dist="38100" dir="18900000" algn="bl" rotWithShape="0">
                  <a:prstClr val="black">
                    <a:alpha val="40000"/>
                  </a:prstClr>
                </a:outerShdw>
              </a:effectLst>
            </p:spPr>
            <p:txBody>
              <a:bodyPr wrap="none"/>
              <a:lstStyle/>
              <a:p>
                <a:pPr fontAlgn="base">
                  <a:spcBef>
                    <a:spcPct val="0"/>
                  </a:spcBef>
                  <a:spcAft>
                    <a:spcPct val="0"/>
                  </a:spcAft>
                  <a:defRPr/>
                </a:pPr>
                <a:endParaRPr lang="zh-CN" altLang="en-US" sz="2000" dirty="0">
                  <a:solidFill>
                    <a:srgbClr val="000000"/>
                  </a:solidFill>
                  <a:latin typeface="Garamond" pitchFamily="18" charset="0"/>
                </a:endParaRPr>
              </a:p>
            </p:txBody>
          </p:sp>
          <p:graphicFrame>
            <p:nvGraphicFramePr>
              <p:cNvPr id="30733" name="Object 3"/>
              <p:cNvGraphicFramePr>
                <a:graphicFrameLocks noChangeAspect="1"/>
              </p:cNvGraphicFramePr>
              <p:nvPr/>
            </p:nvGraphicFramePr>
            <p:xfrm>
              <a:off x="779441" y="4429132"/>
              <a:ext cx="720725" cy="488950"/>
            </p:xfrm>
            <a:graphic>
              <a:graphicData uri="http://schemas.openxmlformats.org/presentationml/2006/ole">
                <mc:AlternateContent xmlns:mc="http://schemas.openxmlformats.org/markup-compatibility/2006">
                  <mc:Choice xmlns:v="urn:schemas-microsoft-com:vml" Requires="v">
                    <p:oleObj spid="_x0000_s27688" name="Equation" r:id="rId7" imgW="291973" imgH="203112" progId="Equation.DSMT4">
                      <p:embed/>
                    </p:oleObj>
                  </mc:Choice>
                  <mc:Fallback>
                    <p:oleObj name="Equation" r:id="rId7" imgW="291973" imgH="203112"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9441" y="4429132"/>
                            <a:ext cx="7207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0731" name="矩形 42"/>
            <p:cNvSpPr>
              <a:spLocks noChangeArrowheads="1"/>
            </p:cNvSpPr>
            <p:nvPr/>
          </p:nvSpPr>
          <p:spPr bwMode="auto">
            <a:xfrm>
              <a:off x="1997086" y="3319459"/>
              <a:ext cx="1217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r>
                <a:rPr lang="zh-CN" altLang="en-US" b="1">
                  <a:solidFill>
                    <a:srgbClr val="000000"/>
                  </a:solidFill>
                </a:rPr>
                <a:t>统计特性</a:t>
              </a:r>
              <a:endParaRPr lang="zh-CN" altLang="en-US">
                <a:solidFill>
                  <a:srgbClr val="000000"/>
                </a:solidFill>
              </a:endParaRPr>
            </a:p>
          </p:txBody>
        </p:sp>
      </p:grpSp>
      <p:sp>
        <p:nvSpPr>
          <p:cNvPr id="30728" name="矩形 21"/>
          <p:cNvSpPr>
            <a:spLocks noChangeArrowheads="1"/>
          </p:cNvSpPr>
          <p:nvPr/>
        </p:nvSpPr>
        <p:spPr bwMode="auto">
          <a:xfrm>
            <a:off x="695325" y="404813"/>
            <a:ext cx="2047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buClr>
                <a:srgbClr val="FF0000"/>
              </a:buClr>
              <a:buSzPct val="70000"/>
              <a:buFont typeface="Wingdings" pitchFamily="2" charset="2"/>
              <a:buChar char="n"/>
            </a:pPr>
            <a:r>
              <a:rPr lang="zh-CN" altLang="en-US" sz="2400" b="1">
                <a:solidFill>
                  <a:srgbClr val="000000"/>
                </a:solidFill>
                <a:latin typeface="黑体" pitchFamily="2" charset="-122"/>
                <a:ea typeface="黑体" pitchFamily="2" charset="-122"/>
              </a:rPr>
              <a:t> 统计特性：</a:t>
            </a:r>
            <a:endParaRPr lang="zh-CN" altLang="en-US" sz="2400">
              <a:solidFill>
                <a:srgbClr val="000000"/>
              </a:solidFill>
              <a:latin typeface="黑体" pitchFamily="2" charset="-122"/>
              <a:ea typeface="黑体" pitchFamily="2" charset="-122"/>
            </a:endParaRPr>
          </a:p>
        </p:txBody>
      </p:sp>
      <p:sp>
        <p:nvSpPr>
          <p:cNvPr id="30729" name="Freeform 10"/>
          <p:cNvSpPr>
            <a:spLocks/>
          </p:cNvSpPr>
          <p:nvPr/>
        </p:nvSpPr>
        <p:spPr bwMode="auto">
          <a:xfrm rot="2081180" flipH="1" flipV="1">
            <a:off x="5367338" y="1749425"/>
            <a:ext cx="1189037" cy="1327150"/>
          </a:xfrm>
          <a:custGeom>
            <a:avLst/>
            <a:gdLst>
              <a:gd name="T0" fmla="*/ 2147483647 w 1612"/>
              <a:gd name="T1" fmla="*/ 2147483647 h 1618"/>
              <a:gd name="T2" fmla="*/ 2147483647 w 1612"/>
              <a:gd name="T3" fmla="*/ 2147483647 h 1618"/>
              <a:gd name="T4" fmla="*/ 2147483647 w 1612"/>
              <a:gd name="T5" fmla="*/ 2147483647 h 1618"/>
              <a:gd name="T6" fmla="*/ 2147483647 w 1612"/>
              <a:gd name="T7" fmla="*/ 2147483647 h 1618"/>
              <a:gd name="T8" fmla="*/ 2147483647 w 1612"/>
              <a:gd name="T9" fmla="*/ 2147483647 h 1618"/>
              <a:gd name="T10" fmla="*/ 2147483647 w 1612"/>
              <a:gd name="T11" fmla="*/ 2147483647 h 1618"/>
              <a:gd name="T12" fmla="*/ 2147483647 w 1612"/>
              <a:gd name="T13" fmla="*/ 2147483647 h 1618"/>
              <a:gd name="T14" fmla="*/ 2147483647 w 1612"/>
              <a:gd name="T15" fmla="*/ 0 h 1618"/>
              <a:gd name="T16" fmla="*/ 2147483647 w 1612"/>
              <a:gd name="T17" fmla="*/ 2147483647 h 1618"/>
              <a:gd name="T18" fmla="*/ 2147483647 w 1612"/>
              <a:gd name="T19" fmla="*/ 2147483647 h 1618"/>
              <a:gd name="T20" fmla="*/ 2147483647 w 1612"/>
              <a:gd name="T21" fmla="*/ 2147483647 h 1618"/>
              <a:gd name="T22" fmla="*/ 2147483647 w 1612"/>
              <a:gd name="T23" fmla="*/ 2147483647 h 1618"/>
              <a:gd name="T24" fmla="*/ 2147483647 w 1612"/>
              <a:gd name="T25" fmla="*/ 2147483647 h 1618"/>
              <a:gd name="T26" fmla="*/ 2147483647 w 1612"/>
              <a:gd name="T27" fmla="*/ 2147483647 h 1618"/>
              <a:gd name="T28" fmla="*/ 2147483647 w 1612"/>
              <a:gd name="T29" fmla="*/ 2147483647 h 1618"/>
              <a:gd name="T30" fmla="*/ 2147483647 w 1612"/>
              <a:gd name="T31" fmla="*/ 2147483647 h 1618"/>
              <a:gd name="T32" fmla="*/ 2147483647 w 1612"/>
              <a:gd name="T33" fmla="*/ 2147483647 h 1618"/>
              <a:gd name="T34" fmla="*/ 2147483647 w 1612"/>
              <a:gd name="T35" fmla="*/ 2147483647 h 1618"/>
              <a:gd name="T36" fmla="*/ 2147483647 w 1612"/>
              <a:gd name="T37" fmla="*/ 2147483647 h 1618"/>
              <a:gd name="T38" fmla="*/ 2147483647 w 1612"/>
              <a:gd name="T39" fmla="*/ 2147483647 h 1618"/>
              <a:gd name="T40" fmla="*/ 2147483647 w 1612"/>
              <a:gd name="T41" fmla="*/ 2147483647 h 1618"/>
              <a:gd name="T42" fmla="*/ 2147483647 w 1612"/>
              <a:gd name="T43" fmla="*/ 2147483647 h 1618"/>
              <a:gd name="T44" fmla="*/ 2147483647 w 1612"/>
              <a:gd name="T45" fmla="*/ 2147483647 h 1618"/>
              <a:gd name="T46" fmla="*/ 2147483647 w 1612"/>
              <a:gd name="T47" fmla="*/ 2147483647 h 1618"/>
              <a:gd name="T48" fmla="*/ 2147483647 w 1612"/>
              <a:gd name="T49" fmla="*/ 2147483647 h 1618"/>
              <a:gd name="T50" fmla="*/ 2147483647 w 1612"/>
              <a:gd name="T51" fmla="*/ 2147483647 h 1618"/>
              <a:gd name="T52" fmla="*/ 2147483647 w 1612"/>
              <a:gd name="T53" fmla="*/ 2147483647 h 1618"/>
              <a:gd name="T54" fmla="*/ 2147483647 w 1612"/>
              <a:gd name="T55" fmla="*/ 2147483647 h 1618"/>
              <a:gd name="T56" fmla="*/ 2147483647 w 1612"/>
              <a:gd name="T57" fmla="*/ 2147483647 h 1618"/>
              <a:gd name="T58" fmla="*/ 2147483647 w 1612"/>
              <a:gd name="T59" fmla="*/ 2147483647 h 1618"/>
              <a:gd name="T60" fmla="*/ 2147483647 w 1612"/>
              <a:gd name="T61" fmla="*/ 2147483647 h 1618"/>
              <a:gd name="T62" fmla="*/ 2147483647 w 1612"/>
              <a:gd name="T63" fmla="*/ 2147483647 h 1618"/>
              <a:gd name="T64" fmla="*/ 2147483647 w 1612"/>
              <a:gd name="T65" fmla="*/ 2147483647 h 1618"/>
              <a:gd name="T66" fmla="*/ 2147483647 w 1612"/>
              <a:gd name="T67" fmla="*/ 2147483647 h 1618"/>
              <a:gd name="T68" fmla="*/ 2147483647 w 1612"/>
              <a:gd name="T69" fmla="*/ 2147483647 h 1618"/>
              <a:gd name="T70" fmla="*/ 2147483647 w 1612"/>
              <a:gd name="T71" fmla="*/ 2147483647 h 1618"/>
              <a:gd name="T72" fmla="*/ 2147483647 w 1612"/>
              <a:gd name="T73" fmla="*/ 2147483647 h 1618"/>
              <a:gd name="T74" fmla="*/ 2147483647 w 1612"/>
              <a:gd name="T75" fmla="*/ 2147483647 h 1618"/>
              <a:gd name="T76" fmla="*/ 2147483647 w 1612"/>
              <a:gd name="T77" fmla="*/ 2147483647 h 1618"/>
              <a:gd name="T78" fmla="*/ 2147483647 w 1612"/>
              <a:gd name="T79" fmla="*/ 2147483647 h 1618"/>
              <a:gd name="T80" fmla="*/ 2147483647 w 1612"/>
              <a:gd name="T81" fmla="*/ 2147483647 h 161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612"/>
              <a:gd name="T124" fmla="*/ 0 h 1618"/>
              <a:gd name="T125" fmla="*/ 1612 w 1612"/>
              <a:gd name="T126" fmla="*/ 1618 h 161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612" h="1618">
                <a:moveTo>
                  <a:pt x="464" y="966"/>
                </a:moveTo>
                <a:lnTo>
                  <a:pt x="464" y="966"/>
                </a:lnTo>
                <a:lnTo>
                  <a:pt x="418" y="892"/>
                </a:lnTo>
                <a:lnTo>
                  <a:pt x="378" y="822"/>
                </a:lnTo>
                <a:lnTo>
                  <a:pt x="342" y="754"/>
                </a:lnTo>
                <a:lnTo>
                  <a:pt x="310" y="690"/>
                </a:lnTo>
                <a:lnTo>
                  <a:pt x="280" y="630"/>
                </a:lnTo>
                <a:lnTo>
                  <a:pt x="256" y="572"/>
                </a:lnTo>
                <a:lnTo>
                  <a:pt x="234" y="520"/>
                </a:lnTo>
                <a:lnTo>
                  <a:pt x="214" y="472"/>
                </a:lnTo>
                <a:lnTo>
                  <a:pt x="184" y="390"/>
                </a:lnTo>
                <a:lnTo>
                  <a:pt x="166" y="328"/>
                </a:lnTo>
                <a:lnTo>
                  <a:pt x="156" y="290"/>
                </a:lnTo>
                <a:lnTo>
                  <a:pt x="152" y="276"/>
                </a:lnTo>
                <a:lnTo>
                  <a:pt x="244" y="300"/>
                </a:lnTo>
                <a:lnTo>
                  <a:pt x="34" y="0"/>
                </a:lnTo>
                <a:lnTo>
                  <a:pt x="0" y="396"/>
                </a:lnTo>
                <a:lnTo>
                  <a:pt x="82" y="294"/>
                </a:lnTo>
                <a:lnTo>
                  <a:pt x="86" y="308"/>
                </a:lnTo>
                <a:lnTo>
                  <a:pt x="98" y="350"/>
                </a:lnTo>
                <a:lnTo>
                  <a:pt x="120" y="414"/>
                </a:lnTo>
                <a:lnTo>
                  <a:pt x="152" y="500"/>
                </a:lnTo>
                <a:lnTo>
                  <a:pt x="174" y="550"/>
                </a:lnTo>
                <a:lnTo>
                  <a:pt x="200" y="604"/>
                </a:lnTo>
                <a:lnTo>
                  <a:pt x="228" y="662"/>
                </a:lnTo>
                <a:lnTo>
                  <a:pt x="260" y="722"/>
                </a:lnTo>
                <a:lnTo>
                  <a:pt x="296" y="788"/>
                </a:lnTo>
                <a:lnTo>
                  <a:pt x="336" y="856"/>
                </a:lnTo>
                <a:lnTo>
                  <a:pt x="382" y="926"/>
                </a:lnTo>
                <a:lnTo>
                  <a:pt x="430" y="998"/>
                </a:lnTo>
                <a:lnTo>
                  <a:pt x="472" y="1052"/>
                </a:lnTo>
                <a:lnTo>
                  <a:pt x="514" y="1104"/>
                </a:lnTo>
                <a:lnTo>
                  <a:pt x="558" y="1152"/>
                </a:lnTo>
                <a:lnTo>
                  <a:pt x="602" y="1196"/>
                </a:lnTo>
                <a:lnTo>
                  <a:pt x="650" y="1238"/>
                </a:lnTo>
                <a:lnTo>
                  <a:pt x="696" y="1278"/>
                </a:lnTo>
                <a:lnTo>
                  <a:pt x="744" y="1314"/>
                </a:lnTo>
                <a:lnTo>
                  <a:pt x="794" y="1348"/>
                </a:lnTo>
                <a:lnTo>
                  <a:pt x="842" y="1380"/>
                </a:lnTo>
                <a:lnTo>
                  <a:pt x="892" y="1408"/>
                </a:lnTo>
                <a:lnTo>
                  <a:pt x="942" y="1434"/>
                </a:lnTo>
                <a:lnTo>
                  <a:pt x="990" y="1458"/>
                </a:lnTo>
                <a:lnTo>
                  <a:pt x="1038" y="1480"/>
                </a:lnTo>
                <a:lnTo>
                  <a:pt x="1086" y="1500"/>
                </a:lnTo>
                <a:lnTo>
                  <a:pt x="1134" y="1518"/>
                </a:lnTo>
                <a:lnTo>
                  <a:pt x="1180" y="1534"/>
                </a:lnTo>
                <a:lnTo>
                  <a:pt x="1224" y="1548"/>
                </a:lnTo>
                <a:lnTo>
                  <a:pt x="1268" y="1560"/>
                </a:lnTo>
                <a:lnTo>
                  <a:pt x="1350" y="1580"/>
                </a:lnTo>
                <a:lnTo>
                  <a:pt x="1424" y="1596"/>
                </a:lnTo>
                <a:lnTo>
                  <a:pt x="1486" y="1606"/>
                </a:lnTo>
                <a:lnTo>
                  <a:pt x="1540" y="1612"/>
                </a:lnTo>
                <a:lnTo>
                  <a:pt x="1578" y="1616"/>
                </a:lnTo>
                <a:lnTo>
                  <a:pt x="1612" y="1618"/>
                </a:lnTo>
                <a:lnTo>
                  <a:pt x="1580" y="1616"/>
                </a:lnTo>
                <a:lnTo>
                  <a:pt x="1540" y="1612"/>
                </a:lnTo>
                <a:lnTo>
                  <a:pt x="1488" y="1606"/>
                </a:lnTo>
                <a:lnTo>
                  <a:pt x="1426" y="1594"/>
                </a:lnTo>
                <a:lnTo>
                  <a:pt x="1354" y="1578"/>
                </a:lnTo>
                <a:lnTo>
                  <a:pt x="1274" y="1558"/>
                </a:lnTo>
                <a:lnTo>
                  <a:pt x="1230" y="1544"/>
                </a:lnTo>
                <a:lnTo>
                  <a:pt x="1186" y="1530"/>
                </a:lnTo>
                <a:lnTo>
                  <a:pt x="1142" y="1512"/>
                </a:lnTo>
                <a:lnTo>
                  <a:pt x="1096" y="1494"/>
                </a:lnTo>
                <a:lnTo>
                  <a:pt x="1048" y="1474"/>
                </a:lnTo>
                <a:lnTo>
                  <a:pt x="1002" y="1450"/>
                </a:lnTo>
                <a:lnTo>
                  <a:pt x="954" y="1426"/>
                </a:lnTo>
                <a:lnTo>
                  <a:pt x="906" y="1398"/>
                </a:lnTo>
                <a:lnTo>
                  <a:pt x="858" y="1368"/>
                </a:lnTo>
                <a:lnTo>
                  <a:pt x="810" y="1336"/>
                </a:lnTo>
                <a:lnTo>
                  <a:pt x="764" y="1300"/>
                </a:lnTo>
                <a:lnTo>
                  <a:pt x="718" y="1262"/>
                </a:lnTo>
                <a:lnTo>
                  <a:pt x="672" y="1220"/>
                </a:lnTo>
                <a:lnTo>
                  <a:pt x="626" y="1176"/>
                </a:lnTo>
                <a:lnTo>
                  <a:pt x="584" y="1128"/>
                </a:lnTo>
                <a:lnTo>
                  <a:pt x="542" y="1078"/>
                </a:lnTo>
                <a:lnTo>
                  <a:pt x="502" y="1024"/>
                </a:lnTo>
                <a:lnTo>
                  <a:pt x="464" y="966"/>
                </a:lnTo>
                <a:close/>
              </a:path>
            </a:pathLst>
          </a:custGeom>
          <a:solidFill>
            <a:srgbClr val="60198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000">
              <a:solidFill>
                <a:srgbClr val="000000"/>
              </a:solidFill>
              <a:latin typeface="Garamond" pitchFamily="18" charset="0"/>
            </a:endParaRPr>
          </a:p>
        </p:txBody>
      </p:sp>
      <p:sp>
        <p:nvSpPr>
          <p:cNvPr id="4" name="页脚占位符 3"/>
          <p:cNvSpPr>
            <a:spLocks noGrp="1"/>
          </p:cNvSpPr>
          <p:nvPr>
            <p:ph type="ftr" sz="quarter" idx="10"/>
          </p:nvPr>
        </p:nvSpPr>
        <p:spPr/>
        <p:txBody>
          <a:bodyPr/>
          <a:lstStyle/>
          <a:p>
            <a:pPr>
              <a:defRPr/>
            </a:pPr>
            <a:r>
              <a:rPr lang="zh-CN" altLang="en-US" smtClean="0"/>
              <a:t>浙江工业大学信息学院</a:t>
            </a:r>
            <a:endParaRPr lang="en-US" altLang="zh-CN"/>
          </a:p>
        </p:txBody>
      </p:sp>
      <p:sp>
        <p:nvSpPr>
          <p:cNvPr id="5" name="灯片编号占位符 4"/>
          <p:cNvSpPr>
            <a:spLocks noGrp="1"/>
          </p:cNvSpPr>
          <p:nvPr>
            <p:ph type="sldNum" sz="quarter" idx="11"/>
          </p:nvPr>
        </p:nvSpPr>
        <p:spPr/>
        <p:txBody>
          <a:bodyPr/>
          <a:lstStyle/>
          <a:p>
            <a:pPr>
              <a:defRPr/>
            </a:pPr>
            <a:fld id="{F04E0FC2-6EC7-45AD-9FCD-EB3F83661652}" type="slidenum">
              <a:rPr lang="en-US" altLang="zh-CN" smtClean="0">
                <a:solidFill>
                  <a:srgbClr val="000000"/>
                </a:solidFill>
              </a:rPr>
              <a:pPr>
                <a:defRPr/>
              </a:pPr>
              <a:t>34</a:t>
            </a:fld>
            <a:endParaRPr lang="en-US" altLang="zh-CN" dirty="0">
              <a:solidFill>
                <a:srgbClr val="000000"/>
              </a:solidFill>
            </a:endParaRPr>
          </a:p>
        </p:txBody>
      </p:sp>
    </p:spTree>
    <p:extLst>
      <p:ext uri="{BB962C8B-B14F-4D97-AF65-F5344CB8AC3E}">
        <p14:creationId xmlns:p14="http://schemas.microsoft.com/office/powerpoint/2010/main" val="2231445045"/>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600075" y="404813"/>
            <a:ext cx="5800725" cy="522287"/>
          </a:xfrm>
          <a:prstGeom prst="rect">
            <a:avLst/>
          </a:prstGeom>
          <a:solidFill>
            <a:schemeClr val="bg2">
              <a:lumMod val="10000"/>
              <a:lumOff val="90000"/>
            </a:schemeClr>
          </a:solidFill>
          <a:ln w="9525">
            <a:noFill/>
            <a:miter lim="800000"/>
            <a:headEnd/>
            <a:tailEnd/>
          </a:ln>
          <a:effectLst>
            <a:outerShdw blurRad="50800" dist="38100" dir="5400000" algn="t" rotWithShape="0">
              <a:prstClr val="black">
                <a:alpha val="40000"/>
              </a:prstClr>
            </a:outerShdw>
          </a:effectLst>
        </p:spPr>
        <p:txBody>
          <a:bodyPr>
            <a:spAutoFit/>
          </a:bodyPr>
          <a:lstStyle/>
          <a:p>
            <a:pPr fontAlgn="base">
              <a:spcBef>
                <a:spcPct val="0"/>
              </a:spcBef>
              <a:spcAft>
                <a:spcPct val="0"/>
              </a:spcAft>
              <a:buClr>
                <a:srgbClr val="FF0000"/>
              </a:buClr>
              <a:buSzPct val="80000"/>
              <a:defRPr/>
            </a:pPr>
            <a:r>
              <a:rPr lang="en-US" altLang="zh-CN" sz="2800" b="1" dirty="0">
                <a:solidFill>
                  <a:srgbClr val="800080"/>
                </a:solidFill>
                <a:ea typeface="微软雅黑" pitchFamily="34" charset="-122"/>
                <a:cs typeface="Arial" charset="0"/>
              </a:rPr>
              <a:t>3.5.1  </a:t>
            </a:r>
            <a:r>
              <a:rPr lang="zh-CN" altLang="en-US" sz="2800" dirty="0">
                <a:solidFill>
                  <a:srgbClr val="000000"/>
                </a:solidFill>
                <a:latin typeface="微软雅黑" pitchFamily="34" charset="-122"/>
                <a:ea typeface="微软雅黑" pitchFamily="34" charset="-122"/>
              </a:rPr>
              <a:t>同相和正交分量的统计特性</a:t>
            </a:r>
            <a:endParaRPr lang="zh-CN" altLang="en-US" sz="2800" dirty="0">
              <a:solidFill>
                <a:srgbClr val="000000"/>
              </a:solidFill>
              <a:latin typeface="微软雅黑" pitchFamily="34" charset="-122"/>
              <a:ea typeface="微软雅黑" pitchFamily="34" charset="-122"/>
              <a:cs typeface="Arial" charset="0"/>
            </a:endParaRPr>
          </a:p>
        </p:txBody>
      </p:sp>
      <p:graphicFrame>
        <p:nvGraphicFramePr>
          <p:cNvPr id="31747" name="Object 3"/>
          <p:cNvGraphicFramePr>
            <a:graphicFrameLocks noChangeAspect="1"/>
          </p:cNvGraphicFramePr>
          <p:nvPr/>
        </p:nvGraphicFramePr>
        <p:xfrm>
          <a:off x="2379663" y="1143000"/>
          <a:ext cx="4335462" cy="500063"/>
        </p:xfrm>
        <a:graphic>
          <a:graphicData uri="http://schemas.openxmlformats.org/presentationml/2006/ole">
            <mc:AlternateContent xmlns:mc="http://schemas.openxmlformats.org/markup-compatibility/2006">
              <mc:Choice xmlns:v="urn:schemas-microsoft-com:vml" Requires="v">
                <p:oleObj spid="_x0000_s28734" name="Equation" r:id="rId3" imgW="1981200" imgH="228600" progId="Equation.DSMT4">
                  <p:embed/>
                </p:oleObj>
              </mc:Choice>
              <mc:Fallback>
                <p:oleObj name="Equation" r:id="rId3" imgW="19812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3" y="1143000"/>
                        <a:ext cx="4335462"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48" name="矩形 5"/>
          <p:cNvSpPr>
            <a:spLocks noChangeArrowheads="1"/>
          </p:cNvSpPr>
          <p:nvPr/>
        </p:nvSpPr>
        <p:spPr bwMode="auto">
          <a:xfrm>
            <a:off x="1571625" y="1714500"/>
            <a:ext cx="6572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r>
              <a:rPr lang="zh-CN" altLang="en-US" sz="2400">
                <a:solidFill>
                  <a:srgbClr val="000000"/>
                </a:solidFill>
                <a:latin typeface="华文中宋" pitchFamily="2" charset="-122"/>
                <a:ea typeface="华文中宋" pitchFamily="2" charset="-122"/>
              </a:rPr>
              <a:t>根据上式和窄带过程</a:t>
            </a:r>
            <a:r>
              <a:rPr lang="zh-CN" altLang="en-US" sz="2400">
                <a:solidFill>
                  <a:srgbClr val="000000"/>
                </a:solidFill>
                <a:latin typeface="华文中宋" pitchFamily="2" charset="-122"/>
                <a:ea typeface="华文中宋" pitchFamily="2" charset="-122"/>
                <a:cs typeface="Arial" charset="0"/>
                <a:sym typeface="Symbol" pitchFamily="18" charset="2"/>
              </a:rPr>
              <a:t>的</a:t>
            </a:r>
            <a:r>
              <a:rPr lang="zh-CN" altLang="en-US" sz="2400">
                <a:solidFill>
                  <a:srgbClr val="000000"/>
                </a:solidFill>
                <a:latin typeface="华文中宋" pitchFamily="2" charset="-122"/>
                <a:ea typeface="华文中宋" pitchFamily="2" charset="-122"/>
              </a:rPr>
              <a:t>统计特性，可推出：</a:t>
            </a:r>
          </a:p>
        </p:txBody>
      </p:sp>
      <p:sp>
        <p:nvSpPr>
          <p:cNvPr id="7" name="Rectangle 3"/>
          <p:cNvSpPr>
            <a:spLocks noGrp="1" noChangeArrowheads="1"/>
          </p:cNvSpPr>
          <p:nvPr>
            <p:ph sz="quarter" idx="2"/>
          </p:nvPr>
        </p:nvSpPr>
        <p:spPr>
          <a:xfrm>
            <a:off x="928688" y="2357438"/>
            <a:ext cx="7643812" cy="4071937"/>
          </a:xfrm>
          <a:solidFill>
            <a:schemeClr val="bg2">
              <a:lumMod val="20000"/>
              <a:lumOff val="80000"/>
            </a:schemeClr>
          </a:solidFill>
          <a:ln>
            <a:solidFill>
              <a:schemeClr val="bg1">
                <a:lumMod val="65000"/>
              </a:schemeClr>
            </a:solidFill>
          </a:ln>
        </p:spPr>
        <p:txBody>
          <a:bodyPr/>
          <a:lstStyle/>
          <a:p>
            <a:pPr algn="just" eaLnBrk="1" hangingPunct="1">
              <a:buFont typeface="Wingdings" pitchFamily="2" charset="2"/>
              <a:buNone/>
              <a:defRPr/>
            </a:pPr>
            <a:r>
              <a:rPr lang="zh-CN" altLang="en-US" sz="2400" b="1" dirty="0" smtClean="0">
                <a:latin typeface="+mn-ea"/>
              </a:rPr>
              <a:t>       均值 </a:t>
            </a:r>
            <a:r>
              <a:rPr lang="en-US" altLang="zh-CN" sz="2400" b="1" dirty="0" smtClean="0">
                <a:solidFill>
                  <a:srgbClr val="0000CC"/>
                </a:solidFill>
                <a:latin typeface="+mn-ea"/>
              </a:rPr>
              <a:t>0</a:t>
            </a:r>
            <a:r>
              <a:rPr lang="zh-CN" altLang="en-US" sz="2400" b="1" dirty="0" smtClean="0">
                <a:solidFill>
                  <a:srgbClr val="0000CC"/>
                </a:solidFill>
                <a:latin typeface="+mn-ea"/>
              </a:rPr>
              <a:t>、</a:t>
            </a:r>
            <a:r>
              <a:rPr lang="zh-CN" altLang="en-US" sz="2400" b="1" dirty="0" smtClean="0">
                <a:latin typeface="+mn-ea"/>
              </a:rPr>
              <a:t>方差    的</a:t>
            </a:r>
            <a:r>
              <a:rPr lang="zh-CN" altLang="en-US" sz="2400" b="1" dirty="0" smtClean="0">
                <a:solidFill>
                  <a:srgbClr val="003399"/>
                </a:solidFill>
                <a:latin typeface="+mn-ea"/>
              </a:rPr>
              <a:t>平稳</a:t>
            </a:r>
            <a:r>
              <a:rPr lang="zh-CN" altLang="en-US" sz="2400" b="1" dirty="0" smtClean="0">
                <a:solidFill>
                  <a:srgbClr val="800080"/>
                </a:solidFill>
                <a:latin typeface="+mn-ea"/>
              </a:rPr>
              <a:t>高斯</a:t>
            </a:r>
            <a:r>
              <a:rPr lang="zh-CN" altLang="en-US" sz="2400" b="1" dirty="0" smtClean="0">
                <a:solidFill>
                  <a:srgbClr val="0000CC"/>
                </a:solidFill>
                <a:latin typeface="+mn-ea"/>
              </a:rPr>
              <a:t>窄带</a:t>
            </a:r>
            <a:r>
              <a:rPr lang="zh-CN" altLang="en-US" sz="2400" b="1" dirty="0" smtClean="0">
                <a:latin typeface="+mn-ea"/>
              </a:rPr>
              <a:t>过程 ，它的</a:t>
            </a:r>
          </a:p>
          <a:p>
            <a:pPr algn="just" eaLnBrk="1" hangingPunct="1">
              <a:lnSpc>
                <a:spcPct val="110000"/>
              </a:lnSpc>
              <a:buFont typeface="Wingdings" pitchFamily="2" charset="2"/>
              <a:buNone/>
              <a:defRPr/>
            </a:pPr>
            <a:r>
              <a:rPr lang="zh-CN" altLang="en-US" sz="2400" b="1" dirty="0" smtClean="0">
                <a:latin typeface="+mn-ea"/>
              </a:rPr>
              <a:t>           </a:t>
            </a:r>
          </a:p>
          <a:p>
            <a:pPr algn="just" eaLnBrk="1" hangingPunct="1">
              <a:lnSpc>
                <a:spcPct val="110000"/>
              </a:lnSpc>
              <a:buFont typeface="Wingdings" pitchFamily="2" charset="2"/>
              <a:buNone/>
              <a:defRPr/>
            </a:pPr>
            <a:r>
              <a:rPr lang="zh-CN" altLang="en-US" sz="2400" b="1" dirty="0" smtClean="0">
                <a:latin typeface="+mn-ea"/>
              </a:rPr>
              <a:t>            </a:t>
            </a:r>
          </a:p>
          <a:p>
            <a:pPr algn="just" eaLnBrk="1" hangingPunct="1">
              <a:buFont typeface="Wingdings" pitchFamily="2" charset="2"/>
              <a:buNone/>
              <a:defRPr/>
            </a:pPr>
            <a:r>
              <a:rPr lang="zh-CN" altLang="en-US" sz="2400" b="1" dirty="0" smtClean="0">
                <a:latin typeface="+mn-ea"/>
              </a:rPr>
              <a:t>          </a:t>
            </a:r>
          </a:p>
          <a:p>
            <a:pPr algn="just" eaLnBrk="1" hangingPunct="1">
              <a:buFont typeface="Wingdings" pitchFamily="2" charset="2"/>
              <a:buNone/>
              <a:defRPr/>
            </a:pPr>
            <a:endParaRPr lang="zh-CN" altLang="en-US" sz="2400" b="1" dirty="0" smtClean="0">
              <a:latin typeface="+mn-ea"/>
            </a:endParaRPr>
          </a:p>
        </p:txBody>
      </p:sp>
      <p:graphicFrame>
        <p:nvGraphicFramePr>
          <p:cNvPr id="31750" name="Object 3"/>
          <p:cNvGraphicFramePr>
            <a:graphicFrameLocks noChangeAspect="1"/>
          </p:cNvGraphicFramePr>
          <p:nvPr/>
        </p:nvGraphicFramePr>
        <p:xfrm>
          <a:off x="3929063" y="2286000"/>
          <a:ext cx="428625" cy="536575"/>
        </p:xfrm>
        <a:graphic>
          <a:graphicData uri="http://schemas.openxmlformats.org/presentationml/2006/ole">
            <mc:AlternateContent xmlns:mc="http://schemas.openxmlformats.org/markup-compatibility/2006">
              <mc:Choice xmlns:v="urn:schemas-microsoft-com:vml" Requires="v">
                <p:oleObj spid="_x0000_s28735" name="Equation" r:id="rId5" imgW="203024" imgH="253780" progId="Equation.DSMT4">
                  <p:embed/>
                </p:oleObj>
              </mc:Choice>
              <mc:Fallback>
                <p:oleObj name="Equation" r:id="rId5" imgW="203024" imgH="2537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9063" y="2286000"/>
                        <a:ext cx="428625"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708688"/>
                              </a:outerShdw>
                            </a:effectLst>
                          </a14:hiddenEffects>
                        </a:ext>
                      </a:extLst>
                    </p:spPr>
                  </p:pic>
                </p:oleObj>
              </mc:Fallback>
            </mc:AlternateContent>
          </a:graphicData>
        </a:graphic>
      </p:graphicFrame>
      <p:graphicFrame>
        <p:nvGraphicFramePr>
          <p:cNvPr id="31751" name="Object 4"/>
          <p:cNvGraphicFramePr>
            <a:graphicFrameLocks noChangeAspect="1"/>
          </p:cNvGraphicFramePr>
          <p:nvPr/>
        </p:nvGraphicFramePr>
        <p:xfrm>
          <a:off x="2357438" y="3000375"/>
          <a:ext cx="5072062" cy="973138"/>
        </p:xfrm>
        <a:graphic>
          <a:graphicData uri="http://schemas.openxmlformats.org/presentationml/2006/ole">
            <mc:AlternateContent xmlns:mc="http://schemas.openxmlformats.org/markup-compatibility/2006">
              <mc:Choice xmlns:v="urn:schemas-microsoft-com:vml" Requires="v">
                <p:oleObj spid="_x0000_s28736" name="公式" r:id="rId7" imgW="2514600" imgH="482600" progId="Equation.3">
                  <p:embed/>
                </p:oleObj>
              </mc:Choice>
              <mc:Fallback>
                <p:oleObj name="公式" r:id="rId7" imgW="2514600" imgH="482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57438" y="3000375"/>
                        <a:ext cx="5072062" cy="973138"/>
                      </a:xfrm>
                      <a:prstGeom prst="rect">
                        <a:avLst/>
                      </a:prstGeom>
                      <a:noFill/>
                      <a:ln w="38100" cmpd="dbl">
                        <a:solidFill>
                          <a:srgbClr val="66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rgbClr val="3D3D99"/>
                              </a:outerShdw>
                            </a:effectLst>
                          </a14:hiddenEffects>
                        </a:ext>
                      </a:extLst>
                    </p:spPr>
                  </p:pic>
                </p:oleObj>
              </mc:Fallback>
            </mc:AlternateContent>
          </a:graphicData>
        </a:graphic>
      </p:graphicFrame>
      <p:graphicFrame>
        <p:nvGraphicFramePr>
          <p:cNvPr id="31752" name="Object 5"/>
          <p:cNvGraphicFramePr>
            <a:graphicFrameLocks noChangeAspect="1"/>
          </p:cNvGraphicFramePr>
          <p:nvPr/>
        </p:nvGraphicFramePr>
        <p:xfrm>
          <a:off x="5000625" y="4138613"/>
          <a:ext cx="1928813" cy="576262"/>
        </p:xfrm>
        <a:graphic>
          <a:graphicData uri="http://schemas.openxmlformats.org/presentationml/2006/ole">
            <mc:AlternateContent xmlns:mc="http://schemas.openxmlformats.org/markup-compatibility/2006">
              <mc:Choice xmlns:v="urn:schemas-microsoft-com:vml" Requires="v">
                <p:oleObj spid="_x0000_s28737" name="Equation" r:id="rId9" imgW="850531" imgH="253890" progId="Equation.DSMT4">
                  <p:embed/>
                </p:oleObj>
              </mc:Choice>
              <mc:Fallback>
                <p:oleObj name="Equation" r:id="rId9" imgW="850531" imgH="25389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00625" y="4138613"/>
                        <a:ext cx="1928813"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708688"/>
                              </a:outerShdw>
                            </a:effectLst>
                          </a14:hiddenEffects>
                        </a:ext>
                      </a:extLst>
                    </p:spPr>
                  </p:pic>
                </p:oleObj>
              </mc:Fallback>
            </mc:AlternateContent>
          </a:graphicData>
        </a:graphic>
      </p:graphicFrame>
      <p:graphicFrame>
        <p:nvGraphicFramePr>
          <p:cNvPr id="31753" name="Object 23"/>
          <p:cNvGraphicFramePr>
            <a:graphicFrameLocks noChangeAspect="1"/>
          </p:cNvGraphicFramePr>
          <p:nvPr/>
        </p:nvGraphicFramePr>
        <p:xfrm>
          <a:off x="1785938" y="5354638"/>
          <a:ext cx="1522412" cy="574675"/>
        </p:xfrm>
        <a:graphic>
          <a:graphicData uri="http://schemas.openxmlformats.org/presentationml/2006/ole">
            <mc:AlternateContent xmlns:mc="http://schemas.openxmlformats.org/markup-compatibility/2006">
              <mc:Choice xmlns:v="urn:schemas-microsoft-com:vml" Requires="v">
                <p:oleObj spid="_x0000_s28738" name="公式" r:id="rId11" imgW="672808" imgH="253890" progId="Equation.3">
                  <p:embed/>
                </p:oleObj>
              </mc:Choice>
              <mc:Fallback>
                <p:oleObj name="公式" r:id="rId11" imgW="672808" imgH="25389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85938" y="5354638"/>
                        <a:ext cx="1522412"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708688"/>
                              </a:outerShdw>
                            </a:effectLst>
                          </a14:hiddenEffects>
                        </a:ext>
                      </a:extLst>
                    </p:spPr>
                  </p:pic>
                </p:oleObj>
              </mc:Fallback>
            </mc:AlternateContent>
          </a:graphicData>
        </a:graphic>
      </p:graphicFrame>
      <p:sp>
        <p:nvSpPr>
          <p:cNvPr id="17" name="矩形 16"/>
          <p:cNvSpPr/>
          <p:nvPr/>
        </p:nvSpPr>
        <p:spPr>
          <a:xfrm>
            <a:off x="1000125" y="5321300"/>
            <a:ext cx="958850" cy="461963"/>
          </a:xfrm>
          <a:prstGeom prst="rect">
            <a:avLst/>
          </a:prstGeom>
        </p:spPr>
        <p:txBody>
          <a:bodyPr wrap="none">
            <a:spAutoFit/>
          </a:bodyPr>
          <a:lstStyle/>
          <a:p>
            <a:pPr fontAlgn="base">
              <a:spcBef>
                <a:spcPct val="0"/>
              </a:spcBef>
              <a:spcAft>
                <a:spcPct val="0"/>
              </a:spcAft>
              <a:defRPr/>
            </a:pPr>
            <a:r>
              <a:rPr lang="zh-CN" altLang="en-US" sz="2400" b="1" dirty="0">
                <a:solidFill>
                  <a:srgbClr val="0000CC"/>
                </a:solidFill>
                <a:latin typeface="宋体"/>
              </a:rPr>
              <a:t>并且 </a:t>
            </a:r>
            <a:endParaRPr lang="zh-CN" altLang="en-US" sz="2400" dirty="0">
              <a:solidFill>
                <a:srgbClr val="000000"/>
              </a:solidFill>
              <a:latin typeface="Garamond" pitchFamily="18" charset="0"/>
            </a:endParaRPr>
          </a:p>
        </p:txBody>
      </p:sp>
      <p:sp>
        <p:nvSpPr>
          <p:cNvPr id="18" name="Rectangle 32"/>
          <p:cNvSpPr>
            <a:spLocks noChangeArrowheads="1"/>
          </p:cNvSpPr>
          <p:nvPr/>
        </p:nvSpPr>
        <p:spPr bwMode="auto">
          <a:xfrm>
            <a:off x="3500438" y="5381625"/>
            <a:ext cx="1422400" cy="461963"/>
          </a:xfrm>
          <a:prstGeom prst="rect">
            <a:avLst/>
          </a:prstGeom>
          <a:noFill/>
          <a:ln w="9525" algn="ctr">
            <a:noFill/>
            <a:miter lim="800000"/>
            <a:headEnd/>
            <a:tailEnd/>
          </a:ln>
          <a:effectLst/>
        </p:spPr>
        <p:txBody>
          <a:bodyPr wrap="none">
            <a:spAutoFit/>
          </a:bodyPr>
          <a:lstStyle/>
          <a:p>
            <a:pPr fontAlgn="base">
              <a:spcBef>
                <a:spcPct val="0"/>
              </a:spcBef>
              <a:spcAft>
                <a:spcPct val="0"/>
              </a:spcAft>
              <a:defRPr/>
            </a:pPr>
            <a:r>
              <a:rPr lang="zh-CN" altLang="en-US" sz="2400" b="1" dirty="0">
                <a:solidFill>
                  <a:srgbClr val="000000"/>
                </a:solidFill>
                <a:latin typeface="宋体"/>
              </a:rPr>
              <a:t>互不相关</a:t>
            </a:r>
          </a:p>
        </p:txBody>
      </p:sp>
      <p:sp>
        <p:nvSpPr>
          <p:cNvPr id="19" name="矩形 18"/>
          <p:cNvSpPr/>
          <p:nvPr/>
        </p:nvSpPr>
        <p:spPr>
          <a:xfrm>
            <a:off x="3286125" y="5895975"/>
            <a:ext cx="1730375" cy="461963"/>
          </a:xfrm>
          <a:prstGeom prst="rect">
            <a:avLst/>
          </a:prstGeom>
        </p:spPr>
        <p:txBody>
          <a:bodyPr wrap="none">
            <a:spAutoFit/>
          </a:bodyPr>
          <a:lstStyle/>
          <a:p>
            <a:pPr fontAlgn="base">
              <a:spcBef>
                <a:spcPct val="0"/>
              </a:spcBef>
              <a:spcAft>
                <a:spcPct val="0"/>
              </a:spcAft>
              <a:defRPr/>
            </a:pPr>
            <a:r>
              <a:rPr lang="en-US" altLang="zh-CN" sz="2400" dirty="0">
                <a:solidFill>
                  <a:srgbClr val="000000"/>
                </a:solidFill>
                <a:latin typeface="宋体" pitchFamily="2" charset="-122"/>
                <a:cs typeface="Times New Roman" pitchFamily="18" charset="0"/>
                <a:sym typeface="Symbol" pitchFamily="18" charset="2"/>
              </a:rPr>
              <a:t>∴</a:t>
            </a:r>
            <a:r>
              <a:rPr lang="zh-CN" altLang="en-US" sz="2400" b="1" kern="0" dirty="0">
                <a:solidFill>
                  <a:srgbClr val="000000"/>
                </a:solidFill>
                <a:latin typeface="宋体"/>
              </a:rPr>
              <a:t>统计独立</a:t>
            </a:r>
            <a:endParaRPr lang="zh-CN" altLang="en-US" sz="2000" dirty="0">
              <a:solidFill>
                <a:srgbClr val="000000"/>
              </a:solidFill>
              <a:latin typeface="Garamond" pitchFamily="18" charset="0"/>
            </a:endParaRPr>
          </a:p>
        </p:txBody>
      </p:sp>
      <p:sp>
        <p:nvSpPr>
          <p:cNvPr id="20" name="矩形 19"/>
          <p:cNvSpPr/>
          <p:nvPr/>
        </p:nvSpPr>
        <p:spPr>
          <a:xfrm>
            <a:off x="5314950" y="5600700"/>
            <a:ext cx="957263" cy="400050"/>
          </a:xfrm>
          <a:prstGeom prst="rect">
            <a:avLst/>
          </a:prstGeom>
        </p:spPr>
        <p:txBody>
          <a:bodyPr wrap="none">
            <a:spAutoFit/>
          </a:bodyPr>
          <a:lstStyle/>
          <a:p>
            <a:pPr fontAlgn="base">
              <a:spcBef>
                <a:spcPct val="0"/>
              </a:spcBef>
              <a:spcAft>
                <a:spcPct val="0"/>
              </a:spcAft>
              <a:defRPr/>
            </a:pPr>
            <a:r>
              <a:rPr lang="en-US" altLang="zh-CN" sz="2000" dirty="0">
                <a:solidFill>
                  <a:srgbClr val="0000CC"/>
                </a:solidFill>
                <a:latin typeface="宋体"/>
                <a:cs typeface="Times New Roman" pitchFamily="18" charset="0"/>
                <a:sym typeface="Symbol" pitchFamily="18" charset="2"/>
              </a:rPr>
              <a:t>∵</a:t>
            </a:r>
            <a:r>
              <a:rPr lang="zh-CN" altLang="en-US" sz="2000" b="1" kern="0" dirty="0">
                <a:solidFill>
                  <a:srgbClr val="0000CC"/>
                </a:solidFill>
                <a:latin typeface="宋体"/>
              </a:rPr>
              <a:t>高斯</a:t>
            </a:r>
            <a:endParaRPr lang="zh-CN" altLang="en-US" sz="2000" dirty="0">
              <a:solidFill>
                <a:srgbClr val="0000CC"/>
              </a:solidFill>
              <a:latin typeface="宋体"/>
            </a:endParaRPr>
          </a:p>
        </p:txBody>
      </p:sp>
      <p:sp>
        <p:nvSpPr>
          <p:cNvPr id="21" name="矩形 20"/>
          <p:cNvSpPr/>
          <p:nvPr/>
        </p:nvSpPr>
        <p:spPr>
          <a:xfrm>
            <a:off x="7286625" y="4457700"/>
            <a:ext cx="1139825" cy="400050"/>
          </a:xfrm>
          <a:prstGeom prst="rect">
            <a:avLst/>
          </a:prstGeom>
        </p:spPr>
        <p:txBody>
          <a:bodyPr wrap="none">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r>
              <a:rPr lang="en-US" altLang="zh-CN" b="1">
                <a:solidFill>
                  <a:srgbClr val="0000CC"/>
                </a:solidFill>
                <a:latin typeface="微软雅黑" pitchFamily="34" charset="-122"/>
                <a:ea typeface="微软雅黑" pitchFamily="34" charset="-122"/>
                <a:cs typeface="Times New Roman" pitchFamily="18" charset="0"/>
                <a:sym typeface="Symbol" pitchFamily="18" charset="2"/>
              </a:rPr>
              <a:t>∵</a:t>
            </a:r>
            <a:r>
              <a:rPr lang="zh-CN" altLang="en-US" b="1">
                <a:solidFill>
                  <a:srgbClr val="0000CC"/>
                </a:solidFill>
                <a:latin typeface="宋体" charset="-122"/>
                <a:ea typeface="微软雅黑" pitchFamily="34" charset="-122"/>
                <a:cs typeface="Times New Roman" pitchFamily="18" charset="0"/>
              </a:rPr>
              <a:t>均值 </a:t>
            </a:r>
            <a:r>
              <a:rPr lang="en-US" altLang="zh-CN" b="1">
                <a:solidFill>
                  <a:srgbClr val="0000CC"/>
                </a:solidFill>
                <a:latin typeface="宋体" charset="-122"/>
                <a:ea typeface="微软雅黑" pitchFamily="34" charset="-122"/>
                <a:cs typeface="Times New Roman" pitchFamily="18" charset="0"/>
              </a:rPr>
              <a:t>0</a:t>
            </a:r>
            <a:endParaRPr lang="zh-CN" altLang="en-US">
              <a:solidFill>
                <a:srgbClr val="000000"/>
              </a:solidFill>
              <a:latin typeface="宋体" charset="-122"/>
              <a:ea typeface="微软雅黑" pitchFamily="34" charset="-122"/>
              <a:cs typeface="Times New Roman" pitchFamily="18" charset="0"/>
            </a:endParaRPr>
          </a:p>
        </p:txBody>
      </p:sp>
      <p:sp>
        <p:nvSpPr>
          <p:cNvPr id="23" name="矩形 22"/>
          <p:cNvSpPr/>
          <p:nvPr/>
        </p:nvSpPr>
        <p:spPr>
          <a:xfrm>
            <a:off x="4959350" y="4752975"/>
            <a:ext cx="2041525" cy="461963"/>
          </a:xfrm>
          <a:prstGeom prst="rect">
            <a:avLst/>
          </a:prstGeom>
        </p:spPr>
        <p:txBody>
          <a:bodyPr wrap="none">
            <a:spAutoFit/>
          </a:bodyPr>
          <a:lstStyle/>
          <a:p>
            <a:pPr fontAlgn="base">
              <a:spcBef>
                <a:spcPct val="0"/>
              </a:spcBef>
              <a:spcAft>
                <a:spcPct val="0"/>
              </a:spcAft>
              <a:defRPr/>
            </a:pPr>
            <a:r>
              <a:rPr lang="zh-CN" altLang="en-US" sz="2400" b="1" dirty="0">
                <a:solidFill>
                  <a:srgbClr val="000000"/>
                </a:solidFill>
                <a:latin typeface="宋体"/>
              </a:rPr>
              <a:t>平均功率相同</a:t>
            </a:r>
          </a:p>
        </p:txBody>
      </p:sp>
      <p:sp>
        <p:nvSpPr>
          <p:cNvPr id="31760" name="AutoShape 24"/>
          <p:cNvSpPr>
            <a:spLocks noChangeArrowheads="1"/>
          </p:cNvSpPr>
          <p:nvPr/>
        </p:nvSpPr>
        <p:spPr bwMode="auto">
          <a:xfrm>
            <a:off x="7072313" y="4357688"/>
            <a:ext cx="214312" cy="785812"/>
          </a:xfrm>
          <a:prstGeom prst="curvedLeftArrow">
            <a:avLst>
              <a:gd name="adj1" fmla="val 67918"/>
              <a:gd name="adj2" fmla="val 135854"/>
              <a:gd name="adj3" fmla="val 33333"/>
            </a:avLst>
          </a:prstGeom>
          <a:solidFill>
            <a:srgbClr val="D9D9FF"/>
          </a:solidFill>
          <a:ln w="9525">
            <a:solidFill>
              <a:schemeClr val="tx1"/>
            </a:solidFill>
            <a:miter lim="800000"/>
            <a:headEnd/>
            <a:tailEnd/>
          </a:ln>
        </p:spPr>
        <p:txBody>
          <a:bodyPr wrap="none" anchor="ct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grpSp>
        <p:nvGrpSpPr>
          <p:cNvPr id="31761" name="组合 26"/>
          <p:cNvGrpSpPr>
            <a:grpSpLocks/>
          </p:cNvGrpSpPr>
          <p:nvPr/>
        </p:nvGrpSpPr>
        <p:grpSpPr bwMode="auto">
          <a:xfrm>
            <a:off x="357188" y="2071688"/>
            <a:ext cx="1143000" cy="785812"/>
            <a:chOff x="428596" y="1071551"/>
            <a:chExt cx="1143008" cy="785813"/>
          </a:xfrm>
        </p:grpSpPr>
        <p:sp>
          <p:nvSpPr>
            <p:cNvPr id="22" name="椭圆 21"/>
            <p:cNvSpPr/>
            <p:nvPr/>
          </p:nvSpPr>
          <p:spPr bwMode="auto">
            <a:xfrm>
              <a:off x="428596" y="1071551"/>
              <a:ext cx="1143008" cy="785813"/>
            </a:xfrm>
            <a:prstGeom prst="ellipse">
              <a:avLst/>
            </a:prstGeom>
            <a:solidFill>
              <a:schemeClr val="bg2">
                <a:lumMod val="10000"/>
                <a:lumOff val="90000"/>
              </a:schemeClr>
            </a:solidFill>
            <a:ln w="9525" cap="flat" cmpd="sng" algn="ctr">
              <a:solidFill>
                <a:schemeClr val="tx2">
                  <a:lumMod val="60000"/>
                  <a:lumOff val="40000"/>
                </a:schemeClr>
              </a:solidFill>
              <a:prstDash val="solid"/>
              <a:miter lim="800000"/>
              <a:headEnd type="none" w="med" len="med"/>
              <a:tailEnd type="none" w="med" len="med"/>
            </a:ln>
            <a:effectLst>
              <a:outerShdw blurRad="50800" dist="38100" dir="18900000" algn="bl" rotWithShape="0">
                <a:prstClr val="black">
                  <a:alpha val="40000"/>
                </a:prstClr>
              </a:outerShdw>
            </a:effectLst>
          </p:spPr>
          <p:txBody>
            <a:bodyPr wrap="none"/>
            <a:lstStyle/>
            <a:p>
              <a:pPr fontAlgn="base">
                <a:spcBef>
                  <a:spcPct val="0"/>
                </a:spcBef>
                <a:spcAft>
                  <a:spcPct val="0"/>
                </a:spcAft>
                <a:defRPr/>
              </a:pPr>
              <a:endParaRPr lang="zh-CN" altLang="en-US" sz="2000" dirty="0">
                <a:solidFill>
                  <a:srgbClr val="000000"/>
                </a:solidFill>
                <a:latin typeface="Garamond" pitchFamily="18" charset="0"/>
              </a:endParaRPr>
            </a:p>
          </p:txBody>
        </p:sp>
        <p:sp>
          <p:nvSpPr>
            <p:cNvPr id="26" name="矩形 25"/>
            <p:cNvSpPr/>
            <p:nvPr/>
          </p:nvSpPr>
          <p:spPr>
            <a:xfrm>
              <a:off x="500033" y="1190613"/>
              <a:ext cx="1000132" cy="523876"/>
            </a:xfrm>
            <a:prstGeom prst="rect">
              <a:avLst/>
            </a:prstGeom>
          </p:spPr>
          <p:txBody>
            <a:bodyPr wrap="none">
              <a:spAutoFit/>
            </a:bodyPr>
            <a:lstStyle/>
            <a:p>
              <a:pPr fontAlgn="base">
                <a:spcBef>
                  <a:spcPct val="0"/>
                </a:spcBef>
                <a:spcAft>
                  <a:spcPct val="0"/>
                </a:spcAft>
                <a:defRPr/>
              </a:pPr>
              <a:r>
                <a:rPr lang="zh-CN" altLang="en-US" sz="2400" kern="0" dirty="0">
                  <a:solidFill>
                    <a:srgbClr val="800080"/>
                  </a:solidFill>
                  <a:ea typeface="微软雅黑" pitchFamily="34" charset="-122"/>
                </a:rPr>
                <a:t>结论</a:t>
              </a:r>
              <a:r>
                <a:rPr lang="en-US" altLang="zh-CN" sz="2800" b="1" kern="0" dirty="0">
                  <a:solidFill>
                    <a:srgbClr val="800080"/>
                  </a:solidFill>
                  <a:ea typeface="微软雅黑" pitchFamily="34" charset="-122"/>
                </a:rPr>
                <a:t>1</a:t>
              </a:r>
              <a:endParaRPr lang="zh-CN" altLang="en-US" sz="2000" dirty="0">
                <a:solidFill>
                  <a:srgbClr val="000000"/>
                </a:solidFill>
                <a:latin typeface="Garamond" pitchFamily="18" charset="0"/>
              </a:endParaRPr>
            </a:p>
          </p:txBody>
        </p:sp>
      </p:grpSp>
      <p:sp>
        <p:nvSpPr>
          <p:cNvPr id="31762" name="AutoShape 24"/>
          <p:cNvSpPr>
            <a:spLocks noChangeArrowheads="1"/>
          </p:cNvSpPr>
          <p:nvPr/>
        </p:nvSpPr>
        <p:spPr bwMode="auto">
          <a:xfrm>
            <a:off x="5072063" y="5500688"/>
            <a:ext cx="214312" cy="785812"/>
          </a:xfrm>
          <a:prstGeom prst="curvedLeftArrow">
            <a:avLst>
              <a:gd name="adj1" fmla="val 67918"/>
              <a:gd name="adj2" fmla="val 135854"/>
              <a:gd name="adj3" fmla="val 33333"/>
            </a:avLst>
          </a:prstGeom>
          <a:solidFill>
            <a:srgbClr val="D9D9FF"/>
          </a:solidFill>
          <a:ln w="9525">
            <a:solidFill>
              <a:schemeClr val="tx1"/>
            </a:solidFill>
            <a:miter lim="800000"/>
            <a:headEnd/>
            <a:tailEnd/>
          </a:ln>
        </p:spPr>
        <p:txBody>
          <a:bodyPr wrap="none" anchor="ct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sp>
        <p:nvSpPr>
          <p:cNvPr id="28" name="矩形 27"/>
          <p:cNvSpPr/>
          <p:nvPr/>
        </p:nvSpPr>
        <p:spPr>
          <a:xfrm>
            <a:off x="1000125" y="4181475"/>
            <a:ext cx="3702050" cy="461963"/>
          </a:xfrm>
          <a:prstGeom prst="rect">
            <a:avLst/>
          </a:prstGeom>
        </p:spPr>
        <p:txBody>
          <a:bodyPr>
            <a:spAutoFit/>
          </a:bodyPr>
          <a:lstStyle/>
          <a:p>
            <a:pPr fontAlgn="base">
              <a:spcBef>
                <a:spcPct val="0"/>
              </a:spcBef>
              <a:spcAft>
                <a:spcPct val="0"/>
              </a:spcAft>
              <a:defRPr/>
            </a:pPr>
            <a:r>
              <a:rPr lang="zh-CN" altLang="en-US" sz="2400" b="1" kern="0" dirty="0">
                <a:solidFill>
                  <a:srgbClr val="0000CC"/>
                </a:solidFill>
                <a:latin typeface="宋体"/>
              </a:rPr>
              <a:t>且 </a:t>
            </a:r>
            <a:r>
              <a:rPr lang="zh-CN" altLang="en-US" sz="2400" b="1" kern="0" dirty="0">
                <a:solidFill>
                  <a:srgbClr val="000000"/>
                </a:solidFill>
                <a:latin typeface="宋体"/>
              </a:rPr>
              <a:t>均值为</a:t>
            </a:r>
            <a:r>
              <a:rPr lang="en-US" altLang="zh-CN" sz="2400" b="1" kern="0" dirty="0">
                <a:solidFill>
                  <a:srgbClr val="000000"/>
                </a:solidFill>
                <a:latin typeface="宋体"/>
              </a:rPr>
              <a:t>0</a:t>
            </a:r>
            <a:r>
              <a:rPr lang="zh-CN" altLang="en-US" sz="2400" b="1" kern="0" dirty="0">
                <a:solidFill>
                  <a:srgbClr val="000000"/>
                </a:solidFill>
                <a:latin typeface="宋体"/>
              </a:rPr>
              <a:t>，方差也相同：</a:t>
            </a:r>
            <a:endParaRPr lang="zh-CN" altLang="en-US" sz="2000" dirty="0">
              <a:solidFill>
                <a:srgbClr val="000000"/>
              </a:solidFill>
              <a:latin typeface="Garamond" pitchFamily="18" charset="0"/>
            </a:endParaRPr>
          </a:p>
        </p:txBody>
      </p:sp>
      <p:sp>
        <p:nvSpPr>
          <p:cNvPr id="4" name="页脚占位符 3"/>
          <p:cNvSpPr>
            <a:spLocks noGrp="1"/>
          </p:cNvSpPr>
          <p:nvPr>
            <p:ph type="ftr" sz="quarter" idx="10"/>
          </p:nvPr>
        </p:nvSpPr>
        <p:spPr/>
        <p:txBody>
          <a:bodyPr/>
          <a:lstStyle/>
          <a:p>
            <a:pPr>
              <a:defRPr/>
            </a:pPr>
            <a:r>
              <a:rPr lang="zh-CN" altLang="en-US" smtClean="0"/>
              <a:t>浙江工业大学信息学院</a:t>
            </a:r>
            <a:endParaRPr lang="en-US" altLang="zh-CN"/>
          </a:p>
        </p:txBody>
      </p:sp>
      <p:sp>
        <p:nvSpPr>
          <p:cNvPr id="5" name="灯片编号占位符 4"/>
          <p:cNvSpPr>
            <a:spLocks noGrp="1"/>
          </p:cNvSpPr>
          <p:nvPr>
            <p:ph type="sldNum" sz="quarter" idx="11"/>
          </p:nvPr>
        </p:nvSpPr>
        <p:spPr/>
        <p:txBody>
          <a:bodyPr/>
          <a:lstStyle/>
          <a:p>
            <a:pPr>
              <a:defRPr/>
            </a:pPr>
            <a:fld id="{F04E0FC2-6EC7-45AD-9FCD-EB3F83661652}" type="slidenum">
              <a:rPr lang="en-US" altLang="zh-CN" smtClean="0">
                <a:solidFill>
                  <a:srgbClr val="000000"/>
                </a:solidFill>
              </a:rPr>
              <a:pPr>
                <a:defRPr/>
              </a:pPr>
              <a:t>35</a:t>
            </a:fld>
            <a:endParaRPr lang="en-US" altLang="zh-CN" dirty="0">
              <a:solidFill>
                <a:srgbClr val="000000"/>
              </a:solidFill>
            </a:endParaRPr>
          </a:p>
        </p:txBody>
      </p:sp>
    </p:spTree>
    <p:extLst>
      <p:ext uri="{BB962C8B-B14F-4D97-AF65-F5344CB8AC3E}">
        <p14:creationId xmlns:p14="http://schemas.microsoft.com/office/powerpoint/2010/main" val="3832302616"/>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矩形 21"/>
          <p:cNvSpPr>
            <a:spLocks noChangeArrowheads="1"/>
          </p:cNvSpPr>
          <p:nvPr/>
        </p:nvSpPr>
        <p:spPr bwMode="auto">
          <a:xfrm>
            <a:off x="642938" y="1125538"/>
            <a:ext cx="17240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buClr>
                <a:srgbClr val="FF0000"/>
              </a:buClr>
              <a:buSzPct val="60000"/>
            </a:pPr>
            <a:r>
              <a:rPr lang="zh-CN" altLang="en-US" sz="2400">
                <a:solidFill>
                  <a:srgbClr val="000000"/>
                </a:solidFill>
                <a:latin typeface="黑体" pitchFamily="2" charset="-122"/>
                <a:ea typeface="黑体" pitchFamily="2" charset="-122"/>
              </a:rPr>
              <a:t>推导思路：</a:t>
            </a:r>
          </a:p>
        </p:txBody>
      </p:sp>
      <p:graphicFrame>
        <p:nvGraphicFramePr>
          <p:cNvPr id="32771" name="Object 6"/>
          <p:cNvGraphicFramePr>
            <a:graphicFrameLocks noChangeAspect="1"/>
          </p:cNvGraphicFramePr>
          <p:nvPr/>
        </p:nvGraphicFramePr>
        <p:xfrm>
          <a:off x="1504950" y="2781300"/>
          <a:ext cx="5011738" cy="812800"/>
        </p:xfrm>
        <a:graphic>
          <a:graphicData uri="http://schemas.openxmlformats.org/presentationml/2006/ole">
            <mc:AlternateContent xmlns:mc="http://schemas.openxmlformats.org/markup-compatibility/2006">
              <mc:Choice xmlns:v="urn:schemas-microsoft-com:vml" Requires="v">
                <p:oleObj spid="_x0000_s29758" name="Equation" r:id="rId3" imgW="2895600" imgH="469900" progId="Equation.DSMT4">
                  <p:embed/>
                </p:oleObj>
              </mc:Choice>
              <mc:Fallback>
                <p:oleObj name="Equation" r:id="rId3" imgW="2895600" imgH="4699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4950" y="2781300"/>
                        <a:ext cx="501173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2" name="Object 7"/>
          <p:cNvGraphicFramePr>
            <a:graphicFrameLocks noChangeAspect="1"/>
          </p:cNvGraphicFramePr>
          <p:nvPr/>
        </p:nvGraphicFramePr>
        <p:xfrm>
          <a:off x="1692275" y="4652963"/>
          <a:ext cx="2286000" cy="1595437"/>
        </p:xfrm>
        <a:graphic>
          <a:graphicData uri="http://schemas.openxmlformats.org/presentationml/2006/ole">
            <mc:AlternateContent xmlns:mc="http://schemas.openxmlformats.org/markup-compatibility/2006">
              <mc:Choice xmlns:v="urn:schemas-microsoft-com:vml" Requires="v">
                <p:oleObj spid="_x0000_s29759" name="Equation" r:id="rId5" imgW="1346200" imgH="939800" progId="Equation.DSMT4">
                  <p:embed/>
                </p:oleObj>
              </mc:Choice>
              <mc:Fallback>
                <p:oleObj name="Equation" r:id="rId5" imgW="1346200" imgH="939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4652963"/>
                        <a:ext cx="2286000" cy="159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708688"/>
                              </a:outerShdw>
                            </a:effectLst>
                          </a14:hiddenEffects>
                        </a:ext>
                      </a:extLst>
                    </p:spPr>
                  </p:pic>
                </p:oleObj>
              </mc:Fallback>
            </mc:AlternateContent>
          </a:graphicData>
        </a:graphic>
      </p:graphicFrame>
      <p:graphicFrame>
        <p:nvGraphicFramePr>
          <p:cNvPr id="32773" name="Object 8"/>
          <p:cNvGraphicFramePr>
            <a:graphicFrameLocks noChangeAspect="1"/>
          </p:cNvGraphicFramePr>
          <p:nvPr/>
        </p:nvGraphicFramePr>
        <p:xfrm>
          <a:off x="4675188" y="4797425"/>
          <a:ext cx="3700462" cy="1000125"/>
        </p:xfrm>
        <a:graphic>
          <a:graphicData uri="http://schemas.openxmlformats.org/presentationml/2006/ole">
            <mc:AlternateContent xmlns:mc="http://schemas.openxmlformats.org/markup-compatibility/2006">
              <mc:Choice xmlns:v="urn:schemas-microsoft-com:vml" Requires="v">
                <p:oleObj spid="_x0000_s29760" name="Equation" r:id="rId7" imgW="1879600" imgH="508000" progId="Equation.DSMT4">
                  <p:embed/>
                </p:oleObj>
              </mc:Choice>
              <mc:Fallback>
                <p:oleObj name="Equation" r:id="rId7" imgW="1879600" imgH="5080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75188" y="4797425"/>
                        <a:ext cx="3700462"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708688"/>
                              </a:outerShdw>
                            </a:effectLst>
                          </a14:hiddenEffects>
                        </a:ext>
                      </a:extLst>
                    </p:spPr>
                  </p:pic>
                </p:oleObj>
              </mc:Fallback>
            </mc:AlternateContent>
          </a:graphicData>
        </a:graphic>
      </p:graphicFrame>
      <p:graphicFrame>
        <p:nvGraphicFramePr>
          <p:cNvPr id="32774" name="Object 23"/>
          <p:cNvGraphicFramePr>
            <a:graphicFrameLocks noChangeAspect="1"/>
          </p:cNvGraphicFramePr>
          <p:nvPr/>
        </p:nvGraphicFramePr>
        <p:xfrm>
          <a:off x="539750" y="1585913"/>
          <a:ext cx="8372475" cy="1000125"/>
        </p:xfrm>
        <a:graphic>
          <a:graphicData uri="http://schemas.openxmlformats.org/presentationml/2006/ole">
            <mc:AlternateContent xmlns:mc="http://schemas.openxmlformats.org/markup-compatibility/2006">
              <mc:Choice xmlns:v="urn:schemas-microsoft-com:vml" Requires="v">
                <p:oleObj spid="_x0000_s29761" name="Equation" r:id="rId9" imgW="4254500" imgH="508000" progId="Equation.DSMT4">
                  <p:embed/>
                </p:oleObj>
              </mc:Choice>
              <mc:Fallback>
                <p:oleObj name="Equation" r:id="rId9" imgW="4254500" imgH="5080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9750" y="1585913"/>
                        <a:ext cx="8372475" cy="1000125"/>
                      </a:xfrm>
                      <a:prstGeom prst="rect">
                        <a:avLst/>
                      </a:prstGeom>
                      <a:noFill/>
                      <a:ln w="38100" cmpd="dbl">
                        <a:solidFill>
                          <a:srgbClr val="66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rgbClr val="3D3D99"/>
                              </a:outerShdw>
                            </a:effectLst>
                          </a14:hiddenEffects>
                        </a:ext>
                      </a:extLst>
                    </p:spPr>
                  </p:pic>
                </p:oleObj>
              </mc:Fallback>
            </mc:AlternateContent>
          </a:graphicData>
        </a:graphic>
      </p:graphicFrame>
      <p:sp>
        <p:nvSpPr>
          <p:cNvPr id="17" name="矩形 16"/>
          <p:cNvSpPr>
            <a:spLocks noChangeArrowheads="1"/>
          </p:cNvSpPr>
          <p:nvPr/>
        </p:nvSpPr>
        <p:spPr bwMode="auto">
          <a:xfrm>
            <a:off x="642938" y="333375"/>
            <a:ext cx="5008562" cy="522288"/>
          </a:xfrm>
          <a:prstGeom prst="rect">
            <a:avLst/>
          </a:prstGeom>
          <a:solidFill>
            <a:schemeClr val="bg2">
              <a:lumMod val="10000"/>
              <a:lumOff val="90000"/>
            </a:schemeClr>
          </a:solidFill>
          <a:ln w="9525">
            <a:noFill/>
            <a:miter lim="800000"/>
            <a:headEnd/>
            <a:tailEnd/>
          </a:ln>
          <a:effectLst>
            <a:outerShdw blurRad="50800" dist="38100" dir="5400000" algn="t" rotWithShape="0">
              <a:prstClr val="black">
                <a:alpha val="40000"/>
              </a:prstClr>
            </a:outerShdw>
          </a:effectLst>
        </p:spPr>
        <p:txBody>
          <a:bodyPr>
            <a:spAutoFit/>
          </a:bodyPr>
          <a:lstStyle/>
          <a:p>
            <a:pPr fontAlgn="base">
              <a:spcBef>
                <a:spcPct val="0"/>
              </a:spcBef>
              <a:spcAft>
                <a:spcPct val="0"/>
              </a:spcAft>
              <a:buClr>
                <a:srgbClr val="FF0000"/>
              </a:buClr>
              <a:buSzPct val="80000"/>
              <a:defRPr/>
            </a:pPr>
            <a:r>
              <a:rPr lang="en-US" altLang="zh-CN" sz="2800" b="1" dirty="0">
                <a:solidFill>
                  <a:srgbClr val="800080"/>
                </a:solidFill>
                <a:ea typeface="微软雅黑" pitchFamily="34" charset="-122"/>
                <a:cs typeface="Arial" charset="0"/>
              </a:rPr>
              <a:t>3.5.2 </a:t>
            </a:r>
            <a:r>
              <a:rPr lang="zh-CN" altLang="en-US" sz="2800" b="1" dirty="0">
                <a:solidFill>
                  <a:srgbClr val="800080"/>
                </a:solidFill>
                <a:ea typeface="微软雅黑" pitchFamily="34" charset="-122"/>
                <a:cs typeface="Arial" charset="0"/>
              </a:rPr>
              <a:t> </a:t>
            </a:r>
            <a:r>
              <a:rPr lang="zh-CN" altLang="en-US" sz="2800" dirty="0">
                <a:solidFill>
                  <a:srgbClr val="000000"/>
                </a:solidFill>
                <a:latin typeface="微软雅黑" pitchFamily="34" charset="-122"/>
                <a:ea typeface="微软雅黑" pitchFamily="34" charset="-122"/>
              </a:rPr>
              <a:t>包络和相位的统计特性</a:t>
            </a:r>
            <a:endParaRPr lang="zh-CN" altLang="en-US" sz="2800" dirty="0">
              <a:solidFill>
                <a:srgbClr val="000000"/>
              </a:solidFill>
              <a:latin typeface="微软雅黑" pitchFamily="34" charset="-122"/>
              <a:ea typeface="微软雅黑" pitchFamily="34" charset="-122"/>
              <a:cs typeface="Arial" charset="0"/>
            </a:endParaRPr>
          </a:p>
        </p:txBody>
      </p:sp>
      <p:graphicFrame>
        <p:nvGraphicFramePr>
          <p:cNvPr id="32776" name="对象 2"/>
          <p:cNvGraphicFramePr>
            <a:graphicFrameLocks noChangeAspect="1"/>
          </p:cNvGraphicFramePr>
          <p:nvPr/>
        </p:nvGraphicFramePr>
        <p:xfrm>
          <a:off x="1527175" y="3644900"/>
          <a:ext cx="4138613" cy="935038"/>
        </p:xfrm>
        <a:graphic>
          <a:graphicData uri="http://schemas.openxmlformats.org/presentationml/2006/ole">
            <mc:AlternateContent xmlns:mc="http://schemas.openxmlformats.org/markup-compatibility/2006">
              <mc:Choice xmlns:v="urn:schemas-microsoft-com:vml" Requires="v">
                <p:oleObj spid="_x0000_s29762" name="公式" r:id="rId11" imgW="2235200" imgH="508000" progId="Equation.3">
                  <p:embed/>
                </p:oleObj>
              </mc:Choice>
              <mc:Fallback>
                <p:oleObj name="公式" r:id="rId11" imgW="2235200" imgH="5080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7175" y="3644900"/>
                        <a:ext cx="4138613"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AutoShape 23"/>
          <p:cNvSpPr>
            <a:spLocks noChangeArrowheads="1"/>
          </p:cNvSpPr>
          <p:nvPr/>
        </p:nvSpPr>
        <p:spPr bwMode="auto">
          <a:xfrm>
            <a:off x="3949700" y="3573463"/>
            <a:ext cx="1449388" cy="990600"/>
          </a:xfrm>
          <a:prstGeom prst="wedgeRoundRectCallout">
            <a:avLst>
              <a:gd name="adj1" fmla="val -79066"/>
              <a:gd name="adj2" fmla="val 85624"/>
              <a:gd name="adj3" fmla="val 16667"/>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endParaRPr lang="zh-CN" altLang="zh-CN" kern="0">
              <a:solidFill>
                <a:sysClr val="windowText" lastClr="000000"/>
              </a:solidFill>
              <a:latin typeface="Garamond" pitchFamily="18" charset="0"/>
            </a:endParaRPr>
          </a:p>
        </p:txBody>
      </p:sp>
      <p:sp>
        <p:nvSpPr>
          <p:cNvPr id="5" name="矩形 4"/>
          <p:cNvSpPr/>
          <p:nvPr/>
        </p:nvSpPr>
        <p:spPr>
          <a:xfrm>
            <a:off x="5219700" y="5876925"/>
            <a:ext cx="2546350" cy="614363"/>
          </a:xfrm>
          <a:prstGeom prst="rect">
            <a:avLst/>
          </a:prstGeom>
        </p:spPr>
        <p:txBody>
          <a:bodyPr wrap="none">
            <a:spAutoFit/>
          </a:bodyPr>
          <a:lstStyle/>
          <a:p>
            <a:pPr marL="228600" indent="-228600" fontAlgn="base">
              <a:lnSpc>
                <a:spcPct val="180000"/>
              </a:lnSpc>
              <a:spcBef>
                <a:spcPct val="20000"/>
              </a:spcBef>
              <a:spcAft>
                <a:spcPct val="0"/>
              </a:spcAft>
              <a:buClr>
                <a:srgbClr val="FFCF01"/>
              </a:buClr>
              <a:buSzPct val="55000"/>
              <a:defRPr/>
            </a:pPr>
            <a:r>
              <a:rPr lang="en-US" altLang="zh-CN" sz="2200" b="1" i="1" kern="0" dirty="0">
                <a:solidFill>
                  <a:srgbClr val="FF0000"/>
                </a:solidFill>
                <a:latin typeface="Times New Roman"/>
                <a:ea typeface="楷体_GB2312"/>
              </a:rPr>
              <a:t>a</a:t>
            </a:r>
            <a:r>
              <a:rPr lang="en-US" altLang="zh-CN" sz="2200" b="1" i="1" kern="0" baseline="-25000" dirty="0">
                <a:solidFill>
                  <a:srgbClr val="FF0000"/>
                </a:solidFill>
                <a:latin typeface="Times New Roman"/>
                <a:ea typeface="楷体_GB2312"/>
                <a:sym typeface="Symbol" pitchFamily="18" charset="2"/>
              </a:rPr>
              <a:t></a:t>
            </a:r>
            <a:r>
              <a:rPr lang="en-US" altLang="zh-CN" sz="2200" b="1" kern="0" dirty="0">
                <a:solidFill>
                  <a:srgbClr val="FF0000"/>
                </a:solidFill>
                <a:latin typeface="Times New Roman"/>
                <a:ea typeface="楷体_GB2312"/>
                <a:sym typeface="Symbol" pitchFamily="18" charset="2"/>
              </a:rPr>
              <a:t>  0,  </a:t>
            </a:r>
            <a:r>
              <a:rPr lang="en-US" altLang="zh-CN" sz="2200" b="1" i="1" kern="0" dirty="0">
                <a:solidFill>
                  <a:srgbClr val="FF0000"/>
                </a:solidFill>
                <a:latin typeface="Times New Roman"/>
                <a:ea typeface="楷体_GB2312"/>
                <a:sym typeface="Symbol" pitchFamily="18" charset="2"/>
              </a:rPr>
              <a:t></a:t>
            </a:r>
            <a:r>
              <a:rPr lang="en-US" altLang="zh-CN" sz="2200" b="1" i="1" kern="0" baseline="-25000" dirty="0">
                <a:solidFill>
                  <a:srgbClr val="FF0000"/>
                </a:solidFill>
                <a:latin typeface="Times New Roman"/>
                <a:ea typeface="楷体_GB2312"/>
                <a:sym typeface="Symbol" pitchFamily="18" charset="2"/>
              </a:rPr>
              <a:t></a:t>
            </a:r>
            <a:r>
              <a:rPr lang="en-US" altLang="zh-CN" sz="2200" b="1" kern="0" dirty="0">
                <a:solidFill>
                  <a:srgbClr val="FF0000"/>
                </a:solidFill>
                <a:latin typeface="Times New Roman"/>
                <a:ea typeface="楷体_GB2312"/>
                <a:sym typeface="Symbol" pitchFamily="18" charset="2"/>
              </a:rPr>
              <a:t> = (0 ~ 2</a:t>
            </a:r>
            <a:r>
              <a:rPr lang="el-GR" altLang="zh-CN" sz="2200" b="1" i="1" kern="0" dirty="0">
                <a:solidFill>
                  <a:srgbClr val="FF0000"/>
                </a:solidFill>
                <a:latin typeface="Times New Roman"/>
                <a:ea typeface="楷体_GB2312"/>
                <a:cs typeface="Times New Roman" pitchFamily="18" charset="0"/>
                <a:sym typeface="Symbol" pitchFamily="18" charset="2"/>
              </a:rPr>
              <a:t>π</a:t>
            </a:r>
            <a:r>
              <a:rPr lang="en-US" altLang="zh-CN" sz="2200" b="1" kern="0" dirty="0">
                <a:solidFill>
                  <a:srgbClr val="FF0000"/>
                </a:solidFill>
                <a:latin typeface="Times New Roman"/>
                <a:ea typeface="楷体_GB2312"/>
                <a:sym typeface="Symbol" pitchFamily="18" charset="2"/>
              </a:rPr>
              <a:t>)</a:t>
            </a:r>
            <a:endParaRPr lang="en-US" altLang="zh-CN" sz="2200" b="1" kern="0" dirty="0">
              <a:solidFill>
                <a:srgbClr val="FF0000"/>
              </a:solidFill>
              <a:latin typeface="Times New Roman"/>
              <a:ea typeface="楷体_GB2312"/>
            </a:endParaRPr>
          </a:p>
        </p:txBody>
      </p:sp>
      <p:sp>
        <p:nvSpPr>
          <p:cNvPr id="3" name="页脚占位符 2"/>
          <p:cNvSpPr>
            <a:spLocks noGrp="1"/>
          </p:cNvSpPr>
          <p:nvPr>
            <p:ph type="ftr" sz="quarter" idx="10"/>
          </p:nvPr>
        </p:nvSpPr>
        <p:spPr/>
        <p:txBody>
          <a:bodyPr/>
          <a:lstStyle/>
          <a:p>
            <a:pPr>
              <a:defRPr/>
            </a:pPr>
            <a:r>
              <a:rPr lang="zh-CN" altLang="en-US" smtClean="0"/>
              <a:t>浙江工业大学信息学院</a:t>
            </a:r>
            <a:endParaRPr lang="en-US" altLang="zh-CN"/>
          </a:p>
        </p:txBody>
      </p:sp>
      <p:sp>
        <p:nvSpPr>
          <p:cNvPr id="4" name="灯片编号占位符 3"/>
          <p:cNvSpPr>
            <a:spLocks noGrp="1"/>
          </p:cNvSpPr>
          <p:nvPr>
            <p:ph type="sldNum" sz="quarter" idx="11"/>
          </p:nvPr>
        </p:nvSpPr>
        <p:spPr/>
        <p:txBody>
          <a:bodyPr/>
          <a:lstStyle/>
          <a:p>
            <a:pPr>
              <a:defRPr/>
            </a:pPr>
            <a:fld id="{F04E0FC2-6EC7-45AD-9FCD-EB3F83661652}" type="slidenum">
              <a:rPr lang="en-US" altLang="zh-CN" smtClean="0">
                <a:solidFill>
                  <a:srgbClr val="000000"/>
                </a:solidFill>
              </a:rPr>
              <a:pPr>
                <a:defRPr/>
              </a:pPr>
              <a:t>36</a:t>
            </a:fld>
            <a:endParaRPr lang="en-US" altLang="zh-CN" dirty="0">
              <a:solidFill>
                <a:srgbClr val="000000"/>
              </a:solidFill>
            </a:endParaRPr>
          </a:p>
        </p:txBody>
      </p:sp>
    </p:spTree>
    <p:extLst>
      <p:ext uri="{BB962C8B-B14F-4D97-AF65-F5344CB8AC3E}">
        <p14:creationId xmlns:p14="http://schemas.microsoft.com/office/powerpoint/2010/main" val="3876164158"/>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4" name="Object 4"/>
          <p:cNvGraphicFramePr>
            <a:graphicFrameLocks noChangeAspect="1"/>
          </p:cNvGraphicFramePr>
          <p:nvPr/>
        </p:nvGraphicFramePr>
        <p:xfrm>
          <a:off x="179388" y="1125538"/>
          <a:ext cx="5440362" cy="1682750"/>
        </p:xfrm>
        <a:graphic>
          <a:graphicData uri="http://schemas.openxmlformats.org/presentationml/2006/ole">
            <mc:AlternateContent xmlns:mc="http://schemas.openxmlformats.org/markup-compatibility/2006">
              <mc:Choice xmlns:v="urn:schemas-microsoft-com:vml" Requires="v">
                <p:oleObj spid="_x0000_s30746" name="Equation" r:id="rId3" imgW="3200400" imgH="990600" progId="Equation.DSMT4">
                  <p:embed/>
                </p:oleObj>
              </mc:Choice>
              <mc:Fallback>
                <p:oleObj name="Equation" r:id="rId3" imgW="3200400" imgH="990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125538"/>
                        <a:ext cx="5440362"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795" name="Object 5"/>
          <p:cNvGraphicFramePr>
            <a:graphicFrameLocks noChangeAspect="1"/>
          </p:cNvGraphicFramePr>
          <p:nvPr/>
        </p:nvGraphicFramePr>
        <p:xfrm>
          <a:off x="179388" y="3284538"/>
          <a:ext cx="5400675" cy="1517650"/>
        </p:xfrm>
        <a:graphic>
          <a:graphicData uri="http://schemas.openxmlformats.org/presentationml/2006/ole">
            <mc:AlternateContent xmlns:mc="http://schemas.openxmlformats.org/markup-compatibility/2006">
              <mc:Choice xmlns:v="urn:schemas-microsoft-com:vml" Requires="v">
                <p:oleObj spid="_x0000_s30747" name="Equation" r:id="rId5" imgW="3162300" imgH="889000" progId="Equation.DSMT4">
                  <p:embed/>
                </p:oleObj>
              </mc:Choice>
              <mc:Fallback>
                <p:oleObj name="Equation" r:id="rId5" imgW="3162300" imgH="8890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388" y="3284538"/>
                        <a:ext cx="5400675"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796" name="矩形 21"/>
          <p:cNvSpPr>
            <a:spLocks noChangeArrowheads="1"/>
          </p:cNvSpPr>
          <p:nvPr/>
        </p:nvSpPr>
        <p:spPr bwMode="auto">
          <a:xfrm>
            <a:off x="785813" y="5500688"/>
            <a:ext cx="18875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buClr>
                <a:srgbClr val="FF0000"/>
              </a:buClr>
              <a:buSzPct val="60000"/>
            </a:pPr>
            <a:r>
              <a:rPr lang="zh-CN" altLang="en-US" sz="2400">
                <a:solidFill>
                  <a:srgbClr val="000000"/>
                </a:solidFill>
                <a:latin typeface="黑体" pitchFamily="2" charset="-122"/>
                <a:ea typeface="黑体" pitchFamily="2" charset="-122"/>
              </a:rPr>
              <a:t>推出结论</a:t>
            </a:r>
            <a:r>
              <a:rPr lang="en-US" altLang="zh-CN" sz="2400">
                <a:solidFill>
                  <a:srgbClr val="000000"/>
                </a:solidFill>
                <a:latin typeface="黑体" pitchFamily="2" charset="-122"/>
                <a:ea typeface="黑体" pitchFamily="2" charset="-122"/>
              </a:rPr>
              <a:t>2</a:t>
            </a:r>
            <a:r>
              <a:rPr lang="zh-CN" altLang="en-US" sz="2400" b="1">
                <a:solidFill>
                  <a:srgbClr val="000000"/>
                </a:solidFill>
                <a:latin typeface="黑体" pitchFamily="2" charset="-122"/>
                <a:ea typeface="黑体" pitchFamily="2" charset="-122"/>
              </a:rPr>
              <a:t>：</a:t>
            </a:r>
            <a:endParaRPr lang="zh-CN" altLang="en-US" sz="2400">
              <a:solidFill>
                <a:srgbClr val="000000"/>
              </a:solidFill>
              <a:latin typeface="黑体" pitchFamily="2" charset="-122"/>
              <a:ea typeface="黑体" pitchFamily="2" charset="-122"/>
            </a:endParaRPr>
          </a:p>
        </p:txBody>
      </p:sp>
      <p:pic>
        <p:nvPicPr>
          <p:cNvPr id="33797" name="Picture 18" descr="瑞利分步曲线"/>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72175" y="549275"/>
            <a:ext cx="3171825" cy="184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2"/>
          <p:cNvSpPr>
            <a:spLocks noChangeArrowheads="1"/>
          </p:cNvSpPr>
          <p:nvPr/>
        </p:nvSpPr>
        <p:spPr bwMode="auto">
          <a:xfrm>
            <a:off x="4572000" y="2492375"/>
            <a:ext cx="4410075" cy="519113"/>
          </a:xfrm>
          <a:prstGeom prst="rect">
            <a:avLst/>
          </a:prstGeom>
          <a:solidFill>
            <a:srgbClr val="3333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800" b="1" i="1" kern="0" dirty="0">
                <a:solidFill>
                  <a:srgbClr val="FFCF01"/>
                </a:solidFill>
                <a:latin typeface="Times New Roman" pitchFamily="18" charset="0"/>
                <a:ea typeface="楷体_GB2312" pitchFamily="49" charset="-122"/>
              </a:rPr>
              <a:t>a</a:t>
            </a:r>
            <a:r>
              <a:rPr lang="en-US" altLang="zh-CN" sz="2800" b="1" i="1" kern="0" baseline="-25000" dirty="0">
                <a:solidFill>
                  <a:srgbClr val="FFCF01"/>
                </a:solidFill>
                <a:latin typeface="Times New Roman" pitchFamily="18" charset="0"/>
                <a:ea typeface="楷体_GB2312" pitchFamily="49" charset="-122"/>
                <a:sym typeface="Symbol" pitchFamily="18" charset="2"/>
              </a:rPr>
              <a:t></a:t>
            </a:r>
            <a:r>
              <a:rPr lang="zh-CN" altLang="en-US" sz="2800" b="1" kern="0" dirty="0">
                <a:solidFill>
                  <a:srgbClr val="FFCF01"/>
                </a:solidFill>
                <a:latin typeface="Times New Roman" pitchFamily="18" charset="0"/>
                <a:ea typeface="楷体_GB2312" pitchFamily="49" charset="-122"/>
                <a:sym typeface="Symbol" pitchFamily="18" charset="2"/>
              </a:rPr>
              <a:t>服从瑞利</a:t>
            </a:r>
            <a:r>
              <a:rPr lang="en-US" altLang="zh-CN" sz="2800" b="1" kern="0" dirty="0">
                <a:solidFill>
                  <a:srgbClr val="FFCF01"/>
                </a:solidFill>
                <a:latin typeface="Times New Roman" pitchFamily="18" charset="0"/>
                <a:ea typeface="楷体_GB2312" pitchFamily="49" charset="-122"/>
                <a:sym typeface="Symbol" pitchFamily="18" charset="2"/>
              </a:rPr>
              <a:t>(Rayleigh)</a:t>
            </a:r>
            <a:r>
              <a:rPr lang="zh-CN" altLang="en-US" sz="2800" b="1" kern="0" dirty="0">
                <a:solidFill>
                  <a:srgbClr val="FFCF01"/>
                </a:solidFill>
                <a:latin typeface="Times New Roman" pitchFamily="18" charset="0"/>
                <a:ea typeface="楷体_GB2312" pitchFamily="49" charset="-122"/>
                <a:sym typeface="Symbol" pitchFamily="18" charset="2"/>
              </a:rPr>
              <a:t>分布</a:t>
            </a:r>
          </a:p>
        </p:txBody>
      </p:sp>
      <p:sp>
        <p:nvSpPr>
          <p:cNvPr id="9" name="Rectangle 15"/>
          <p:cNvSpPr>
            <a:spLocks noChangeArrowheads="1"/>
          </p:cNvSpPr>
          <p:nvPr/>
        </p:nvSpPr>
        <p:spPr bwMode="auto">
          <a:xfrm>
            <a:off x="4572000" y="4292600"/>
            <a:ext cx="2924175" cy="519113"/>
          </a:xfrm>
          <a:prstGeom prst="rect">
            <a:avLst/>
          </a:prstGeom>
          <a:solidFill>
            <a:srgbClr val="33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800" b="1" i="1" kern="0" dirty="0">
                <a:solidFill>
                  <a:srgbClr val="FFCF01"/>
                </a:solidFill>
                <a:latin typeface="Times New Roman" pitchFamily="18" charset="0"/>
                <a:ea typeface="楷体_GB2312" pitchFamily="49" charset="-122"/>
                <a:sym typeface="Symbol" pitchFamily="18" charset="2"/>
              </a:rPr>
              <a:t></a:t>
            </a:r>
            <a:r>
              <a:rPr lang="en-US" altLang="zh-CN" sz="2800" b="1" i="1" kern="0" baseline="-25000" dirty="0">
                <a:solidFill>
                  <a:srgbClr val="FFCF01"/>
                </a:solidFill>
                <a:latin typeface="Times New Roman" pitchFamily="18" charset="0"/>
                <a:ea typeface="楷体_GB2312" pitchFamily="49" charset="-122"/>
                <a:sym typeface="Symbol" pitchFamily="18" charset="2"/>
              </a:rPr>
              <a:t></a:t>
            </a:r>
            <a:r>
              <a:rPr lang="zh-CN" altLang="en-US" sz="2800" b="1" kern="0" dirty="0">
                <a:solidFill>
                  <a:srgbClr val="FFCF01"/>
                </a:solidFill>
                <a:latin typeface="Times New Roman" pitchFamily="18" charset="0"/>
                <a:ea typeface="楷体_GB2312" pitchFamily="49" charset="-122"/>
                <a:sym typeface="Symbol" pitchFamily="18" charset="2"/>
              </a:rPr>
              <a:t>服从均匀分布</a:t>
            </a:r>
          </a:p>
        </p:txBody>
      </p:sp>
      <p:sp>
        <p:nvSpPr>
          <p:cNvPr id="3" name="页脚占位符 2"/>
          <p:cNvSpPr>
            <a:spLocks noGrp="1"/>
          </p:cNvSpPr>
          <p:nvPr>
            <p:ph type="ftr" sz="quarter" idx="10"/>
          </p:nvPr>
        </p:nvSpPr>
        <p:spPr/>
        <p:txBody>
          <a:bodyPr/>
          <a:lstStyle/>
          <a:p>
            <a:pPr>
              <a:defRPr/>
            </a:pPr>
            <a:r>
              <a:rPr lang="zh-CN" altLang="en-US" smtClean="0"/>
              <a:t>浙江工业大学信息学院</a:t>
            </a:r>
            <a:endParaRPr lang="en-US" altLang="zh-CN"/>
          </a:p>
        </p:txBody>
      </p:sp>
      <p:sp>
        <p:nvSpPr>
          <p:cNvPr id="4" name="灯片编号占位符 3"/>
          <p:cNvSpPr>
            <a:spLocks noGrp="1"/>
          </p:cNvSpPr>
          <p:nvPr>
            <p:ph type="sldNum" sz="quarter" idx="11"/>
          </p:nvPr>
        </p:nvSpPr>
        <p:spPr/>
        <p:txBody>
          <a:bodyPr/>
          <a:lstStyle/>
          <a:p>
            <a:pPr>
              <a:defRPr/>
            </a:pPr>
            <a:fld id="{F04E0FC2-6EC7-45AD-9FCD-EB3F83661652}" type="slidenum">
              <a:rPr lang="en-US" altLang="zh-CN" smtClean="0">
                <a:solidFill>
                  <a:srgbClr val="000000"/>
                </a:solidFill>
              </a:rPr>
              <a:pPr>
                <a:defRPr/>
              </a:pPr>
              <a:t>37</a:t>
            </a:fld>
            <a:endParaRPr lang="en-US" altLang="zh-CN" dirty="0">
              <a:solidFill>
                <a:srgbClr val="000000"/>
              </a:solidFill>
            </a:endParaRPr>
          </a:p>
        </p:txBody>
      </p:sp>
    </p:spTree>
    <p:extLst>
      <p:ext uri="{BB962C8B-B14F-4D97-AF65-F5344CB8AC3E}">
        <p14:creationId xmlns:p14="http://schemas.microsoft.com/office/powerpoint/2010/main" val="203839277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560388" y="1133475"/>
            <a:ext cx="7643812" cy="4929188"/>
          </a:xfrm>
          <a:prstGeom prst="rect">
            <a:avLst/>
          </a:prstGeom>
          <a:solidFill>
            <a:schemeClr val="bg2">
              <a:lumMod val="20000"/>
              <a:lumOff val="80000"/>
            </a:schemeClr>
          </a:solidFill>
          <a:ln>
            <a:solidFill>
              <a:schemeClr val="bg1">
                <a:lumMod val="75000"/>
              </a:schemeClr>
            </a:solidFill>
          </a:ln>
          <a:effectLst>
            <a:outerShdw blurRad="50800" dist="38100" dir="2700000" algn="tl" rotWithShape="0">
              <a:prstClr val="black">
                <a:alpha val="40000"/>
              </a:prstClr>
            </a:outerShdw>
          </a:effectLst>
        </p:spPr>
        <p:txBody>
          <a:bodyPr/>
          <a:lstStyle/>
          <a:p>
            <a:pPr marL="342900" indent="-342900" algn="just" fontAlgn="base">
              <a:lnSpc>
                <a:spcPts val="4000"/>
              </a:lnSpc>
              <a:spcBef>
                <a:spcPct val="20000"/>
              </a:spcBef>
              <a:spcAft>
                <a:spcPct val="0"/>
              </a:spcAft>
              <a:buFont typeface="Wingdings" pitchFamily="2" charset="2"/>
              <a:buNone/>
              <a:defRPr/>
            </a:pPr>
            <a:r>
              <a:rPr lang="zh-CN" altLang="en-US" sz="2400" kern="0" dirty="0">
                <a:solidFill>
                  <a:srgbClr val="800080"/>
                </a:solidFill>
                <a:ea typeface="微软雅黑" pitchFamily="34" charset="-122"/>
              </a:rPr>
              <a:t>         </a:t>
            </a:r>
            <a:r>
              <a:rPr lang="zh-CN" altLang="en-US" sz="2400" b="1" kern="0" dirty="0">
                <a:solidFill>
                  <a:srgbClr val="000000"/>
                </a:solidFill>
                <a:latin typeface="宋体"/>
              </a:rPr>
              <a:t>均值</a:t>
            </a:r>
            <a:r>
              <a:rPr lang="en-US" altLang="zh-CN" sz="2400" b="1" kern="0" dirty="0">
                <a:solidFill>
                  <a:srgbClr val="0000CC"/>
                </a:solidFill>
                <a:latin typeface="宋体"/>
              </a:rPr>
              <a:t>0 </a:t>
            </a:r>
            <a:r>
              <a:rPr lang="zh-CN" altLang="en-US" sz="2400" b="1" kern="0" dirty="0">
                <a:solidFill>
                  <a:srgbClr val="0000CC"/>
                </a:solidFill>
                <a:latin typeface="宋体"/>
              </a:rPr>
              <a:t>、</a:t>
            </a:r>
            <a:r>
              <a:rPr lang="zh-CN" altLang="en-US" sz="2400" b="1" kern="0" dirty="0">
                <a:solidFill>
                  <a:srgbClr val="000000"/>
                </a:solidFill>
                <a:latin typeface="宋体"/>
              </a:rPr>
              <a:t>方差    的</a:t>
            </a:r>
            <a:r>
              <a:rPr lang="zh-CN" altLang="en-US" sz="2400" b="1" u="sng" kern="0" dirty="0">
                <a:solidFill>
                  <a:srgbClr val="003399"/>
                </a:solidFill>
                <a:latin typeface="宋体"/>
              </a:rPr>
              <a:t>平稳</a:t>
            </a:r>
            <a:r>
              <a:rPr lang="zh-CN" altLang="en-US" sz="2400" b="1" u="sng" kern="0" dirty="0">
                <a:solidFill>
                  <a:srgbClr val="800080"/>
                </a:solidFill>
                <a:latin typeface="宋体"/>
              </a:rPr>
              <a:t>高斯</a:t>
            </a:r>
            <a:r>
              <a:rPr lang="zh-CN" altLang="en-US" sz="2400" b="1" u="sng" kern="0" dirty="0">
                <a:solidFill>
                  <a:srgbClr val="0000CC"/>
                </a:solidFill>
                <a:latin typeface="宋体"/>
              </a:rPr>
              <a:t>窄带</a:t>
            </a:r>
            <a:r>
              <a:rPr lang="zh-CN" altLang="en-US" sz="2400" b="1" kern="0" dirty="0">
                <a:solidFill>
                  <a:srgbClr val="000000"/>
                </a:solidFill>
                <a:latin typeface="宋体"/>
              </a:rPr>
              <a:t>过程 ，它的</a:t>
            </a:r>
          </a:p>
          <a:p>
            <a:pPr marL="742950" lvl="1" indent="-285750" algn="just" fontAlgn="base">
              <a:lnSpc>
                <a:spcPts val="4000"/>
              </a:lnSpc>
              <a:spcBef>
                <a:spcPct val="20000"/>
              </a:spcBef>
              <a:spcAft>
                <a:spcPct val="0"/>
              </a:spcAft>
              <a:buClr>
                <a:srgbClr val="800080"/>
              </a:buClr>
              <a:buSzPct val="60000"/>
              <a:buFont typeface="Wingdings" pitchFamily="2" charset="2"/>
              <a:buChar char="u"/>
              <a:defRPr/>
            </a:pPr>
            <a:r>
              <a:rPr lang="zh-CN" altLang="en-US" sz="2400" b="1" kern="0" dirty="0">
                <a:solidFill>
                  <a:srgbClr val="000000"/>
                </a:solidFill>
                <a:latin typeface="宋体"/>
              </a:rPr>
              <a:t>包络～瑞利分布：</a:t>
            </a:r>
          </a:p>
          <a:p>
            <a:pPr marL="342900" indent="-342900" algn="just" fontAlgn="base">
              <a:lnSpc>
                <a:spcPts val="4000"/>
              </a:lnSpc>
              <a:spcBef>
                <a:spcPct val="20000"/>
              </a:spcBef>
              <a:spcAft>
                <a:spcPct val="0"/>
              </a:spcAft>
              <a:buClr>
                <a:srgbClr val="800080"/>
              </a:buClr>
              <a:buSzPct val="60000"/>
              <a:defRPr/>
            </a:pPr>
            <a:r>
              <a:rPr lang="zh-CN" altLang="en-US" sz="2400" b="1" kern="0" dirty="0">
                <a:solidFill>
                  <a:srgbClr val="000000"/>
                </a:solidFill>
                <a:latin typeface="宋体"/>
              </a:rPr>
              <a:t>  </a:t>
            </a:r>
          </a:p>
          <a:p>
            <a:pPr marL="342900" indent="-342900" algn="just" fontAlgn="base">
              <a:lnSpc>
                <a:spcPts val="4000"/>
              </a:lnSpc>
              <a:spcBef>
                <a:spcPct val="20000"/>
              </a:spcBef>
              <a:spcAft>
                <a:spcPct val="0"/>
              </a:spcAft>
              <a:buClr>
                <a:srgbClr val="800080"/>
              </a:buClr>
              <a:buSzPct val="60000"/>
              <a:defRPr/>
            </a:pPr>
            <a:r>
              <a:rPr lang="zh-CN" altLang="en-US" sz="2400" b="1" kern="0" dirty="0">
                <a:solidFill>
                  <a:srgbClr val="000000"/>
                </a:solidFill>
                <a:latin typeface="宋体"/>
              </a:rPr>
              <a:t>    </a:t>
            </a:r>
            <a:endParaRPr lang="en-US" altLang="zh-CN" sz="2400" b="1" kern="0" dirty="0">
              <a:solidFill>
                <a:srgbClr val="000000"/>
              </a:solidFill>
              <a:latin typeface="宋体"/>
            </a:endParaRPr>
          </a:p>
          <a:p>
            <a:pPr marL="742950" lvl="1" indent="-285750" algn="just" fontAlgn="base">
              <a:lnSpc>
                <a:spcPts val="4000"/>
              </a:lnSpc>
              <a:spcBef>
                <a:spcPct val="20000"/>
              </a:spcBef>
              <a:spcAft>
                <a:spcPct val="0"/>
              </a:spcAft>
              <a:buClr>
                <a:srgbClr val="800080"/>
              </a:buClr>
              <a:buSzPct val="60000"/>
              <a:buFont typeface="Wingdings" pitchFamily="2" charset="2"/>
              <a:buChar char="u"/>
              <a:defRPr/>
            </a:pPr>
            <a:r>
              <a:rPr lang="zh-CN" altLang="en-US" sz="2400" b="1" kern="0" dirty="0">
                <a:solidFill>
                  <a:srgbClr val="000000"/>
                </a:solidFill>
                <a:latin typeface="宋体"/>
              </a:rPr>
              <a:t>相位～均匀分布：</a:t>
            </a:r>
          </a:p>
          <a:p>
            <a:pPr marL="342900" indent="-342900" algn="just" fontAlgn="base">
              <a:lnSpc>
                <a:spcPts val="4000"/>
              </a:lnSpc>
              <a:spcBef>
                <a:spcPct val="20000"/>
              </a:spcBef>
              <a:spcAft>
                <a:spcPct val="0"/>
              </a:spcAft>
              <a:buFont typeface="Wingdings" pitchFamily="2" charset="2"/>
              <a:buNone/>
              <a:defRPr/>
            </a:pPr>
            <a:r>
              <a:rPr lang="zh-CN" altLang="en-US" sz="2400" b="1" kern="0" dirty="0">
                <a:solidFill>
                  <a:srgbClr val="000000"/>
                </a:solidFill>
                <a:latin typeface="宋体"/>
              </a:rPr>
              <a:t>   </a:t>
            </a:r>
          </a:p>
          <a:p>
            <a:pPr marL="342900" indent="-342900" algn="just" fontAlgn="base">
              <a:lnSpc>
                <a:spcPts val="4000"/>
              </a:lnSpc>
              <a:spcBef>
                <a:spcPct val="20000"/>
              </a:spcBef>
              <a:spcAft>
                <a:spcPct val="0"/>
              </a:spcAft>
              <a:buFont typeface="Wingdings" pitchFamily="2" charset="2"/>
              <a:buNone/>
              <a:defRPr/>
            </a:pPr>
            <a:r>
              <a:rPr lang="zh-CN" altLang="en-US" sz="2400" b="1" kern="0" dirty="0">
                <a:solidFill>
                  <a:srgbClr val="000000"/>
                </a:solidFill>
                <a:latin typeface="宋体"/>
              </a:rPr>
              <a:t>    </a:t>
            </a:r>
          </a:p>
          <a:p>
            <a:pPr marL="342900" indent="-342900" algn="just" fontAlgn="base">
              <a:lnSpc>
                <a:spcPts val="4000"/>
              </a:lnSpc>
              <a:spcBef>
                <a:spcPct val="20000"/>
              </a:spcBef>
              <a:spcAft>
                <a:spcPct val="0"/>
              </a:spcAft>
              <a:buFont typeface="Wingdings" pitchFamily="2" charset="2"/>
              <a:buNone/>
              <a:defRPr/>
            </a:pPr>
            <a:r>
              <a:rPr lang="zh-CN" altLang="en-US" sz="2400" b="1" kern="0" dirty="0">
                <a:solidFill>
                  <a:srgbClr val="000000"/>
                </a:solidFill>
                <a:latin typeface="宋体"/>
              </a:rPr>
              <a:t>      </a:t>
            </a:r>
            <a:r>
              <a:rPr lang="zh-CN" altLang="en-US" sz="2400" b="1" kern="0" dirty="0">
                <a:solidFill>
                  <a:srgbClr val="800080"/>
                </a:solidFill>
                <a:latin typeface="宋体"/>
              </a:rPr>
              <a:t>且</a:t>
            </a:r>
          </a:p>
          <a:p>
            <a:pPr marL="342900" indent="-342900" algn="just" fontAlgn="base">
              <a:spcBef>
                <a:spcPct val="20000"/>
              </a:spcBef>
              <a:spcAft>
                <a:spcPct val="0"/>
              </a:spcAft>
              <a:buFont typeface="Wingdings" pitchFamily="2" charset="2"/>
              <a:buNone/>
              <a:defRPr/>
            </a:pPr>
            <a:r>
              <a:rPr lang="zh-CN" altLang="en-US" sz="2400" b="1" kern="0" dirty="0">
                <a:solidFill>
                  <a:srgbClr val="000000"/>
                </a:solidFill>
                <a:latin typeface="宋体"/>
              </a:rPr>
              <a:t>                                                               </a:t>
            </a:r>
          </a:p>
        </p:txBody>
      </p:sp>
      <p:graphicFrame>
        <p:nvGraphicFramePr>
          <p:cNvPr id="34819" name="Object 16"/>
          <p:cNvGraphicFramePr>
            <a:graphicFrameLocks noChangeAspect="1"/>
          </p:cNvGraphicFramePr>
          <p:nvPr/>
        </p:nvGraphicFramePr>
        <p:xfrm>
          <a:off x="3303588" y="1190625"/>
          <a:ext cx="500062" cy="625475"/>
        </p:xfrm>
        <a:graphic>
          <a:graphicData uri="http://schemas.openxmlformats.org/presentationml/2006/ole">
            <mc:AlternateContent xmlns:mc="http://schemas.openxmlformats.org/markup-compatibility/2006">
              <mc:Choice xmlns:v="urn:schemas-microsoft-com:vml" Requires="v">
                <p:oleObj spid="_x0000_s31794" name="Equation" r:id="rId3" imgW="203024" imgH="253780" progId="Equation.DSMT4">
                  <p:embed/>
                </p:oleObj>
              </mc:Choice>
              <mc:Fallback>
                <p:oleObj name="Equation" r:id="rId3" imgW="203024" imgH="2537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3588" y="1190625"/>
                        <a:ext cx="500062"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708688"/>
                              </a:outerShdw>
                            </a:effectLst>
                          </a14:hiddenEffects>
                        </a:ext>
                      </a:extLst>
                    </p:spPr>
                  </p:pic>
                </p:oleObj>
              </mc:Fallback>
            </mc:AlternateContent>
          </a:graphicData>
        </a:graphic>
      </p:graphicFrame>
      <p:graphicFrame>
        <p:nvGraphicFramePr>
          <p:cNvPr id="34820" name="Object 18"/>
          <p:cNvGraphicFramePr>
            <a:graphicFrameLocks noChangeAspect="1"/>
          </p:cNvGraphicFramePr>
          <p:nvPr/>
        </p:nvGraphicFramePr>
        <p:xfrm>
          <a:off x="2489200" y="2332038"/>
          <a:ext cx="4891088" cy="1087437"/>
        </p:xfrm>
        <a:graphic>
          <a:graphicData uri="http://schemas.openxmlformats.org/presentationml/2006/ole">
            <mc:AlternateContent xmlns:mc="http://schemas.openxmlformats.org/markup-compatibility/2006">
              <mc:Choice xmlns:v="urn:schemas-microsoft-com:vml" Requires="v">
                <p:oleObj spid="_x0000_s31795" name="Equation" r:id="rId5" imgW="2286000" imgH="508000" progId="Equation.DSMT4">
                  <p:embed/>
                </p:oleObj>
              </mc:Choice>
              <mc:Fallback>
                <p:oleObj name="Equation" r:id="rId5" imgW="2286000" imgH="5080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9200" y="2332038"/>
                        <a:ext cx="4891088" cy="1087437"/>
                      </a:xfrm>
                      <a:prstGeom prst="rect">
                        <a:avLst/>
                      </a:prstGeom>
                      <a:noFill/>
                      <a:ln w="38100" cmpd="dbl">
                        <a:solidFill>
                          <a:srgbClr val="66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rgbClr val="3D3D99"/>
                              </a:outerShdw>
                            </a:effectLst>
                          </a14:hiddenEffects>
                        </a:ext>
                      </a:extLst>
                    </p:spPr>
                  </p:pic>
                </p:oleObj>
              </mc:Fallback>
            </mc:AlternateContent>
          </a:graphicData>
        </a:graphic>
      </p:graphicFrame>
      <p:graphicFrame>
        <p:nvGraphicFramePr>
          <p:cNvPr id="34821" name="Object 20"/>
          <p:cNvGraphicFramePr>
            <a:graphicFrameLocks noChangeAspect="1"/>
          </p:cNvGraphicFramePr>
          <p:nvPr/>
        </p:nvGraphicFramePr>
        <p:xfrm>
          <a:off x="3060700" y="4005263"/>
          <a:ext cx="3668713" cy="842962"/>
        </p:xfrm>
        <a:graphic>
          <a:graphicData uri="http://schemas.openxmlformats.org/presentationml/2006/ole">
            <mc:AlternateContent xmlns:mc="http://schemas.openxmlformats.org/markup-compatibility/2006">
              <mc:Choice xmlns:v="urn:schemas-microsoft-com:vml" Requires="v">
                <p:oleObj spid="_x0000_s31796" name="Equation" r:id="rId7" imgW="1714500" imgH="393700" progId="Equation.DSMT4">
                  <p:embed/>
                </p:oleObj>
              </mc:Choice>
              <mc:Fallback>
                <p:oleObj name="Equation" r:id="rId7" imgW="1714500" imgH="3937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60700" y="4005263"/>
                        <a:ext cx="3668713" cy="842962"/>
                      </a:xfrm>
                      <a:prstGeom prst="rect">
                        <a:avLst/>
                      </a:prstGeom>
                      <a:noFill/>
                      <a:ln w="38100" cmpd="dbl">
                        <a:solidFill>
                          <a:srgbClr val="66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rgbClr val="3D3D99"/>
                              </a:outerShdw>
                            </a:effectLst>
                          </a14:hiddenEffects>
                        </a:ext>
                      </a:extLst>
                    </p:spPr>
                  </p:pic>
                </p:oleObj>
              </mc:Fallback>
            </mc:AlternateContent>
          </a:graphicData>
        </a:graphic>
      </p:graphicFrame>
      <p:graphicFrame>
        <p:nvGraphicFramePr>
          <p:cNvPr id="34822" name="Object 21"/>
          <p:cNvGraphicFramePr>
            <a:graphicFrameLocks noChangeAspect="1"/>
          </p:cNvGraphicFramePr>
          <p:nvPr/>
        </p:nvGraphicFramePr>
        <p:xfrm>
          <a:off x="2060575" y="5260975"/>
          <a:ext cx="3343275" cy="517525"/>
        </p:xfrm>
        <a:graphic>
          <a:graphicData uri="http://schemas.openxmlformats.org/presentationml/2006/ole">
            <mc:AlternateContent xmlns:mc="http://schemas.openxmlformats.org/markup-compatibility/2006">
              <mc:Choice xmlns:v="urn:schemas-microsoft-com:vml" Requires="v">
                <p:oleObj spid="_x0000_s31797" name="Equation" r:id="rId9" imgW="1562100" imgH="241300" progId="Equation.DSMT4">
                  <p:embed/>
                </p:oleObj>
              </mc:Choice>
              <mc:Fallback>
                <p:oleObj name="Equation" r:id="rId9" imgW="1562100" imgH="2413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60575" y="5260975"/>
                        <a:ext cx="3343275" cy="517525"/>
                      </a:xfrm>
                      <a:prstGeom prst="rect">
                        <a:avLst/>
                      </a:prstGeom>
                      <a:noFill/>
                      <a:ln w="38100" cmpd="dbl">
                        <a:solidFill>
                          <a:srgbClr val="66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rgbClr val="3D3D99"/>
                              </a:outerShdw>
                            </a:effectLst>
                          </a14:hiddenEffects>
                        </a:ext>
                      </a:extLst>
                    </p:spPr>
                  </p:pic>
                </p:oleObj>
              </mc:Fallback>
            </mc:AlternateContent>
          </a:graphicData>
        </a:graphic>
      </p:graphicFrame>
      <p:sp>
        <p:nvSpPr>
          <p:cNvPr id="9" name="矩形 8"/>
          <p:cNvSpPr/>
          <p:nvPr/>
        </p:nvSpPr>
        <p:spPr>
          <a:xfrm>
            <a:off x="5418138" y="5286375"/>
            <a:ext cx="1887537" cy="461963"/>
          </a:xfrm>
          <a:prstGeom prst="rect">
            <a:avLst/>
          </a:prstGeom>
        </p:spPr>
        <p:txBody>
          <a:bodyPr wrap="none">
            <a:spAutoFit/>
          </a:bodyPr>
          <a:lstStyle/>
          <a:p>
            <a:pPr fontAlgn="base">
              <a:spcBef>
                <a:spcPct val="0"/>
              </a:spcBef>
              <a:spcAft>
                <a:spcPct val="0"/>
              </a:spcAft>
              <a:defRPr/>
            </a:pPr>
            <a:r>
              <a:rPr lang="zh-CN" altLang="en-US" sz="2400" b="1" kern="0" dirty="0">
                <a:solidFill>
                  <a:srgbClr val="000000"/>
                </a:solidFill>
                <a:latin typeface="宋体"/>
              </a:rPr>
              <a:t> </a:t>
            </a:r>
            <a:r>
              <a:rPr lang="en-US" altLang="zh-CN" sz="2400" b="1" kern="0" dirty="0">
                <a:solidFill>
                  <a:srgbClr val="0000CC"/>
                </a:solidFill>
                <a:latin typeface="宋体"/>
              </a:rPr>
              <a:t>—</a:t>
            </a:r>
            <a:r>
              <a:rPr lang="zh-CN" altLang="en-US" sz="2400" b="1" kern="0" dirty="0">
                <a:solidFill>
                  <a:srgbClr val="000000"/>
                </a:solidFill>
                <a:latin typeface="宋体"/>
              </a:rPr>
              <a:t>统计独立</a:t>
            </a:r>
            <a:endParaRPr lang="zh-CN" altLang="en-US" sz="2000" dirty="0">
              <a:solidFill>
                <a:srgbClr val="000000"/>
              </a:solidFill>
              <a:latin typeface="Garamond" pitchFamily="18" charset="0"/>
            </a:endParaRPr>
          </a:p>
        </p:txBody>
      </p:sp>
      <p:sp>
        <p:nvSpPr>
          <p:cNvPr id="12" name="椭圆 11"/>
          <p:cNvSpPr/>
          <p:nvPr/>
        </p:nvSpPr>
        <p:spPr bwMode="auto">
          <a:xfrm>
            <a:off x="107950" y="619125"/>
            <a:ext cx="1143000" cy="785813"/>
          </a:xfrm>
          <a:prstGeom prst="ellipse">
            <a:avLst/>
          </a:prstGeom>
          <a:solidFill>
            <a:schemeClr val="bg2">
              <a:lumMod val="10000"/>
              <a:lumOff val="90000"/>
            </a:schemeClr>
          </a:solidFill>
          <a:ln w="9525" cap="flat" cmpd="sng" algn="ctr">
            <a:solidFill>
              <a:schemeClr val="tx2">
                <a:lumMod val="60000"/>
                <a:lumOff val="40000"/>
              </a:schemeClr>
            </a:solidFill>
            <a:prstDash val="solid"/>
            <a:miter lim="800000"/>
            <a:headEnd type="none" w="med" len="med"/>
            <a:tailEnd type="none" w="med" len="med"/>
          </a:ln>
          <a:effectLst>
            <a:outerShdw blurRad="50800" dist="38100" dir="18900000" algn="bl" rotWithShape="0">
              <a:prstClr val="black">
                <a:alpha val="40000"/>
              </a:prstClr>
            </a:outerShdw>
          </a:effectLst>
        </p:spPr>
        <p:txBody>
          <a:bodyPr wrap="none"/>
          <a:lstStyle/>
          <a:p>
            <a:pPr fontAlgn="base">
              <a:spcBef>
                <a:spcPct val="0"/>
              </a:spcBef>
              <a:spcAft>
                <a:spcPct val="0"/>
              </a:spcAft>
              <a:defRPr/>
            </a:pPr>
            <a:endParaRPr lang="zh-CN" altLang="en-US" sz="2000" dirty="0">
              <a:solidFill>
                <a:srgbClr val="000000"/>
              </a:solidFill>
              <a:latin typeface="Garamond" pitchFamily="18" charset="0"/>
            </a:endParaRPr>
          </a:p>
        </p:txBody>
      </p:sp>
      <p:sp>
        <p:nvSpPr>
          <p:cNvPr id="10" name="矩形 9"/>
          <p:cNvSpPr/>
          <p:nvPr/>
        </p:nvSpPr>
        <p:spPr>
          <a:xfrm>
            <a:off x="179388" y="738188"/>
            <a:ext cx="1100137" cy="523875"/>
          </a:xfrm>
          <a:prstGeom prst="rect">
            <a:avLst/>
          </a:prstGeom>
        </p:spPr>
        <p:txBody>
          <a:bodyPr wrap="none">
            <a:spAutoFit/>
          </a:bodyPr>
          <a:lstStyle/>
          <a:p>
            <a:pPr fontAlgn="base">
              <a:spcBef>
                <a:spcPct val="0"/>
              </a:spcBef>
              <a:spcAft>
                <a:spcPct val="0"/>
              </a:spcAft>
              <a:defRPr/>
            </a:pPr>
            <a:r>
              <a:rPr lang="zh-CN" altLang="en-US" sz="2400" kern="0" dirty="0">
                <a:solidFill>
                  <a:srgbClr val="800080"/>
                </a:solidFill>
                <a:ea typeface="微软雅黑" pitchFamily="34" charset="-122"/>
              </a:rPr>
              <a:t>结论</a:t>
            </a:r>
            <a:r>
              <a:rPr lang="en-US" altLang="zh-CN" sz="2800" b="1" kern="0" dirty="0">
                <a:solidFill>
                  <a:srgbClr val="800080"/>
                </a:solidFill>
                <a:ea typeface="微软雅黑" pitchFamily="34" charset="-122"/>
              </a:rPr>
              <a:t>2</a:t>
            </a:r>
            <a:r>
              <a:rPr lang="en-US" altLang="zh-CN" sz="2800" b="1" kern="0" dirty="0">
                <a:solidFill>
                  <a:srgbClr val="000000"/>
                </a:solidFill>
                <a:ea typeface="微软雅黑" pitchFamily="34" charset="-122"/>
              </a:rPr>
              <a:t> </a:t>
            </a:r>
            <a:endParaRPr lang="zh-CN" altLang="en-US" sz="2000" dirty="0">
              <a:solidFill>
                <a:srgbClr val="000000"/>
              </a:solidFill>
              <a:latin typeface="Garamond" pitchFamily="18" charset="0"/>
            </a:endParaRPr>
          </a:p>
        </p:txBody>
      </p:sp>
      <p:sp>
        <p:nvSpPr>
          <p:cNvPr id="3" name="页脚占位符 2"/>
          <p:cNvSpPr>
            <a:spLocks noGrp="1"/>
          </p:cNvSpPr>
          <p:nvPr>
            <p:ph type="ftr" sz="quarter" idx="10"/>
          </p:nvPr>
        </p:nvSpPr>
        <p:spPr/>
        <p:txBody>
          <a:bodyPr/>
          <a:lstStyle/>
          <a:p>
            <a:pPr>
              <a:defRPr/>
            </a:pPr>
            <a:r>
              <a:rPr lang="zh-CN" altLang="en-US" smtClean="0"/>
              <a:t>浙江工业大学信息学院</a:t>
            </a:r>
            <a:endParaRPr lang="en-US" altLang="zh-CN"/>
          </a:p>
        </p:txBody>
      </p:sp>
      <p:sp>
        <p:nvSpPr>
          <p:cNvPr id="5" name="灯片编号占位符 4"/>
          <p:cNvSpPr>
            <a:spLocks noGrp="1"/>
          </p:cNvSpPr>
          <p:nvPr>
            <p:ph type="sldNum" sz="quarter" idx="11"/>
          </p:nvPr>
        </p:nvSpPr>
        <p:spPr/>
        <p:txBody>
          <a:bodyPr/>
          <a:lstStyle/>
          <a:p>
            <a:pPr>
              <a:defRPr/>
            </a:pPr>
            <a:fld id="{F04E0FC2-6EC7-45AD-9FCD-EB3F83661652}" type="slidenum">
              <a:rPr lang="en-US" altLang="zh-CN" smtClean="0">
                <a:solidFill>
                  <a:srgbClr val="000000"/>
                </a:solidFill>
              </a:rPr>
              <a:pPr>
                <a:defRPr/>
              </a:pPr>
              <a:t>38</a:t>
            </a:fld>
            <a:endParaRPr lang="en-US" altLang="zh-CN" dirty="0">
              <a:solidFill>
                <a:srgbClr val="000000"/>
              </a:solidFill>
            </a:endParaRPr>
          </a:p>
        </p:txBody>
      </p:sp>
    </p:spTree>
    <p:extLst>
      <p:ext uri="{BB962C8B-B14F-4D97-AF65-F5344CB8AC3E}">
        <p14:creationId xmlns:p14="http://schemas.microsoft.com/office/powerpoint/2010/main" val="505300998"/>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sp>
        <p:nvSpPr>
          <p:cNvPr id="43021" name="AutoShape 13"/>
          <p:cNvSpPr>
            <a:spLocks noChangeArrowheads="1"/>
          </p:cNvSpPr>
          <p:nvPr/>
        </p:nvSpPr>
        <p:spPr bwMode="auto">
          <a:xfrm>
            <a:off x="5715000" y="1214438"/>
            <a:ext cx="1857375" cy="857250"/>
          </a:xfrm>
          <a:prstGeom prst="wedgeRoundRectCallout">
            <a:avLst>
              <a:gd name="adj1" fmla="val -68453"/>
              <a:gd name="adj2" fmla="val 42745"/>
              <a:gd name="adj3" fmla="val 16667"/>
            </a:avLst>
          </a:prstGeom>
          <a:solidFill>
            <a:schemeClr val="bg1">
              <a:lumMod val="95000"/>
            </a:schemeClr>
          </a:solidFill>
          <a:ln w="9525" algn="ctr">
            <a:solidFill>
              <a:srgbClr val="003399"/>
            </a:solidFill>
            <a:prstDash val="dash"/>
            <a:miter lim="800000"/>
            <a:headEnd/>
            <a:tailEnd/>
          </a:ln>
          <a:effectLst/>
        </p:spPr>
        <p:txBody>
          <a:bodyPr/>
          <a:lstStyle/>
          <a:p>
            <a:pPr fontAlgn="base">
              <a:spcBef>
                <a:spcPct val="0"/>
              </a:spcBef>
              <a:spcAft>
                <a:spcPct val="0"/>
              </a:spcAft>
              <a:defRPr/>
            </a:pPr>
            <a:r>
              <a:rPr lang="zh-CN" altLang="en-US" sz="2000" dirty="0">
                <a:solidFill>
                  <a:srgbClr val="003399"/>
                </a:solidFill>
                <a:latin typeface="黑体" pitchFamily="2" charset="-122"/>
                <a:ea typeface="黑体" pitchFamily="2" charset="-122"/>
              </a:rPr>
              <a:t>窄带高斯噪声 </a:t>
            </a:r>
            <a:endParaRPr lang="en-US" altLang="zh-CN" sz="2000" dirty="0">
              <a:solidFill>
                <a:srgbClr val="003399"/>
              </a:solidFill>
              <a:latin typeface="黑体" pitchFamily="2" charset="-122"/>
              <a:ea typeface="黑体" pitchFamily="2" charset="-122"/>
            </a:endParaRPr>
          </a:p>
          <a:p>
            <a:pPr fontAlgn="base">
              <a:lnSpc>
                <a:spcPts val="3400"/>
              </a:lnSpc>
              <a:spcBef>
                <a:spcPct val="0"/>
              </a:spcBef>
              <a:spcAft>
                <a:spcPct val="0"/>
              </a:spcAft>
              <a:defRPr/>
            </a:pPr>
            <a:r>
              <a:rPr lang="en-US" altLang="zh-CN" sz="2000" b="1" dirty="0">
                <a:solidFill>
                  <a:srgbClr val="003399"/>
                </a:solidFill>
              </a:rPr>
              <a:t>    (  0,    </a:t>
            </a:r>
            <a:r>
              <a:rPr lang="zh-CN" altLang="en-US" sz="2000" b="1" dirty="0">
                <a:solidFill>
                  <a:srgbClr val="003399"/>
                </a:solidFill>
              </a:rPr>
              <a:t>     </a:t>
            </a:r>
            <a:r>
              <a:rPr lang="en-US" altLang="zh-CN" sz="2000" b="1" dirty="0">
                <a:solidFill>
                  <a:srgbClr val="003399"/>
                </a:solidFill>
              </a:rPr>
              <a:t>)</a:t>
            </a:r>
          </a:p>
        </p:txBody>
      </p:sp>
      <p:sp>
        <p:nvSpPr>
          <p:cNvPr id="10" name="Rectangle 3"/>
          <p:cNvSpPr txBox="1">
            <a:spLocks noChangeArrowheads="1"/>
          </p:cNvSpPr>
          <p:nvPr/>
        </p:nvSpPr>
        <p:spPr bwMode="auto">
          <a:xfrm>
            <a:off x="0" y="404813"/>
            <a:ext cx="5572125" cy="666750"/>
          </a:xfrm>
          <a:prstGeom prst="rect">
            <a:avLst/>
          </a:prstGeom>
          <a:noFill/>
          <a:ln w="9525">
            <a:noFill/>
            <a:miter lim="800000"/>
            <a:headEnd/>
            <a:tailEnd/>
          </a:ln>
        </p:spPr>
        <p:txBody>
          <a:bodyPr/>
          <a:lstStyle/>
          <a:p>
            <a:pPr marL="285750" indent="-285750" fontAlgn="base">
              <a:spcBef>
                <a:spcPct val="20000"/>
              </a:spcBef>
              <a:spcAft>
                <a:spcPct val="0"/>
              </a:spcAft>
              <a:buClr>
                <a:srgbClr val="009999"/>
              </a:buClr>
              <a:buSzPct val="65000"/>
              <a:defRPr/>
            </a:pPr>
            <a:r>
              <a:rPr lang="en-US" altLang="en-US" sz="3200" b="1" dirty="0">
                <a:solidFill>
                  <a:srgbClr val="003399"/>
                </a:solidFill>
                <a:latin typeface="Garamond" pitchFamily="18" charset="0"/>
              </a:rPr>
              <a:t>§</a:t>
            </a:r>
            <a:r>
              <a:rPr lang="en-US" altLang="en-US" sz="3200" b="1" dirty="0">
                <a:solidFill>
                  <a:srgbClr val="003399"/>
                </a:solidFill>
                <a:ea typeface="微软雅黑" pitchFamily="34" charset="-122"/>
                <a:cs typeface="Arial" pitchFamily="34" charset="0"/>
              </a:rPr>
              <a:t>3</a:t>
            </a:r>
            <a:r>
              <a:rPr lang="en-US" altLang="zh-CN" sz="3200" b="1" dirty="0">
                <a:solidFill>
                  <a:srgbClr val="003399"/>
                </a:solidFill>
                <a:ea typeface="微软雅黑" pitchFamily="34" charset="-122"/>
                <a:cs typeface="Arial" pitchFamily="34" charset="0"/>
              </a:rPr>
              <a:t>.6  </a:t>
            </a:r>
            <a:r>
              <a:rPr lang="zh-CN" altLang="en-US" sz="3200" b="1" dirty="0">
                <a:solidFill>
                  <a:srgbClr val="003399"/>
                </a:solidFill>
                <a:latin typeface="微软雅黑" pitchFamily="34" charset="-122"/>
                <a:ea typeface="微软雅黑" pitchFamily="34" charset="-122"/>
              </a:rPr>
              <a:t>正弦波</a:t>
            </a:r>
            <a:r>
              <a:rPr lang="zh-CN" altLang="en-US" sz="3200" dirty="0">
                <a:solidFill>
                  <a:srgbClr val="003399"/>
                </a:solidFill>
                <a:latin typeface="微软雅黑" pitchFamily="34" charset="-122"/>
                <a:ea typeface="微软雅黑" pitchFamily="34" charset="-122"/>
              </a:rPr>
              <a:t>加</a:t>
            </a:r>
            <a:r>
              <a:rPr lang="zh-CN" altLang="en-US" sz="3200" b="1" dirty="0">
                <a:solidFill>
                  <a:srgbClr val="003399"/>
                </a:solidFill>
                <a:latin typeface="微软雅黑" pitchFamily="34" charset="-122"/>
                <a:ea typeface="微软雅黑" pitchFamily="34" charset="-122"/>
              </a:rPr>
              <a:t>窄带高斯过程</a:t>
            </a:r>
            <a:endParaRPr lang="en-US" altLang="zh-CN" sz="3200" kern="0" dirty="0">
              <a:solidFill>
                <a:srgbClr val="003399"/>
              </a:solidFill>
            </a:endParaRPr>
          </a:p>
        </p:txBody>
      </p:sp>
      <p:sp>
        <p:nvSpPr>
          <p:cNvPr id="12" name="矩形 11"/>
          <p:cNvSpPr/>
          <p:nvPr/>
        </p:nvSpPr>
        <p:spPr>
          <a:xfrm>
            <a:off x="642938" y="1143000"/>
            <a:ext cx="2078037" cy="461963"/>
          </a:xfrm>
          <a:prstGeom prst="rect">
            <a:avLst/>
          </a:prstGeom>
        </p:spPr>
        <p:txBody>
          <a:bodyPr wrap="none">
            <a:spAutoFit/>
          </a:bodyPr>
          <a:lstStyle/>
          <a:p>
            <a:pPr marL="342900" indent="-342900" algn="just" fontAlgn="base">
              <a:spcBef>
                <a:spcPct val="20000"/>
              </a:spcBef>
              <a:spcAft>
                <a:spcPct val="0"/>
              </a:spcAft>
              <a:buClr>
                <a:srgbClr val="FF0000"/>
              </a:buClr>
              <a:buSzPct val="70000"/>
              <a:buFont typeface="Wingdings" pitchFamily="2" charset="2"/>
              <a:buChar char="n"/>
              <a:defRPr/>
            </a:pPr>
            <a:r>
              <a:rPr lang="zh-CN" altLang="en-US" sz="2400" b="1" kern="0" dirty="0">
                <a:solidFill>
                  <a:srgbClr val="000000"/>
                </a:solidFill>
                <a:latin typeface="黑体" pitchFamily="2" charset="-122"/>
                <a:ea typeface="黑体" pitchFamily="2" charset="-122"/>
              </a:rPr>
              <a:t>合成信号：</a:t>
            </a:r>
            <a:endParaRPr lang="en-US" altLang="zh-CN" sz="2400" b="1" kern="0" dirty="0">
              <a:solidFill>
                <a:srgbClr val="000000"/>
              </a:solidFill>
              <a:latin typeface="黑体" pitchFamily="2" charset="-122"/>
              <a:ea typeface="黑体" pitchFamily="2" charset="-122"/>
            </a:endParaRPr>
          </a:p>
        </p:txBody>
      </p:sp>
      <p:graphicFrame>
        <p:nvGraphicFramePr>
          <p:cNvPr id="29698" name="Object 10"/>
          <p:cNvGraphicFramePr>
            <a:graphicFrameLocks noChangeAspect="1"/>
          </p:cNvGraphicFramePr>
          <p:nvPr/>
        </p:nvGraphicFramePr>
        <p:xfrm>
          <a:off x="2214563" y="3857625"/>
          <a:ext cx="3071812" cy="549275"/>
        </p:xfrm>
        <a:graphic>
          <a:graphicData uri="http://schemas.openxmlformats.org/presentationml/2006/ole">
            <mc:AlternateContent xmlns:mc="http://schemas.openxmlformats.org/markup-compatibility/2006">
              <mc:Choice xmlns:v="urn:schemas-microsoft-com:vml" Requires="v">
                <p:oleObj spid="_x0000_s32854" name="Equation" r:id="rId3" imgW="1282700" imgH="228600" progId="Equation.DSMT4">
                  <p:embed/>
                </p:oleObj>
              </mc:Choice>
              <mc:Fallback>
                <p:oleObj name="Equation" r:id="rId3" imgW="12827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4563" y="3857625"/>
                        <a:ext cx="3071812"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708688"/>
                              </a:outerShdw>
                            </a:effectLst>
                          </a14:hiddenEffects>
                        </a:ext>
                      </a:extLst>
                    </p:spPr>
                  </p:pic>
                </p:oleObj>
              </mc:Fallback>
            </mc:AlternateContent>
          </a:graphicData>
        </a:graphic>
      </p:graphicFrame>
      <p:graphicFrame>
        <p:nvGraphicFramePr>
          <p:cNvPr id="29699" name="Object 11"/>
          <p:cNvGraphicFramePr>
            <a:graphicFrameLocks noChangeAspect="1"/>
          </p:cNvGraphicFramePr>
          <p:nvPr/>
        </p:nvGraphicFramePr>
        <p:xfrm>
          <a:off x="5076825" y="2420938"/>
          <a:ext cx="3751263" cy="500062"/>
        </p:xfrm>
        <a:graphic>
          <a:graphicData uri="http://schemas.openxmlformats.org/presentationml/2006/ole">
            <mc:AlternateContent xmlns:mc="http://schemas.openxmlformats.org/markup-compatibility/2006">
              <mc:Choice xmlns:v="urn:schemas-microsoft-com:vml" Requires="v">
                <p:oleObj spid="_x0000_s32855" name="Equation" r:id="rId5" imgW="1714500" imgH="228600" progId="Equation.DSMT4">
                  <p:embed/>
                </p:oleObj>
              </mc:Choice>
              <mc:Fallback>
                <p:oleObj name="Equation" r:id="rId5" imgW="171450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825" y="2420938"/>
                        <a:ext cx="3751263"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708688"/>
                              </a:outerShdw>
                            </a:effectLst>
                          </a14:hiddenEffects>
                        </a:ext>
                      </a:extLst>
                    </p:spPr>
                  </p:pic>
                </p:oleObj>
              </mc:Fallback>
            </mc:AlternateContent>
          </a:graphicData>
        </a:graphic>
      </p:graphicFrame>
      <p:graphicFrame>
        <p:nvGraphicFramePr>
          <p:cNvPr id="29700" name="Object 12"/>
          <p:cNvGraphicFramePr>
            <a:graphicFrameLocks noChangeAspect="1"/>
          </p:cNvGraphicFramePr>
          <p:nvPr/>
        </p:nvGraphicFramePr>
        <p:xfrm>
          <a:off x="1714500" y="4613275"/>
          <a:ext cx="2586038" cy="887413"/>
        </p:xfrm>
        <a:graphic>
          <a:graphicData uri="http://schemas.openxmlformats.org/presentationml/2006/ole">
            <mc:AlternateContent xmlns:mc="http://schemas.openxmlformats.org/markup-compatibility/2006">
              <mc:Choice xmlns:v="urn:schemas-microsoft-com:vml" Requires="v">
                <p:oleObj spid="_x0000_s32856" name="Equation" r:id="rId7" imgW="1333500" imgH="457200" progId="Equation.DSMT4">
                  <p:embed/>
                </p:oleObj>
              </mc:Choice>
              <mc:Fallback>
                <p:oleObj name="Equation" r:id="rId7" imgW="1333500" imgH="457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14500" y="4613275"/>
                        <a:ext cx="2586038" cy="887413"/>
                      </a:xfrm>
                      <a:prstGeom prst="rect">
                        <a:avLst/>
                      </a:prstGeom>
                      <a:noFill/>
                      <a:ln w="38100" cmpd="dbl">
                        <a:solidFill>
                          <a:srgbClr val="66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rgbClr val="3D3D99"/>
                              </a:outerShdw>
                            </a:effectLst>
                          </a14:hiddenEffects>
                        </a:ext>
                      </a:extLst>
                    </p:spPr>
                  </p:pic>
                </p:oleObj>
              </mc:Fallback>
            </mc:AlternateContent>
          </a:graphicData>
        </a:graphic>
      </p:graphicFrame>
      <p:graphicFrame>
        <p:nvGraphicFramePr>
          <p:cNvPr id="29701" name="Object 13"/>
          <p:cNvGraphicFramePr>
            <a:graphicFrameLocks noChangeAspect="1"/>
          </p:cNvGraphicFramePr>
          <p:nvPr/>
        </p:nvGraphicFramePr>
        <p:xfrm>
          <a:off x="4786313" y="4500563"/>
          <a:ext cx="3644900" cy="1428750"/>
        </p:xfrm>
        <a:graphic>
          <a:graphicData uri="http://schemas.openxmlformats.org/presentationml/2006/ole">
            <mc:AlternateContent xmlns:mc="http://schemas.openxmlformats.org/markup-compatibility/2006">
              <mc:Choice xmlns:v="urn:schemas-microsoft-com:vml" Requires="v">
                <p:oleObj spid="_x0000_s32857" name="Equation" r:id="rId9" imgW="1879600" imgH="736600" progId="Equation.DSMT4">
                  <p:embed/>
                </p:oleObj>
              </mc:Choice>
              <mc:Fallback>
                <p:oleObj name="Equation" r:id="rId9" imgW="1879600" imgH="736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86313" y="4500563"/>
                        <a:ext cx="3644900" cy="1428750"/>
                      </a:xfrm>
                      <a:prstGeom prst="rect">
                        <a:avLst/>
                      </a:prstGeom>
                      <a:noFill/>
                      <a:ln w="38100" cmpd="dbl">
                        <a:solidFill>
                          <a:srgbClr val="66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rgbClr val="3D3D99"/>
                              </a:outerShdw>
                            </a:effectLst>
                          </a14:hiddenEffects>
                        </a:ext>
                      </a:extLst>
                    </p:spPr>
                  </p:pic>
                </p:oleObj>
              </mc:Fallback>
            </mc:AlternateContent>
          </a:graphicData>
        </a:graphic>
      </p:graphicFrame>
      <p:graphicFrame>
        <p:nvGraphicFramePr>
          <p:cNvPr id="35850" name="Object 14"/>
          <p:cNvGraphicFramePr>
            <a:graphicFrameLocks noChangeAspect="1"/>
          </p:cNvGraphicFramePr>
          <p:nvPr/>
        </p:nvGraphicFramePr>
        <p:xfrm>
          <a:off x="1643063" y="1928813"/>
          <a:ext cx="3727450" cy="520700"/>
        </p:xfrm>
        <a:graphic>
          <a:graphicData uri="http://schemas.openxmlformats.org/presentationml/2006/ole">
            <mc:AlternateContent xmlns:mc="http://schemas.openxmlformats.org/markup-compatibility/2006">
              <mc:Choice xmlns:v="urn:schemas-microsoft-com:vml" Requires="v">
                <p:oleObj spid="_x0000_s32858" name="Equation" r:id="rId11" imgW="1638300" imgH="228600" progId="Equation.DSMT4">
                  <p:embed/>
                </p:oleObj>
              </mc:Choice>
              <mc:Fallback>
                <p:oleObj name="Equation" r:id="rId11" imgW="1638300" imgH="228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43063" y="1928813"/>
                        <a:ext cx="372745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708688"/>
                              </a:outerShdw>
                            </a:effectLst>
                          </a14:hiddenEffects>
                        </a:ext>
                      </a:extLst>
                    </p:spPr>
                  </p:pic>
                </p:oleObj>
              </mc:Fallback>
            </mc:AlternateContent>
          </a:graphicData>
        </a:graphic>
      </p:graphicFrame>
      <p:graphicFrame>
        <p:nvGraphicFramePr>
          <p:cNvPr id="29703" name="Object 15"/>
          <p:cNvGraphicFramePr>
            <a:graphicFrameLocks noChangeAspect="1"/>
          </p:cNvGraphicFramePr>
          <p:nvPr/>
        </p:nvGraphicFramePr>
        <p:xfrm>
          <a:off x="2214563" y="3286125"/>
          <a:ext cx="4429125" cy="542925"/>
        </p:xfrm>
        <a:graphic>
          <a:graphicData uri="http://schemas.openxmlformats.org/presentationml/2006/ole">
            <mc:AlternateContent xmlns:mc="http://schemas.openxmlformats.org/markup-compatibility/2006">
              <mc:Choice xmlns:v="urn:schemas-microsoft-com:vml" Requires="v">
                <p:oleObj spid="_x0000_s32859" name="Equation" r:id="rId13" imgW="1866900" imgH="228600" progId="Equation.DSMT4">
                  <p:embed/>
                </p:oleObj>
              </mc:Choice>
              <mc:Fallback>
                <p:oleObj name="Equation" r:id="rId13" imgW="1866900" imgH="2286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14563" y="3286125"/>
                        <a:ext cx="44291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708688"/>
                              </a:outerShdw>
                            </a:effectLst>
                          </a14:hiddenEffects>
                        </a:ext>
                      </a:extLst>
                    </p:spPr>
                  </p:pic>
                </p:oleObj>
              </mc:Fallback>
            </mc:AlternateContent>
          </a:graphicData>
        </a:graphic>
      </p:graphicFrame>
      <p:sp>
        <p:nvSpPr>
          <p:cNvPr id="20" name="矩形 19"/>
          <p:cNvSpPr/>
          <p:nvPr/>
        </p:nvSpPr>
        <p:spPr>
          <a:xfrm>
            <a:off x="928688" y="6038850"/>
            <a:ext cx="4838700" cy="461963"/>
          </a:xfrm>
          <a:prstGeom prst="rect">
            <a:avLst/>
          </a:prstGeom>
        </p:spPr>
        <p:txBody>
          <a:bodyPr wrap="none">
            <a:spAutoFit/>
          </a:bodyPr>
          <a:lstStyle/>
          <a:p>
            <a:pPr marL="342900" indent="-342900" algn="just" fontAlgn="base">
              <a:spcBef>
                <a:spcPct val="20000"/>
              </a:spcBef>
              <a:spcAft>
                <a:spcPct val="0"/>
              </a:spcAft>
              <a:buClr>
                <a:srgbClr val="FF0000"/>
              </a:buClr>
              <a:buSzPct val="60000"/>
              <a:defRPr/>
            </a:pPr>
            <a:r>
              <a:rPr lang="zh-CN" altLang="en-US" sz="2400" b="1" kern="0" dirty="0">
                <a:solidFill>
                  <a:srgbClr val="000000"/>
                </a:solidFill>
              </a:rPr>
              <a:t>我们最为关心的是</a:t>
            </a:r>
            <a:r>
              <a:rPr lang="en-US" altLang="zh-CN" sz="2400" i="1" kern="0" dirty="0">
                <a:solidFill>
                  <a:srgbClr val="FF0000"/>
                </a:solidFill>
                <a:latin typeface="Times New Roman" pitchFamily="18" charset="0"/>
                <a:cs typeface="Times New Roman" pitchFamily="18" charset="0"/>
              </a:rPr>
              <a:t>z</a:t>
            </a:r>
            <a:r>
              <a:rPr lang="en-US" altLang="zh-CN" sz="2400" kern="0" dirty="0">
                <a:solidFill>
                  <a:srgbClr val="FF0000"/>
                </a:solidFill>
                <a:latin typeface="Times New Roman" pitchFamily="18" charset="0"/>
                <a:cs typeface="Times New Roman" pitchFamily="18" charset="0"/>
              </a:rPr>
              <a:t>(</a:t>
            </a:r>
            <a:r>
              <a:rPr lang="en-US" altLang="zh-CN" sz="2400" i="1" kern="0" dirty="0">
                <a:solidFill>
                  <a:srgbClr val="FF0000"/>
                </a:solidFill>
                <a:latin typeface="Times New Roman" pitchFamily="18" charset="0"/>
                <a:cs typeface="Times New Roman" pitchFamily="18" charset="0"/>
              </a:rPr>
              <a:t>t</a:t>
            </a:r>
            <a:r>
              <a:rPr lang="en-US" altLang="zh-CN" sz="2400" kern="0" dirty="0">
                <a:solidFill>
                  <a:srgbClr val="FF0000"/>
                </a:solidFill>
                <a:latin typeface="Times New Roman" pitchFamily="18" charset="0"/>
                <a:cs typeface="Times New Roman" pitchFamily="18" charset="0"/>
              </a:rPr>
              <a:t>)</a:t>
            </a:r>
            <a:r>
              <a:rPr lang="zh-CN" altLang="en-US" sz="2400" kern="0" dirty="0">
                <a:solidFill>
                  <a:srgbClr val="FF0000"/>
                </a:solidFill>
                <a:latin typeface="Times New Roman" pitchFamily="18" charset="0"/>
                <a:cs typeface="Times New Roman" pitchFamily="18" charset="0"/>
              </a:rPr>
              <a:t> </a:t>
            </a:r>
            <a:r>
              <a:rPr lang="zh-CN" altLang="en-US" sz="2400" b="1" kern="0" dirty="0">
                <a:solidFill>
                  <a:srgbClr val="000000"/>
                </a:solidFill>
                <a:latin typeface="Times New Roman" pitchFamily="18" charset="0"/>
                <a:cs typeface="Times New Roman" pitchFamily="18" charset="0"/>
              </a:rPr>
              <a:t>的</a:t>
            </a:r>
            <a:r>
              <a:rPr lang="zh-CN" altLang="en-US" sz="2400" b="1" kern="0" dirty="0">
                <a:solidFill>
                  <a:srgbClr val="000000"/>
                </a:solidFill>
              </a:rPr>
              <a:t>统计特性</a:t>
            </a:r>
            <a:r>
              <a:rPr lang="en-US" altLang="zh-CN" sz="2400" b="1" kern="0" dirty="0">
                <a:solidFill>
                  <a:srgbClr val="000000"/>
                </a:solidFill>
              </a:rPr>
              <a:t>:</a:t>
            </a:r>
          </a:p>
        </p:txBody>
      </p:sp>
      <p:graphicFrame>
        <p:nvGraphicFramePr>
          <p:cNvPr id="29704" name="Object 16"/>
          <p:cNvGraphicFramePr>
            <a:graphicFrameLocks noChangeAspect="1"/>
          </p:cNvGraphicFramePr>
          <p:nvPr/>
        </p:nvGraphicFramePr>
        <p:xfrm>
          <a:off x="6643688" y="1517650"/>
          <a:ext cx="500062" cy="625475"/>
        </p:xfrm>
        <a:graphic>
          <a:graphicData uri="http://schemas.openxmlformats.org/presentationml/2006/ole">
            <mc:AlternateContent xmlns:mc="http://schemas.openxmlformats.org/markup-compatibility/2006">
              <mc:Choice xmlns:v="urn:schemas-microsoft-com:vml" Requires="v">
                <p:oleObj spid="_x0000_s32860" name="Equation" r:id="rId15" imgW="203024" imgH="253780" progId="Equation.DSMT4">
                  <p:embed/>
                </p:oleObj>
              </mc:Choice>
              <mc:Fallback>
                <p:oleObj name="Equation" r:id="rId15" imgW="203024" imgH="25378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43688" y="1517650"/>
                        <a:ext cx="500062"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708688"/>
                              </a:outerShdw>
                            </a:effectLst>
                          </a14:hiddenEffects>
                        </a:ext>
                      </a:extLst>
                    </p:spPr>
                  </p:pic>
                </p:oleObj>
              </mc:Fallback>
            </mc:AlternateContent>
          </a:graphicData>
        </a:graphic>
      </p:graphicFrame>
      <p:sp>
        <p:nvSpPr>
          <p:cNvPr id="14" name="Rectangle 21"/>
          <p:cNvSpPr>
            <a:spLocks noChangeArrowheads="1"/>
          </p:cNvSpPr>
          <p:nvPr/>
        </p:nvSpPr>
        <p:spPr bwMode="auto">
          <a:xfrm>
            <a:off x="2786063" y="1357313"/>
            <a:ext cx="7667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r>
              <a:rPr lang="zh-CN" altLang="en-US">
                <a:solidFill>
                  <a:srgbClr val="003399"/>
                </a:solidFill>
                <a:latin typeface="黑体" pitchFamily="2" charset="-122"/>
                <a:ea typeface="黑体" pitchFamily="2" charset="-122"/>
              </a:rPr>
              <a:t>常数</a:t>
            </a:r>
            <a:r>
              <a:rPr lang="zh-CN" altLang="en-US">
                <a:solidFill>
                  <a:srgbClr val="000000"/>
                </a:solidFill>
              </a:rPr>
              <a:t> </a:t>
            </a:r>
          </a:p>
        </p:txBody>
      </p:sp>
      <p:sp>
        <p:nvSpPr>
          <p:cNvPr id="17" name="椭圆形标注 16"/>
          <p:cNvSpPr/>
          <p:nvPr/>
        </p:nvSpPr>
        <p:spPr>
          <a:xfrm>
            <a:off x="2486025" y="1984375"/>
            <a:ext cx="357188" cy="428625"/>
          </a:xfrm>
          <a:prstGeom prst="wedgeEllipseCallout">
            <a:avLst>
              <a:gd name="adj1" fmla="val 93381"/>
              <a:gd name="adj2" fmla="val -122934"/>
            </a:avLst>
          </a:prstGeom>
          <a:noFill/>
          <a:ln w="19050">
            <a:solidFill>
              <a:srgbClr val="003399"/>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2000">
              <a:solidFill>
                <a:srgbClr val="FFFFFF"/>
              </a:solidFill>
            </a:endParaRPr>
          </a:p>
        </p:txBody>
      </p:sp>
      <p:sp>
        <p:nvSpPr>
          <p:cNvPr id="22" name="Rectangle 21"/>
          <p:cNvSpPr>
            <a:spLocks noChangeArrowheads="1"/>
          </p:cNvSpPr>
          <p:nvPr/>
        </p:nvSpPr>
        <p:spPr bwMode="auto">
          <a:xfrm>
            <a:off x="2714625" y="2514600"/>
            <a:ext cx="3000375" cy="708025"/>
          </a:xfrm>
          <a:prstGeom prst="rect">
            <a:avLst/>
          </a:prstGeom>
          <a:noFill/>
          <a:ln w="9525">
            <a:noFill/>
            <a:miter lim="800000"/>
            <a:headEnd/>
            <a:tailEnd/>
          </a:ln>
        </p:spPr>
        <p:txBody>
          <a:bodyPr anchor="ctr">
            <a:spAutoFit/>
          </a:bodyPr>
          <a:lstStyle/>
          <a:p>
            <a:pPr fontAlgn="base">
              <a:spcBef>
                <a:spcPct val="0"/>
              </a:spcBef>
              <a:spcAft>
                <a:spcPct val="0"/>
              </a:spcAft>
              <a:defRPr/>
            </a:pPr>
            <a:r>
              <a:rPr lang="zh-CN" altLang="en-US" sz="2000" dirty="0">
                <a:solidFill>
                  <a:srgbClr val="800080"/>
                </a:solidFill>
                <a:ea typeface="华文中宋" pitchFamily="2" charset="-122"/>
              </a:rPr>
              <a:t>          </a:t>
            </a:r>
            <a:r>
              <a:rPr lang="zh-CN" altLang="en-US" sz="2000" u="sng" dirty="0">
                <a:solidFill>
                  <a:srgbClr val="800080"/>
                </a:solidFill>
                <a:ea typeface="华文中宋" pitchFamily="2" charset="-122"/>
              </a:rPr>
              <a:t>随机相位</a:t>
            </a:r>
            <a:endParaRPr lang="en-US" altLang="zh-CN" sz="2000" u="sng" dirty="0">
              <a:solidFill>
                <a:srgbClr val="800080"/>
              </a:solidFill>
              <a:ea typeface="华文中宋" pitchFamily="2" charset="-122"/>
            </a:endParaRPr>
          </a:p>
          <a:p>
            <a:pPr fontAlgn="base">
              <a:spcBef>
                <a:spcPct val="0"/>
              </a:spcBef>
              <a:spcAft>
                <a:spcPct val="0"/>
              </a:spcAft>
              <a:defRPr/>
            </a:pPr>
            <a:r>
              <a:rPr lang="en-US" altLang="zh-CN" sz="2000" dirty="0">
                <a:solidFill>
                  <a:srgbClr val="800080"/>
                </a:solidFill>
                <a:ea typeface="华文中宋" pitchFamily="2" charset="-122"/>
              </a:rPr>
              <a:t>[</a:t>
            </a:r>
            <a:r>
              <a:rPr lang="zh-CN" altLang="en-US" sz="2000" dirty="0">
                <a:solidFill>
                  <a:srgbClr val="800080"/>
                </a:solidFill>
                <a:ea typeface="华文中宋" pitchFamily="2" charset="-122"/>
              </a:rPr>
              <a:t>在</a:t>
            </a:r>
            <a:r>
              <a:rPr lang="en-US" altLang="zh-CN" sz="2000" dirty="0">
                <a:solidFill>
                  <a:srgbClr val="800080"/>
                </a:solidFill>
                <a:ea typeface="华文中宋" pitchFamily="2" charset="-122"/>
              </a:rPr>
              <a:t>(</a:t>
            </a:r>
            <a:r>
              <a:rPr lang="en-US" altLang="zh-CN" sz="2000" dirty="0">
                <a:solidFill>
                  <a:srgbClr val="800080"/>
                </a:solidFill>
                <a:latin typeface="Times New Roman" pitchFamily="18" charset="0"/>
                <a:ea typeface="华文中宋" pitchFamily="2" charset="-122"/>
                <a:cs typeface="Times New Roman" pitchFamily="18" charset="0"/>
              </a:rPr>
              <a:t>0</a:t>
            </a:r>
            <a:r>
              <a:rPr lang="zh-CN" altLang="en-US" sz="2000" dirty="0">
                <a:solidFill>
                  <a:srgbClr val="800080"/>
                </a:solidFill>
                <a:latin typeface="Times New Roman" pitchFamily="18" charset="0"/>
                <a:ea typeface="华文中宋" pitchFamily="2" charset="-122"/>
                <a:cs typeface="Times New Roman" pitchFamily="18" charset="0"/>
              </a:rPr>
              <a:t>，</a:t>
            </a:r>
            <a:r>
              <a:rPr lang="en-US" altLang="zh-CN" sz="2000" dirty="0">
                <a:solidFill>
                  <a:srgbClr val="800080"/>
                </a:solidFill>
                <a:latin typeface="Times New Roman" pitchFamily="18" charset="0"/>
                <a:ea typeface="华文中宋" pitchFamily="2" charset="-122"/>
                <a:cs typeface="Times New Roman" pitchFamily="18" charset="0"/>
              </a:rPr>
              <a:t>2</a:t>
            </a:r>
            <a:r>
              <a:rPr lang="el-GR" altLang="zh-CN" sz="2000" dirty="0">
                <a:solidFill>
                  <a:srgbClr val="800080"/>
                </a:solidFill>
                <a:latin typeface="Times New Roman" pitchFamily="18" charset="0"/>
                <a:ea typeface="华文中宋" pitchFamily="2" charset="-122"/>
                <a:cs typeface="Times New Roman" pitchFamily="18" charset="0"/>
              </a:rPr>
              <a:t>π</a:t>
            </a:r>
            <a:r>
              <a:rPr lang="en-US" altLang="zh-CN" sz="2000" dirty="0">
                <a:solidFill>
                  <a:srgbClr val="800080"/>
                </a:solidFill>
                <a:latin typeface="Times New Roman" pitchFamily="18" charset="0"/>
                <a:ea typeface="华文中宋" pitchFamily="2" charset="-122"/>
                <a:cs typeface="Times New Roman" pitchFamily="18" charset="0"/>
              </a:rPr>
              <a:t>)</a:t>
            </a:r>
            <a:r>
              <a:rPr lang="zh-CN" altLang="en-US" sz="2000" dirty="0">
                <a:solidFill>
                  <a:srgbClr val="800080"/>
                </a:solidFill>
                <a:ea typeface="华文中宋" pitchFamily="2" charset="-122"/>
              </a:rPr>
              <a:t>上均匀分布</a:t>
            </a:r>
            <a:r>
              <a:rPr lang="en-US" altLang="zh-CN" sz="2000" dirty="0">
                <a:solidFill>
                  <a:srgbClr val="800080"/>
                </a:solidFill>
                <a:ea typeface="华文中宋" pitchFamily="2" charset="-122"/>
              </a:rPr>
              <a:t>]</a:t>
            </a:r>
            <a:endParaRPr lang="zh-CN" altLang="en-US" sz="2000" dirty="0">
              <a:solidFill>
                <a:srgbClr val="800080"/>
              </a:solidFill>
              <a:ea typeface="华文中宋" pitchFamily="2" charset="-122"/>
            </a:endParaRPr>
          </a:p>
        </p:txBody>
      </p:sp>
      <p:sp>
        <p:nvSpPr>
          <p:cNvPr id="23" name="椭圆形标注 22"/>
          <p:cNvSpPr/>
          <p:nvPr/>
        </p:nvSpPr>
        <p:spPr>
          <a:xfrm>
            <a:off x="3371850" y="1985963"/>
            <a:ext cx="357188" cy="428625"/>
          </a:xfrm>
          <a:prstGeom prst="wedgeEllipseCallout">
            <a:avLst>
              <a:gd name="adj1" fmla="val -87787"/>
              <a:gd name="adj2" fmla="val -122934"/>
            </a:avLst>
          </a:prstGeom>
          <a:noFill/>
          <a:ln w="19050">
            <a:solidFill>
              <a:srgbClr val="003399"/>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2000">
              <a:solidFill>
                <a:srgbClr val="FFFFFF"/>
              </a:solidFill>
            </a:endParaRPr>
          </a:p>
        </p:txBody>
      </p:sp>
      <p:cxnSp>
        <p:nvCxnSpPr>
          <p:cNvPr id="25" name="直接连接符 24"/>
          <p:cNvCxnSpPr/>
          <p:nvPr/>
        </p:nvCxnSpPr>
        <p:spPr>
          <a:xfrm rot="5400000">
            <a:off x="3993357" y="2364581"/>
            <a:ext cx="214312" cy="142875"/>
          </a:xfrm>
          <a:prstGeom prst="line">
            <a:avLst/>
          </a:prstGeom>
          <a:ln w="19050">
            <a:solidFill>
              <a:srgbClr val="800080"/>
            </a:solidFill>
          </a:ln>
        </p:spPr>
        <p:style>
          <a:lnRef idx="1">
            <a:schemeClr val="accent1"/>
          </a:lnRef>
          <a:fillRef idx="0">
            <a:schemeClr val="accent1"/>
          </a:fillRef>
          <a:effectRef idx="0">
            <a:schemeClr val="accent1"/>
          </a:effectRef>
          <a:fontRef idx="minor">
            <a:schemeClr val="tx1"/>
          </a:fontRef>
        </p:style>
      </p:cxnSp>
      <p:sp>
        <p:nvSpPr>
          <p:cNvPr id="2" name="椭圆形标注 22"/>
          <p:cNvSpPr>
            <a:spLocks noChangeArrowheads="1"/>
          </p:cNvSpPr>
          <p:nvPr/>
        </p:nvSpPr>
        <p:spPr bwMode="auto">
          <a:xfrm>
            <a:off x="4716463" y="1989138"/>
            <a:ext cx="647700" cy="428625"/>
          </a:xfrm>
          <a:prstGeom prst="wedgeEllipseCallout">
            <a:avLst>
              <a:gd name="adj1" fmla="val 22060"/>
              <a:gd name="adj2" fmla="val 75926"/>
            </a:avLst>
          </a:prstGeom>
          <a:noFill/>
          <a:ln w="19050" algn="ctr">
            <a:solidFill>
              <a:srgbClr val="003399"/>
            </a:solidFill>
            <a:prstDash val="dash"/>
            <a:miter lim="800000"/>
            <a:headEnd/>
            <a:tailEnd/>
          </a:ln>
          <a:effectLst>
            <a:outerShdw blurRad="50800" dist="38100" dir="2700000" algn="tl" rotWithShape="0">
              <a:srgbClr val="000000">
                <a:alpha val="39999"/>
              </a:srgbClr>
            </a:outerShdw>
          </a:effectLst>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defRPr/>
            </a:pPr>
            <a:endParaRPr lang="zh-CN" altLang="en-US" sz="2000">
              <a:solidFill>
                <a:srgbClr val="FFFFFF"/>
              </a:solidFill>
            </a:endParaRPr>
          </a:p>
        </p:txBody>
      </p:sp>
      <p:sp>
        <p:nvSpPr>
          <p:cNvPr id="4" name="页脚占位符 3"/>
          <p:cNvSpPr>
            <a:spLocks noGrp="1"/>
          </p:cNvSpPr>
          <p:nvPr>
            <p:ph type="ftr" sz="quarter" idx="10"/>
          </p:nvPr>
        </p:nvSpPr>
        <p:spPr/>
        <p:txBody>
          <a:bodyPr/>
          <a:lstStyle/>
          <a:p>
            <a:pPr>
              <a:defRPr/>
            </a:pPr>
            <a:r>
              <a:rPr lang="zh-CN" altLang="en-US" smtClean="0"/>
              <a:t>浙江工业大学信息学院</a:t>
            </a:r>
            <a:endParaRPr lang="en-US" altLang="zh-CN"/>
          </a:p>
        </p:txBody>
      </p:sp>
      <p:sp>
        <p:nvSpPr>
          <p:cNvPr id="5" name="灯片编号占位符 4"/>
          <p:cNvSpPr>
            <a:spLocks noGrp="1"/>
          </p:cNvSpPr>
          <p:nvPr>
            <p:ph type="sldNum" sz="quarter" idx="11"/>
          </p:nvPr>
        </p:nvSpPr>
        <p:spPr/>
        <p:txBody>
          <a:bodyPr/>
          <a:lstStyle/>
          <a:p>
            <a:pPr>
              <a:defRPr/>
            </a:pPr>
            <a:fld id="{F04E0FC2-6EC7-45AD-9FCD-EB3F83661652}" type="slidenum">
              <a:rPr lang="en-US" altLang="zh-CN" smtClean="0">
                <a:solidFill>
                  <a:srgbClr val="000000"/>
                </a:solidFill>
              </a:rPr>
              <a:pPr>
                <a:defRPr/>
              </a:pPr>
              <a:t>39</a:t>
            </a:fld>
            <a:endParaRPr lang="en-US" altLang="zh-CN" dirty="0">
              <a:solidFill>
                <a:srgbClr val="000000"/>
              </a:solidFill>
            </a:endParaRPr>
          </a:p>
        </p:txBody>
      </p:sp>
    </p:spTree>
    <p:extLst>
      <p:ext uri="{BB962C8B-B14F-4D97-AF65-F5344CB8AC3E}">
        <p14:creationId xmlns:p14="http://schemas.microsoft.com/office/powerpoint/2010/main" val="38387277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linds(horizontal)">
                                      <p:cBhvr>
                                        <p:cTn id="10" dur="500"/>
                                        <p:tgtEl>
                                          <p:spTgt spid="2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animBg="1"/>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sp>
        <p:nvSpPr>
          <p:cNvPr id="5123"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sp>
        <p:nvSpPr>
          <p:cNvPr id="5124"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sp>
        <p:nvSpPr>
          <p:cNvPr id="5125" name="Rectangle 1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sp>
        <p:nvSpPr>
          <p:cNvPr id="5126" name="Rectangle 2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sp>
        <p:nvSpPr>
          <p:cNvPr id="512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sp>
        <p:nvSpPr>
          <p:cNvPr id="5128" name="Rectangle 2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sp>
        <p:nvSpPr>
          <p:cNvPr id="5129" name="Rectangle 28"/>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sp>
        <p:nvSpPr>
          <p:cNvPr id="5130" name="Rectangle 30"/>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sp>
        <p:nvSpPr>
          <p:cNvPr id="5131" name="Rectangle 32"/>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sp>
        <p:nvSpPr>
          <p:cNvPr id="20" name="矩形 19"/>
          <p:cNvSpPr/>
          <p:nvPr/>
        </p:nvSpPr>
        <p:spPr>
          <a:xfrm>
            <a:off x="428625" y="2900363"/>
            <a:ext cx="2674938" cy="461962"/>
          </a:xfrm>
          <a:prstGeom prst="rect">
            <a:avLst/>
          </a:prstGeom>
        </p:spPr>
        <p:txBody>
          <a:bodyPr>
            <a:spAutoFit/>
          </a:bodyPr>
          <a:lstStyle/>
          <a:p>
            <a:pPr fontAlgn="base">
              <a:spcBef>
                <a:spcPct val="0"/>
              </a:spcBef>
              <a:spcAft>
                <a:spcPct val="0"/>
              </a:spcAft>
              <a:buClr>
                <a:srgbClr val="FF0000"/>
              </a:buClr>
              <a:buSzPct val="70000"/>
              <a:buFont typeface="Wingdings" pitchFamily="2" charset="2"/>
              <a:buChar char="n"/>
              <a:defRPr/>
            </a:pPr>
            <a:r>
              <a:rPr lang="zh-CN" altLang="en-US" sz="2400" b="1" kern="0" dirty="0">
                <a:solidFill>
                  <a:srgbClr val="000066"/>
                </a:solidFill>
                <a:latin typeface="黑体" pitchFamily="2" charset="-122"/>
                <a:ea typeface="黑体" pitchFamily="2" charset="-122"/>
              </a:rPr>
              <a:t> 一维分布函数</a:t>
            </a:r>
            <a:r>
              <a:rPr lang="en-US" altLang="zh-CN" sz="2400" b="1" kern="0" dirty="0">
                <a:solidFill>
                  <a:srgbClr val="000066"/>
                </a:solidFill>
                <a:latin typeface="黑体" pitchFamily="2" charset="-122"/>
                <a:ea typeface="黑体" pitchFamily="2" charset="-122"/>
              </a:rPr>
              <a:t>:</a:t>
            </a:r>
            <a:endParaRPr lang="zh-CN" altLang="en-US" sz="2400" b="1" dirty="0">
              <a:solidFill>
                <a:srgbClr val="000066"/>
              </a:solidFill>
              <a:latin typeface="黑体" pitchFamily="2" charset="-122"/>
              <a:ea typeface="黑体" pitchFamily="2" charset="-122"/>
            </a:endParaRPr>
          </a:p>
        </p:txBody>
      </p:sp>
      <p:sp>
        <p:nvSpPr>
          <p:cNvPr id="22" name="Rectangle 3"/>
          <p:cNvSpPr txBox="1">
            <a:spLocks noChangeArrowheads="1"/>
          </p:cNvSpPr>
          <p:nvPr/>
        </p:nvSpPr>
        <p:spPr bwMode="auto">
          <a:xfrm>
            <a:off x="7358063" y="428625"/>
            <a:ext cx="1643062" cy="571500"/>
          </a:xfrm>
          <a:prstGeom prst="rect">
            <a:avLst/>
          </a:prstGeom>
          <a:noFill/>
          <a:ln w="9525">
            <a:noFill/>
            <a:miter lim="800000"/>
            <a:headEnd/>
            <a:tailEnd/>
          </a:ln>
        </p:spPr>
        <p:txBody>
          <a:bodyPr/>
          <a:lstStyle>
            <a:lvl1pPr marL="342900" indent="-342900"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just" eaLnBrk="1" fontAlgn="base" hangingPunct="1">
              <a:lnSpc>
                <a:spcPct val="150000"/>
              </a:lnSpc>
              <a:spcBef>
                <a:spcPct val="20000"/>
              </a:spcBef>
              <a:spcAft>
                <a:spcPct val="0"/>
              </a:spcAft>
              <a:buClr>
                <a:srgbClr val="FF0000"/>
              </a:buClr>
              <a:buSzPct val="80000"/>
            </a:pPr>
            <a:r>
              <a:rPr lang="zh-CN" altLang="en-US" sz="2400" b="1">
                <a:solidFill>
                  <a:srgbClr val="606060"/>
                </a:solidFill>
                <a:latin typeface="微软雅黑" pitchFamily="34" charset="-122"/>
                <a:ea typeface="微软雅黑" pitchFamily="34" charset="-122"/>
              </a:rPr>
              <a:t>基本概念</a:t>
            </a:r>
          </a:p>
        </p:txBody>
      </p:sp>
      <p:graphicFrame>
        <p:nvGraphicFramePr>
          <p:cNvPr id="5134" name="Object 16"/>
          <p:cNvGraphicFramePr>
            <a:graphicFrameLocks noChangeAspect="1"/>
          </p:cNvGraphicFramePr>
          <p:nvPr/>
        </p:nvGraphicFramePr>
        <p:xfrm>
          <a:off x="2239963" y="3527425"/>
          <a:ext cx="2974975" cy="495300"/>
        </p:xfrm>
        <a:graphic>
          <a:graphicData uri="http://schemas.openxmlformats.org/presentationml/2006/ole">
            <mc:AlternateContent xmlns:mc="http://schemas.openxmlformats.org/markup-compatibility/2006">
              <mc:Choice xmlns:v="urn:schemas-microsoft-com:vml" Requires="v">
                <p:oleObj spid="_x0000_s2080" name="Equation" r:id="rId3" imgW="1511300" imgH="228600" progId="Equation.DSMT4">
                  <p:embed/>
                </p:oleObj>
              </mc:Choice>
              <mc:Fallback>
                <p:oleObj name="Equation" r:id="rId3" imgW="15113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9963" y="3527425"/>
                        <a:ext cx="297497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35" name="Object 17"/>
          <p:cNvGraphicFramePr>
            <a:graphicFrameLocks noChangeAspect="1"/>
          </p:cNvGraphicFramePr>
          <p:nvPr/>
        </p:nvGraphicFramePr>
        <p:xfrm>
          <a:off x="2220913" y="4257675"/>
          <a:ext cx="2916237" cy="876300"/>
        </p:xfrm>
        <a:graphic>
          <a:graphicData uri="http://schemas.openxmlformats.org/presentationml/2006/ole">
            <mc:AlternateContent xmlns:mc="http://schemas.openxmlformats.org/markup-compatibility/2006">
              <mc:Choice xmlns:v="urn:schemas-microsoft-com:vml" Requires="v">
                <p:oleObj spid="_x0000_s2081" name="Equation" r:id="rId5" imgW="1422400" imgH="431800" progId="Equation.DSMT4">
                  <p:embed/>
                </p:oleObj>
              </mc:Choice>
              <mc:Fallback>
                <p:oleObj name="Equation" r:id="rId5" imgW="1422400" imgH="431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0913" y="4257675"/>
                        <a:ext cx="2916237"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36" name="矩形 28"/>
          <p:cNvSpPr>
            <a:spLocks noChangeArrowheads="1"/>
          </p:cNvSpPr>
          <p:nvPr/>
        </p:nvSpPr>
        <p:spPr bwMode="auto">
          <a:xfrm>
            <a:off x="4960938" y="4471988"/>
            <a:ext cx="3121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000">
                <a:solidFill>
                  <a:schemeClr val="tx1"/>
                </a:solidFill>
                <a:latin typeface="Garamond" pitchFamily="18" charset="0"/>
                <a:ea typeface="宋体" charset="-122"/>
              </a:defRPr>
            </a:lvl1pPr>
            <a:lvl2pPr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lvl="1" eaLnBrk="1" fontAlgn="base" hangingPunct="1">
              <a:spcBef>
                <a:spcPct val="0"/>
              </a:spcBef>
              <a:spcAft>
                <a:spcPct val="0"/>
              </a:spcAft>
            </a:pPr>
            <a:r>
              <a:rPr lang="zh-CN" altLang="en-US" sz="2400">
                <a:solidFill>
                  <a:srgbClr val="000066"/>
                </a:solidFill>
                <a:latin typeface="黑体" pitchFamily="2" charset="-122"/>
                <a:ea typeface="黑体" pitchFamily="2" charset="-122"/>
              </a:rPr>
              <a:t>一维概率密度函数</a:t>
            </a:r>
          </a:p>
        </p:txBody>
      </p:sp>
      <p:sp>
        <p:nvSpPr>
          <p:cNvPr id="25" name="矩形 24"/>
          <p:cNvSpPr>
            <a:spLocks noChangeArrowheads="1"/>
          </p:cNvSpPr>
          <p:nvPr/>
        </p:nvSpPr>
        <p:spPr bwMode="auto">
          <a:xfrm>
            <a:off x="642938" y="476250"/>
            <a:ext cx="2974975" cy="519113"/>
          </a:xfrm>
          <a:prstGeom prst="rect">
            <a:avLst/>
          </a:prstGeom>
          <a:solidFill>
            <a:schemeClr val="bg2">
              <a:lumMod val="10000"/>
              <a:lumOff val="90000"/>
            </a:schemeClr>
          </a:solidFill>
          <a:ln w="9525">
            <a:noFill/>
            <a:miter lim="800000"/>
            <a:headEnd/>
            <a:tailEnd/>
          </a:ln>
          <a:effectLst>
            <a:outerShdw blurRad="50800" dist="38100" dir="5400000" algn="t" rotWithShape="0">
              <a:prstClr val="black">
                <a:alpha val="40000"/>
              </a:prstClr>
            </a:outerShdw>
          </a:effec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buClr>
                <a:srgbClr val="FF0000"/>
              </a:buClr>
              <a:buSzPct val="80000"/>
            </a:pPr>
            <a:r>
              <a:rPr lang="en-US" altLang="zh-CN" sz="2800" b="1">
                <a:solidFill>
                  <a:srgbClr val="800080"/>
                </a:solidFill>
                <a:latin typeface="Arial" charset="0"/>
                <a:ea typeface="微软雅黑" pitchFamily="34" charset="-122"/>
                <a:cs typeface="Arial" charset="0"/>
              </a:rPr>
              <a:t>3.1.1  </a:t>
            </a:r>
            <a:r>
              <a:rPr lang="zh-CN" altLang="en-US" sz="2800" b="1">
                <a:solidFill>
                  <a:srgbClr val="000000"/>
                </a:solidFill>
                <a:latin typeface="微软雅黑" pitchFamily="34" charset="-122"/>
                <a:ea typeface="微软雅黑" pitchFamily="34" charset="-122"/>
                <a:cs typeface="Arial" charset="0"/>
              </a:rPr>
              <a:t>分布函数</a:t>
            </a:r>
          </a:p>
        </p:txBody>
      </p:sp>
      <p:sp>
        <p:nvSpPr>
          <p:cNvPr id="2069" name="Rectangle 21"/>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fontAlgn="base">
              <a:spcBef>
                <a:spcPct val="0"/>
              </a:spcBef>
              <a:spcAft>
                <a:spcPct val="0"/>
              </a:spcAft>
              <a:defRPr/>
            </a:pPr>
            <a:endParaRPr lang="zh-CN" altLang="en-US" sz="2000">
              <a:solidFill>
                <a:srgbClr val="000000"/>
              </a:solidFill>
              <a:latin typeface="Garamond" pitchFamily="18" charset="0"/>
            </a:endParaRPr>
          </a:p>
        </p:txBody>
      </p:sp>
      <p:sp>
        <p:nvSpPr>
          <p:cNvPr id="2071" name="Rectangle 23"/>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fontAlgn="base">
              <a:spcBef>
                <a:spcPct val="0"/>
              </a:spcBef>
              <a:spcAft>
                <a:spcPct val="0"/>
              </a:spcAft>
              <a:defRPr/>
            </a:pPr>
            <a:endParaRPr lang="zh-CN" altLang="en-US" sz="2000">
              <a:solidFill>
                <a:srgbClr val="000000"/>
              </a:solidFill>
              <a:latin typeface="Garamond" pitchFamily="18" charset="0"/>
            </a:endParaRPr>
          </a:p>
        </p:txBody>
      </p:sp>
      <p:sp>
        <p:nvSpPr>
          <p:cNvPr id="2073" name="Rectangle 25"/>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fontAlgn="base">
              <a:spcBef>
                <a:spcPct val="0"/>
              </a:spcBef>
              <a:spcAft>
                <a:spcPct val="0"/>
              </a:spcAft>
              <a:defRPr/>
            </a:pPr>
            <a:endParaRPr lang="zh-CN" altLang="en-US" sz="2000">
              <a:solidFill>
                <a:srgbClr val="000000"/>
              </a:solidFill>
              <a:latin typeface="Garamond" pitchFamily="18" charset="0"/>
            </a:endParaRPr>
          </a:p>
        </p:txBody>
      </p:sp>
      <p:sp>
        <p:nvSpPr>
          <p:cNvPr id="2075" name="Rectangle 27"/>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fontAlgn="base">
              <a:spcBef>
                <a:spcPct val="0"/>
              </a:spcBef>
              <a:spcAft>
                <a:spcPct val="0"/>
              </a:spcAft>
              <a:defRPr/>
            </a:pPr>
            <a:endParaRPr lang="zh-CN" altLang="en-US" sz="2000">
              <a:solidFill>
                <a:srgbClr val="000000"/>
              </a:solidFill>
              <a:latin typeface="Garamond" pitchFamily="18" charset="0"/>
            </a:endParaRPr>
          </a:p>
        </p:txBody>
      </p:sp>
      <p:sp>
        <p:nvSpPr>
          <p:cNvPr id="5142" name="矩形 27"/>
          <p:cNvSpPr>
            <a:spLocks noChangeArrowheads="1"/>
          </p:cNvSpPr>
          <p:nvPr/>
        </p:nvSpPr>
        <p:spPr bwMode="auto">
          <a:xfrm>
            <a:off x="3000375" y="2928938"/>
            <a:ext cx="399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r>
              <a:rPr lang="en-US" altLang="zh-CN" sz="2400" b="1">
                <a:solidFill>
                  <a:srgbClr val="000000"/>
                </a:solidFill>
                <a:latin typeface="微软雅黑" pitchFamily="34" charset="-122"/>
                <a:ea typeface="微软雅黑" pitchFamily="34" charset="-122"/>
                <a:cs typeface="Arial" charset="0"/>
              </a:rPr>
              <a:t>---</a:t>
            </a:r>
            <a:r>
              <a:rPr lang="zh-CN" altLang="en-US" sz="2400" b="1">
                <a:solidFill>
                  <a:srgbClr val="000000"/>
                </a:solidFill>
                <a:latin typeface="微软雅黑" pitchFamily="34" charset="-122"/>
                <a:ea typeface="微软雅黑" pitchFamily="34" charset="-122"/>
                <a:cs typeface="Arial" charset="0"/>
              </a:rPr>
              <a:t>描述孤立时刻的统计特性</a:t>
            </a:r>
          </a:p>
        </p:txBody>
      </p:sp>
      <p:sp>
        <p:nvSpPr>
          <p:cNvPr id="4" name="矩形 3"/>
          <p:cNvSpPr/>
          <p:nvPr/>
        </p:nvSpPr>
        <p:spPr>
          <a:xfrm>
            <a:off x="1331913" y="1268413"/>
            <a:ext cx="4572000" cy="1041400"/>
          </a:xfrm>
          <a:prstGeom prst="rect">
            <a:avLst/>
          </a:prstGeom>
        </p:spPr>
        <p:txBody>
          <a:bodyPr>
            <a:spAutoFit/>
          </a:bodyPr>
          <a:lstStyle/>
          <a:p>
            <a:pPr marL="742950" lvl="1" indent="-285750" fontAlgn="base">
              <a:spcBef>
                <a:spcPct val="20000"/>
              </a:spcBef>
              <a:spcAft>
                <a:spcPct val="0"/>
              </a:spcAft>
              <a:buClr>
                <a:srgbClr val="FF0000"/>
              </a:buClr>
              <a:buSzPct val="55000"/>
              <a:buFont typeface="Wingdings" pitchFamily="2" charset="2"/>
              <a:buChar char="n"/>
              <a:defRPr/>
            </a:pPr>
            <a:r>
              <a:rPr lang="en-US" altLang="zh-CN" sz="2800" b="1" i="1" kern="0" dirty="0">
                <a:solidFill>
                  <a:srgbClr val="000000"/>
                </a:solidFill>
                <a:latin typeface="Times New Roman"/>
                <a:ea typeface="楷体_GB2312"/>
                <a:sym typeface="Symbol" pitchFamily="18" charset="2"/>
              </a:rPr>
              <a:t></a:t>
            </a:r>
            <a:r>
              <a:rPr lang="en-US" altLang="zh-CN" sz="2800" b="1" i="1" kern="0" baseline="-25000" dirty="0">
                <a:solidFill>
                  <a:srgbClr val="000000"/>
                </a:solidFill>
                <a:latin typeface="Times New Roman"/>
                <a:ea typeface="楷体_GB2312"/>
                <a:sym typeface="Symbol" pitchFamily="18" charset="2"/>
              </a:rPr>
              <a:t> </a:t>
            </a:r>
            <a:r>
              <a:rPr lang="en-US" altLang="zh-CN" sz="2800" b="1" kern="0" dirty="0">
                <a:solidFill>
                  <a:srgbClr val="000000"/>
                </a:solidFill>
                <a:latin typeface="Times New Roman"/>
                <a:ea typeface="楷体_GB2312"/>
                <a:sym typeface="Symbol" pitchFamily="18" charset="2"/>
              </a:rPr>
              <a:t>(</a:t>
            </a:r>
            <a:r>
              <a:rPr lang="en-US" altLang="zh-CN" sz="2800" b="1" i="1" kern="0" dirty="0">
                <a:solidFill>
                  <a:srgbClr val="000000"/>
                </a:solidFill>
                <a:latin typeface="Times New Roman"/>
                <a:ea typeface="楷体_GB2312"/>
                <a:sym typeface="Symbol" pitchFamily="18" charset="2"/>
              </a:rPr>
              <a:t>t</a:t>
            </a:r>
            <a:r>
              <a:rPr lang="en-US" altLang="zh-CN" sz="2800" b="1" kern="0" dirty="0">
                <a:solidFill>
                  <a:srgbClr val="000000"/>
                </a:solidFill>
                <a:latin typeface="Times New Roman"/>
                <a:ea typeface="楷体_GB2312"/>
                <a:sym typeface="Symbol" pitchFamily="18" charset="2"/>
              </a:rPr>
              <a:t>)</a:t>
            </a:r>
            <a:r>
              <a:rPr lang="zh-CN" altLang="en-US" sz="2800" b="1" kern="0" dirty="0">
                <a:solidFill>
                  <a:srgbClr val="000000"/>
                </a:solidFill>
                <a:latin typeface="Times New Roman"/>
                <a:ea typeface="楷体_GB2312"/>
                <a:sym typeface="Symbol" pitchFamily="18" charset="2"/>
              </a:rPr>
              <a:t>：</a:t>
            </a:r>
            <a:r>
              <a:rPr lang="zh-CN" altLang="en-US" sz="2800" b="1" kern="0" dirty="0">
                <a:solidFill>
                  <a:srgbClr val="000000"/>
                </a:solidFill>
                <a:latin typeface="Times New Roman"/>
                <a:ea typeface="楷体_GB2312"/>
              </a:rPr>
              <a:t>随机过程</a:t>
            </a:r>
          </a:p>
          <a:p>
            <a:pPr marL="742950" lvl="1" indent="-285750" fontAlgn="base">
              <a:spcBef>
                <a:spcPct val="20000"/>
              </a:spcBef>
              <a:spcAft>
                <a:spcPct val="0"/>
              </a:spcAft>
              <a:buClr>
                <a:srgbClr val="FF0000"/>
              </a:buClr>
              <a:buSzPct val="55000"/>
              <a:buFont typeface="Wingdings" pitchFamily="2" charset="2"/>
              <a:buChar char="n"/>
              <a:defRPr/>
            </a:pPr>
            <a:r>
              <a:rPr lang="zh-CN" altLang="en-US" sz="2800" b="1" i="1" kern="0" dirty="0">
                <a:solidFill>
                  <a:srgbClr val="000000"/>
                </a:solidFill>
                <a:latin typeface="Times New Roman"/>
                <a:ea typeface="楷体_GB2312"/>
                <a:sym typeface="Symbol" pitchFamily="18" charset="2"/>
              </a:rPr>
              <a:t></a:t>
            </a:r>
            <a:r>
              <a:rPr lang="zh-CN" altLang="en-US" sz="2800" b="1" i="1" kern="0" baseline="-25000" dirty="0">
                <a:solidFill>
                  <a:srgbClr val="000000"/>
                </a:solidFill>
                <a:latin typeface="Times New Roman"/>
                <a:ea typeface="楷体_GB2312"/>
                <a:sym typeface="Symbol" pitchFamily="18" charset="2"/>
              </a:rPr>
              <a:t> </a:t>
            </a:r>
            <a:r>
              <a:rPr lang="en-US" altLang="zh-CN" sz="2800" b="1" kern="0" dirty="0">
                <a:solidFill>
                  <a:srgbClr val="000000"/>
                </a:solidFill>
                <a:latin typeface="Times New Roman"/>
                <a:ea typeface="楷体_GB2312"/>
                <a:sym typeface="Symbol" pitchFamily="18" charset="2"/>
              </a:rPr>
              <a:t>(</a:t>
            </a:r>
            <a:r>
              <a:rPr lang="en-US" altLang="zh-CN" sz="2800" b="1" i="1" kern="0" dirty="0">
                <a:solidFill>
                  <a:srgbClr val="000000"/>
                </a:solidFill>
                <a:latin typeface="Times New Roman"/>
                <a:ea typeface="楷体_GB2312"/>
                <a:sym typeface="Symbol" pitchFamily="18" charset="2"/>
              </a:rPr>
              <a:t>t</a:t>
            </a:r>
            <a:r>
              <a:rPr lang="en-US" altLang="zh-CN" sz="2800" b="1" kern="0" baseline="-25000" dirty="0">
                <a:solidFill>
                  <a:srgbClr val="000000"/>
                </a:solidFill>
                <a:latin typeface="Times New Roman"/>
                <a:ea typeface="楷体_GB2312"/>
                <a:sym typeface="Symbol" pitchFamily="18" charset="2"/>
              </a:rPr>
              <a:t>1</a:t>
            </a:r>
            <a:r>
              <a:rPr lang="en-US" altLang="zh-CN" sz="2800" b="1" kern="0" dirty="0">
                <a:solidFill>
                  <a:srgbClr val="000000"/>
                </a:solidFill>
                <a:latin typeface="Times New Roman"/>
                <a:ea typeface="楷体_GB2312"/>
                <a:sym typeface="Symbol" pitchFamily="18" charset="2"/>
              </a:rPr>
              <a:t>)</a:t>
            </a:r>
            <a:r>
              <a:rPr lang="zh-CN" altLang="en-US" sz="2800" b="1" kern="0" dirty="0">
                <a:solidFill>
                  <a:srgbClr val="000000"/>
                </a:solidFill>
                <a:latin typeface="Times New Roman"/>
                <a:ea typeface="楷体_GB2312"/>
              </a:rPr>
              <a:t>：随机变量</a:t>
            </a:r>
          </a:p>
        </p:txBody>
      </p:sp>
      <p:sp>
        <p:nvSpPr>
          <p:cNvPr id="3" name="页脚占位符 2"/>
          <p:cNvSpPr>
            <a:spLocks noGrp="1"/>
          </p:cNvSpPr>
          <p:nvPr>
            <p:ph type="ftr" sz="quarter" idx="10"/>
          </p:nvPr>
        </p:nvSpPr>
        <p:spPr/>
        <p:txBody>
          <a:bodyPr/>
          <a:lstStyle/>
          <a:p>
            <a:pPr>
              <a:defRPr/>
            </a:pPr>
            <a:r>
              <a:rPr lang="zh-CN" altLang="en-US" smtClean="0"/>
              <a:t>浙江工业大学信息学院</a:t>
            </a:r>
            <a:endParaRPr lang="en-US" altLang="zh-CN"/>
          </a:p>
        </p:txBody>
      </p:sp>
      <p:sp>
        <p:nvSpPr>
          <p:cNvPr id="5" name="灯片编号占位符 4"/>
          <p:cNvSpPr>
            <a:spLocks noGrp="1"/>
          </p:cNvSpPr>
          <p:nvPr>
            <p:ph type="sldNum" sz="quarter" idx="11"/>
          </p:nvPr>
        </p:nvSpPr>
        <p:spPr/>
        <p:txBody>
          <a:bodyPr/>
          <a:lstStyle/>
          <a:p>
            <a:pPr>
              <a:defRPr/>
            </a:pPr>
            <a:fld id="{F04E0FC2-6EC7-45AD-9FCD-EB3F83661652}" type="slidenum">
              <a:rPr lang="en-US" altLang="zh-CN" smtClean="0">
                <a:solidFill>
                  <a:srgbClr val="000000"/>
                </a:solidFill>
              </a:rPr>
              <a:pPr>
                <a:defRPr/>
              </a:pPr>
              <a:t>4</a:t>
            </a:fld>
            <a:endParaRPr lang="en-US" altLang="zh-CN" dirty="0">
              <a:solidFill>
                <a:srgbClr val="000000"/>
              </a:solidFill>
            </a:endParaRPr>
          </a:p>
        </p:txBody>
      </p:sp>
    </p:spTree>
    <p:extLst>
      <p:ext uri="{BB962C8B-B14F-4D97-AF65-F5344CB8AC3E}">
        <p14:creationId xmlns:p14="http://schemas.microsoft.com/office/powerpoint/2010/main" val="3699589946"/>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23"/>
          <p:cNvGraphicFramePr>
            <a:graphicFrameLocks noChangeAspect="1"/>
          </p:cNvGraphicFramePr>
          <p:nvPr/>
        </p:nvGraphicFramePr>
        <p:xfrm>
          <a:off x="317500" y="1844675"/>
          <a:ext cx="8648700" cy="958850"/>
        </p:xfrm>
        <a:graphic>
          <a:graphicData uri="http://schemas.openxmlformats.org/presentationml/2006/ole">
            <mc:AlternateContent xmlns:mc="http://schemas.openxmlformats.org/markup-compatibility/2006">
              <mc:Choice xmlns:v="urn:schemas-microsoft-com:vml" Requires="v">
                <p:oleObj spid="_x0000_s33818" name="Equation" r:id="rId3" imgW="4584700" imgH="508000" progId="Equation.DSMT4">
                  <p:embed/>
                </p:oleObj>
              </mc:Choice>
              <mc:Fallback>
                <p:oleObj name="Equation" r:id="rId3" imgW="4584700" imgH="508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00" y="1844675"/>
                        <a:ext cx="8648700" cy="958850"/>
                      </a:xfrm>
                      <a:prstGeom prst="rect">
                        <a:avLst/>
                      </a:prstGeom>
                      <a:noFill/>
                      <a:ln w="38100" cmpd="dbl">
                        <a:solidFill>
                          <a:srgbClr val="66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rgbClr val="3D3D99"/>
                              </a:outerShdw>
                            </a:effectLst>
                          </a14:hiddenEffects>
                        </a:ext>
                      </a:extLst>
                    </p:spPr>
                  </p:pic>
                </p:oleObj>
              </mc:Fallback>
            </mc:AlternateContent>
          </a:graphicData>
        </a:graphic>
      </p:graphicFrame>
      <p:sp>
        <p:nvSpPr>
          <p:cNvPr id="8" name="矩形 21"/>
          <p:cNvSpPr>
            <a:spLocks noChangeArrowheads="1"/>
          </p:cNvSpPr>
          <p:nvPr/>
        </p:nvSpPr>
        <p:spPr bwMode="auto">
          <a:xfrm>
            <a:off x="571500" y="1252538"/>
            <a:ext cx="7500938" cy="461962"/>
          </a:xfrm>
          <a:prstGeom prst="rect">
            <a:avLst/>
          </a:prstGeom>
          <a:noFill/>
          <a:ln w="9525">
            <a:noFill/>
            <a:miter lim="800000"/>
            <a:headEnd/>
            <a:tailEnd/>
          </a:ln>
        </p:spPr>
        <p:txBody>
          <a:bodyPr>
            <a:spAutoFit/>
          </a:bodyPr>
          <a:lstStyle/>
          <a:p>
            <a:pPr fontAlgn="base">
              <a:spcBef>
                <a:spcPct val="0"/>
              </a:spcBef>
              <a:spcAft>
                <a:spcPct val="0"/>
              </a:spcAft>
              <a:buClr>
                <a:srgbClr val="FF0000"/>
              </a:buClr>
              <a:buSzPct val="60000"/>
              <a:defRPr/>
            </a:pPr>
            <a:r>
              <a:rPr lang="zh-CN" altLang="en-US" sz="2400" b="1" dirty="0">
                <a:solidFill>
                  <a:srgbClr val="000000"/>
                </a:solidFill>
                <a:latin typeface="宋体"/>
              </a:rPr>
              <a:t>在</a:t>
            </a:r>
            <a:r>
              <a:rPr lang="zh-CN" altLang="en-US" sz="2400" b="1" dirty="0">
                <a:solidFill>
                  <a:srgbClr val="FF0000"/>
                </a:solidFill>
                <a:latin typeface="宋体"/>
              </a:rPr>
              <a:t>给定</a:t>
            </a:r>
            <a:r>
              <a:rPr lang="el-GR" altLang="zh-CN" sz="2400" b="1" i="1" dirty="0">
                <a:solidFill>
                  <a:srgbClr val="FF0000"/>
                </a:solidFill>
                <a:latin typeface="Times New Roman" pitchFamily="18" charset="0"/>
                <a:cs typeface="Times New Roman" pitchFamily="18" charset="0"/>
              </a:rPr>
              <a:t>θ</a:t>
            </a:r>
            <a:r>
              <a:rPr lang="zh-CN" altLang="en-US" sz="2400" b="1" dirty="0">
                <a:solidFill>
                  <a:srgbClr val="000000"/>
                </a:solidFill>
                <a:latin typeface="宋体"/>
              </a:rPr>
              <a:t>条件下，利用</a:t>
            </a:r>
            <a:r>
              <a:rPr lang="en-US" altLang="zh-CN" sz="2400" b="1" dirty="0">
                <a:solidFill>
                  <a:srgbClr val="0000CC"/>
                </a:solidFill>
              </a:rPr>
              <a:t>3.5.2</a:t>
            </a:r>
            <a:r>
              <a:rPr lang="zh-CN" altLang="en-US" sz="2400" b="1" dirty="0">
                <a:solidFill>
                  <a:srgbClr val="0000CC"/>
                </a:solidFill>
              </a:rPr>
              <a:t>节</a:t>
            </a:r>
            <a:r>
              <a:rPr lang="zh-CN" altLang="en-US" sz="2400" b="1" dirty="0">
                <a:solidFill>
                  <a:srgbClr val="000000"/>
                </a:solidFill>
                <a:latin typeface="宋体"/>
              </a:rPr>
              <a:t>的推导方法和</a:t>
            </a:r>
            <a:r>
              <a:rPr lang="zh-CN" altLang="en-US" sz="2400" b="1" dirty="0">
                <a:solidFill>
                  <a:srgbClr val="800080"/>
                </a:solidFill>
              </a:rPr>
              <a:t>结论</a:t>
            </a:r>
            <a:r>
              <a:rPr lang="en-US" altLang="zh-CN" sz="2400" b="1" dirty="0">
                <a:solidFill>
                  <a:srgbClr val="800080"/>
                </a:solidFill>
              </a:rPr>
              <a:t>2</a:t>
            </a:r>
            <a:r>
              <a:rPr lang="zh-CN" altLang="en-US" sz="2400" b="1" dirty="0">
                <a:solidFill>
                  <a:srgbClr val="800080"/>
                </a:solidFill>
              </a:rPr>
              <a:t>。</a:t>
            </a:r>
            <a:endParaRPr lang="zh-CN" altLang="en-US" sz="2400" b="1" dirty="0">
              <a:solidFill>
                <a:srgbClr val="000000"/>
              </a:solidFill>
            </a:endParaRPr>
          </a:p>
        </p:txBody>
      </p:sp>
      <p:sp>
        <p:nvSpPr>
          <p:cNvPr id="5" name="矩形 4"/>
          <p:cNvSpPr/>
          <p:nvPr/>
        </p:nvSpPr>
        <p:spPr>
          <a:xfrm>
            <a:off x="319088" y="404813"/>
            <a:ext cx="2076450" cy="461962"/>
          </a:xfrm>
          <a:prstGeom prst="rect">
            <a:avLst/>
          </a:prstGeom>
        </p:spPr>
        <p:txBody>
          <a:bodyPr wrap="none">
            <a:spAutoFit/>
          </a:bodyPr>
          <a:lstStyle/>
          <a:p>
            <a:pPr marL="342900" indent="-342900" algn="just" fontAlgn="base">
              <a:spcBef>
                <a:spcPct val="20000"/>
              </a:spcBef>
              <a:spcAft>
                <a:spcPct val="0"/>
              </a:spcAft>
              <a:buClr>
                <a:srgbClr val="FF0000"/>
              </a:buClr>
              <a:buSzPct val="70000"/>
              <a:buFont typeface="Wingdings" pitchFamily="2" charset="2"/>
              <a:buChar char="n"/>
              <a:defRPr/>
            </a:pPr>
            <a:r>
              <a:rPr lang="zh-CN" altLang="en-US" sz="2400" b="1" kern="0" dirty="0">
                <a:solidFill>
                  <a:srgbClr val="000000"/>
                </a:solidFill>
                <a:ea typeface="黑体" pitchFamily="2" charset="-122"/>
              </a:rPr>
              <a:t>分析思路：</a:t>
            </a:r>
            <a:endParaRPr lang="en-US" altLang="zh-CN" sz="2400" b="1" kern="0" dirty="0">
              <a:solidFill>
                <a:srgbClr val="000000"/>
              </a:solidFill>
              <a:ea typeface="黑体" pitchFamily="2" charset="-122"/>
            </a:endParaRPr>
          </a:p>
        </p:txBody>
      </p:sp>
      <p:sp>
        <p:nvSpPr>
          <p:cNvPr id="7" name="矩形 6"/>
          <p:cNvSpPr/>
          <p:nvPr/>
        </p:nvSpPr>
        <p:spPr>
          <a:xfrm>
            <a:off x="350838" y="3141663"/>
            <a:ext cx="2078037" cy="461962"/>
          </a:xfrm>
          <a:prstGeom prst="rect">
            <a:avLst/>
          </a:prstGeom>
        </p:spPr>
        <p:txBody>
          <a:bodyPr wrap="none">
            <a:spAutoFit/>
          </a:bodyPr>
          <a:lstStyle/>
          <a:p>
            <a:pPr marL="342900" indent="-342900" algn="just" fontAlgn="base">
              <a:spcBef>
                <a:spcPct val="20000"/>
              </a:spcBef>
              <a:spcAft>
                <a:spcPct val="0"/>
              </a:spcAft>
              <a:buClr>
                <a:srgbClr val="FF0000"/>
              </a:buClr>
              <a:buSzPct val="70000"/>
              <a:buFont typeface="Wingdings" pitchFamily="2" charset="2"/>
              <a:buChar char="n"/>
              <a:defRPr/>
            </a:pPr>
            <a:r>
              <a:rPr lang="zh-CN" altLang="en-US" sz="2400" b="1" kern="0" dirty="0">
                <a:solidFill>
                  <a:srgbClr val="000000"/>
                </a:solidFill>
                <a:ea typeface="黑体" pitchFamily="2" charset="-122"/>
              </a:rPr>
              <a:t>推导结果：</a:t>
            </a:r>
            <a:endParaRPr lang="en-US" altLang="zh-CN" sz="2400" b="1" kern="0" dirty="0">
              <a:solidFill>
                <a:srgbClr val="000000"/>
              </a:solidFill>
              <a:ea typeface="黑体" pitchFamily="2" charset="-122"/>
            </a:endParaRPr>
          </a:p>
        </p:txBody>
      </p:sp>
      <p:sp>
        <p:nvSpPr>
          <p:cNvPr id="9" name="矩形 8"/>
          <p:cNvSpPr/>
          <p:nvPr/>
        </p:nvSpPr>
        <p:spPr>
          <a:xfrm>
            <a:off x="857250" y="3716338"/>
            <a:ext cx="6929438" cy="461962"/>
          </a:xfrm>
          <a:prstGeom prst="rect">
            <a:avLst/>
          </a:prstGeom>
        </p:spPr>
        <p:txBody>
          <a:bodyPr>
            <a:spAutoFit/>
          </a:bodyPr>
          <a:lstStyle/>
          <a:p>
            <a:pPr fontAlgn="base">
              <a:spcBef>
                <a:spcPct val="0"/>
              </a:spcBef>
              <a:spcAft>
                <a:spcPct val="0"/>
              </a:spcAft>
              <a:buClr>
                <a:srgbClr val="0000CC"/>
              </a:buClr>
              <a:buSzPct val="60000"/>
              <a:buFont typeface="Wingdings" pitchFamily="2" charset="2"/>
              <a:buChar char="u"/>
              <a:defRPr/>
            </a:pPr>
            <a:r>
              <a:rPr lang="en-US" altLang="zh-CN" sz="2400" i="1" kern="0" dirty="0">
                <a:solidFill>
                  <a:srgbClr val="FF0000"/>
                </a:solidFill>
                <a:latin typeface="Times New Roman" pitchFamily="18" charset="0"/>
                <a:cs typeface="Times New Roman" pitchFamily="18" charset="0"/>
              </a:rPr>
              <a:t> z</a:t>
            </a:r>
            <a:r>
              <a:rPr lang="en-US" altLang="zh-CN" sz="2400" kern="0" dirty="0">
                <a:solidFill>
                  <a:srgbClr val="FF0000"/>
                </a:solidFill>
              </a:rPr>
              <a:t>(</a:t>
            </a:r>
            <a:r>
              <a:rPr lang="en-US" altLang="zh-CN" sz="2400" i="1" kern="0" dirty="0">
                <a:solidFill>
                  <a:srgbClr val="FF0000"/>
                </a:solidFill>
                <a:latin typeface="Times New Roman" pitchFamily="18" charset="0"/>
                <a:cs typeface="Times New Roman" pitchFamily="18" charset="0"/>
              </a:rPr>
              <a:t>t</a:t>
            </a:r>
            <a:r>
              <a:rPr lang="en-US" altLang="zh-CN" sz="2400" kern="0" dirty="0">
                <a:solidFill>
                  <a:srgbClr val="FF0000"/>
                </a:solidFill>
              </a:rPr>
              <a:t>)</a:t>
            </a:r>
            <a:r>
              <a:rPr lang="zh-CN" altLang="en-US" sz="2400" kern="0" dirty="0">
                <a:solidFill>
                  <a:srgbClr val="FF0000"/>
                </a:solidFill>
              </a:rPr>
              <a:t> </a:t>
            </a:r>
            <a:r>
              <a:rPr lang="en-US" altLang="zh-CN" sz="2400" b="1" kern="0" dirty="0">
                <a:solidFill>
                  <a:srgbClr val="000000"/>
                </a:solidFill>
              </a:rPr>
              <a:t>~</a:t>
            </a:r>
            <a:r>
              <a:rPr lang="en-US" altLang="zh-CN" sz="2400" b="1" kern="0" dirty="0">
                <a:solidFill>
                  <a:srgbClr val="FF0000"/>
                </a:solidFill>
              </a:rPr>
              <a:t> </a:t>
            </a:r>
            <a:r>
              <a:rPr lang="zh-CN" altLang="en-US" sz="2400" b="1" kern="0" dirty="0">
                <a:solidFill>
                  <a:srgbClr val="FF0000"/>
                </a:solidFill>
              </a:rPr>
              <a:t>广义</a:t>
            </a:r>
            <a:r>
              <a:rPr lang="zh-CN" altLang="en-US" sz="2400" b="1" kern="0" dirty="0">
                <a:solidFill>
                  <a:srgbClr val="000000"/>
                </a:solidFill>
              </a:rPr>
              <a:t>瑞利分布，又称</a:t>
            </a:r>
            <a:r>
              <a:rPr lang="zh-CN" altLang="en-US" sz="2400" b="1" kern="0" dirty="0">
                <a:solidFill>
                  <a:srgbClr val="FF0000"/>
                </a:solidFill>
              </a:rPr>
              <a:t>莱斯</a:t>
            </a:r>
            <a:r>
              <a:rPr lang="zh-CN" altLang="en-US" sz="2400" b="1" kern="0" dirty="0">
                <a:solidFill>
                  <a:srgbClr val="000000"/>
                </a:solidFill>
              </a:rPr>
              <a:t>（</a:t>
            </a:r>
            <a:r>
              <a:rPr lang="en-US" altLang="zh-CN" sz="2400" b="1" kern="0" dirty="0">
                <a:solidFill>
                  <a:srgbClr val="000000"/>
                </a:solidFill>
              </a:rPr>
              <a:t>Rice</a:t>
            </a:r>
            <a:r>
              <a:rPr lang="zh-CN" altLang="en-US" sz="2400" b="1" kern="0" dirty="0">
                <a:solidFill>
                  <a:srgbClr val="000000"/>
                </a:solidFill>
              </a:rPr>
              <a:t>）分布：</a:t>
            </a:r>
            <a:endParaRPr lang="zh-CN" altLang="en-US" sz="2000" dirty="0">
              <a:solidFill>
                <a:srgbClr val="000000"/>
              </a:solidFill>
              <a:latin typeface="Garamond" pitchFamily="18" charset="0"/>
            </a:endParaRPr>
          </a:p>
        </p:txBody>
      </p:sp>
      <p:graphicFrame>
        <p:nvGraphicFramePr>
          <p:cNvPr id="36871" name="对象 1"/>
          <p:cNvGraphicFramePr>
            <a:graphicFrameLocks noChangeAspect="1"/>
          </p:cNvGraphicFramePr>
          <p:nvPr/>
        </p:nvGraphicFramePr>
        <p:xfrm>
          <a:off x="1598613" y="4365625"/>
          <a:ext cx="5445125" cy="760413"/>
        </p:xfrm>
        <a:graphic>
          <a:graphicData uri="http://schemas.openxmlformats.org/presentationml/2006/ole">
            <mc:AlternateContent xmlns:mc="http://schemas.openxmlformats.org/markup-compatibility/2006">
              <mc:Choice xmlns:v="urn:schemas-microsoft-com:vml" Requires="v">
                <p:oleObj spid="_x0000_s33819" name="公式" r:id="rId5" imgW="3479800" imgH="482600" progId="Equation.3">
                  <p:embed/>
                </p:oleObj>
              </mc:Choice>
              <mc:Fallback>
                <p:oleObj name="公式" r:id="rId5" imgW="3479800" imgH="482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98613" y="4365625"/>
                        <a:ext cx="5445125"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Rectangle 3"/>
          <p:cNvSpPr>
            <a:spLocks noGrp="1" noChangeArrowheads="1"/>
          </p:cNvSpPr>
          <p:nvPr>
            <p:ph sz="quarter" idx="2"/>
          </p:nvPr>
        </p:nvSpPr>
        <p:spPr>
          <a:xfrm>
            <a:off x="358775" y="5373688"/>
            <a:ext cx="8429625" cy="571500"/>
          </a:xfrm>
        </p:spPr>
        <p:txBody>
          <a:bodyPr/>
          <a:lstStyle/>
          <a:p>
            <a:pPr algn="just" eaLnBrk="1" hangingPunct="1">
              <a:lnSpc>
                <a:spcPts val="3800"/>
              </a:lnSpc>
              <a:buFontTx/>
              <a:buNone/>
            </a:pPr>
            <a:r>
              <a:rPr lang="zh-CN" altLang="en-US" sz="2000" b="1" smtClean="0">
                <a:solidFill>
                  <a:srgbClr val="D0CDCA"/>
                </a:solidFill>
                <a:latin typeface="Times New Roman" pitchFamily="18" charset="0"/>
                <a:cs typeface="Times New Roman" pitchFamily="18" charset="0"/>
              </a:rPr>
              <a:t>    </a:t>
            </a:r>
            <a:r>
              <a:rPr lang="en-US" altLang="zh-CN" sz="2000" b="1" i="1" smtClean="0">
                <a:solidFill>
                  <a:srgbClr val="003399"/>
                </a:solidFill>
                <a:latin typeface="Times New Roman" pitchFamily="18" charset="0"/>
                <a:cs typeface="Times New Roman" pitchFamily="18" charset="0"/>
              </a:rPr>
              <a:t>I</a:t>
            </a:r>
            <a:r>
              <a:rPr lang="en-US" altLang="zh-CN" sz="2000" b="1" baseline="-25000" smtClean="0">
                <a:solidFill>
                  <a:srgbClr val="003399"/>
                </a:solidFill>
                <a:latin typeface="Times New Roman" pitchFamily="18" charset="0"/>
                <a:cs typeface="Times New Roman" pitchFamily="18" charset="0"/>
              </a:rPr>
              <a:t>0</a:t>
            </a:r>
            <a:r>
              <a:rPr lang="en-US" altLang="zh-CN" sz="2000" b="1" smtClean="0">
                <a:solidFill>
                  <a:srgbClr val="003399"/>
                </a:solidFill>
                <a:latin typeface="Times New Roman" pitchFamily="18" charset="0"/>
                <a:cs typeface="Times New Roman" pitchFamily="18" charset="0"/>
              </a:rPr>
              <a:t>(</a:t>
            </a:r>
            <a:r>
              <a:rPr lang="en-US" altLang="zh-CN" sz="2000" b="1" i="1" smtClean="0">
                <a:solidFill>
                  <a:srgbClr val="003399"/>
                </a:solidFill>
                <a:latin typeface="Times New Roman" pitchFamily="18" charset="0"/>
                <a:cs typeface="Times New Roman" pitchFamily="18" charset="0"/>
              </a:rPr>
              <a:t>x</a:t>
            </a:r>
            <a:r>
              <a:rPr lang="en-US" altLang="zh-CN" sz="2000" b="1" smtClean="0">
                <a:solidFill>
                  <a:srgbClr val="003399"/>
                </a:solidFill>
                <a:latin typeface="Times New Roman" pitchFamily="18" charset="0"/>
                <a:cs typeface="Times New Roman" pitchFamily="18" charset="0"/>
              </a:rPr>
              <a:t>)</a:t>
            </a:r>
            <a:r>
              <a:rPr lang="zh-CN" altLang="en-US" sz="2000" b="1" smtClean="0">
                <a:latin typeface="Times New Roman" pitchFamily="18" charset="0"/>
                <a:cs typeface="Times New Roman" pitchFamily="18" charset="0"/>
              </a:rPr>
              <a:t>是零阶修正贝塞尔函数</a:t>
            </a:r>
            <a:r>
              <a:rPr lang="en-US" altLang="zh-CN" sz="2000" b="1" smtClean="0">
                <a:latin typeface="Times New Roman" pitchFamily="18" charset="0"/>
                <a:cs typeface="Times New Roman" pitchFamily="18" charset="0"/>
              </a:rPr>
              <a:t>;  </a:t>
            </a:r>
            <a:r>
              <a:rPr lang="zh-CN" altLang="en-US" sz="2000" b="1" smtClean="0">
                <a:latin typeface="Times New Roman" pitchFamily="18" charset="0"/>
                <a:cs typeface="Times New Roman" pitchFamily="18" charset="0"/>
              </a:rPr>
              <a:t>当 </a:t>
            </a:r>
            <a:r>
              <a:rPr lang="en-US" altLang="zh-CN" sz="2000" b="1" i="1" smtClean="0">
                <a:solidFill>
                  <a:srgbClr val="003399"/>
                </a:solidFill>
                <a:latin typeface="Times New Roman" pitchFamily="18" charset="0"/>
                <a:cs typeface="Times New Roman" pitchFamily="18" charset="0"/>
              </a:rPr>
              <a:t>x</a:t>
            </a:r>
            <a:r>
              <a:rPr lang="en-US" altLang="zh-CN" sz="2000" b="1" smtClean="0">
                <a:solidFill>
                  <a:srgbClr val="003399"/>
                </a:solidFill>
                <a:latin typeface="Times New Roman" pitchFamily="18" charset="0"/>
                <a:cs typeface="Times New Roman" pitchFamily="18" charset="0"/>
              </a:rPr>
              <a:t>≥0</a:t>
            </a:r>
            <a:r>
              <a:rPr lang="zh-CN" altLang="en-US" sz="2000" b="1" smtClean="0">
                <a:solidFill>
                  <a:srgbClr val="003399"/>
                </a:solidFill>
                <a:latin typeface="Times New Roman" pitchFamily="18" charset="0"/>
                <a:cs typeface="Times New Roman" pitchFamily="18" charset="0"/>
              </a:rPr>
              <a:t> </a:t>
            </a:r>
            <a:r>
              <a:rPr lang="zh-CN" altLang="en-US" sz="2000" b="1" smtClean="0">
                <a:latin typeface="Times New Roman" pitchFamily="18" charset="0"/>
                <a:cs typeface="Times New Roman" pitchFamily="18" charset="0"/>
              </a:rPr>
              <a:t>时，</a:t>
            </a:r>
            <a:r>
              <a:rPr lang="en-US" altLang="zh-CN" sz="2000" b="1" i="1" smtClean="0">
                <a:solidFill>
                  <a:srgbClr val="003399"/>
                </a:solidFill>
                <a:latin typeface="Times New Roman" pitchFamily="18" charset="0"/>
                <a:cs typeface="Times New Roman" pitchFamily="18" charset="0"/>
              </a:rPr>
              <a:t>I</a:t>
            </a:r>
            <a:r>
              <a:rPr lang="en-US" altLang="zh-CN" sz="2000" b="1" baseline="-25000" smtClean="0">
                <a:solidFill>
                  <a:srgbClr val="003399"/>
                </a:solidFill>
                <a:latin typeface="Times New Roman" pitchFamily="18" charset="0"/>
                <a:cs typeface="Times New Roman" pitchFamily="18" charset="0"/>
              </a:rPr>
              <a:t>0</a:t>
            </a:r>
            <a:r>
              <a:rPr lang="en-US" altLang="zh-CN" sz="2000" b="1" smtClean="0">
                <a:solidFill>
                  <a:srgbClr val="003399"/>
                </a:solidFill>
                <a:latin typeface="Times New Roman" pitchFamily="18" charset="0"/>
                <a:cs typeface="Times New Roman" pitchFamily="18" charset="0"/>
              </a:rPr>
              <a:t>(</a:t>
            </a:r>
            <a:r>
              <a:rPr lang="en-US" altLang="zh-CN" sz="2000" b="1" i="1" smtClean="0">
                <a:solidFill>
                  <a:srgbClr val="003399"/>
                </a:solidFill>
                <a:latin typeface="Times New Roman" pitchFamily="18" charset="0"/>
                <a:cs typeface="Times New Roman" pitchFamily="18" charset="0"/>
              </a:rPr>
              <a:t>x</a:t>
            </a:r>
            <a:r>
              <a:rPr lang="en-US" altLang="zh-CN" sz="2000" b="1" smtClean="0">
                <a:solidFill>
                  <a:srgbClr val="003399"/>
                </a:solidFill>
                <a:latin typeface="Times New Roman" pitchFamily="18" charset="0"/>
                <a:cs typeface="Times New Roman" pitchFamily="18" charset="0"/>
              </a:rPr>
              <a:t>)</a:t>
            </a:r>
            <a:r>
              <a:rPr lang="zh-CN" altLang="en-US" sz="2000" b="1" smtClean="0">
                <a:solidFill>
                  <a:srgbClr val="003399"/>
                </a:solidFill>
                <a:latin typeface="Times New Roman" pitchFamily="18" charset="0"/>
                <a:cs typeface="Times New Roman" pitchFamily="18" charset="0"/>
              </a:rPr>
              <a:t> </a:t>
            </a:r>
            <a:r>
              <a:rPr lang="zh-CN" altLang="en-US" sz="2000" b="1" smtClean="0">
                <a:latin typeface="Times New Roman" pitchFamily="18" charset="0"/>
                <a:cs typeface="Times New Roman" pitchFamily="18" charset="0"/>
              </a:rPr>
              <a:t>单调上升，且 </a:t>
            </a:r>
            <a:r>
              <a:rPr lang="en-US" altLang="zh-CN" sz="2000" b="1" i="1" smtClean="0">
                <a:solidFill>
                  <a:srgbClr val="003399"/>
                </a:solidFill>
                <a:latin typeface="Times New Roman" pitchFamily="18" charset="0"/>
                <a:cs typeface="Times New Roman" pitchFamily="18" charset="0"/>
              </a:rPr>
              <a:t>I</a:t>
            </a:r>
            <a:r>
              <a:rPr lang="en-US" altLang="zh-CN" sz="2000" b="1" baseline="-25000" smtClean="0">
                <a:solidFill>
                  <a:srgbClr val="003399"/>
                </a:solidFill>
                <a:latin typeface="Times New Roman" pitchFamily="18" charset="0"/>
                <a:cs typeface="Times New Roman" pitchFamily="18" charset="0"/>
              </a:rPr>
              <a:t>0</a:t>
            </a:r>
            <a:r>
              <a:rPr lang="en-US" altLang="zh-CN" sz="2000" b="1" smtClean="0">
                <a:solidFill>
                  <a:srgbClr val="003399"/>
                </a:solidFill>
                <a:latin typeface="Times New Roman" pitchFamily="18" charset="0"/>
                <a:cs typeface="Times New Roman" pitchFamily="18" charset="0"/>
              </a:rPr>
              <a:t>(0)</a:t>
            </a:r>
            <a:r>
              <a:rPr lang="zh-CN" altLang="en-US" sz="2000" b="1" smtClean="0">
                <a:solidFill>
                  <a:srgbClr val="003399"/>
                </a:solidFill>
                <a:latin typeface="Times New Roman" pitchFamily="18" charset="0"/>
                <a:cs typeface="Times New Roman" pitchFamily="18" charset="0"/>
              </a:rPr>
              <a:t> </a:t>
            </a:r>
            <a:r>
              <a:rPr lang="en-US" altLang="zh-CN" sz="2000" b="1" smtClean="0">
                <a:solidFill>
                  <a:srgbClr val="003399"/>
                </a:solidFill>
                <a:latin typeface="Times New Roman" pitchFamily="18" charset="0"/>
                <a:cs typeface="Times New Roman" pitchFamily="18" charset="0"/>
              </a:rPr>
              <a:t>=1</a:t>
            </a:r>
            <a:r>
              <a:rPr lang="zh-CN" altLang="en-US" sz="2000" b="1" smtClean="0">
                <a:solidFill>
                  <a:srgbClr val="003399"/>
                </a:solidFill>
                <a:latin typeface="Times New Roman" pitchFamily="18" charset="0"/>
                <a:cs typeface="Times New Roman" pitchFamily="18" charset="0"/>
              </a:rPr>
              <a:t>    </a:t>
            </a:r>
          </a:p>
          <a:p>
            <a:pPr algn="just" eaLnBrk="1" hangingPunct="1">
              <a:lnSpc>
                <a:spcPts val="3500"/>
              </a:lnSpc>
              <a:buFont typeface="Wingdings" pitchFamily="2" charset="2"/>
              <a:buNone/>
            </a:pPr>
            <a:r>
              <a:rPr lang="zh-CN" altLang="en-US" sz="2000" b="1" smtClean="0">
                <a:latin typeface="Times New Roman" pitchFamily="18" charset="0"/>
                <a:cs typeface="Times New Roman" pitchFamily="18" charset="0"/>
              </a:rPr>
              <a:t>    </a:t>
            </a:r>
          </a:p>
        </p:txBody>
      </p:sp>
      <p:sp>
        <p:nvSpPr>
          <p:cNvPr id="3" name="页脚占位符 2"/>
          <p:cNvSpPr>
            <a:spLocks noGrp="1"/>
          </p:cNvSpPr>
          <p:nvPr>
            <p:ph type="ftr" sz="quarter" idx="10"/>
          </p:nvPr>
        </p:nvSpPr>
        <p:spPr/>
        <p:txBody>
          <a:bodyPr/>
          <a:lstStyle/>
          <a:p>
            <a:pPr>
              <a:defRPr/>
            </a:pPr>
            <a:r>
              <a:rPr lang="zh-CN" altLang="en-US" smtClean="0"/>
              <a:t>浙江工业大学信息学院</a:t>
            </a:r>
            <a:endParaRPr lang="en-US" altLang="zh-CN"/>
          </a:p>
        </p:txBody>
      </p:sp>
      <p:sp>
        <p:nvSpPr>
          <p:cNvPr id="4" name="灯片编号占位符 3"/>
          <p:cNvSpPr>
            <a:spLocks noGrp="1"/>
          </p:cNvSpPr>
          <p:nvPr>
            <p:ph type="sldNum" sz="quarter" idx="11"/>
          </p:nvPr>
        </p:nvSpPr>
        <p:spPr/>
        <p:txBody>
          <a:bodyPr/>
          <a:lstStyle/>
          <a:p>
            <a:pPr>
              <a:defRPr/>
            </a:pPr>
            <a:fld id="{F04E0FC2-6EC7-45AD-9FCD-EB3F83661652}" type="slidenum">
              <a:rPr lang="en-US" altLang="zh-CN" smtClean="0">
                <a:solidFill>
                  <a:srgbClr val="000000"/>
                </a:solidFill>
              </a:rPr>
              <a:pPr>
                <a:defRPr/>
              </a:pPr>
              <a:t>40</a:t>
            </a:fld>
            <a:endParaRPr lang="en-US" altLang="zh-CN" dirty="0">
              <a:solidFill>
                <a:srgbClr val="000000"/>
              </a:solidFill>
            </a:endParaRPr>
          </a:p>
        </p:txBody>
      </p:sp>
    </p:spTree>
    <p:extLst>
      <p:ext uri="{BB962C8B-B14F-4D97-AF65-F5344CB8AC3E}">
        <p14:creationId xmlns:p14="http://schemas.microsoft.com/office/powerpoint/2010/main" val="6888175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up)">
                                      <p:cBhvr>
                                        <p:cTn id="7" dur="20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2200" y="571500"/>
            <a:ext cx="6858000" cy="1066800"/>
          </a:xfrm>
          <a:prstGeom prst="rect">
            <a:avLst/>
          </a:prstGeom>
          <a:solidFill>
            <a:schemeClr val="bg2">
              <a:lumMod val="20000"/>
              <a:lumOff val="80000"/>
            </a:schemeClr>
          </a:solidFill>
          <a:effectLst>
            <a:outerShdw blurRad="50800" dist="38100" dir="2700000" algn="tl" rotWithShape="0">
              <a:prstClr val="black">
                <a:alpha val="40000"/>
              </a:prstClr>
            </a:outerShdw>
          </a:effectLst>
        </p:spPr>
        <p:txBody>
          <a:bodyPr>
            <a:spAutoFit/>
          </a:bodyPr>
          <a:lstStyle/>
          <a:p>
            <a:pPr lvl="1">
              <a:lnSpc>
                <a:spcPts val="3800"/>
              </a:lnSpc>
              <a:buClr>
                <a:schemeClr val="bg2">
                  <a:lumMod val="75000"/>
                </a:schemeClr>
              </a:buClr>
              <a:buSzPct val="60000"/>
              <a:buFont typeface="Wingdings" pitchFamily="2" charset="2"/>
              <a:buChar char="l"/>
              <a:defRPr/>
            </a:pPr>
            <a:r>
              <a:rPr lang="en-US" altLang="zh-CN" sz="2400" b="1" kern="0" dirty="0">
                <a:solidFill>
                  <a:srgbClr val="003399"/>
                </a:solidFill>
                <a:latin typeface="Arial"/>
                <a:ea typeface="宋体"/>
              </a:rPr>
              <a:t>   A</a:t>
            </a:r>
            <a:r>
              <a:rPr lang="en-US" altLang="zh-CN" sz="2400" dirty="0">
                <a:solidFill>
                  <a:srgbClr val="003399"/>
                </a:solidFill>
                <a:latin typeface="Arial" pitchFamily="34" charset="0"/>
                <a:ea typeface="宋体" pitchFamily="2" charset="-122"/>
                <a:cs typeface="Arial" pitchFamily="34" charset="0"/>
                <a:sym typeface="Symbol" pitchFamily="18" charset="2"/>
              </a:rPr>
              <a:t></a:t>
            </a:r>
            <a:r>
              <a:rPr lang="en-US" altLang="zh-CN" sz="2400" b="1" kern="0" dirty="0">
                <a:solidFill>
                  <a:srgbClr val="003399"/>
                </a:solidFill>
                <a:latin typeface="Arial"/>
                <a:ea typeface="宋体"/>
              </a:rPr>
              <a:t>0</a:t>
            </a:r>
            <a:r>
              <a:rPr lang="zh-CN" altLang="en-US" sz="2400" b="1" kern="0" dirty="0">
                <a:solidFill>
                  <a:srgbClr val="000000"/>
                </a:solidFill>
                <a:latin typeface="Arial"/>
                <a:ea typeface="宋体"/>
              </a:rPr>
              <a:t>，即</a:t>
            </a:r>
            <a:r>
              <a:rPr lang="en-US" altLang="zh-CN" sz="2800" b="1" dirty="0">
                <a:solidFill>
                  <a:srgbClr val="FF0000"/>
                </a:solidFill>
                <a:latin typeface="+mn-lt"/>
                <a:ea typeface="宋体" pitchFamily="2" charset="-122"/>
                <a:cs typeface="Times New Roman" pitchFamily="18" charset="0"/>
              </a:rPr>
              <a:t>r</a:t>
            </a:r>
            <a:r>
              <a:rPr lang="en-US" altLang="zh-CN" sz="2800" dirty="0">
                <a:solidFill>
                  <a:srgbClr val="003399"/>
                </a:solidFill>
                <a:latin typeface="Arial" pitchFamily="34" charset="0"/>
                <a:ea typeface="宋体" pitchFamily="2" charset="-122"/>
                <a:cs typeface="Arial" pitchFamily="34" charset="0"/>
                <a:sym typeface="Symbol" pitchFamily="18" charset="2"/>
              </a:rPr>
              <a:t> </a:t>
            </a:r>
            <a:r>
              <a:rPr lang="en-US" altLang="zh-CN" sz="2400" dirty="0">
                <a:solidFill>
                  <a:srgbClr val="003399"/>
                </a:solidFill>
                <a:latin typeface="Arial" pitchFamily="34" charset="0"/>
                <a:ea typeface="宋体" pitchFamily="2" charset="-122"/>
                <a:cs typeface="Arial" pitchFamily="34" charset="0"/>
                <a:sym typeface="Symbol" pitchFamily="18" charset="2"/>
              </a:rPr>
              <a:t></a:t>
            </a:r>
            <a:r>
              <a:rPr lang="en-US" altLang="zh-CN" sz="2400" b="1" kern="0" dirty="0">
                <a:solidFill>
                  <a:srgbClr val="003399"/>
                </a:solidFill>
                <a:latin typeface="Arial"/>
                <a:ea typeface="宋体"/>
              </a:rPr>
              <a:t>0</a:t>
            </a:r>
            <a:r>
              <a:rPr lang="zh-CN" altLang="en-US" sz="2400" b="1" kern="0" dirty="0">
                <a:solidFill>
                  <a:srgbClr val="000000"/>
                </a:solidFill>
                <a:latin typeface="Arial"/>
                <a:ea typeface="宋体"/>
              </a:rPr>
              <a:t>时</a:t>
            </a:r>
            <a:r>
              <a:rPr lang="zh-CN" altLang="en-US" sz="2400" b="1" dirty="0">
                <a:ea typeface="宋体" pitchFamily="2" charset="-122"/>
              </a:rPr>
              <a:t>，</a:t>
            </a:r>
            <a:r>
              <a:rPr lang="en-US" sz="2400" b="1" i="1" dirty="0">
                <a:solidFill>
                  <a:srgbClr val="003399"/>
                </a:solidFill>
                <a:latin typeface="Times New Roman" pitchFamily="18" charset="0"/>
                <a:ea typeface="宋体" pitchFamily="2" charset="-122"/>
                <a:cs typeface="Times New Roman" pitchFamily="18" charset="0"/>
              </a:rPr>
              <a:t> f</a:t>
            </a:r>
            <a:r>
              <a:rPr lang="en-US" altLang="zh-CN" sz="2400" b="1" dirty="0">
                <a:solidFill>
                  <a:srgbClr val="003399"/>
                </a:solidFill>
                <a:latin typeface="Times New Roman" pitchFamily="18" charset="0"/>
                <a:ea typeface="宋体" pitchFamily="2" charset="-122"/>
                <a:cs typeface="Times New Roman" pitchFamily="18" charset="0"/>
              </a:rPr>
              <a:t>(</a:t>
            </a:r>
            <a:r>
              <a:rPr lang="en-US" altLang="zh-CN" sz="2400" b="1" i="1" dirty="0">
                <a:solidFill>
                  <a:srgbClr val="003399"/>
                </a:solidFill>
                <a:latin typeface="+mn-lt"/>
                <a:ea typeface="宋体" pitchFamily="2" charset="-122"/>
                <a:cs typeface="Times New Roman" pitchFamily="18" charset="0"/>
              </a:rPr>
              <a:t>z</a:t>
            </a:r>
            <a:r>
              <a:rPr lang="en-US" altLang="zh-CN" sz="2400" b="1" dirty="0">
                <a:solidFill>
                  <a:srgbClr val="003399"/>
                </a:solidFill>
                <a:latin typeface="Times New Roman" pitchFamily="18" charset="0"/>
                <a:ea typeface="宋体" pitchFamily="2" charset="-122"/>
                <a:cs typeface="Times New Roman" pitchFamily="18" charset="0"/>
              </a:rPr>
              <a:t>) </a:t>
            </a:r>
            <a:r>
              <a:rPr lang="zh-CN" altLang="en-US" sz="2400" b="1" dirty="0">
                <a:latin typeface="Times New Roman" pitchFamily="18" charset="0"/>
                <a:ea typeface="宋体" pitchFamily="2" charset="-122"/>
                <a:cs typeface="Times New Roman" pitchFamily="18" charset="0"/>
              </a:rPr>
              <a:t>退化为 </a:t>
            </a:r>
            <a:r>
              <a:rPr lang="zh-CN" altLang="en-US" sz="2400" b="1" dirty="0">
                <a:solidFill>
                  <a:srgbClr val="003399"/>
                </a:solidFill>
                <a:ea typeface="宋体" pitchFamily="2" charset="-122"/>
              </a:rPr>
              <a:t>瑞利分布；</a:t>
            </a:r>
            <a:endParaRPr lang="zh-CN" altLang="en-US" sz="2400" b="1" dirty="0">
              <a:ea typeface="宋体" pitchFamily="2" charset="-122"/>
            </a:endParaRPr>
          </a:p>
          <a:p>
            <a:pPr lvl="1">
              <a:lnSpc>
                <a:spcPts val="3800"/>
              </a:lnSpc>
              <a:buClr>
                <a:schemeClr val="bg2">
                  <a:lumMod val="75000"/>
                </a:schemeClr>
              </a:buClr>
              <a:buSzPct val="60000"/>
              <a:buFont typeface="Wingdings" pitchFamily="2" charset="2"/>
              <a:buChar char="l"/>
              <a:defRPr/>
            </a:pPr>
            <a:r>
              <a:rPr lang="zh-CN" altLang="en-US" sz="2400" b="1" dirty="0">
                <a:latin typeface="+mn-lt"/>
                <a:ea typeface="宋体" pitchFamily="2" charset="-122"/>
                <a:cs typeface="Times New Roman" pitchFamily="18" charset="0"/>
              </a:rPr>
              <a:t>  </a:t>
            </a:r>
            <a:r>
              <a:rPr lang="zh-CN" altLang="en-US" sz="2400" b="1" dirty="0">
                <a:ea typeface="宋体" pitchFamily="2" charset="-122"/>
              </a:rPr>
              <a:t>信噪比 </a:t>
            </a:r>
            <a:r>
              <a:rPr lang="en-US" altLang="zh-CN" sz="2800" b="1" dirty="0">
                <a:solidFill>
                  <a:srgbClr val="FF0000"/>
                </a:solidFill>
                <a:latin typeface="+mn-lt"/>
                <a:ea typeface="宋体" pitchFamily="2" charset="-122"/>
                <a:cs typeface="Times New Roman" pitchFamily="18" charset="0"/>
              </a:rPr>
              <a:t>r </a:t>
            </a:r>
            <a:r>
              <a:rPr lang="zh-CN" altLang="en-US" sz="2400" b="1" dirty="0">
                <a:latin typeface="+mn-lt"/>
                <a:ea typeface="宋体" pitchFamily="2" charset="-122"/>
                <a:cs typeface="Times New Roman" pitchFamily="18" charset="0"/>
              </a:rPr>
              <a:t>较大</a:t>
            </a:r>
            <a:r>
              <a:rPr lang="zh-CN" altLang="en-US" sz="2400" b="1" dirty="0">
                <a:ea typeface="宋体" pitchFamily="2" charset="-122"/>
              </a:rPr>
              <a:t>时，  </a:t>
            </a:r>
            <a:r>
              <a:rPr lang="en-US" sz="2400" b="1" i="1" dirty="0">
                <a:solidFill>
                  <a:srgbClr val="003399"/>
                </a:solidFill>
                <a:latin typeface="Times New Roman" pitchFamily="18" charset="0"/>
                <a:ea typeface="宋体" pitchFamily="2" charset="-122"/>
                <a:cs typeface="Times New Roman" pitchFamily="18" charset="0"/>
              </a:rPr>
              <a:t>f</a:t>
            </a:r>
            <a:r>
              <a:rPr lang="en-US" altLang="zh-CN" sz="2400" b="1" dirty="0">
                <a:solidFill>
                  <a:srgbClr val="003399"/>
                </a:solidFill>
                <a:latin typeface="Times New Roman" pitchFamily="18" charset="0"/>
                <a:ea typeface="宋体" pitchFamily="2" charset="-122"/>
                <a:cs typeface="Times New Roman" pitchFamily="18" charset="0"/>
              </a:rPr>
              <a:t>(</a:t>
            </a:r>
            <a:r>
              <a:rPr lang="en-US" altLang="zh-CN" sz="2400" b="1" i="1" dirty="0">
                <a:solidFill>
                  <a:srgbClr val="003399"/>
                </a:solidFill>
                <a:latin typeface="+mn-lt"/>
                <a:ea typeface="宋体" pitchFamily="2" charset="-122"/>
                <a:cs typeface="Times New Roman" pitchFamily="18" charset="0"/>
              </a:rPr>
              <a:t>z</a:t>
            </a:r>
            <a:r>
              <a:rPr lang="en-US" altLang="zh-CN" sz="2400" b="1" dirty="0">
                <a:solidFill>
                  <a:srgbClr val="003399"/>
                </a:solidFill>
                <a:latin typeface="Times New Roman" pitchFamily="18" charset="0"/>
                <a:ea typeface="宋体" pitchFamily="2" charset="-122"/>
                <a:cs typeface="Times New Roman" pitchFamily="18" charset="0"/>
              </a:rPr>
              <a:t>) </a:t>
            </a:r>
            <a:r>
              <a:rPr lang="zh-CN" altLang="en-US" sz="2400" b="1" dirty="0">
                <a:latin typeface="Times New Roman" pitchFamily="18" charset="0"/>
                <a:ea typeface="宋体" pitchFamily="2" charset="-122"/>
                <a:cs typeface="Times New Roman" pitchFamily="18" charset="0"/>
              </a:rPr>
              <a:t>近似为 </a:t>
            </a:r>
            <a:r>
              <a:rPr lang="zh-CN" altLang="en-US" sz="2400" b="1" dirty="0">
                <a:solidFill>
                  <a:srgbClr val="003399"/>
                </a:solidFill>
                <a:ea typeface="宋体" pitchFamily="2" charset="-122"/>
              </a:rPr>
              <a:t>高斯分布。</a:t>
            </a:r>
            <a:endParaRPr lang="zh-CN" altLang="en-US" sz="2400" b="1" dirty="0">
              <a:ea typeface="宋体" pitchFamily="2" charset="-122"/>
            </a:endParaRPr>
          </a:p>
        </p:txBody>
      </p:sp>
      <p:sp>
        <p:nvSpPr>
          <p:cNvPr id="3" name="椭圆 2"/>
          <p:cNvSpPr/>
          <p:nvPr/>
        </p:nvSpPr>
        <p:spPr bwMode="auto">
          <a:xfrm>
            <a:off x="520700" y="357188"/>
            <a:ext cx="928688" cy="642937"/>
          </a:xfrm>
          <a:prstGeom prst="ellipse">
            <a:avLst/>
          </a:prstGeom>
          <a:solidFill>
            <a:schemeClr val="bg2">
              <a:lumMod val="10000"/>
              <a:lumOff val="90000"/>
            </a:schemeClr>
          </a:solidFill>
          <a:ln w="9525" cap="flat" cmpd="sng" algn="ctr">
            <a:solidFill>
              <a:schemeClr val="tx2">
                <a:lumMod val="60000"/>
                <a:lumOff val="40000"/>
              </a:schemeClr>
            </a:solidFill>
            <a:prstDash val="solid"/>
            <a:miter lim="800000"/>
            <a:headEnd type="none" w="med" len="med"/>
            <a:tailEnd type="none" w="med" len="med"/>
          </a:ln>
          <a:effectLst>
            <a:outerShdw blurRad="50800" dist="38100" dir="18900000" algn="bl" rotWithShape="0">
              <a:prstClr val="black">
                <a:alpha val="40000"/>
              </a:prstClr>
            </a:outerShdw>
          </a:effectLst>
        </p:spPr>
        <p:txBody>
          <a:bodyPr wrap="none"/>
          <a:lstStyle/>
          <a:p>
            <a:pPr>
              <a:defRPr/>
            </a:pPr>
            <a:endParaRPr lang="zh-CN" altLang="en-US" dirty="0">
              <a:ea typeface="宋体" pitchFamily="2" charset="-122"/>
            </a:endParaRPr>
          </a:p>
        </p:txBody>
      </p:sp>
      <p:sp>
        <p:nvSpPr>
          <p:cNvPr id="4" name="矩形 3"/>
          <p:cNvSpPr/>
          <p:nvPr/>
        </p:nvSpPr>
        <p:spPr>
          <a:xfrm>
            <a:off x="592138" y="428625"/>
            <a:ext cx="1112837" cy="461963"/>
          </a:xfrm>
          <a:prstGeom prst="rect">
            <a:avLst/>
          </a:prstGeom>
        </p:spPr>
        <p:txBody>
          <a:bodyPr wrap="none">
            <a:spAutoFit/>
          </a:bodyPr>
          <a:lstStyle/>
          <a:p>
            <a:pPr marL="342900" indent="-342900" algn="just">
              <a:spcBef>
                <a:spcPct val="20000"/>
              </a:spcBef>
              <a:buClr>
                <a:srgbClr val="FF0000"/>
              </a:buClr>
              <a:buSzPct val="60000"/>
              <a:defRPr/>
            </a:pPr>
            <a:r>
              <a:rPr lang="zh-CN" altLang="en-US" sz="2400" b="1" kern="0" dirty="0">
                <a:solidFill>
                  <a:srgbClr val="800080"/>
                </a:solidFill>
                <a:latin typeface="+mn-lt"/>
                <a:ea typeface="黑体" pitchFamily="2" charset="-122"/>
              </a:rPr>
              <a:t>讨论：</a:t>
            </a:r>
            <a:endParaRPr lang="en-US" altLang="zh-CN" sz="2400" b="1" kern="0" dirty="0">
              <a:solidFill>
                <a:srgbClr val="800080"/>
              </a:solidFill>
              <a:latin typeface="+mn-lt"/>
              <a:ea typeface="黑体" pitchFamily="2" charset="-122"/>
            </a:endParaRPr>
          </a:p>
        </p:txBody>
      </p:sp>
      <p:pic>
        <p:nvPicPr>
          <p:cNvPr id="8" name="Picture 4" descr="t0206"/>
          <p:cNvPicPr>
            <a:picLocks noChangeAspect="1" noChangeArrowheads="1"/>
          </p:cNvPicPr>
          <p:nvPr/>
        </p:nvPicPr>
        <p:blipFill>
          <a:blip r:embed="rId3">
            <a:extLst>
              <a:ext uri="{28A0092B-C50C-407E-A947-70E740481C1C}">
                <a14:useLocalDpi xmlns:a14="http://schemas.microsoft.com/office/drawing/2010/main" val="0"/>
              </a:ext>
            </a:extLst>
          </a:blip>
          <a:srcRect l="2614" t="2367" r="4468" b="52176"/>
          <a:stretch>
            <a:fillRect/>
          </a:stretch>
        </p:blipFill>
        <p:spPr bwMode="auto">
          <a:xfrm>
            <a:off x="239713" y="3565525"/>
            <a:ext cx="4449762" cy="271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组合 2"/>
          <p:cNvGrpSpPr>
            <a:grpSpLocks/>
          </p:cNvGrpSpPr>
          <p:nvPr/>
        </p:nvGrpSpPr>
        <p:grpSpPr bwMode="auto">
          <a:xfrm>
            <a:off x="4854575" y="3632200"/>
            <a:ext cx="4179888" cy="2646363"/>
            <a:chOff x="4980364" y="3645309"/>
            <a:chExt cx="4180222" cy="2646890"/>
          </a:xfrm>
        </p:grpSpPr>
        <p:pic>
          <p:nvPicPr>
            <p:cNvPr id="10" name="Picture 4" descr="t0206"/>
            <p:cNvPicPr>
              <a:picLocks noChangeAspect="1" noChangeArrowheads="1"/>
            </p:cNvPicPr>
            <p:nvPr/>
          </p:nvPicPr>
          <p:blipFill>
            <a:blip r:embed="rId4">
              <a:extLst>
                <a:ext uri="{28A0092B-C50C-407E-A947-70E740481C1C}">
                  <a14:useLocalDpi xmlns:a14="http://schemas.microsoft.com/office/drawing/2010/main" val="0"/>
                </a:ext>
              </a:extLst>
            </a:blip>
            <a:srcRect l="11826" t="48492" r="3922" b="4366"/>
            <a:stretch>
              <a:fillRect/>
            </a:stretch>
          </p:blipFill>
          <p:spPr bwMode="auto">
            <a:xfrm>
              <a:off x="4980364" y="4059907"/>
              <a:ext cx="4180222" cy="2232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5"/>
            <p:cNvSpPr txBox="1">
              <a:spLocks noChangeArrowheads="1"/>
            </p:cNvSpPr>
            <p:nvPr/>
          </p:nvSpPr>
          <p:spPr bwMode="auto">
            <a:xfrm>
              <a:off x="4980364" y="3645309"/>
              <a:ext cx="499927" cy="369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spcBef>
                  <a:spcPct val="50000"/>
                </a:spcBef>
              </a:pPr>
              <a:r>
                <a:rPr lang="en-US" altLang="zh-CN" sz="1800" b="1" i="1">
                  <a:latin typeface="Times New Roman" pitchFamily="18" charset="0"/>
                </a:rPr>
                <a:t>f</a:t>
              </a:r>
              <a:r>
                <a:rPr lang="en-US" altLang="zh-CN" sz="1800" b="1">
                  <a:latin typeface="Times New Roman" pitchFamily="18" charset="0"/>
                </a:rPr>
                <a:t>(</a:t>
              </a:r>
              <a:r>
                <a:rPr lang="en-US" altLang="zh-CN" sz="1800" b="1" i="1">
                  <a:latin typeface="Times New Roman" pitchFamily="18" charset="0"/>
                  <a:sym typeface="Symbol" pitchFamily="18" charset="2"/>
                </a:rPr>
                <a:t></a:t>
              </a:r>
              <a:r>
                <a:rPr lang="en-US" altLang="zh-CN" sz="1800" b="1">
                  <a:latin typeface="Times New Roman" pitchFamily="18" charset="0"/>
                </a:rPr>
                <a:t>)</a:t>
              </a:r>
              <a:endParaRPr lang="en-US" altLang="zh-CN" sz="1800" b="1"/>
            </a:p>
          </p:txBody>
        </p:sp>
        <p:sp>
          <p:nvSpPr>
            <p:cNvPr id="12" name="Rectangle 7"/>
            <p:cNvSpPr>
              <a:spLocks noChangeArrowheads="1"/>
            </p:cNvSpPr>
            <p:nvPr/>
          </p:nvSpPr>
          <p:spPr bwMode="auto">
            <a:xfrm>
              <a:off x="8811567" y="6123688"/>
              <a:ext cx="214075" cy="995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endParaRPr lang="zh-CN" altLang="en-US"/>
            </a:p>
          </p:txBody>
        </p:sp>
      </p:grpSp>
      <p:sp>
        <p:nvSpPr>
          <p:cNvPr id="18" name="矩形 17"/>
          <p:cNvSpPr/>
          <p:nvPr/>
        </p:nvSpPr>
        <p:spPr>
          <a:xfrm>
            <a:off x="882650" y="1682750"/>
            <a:ext cx="803275" cy="461963"/>
          </a:xfrm>
          <a:prstGeom prst="rect">
            <a:avLst/>
          </a:prstGeom>
        </p:spPr>
        <p:txBody>
          <a:bodyPr wrap="none">
            <a:spAutoFit/>
          </a:bodyPr>
          <a:lstStyle/>
          <a:p>
            <a:pPr marL="342900" indent="-342900" algn="just">
              <a:spcBef>
                <a:spcPct val="20000"/>
              </a:spcBef>
              <a:buClr>
                <a:srgbClr val="FF0000"/>
              </a:buClr>
              <a:buSzPct val="60000"/>
              <a:defRPr/>
            </a:pPr>
            <a:r>
              <a:rPr lang="zh-CN" altLang="en-US" sz="2400" b="1" kern="0" dirty="0">
                <a:solidFill>
                  <a:srgbClr val="FF0000"/>
                </a:solidFill>
                <a:latin typeface="+mn-lt"/>
                <a:ea typeface="黑体" pitchFamily="2" charset="-122"/>
              </a:rPr>
              <a:t>注：</a:t>
            </a:r>
            <a:endParaRPr lang="en-US" altLang="zh-CN" sz="2400" b="1" kern="0" dirty="0">
              <a:solidFill>
                <a:srgbClr val="FF0000"/>
              </a:solidFill>
              <a:latin typeface="+mn-lt"/>
              <a:ea typeface="黑体" pitchFamily="2" charset="-122"/>
            </a:endParaRPr>
          </a:p>
        </p:txBody>
      </p:sp>
      <p:sp>
        <p:nvSpPr>
          <p:cNvPr id="19" name="圆角矩形 18"/>
          <p:cNvSpPr/>
          <p:nvPr/>
        </p:nvSpPr>
        <p:spPr>
          <a:xfrm>
            <a:off x="1739900" y="1825625"/>
            <a:ext cx="1500188" cy="1071563"/>
          </a:xfrm>
          <a:prstGeom prst="roundRect">
            <a:avLst/>
          </a:prstGeom>
          <a:noFill/>
          <a:ln w="6350">
            <a:solidFill>
              <a:srgbClr val="003399"/>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20" name="Object 25"/>
          <p:cNvGraphicFramePr>
            <a:graphicFrameLocks noChangeAspect="1"/>
          </p:cNvGraphicFramePr>
          <p:nvPr/>
        </p:nvGraphicFramePr>
        <p:xfrm>
          <a:off x="1882775" y="1852613"/>
          <a:ext cx="1214438" cy="1044575"/>
        </p:xfrm>
        <a:graphic>
          <a:graphicData uri="http://schemas.openxmlformats.org/presentationml/2006/ole">
            <mc:AlternateContent xmlns:mc="http://schemas.openxmlformats.org/markup-compatibility/2006">
              <mc:Choice xmlns:v="urn:schemas-microsoft-com:vml" Requires="v">
                <p:oleObj spid="_x0000_s43017" name="Equation" r:id="rId5" imgW="545863" imgH="469696" progId="Equation.DSMT4">
                  <p:embed/>
                </p:oleObj>
              </mc:Choice>
              <mc:Fallback>
                <p:oleObj name="Equation" r:id="rId5" imgW="545863" imgH="469696"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2775" y="1852613"/>
                        <a:ext cx="1214438"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708688"/>
                              </a:outerShdw>
                            </a:effectLst>
                          </a14:hiddenEffects>
                        </a:ext>
                      </a:extLst>
                    </p:spPr>
                  </p:pic>
                </p:oleObj>
              </mc:Fallback>
            </mc:AlternateContent>
          </a:graphicData>
        </a:graphic>
      </p:graphicFrame>
      <p:cxnSp>
        <p:nvCxnSpPr>
          <p:cNvPr id="24" name="AutoShape 24"/>
          <p:cNvCxnSpPr>
            <a:cxnSpLocks noChangeShapeType="1"/>
          </p:cNvCxnSpPr>
          <p:nvPr/>
        </p:nvCxnSpPr>
        <p:spPr bwMode="auto">
          <a:xfrm rot="10800000">
            <a:off x="3419475" y="2349500"/>
            <a:ext cx="431800" cy="142875"/>
          </a:xfrm>
          <a:prstGeom prst="curvedConnector3">
            <a:avLst>
              <a:gd name="adj1" fmla="val 50000"/>
            </a:avLst>
          </a:prstGeom>
          <a:noFill/>
          <a:ln w="9525">
            <a:solidFill>
              <a:schemeClr val="tx1"/>
            </a:solidFill>
            <a:round/>
            <a:headEnd/>
            <a:tailEnd type="triangle" w="med" len="med"/>
          </a:ln>
          <a:effectLst>
            <a:prstShdw prst="shdw17" dist="17961" dir="2700000">
              <a:schemeClr val="tx1">
                <a:gamma/>
                <a:shade val="60000"/>
                <a:invGamma/>
              </a:schemeClr>
            </a:prstShdw>
          </a:effectLst>
          <a:extLst>
            <a:ext uri="{909E8E84-426E-40DD-AFC4-6F175D3DCCD1}">
              <a14:hiddenFill xmlns:a14="http://schemas.microsoft.com/office/drawing/2010/main">
                <a:noFill/>
              </a14:hiddenFill>
            </a:ext>
          </a:extLst>
        </p:spPr>
      </p:cxnSp>
      <p:pic>
        <p:nvPicPr>
          <p:cNvPr id="4301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67944" y="1776946"/>
            <a:ext cx="3744416" cy="14898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页脚占位符 5"/>
          <p:cNvSpPr>
            <a:spLocks noGrp="1"/>
          </p:cNvSpPr>
          <p:nvPr>
            <p:ph type="ftr" sz="quarter" idx="10"/>
          </p:nvPr>
        </p:nvSpPr>
        <p:spPr/>
        <p:txBody>
          <a:bodyPr/>
          <a:lstStyle/>
          <a:p>
            <a:pPr>
              <a:defRPr/>
            </a:pPr>
            <a:r>
              <a:rPr lang="zh-CN" altLang="en-US" smtClean="0"/>
              <a:t>浙江工业大学信息学院</a:t>
            </a:r>
            <a:endParaRPr lang="en-US" altLang="zh-CN"/>
          </a:p>
        </p:txBody>
      </p:sp>
      <p:sp>
        <p:nvSpPr>
          <p:cNvPr id="7" name="灯片编号占位符 6"/>
          <p:cNvSpPr>
            <a:spLocks noGrp="1"/>
          </p:cNvSpPr>
          <p:nvPr>
            <p:ph type="sldNum" sz="quarter" idx="11"/>
          </p:nvPr>
        </p:nvSpPr>
        <p:spPr/>
        <p:txBody>
          <a:bodyPr/>
          <a:lstStyle/>
          <a:p>
            <a:pPr>
              <a:defRPr/>
            </a:pPr>
            <a:fld id="{F04E0FC2-6EC7-45AD-9FCD-EB3F83661652}" type="slidenum">
              <a:rPr lang="en-US" altLang="zh-CN" smtClean="0">
                <a:solidFill>
                  <a:srgbClr val="000000"/>
                </a:solidFill>
              </a:rPr>
              <a:pPr>
                <a:defRPr/>
              </a:pPr>
              <a:t>41</a:t>
            </a:fld>
            <a:endParaRPr lang="en-US" altLang="zh-CN" dirty="0">
              <a:solidFill>
                <a:srgbClr val="000000"/>
              </a:solidFill>
            </a:endParaRPr>
          </a:p>
        </p:txBody>
      </p:sp>
    </p:spTree>
    <p:extLst>
      <p:ext uri="{BB962C8B-B14F-4D97-AF65-F5344CB8AC3E}">
        <p14:creationId xmlns:p14="http://schemas.microsoft.com/office/powerpoint/2010/main" val="2793738536"/>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1106488" y="0"/>
            <a:ext cx="2746375" cy="414338"/>
          </a:xfrm>
        </p:spPr>
        <p:txBody>
          <a:bodyPr/>
          <a:lstStyle/>
          <a:p>
            <a:r>
              <a:rPr lang="zh-CN" altLang="en-US" sz="3200" smtClean="0">
                <a:solidFill>
                  <a:srgbClr val="0000CC"/>
                </a:solidFill>
                <a:latin typeface="隶书" pitchFamily="49" charset="-122"/>
                <a:ea typeface="隶书" pitchFamily="49" charset="-122"/>
              </a:rPr>
              <a:t>小结表</a:t>
            </a:r>
          </a:p>
        </p:txBody>
      </p:sp>
      <p:pic>
        <p:nvPicPr>
          <p:cNvPr id="38916" name="Picture 18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288" y="414338"/>
            <a:ext cx="8047037" cy="6443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0"/>
          </p:nvPr>
        </p:nvSpPr>
        <p:spPr/>
        <p:txBody>
          <a:bodyPr/>
          <a:lstStyle/>
          <a:p>
            <a:pPr>
              <a:defRPr/>
            </a:pPr>
            <a:r>
              <a:rPr lang="zh-CN" altLang="en-US" smtClean="0"/>
              <a:t>浙江工业大学信息学院</a:t>
            </a:r>
            <a:endParaRPr lang="en-US" altLang="zh-CN"/>
          </a:p>
        </p:txBody>
      </p:sp>
      <p:sp>
        <p:nvSpPr>
          <p:cNvPr id="3" name="灯片编号占位符 2"/>
          <p:cNvSpPr>
            <a:spLocks noGrp="1"/>
          </p:cNvSpPr>
          <p:nvPr>
            <p:ph type="sldNum" sz="quarter" idx="11"/>
          </p:nvPr>
        </p:nvSpPr>
        <p:spPr/>
        <p:txBody>
          <a:bodyPr/>
          <a:lstStyle/>
          <a:p>
            <a:pPr>
              <a:defRPr/>
            </a:pPr>
            <a:fld id="{F04E0FC2-6EC7-45AD-9FCD-EB3F83661652}" type="slidenum">
              <a:rPr lang="en-US" altLang="zh-CN" smtClean="0">
                <a:solidFill>
                  <a:srgbClr val="000000"/>
                </a:solidFill>
              </a:rPr>
              <a:pPr>
                <a:defRPr/>
              </a:pPr>
              <a:t>42</a:t>
            </a:fld>
            <a:endParaRPr lang="en-US" altLang="zh-CN" dirty="0">
              <a:solidFill>
                <a:srgbClr val="000000"/>
              </a:solidFill>
            </a:endParaRPr>
          </a:p>
        </p:txBody>
      </p:sp>
    </p:spTree>
    <p:extLst>
      <p:ext uri="{BB962C8B-B14F-4D97-AF65-F5344CB8AC3E}">
        <p14:creationId xmlns:p14="http://schemas.microsoft.com/office/powerpoint/2010/main" val="1711862875"/>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sp>
        <p:nvSpPr>
          <p:cNvPr id="3993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sp>
        <p:nvSpPr>
          <p:cNvPr id="47119" name="Rectangle 15"/>
          <p:cNvSpPr>
            <a:spLocks noChangeArrowheads="1"/>
          </p:cNvSpPr>
          <p:nvPr/>
        </p:nvSpPr>
        <p:spPr bwMode="auto">
          <a:xfrm>
            <a:off x="1143000" y="5857875"/>
            <a:ext cx="5857875" cy="571500"/>
          </a:xfrm>
          <a:prstGeom prst="rect">
            <a:avLst/>
          </a:prstGeom>
          <a:solidFill>
            <a:schemeClr val="bg2">
              <a:lumMod val="20000"/>
              <a:lumOff val="80000"/>
            </a:schemeClr>
          </a:solidFill>
          <a:ln w="9525">
            <a:noFill/>
            <a:miter lim="800000"/>
            <a:headEnd/>
            <a:tailEnd/>
          </a:ln>
          <a:effectLst>
            <a:outerShdw blurRad="50800" dist="38100" dir="2700000" algn="tl" rotWithShape="0">
              <a:prstClr val="black">
                <a:alpha val="40000"/>
              </a:prstClr>
            </a:outerShdw>
          </a:effectLst>
        </p:spPr>
        <p:txBody>
          <a:bodyPr/>
          <a:lstStyle/>
          <a:p>
            <a:pPr marL="342900" indent="-342900" algn="just" fontAlgn="base">
              <a:spcBef>
                <a:spcPct val="20000"/>
              </a:spcBef>
              <a:spcAft>
                <a:spcPct val="0"/>
              </a:spcAft>
              <a:buClr>
                <a:srgbClr val="CCECFF"/>
              </a:buClr>
              <a:buSzPct val="55000"/>
              <a:buFont typeface="Wingdings" pitchFamily="2" charset="2"/>
              <a:buChar char="u"/>
              <a:defRPr/>
            </a:pPr>
            <a:r>
              <a:rPr lang="zh-CN" altLang="en-US" sz="2400" dirty="0">
                <a:solidFill>
                  <a:srgbClr val="000000"/>
                </a:solidFill>
                <a:latin typeface="黑体" pitchFamily="2" charset="-122"/>
                <a:ea typeface="黑体" pitchFamily="2" charset="-122"/>
              </a:rPr>
              <a:t>白噪声仅在</a:t>
            </a:r>
            <a:r>
              <a:rPr lang="en-US" altLang="zh-CN" sz="2800" dirty="0">
                <a:solidFill>
                  <a:srgbClr val="800080"/>
                </a:solidFill>
                <a:cs typeface="Arial" pitchFamily="34" charset="0"/>
                <a:sym typeface="Symbol" pitchFamily="18" charset="2"/>
              </a:rPr>
              <a:t></a:t>
            </a:r>
            <a:r>
              <a:rPr lang="en-US" altLang="zh-CN" sz="2400" dirty="0">
                <a:solidFill>
                  <a:srgbClr val="800080"/>
                </a:solidFill>
                <a:cs typeface="Arial" pitchFamily="34" charset="0"/>
                <a:sym typeface="Symbol" pitchFamily="18" charset="2"/>
              </a:rPr>
              <a:t>=0</a:t>
            </a:r>
            <a:r>
              <a:rPr lang="zh-CN" altLang="en-US" sz="2400" dirty="0">
                <a:solidFill>
                  <a:srgbClr val="000000"/>
                </a:solidFill>
                <a:latin typeface="黑体" pitchFamily="2" charset="-122"/>
                <a:ea typeface="黑体" pitchFamily="2" charset="-122"/>
              </a:rPr>
              <a:t>（同一时刻）时才相关</a:t>
            </a:r>
          </a:p>
        </p:txBody>
      </p:sp>
      <p:sp>
        <p:nvSpPr>
          <p:cNvPr id="18" name="Rectangle 3"/>
          <p:cNvSpPr txBox="1">
            <a:spLocks noChangeArrowheads="1"/>
          </p:cNvSpPr>
          <p:nvPr/>
        </p:nvSpPr>
        <p:spPr bwMode="auto">
          <a:xfrm>
            <a:off x="19050" y="260350"/>
            <a:ext cx="6011863" cy="666750"/>
          </a:xfrm>
          <a:prstGeom prst="rect">
            <a:avLst/>
          </a:prstGeom>
          <a:noFill/>
          <a:ln w="9525">
            <a:noFill/>
            <a:miter lim="800000"/>
            <a:headEnd/>
            <a:tailEnd/>
          </a:ln>
        </p:spPr>
        <p:txBody>
          <a:bodyPr/>
          <a:lstStyle/>
          <a:p>
            <a:pPr marL="285750" indent="-285750" fontAlgn="base">
              <a:spcBef>
                <a:spcPct val="20000"/>
              </a:spcBef>
              <a:spcAft>
                <a:spcPct val="0"/>
              </a:spcAft>
              <a:buClr>
                <a:srgbClr val="009999"/>
              </a:buClr>
              <a:buSzPct val="65000"/>
              <a:defRPr/>
            </a:pPr>
            <a:r>
              <a:rPr lang="en-US" altLang="en-US" sz="3200" b="1" dirty="0">
                <a:solidFill>
                  <a:srgbClr val="003399"/>
                </a:solidFill>
                <a:latin typeface="Garamond" pitchFamily="18" charset="0"/>
              </a:rPr>
              <a:t>§</a:t>
            </a:r>
            <a:r>
              <a:rPr lang="en-US" altLang="en-US" sz="3200" b="1" dirty="0">
                <a:solidFill>
                  <a:srgbClr val="003399"/>
                </a:solidFill>
                <a:ea typeface="微软雅黑" pitchFamily="34" charset="-122"/>
                <a:cs typeface="Arial" pitchFamily="34" charset="0"/>
              </a:rPr>
              <a:t>3</a:t>
            </a:r>
            <a:r>
              <a:rPr lang="en-US" altLang="zh-CN" sz="3200" b="1" dirty="0">
                <a:solidFill>
                  <a:srgbClr val="003399"/>
                </a:solidFill>
                <a:ea typeface="微软雅黑" pitchFamily="34" charset="-122"/>
                <a:cs typeface="Arial" pitchFamily="34" charset="0"/>
              </a:rPr>
              <a:t>.7  </a:t>
            </a:r>
            <a:r>
              <a:rPr lang="zh-CN" altLang="en-US" sz="3200" b="1" dirty="0">
                <a:solidFill>
                  <a:srgbClr val="003399"/>
                </a:solidFill>
                <a:ea typeface="微软雅黑" pitchFamily="34" charset="-122"/>
                <a:cs typeface="Arial" pitchFamily="34" charset="0"/>
              </a:rPr>
              <a:t>高斯</a:t>
            </a:r>
            <a:r>
              <a:rPr lang="zh-CN" altLang="en-US" sz="3200" b="1" dirty="0">
                <a:solidFill>
                  <a:srgbClr val="003399"/>
                </a:solidFill>
                <a:latin typeface="微软雅黑" pitchFamily="34" charset="-122"/>
                <a:ea typeface="微软雅黑" pitchFamily="34" charset="-122"/>
              </a:rPr>
              <a:t>白噪声</a:t>
            </a:r>
            <a:r>
              <a:rPr lang="zh-CN" altLang="en-US" sz="3200" dirty="0">
                <a:solidFill>
                  <a:srgbClr val="003399"/>
                </a:solidFill>
                <a:latin typeface="微软雅黑" pitchFamily="34" charset="-122"/>
                <a:ea typeface="微软雅黑" pitchFamily="34" charset="-122"/>
              </a:rPr>
              <a:t>和</a:t>
            </a:r>
            <a:r>
              <a:rPr lang="zh-CN" altLang="en-US" sz="3200" b="1" dirty="0">
                <a:solidFill>
                  <a:srgbClr val="003399"/>
                </a:solidFill>
                <a:latin typeface="微软雅黑" pitchFamily="34" charset="-122"/>
                <a:ea typeface="微软雅黑" pitchFamily="34" charset="-122"/>
              </a:rPr>
              <a:t>带限白噪声 </a:t>
            </a:r>
            <a:endParaRPr lang="zh-CN" altLang="en-US" sz="3200" b="1" kern="0" dirty="0">
              <a:solidFill>
                <a:srgbClr val="003399"/>
              </a:solidFill>
              <a:latin typeface="微软雅黑" pitchFamily="34" charset="-122"/>
              <a:ea typeface="微软雅黑" pitchFamily="34" charset="-122"/>
            </a:endParaRPr>
          </a:p>
          <a:p>
            <a:pPr marL="285750" indent="-285750" fontAlgn="base">
              <a:spcBef>
                <a:spcPct val="20000"/>
              </a:spcBef>
              <a:spcAft>
                <a:spcPct val="0"/>
              </a:spcAft>
              <a:buClr>
                <a:srgbClr val="009999"/>
              </a:buClr>
              <a:buSzPct val="65000"/>
              <a:defRPr/>
            </a:pPr>
            <a:endParaRPr lang="en-US" altLang="zh-CN" sz="3200" kern="0" dirty="0">
              <a:solidFill>
                <a:srgbClr val="003399"/>
              </a:solidFill>
            </a:endParaRPr>
          </a:p>
        </p:txBody>
      </p:sp>
      <p:sp>
        <p:nvSpPr>
          <p:cNvPr id="20" name="矩形 19"/>
          <p:cNvSpPr>
            <a:spLocks noChangeArrowheads="1"/>
          </p:cNvSpPr>
          <p:nvPr/>
        </p:nvSpPr>
        <p:spPr bwMode="auto">
          <a:xfrm>
            <a:off x="785813" y="1228725"/>
            <a:ext cx="1714500" cy="523875"/>
          </a:xfrm>
          <a:prstGeom prst="rect">
            <a:avLst/>
          </a:prstGeom>
          <a:solidFill>
            <a:schemeClr val="bg2">
              <a:lumMod val="10000"/>
              <a:lumOff val="90000"/>
            </a:schemeClr>
          </a:solidFill>
          <a:ln w="9525">
            <a:noFill/>
            <a:miter lim="800000"/>
            <a:headEnd/>
            <a:tailEnd/>
          </a:ln>
          <a:effectLst>
            <a:outerShdw blurRad="50800" dist="38100" dir="5400000" algn="t" rotWithShape="0">
              <a:prstClr val="black">
                <a:alpha val="40000"/>
              </a:prstClr>
            </a:outerShdw>
          </a:effectLst>
        </p:spPr>
        <p:txBody>
          <a:bodyPr>
            <a:spAutoFit/>
          </a:bodyPr>
          <a:lstStyle/>
          <a:p>
            <a:pPr fontAlgn="base">
              <a:spcBef>
                <a:spcPct val="0"/>
              </a:spcBef>
              <a:spcAft>
                <a:spcPct val="0"/>
              </a:spcAft>
              <a:buClr>
                <a:srgbClr val="FF0000"/>
              </a:buClr>
              <a:buSzPct val="80000"/>
              <a:defRPr/>
            </a:pPr>
            <a:r>
              <a:rPr lang="en-US" altLang="zh-CN" sz="2800" b="1" dirty="0">
                <a:solidFill>
                  <a:srgbClr val="800080"/>
                </a:solidFill>
                <a:ea typeface="微软雅黑" pitchFamily="34" charset="-122"/>
                <a:cs typeface="Arial" charset="0"/>
              </a:rPr>
              <a:t>1. </a:t>
            </a:r>
            <a:r>
              <a:rPr lang="zh-CN" altLang="en-US" sz="2800" dirty="0">
                <a:solidFill>
                  <a:srgbClr val="000000"/>
                </a:solidFill>
                <a:latin typeface="微软雅黑" pitchFamily="34" charset="-122"/>
                <a:ea typeface="微软雅黑" pitchFamily="34" charset="-122"/>
              </a:rPr>
              <a:t>白噪声</a:t>
            </a:r>
            <a:endParaRPr lang="zh-CN" altLang="en-US" sz="2800" dirty="0">
              <a:solidFill>
                <a:srgbClr val="000000"/>
              </a:solidFill>
              <a:latin typeface="微软雅黑" pitchFamily="34" charset="-122"/>
              <a:ea typeface="微软雅黑" pitchFamily="34" charset="-122"/>
              <a:cs typeface="Arial" charset="0"/>
            </a:endParaRPr>
          </a:p>
        </p:txBody>
      </p:sp>
      <p:sp>
        <p:nvSpPr>
          <p:cNvPr id="39943" name="矩形 20"/>
          <p:cNvSpPr>
            <a:spLocks noChangeArrowheads="1"/>
          </p:cNvSpPr>
          <p:nvPr/>
        </p:nvSpPr>
        <p:spPr bwMode="auto">
          <a:xfrm>
            <a:off x="2571750" y="1252538"/>
            <a:ext cx="29654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r>
              <a:rPr lang="en-US" altLang="zh-CN" sz="2400">
                <a:solidFill>
                  <a:srgbClr val="000000"/>
                </a:solidFill>
                <a:latin typeface="华文中宋" pitchFamily="2" charset="-122"/>
                <a:ea typeface="华文中宋" pitchFamily="2" charset="-122"/>
              </a:rPr>
              <a:t>——</a:t>
            </a:r>
            <a:r>
              <a:rPr lang="zh-CN" altLang="en-US" sz="2400">
                <a:solidFill>
                  <a:srgbClr val="000000"/>
                </a:solidFill>
                <a:latin typeface="华文中宋" pitchFamily="2" charset="-122"/>
                <a:ea typeface="华文中宋" pitchFamily="2" charset="-122"/>
              </a:rPr>
              <a:t>理想的宽带过程</a:t>
            </a:r>
          </a:p>
        </p:txBody>
      </p:sp>
      <p:sp>
        <p:nvSpPr>
          <p:cNvPr id="39944" name="矩形 22"/>
          <p:cNvSpPr>
            <a:spLocks noChangeArrowheads="1"/>
          </p:cNvSpPr>
          <p:nvPr/>
        </p:nvSpPr>
        <p:spPr bwMode="auto">
          <a:xfrm>
            <a:off x="1214438" y="1824038"/>
            <a:ext cx="6032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r>
              <a:rPr lang="zh-CN" altLang="en-US" sz="2400">
                <a:solidFill>
                  <a:srgbClr val="000000"/>
                </a:solidFill>
                <a:latin typeface="华文中宋" pitchFamily="2" charset="-122"/>
                <a:ea typeface="华文中宋" pitchFamily="2" charset="-122"/>
              </a:rPr>
              <a:t>其功率谱密度均匀分布在整个频率范围内：</a:t>
            </a:r>
          </a:p>
        </p:txBody>
      </p:sp>
      <p:graphicFrame>
        <p:nvGraphicFramePr>
          <p:cNvPr id="39945" name="Object 22"/>
          <p:cNvGraphicFramePr>
            <a:graphicFrameLocks noChangeAspect="1"/>
          </p:cNvGraphicFramePr>
          <p:nvPr/>
        </p:nvGraphicFramePr>
        <p:xfrm>
          <a:off x="3857625" y="3786188"/>
          <a:ext cx="2019300" cy="857250"/>
        </p:xfrm>
        <a:graphic>
          <a:graphicData uri="http://schemas.openxmlformats.org/presentationml/2006/ole">
            <mc:AlternateContent xmlns:mc="http://schemas.openxmlformats.org/markup-compatibility/2006">
              <mc:Choice xmlns:v="urn:schemas-microsoft-com:vml" Requires="v">
                <p:oleObj spid="_x0000_s38958" name="Equation" r:id="rId3" imgW="926698" imgH="393529" progId="Equation.DSMT4">
                  <p:embed/>
                </p:oleObj>
              </mc:Choice>
              <mc:Fallback>
                <p:oleObj name="Equation" r:id="rId3" imgW="926698" imgH="39352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7625" y="3786188"/>
                        <a:ext cx="2019300" cy="857250"/>
                      </a:xfrm>
                      <a:prstGeom prst="rect">
                        <a:avLst/>
                      </a:prstGeom>
                      <a:noFill/>
                      <a:ln w="38100" cmpd="dbl">
                        <a:solidFill>
                          <a:srgbClr val="99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rgbClr val="5C3D99"/>
                              </a:outerShdw>
                            </a:effectLst>
                          </a14:hiddenEffects>
                        </a:ext>
                      </a:extLst>
                    </p:spPr>
                  </p:pic>
                </p:oleObj>
              </mc:Fallback>
            </mc:AlternateContent>
          </a:graphicData>
        </a:graphic>
      </p:graphicFrame>
      <p:sp>
        <p:nvSpPr>
          <p:cNvPr id="33813" name="Rectangle 21"/>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fontAlgn="base">
              <a:spcBef>
                <a:spcPct val="0"/>
              </a:spcBef>
              <a:spcAft>
                <a:spcPct val="0"/>
              </a:spcAft>
              <a:defRPr/>
            </a:pPr>
            <a:endParaRPr lang="zh-CN" altLang="en-US" sz="2000">
              <a:solidFill>
                <a:srgbClr val="000000"/>
              </a:solidFill>
              <a:latin typeface="Garamond" pitchFamily="18" charset="0"/>
            </a:endParaRPr>
          </a:p>
        </p:txBody>
      </p:sp>
      <p:graphicFrame>
        <p:nvGraphicFramePr>
          <p:cNvPr id="39947" name="Object 20"/>
          <p:cNvGraphicFramePr>
            <a:graphicFrameLocks noChangeAspect="1"/>
          </p:cNvGraphicFramePr>
          <p:nvPr/>
        </p:nvGraphicFramePr>
        <p:xfrm>
          <a:off x="285750" y="2519363"/>
          <a:ext cx="3438525" cy="2695575"/>
        </p:xfrm>
        <a:graphic>
          <a:graphicData uri="http://schemas.openxmlformats.org/presentationml/2006/ole">
            <mc:AlternateContent xmlns:mc="http://schemas.openxmlformats.org/markup-compatibility/2006">
              <mc:Choice xmlns:v="urn:schemas-microsoft-com:vml" Requires="v">
                <p:oleObj spid="_x0000_s38959" name="Visio" r:id="rId5" imgW="2372718" imgH="1852715" progId="Visio.Drawing.11">
                  <p:embed/>
                </p:oleObj>
              </mc:Choice>
              <mc:Fallback>
                <p:oleObj name="Visio" r:id="rId5" imgW="2372718" imgH="1852715"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750" y="2519363"/>
                        <a:ext cx="3438525"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15" name="Rectangle 23"/>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fontAlgn="base">
              <a:spcBef>
                <a:spcPct val="0"/>
              </a:spcBef>
              <a:spcAft>
                <a:spcPct val="0"/>
              </a:spcAft>
              <a:defRPr/>
            </a:pPr>
            <a:endParaRPr lang="zh-CN" altLang="en-US" sz="2000">
              <a:solidFill>
                <a:srgbClr val="000000"/>
              </a:solidFill>
              <a:latin typeface="Garamond" pitchFamily="18" charset="0"/>
            </a:endParaRPr>
          </a:p>
        </p:txBody>
      </p:sp>
      <p:graphicFrame>
        <p:nvGraphicFramePr>
          <p:cNvPr id="39949" name="Object 5"/>
          <p:cNvGraphicFramePr>
            <a:graphicFrameLocks noChangeAspect="1"/>
          </p:cNvGraphicFramePr>
          <p:nvPr/>
        </p:nvGraphicFramePr>
        <p:xfrm>
          <a:off x="5143500" y="2500313"/>
          <a:ext cx="3500438" cy="2757487"/>
        </p:xfrm>
        <a:graphic>
          <a:graphicData uri="http://schemas.openxmlformats.org/presentationml/2006/ole">
            <mc:AlternateContent xmlns:mc="http://schemas.openxmlformats.org/markup-compatibility/2006">
              <mc:Choice xmlns:v="urn:schemas-microsoft-com:vml" Requires="v">
                <p:oleObj spid="_x0000_s38960" name="Visio" r:id="rId7" imgW="2372718" imgH="1870722" progId="Visio.Drawing.11">
                  <p:embed/>
                </p:oleObj>
              </mc:Choice>
              <mc:Fallback>
                <p:oleObj name="Visio" r:id="rId7" imgW="2372718" imgH="1870722" progId="Visio.Drawing.1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3500" y="2500313"/>
                        <a:ext cx="3500438" cy="275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50" name="Object 26"/>
          <p:cNvGraphicFramePr>
            <a:graphicFrameLocks noChangeAspect="1"/>
          </p:cNvGraphicFramePr>
          <p:nvPr/>
        </p:nvGraphicFramePr>
        <p:xfrm>
          <a:off x="4071938" y="2571750"/>
          <a:ext cx="1547812" cy="857250"/>
        </p:xfrm>
        <a:graphic>
          <a:graphicData uri="http://schemas.openxmlformats.org/presentationml/2006/ole">
            <mc:AlternateContent xmlns:mc="http://schemas.openxmlformats.org/markup-compatibility/2006">
              <mc:Choice xmlns:v="urn:schemas-microsoft-com:vml" Requires="v">
                <p:oleObj spid="_x0000_s38961" name="Equation" r:id="rId9" imgW="710891" imgH="393529" progId="Equation.DSMT4">
                  <p:embed/>
                </p:oleObj>
              </mc:Choice>
              <mc:Fallback>
                <p:oleObj name="Equation" r:id="rId9" imgW="710891" imgH="393529"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71938" y="2571750"/>
                        <a:ext cx="1547812" cy="857250"/>
                      </a:xfrm>
                      <a:prstGeom prst="rect">
                        <a:avLst/>
                      </a:prstGeom>
                      <a:noFill/>
                      <a:ln w="38100" cmpd="dbl">
                        <a:solidFill>
                          <a:srgbClr val="99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rgbClr val="5C3D99"/>
                              </a:outerShdw>
                            </a:effectLst>
                          </a14:hiddenEffects>
                        </a:ext>
                      </a:extLst>
                    </p:spPr>
                  </p:pic>
                </p:oleObj>
              </mc:Fallback>
            </mc:AlternateContent>
          </a:graphicData>
        </a:graphic>
      </p:graphicFrame>
      <p:sp>
        <p:nvSpPr>
          <p:cNvPr id="30" name="矩形 29"/>
          <p:cNvSpPr/>
          <p:nvPr/>
        </p:nvSpPr>
        <p:spPr>
          <a:xfrm>
            <a:off x="3714750" y="5110163"/>
            <a:ext cx="2500313" cy="461962"/>
          </a:xfrm>
          <a:prstGeom prst="rect">
            <a:avLst/>
          </a:prstGeom>
        </p:spPr>
        <p:txBody>
          <a:bodyPr>
            <a:spAutoFit/>
          </a:bodyPr>
          <a:lstStyle/>
          <a:p>
            <a:pPr fontAlgn="base">
              <a:spcBef>
                <a:spcPct val="0"/>
              </a:spcBef>
              <a:spcAft>
                <a:spcPct val="0"/>
              </a:spcAft>
              <a:defRPr/>
            </a:pPr>
            <a:r>
              <a:rPr lang="en-US" sz="2400" b="1" dirty="0">
                <a:solidFill>
                  <a:srgbClr val="0000CC"/>
                </a:solidFill>
              </a:rPr>
              <a:t>n</a:t>
            </a:r>
            <a:r>
              <a:rPr lang="en-US" sz="2400" b="1" baseline="-25000" dirty="0">
                <a:solidFill>
                  <a:srgbClr val="0000CC"/>
                </a:solidFill>
              </a:rPr>
              <a:t>0 </a:t>
            </a:r>
            <a:r>
              <a:rPr kumimoji="1" lang="en-US" altLang="zh-CN" sz="2000" dirty="0">
                <a:solidFill>
                  <a:srgbClr val="000000"/>
                </a:solidFill>
                <a:ea typeface="华文中宋" pitchFamily="2" charset="-122"/>
              </a:rPr>
              <a:t>---</a:t>
            </a:r>
            <a:r>
              <a:rPr kumimoji="1" lang="zh-CN" altLang="en-US" sz="2400" dirty="0">
                <a:solidFill>
                  <a:srgbClr val="000000"/>
                </a:solidFill>
                <a:ea typeface="华文中宋" pitchFamily="2" charset="-122"/>
              </a:rPr>
              <a:t>常数 </a:t>
            </a:r>
            <a:r>
              <a:rPr kumimoji="1" lang="en-US" altLang="zh-CN" sz="2400" dirty="0">
                <a:solidFill>
                  <a:srgbClr val="000000"/>
                </a:solidFill>
                <a:ea typeface="华文中宋" pitchFamily="2" charset="-122"/>
              </a:rPr>
              <a:t>(</a:t>
            </a:r>
            <a:r>
              <a:rPr kumimoji="1" lang="en-US" altLang="zh-CN" sz="2400" b="1" dirty="0">
                <a:solidFill>
                  <a:srgbClr val="000000"/>
                </a:solidFill>
                <a:ea typeface="华文中宋" pitchFamily="2" charset="-122"/>
              </a:rPr>
              <a:t>W/Hz</a:t>
            </a:r>
            <a:r>
              <a:rPr kumimoji="1" lang="en-US" altLang="zh-CN" sz="2400" dirty="0">
                <a:solidFill>
                  <a:srgbClr val="000000"/>
                </a:solidFill>
                <a:ea typeface="华文中宋" pitchFamily="2" charset="-122"/>
              </a:rPr>
              <a:t>)</a:t>
            </a:r>
            <a:endParaRPr lang="zh-CN" altLang="en-US" sz="2400" dirty="0">
              <a:solidFill>
                <a:srgbClr val="FFFFFF"/>
              </a:solidFill>
            </a:endParaRPr>
          </a:p>
        </p:txBody>
      </p:sp>
      <p:sp>
        <p:nvSpPr>
          <p:cNvPr id="3" name="页脚占位符 2"/>
          <p:cNvSpPr>
            <a:spLocks noGrp="1"/>
          </p:cNvSpPr>
          <p:nvPr>
            <p:ph type="ftr" sz="quarter" idx="10"/>
          </p:nvPr>
        </p:nvSpPr>
        <p:spPr/>
        <p:txBody>
          <a:bodyPr/>
          <a:lstStyle/>
          <a:p>
            <a:pPr>
              <a:defRPr/>
            </a:pPr>
            <a:r>
              <a:rPr lang="zh-CN" altLang="en-US" smtClean="0"/>
              <a:t>浙江工业大学信息学院</a:t>
            </a:r>
            <a:endParaRPr lang="en-US" altLang="zh-CN"/>
          </a:p>
        </p:txBody>
      </p:sp>
      <p:sp>
        <p:nvSpPr>
          <p:cNvPr id="4" name="灯片编号占位符 3"/>
          <p:cNvSpPr>
            <a:spLocks noGrp="1"/>
          </p:cNvSpPr>
          <p:nvPr>
            <p:ph type="sldNum" sz="quarter" idx="11"/>
          </p:nvPr>
        </p:nvSpPr>
        <p:spPr/>
        <p:txBody>
          <a:bodyPr/>
          <a:lstStyle/>
          <a:p>
            <a:pPr>
              <a:defRPr/>
            </a:pPr>
            <a:fld id="{F04E0FC2-6EC7-45AD-9FCD-EB3F83661652}" type="slidenum">
              <a:rPr lang="en-US" altLang="zh-CN" smtClean="0">
                <a:solidFill>
                  <a:srgbClr val="000000"/>
                </a:solidFill>
              </a:rPr>
              <a:pPr>
                <a:defRPr/>
              </a:pPr>
              <a:t>43</a:t>
            </a:fld>
            <a:endParaRPr lang="en-US" altLang="zh-CN" dirty="0">
              <a:solidFill>
                <a:srgbClr val="000000"/>
              </a:solidFill>
            </a:endParaRPr>
          </a:p>
        </p:txBody>
      </p:sp>
    </p:spTree>
    <p:extLst>
      <p:ext uri="{BB962C8B-B14F-4D97-AF65-F5344CB8AC3E}">
        <p14:creationId xmlns:p14="http://schemas.microsoft.com/office/powerpoint/2010/main" val="1943700826"/>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a:spLocks noChangeArrowheads="1"/>
          </p:cNvSpPr>
          <p:nvPr/>
        </p:nvSpPr>
        <p:spPr bwMode="auto">
          <a:xfrm>
            <a:off x="714375" y="522288"/>
            <a:ext cx="1990725" cy="523875"/>
          </a:xfrm>
          <a:prstGeom prst="rect">
            <a:avLst/>
          </a:prstGeom>
          <a:solidFill>
            <a:schemeClr val="bg2">
              <a:lumMod val="10000"/>
              <a:lumOff val="90000"/>
            </a:schemeClr>
          </a:solidFill>
          <a:ln w="9525">
            <a:noFill/>
            <a:miter lim="800000"/>
            <a:headEnd/>
            <a:tailEnd/>
          </a:ln>
          <a:effectLst>
            <a:outerShdw blurRad="50800" dist="38100" dir="5400000" algn="t" rotWithShape="0">
              <a:prstClr val="black">
                <a:alpha val="40000"/>
              </a:prstClr>
            </a:outerShdw>
          </a:effectLst>
        </p:spPr>
        <p:txBody>
          <a:bodyPr>
            <a:spAutoFit/>
          </a:bodyPr>
          <a:lstStyle/>
          <a:p>
            <a:pPr fontAlgn="base">
              <a:spcBef>
                <a:spcPct val="0"/>
              </a:spcBef>
              <a:spcAft>
                <a:spcPct val="0"/>
              </a:spcAft>
              <a:buClr>
                <a:srgbClr val="FF0000"/>
              </a:buClr>
              <a:buSzPct val="80000"/>
              <a:defRPr/>
            </a:pPr>
            <a:r>
              <a:rPr lang="zh-CN" altLang="en-US" sz="2800" dirty="0">
                <a:solidFill>
                  <a:srgbClr val="FF0000"/>
                </a:solidFill>
                <a:latin typeface="微软雅黑" pitchFamily="34" charset="-122"/>
                <a:ea typeface="微软雅黑" pitchFamily="34" charset="-122"/>
                <a:cs typeface="Arial" charset="0"/>
              </a:rPr>
              <a:t>高斯</a:t>
            </a:r>
            <a:r>
              <a:rPr lang="zh-CN" altLang="en-US" sz="2800" dirty="0">
                <a:solidFill>
                  <a:srgbClr val="000000"/>
                </a:solidFill>
                <a:latin typeface="微软雅黑" pitchFamily="34" charset="-122"/>
                <a:ea typeface="微软雅黑" pitchFamily="34" charset="-122"/>
              </a:rPr>
              <a:t>白噪声</a:t>
            </a:r>
            <a:endParaRPr lang="zh-CN" altLang="en-US" sz="2800" dirty="0">
              <a:solidFill>
                <a:srgbClr val="000000"/>
              </a:solidFill>
              <a:latin typeface="微软雅黑" pitchFamily="34" charset="-122"/>
              <a:ea typeface="微软雅黑" pitchFamily="34" charset="-122"/>
              <a:cs typeface="Arial" charset="0"/>
            </a:endParaRPr>
          </a:p>
        </p:txBody>
      </p:sp>
      <p:sp>
        <p:nvSpPr>
          <p:cNvPr id="7" name="矩形 6"/>
          <p:cNvSpPr/>
          <p:nvPr/>
        </p:nvSpPr>
        <p:spPr>
          <a:xfrm>
            <a:off x="1143000" y="1165225"/>
            <a:ext cx="6572250" cy="523875"/>
          </a:xfrm>
          <a:prstGeom prst="rect">
            <a:avLst/>
          </a:prstGeom>
        </p:spPr>
        <p:txBody>
          <a:bodyPr>
            <a:spAutoFit/>
          </a:bodyPr>
          <a:lstStyle/>
          <a:p>
            <a:pPr fontAlgn="base">
              <a:spcBef>
                <a:spcPct val="0"/>
              </a:spcBef>
              <a:spcAft>
                <a:spcPct val="0"/>
              </a:spcAft>
              <a:defRPr/>
            </a:pPr>
            <a:r>
              <a:rPr lang="en-US" altLang="zh-CN" sz="2400" b="1" dirty="0">
                <a:solidFill>
                  <a:srgbClr val="000000"/>
                </a:solidFill>
                <a:cs typeface="Arial" pitchFamily="34" charset="0"/>
              </a:rPr>
              <a:t>——</a:t>
            </a:r>
            <a:r>
              <a:rPr lang="zh-CN" altLang="en-US" sz="2400" b="1" dirty="0" smtClean="0">
                <a:solidFill>
                  <a:srgbClr val="000000"/>
                </a:solidFill>
                <a:latin typeface="宋体"/>
              </a:rPr>
              <a:t>指</a:t>
            </a:r>
            <a:r>
              <a:rPr lang="zh-CN" altLang="en-US" sz="2400" b="1" dirty="0">
                <a:solidFill>
                  <a:srgbClr val="000000"/>
                </a:solidFill>
                <a:latin typeface="宋体"/>
              </a:rPr>
              <a:t>概率分布服从</a:t>
            </a:r>
            <a:r>
              <a:rPr lang="zh-CN" altLang="en-US" sz="2400" b="1" dirty="0">
                <a:solidFill>
                  <a:srgbClr val="FF0000"/>
                </a:solidFill>
                <a:latin typeface="宋体"/>
              </a:rPr>
              <a:t>高斯</a:t>
            </a:r>
            <a:r>
              <a:rPr lang="zh-CN" altLang="en-US" sz="2400" b="1" dirty="0">
                <a:solidFill>
                  <a:srgbClr val="000000"/>
                </a:solidFill>
                <a:latin typeface="宋体"/>
              </a:rPr>
              <a:t>分布的</a:t>
            </a:r>
            <a:r>
              <a:rPr lang="zh-CN" altLang="en-US" sz="2400" b="1" dirty="0">
                <a:solidFill>
                  <a:srgbClr val="0000CC"/>
                </a:solidFill>
                <a:latin typeface="宋体"/>
              </a:rPr>
              <a:t>白</a:t>
            </a:r>
            <a:r>
              <a:rPr lang="zh-CN" altLang="en-US" sz="2400" b="1" dirty="0">
                <a:solidFill>
                  <a:srgbClr val="000000"/>
                </a:solidFill>
                <a:latin typeface="宋体"/>
              </a:rPr>
              <a:t>噪声</a:t>
            </a:r>
            <a:r>
              <a:rPr lang="zh-CN" altLang="en-US" sz="2800" b="1" dirty="0">
                <a:solidFill>
                  <a:srgbClr val="000000"/>
                </a:solidFill>
                <a:latin typeface="宋体"/>
              </a:rPr>
              <a:t>。</a:t>
            </a:r>
          </a:p>
        </p:txBody>
      </p:sp>
      <p:sp>
        <p:nvSpPr>
          <p:cNvPr id="36870" name="矩形 7"/>
          <p:cNvSpPr>
            <a:spLocks noChangeArrowheads="1"/>
          </p:cNvSpPr>
          <p:nvPr/>
        </p:nvSpPr>
        <p:spPr bwMode="auto">
          <a:xfrm>
            <a:off x="642938" y="1808163"/>
            <a:ext cx="7500937" cy="1068387"/>
          </a:xfrm>
          <a:prstGeom prst="rect">
            <a:avLst/>
          </a:prstGeom>
          <a:noFill/>
          <a:ln w="9525">
            <a:noFill/>
            <a:miter lim="800000"/>
            <a:headEnd/>
            <a:tailEnd/>
          </a:ln>
        </p:spPr>
        <p:txBody>
          <a:bodyPr>
            <a:spAutoFit/>
          </a:bodyPr>
          <a:lstStyle/>
          <a:p>
            <a:pPr lvl="1" fontAlgn="base">
              <a:lnSpc>
                <a:spcPts val="4000"/>
              </a:lnSpc>
              <a:spcBef>
                <a:spcPct val="0"/>
              </a:spcBef>
              <a:spcAft>
                <a:spcPct val="0"/>
              </a:spcAft>
              <a:defRPr/>
            </a:pPr>
            <a:r>
              <a:rPr lang="zh-CN" altLang="en-US" sz="2400" b="1" dirty="0">
                <a:solidFill>
                  <a:srgbClr val="000000"/>
                </a:solidFill>
                <a:latin typeface="宋体"/>
              </a:rPr>
              <a:t>高斯白噪声</a:t>
            </a:r>
            <a:r>
              <a:rPr lang="zh-CN" altLang="en-US" sz="2400" b="1" dirty="0">
                <a:solidFill>
                  <a:srgbClr val="000000"/>
                </a:solidFill>
                <a:latin typeface="Garamond" pitchFamily="18" charset="0"/>
              </a:rPr>
              <a:t>在任意两个不同时刻上的取值之间，</a:t>
            </a:r>
            <a:endParaRPr lang="en-US" altLang="zh-CN" sz="2400" b="1" dirty="0">
              <a:solidFill>
                <a:srgbClr val="000000"/>
              </a:solidFill>
              <a:latin typeface="Garamond" pitchFamily="18" charset="0"/>
            </a:endParaRPr>
          </a:p>
          <a:p>
            <a:pPr lvl="1" fontAlgn="base">
              <a:lnSpc>
                <a:spcPts val="4000"/>
              </a:lnSpc>
              <a:spcBef>
                <a:spcPct val="0"/>
              </a:spcBef>
              <a:spcAft>
                <a:spcPct val="0"/>
              </a:spcAft>
              <a:defRPr/>
            </a:pPr>
            <a:r>
              <a:rPr lang="zh-CN" altLang="en-US" sz="2400" b="1" dirty="0">
                <a:solidFill>
                  <a:srgbClr val="000000"/>
                </a:solidFill>
                <a:latin typeface="Garamond" pitchFamily="18" charset="0"/>
              </a:rPr>
              <a:t>不仅是互不相关的，而且还是统计独立的。</a:t>
            </a:r>
            <a:r>
              <a:rPr lang="zh-CN" altLang="en-US" sz="2400" dirty="0">
                <a:solidFill>
                  <a:srgbClr val="000000"/>
                </a:solidFill>
                <a:latin typeface="Garamond" pitchFamily="18" charset="0"/>
              </a:rPr>
              <a:t>  </a:t>
            </a:r>
          </a:p>
        </p:txBody>
      </p:sp>
      <p:sp>
        <p:nvSpPr>
          <p:cNvPr id="9" name="矩形 8"/>
          <p:cNvSpPr>
            <a:spLocks noChangeArrowheads="1"/>
          </p:cNvSpPr>
          <p:nvPr/>
        </p:nvSpPr>
        <p:spPr bwMode="auto">
          <a:xfrm>
            <a:off x="766763" y="3181350"/>
            <a:ext cx="1990725" cy="523875"/>
          </a:xfrm>
          <a:prstGeom prst="rect">
            <a:avLst/>
          </a:prstGeom>
          <a:solidFill>
            <a:schemeClr val="bg2">
              <a:lumMod val="10000"/>
              <a:lumOff val="90000"/>
            </a:schemeClr>
          </a:solidFill>
          <a:ln w="9525">
            <a:noFill/>
            <a:miter lim="800000"/>
            <a:headEnd/>
            <a:tailEnd/>
          </a:ln>
          <a:effectLst>
            <a:outerShdw blurRad="50800" dist="38100" dir="5400000" algn="t" rotWithShape="0">
              <a:prstClr val="black">
                <a:alpha val="40000"/>
              </a:prstClr>
            </a:outerShdw>
          </a:effectLst>
        </p:spPr>
        <p:txBody>
          <a:bodyPr>
            <a:spAutoFit/>
          </a:bodyPr>
          <a:lstStyle/>
          <a:p>
            <a:pPr fontAlgn="base">
              <a:spcBef>
                <a:spcPct val="0"/>
              </a:spcBef>
              <a:spcAft>
                <a:spcPct val="0"/>
              </a:spcAft>
              <a:buClr>
                <a:srgbClr val="FF0000"/>
              </a:buClr>
              <a:buSzPct val="80000"/>
              <a:defRPr/>
            </a:pPr>
            <a:r>
              <a:rPr lang="zh-CN" altLang="en-US" sz="2800" dirty="0">
                <a:solidFill>
                  <a:srgbClr val="FF0000"/>
                </a:solidFill>
                <a:latin typeface="微软雅黑" pitchFamily="34" charset="-122"/>
                <a:ea typeface="微软雅黑" pitchFamily="34" charset="-122"/>
                <a:cs typeface="Arial" charset="0"/>
              </a:rPr>
              <a:t>带限</a:t>
            </a:r>
            <a:r>
              <a:rPr lang="zh-CN" altLang="en-US" sz="2800" dirty="0">
                <a:solidFill>
                  <a:srgbClr val="000000"/>
                </a:solidFill>
                <a:latin typeface="微软雅黑" pitchFamily="34" charset="-122"/>
                <a:ea typeface="微软雅黑" pitchFamily="34" charset="-122"/>
              </a:rPr>
              <a:t>白噪声</a:t>
            </a:r>
            <a:endParaRPr lang="zh-CN" altLang="en-US" sz="2800" dirty="0">
              <a:solidFill>
                <a:srgbClr val="000000"/>
              </a:solidFill>
              <a:latin typeface="微软雅黑" pitchFamily="34" charset="-122"/>
              <a:ea typeface="微软雅黑" pitchFamily="34" charset="-122"/>
              <a:cs typeface="Arial" charset="0"/>
            </a:endParaRPr>
          </a:p>
        </p:txBody>
      </p:sp>
      <p:sp>
        <p:nvSpPr>
          <p:cNvPr id="36872" name="矩形 9"/>
          <p:cNvSpPr>
            <a:spLocks noChangeArrowheads="1"/>
          </p:cNvSpPr>
          <p:nvPr/>
        </p:nvSpPr>
        <p:spPr bwMode="auto">
          <a:xfrm>
            <a:off x="2813050" y="4525963"/>
            <a:ext cx="43116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lnSpc>
                <a:spcPct val="90000"/>
              </a:lnSpc>
              <a:spcBef>
                <a:spcPct val="0"/>
              </a:spcBef>
              <a:spcAft>
                <a:spcPct val="0"/>
              </a:spcAft>
            </a:pPr>
            <a:r>
              <a:rPr lang="zh-CN" altLang="en-US" sz="2400" b="1">
                <a:solidFill>
                  <a:srgbClr val="003399"/>
                </a:solidFill>
              </a:rPr>
              <a:t>白</a:t>
            </a:r>
            <a:r>
              <a:rPr lang="zh-CN" altLang="en-US" sz="2400" b="1">
                <a:solidFill>
                  <a:srgbClr val="000000"/>
                </a:solidFill>
              </a:rPr>
              <a:t>噪声通过 </a:t>
            </a:r>
            <a:r>
              <a:rPr lang="en-US" altLang="zh-CN" sz="2400" b="1">
                <a:solidFill>
                  <a:srgbClr val="003399"/>
                </a:solidFill>
              </a:rPr>
              <a:t>LPF</a:t>
            </a:r>
            <a:r>
              <a:rPr lang="en-US" altLang="zh-CN" sz="2400" b="1">
                <a:solidFill>
                  <a:srgbClr val="000000"/>
                </a:solidFill>
              </a:rPr>
              <a:t>---</a:t>
            </a:r>
            <a:r>
              <a:rPr lang="zh-CN" altLang="en-US" sz="2400" b="1">
                <a:solidFill>
                  <a:srgbClr val="003399"/>
                </a:solidFill>
              </a:rPr>
              <a:t>低通白噪声</a:t>
            </a:r>
            <a:endParaRPr lang="en-US" altLang="zh-CN" sz="2400" b="1">
              <a:solidFill>
                <a:srgbClr val="003399"/>
              </a:solidFill>
            </a:endParaRPr>
          </a:p>
        </p:txBody>
      </p:sp>
      <p:sp>
        <p:nvSpPr>
          <p:cNvPr id="36873" name="矩形 10"/>
          <p:cNvSpPr>
            <a:spLocks noChangeArrowheads="1"/>
          </p:cNvSpPr>
          <p:nvPr/>
        </p:nvSpPr>
        <p:spPr bwMode="auto">
          <a:xfrm>
            <a:off x="2813050" y="5026025"/>
            <a:ext cx="44545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lnSpc>
                <a:spcPct val="90000"/>
              </a:lnSpc>
              <a:spcBef>
                <a:spcPct val="0"/>
              </a:spcBef>
              <a:spcAft>
                <a:spcPct val="0"/>
              </a:spcAft>
            </a:pPr>
            <a:r>
              <a:rPr lang="zh-CN" altLang="en-US" sz="2400" b="1">
                <a:solidFill>
                  <a:srgbClr val="003399"/>
                </a:solidFill>
              </a:rPr>
              <a:t>白</a:t>
            </a:r>
            <a:r>
              <a:rPr lang="zh-CN" altLang="en-US" sz="2400" b="1">
                <a:solidFill>
                  <a:srgbClr val="000000"/>
                </a:solidFill>
              </a:rPr>
              <a:t>噪声通过 </a:t>
            </a:r>
            <a:r>
              <a:rPr lang="en-US" altLang="zh-CN" sz="2400" b="1">
                <a:solidFill>
                  <a:srgbClr val="003399"/>
                </a:solidFill>
              </a:rPr>
              <a:t>BPF</a:t>
            </a:r>
            <a:r>
              <a:rPr lang="en-US" altLang="zh-CN" sz="2400" b="1">
                <a:solidFill>
                  <a:srgbClr val="000000"/>
                </a:solidFill>
              </a:rPr>
              <a:t>---</a:t>
            </a:r>
            <a:r>
              <a:rPr lang="zh-CN" altLang="en-US" sz="2400" b="1">
                <a:solidFill>
                  <a:srgbClr val="003399"/>
                </a:solidFill>
              </a:rPr>
              <a:t>带通白噪声</a:t>
            </a:r>
            <a:endParaRPr lang="en-US" altLang="zh-CN" sz="2400" b="1">
              <a:solidFill>
                <a:srgbClr val="003399"/>
              </a:solidFill>
            </a:endParaRPr>
          </a:p>
        </p:txBody>
      </p:sp>
      <p:sp>
        <p:nvSpPr>
          <p:cNvPr id="35850" name="Rectangle 10"/>
          <p:cNvSpPr>
            <a:spLocks noChangeArrowheads="1"/>
          </p:cNvSpPr>
          <p:nvPr/>
        </p:nvSpPr>
        <p:spPr bwMode="auto">
          <a:xfrm>
            <a:off x="876300" y="3791099"/>
            <a:ext cx="7257115" cy="461665"/>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indent="266700" eaLnBrk="0" fontAlgn="base" hangingPunct="0">
              <a:spcBef>
                <a:spcPct val="0"/>
              </a:spcBef>
              <a:spcAft>
                <a:spcPct val="0"/>
              </a:spcAft>
              <a:defRPr/>
            </a:pPr>
            <a:r>
              <a:rPr lang="en-US" altLang="zh-CN" sz="2400" b="1" dirty="0" smtClean="0">
                <a:solidFill>
                  <a:srgbClr val="000000"/>
                </a:solidFill>
                <a:cs typeface="Arial" pitchFamily="34" charset="0"/>
              </a:rPr>
              <a:t>——</a:t>
            </a:r>
            <a:r>
              <a:rPr lang="zh-CN" altLang="en-US" sz="2400" b="1" dirty="0" smtClean="0">
                <a:solidFill>
                  <a:srgbClr val="000000"/>
                </a:solidFill>
                <a:cs typeface="Arial" pitchFamily="34" charset="0"/>
              </a:rPr>
              <a:t>白噪声</a:t>
            </a:r>
            <a:r>
              <a:rPr lang="zh-CN" altLang="en-US" sz="2400" b="1" dirty="0">
                <a:solidFill>
                  <a:srgbClr val="000000"/>
                </a:solidFill>
                <a:cs typeface="Arial" pitchFamily="34" charset="0"/>
              </a:rPr>
              <a:t>通过</a:t>
            </a:r>
            <a:r>
              <a:rPr lang="zh-CN" altLang="en-US" sz="2400" b="1" dirty="0">
                <a:solidFill>
                  <a:srgbClr val="FF0000"/>
                </a:solidFill>
                <a:cs typeface="Arial" pitchFamily="34" charset="0"/>
              </a:rPr>
              <a:t>带宽有限</a:t>
            </a:r>
            <a:r>
              <a:rPr lang="zh-CN" altLang="en-US" sz="2400" b="1" dirty="0">
                <a:solidFill>
                  <a:srgbClr val="000000"/>
                </a:solidFill>
                <a:cs typeface="Arial" pitchFamily="34" charset="0"/>
              </a:rPr>
              <a:t>的信道或滤波器的情形。</a:t>
            </a:r>
            <a:endParaRPr lang="zh-CN" altLang="en-US" sz="2400" b="1" dirty="0">
              <a:solidFill>
                <a:srgbClr val="000000"/>
              </a:solidFill>
              <a:latin typeface="Garamond" pitchFamily="18" charset="0"/>
            </a:endParaRPr>
          </a:p>
        </p:txBody>
      </p:sp>
      <p:sp>
        <p:nvSpPr>
          <p:cNvPr id="36875" name="矩形 10"/>
          <p:cNvSpPr>
            <a:spLocks noChangeArrowheads="1"/>
          </p:cNvSpPr>
          <p:nvPr/>
        </p:nvSpPr>
        <p:spPr bwMode="auto">
          <a:xfrm>
            <a:off x="838200" y="4719638"/>
            <a:ext cx="20716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6700"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fontAlgn="base">
              <a:spcBef>
                <a:spcPct val="0"/>
              </a:spcBef>
              <a:spcAft>
                <a:spcPct val="0"/>
              </a:spcAft>
            </a:pPr>
            <a:r>
              <a:rPr lang="zh-CN" altLang="en-US" sz="2400" b="1">
                <a:solidFill>
                  <a:srgbClr val="000000"/>
                </a:solidFill>
                <a:latin typeface="Arial" charset="0"/>
                <a:cs typeface="Arial" charset="0"/>
              </a:rPr>
              <a:t>常见形式：</a:t>
            </a:r>
            <a:endParaRPr lang="zh-CN" altLang="en-US" sz="2400" b="1">
              <a:solidFill>
                <a:srgbClr val="000000"/>
              </a:solidFill>
            </a:endParaRPr>
          </a:p>
        </p:txBody>
      </p:sp>
      <p:sp>
        <p:nvSpPr>
          <p:cNvPr id="36876" name="AutoShape 11"/>
          <p:cNvSpPr>
            <a:spLocks/>
          </p:cNvSpPr>
          <p:nvPr/>
        </p:nvSpPr>
        <p:spPr bwMode="auto">
          <a:xfrm>
            <a:off x="2624138" y="4610100"/>
            <a:ext cx="268287" cy="696913"/>
          </a:xfrm>
          <a:prstGeom prst="leftBrace">
            <a:avLst>
              <a:gd name="adj1" fmla="val 27191"/>
              <a:gd name="adj2" fmla="val 50000"/>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sz="2400">
              <a:solidFill>
                <a:srgbClr val="000000"/>
              </a:solidFill>
            </a:endParaRPr>
          </a:p>
        </p:txBody>
      </p:sp>
      <p:sp>
        <p:nvSpPr>
          <p:cNvPr id="3" name="页脚占位符 2"/>
          <p:cNvSpPr>
            <a:spLocks noGrp="1"/>
          </p:cNvSpPr>
          <p:nvPr>
            <p:ph type="ftr" sz="quarter" idx="10"/>
          </p:nvPr>
        </p:nvSpPr>
        <p:spPr/>
        <p:txBody>
          <a:bodyPr/>
          <a:lstStyle/>
          <a:p>
            <a:pPr>
              <a:defRPr/>
            </a:pPr>
            <a:r>
              <a:rPr lang="zh-CN" altLang="en-US" smtClean="0"/>
              <a:t>浙江工业大学信息学院</a:t>
            </a:r>
            <a:endParaRPr lang="en-US" altLang="zh-CN"/>
          </a:p>
        </p:txBody>
      </p:sp>
      <p:sp>
        <p:nvSpPr>
          <p:cNvPr id="4" name="灯片编号占位符 3"/>
          <p:cNvSpPr>
            <a:spLocks noGrp="1"/>
          </p:cNvSpPr>
          <p:nvPr>
            <p:ph type="sldNum" sz="quarter" idx="11"/>
          </p:nvPr>
        </p:nvSpPr>
        <p:spPr/>
        <p:txBody>
          <a:bodyPr/>
          <a:lstStyle/>
          <a:p>
            <a:pPr>
              <a:defRPr/>
            </a:pPr>
            <a:fld id="{F04E0FC2-6EC7-45AD-9FCD-EB3F83661652}" type="slidenum">
              <a:rPr lang="en-US" altLang="zh-CN" smtClean="0">
                <a:solidFill>
                  <a:srgbClr val="000000"/>
                </a:solidFill>
              </a:rPr>
              <a:pPr>
                <a:defRPr/>
              </a:pPr>
              <a:t>44</a:t>
            </a:fld>
            <a:endParaRPr lang="en-US" altLang="zh-CN" dirty="0">
              <a:solidFill>
                <a:srgbClr val="000000"/>
              </a:solidFill>
            </a:endParaRPr>
          </a:p>
        </p:txBody>
      </p:sp>
    </p:spTree>
    <p:extLst>
      <p:ext uri="{BB962C8B-B14F-4D97-AF65-F5344CB8AC3E}">
        <p14:creationId xmlns:p14="http://schemas.microsoft.com/office/powerpoint/2010/main" val="17787938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87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87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8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87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8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6872" grpId="0"/>
      <p:bldP spid="36873" grpId="0"/>
      <p:bldP spid="35850" grpId="0"/>
      <p:bldP spid="36875" grpId="0"/>
      <p:bldP spid="3687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543" name="AutoShape 103"/>
          <p:cNvSpPr>
            <a:spLocks noChangeArrowheads="1"/>
          </p:cNvSpPr>
          <p:nvPr/>
        </p:nvSpPr>
        <p:spPr bwMode="gray">
          <a:xfrm>
            <a:off x="428625" y="1919288"/>
            <a:ext cx="3675063" cy="3867150"/>
          </a:xfrm>
          <a:prstGeom prst="roundRect">
            <a:avLst>
              <a:gd name="adj" fmla="val 2259"/>
            </a:avLst>
          </a:prstGeom>
          <a:solidFill>
            <a:schemeClr val="bg2">
              <a:lumMod val="20000"/>
              <a:lumOff val="80000"/>
            </a:schemeClr>
          </a:solidFill>
          <a:ln w="28575">
            <a:solidFill>
              <a:schemeClr val="bg1">
                <a:lumMod val="85000"/>
              </a:schemeClr>
            </a:solidFill>
            <a:round/>
            <a:headEnd/>
            <a:tailEnd/>
          </a:ln>
          <a:effectLst>
            <a:outerShdw blurRad="50800" dist="38100" dir="2700000" algn="tl" rotWithShape="0">
              <a:prstClr val="black">
                <a:alpha val="40000"/>
              </a:prstClr>
            </a:outerShdw>
          </a:effectLst>
        </p:spPr>
        <p:txBody>
          <a:bodyPr wrap="none" anchor="ctr"/>
          <a:lstStyle/>
          <a:p>
            <a:pPr fontAlgn="base">
              <a:spcBef>
                <a:spcPct val="0"/>
              </a:spcBef>
              <a:spcAft>
                <a:spcPct val="0"/>
              </a:spcAft>
              <a:defRPr/>
            </a:pPr>
            <a:endParaRPr lang="zh-CN" altLang="zh-CN">
              <a:solidFill>
                <a:srgbClr val="000000"/>
              </a:solidFill>
            </a:endParaRPr>
          </a:p>
        </p:txBody>
      </p:sp>
      <p:graphicFrame>
        <p:nvGraphicFramePr>
          <p:cNvPr id="41987" name="Object 120"/>
          <p:cNvGraphicFramePr>
            <a:graphicFrameLocks noChangeAspect="1"/>
          </p:cNvGraphicFramePr>
          <p:nvPr/>
        </p:nvGraphicFramePr>
        <p:xfrm>
          <a:off x="5807075" y="1700213"/>
          <a:ext cx="269875" cy="696912"/>
        </p:xfrm>
        <a:graphic>
          <a:graphicData uri="http://schemas.openxmlformats.org/presentationml/2006/ole">
            <mc:AlternateContent xmlns:mc="http://schemas.openxmlformats.org/markup-compatibility/2006">
              <mc:Choice xmlns:v="urn:schemas-microsoft-com:vml" Requires="v">
                <p:oleObj spid="_x0000_s39982" name="公式" r:id="rId3" imgW="114151" imgH="215619" progId="Equation.3">
                  <p:embed/>
                </p:oleObj>
              </mc:Choice>
              <mc:Fallback>
                <p:oleObj name="公式"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7075" y="1700213"/>
                        <a:ext cx="26987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89" name="Object 125"/>
          <p:cNvGraphicFramePr>
            <a:graphicFrameLocks noChangeAspect="1"/>
          </p:cNvGraphicFramePr>
          <p:nvPr/>
        </p:nvGraphicFramePr>
        <p:xfrm>
          <a:off x="4525963" y="550863"/>
          <a:ext cx="4189412" cy="6092825"/>
        </p:xfrm>
        <a:graphic>
          <a:graphicData uri="http://schemas.openxmlformats.org/presentationml/2006/ole">
            <mc:AlternateContent xmlns:mc="http://schemas.openxmlformats.org/markup-compatibility/2006">
              <mc:Choice xmlns:v="urn:schemas-microsoft-com:vml" Requires="v">
                <p:oleObj spid="_x0000_s39983" name="Visio" r:id="rId5" imgW="2758916" imgH="4131681" progId="Visio.Drawing.11">
                  <p:embed/>
                </p:oleObj>
              </mc:Choice>
              <mc:Fallback>
                <p:oleObj name="Visio" r:id="rId5" imgW="2758916" imgH="4131681"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5963" y="550863"/>
                        <a:ext cx="4189412" cy="609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矩形 23"/>
          <p:cNvSpPr>
            <a:spLocks noChangeArrowheads="1"/>
          </p:cNvSpPr>
          <p:nvPr/>
        </p:nvSpPr>
        <p:spPr bwMode="auto">
          <a:xfrm>
            <a:off x="539750" y="434975"/>
            <a:ext cx="2747963" cy="523875"/>
          </a:xfrm>
          <a:prstGeom prst="rect">
            <a:avLst/>
          </a:prstGeom>
          <a:solidFill>
            <a:schemeClr val="bg2">
              <a:lumMod val="10000"/>
              <a:lumOff val="90000"/>
            </a:schemeClr>
          </a:solidFill>
          <a:ln w="9525">
            <a:noFill/>
            <a:miter lim="800000"/>
            <a:headEnd/>
            <a:tailEnd/>
          </a:ln>
          <a:effectLst>
            <a:outerShdw blurRad="50800" dist="38100" dir="5400000" algn="t" rotWithShape="0">
              <a:prstClr val="black">
                <a:alpha val="40000"/>
              </a:prstClr>
            </a:outerShdw>
          </a:effectLst>
        </p:spPr>
        <p:txBody>
          <a:bodyPr>
            <a:spAutoFit/>
          </a:bodyPr>
          <a:lstStyle/>
          <a:p>
            <a:pPr fontAlgn="base">
              <a:spcBef>
                <a:spcPct val="0"/>
              </a:spcBef>
              <a:spcAft>
                <a:spcPct val="0"/>
              </a:spcAft>
              <a:buClr>
                <a:srgbClr val="FF0000"/>
              </a:buClr>
              <a:buSzPct val="80000"/>
              <a:defRPr/>
            </a:pPr>
            <a:r>
              <a:rPr lang="zh-CN" altLang="en-US" sz="2800" b="1" dirty="0">
                <a:solidFill>
                  <a:srgbClr val="800080"/>
                </a:solidFill>
                <a:ea typeface="微软雅黑" pitchFamily="34" charset="-122"/>
                <a:cs typeface="Arial" charset="0"/>
              </a:rPr>
              <a:t> </a:t>
            </a:r>
            <a:r>
              <a:rPr lang="en-US" altLang="zh-CN" sz="2800" b="1" dirty="0">
                <a:solidFill>
                  <a:srgbClr val="800080"/>
                </a:solidFill>
                <a:ea typeface="微软雅黑" pitchFamily="34" charset="-122"/>
                <a:cs typeface="Arial" charset="0"/>
              </a:rPr>
              <a:t>2.</a:t>
            </a:r>
            <a:r>
              <a:rPr lang="zh-CN" altLang="en-US" sz="2800" b="1" dirty="0">
                <a:solidFill>
                  <a:srgbClr val="800080"/>
                </a:solidFill>
                <a:ea typeface="微软雅黑" pitchFamily="34" charset="-122"/>
                <a:cs typeface="Arial" charset="0"/>
              </a:rPr>
              <a:t>低通白噪声</a:t>
            </a:r>
          </a:p>
        </p:txBody>
      </p:sp>
      <p:graphicFrame>
        <p:nvGraphicFramePr>
          <p:cNvPr id="41991" name="Object 24"/>
          <p:cNvGraphicFramePr>
            <a:graphicFrameLocks noChangeAspect="1"/>
          </p:cNvGraphicFramePr>
          <p:nvPr/>
        </p:nvGraphicFramePr>
        <p:xfrm>
          <a:off x="603250" y="2357438"/>
          <a:ext cx="3268663" cy="1428750"/>
        </p:xfrm>
        <a:graphic>
          <a:graphicData uri="http://schemas.openxmlformats.org/presentationml/2006/ole">
            <mc:AlternateContent xmlns:mc="http://schemas.openxmlformats.org/markup-compatibility/2006">
              <mc:Choice xmlns:v="urn:schemas-microsoft-com:vml" Requires="v">
                <p:oleObj spid="_x0000_s39984" name="Equation" r:id="rId7" imgW="1511300" imgH="660400" progId="Equation.DSMT4">
                  <p:embed/>
                </p:oleObj>
              </mc:Choice>
              <mc:Fallback>
                <p:oleObj name="Equation" r:id="rId7" imgW="1511300" imgH="6604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3250" y="2357438"/>
                        <a:ext cx="3268663"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708688"/>
                              </a:outerShdw>
                            </a:effectLst>
                          </a14:hiddenEffects>
                        </a:ext>
                      </a:extLst>
                    </p:spPr>
                  </p:pic>
                </p:oleObj>
              </mc:Fallback>
            </mc:AlternateContent>
          </a:graphicData>
        </a:graphic>
      </p:graphicFrame>
      <p:graphicFrame>
        <p:nvGraphicFramePr>
          <p:cNvPr id="41992" name="Object 25"/>
          <p:cNvGraphicFramePr>
            <a:graphicFrameLocks noChangeAspect="1"/>
          </p:cNvGraphicFramePr>
          <p:nvPr/>
        </p:nvGraphicFramePr>
        <p:xfrm>
          <a:off x="596900" y="4429125"/>
          <a:ext cx="3403600" cy="981075"/>
        </p:xfrm>
        <a:graphic>
          <a:graphicData uri="http://schemas.openxmlformats.org/presentationml/2006/ole">
            <mc:AlternateContent xmlns:mc="http://schemas.openxmlformats.org/markup-compatibility/2006">
              <mc:Choice xmlns:v="urn:schemas-microsoft-com:vml" Requires="v">
                <p:oleObj spid="_x0000_s39985" name="公式" r:id="rId9" imgW="1435100" imgH="431800" progId="Equation.3">
                  <p:embed/>
                </p:oleObj>
              </mc:Choice>
              <mc:Fallback>
                <p:oleObj name="公式" r:id="rId9" imgW="1435100" imgH="431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6900" y="4429125"/>
                        <a:ext cx="34036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708688"/>
                              </a:outerShdw>
                            </a:effectLst>
                          </a14:hiddenEffects>
                        </a:ext>
                      </a:extLst>
                    </p:spPr>
                  </p:pic>
                </p:oleObj>
              </mc:Fallback>
            </mc:AlternateContent>
          </a:graphicData>
        </a:graphic>
      </p:graphicFrame>
      <p:sp>
        <p:nvSpPr>
          <p:cNvPr id="29" name="椭圆 28"/>
          <p:cNvSpPr/>
          <p:nvPr/>
        </p:nvSpPr>
        <p:spPr>
          <a:xfrm>
            <a:off x="6786563" y="5357813"/>
            <a:ext cx="71437" cy="7143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2000">
              <a:solidFill>
                <a:srgbClr val="FFFFFF"/>
              </a:solidFill>
            </a:endParaRPr>
          </a:p>
        </p:txBody>
      </p:sp>
      <p:sp>
        <p:nvSpPr>
          <p:cNvPr id="3" name="页脚占位符 2"/>
          <p:cNvSpPr>
            <a:spLocks noGrp="1"/>
          </p:cNvSpPr>
          <p:nvPr>
            <p:ph type="ftr" sz="quarter" idx="10"/>
          </p:nvPr>
        </p:nvSpPr>
        <p:spPr/>
        <p:txBody>
          <a:bodyPr/>
          <a:lstStyle/>
          <a:p>
            <a:pPr>
              <a:defRPr/>
            </a:pPr>
            <a:r>
              <a:rPr lang="zh-CN" altLang="en-US" smtClean="0"/>
              <a:t>浙江工业大学信息学院</a:t>
            </a:r>
            <a:endParaRPr lang="en-US" altLang="zh-CN"/>
          </a:p>
        </p:txBody>
      </p:sp>
      <p:sp>
        <p:nvSpPr>
          <p:cNvPr id="4" name="灯片编号占位符 3"/>
          <p:cNvSpPr>
            <a:spLocks noGrp="1"/>
          </p:cNvSpPr>
          <p:nvPr>
            <p:ph type="sldNum" sz="quarter" idx="11"/>
          </p:nvPr>
        </p:nvSpPr>
        <p:spPr/>
        <p:txBody>
          <a:bodyPr/>
          <a:lstStyle/>
          <a:p>
            <a:pPr>
              <a:defRPr/>
            </a:pPr>
            <a:fld id="{F04E0FC2-6EC7-45AD-9FCD-EB3F83661652}" type="slidenum">
              <a:rPr lang="en-US" altLang="zh-CN" smtClean="0">
                <a:solidFill>
                  <a:srgbClr val="000000"/>
                </a:solidFill>
              </a:rPr>
              <a:pPr>
                <a:defRPr/>
              </a:pPr>
              <a:t>45</a:t>
            </a:fld>
            <a:endParaRPr lang="en-US" altLang="zh-CN" dirty="0">
              <a:solidFill>
                <a:srgbClr val="000000"/>
              </a:solidFill>
            </a:endParaRPr>
          </a:p>
        </p:txBody>
      </p:sp>
    </p:spTree>
    <p:extLst>
      <p:ext uri="{BB962C8B-B14F-4D97-AF65-F5344CB8AC3E}">
        <p14:creationId xmlns:p14="http://schemas.microsoft.com/office/powerpoint/2010/main" val="819781066"/>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10" name="Object 126"/>
          <p:cNvGraphicFramePr>
            <a:graphicFrameLocks noChangeAspect="1"/>
          </p:cNvGraphicFramePr>
          <p:nvPr/>
        </p:nvGraphicFramePr>
        <p:xfrm>
          <a:off x="376238" y="839788"/>
          <a:ext cx="4186237" cy="6018212"/>
        </p:xfrm>
        <a:graphic>
          <a:graphicData uri="http://schemas.openxmlformats.org/presentationml/2006/ole">
            <mc:AlternateContent xmlns:mc="http://schemas.openxmlformats.org/markup-compatibility/2006">
              <mc:Choice xmlns:v="urn:schemas-microsoft-com:vml" Requires="v">
                <p:oleObj spid="_x0000_s41006" name="Visio" r:id="rId3" imgW="2758916" imgH="4131681" progId="Visio.Drawing.11">
                  <p:embed/>
                </p:oleObj>
              </mc:Choice>
              <mc:Fallback>
                <p:oleObj name="Visio" r:id="rId3" imgW="2758916" imgH="4131681"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238" y="839788"/>
                        <a:ext cx="4186237" cy="60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Rectangle 127"/>
          <p:cNvSpPr>
            <a:spLocks noChangeArrowheads="1"/>
          </p:cNvSpPr>
          <p:nvPr/>
        </p:nvSpPr>
        <p:spPr bwMode="auto">
          <a:xfrm>
            <a:off x="3121025" y="2247900"/>
            <a:ext cx="576263" cy="1066800"/>
          </a:xfrm>
          <a:prstGeom prst="rect">
            <a:avLst/>
          </a:prstGeom>
          <a:solidFill>
            <a:schemeClr val="accent2">
              <a:lumMod val="40000"/>
              <a:lumOff val="60000"/>
            </a:schemeClr>
          </a:solidFill>
          <a:ln w="9525" algn="ctr">
            <a:noFill/>
            <a:miter lim="800000"/>
            <a:headEnd/>
            <a:tailEnd/>
          </a:ln>
        </p:spPr>
        <p:txBody>
          <a:bodyPr wrap="none" anchor="ctr"/>
          <a:lstStyle/>
          <a:p>
            <a:pPr fontAlgn="base">
              <a:spcBef>
                <a:spcPct val="0"/>
              </a:spcBef>
              <a:spcAft>
                <a:spcPct val="0"/>
              </a:spcAft>
              <a:defRPr/>
            </a:pPr>
            <a:endParaRPr lang="zh-CN" altLang="en-US" sz="2000">
              <a:solidFill>
                <a:srgbClr val="000000"/>
              </a:solidFill>
              <a:latin typeface="Garamond" pitchFamily="18" charset="0"/>
            </a:endParaRPr>
          </a:p>
        </p:txBody>
      </p:sp>
      <p:sp>
        <p:nvSpPr>
          <p:cNvPr id="4" name="Rectangle 128"/>
          <p:cNvSpPr>
            <a:spLocks noChangeArrowheads="1"/>
          </p:cNvSpPr>
          <p:nvPr/>
        </p:nvSpPr>
        <p:spPr bwMode="auto">
          <a:xfrm>
            <a:off x="947738" y="2247900"/>
            <a:ext cx="576262" cy="1066800"/>
          </a:xfrm>
          <a:prstGeom prst="rect">
            <a:avLst/>
          </a:prstGeom>
          <a:solidFill>
            <a:schemeClr val="accent2">
              <a:lumMod val="40000"/>
              <a:lumOff val="60000"/>
            </a:schemeClr>
          </a:solidFill>
          <a:ln w="9525" algn="ctr">
            <a:noFill/>
            <a:miter lim="800000"/>
            <a:headEnd/>
            <a:tailEnd/>
          </a:ln>
        </p:spPr>
        <p:txBody>
          <a:bodyPr wrap="none" anchor="ctr"/>
          <a:lstStyle/>
          <a:p>
            <a:pPr fontAlgn="base">
              <a:spcBef>
                <a:spcPct val="0"/>
              </a:spcBef>
              <a:spcAft>
                <a:spcPct val="0"/>
              </a:spcAft>
              <a:defRPr/>
            </a:pPr>
            <a:endParaRPr lang="zh-CN" altLang="en-US" sz="2000">
              <a:solidFill>
                <a:srgbClr val="000000"/>
              </a:solidFill>
              <a:latin typeface="Garamond" pitchFamily="18" charset="0"/>
            </a:endParaRPr>
          </a:p>
        </p:txBody>
      </p:sp>
      <p:sp>
        <p:nvSpPr>
          <p:cNvPr id="6" name="AutoShape 103"/>
          <p:cNvSpPr>
            <a:spLocks noChangeArrowheads="1"/>
          </p:cNvSpPr>
          <p:nvPr/>
        </p:nvSpPr>
        <p:spPr bwMode="gray">
          <a:xfrm>
            <a:off x="4683125" y="1919288"/>
            <a:ext cx="4032250" cy="4224337"/>
          </a:xfrm>
          <a:prstGeom prst="roundRect">
            <a:avLst>
              <a:gd name="adj" fmla="val 2259"/>
            </a:avLst>
          </a:prstGeom>
          <a:solidFill>
            <a:schemeClr val="bg2">
              <a:lumMod val="20000"/>
              <a:lumOff val="80000"/>
            </a:schemeClr>
          </a:solidFill>
          <a:ln w="28575">
            <a:solidFill>
              <a:schemeClr val="bg1">
                <a:lumMod val="85000"/>
              </a:schemeClr>
            </a:solidFill>
            <a:round/>
            <a:headEnd/>
            <a:tailEnd/>
          </a:ln>
          <a:effectLst>
            <a:outerShdw blurRad="50800" dist="38100" dir="2700000" algn="tl" rotWithShape="0">
              <a:prstClr val="black">
                <a:alpha val="40000"/>
              </a:prstClr>
            </a:outerShdw>
          </a:effectLst>
        </p:spPr>
        <p:txBody>
          <a:bodyPr wrap="none" anchor="ctr"/>
          <a:lstStyle/>
          <a:p>
            <a:pPr fontAlgn="base">
              <a:spcBef>
                <a:spcPct val="0"/>
              </a:spcBef>
              <a:spcAft>
                <a:spcPct val="0"/>
              </a:spcAft>
              <a:defRPr/>
            </a:pPr>
            <a:endParaRPr lang="zh-CN" altLang="zh-CN">
              <a:solidFill>
                <a:srgbClr val="000000"/>
              </a:solidFill>
            </a:endParaRPr>
          </a:p>
        </p:txBody>
      </p:sp>
      <p:sp>
        <p:nvSpPr>
          <p:cNvPr id="125958" name="Rectangle 6"/>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fontAlgn="base">
              <a:spcBef>
                <a:spcPct val="0"/>
              </a:spcBef>
              <a:spcAft>
                <a:spcPct val="0"/>
              </a:spcAft>
              <a:defRPr/>
            </a:pPr>
            <a:endParaRPr lang="zh-CN" altLang="en-US" sz="2000">
              <a:solidFill>
                <a:srgbClr val="000000"/>
              </a:solidFill>
              <a:latin typeface="Garamond" pitchFamily="18" charset="0"/>
            </a:endParaRPr>
          </a:p>
        </p:txBody>
      </p:sp>
      <p:graphicFrame>
        <p:nvGraphicFramePr>
          <p:cNvPr id="43015" name="Object 5"/>
          <p:cNvGraphicFramePr>
            <a:graphicFrameLocks noChangeAspect="1"/>
          </p:cNvGraphicFramePr>
          <p:nvPr/>
        </p:nvGraphicFramePr>
        <p:xfrm>
          <a:off x="4786313" y="2500313"/>
          <a:ext cx="3892550" cy="1143000"/>
        </p:xfrm>
        <a:graphic>
          <a:graphicData uri="http://schemas.openxmlformats.org/presentationml/2006/ole">
            <mc:AlternateContent xmlns:mc="http://schemas.openxmlformats.org/markup-compatibility/2006">
              <mc:Choice xmlns:v="urn:schemas-microsoft-com:vml" Requires="v">
                <p:oleObj spid="_x0000_s41007" name="Equation" r:id="rId5" imgW="2235200" imgH="660400" progId="Equation.DSMT4">
                  <p:embed/>
                </p:oleObj>
              </mc:Choice>
              <mc:Fallback>
                <p:oleObj name="Equation" r:id="rId5" imgW="2235200" imgH="660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6313" y="2500313"/>
                        <a:ext cx="38925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5960" name="Rectangle 8"/>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fontAlgn="base">
              <a:spcBef>
                <a:spcPct val="0"/>
              </a:spcBef>
              <a:spcAft>
                <a:spcPct val="0"/>
              </a:spcAft>
              <a:defRPr/>
            </a:pPr>
            <a:endParaRPr lang="zh-CN" altLang="en-US" sz="2000">
              <a:solidFill>
                <a:srgbClr val="000000"/>
              </a:solidFill>
              <a:latin typeface="Garamond" pitchFamily="18" charset="0"/>
            </a:endParaRPr>
          </a:p>
        </p:txBody>
      </p:sp>
      <p:graphicFrame>
        <p:nvGraphicFramePr>
          <p:cNvPr id="43017" name="Object 7"/>
          <p:cNvGraphicFramePr>
            <a:graphicFrameLocks noChangeAspect="1"/>
          </p:cNvGraphicFramePr>
          <p:nvPr/>
        </p:nvGraphicFramePr>
        <p:xfrm>
          <a:off x="4786313" y="4071938"/>
          <a:ext cx="3756025" cy="785812"/>
        </p:xfrm>
        <a:graphic>
          <a:graphicData uri="http://schemas.openxmlformats.org/presentationml/2006/ole">
            <mc:AlternateContent xmlns:mc="http://schemas.openxmlformats.org/markup-compatibility/2006">
              <mc:Choice xmlns:v="urn:schemas-microsoft-com:vml" Requires="v">
                <p:oleObj spid="_x0000_s41008" name="Equation" r:id="rId7" imgW="1866090" imgH="393529" progId="Equation.DSMT4">
                  <p:embed/>
                </p:oleObj>
              </mc:Choice>
              <mc:Fallback>
                <p:oleObj name="Equation" r:id="rId7" imgW="1866090" imgH="393529"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6313" y="4071938"/>
                        <a:ext cx="3756025"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5961" name="Object 9"/>
          <p:cNvGraphicFramePr>
            <a:graphicFrameLocks noChangeAspect="1"/>
          </p:cNvGraphicFramePr>
          <p:nvPr/>
        </p:nvGraphicFramePr>
        <p:xfrm>
          <a:off x="5857875" y="5357813"/>
          <a:ext cx="1571625" cy="642937"/>
        </p:xfrm>
        <a:graphic>
          <a:graphicData uri="http://schemas.openxmlformats.org/presentationml/2006/ole">
            <mc:AlternateContent xmlns:mc="http://schemas.openxmlformats.org/markup-compatibility/2006">
              <mc:Choice xmlns:v="urn:schemas-microsoft-com:vml" Requires="v">
                <p:oleObj spid="_x0000_s41009" name="公式" r:id="rId9" imgW="558800" imgH="228600" progId="Equation.3">
                  <p:embed/>
                </p:oleObj>
              </mc:Choice>
              <mc:Fallback>
                <p:oleObj name="公式" r:id="rId9" imgW="5588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57875" y="5357813"/>
                        <a:ext cx="1571625" cy="642937"/>
                      </a:xfrm>
                      <a:prstGeom prst="rect">
                        <a:avLst/>
                      </a:prstGeom>
                      <a:noFill/>
                      <a:ln w="38100" cmpd="dbl">
                        <a:solidFill>
                          <a:srgbClr val="66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rgbClr val="3D3D99"/>
                              </a:outerShdw>
                            </a:effectLst>
                          </a14:hiddenEffects>
                        </a:ext>
                      </a:extLst>
                    </p:spPr>
                  </p:pic>
                </p:oleObj>
              </mc:Fallback>
            </mc:AlternateContent>
          </a:graphicData>
        </a:graphic>
      </p:graphicFrame>
      <p:sp>
        <p:nvSpPr>
          <p:cNvPr id="15" name="矩形 10"/>
          <p:cNvSpPr>
            <a:spLocks noChangeArrowheads="1"/>
          </p:cNvSpPr>
          <p:nvPr/>
        </p:nvSpPr>
        <p:spPr bwMode="auto">
          <a:xfrm>
            <a:off x="5341938" y="549275"/>
            <a:ext cx="2714625" cy="954088"/>
          </a:xfrm>
          <a:prstGeom prst="rect">
            <a:avLst/>
          </a:prstGeom>
          <a:solidFill>
            <a:schemeClr val="bg2">
              <a:lumMod val="10000"/>
              <a:lumOff val="90000"/>
            </a:schemeClr>
          </a:solidFill>
          <a:ln w="9525">
            <a:noFill/>
            <a:miter lim="800000"/>
            <a:headEnd/>
            <a:tailEnd/>
          </a:ln>
          <a:effectLst>
            <a:outerShdw blurRad="50800" dist="38100" dir="5400000" algn="t" rotWithShape="0">
              <a:prstClr val="black">
                <a:alpha val="40000"/>
              </a:prstClr>
            </a:outerShdw>
          </a:effec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buClr>
                <a:srgbClr val="FF0000"/>
              </a:buClr>
              <a:buSzPct val="80000"/>
            </a:pPr>
            <a:r>
              <a:rPr lang="zh-CN" altLang="en-US" sz="2800" b="1">
                <a:solidFill>
                  <a:srgbClr val="800080"/>
                </a:solidFill>
                <a:latin typeface="Arial" charset="0"/>
                <a:ea typeface="微软雅黑" pitchFamily="34" charset="-122"/>
                <a:cs typeface="Arial" charset="0"/>
              </a:rPr>
              <a:t>    </a:t>
            </a:r>
            <a:r>
              <a:rPr lang="zh-CN" altLang="en-US" sz="2800" b="1">
                <a:solidFill>
                  <a:srgbClr val="000000"/>
                </a:solidFill>
                <a:latin typeface="宋体" charset="-122"/>
                <a:ea typeface="微软雅黑" pitchFamily="34" charset="-122"/>
                <a:cs typeface="Arial" charset="0"/>
              </a:rPr>
              <a:t>若</a:t>
            </a:r>
            <a:r>
              <a:rPr lang="en-US" altLang="zh-CN" sz="2800" b="1" i="1">
                <a:solidFill>
                  <a:srgbClr val="000000"/>
                </a:solidFill>
                <a:latin typeface="Times New Roman" pitchFamily="18" charset="0"/>
                <a:ea typeface="微软雅黑" pitchFamily="34" charset="-122"/>
                <a:cs typeface="Times New Roman" pitchFamily="18" charset="0"/>
              </a:rPr>
              <a:t>B</a:t>
            </a:r>
            <a:r>
              <a:rPr lang="en-US" altLang="zh-CN" sz="2800" b="1">
                <a:solidFill>
                  <a:srgbClr val="000000"/>
                </a:solidFill>
                <a:latin typeface="Times New Roman" pitchFamily="18" charset="0"/>
                <a:ea typeface="微软雅黑" pitchFamily="34" charset="-122"/>
                <a:cs typeface="Times New Roman" pitchFamily="18" charset="0"/>
              </a:rPr>
              <a:t>&lt;&lt;</a:t>
            </a:r>
            <a:r>
              <a:rPr lang="en-US" altLang="zh-CN" sz="2800" b="1" i="1">
                <a:solidFill>
                  <a:srgbClr val="000000"/>
                </a:solidFill>
                <a:latin typeface="Times New Roman" pitchFamily="18" charset="0"/>
                <a:ea typeface="微软雅黑" pitchFamily="34" charset="-122"/>
                <a:cs typeface="Times New Roman" pitchFamily="18" charset="0"/>
              </a:rPr>
              <a:t>f</a:t>
            </a:r>
            <a:r>
              <a:rPr lang="en-US" altLang="zh-CN" b="1" i="1">
                <a:solidFill>
                  <a:srgbClr val="000000"/>
                </a:solidFill>
                <a:latin typeface="Times New Roman" pitchFamily="18" charset="0"/>
                <a:ea typeface="微软雅黑" pitchFamily="34" charset="-122"/>
                <a:cs typeface="Times New Roman" pitchFamily="18" charset="0"/>
              </a:rPr>
              <a:t>c</a:t>
            </a:r>
            <a:endParaRPr lang="zh-CN" altLang="en-US" b="1" i="1">
              <a:solidFill>
                <a:srgbClr val="000000"/>
              </a:solidFill>
              <a:latin typeface="Times New Roman" pitchFamily="18" charset="0"/>
              <a:ea typeface="微软雅黑" pitchFamily="34" charset="-122"/>
              <a:cs typeface="Times New Roman" pitchFamily="18" charset="0"/>
            </a:endParaRPr>
          </a:p>
          <a:p>
            <a:pPr eaLnBrk="1" fontAlgn="base" hangingPunct="1">
              <a:spcBef>
                <a:spcPct val="0"/>
              </a:spcBef>
              <a:spcAft>
                <a:spcPct val="0"/>
              </a:spcAft>
              <a:buClr>
                <a:srgbClr val="FF0000"/>
              </a:buClr>
              <a:buSzPct val="80000"/>
            </a:pPr>
            <a:r>
              <a:rPr lang="zh-CN" altLang="en-US" sz="2800" b="1">
                <a:solidFill>
                  <a:srgbClr val="800080"/>
                </a:solidFill>
                <a:latin typeface="Arial" charset="0"/>
                <a:ea typeface="微软雅黑" pitchFamily="34" charset="-122"/>
                <a:cs typeface="Arial" charset="0"/>
              </a:rPr>
              <a:t>窄带高斯白噪声</a:t>
            </a:r>
          </a:p>
        </p:txBody>
      </p:sp>
      <p:sp>
        <p:nvSpPr>
          <p:cNvPr id="17" name="矩形 16"/>
          <p:cNvSpPr>
            <a:spLocks noChangeArrowheads="1"/>
          </p:cNvSpPr>
          <p:nvPr/>
        </p:nvSpPr>
        <p:spPr bwMode="auto">
          <a:xfrm>
            <a:off x="539750" y="173038"/>
            <a:ext cx="2747963" cy="523875"/>
          </a:xfrm>
          <a:prstGeom prst="rect">
            <a:avLst/>
          </a:prstGeom>
          <a:solidFill>
            <a:schemeClr val="bg2">
              <a:lumMod val="10000"/>
              <a:lumOff val="90000"/>
            </a:schemeClr>
          </a:solidFill>
          <a:ln w="9525">
            <a:noFill/>
            <a:miter lim="800000"/>
            <a:headEnd/>
            <a:tailEnd/>
          </a:ln>
          <a:effectLst>
            <a:outerShdw blurRad="50800" dist="38100" dir="5400000" algn="t" rotWithShape="0">
              <a:prstClr val="black">
                <a:alpha val="40000"/>
              </a:prstClr>
            </a:outerShdw>
          </a:effectLst>
        </p:spPr>
        <p:txBody>
          <a:bodyPr>
            <a:spAutoFit/>
          </a:bodyPr>
          <a:lstStyle/>
          <a:p>
            <a:pPr fontAlgn="base">
              <a:spcBef>
                <a:spcPct val="0"/>
              </a:spcBef>
              <a:spcAft>
                <a:spcPct val="0"/>
              </a:spcAft>
              <a:buClr>
                <a:srgbClr val="FF0000"/>
              </a:buClr>
              <a:buSzPct val="80000"/>
              <a:defRPr/>
            </a:pPr>
            <a:r>
              <a:rPr lang="zh-CN" altLang="en-US" sz="2800" b="1" dirty="0">
                <a:solidFill>
                  <a:srgbClr val="800080"/>
                </a:solidFill>
                <a:ea typeface="微软雅黑" pitchFamily="34" charset="-122"/>
                <a:cs typeface="Arial" charset="0"/>
              </a:rPr>
              <a:t> </a:t>
            </a:r>
            <a:r>
              <a:rPr lang="en-US" altLang="zh-CN" sz="2800" b="1" dirty="0">
                <a:solidFill>
                  <a:srgbClr val="800080"/>
                </a:solidFill>
                <a:ea typeface="微软雅黑" pitchFamily="34" charset="-122"/>
                <a:cs typeface="Arial" charset="0"/>
              </a:rPr>
              <a:t>3.</a:t>
            </a:r>
            <a:r>
              <a:rPr lang="zh-CN" altLang="en-US" sz="2800" b="1" dirty="0">
                <a:solidFill>
                  <a:srgbClr val="800080"/>
                </a:solidFill>
                <a:ea typeface="微软雅黑" pitchFamily="34" charset="-122"/>
                <a:cs typeface="Arial" charset="0"/>
              </a:rPr>
              <a:t>带通白噪声</a:t>
            </a:r>
          </a:p>
        </p:txBody>
      </p:sp>
      <p:sp>
        <p:nvSpPr>
          <p:cNvPr id="5" name="页脚占位符 4"/>
          <p:cNvSpPr>
            <a:spLocks noGrp="1"/>
          </p:cNvSpPr>
          <p:nvPr>
            <p:ph type="ftr" sz="quarter" idx="10"/>
          </p:nvPr>
        </p:nvSpPr>
        <p:spPr/>
        <p:txBody>
          <a:bodyPr/>
          <a:lstStyle/>
          <a:p>
            <a:pPr>
              <a:defRPr/>
            </a:pPr>
            <a:r>
              <a:rPr lang="zh-CN" altLang="en-US" smtClean="0"/>
              <a:t>浙江工业大学信息学院</a:t>
            </a:r>
            <a:endParaRPr lang="en-US" altLang="zh-CN"/>
          </a:p>
        </p:txBody>
      </p:sp>
      <p:sp>
        <p:nvSpPr>
          <p:cNvPr id="7" name="灯片编号占位符 6"/>
          <p:cNvSpPr>
            <a:spLocks noGrp="1"/>
          </p:cNvSpPr>
          <p:nvPr>
            <p:ph type="sldNum" sz="quarter" idx="11"/>
          </p:nvPr>
        </p:nvSpPr>
        <p:spPr/>
        <p:txBody>
          <a:bodyPr/>
          <a:lstStyle/>
          <a:p>
            <a:pPr>
              <a:defRPr/>
            </a:pPr>
            <a:fld id="{F04E0FC2-6EC7-45AD-9FCD-EB3F83661652}" type="slidenum">
              <a:rPr lang="en-US" altLang="zh-CN" smtClean="0">
                <a:solidFill>
                  <a:srgbClr val="000000"/>
                </a:solidFill>
              </a:rPr>
              <a:pPr>
                <a:defRPr/>
              </a:pPr>
              <a:t>46</a:t>
            </a:fld>
            <a:endParaRPr lang="en-US" altLang="zh-CN" dirty="0">
              <a:solidFill>
                <a:srgbClr val="000000"/>
              </a:solidFill>
            </a:endParaRPr>
          </a:p>
        </p:txBody>
      </p:sp>
    </p:spTree>
    <p:extLst>
      <p:ext uri="{BB962C8B-B14F-4D97-AF65-F5344CB8AC3E}">
        <p14:creationId xmlns:p14="http://schemas.microsoft.com/office/powerpoint/2010/main" val="4735252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20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2000"/>
                                        <p:tgtEl>
                                          <p:spTgt spid="3"/>
                                        </p:tgtEl>
                                      </p:cBhvr>
                                    </p:animEffect>
                                  </p:childTnLst>
                                </p:cTn>
                              </p:par>
                            </p:childTnLst>
                          </p:cTn>
                        </p:par>
                        <p:par>
                          <p:cTn id="11" fill="hold" nodeType="afterGroup">
                            <p:stCondLst>
                              <p:cond delay="2000"/>
                            </p:stCondLst>
                            <p:childTnLst>
                              <p:par>
                                <p:cTn id="12" presetID="22" presetClass="entr" presetSubtype="8" fill="hold" nodeType="afterEffect">
                                  <p:stCondLst>
                                    <p:cond delay="0"/>
                                  </p:stCondLst>
                                  <p:childTnLst>
                                    <p:set>
                                      <p:cBhvr>
                                        <p:cTn id="13" dur="1" fill="hold">
                                          <p:stCondLst>
                                            <p:cond delay="0"/>
                                          </p:stCondLst>
                                        </p:cTn>
                                        <p:tgtEl>
                                          <p:spTgt spid="125961"/>
                                        </p:tgtEl>
                                        <p:attrNameLst>
                                          <p:attrName>style.visibility</p:attrName>
                                        </p:attrNameLst>
                                      </p:cBhvr>
                                      <p:to>
                                        <p:strVal val="visible"/>
                                      </p:to>
                                    </p:set>
                                    <p:animEffect transition="in" filter="wipe(left)">
                                      <p:cBhvr>
                                        <p:cTn id="14" dur="2000"/>
                                        <p:tgtEl>
                                          <p:spTgt spid="125961"/>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up)">
                                      <p:cBhvr>
                                        <p:cTn id="19"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4" grpId="0" animBg="1" autoUpdateAnimBg="0"/>
      <p:bldP spid="1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bwMode="auto">
          <a:xfrm>
            <a:off x="827088" y="115888"/>
            <a:ext cx="7793037" cy="911225"/>
          </a:xfrm>
          <a:prstGeom prst="rect">
            <a:avLst/>
          </a:prstGeom>
          <a:noFill/>
          <a:ln w="9525">
            <a:noFill/>
            <a:miter lim="800000"/>
            <a:headEnd/>
            <a:tailEnd/>
          </a:ln>
        </p:spPr>
        <p:txBody>
          <a:bodyPr anchor="b"/>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a:lstStyle>
          <a:p>
            <a:pPr>
              <a:defRPr/>
            </a:pPr>
            <a:r>
              <a:rPr lang="zh-CN" altLang="en-US" sz="3600" smtClean="0">
                <a:solidFill>
                  <a:srgbClr val="000099"/>
                </a:solidFill>
                <a:latin typeface="微软雅黑" pitchFamily="34" charset="-122"/>
                <a:ea typeface="微软雅黑" pitchFamily="34" charset="-122"/>
              </a:rPr>
              <a:t>作业</a:t>
            </a:r>
            <a:endParaRPr lang="zh-CN" altLang="en-US" sz="3600" dirty="0">
              <a:solidFill>
                <a:srgbClr val="000099"/>
              </a:solidFill>
              <a:latin typeface="微软雅黑" pitchFamily="34" charset="-122"/>
              <a:ea typeface="微软雅黑" pitchFamily="34" charset="-122"/>
            </a:endParaRPr>
          </a:p>
        </p:txBody>
      </p:sp>
      <p:sp>
        <p:nvSpPr>
          <p:cNvPr id="5" name="Rectangle 2"/>
          <p:cNvSpPr txBox="1">
            <a:spLocks noChangeArrowheads="1"/>
          </p:cNvSpPr>
          <p:nvPr/>
        </p:nvSpPr>
        <p:spPr bwMode="auto">
          <a:xfrm>
            <a:off x="730250" y="1214438"/>
            <a:ext cx="7127875" cy="4214812"/>
          </a:xfrm>
          <a:prstGeom prst="rect">
            <a:avLst/>
          </a:prstGeom>
          <a:solidFill>
            <a:srgbClr val="1C1C1C">
              <a:lumMod val="10000"/>
              <a:lumOff val="90000"/>
            </a:srgbClr>
          </a:solidFill>
          <a:ln w="9525">
            <a:noFill/>
            <a:miter lim="800000"/>
            <a:headEnd/>
            <a:tailEnd/>
          </a:ln>
          <a:effectLst>
            <a:outerShdw blurRad="50800" dist="38100" dir="2700000" algn="tl" rotWithShape="0">
              <a:prstClr val="black">
                <a:alpha val="40000"/>
              </a:prstClr>
            </a:outerShdw>
          </a:effectLst>
        </p:spPr>
        <p:txBody>
          <a:bodyPr/>
          <a:lstStyle/>
          <a:p>
            <a:pPr marL="342900" indent="-342900">
              <a:lnSpc>
                <a:spcPct val="150000"/>
              </a:lnSpc>
              <a:spcBef>
                <a:spcPct val="20000"/>
              </a:spcBef>
              <a:buClr>
                <a:srgbClr val="3333CC"/>
              </a:buClr>
              <a:buSzPct val="55000"/>
              <a:buFont typeface="Wingdings" pitchFamily="2" charset="2"/>
              <a:buNone/>
              <a:tabLst>
                <a:tab pos="3595688" algn="l"/>
              </a:tabLst>
              <a:defRPr/>
            </a:pPr>
            <a:r>
              <a:rPr lang="zh-CN" altLang="en-US" sz="3200" kern="0" dirty="0">
                <a:solidFill>
                  <a:srgbClr val="000099"/>
                </a:solidFill>
                <a:latin typeface="微软雅黑" pitchFamily="34" charset="-122"/>
                <a:ea typeface="微软雅黑" pitchFamily="34" charset="-122"/>
              </a:rPr>
              <a:t>    习题：</a:t>
            </a:r>
          </a:p>
          <a:p>
            <a:pPr marL="1200150" lvl="2" indent="-285750">
              <a:lnSpc>
                <a:spcPct val="120000"/>
              </a:lnSpc>
              <a:spcBef>
                <a:spcPct val="20000"/>
              </a:spcBef>
              <a:buClr>
                <a:srgbClr val="990099"/>
              </a:buClr>
              <a:buSzPct val="60000"/>
              <a:buFont typeface="Wingdings" pitchFamily="2" charset="2"/>
              <a:buChar char="l"/>
              <a:tabLst>
                <a:tab pos="3595688" algn="l"/>
              </a:tabLst>
              <a:defRPr/>
            </a:pPr>
            <a:r>
              <a:rPr lang="en-US" altLang="zh-CN" sz="2800" kern="0" dirty="0">
                <a:solidFill>
                  <a:srgbClr val="000000"/>
                </a:solidFill>
                <a:ea typeface="黑体" pitchFamily="2" charset="-122"/>
                <a:cs typeface="Arial" charset="0"/>
              </a:rPr>
              <a:t>3-2</a:t>
            </a:r>
          </a:p>
          <a:p>
            <a:pPr marL="1200150" lvl="2" indent="-285750">
              <a:lnSpc>
                <a:spcPct val="120000"/>
              </a:lnSpc>
              <a:spcBef>
                <a:spcPct val="20000"/>
              </a:spcBef>
              <a:buClr>
                <a:srgbClr val="990099"/>
              </a:buClr>
              <a:buSzPct val="60000"/>
              <a:buFont typeface="Wingdings" pitchFamily="2" charset="2"/>
              <a:buChar char="l"/>
              <a:tabLst>
                <a:tab pos="3595688" algn="l"/>
              </a:tabLst>
              <a:defRPr/>
            </a:pPr>
            <a:r>
              <a:rPr lang="en-US" altLang="zh-CN" sz="2800" kern="0" dirty="0">
                <a:solidFill>
                  <a:srgbClr val="000000"/>
                </a:solidFill>
                <a:ea typeface="黑体" pitchFamily="2" charset="-122"/>
                <a:cs typeface="Arial" charset="0"/>
              </a:rPr>
              <a:t>3-6</a:t>
            </a:r>
          </a:p>
          <a:p>
            <a:pPr marL="1200150" lvl="2" indent="-285750">
              <a:lnSpc>
                <a:spcPct val="120000"/>
              </a:lnSpc>
              <a:spcBef>
                <a:spcPct val="20000"/>
              </a:spcBef>
              <a:buClr>
                <a:srgbClr val="990099"/>
              </a:buClr>
              <a:buSzPct val="60000"/>
              <a:buFont typeface="Wingdings" pitchFamily="2" charset="2"/>
              <a:buChar char="l"/>
              <a:tabLst>
                <a:tab pos="3595688" algn="l"/>
              </a:tabLst>
              <a:defRPr/>
            </a:pPr>
            <a:r>
              <a:rPr lang="en-US" altLang="zh-CN" sz="2800" kern="0" dirty="0">
                <a:solidFill>
                  <a:srgbClr val="000000"/>
                </a:solidFill>
                <a:ea typeface="黑体" pitchFamily="2" charset="-122"/>
                <a:cs typeface="Arial" charset="0"/>
                <a:sym typeface="Wingdings" pitchFamily="2" charset="2"/>
              </a:rPr>
              <a:t>3-7</a:t>
            </a:r>
          </a:p>
          <a:p>
            <a:pPr marL="1200150" lvl="2" indent="-285750">
              <a:lnSpc>
                <a:spcPct val="120000"/>
              </a:lnSpc>
              <a:spcBef>
                <a:spcPct val="20000"/>
              </a:spcBef>
              <a:buClr>
                <a:srgbClr val="990099"/>
              </a:buClr>
              <a:buSzPct val="60000"/>
              <a:buFont typeface="Wingdings" pitchFamily="2" charset="2"/>
              <a:buChar char="l"/>
              <a:tabLst>
                <a:tab pos="3595688" algn="l"/>
              </a:tabLst>
              <a:defRPr/>
            </a:pPr>
            <a:r>
              <a:rPr lang="en-US" altLang="zh-CN" sz="2800" kern="0" dirty="0">
                <a:solidFill>
                  <a:srgbClr val="000000"/>
                </a:solidFill>
                <a:ea typeface="黑体" pitchFamily="2" charset="-122"/>
                <a:cs typeface="Arial" charset="0"/>
                <a:sym typeface="Wingdings" pitchFamily="2" charset="2"/>
              </a:rPr>
              <a:t>3-8</a:t>
            </a:r>
          </a:p>
        </p:txBody>
      </p:sp>
      <p:sp>
        <p:nvSpPr>
          <p:cNvPr id="3" name="页脚占位符 2"/>
          <p:cNvSpPr>
            <a:spLocks noGrp="1"/>
          </p:cNvSpPr>
          <p:nvPr>
            <p:ph type="ftr" sz="quarter" idx="10"/>
          </p:nvPr>
        </p:nvSpPr>
        <p:spPr/>
        <p:txBody>
          <a:bodyPr/>
          <a:lstStyle/>
          <a:p>
            <a:pPr>
              <a:defRPr/>
            </a:pPr>
            <a:r>
              <a:rPr lang="zh-CN" altLang="en-US" smtClean="0"/>
              <a:t>浙江工业大学信息学院</a:t>
            </a:r>
            <a:endParaRPr lang="en-US" altLang="zh-CN"/>
          </a:p>
        </p:txBody>
      </p:sp>
      <p:sp>
        <p:nvSpPr>
          <p:cNvPr id="6" name="灯片编号占位符 5"/>
          <p:cNvSpPr>
            <a:spLocks noGrp="1"/>
          </p:cNvSpPr>
          <p:nvPr>
            <p:ph type="sldNum" sz="quarter" idx="11"/>
          </p:nvPr>
        </p:nvSpPr>
        <p:spPr/>
        <p:txBody>
          <a:bodyPr/>
          <a:lstStyle/>
          <a:p>
            <a:pPr>
              <a:defRPr/>
            </a:pPr>
            <a:fld id="{F04E0FC2-6EC7-45AD-9FCD-EB3F83661652}" type="slidenum">
              <a:rPr lang="en-US" altLang="zh-CN" smtClean="0">
                <a:solidFill>
                  <a:srgbClr val="000000"/>
                </a:solidFill>
              </a:rPr>
              <a:pPr>
                <a:defRPr/>
              </a:pPr>
              <a:t>47</a:t>
            </a:fld>
            <a:endParaRPr lang="en-US" altLang="zh-CN" dirty="0">
              <a:solidFill>
                <a:srgbClr val="000000"/>
              </a:solidFill>
            </a:endParaRPr>
          </a:p>
        </p:txBody>
      </p:sp>
    </p:spTree>
    <p:extLst>
      <p:ext uri="{BB962C8B-B14F-4D97-AF65-F5344CB8AC3E}">
        <p14:creationId xmlns:p14="http://schemas.microsoft.com/office/powerpoint/2010/main" val="250511312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2"/>
          <p:cNvGraphicFramePr>
            <a:graphicFrameLocks noChangeAspect="1"/>
          </p:cNvGraphicFramePr>
          <p:nvPr/>
        </p:nvGraphicFramePr>
        <p:xfrm>
          <a:off x="1443038" y="4649788"/>
          <a:ext cx="4179887" cy="1443037"/>
        </p:xfrm>
        <a:graphic>
          <a:graphicData uri="http://schemas.openxmlformats.org/presentationml/2006/ole">
            <mc:AlternateContent xmlns:mc="http://schemas.openxmlformats.org/markup-compatibility/2006">
              <mc:Choice xmlns:v="urn:schemas-microsoft-com:vml" Requires="v">
                <p:oleObj spid="_x0000_s3130" name="Equation" r:id="rId3" imgW="1981200" imgH="685800" progId="Equation.DSMT4">
                  <p:embed/>
                </p:oleObj>
              </mc:Choice>
              <mc:Fallback>
                <p:oleObj name="Equation" r:id="rId3" imgW="1981200" imgH="685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3038" y="4649788"/>
                        <a:ext cx="4179887" cy="144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7" name="Object 19"/>
          <p:cNvGraphicFramePr>
            <a:graphicFrameLocks noChangeAspect="1"/>
          </p:cNvGraphicFramePr>
          <p:nvPr/>
        </p:nvGraphicFramePr>
        <p:xfrm>
          <a:off x="1116013" y="3490913"/>
          <a:ext cx="5880100" cy="1017587"/>
        </p:xfrm>
        <a:graphic>
          <a:graphicData uri="http://schemas.openxmlformats.org/presentationml/2006/ole">
            <mc:AlternateContent xmlns:mc="http://schemas.openxmlformats.org/markup-compatibility/2006">
              <mc:Choice xmlns:v="urn:schemas-microsoft-com:vml" Requires="v">
                <p:oleObj spid="_x0000_s3131" name="Equation" r:id="rId5" imgW="2768600" imgH="482600" progId="Equation.DSMT4">
                  <p:embed/>
                </p:oleObj>
              </mc:Choice>
              <mc:Fallback>
                <p:oleObj name="Equation" r:id="rId5" imgW="2768600" imgH="482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3490913"/>
                        <a:ext cx="5880100" cy="101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20"/>
          <p:cNvSpPr>
            <a:spLocks noChangeArrowheads="1"/>
          </p:cNvSpPr>
          <p:nvPr/>
        </p:nvSpPr>
        <p:spPr bwMode="auto">
          <a:xfrm>
            <a:off x="468313" y="6073775"/>
            <a:ext cx="7991475" cy="549275"/>
          </a:xfrm>
          <a:prstGeom prst="rect">
            <a:avLst/>
          </a:prstGeom>
          <a:noFill/>
          <a:ln w="9525" cap="flat" cmpd="sng" algn="ctr">
            <a:noFill/>
            <a:prstDash val="solid"/>
            <a:miter lim="800000"/>
            <a:headEnd/>
            <a:tailEnd/>
          </a:ln>
          <a:effectLst/>
        </p:spPr>
        <p:txBody>
          <a:bodyPr anchor="ctr">
            <a:spAutoFit/>
          </a:bodyPr>
          <a:lstStyle>
            <a:lvl1pPr indent="457200"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fontAlgn="base">
              <a:lnSpc>
                <a:spcPts val="3600"/>
              </a:lnSpc>
              <a:spcBef>
                <a:spcPct val="0"/>
              </a:spcBef>
              <a:spcAft>
                <a:spcPct val="0"/>
              </a:spcAft>
              <a:buClr>
                <a:srgbClr val="003399"/>
              </a:buClr>
              <a:buSzPct val="60000"/>
            </a:pPr>
            <a:r>
              <a:rPr lang="zh-CN" altLang="en-US" sz="2400" b="1">
                <a:solidFill>
                  <a:srgbClr val="FF0000"/>
                </a:solidFill>
                <a:latin typeface="Arial" charset="0"/>
                <a:ea typeface="微软雅黑" pitchFamily="34" charset="-122"/>
                <a:cs typeface="Arial" charset="0"/>
              </a:rPr>
              <a:t>维数 </a:t>
            </a:r>
            <a:r>
              <a:rPr lang="en-US" altLang="zh-CN" sz="2400" b="1">
                <a:solidFill>
                  <a:srgbClr val="FF0000"/>
                </a:solidFill>
                <a:latin typeface="Arial" charset="0"/>
                <a:ea typeface="微软雅黑" pitchFamily="34" charset="-122"/>
                <a:cs typeface="Arial" charset="0"/>
              </a:rPr>
              <a:t>n </a:t>
            </a:r>
            <a:r>
              <a:rPr lang="zh-CN" altLang="en-US" sz="2400" b="1">
                <a:solidFill>
                  <a:srgbClr val="FF0000"/>
                </a:solidFill>
                <a:latin typeface="Arial" charset="0"/>
                <a:ea typeface="微软雅黑" pitchFamily="34" charset="-122"/>
                <a:cs typeface="Arial" charset="0"/>
              </a:rPr>
              <a:t>越大，对随机过程统计特性的描述就越充分！</a:t>
            </a:r>
          </a:p>
        </p:txBody>
      </p:sp>
      <p:sp>
        <p:nvSpPr>
          <p:cNvPr id="10" name="矩形 9"/>
          <p:cNvSpPr/>
          <p:nvPr/>
        </p:nvSpPr>
        <p:spPr>
          <a:xfrm>
            <a:off x="468313" y="3028950"/>
            <a:ext cx="2674937" cy="461963"/>
          </a:xfrm>
          <a:prstGeom prst="rect">
            <a:avLst/>
          </a:prstGeom>
        </p:spPr>
        <p:txBody>
          <a:bodyPr>
            <a:spAutoFit/>
          </a:bodyPr>
          <a:lstStyle/>
          <a:p>
            <a:pPr fontAlgn="base">
              <a:spcBef>
                <a:spcPct val="0"/>
              </a:spcBef>
              <a:spcAft>
                <a:spcPct val="0"/>
              </a:spcAft>
              <a:buClr>
                <a:srgbClr val="FF0000"/>
              </a:buClr>
              <a:buSzPct val="70000"/>
              <a:buFont typeface="Wingdings" pitchFamily="2" charset="2"/>
              <a:buChar char="n"/>
              <a:defRPr/>
            </a:pPr>
            <a:r>
              <a:rPr lang="zh-CN" altLang="en-US" sz="2400" b="1" kern="0" dirty="0">
                <a:solidFill>
                  <a:srgbClr val="000066"/>
                </a:solidFill>
                <a:latin typeface="黑体" pitchFamily="2" charset="-122"/>
                <a:ea typeface="黑体" pitchFamily="2" charset="-122"/>
              </a:rPr>
              <a:t> </a:t>
            </a:r>
            <a:r>
              <a:rPr lang="en-US" altLang="zh-CN" sz="2400" b="1" kern="0" dirty="0">
                <a:solidFill>
                  <a:srgbClr val="000066"/>
                </a:solidFill>
                <a:ea typeface="黑体" pitchFamily="2" charset="-122"/>
              </a:rPr>
              <a:t>n </a:t>
            </a:r>
            <a:r>
              <a:rPr lang="zh-CN" altLang="en-US" sz="2400" b="1" kern="0" dirty="0">
                <a:solidFill>
                  <a:srgbClr val="000066"/>
                </a:solidFill>
                <a:latin typeface="黑体" pitchFamily="2" charset="-122"/>
                <a:ea typeface="黑体" pitchFamily="2" charset="-122"/>
              </a:rPr>
              <a:t>维分布函数</a:t>
            </a:r>
            <a:r>
              <a:rPr lang="en-US" altLang="zh-CN" sz="2400" b="1" kern="0" dirty="0">
                <a:solidFill>
                  <a:srgbClr val="000066"/>
                </a:solidFill>
                <a:latin typeface="黑体" pitchFamily="2" charset="-122"/>
                <a:ea typeface="黑体" pitchFamily="2" charset="-122"/>
              </a:rPr>
              <a:t>:</a:t>
            </a:r>
            <a:endParaRPr lang="zh-CN" altLang="en-US" sz="2400" b="1" dirty="0">
              <a:solidFill>
                <a:srgbClr val="000066"/>
              </a:solidFill>
              <a:latin typeface="黑体" pitchFamily="2" charset="-122"/>
              <a:ea typeface="黑体" pitchFamily="2" charset="-122"/>
            </a:endParaRPr>
          </a:p>
        </p:txBody>
      </p:sp>
      <p:sp>
        <p:nvSpPr>
          <p:cNvPr id="11" name="矩形 10"/>
          <p:cNvSpPr>
            <a:spLocks noChangeArrowheads="1"/>
          </p:cNvSpPr>
          <p:nvPr/>
        </p:nvSpPr>
        <p:spPr bwMode="auto">
          <a:xfrm>
            <a:off x="5813425" y="5345113"/>
            <a:ext cx="2595563" cy="461962"/>
          </a:xfrm>
          <a:prstGeom prst="rect">
            <a:avLst/>
          </a:prstGeom>
          <a:noFill/>
          <a:ln w="9525">
            <a:noFill/>
            <a:miter lim="800000"/>
            <a:headEnd/>
            <a:tailEnd/>
          </a:ln>
        </p:spPr>
        <p:txBody>
          <a:bodyPr wrap="none">
            <a:spAutoFit/>
          </a:bodyPr>
          <a:lstStyle/>
          <a:p>
            <a:pPr fontAlgn="base">
              <a:spcBef>
                <a:spcPct val="0"/>
              </a:spcBef>
              <a:spcAft>
                <a:spcPct val="0"/>
              </a:spcAft>
              <a:defRPr/>
            </a:pPr>
            <a:r>
              <a:rPr lang="en-US" altLang="zh-CN" sz="2400" kern="0" dirty="0">
                <a:solidFill>
                  <a:srgbClr val="000066"/>
                </a:solidFill>
                <a:ea typeface="黑体" pitchFamily="2" charset="-122"/>
              </a:rPr>
              <a:t>n </a:t>
            </a:r>
            <a:r>
              <a:rPr lang="zh-CN" altLang="en-US" sz="2400" dirty="0">
                <a:solidFill>
                  <a:srgbClr val="000066"/>
                </a:solidFill>
                <a:latin typeface="黑体" pitchFamily="2" charset="-122"/>
                <a:ea typeface="黑体" pitchFamily="2" charset="-122"/>
              </a:rPr>
              <a:t>维概率密度函数</a:t>
            </a:r>
          </a:p>
        </p:txBody>
      </p:sp>
      <p:sp>
        <p:nvSpPr>
          <p:cNvPr id="7" name="矩形 6"/>
          <p:cNvSpPr/>
          <p:nvPr/>
        </p:nvSpPr>
        <p:spPr>
          <a:xfrm>
            <a:off x="466725" y="423863"/>
            <a:ext cx="2674938" cy="461962"/>
          </a:xfrm>
          <a:prstGeom prst="rect">
            <a:avLst/>
          </a:prstGeom>
        </p:spPr>
        <p:txBody>
          <a:bodyPr>
            <a:spAutoFit/>
          </a:bodyPr>
          <a:lstStyle/>
          <a:p>
            <a:pPr fontAlgn="base">
              <a:spcBef>
                <a:spcPct val="0"/>
              </a:spcBef>
              <a:spcAft>
                <a:spcPct val="0"/>
              </a:spcAft>
              <a:buClr>
                <a:srgbClr val="FF0000"/>
              </a:buClr>
              <a:buSzPct val="70000"/>
              <a:buFont typeface="Wingdings" pitchFamily="2" charset="2"/>
              <a:buChar char="n"/>
              <a:defRPr/>
            </a:pPr>
            <a:r>
              <a:rPr lang="zh-CN" altLang="en-US" sz="2400" b="1" kern="0" dirty="0">
                <a:solidFill>
                  <a:srgbClr val="000066"/>
                </a:solidFill>
                <a:latin typeface="黑体" pitchFamily="2" charset="-122"/>
                <a:ea typeface="黑体" pitchFamily="2" charset="-122"/>
              </a:rPr>
              <a:t> 二维分布函数</a:t>
            </a:r>
            <a:r>
              <a:rPr lang="en-US" altLang="zh-CN" sz="2400" b="1" kern="0" dirty="0">
                <a:solidFill>
                  <a:srgbClr val="000066"/>
                </a:solidFill>
                <a:latin typeface="黑体" pitchFamily="2" charset="-122"/>
                <a:ea typeface="黑体" pitchFamily="2" charset="-122"/>
              </a:rPr>
              <a:t>:</a:t>
            </a:r>
            <a:endParaRPr lang="zh-CN" altLang="en-US" sz="2400" b="1" dirty="0">
              <a:solidFill>
                <a:srgbClr val="000066"/>
              </a:solidFill>
              <a:latin typeface="黑体" pitchFamily="2" charset="-122"/>
              <a:ea typeface="黑体" pitchFamily="2" charset="-122"/>
            </a:endParaRPr>
          </a:p>
        </p:txBody>
      </p:sp>
      <p:sp>
        <p:nvSpPr>
          <p:cNvPr id="6152" name="矩形 8"/>
          <p:cNvSpPr>
            <a:spLocks noChangeArrowheads="1"/>
          </p:cNvSpPr>
          <p:nvPr/>
        </p:nvSpPr>
        <p:spPr bwMode="auto">
          <a:xfrm>
            <a:off x="4967288" y="2566988"/>
            <a:ext cx="3121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000">
                <a:solidFill>
                  <a:schemeClr val="tx1"/>
                </a:solidFill>
                <a:latin typeface="Garamond" pitchFamily="18" charset="0"/>
                <a:ea typeface="宋体" charset="-122"/>
              </a:defRPr>
            </a:lvl1pPr>
            <a:lvl2pPr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lvl="1" eaLnBrk="1" fontAlgn="base" hangingPunct="1">
              <a:spcBef>
                <a:spcPct val="0"/>
              </a:spcBef>
              <a:spcAft>
                <a:spcPct val="0"/>
              </a:spcAft>
            </a:pPr>
            <a:r>
              <a:rPr lang="zh-CN" altLang="en-US" sz="2400">
                <a:solidFill>
                  <a:srgbClr val="000066"/>
                </a:solidFill>
                <a:latin typeface="黑体" pitchFamily="2" charset="-122"/>
                <a:ea typeface="黑体" pitchFamily="2" charset="-122"/>
              </a:rPr>
              <a:t>二维概率密度函数</a:t>
            </a:r>
          </a:p>
        </p:txBody>
      </p:sp>
      <p:graphicFrame>
        <p:nvGraphicFramePr>
          <p:cNvPr id="6153" name="Object 24"/>
          <p:cNvGraphicFramePr>
            <a:graphicFrameLocks noChangeAspect="1"/>
          </p:cNvGraphicFramePr>
          <p:nvPr/>
        </p:nvGraphicFramePr>
        <p:xfrm>
          <a:off x="1273175" y="1755775"/>
          <a:ext cx="5265738" cy="954088"/>
        </p:xfrm>
        <a:graphic>
          <a:graphicData uri="http://schemas.openxmlformats.org/presentationml/2006/ole">
            <mc:AlternateContent xmlns:mc="http://schemas.openxmlformats.org/markup-compatibility/2006">
              <mc:Choice xmlns:v="urn:schemas-microsoft-com:vml" Requires="v">
                <p:oleObj spid="_x0000_s3132" name="公式" r:id="rId7" imgW="2527300" imgH="457200" progId="Equation.3">
                  <p:embed/>
                </p:oleObj>
              </mc:Choice>
              <mc:Fallback>
                <p:oleObj name="公式" r:id="rId7" imgW="2527300" imgH="457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73175" y="1755775"/>
                        <a:ext cx="526573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54" name="Object 26"/>
          <p:cNvGraphicFramePr>
            <a:graphicFrameLocks noChangeAspect="1"/>
          </p:cNvGraphicFramePr>
          <p:nvPr/>
        </p:nvGraphicFramePr>
        <p:xfrm>
          <a:off x="966788" y="1038225"/>
          <a:ext cx="6357937" cy="457200"/>
        </p:xfrm>
        <a:graphic>
          <a:graphicData uri="http://schemas.openxmlformats.org/presentationml/2006/ole">
            <mc:AlternateContent xmlns:mc="http://schemas.openxmlformats.org/markup-compatibility/2006">
              <mc:Choice xmlns:v="urn:schemas-microsoft-com:vml" Requires="v">
                <p:oleObj spid="_x0000_s3133" name="公式" r:id="rId9" imgW="3048000" imgH="215900" progId="Equation.3">
                  <p:embed/>
                </p:oleObj>
              </mc:Choice>
              <mc:Fallback>
                <p:oleObj name="公式" r:id="rId9" imgW="3048000" imgH="2159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6788" y="1038225"/>
                        <a:ext cx="6357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55" name="矩形 13"/>
          <p:cNvSpPr>
            <a:spLocks noChangeArrowheads="1"/>
          </p:cNvSpPr>
          <p:nvPr/>
        </p:nvSpPr>
        <p:spPr bwMode="auto">
          <a:xfrm>
            <a:off x="3109913" y="423863"/>
            <a:ext cx="24352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r>
              <a:rPr lang="en-US" altLang="zh-CN" sz="2400" b="1" dirty="0">
                <a:solidFill>
                  <a:srgbClr val="000000"/>
                </a:solidFill>
                <a:latin typeface="微软雅黑" pitchFamily="34" charset="-122"/>
                <a:ea typeface="微软雅黑" pitchFamily="34" charset="-122"/>
                <a:cs typeface="Arial" charset="0"/>
              </a:rPr>
              <a:t>---</a:t>
            </a:r>
            <a:r>
              <a:rPr lang="zh-CN" altLang="en-US" sz="2400" b="1" dirty="0">
                <a:solidFill>
                  <a:srgbClr val="000000"/>
                </a:solidFill>
                <a:latin typeface="微软雅黑" pitchFamily="34" charset="-122"/>
                <a:ea typeface="微软雅黑" pitchFamily="34" charset="-122"/>
                <a:cs typeface="Arial" charset="0"/>
              </a:rPr>
              <a:t>描述内在</a:t>
            </a:r>
            <a:r>
              <a:rPr lang="zh-CN" altLang="en-US" sz="2400" b="1" dirty="0" smtClean="0">
                <a:solidFill>
                  <a:srgbClr val="000000"/>
                </a:solidFill>
                <a:latin typeface="微软雅黑" pitchFamily="34" charset="-122"/>
                <a:ea typeface="微软雅黑" pitchFamily="34" charset="-122"/>
                <a:cs typeface="Arial" charset="0"/>
              </a:rPr>
              <a:t>联系</a:t>
            </a:r>
            <a:endParaRPr lang="zh-CN" altLang="en-US" sz="2400" b="1" dirty="0">
              <a:solidFill>
                <a:srgbClr val="000000"/>
              </a:solidFill>
              <a:latin typeface="微软雅黑" pitchFamily="34" charset="-122"/>
              <a:ea typeface="微软雅黑" pitchFamily="34" charset="-122"/>
              <a:cs typeface="Arial" charset="0"/>
            </a:endParaRPr>
          </a:p>
        </p:txBody>
      </p:sp>
      <p:sp>
        <p:nvSpPr>
          <p:cNvPr id="3" name="页脚占位符 2"/>
          <p:cNvSpPr>
            <a:spLocks noGrp="1"/>
          </p:cNvSpPr>
          <p:nvPr>
            <p:ph type="ftr" sz="quarter" idx="10"/>
          </p:nvPr>
        </p:nvSpPr>
        <p:spPr/>
        <p:txBody>
          <a:bodyPr/>
          <a:lstStyle/>
          <a:p>
            <a:pPr>
              <a:defRPr/>
            </a:pPr>
            <a:r>
              <a:rPr lang="zh-CN" altLang="en-US" smtClean="0"/>
              <a:t>浙江工业大学信息学院</a:t>
            </a:r>
            <a:endParaRPr lang="en-US" altLang="zh-CN"/>
          </a:p>
        </p:txBody>
      </p:sp>
      <p:sp>
        <p:nvSpPr>
          <p:cNvPr id="4" name="灯片编号占位符 3"/>
          <p:cNvSpPr>
            <a:spLocks noGrp="1"/>
          </p:cNvSpPr>
          <p:nvPr>
            <p:ph type="sldNum" sz="quarter" idx="11"/>
          </p:nvPr>
        </p:nvSpPr>
        <p:spPr/>
        <p:txBody>
          <a:bodyPr/>
          <a:lstStyle/>
          <a:p>
            <a:pPr>
              <a:defRPr/>
            </a:pPr>
            <a:fld id="{F04E0FC2-6EC7-45AD-9FCD-EB3F83661652}" type="slidenum">
              <a:rPr lang="en-US" altLang="zh-CN" smtClean="0">
                <a:solidFill>
                  <a:srgbClr val="000000"/>
                </a:solidFill>
              </a:rPr>
              <a:pPr>
                <a:defRPr/>
              </a:pPr>
              <a:t>5</a:t>
            </a:fld>
            <a:endParaRPr lang="en-US" altLang="zh-CN" dirty="0">
              <a:solidFill>
                <a:srgbClr val="000000"/>
              </a:solidFill>
            </a:endParaRPr>
          </a:p>
        </p:txBody>
      </p:sp>
    </p:spTree>
    <p:extLst>
      <p:ext uri="{BB962C8B-B14F-4D97-AF65-F5344CB8AC3E}">
        <p14:creationId xmlns:p14="http://schemas.microsoft.com/office/powerpoint/2010/main" val="78778455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82" name="Object 10"/>
          <p:cNvGraphicFramePr>
            <a:graphicFrameLocks noChangeAspect="1"/>
          </p:cNvGraphicFramePr>
          <p:nvPr>
            <p:extLst>
              <p:ext uri="{D42A27DB-BD31-4B8C-83A1-F6EECF244321}">
                <p14:modId xmlns:p14="http://schemas.microsoft.com/office/powerpoint/2010/main" val="3251460789"/>
              </p:ext>
            </p:extLst>
          </p:nvPr>
        </p:nvGraphicFramePr>
        <p:xfrm>
          <a:off x="3981450" y="3898900"/>
          <a:ext cx="4456113" cy="2794000"/>
        </p:xfrm>
        <a:graphic>
          <a:graphicData uri="http://schemas.openxmlformats.org/presentationml/2006/ole">
            <mc:AlternateContent xmlns:mc="http://schemas.openxmlformats.org/markup-compatibility/2006">
              <mc:Choice xmlns:v="urn:schemas-microsoft-com:vml" Requires="v">
                <p:oleObj spid="_x0000_s4140" name="Visio" r:id="rId4" imgW="4547006" imgH="3136697" progId="Visio.Drawing.11">
                  <p:embed/>
                </p:oleObj>
              </mc:Choice>
              <mc:Fallback>
                <p:oleObj name="Visio" r:id="rId4" imgW="4547006" imgH="3136697"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1450" y="3898900"/>
                        <a:ext cx="4456113" cy="279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0"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sp>
        <p:nvSpPr>
          <p:cNvPr id="7171" name="Rectangle 7"/>
          <p:cNvSpPr>
            <a:spLocks noChangeArrowheads="1"/>
          </p:cNvSpPr>
          <p:nvPr/>
        </p:nvSpPr>
        <p:spPr bwMode="auto">
          <a:xfrm>
            <a:off x="0" y="333375"/>
            <a:ext cx="336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r>
              <a:rPr kumimoji="1" lang="en-US" altLang="zh-CN" sz="1200">
                <a:solidFill>
                  <a:srgbClr val="000000"/>
                </a:solidFill>
                <a:latin typeface="宋体" charset="-122"/>
                <a:cs typeface="Times New Roman" pitchFamily="18" charset="0"/>
              </a:rPr>
              <a:t>  </a:t>
            </a:r>
            <a:endParaRPr kumimoji="1" lang="en-US" altLang="zh-CN" sz="2400">
              <a:solidFill>
                <a:srgbClr val="000000"/>
              </a:solidFill>
              <a:latin typeface="Times New Roman" pitchFamily="18" charset="0"/>
            </a:endParaRPr>
          </a:p>
        </p:txBody>
      </p:sp>
      <p:sp>
        <p:nvSpPr>
          <p:cNvPr id="7172" name="Rectangle 9"/>
          <p:cNvSpPr>
            <a:spLocks noChangeArrowheads="1"/>
          </p:cNvSpPr>
          <p:nvPr/>
        </p:nvSpPr>
        <p:spPr bwMode="auto">
          <a:xfrm>
            <a:off x="0" y="3049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sp>
        <p:nvSpPr>
          <p:cNvPr id="7173" name="Rectangle 10"/>
          <p:cNvSpPr>
            <a:spLocks noChangeArrowheads="1"/>
          </p:cNvSpPr>
          <p:nvPr/>
        </p:nvSpPr>
        <p:spPr bwMode="auto">
          <a:xfrm>
            <a:off x="0" y="3535363"/>
            <a:ext cx="336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r>
              <a:rPr kumimoji="1" lang="en-US" altLang="zh-CN" sz="1200">
                <a:solidFill>
                  <a:srgbClr val="000000"/>
                </a:solidFill>
                <a:latin typeface="Times New Roman" pitchFamily="18" charset="0"/>
              </a:rPr>
              <a:t>    </a:t>
            </a:r>
            <a:endParaRPr kumimoji="1" lang="en-US" altLang="zh-CN" sz="2400">
              <a:solidFill>
                <a:srgbClr val="000000"/>
              </a:solidFill>
              <a:latin typeface="Times New Roman" pitchFamily="18" charset="0"/>
            </a:endParaRPr>
          </a:p>
        </p:txBody>
      </p:sp>
      <p:sp>
        <p:nvSpPr>
          <p:cNvPr id="7174"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endParaRPr lang="zh-CN" altLang="en-US">
              <a:solidFill>
                <a:srgbClr val="000000"/>
              </a:solidFill>
            </a:endParaRPr>
          </a:p>
        </p:txBody>
      </p:sp>
      <p:graphicFrame>
        <p:nvGraphicFramePr>
          <p:cNvPr id="7175" name="Object 15"/>
          <p:cNvGraphicFramePr>
            <a:graphicFrameLocks noChangeAspect="1"/>
          </p:cNvGraphicFramePr>
          <p:nvPr/>
        </p:nvGraphicFramePr>
        <p:xfrm>
          <a:off x="1422400" y="3328988"/>
          <a:ext cx="3859213" cy="687387"/>
        </p:xfrm>
        <a:graphic>
          <a:graphicData uri="http://schemas.openxmlformats.org/presentationml/2006/ole">
            <mc:AlternateContent xmlns:mc="http://schemas.openxmlformats.org/markup-compatibility/2006">
              <mc:Choice xmlns:v="urn:schemas-microsoft-com:vml" Requires="v">
                <p:oleObj spid="_x0000_s4141" name="Equation" r:id="rId6" imgW="1854200" imgH="330200" progId="Equation.DSMT4">
                  <p:embed/>
                </p:oleObj>
              </mc:Choice>
              <mc:Fallback>
                <p:oleObj name="Equation" r:id="rId6" imgW="1854200" imgH="330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2400" y="3328988"/>
                        <a:ext cx="3859213" cy="68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708688"/>
                              </a:outerShdw>
                            </a:effectLst>
                          </a14:hiddenEffects>
                        </a:ext>
                      </a:extLst>
                    </p:spPr>
                  </p:pic>
                </p:oleObj>
              </mc:Fallback>
            </mc:AlternateContent>
          </a:graphicData>
        </a:graphic>
      </p:graphicFrame>
      <p:sp>
        <p:nvSpPr>
          <p:cNvPr id="14" name="矩形 13"/>
          <p:cNvSpPr>
            <a:spLocks noChangeArrowheads="1"/>
          </p:cNvSpPr>
          <p:nvPr/>
        </p:nvSpPr>
        <p:spPr bwMode="auto">
          <a:xfrm>
            <a:off x="692150" y="428625"/>
            <a:ext cx="2800350" cy="523875"/>
          </a:xfrm>
          <a:prstGeom prst="rect">
            <a:avLst/>
          </a:prstGeom>
          <a:solidFill>
            <a:schemeClr val="bg2">
              <a:lumMod val="10000"/>
              <a:lumOff val="90000"/>
            </a:schemeClr>
          </a:solidFill>
          <a:ln w="9525">
            <a:noFill/>
            <a:miter lim="800000"/>
            <a:headEnd/>
            <a:tailEnd/>
          </a:ln>
          <a:effectLst>
            <a:outerShdw blurRad="50800" dist="38100" dir="5400000" algn="t" rotWithShape="0">
              <a:prstClr val="black">
                <a:alpha val="40000"/>
              </a:prstClr>
            </a:outerShdw>
          </a:effectLst>
        </p:spPr>
        <p:txBody>
          <a:bodyPr>
            <a:spAutoFit/>
          </a:bodyPr>
          <a:lstStyle/>
          <a:p>
            <a:pPr fontAlgn="base">
              <a:spcBef>
                <a:spcPct val="0"/>
              </a:spcBef>
              <a:spcAft>
                <a:spcPct val="0"/>
              </a:spcAft>
              <a:buClr>
                <a:srgbClr val="FF0000"/>
              </a:buClr>
              <a:buSzPct val="80000"/>
              <a:defRPr/>
            </a:pPr>
            <a:r>
              <a:rPr lang="en-US" altLang="zh-CN" sz="2800" b="1" dirty="0">
                <a:solidFill>
                  <a:srgbClr val="800080"/>
                </a:solidFill>
                <a:ea typeface="微软雅黑" pitchFamily="34" charset="-122"/>
                <a:cs typeface="Arial" charset="0"/>
              </a:rPr>
              <a:t>3.1.2. </a:t>
            </a:r>
            <a:r>
              <a:rPr lang="zh-CN" altLang="en-US" sz="2800" dirty="0">
                <a:solidFill>
                  <a:srgbClr val="000000"/>
                </a:solidFill>
                <a:latin typeface="微软雅黑" pitchFamily="34" charset="-122"/>
                <a:ea typeface="微软雅黑" pitchFamily="34" charset="-122"/>
              </a:rPr>
              <a:t>数字特征</a:t>
            </a:r>
            <a:endParaRPr lang="zh-CN" altLang="en-US" sz="2800" dirty="0">
              <a:solidFill>
                <a:srgbClr val="000000"/>
              </a:solidFill>
              <a:latin typeface="微软雅黑" pitchFamily="34" charset="-122"/>
              <a:ea typeface="微软雅黑" pitchFamily="34" charset="-122"/>
              <a:cs typeface="Arial" charset="0"/>
            </a:endParaRPr>
          </a:p>
        </p:txBody>
      </p:sp>
      <p:sp>
        <p:nvSpPr>
          <p:cNvPr id="16" name="矩形 15"/>
          <p:cNvSpPr/>
          <p:nvPr/>
        </p:nvSpPr>
        <p:spPr>
          <a:xfrm>
            <a:off x="3686175" y="1354138"/>
            <a:ext cx="1860550" cy="457200"/>
          </a:xfrm>
          <a:prstGeom prst="rect">
            <a:avLst/>
          </a:prstGeom>
        </p:spPr>
        <p:txBody>
          <a:bodyPr wrap="none">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r>
              <a:rPr lang="en-US" altLang="zh-CN" sz="2400" b="1">
                <a:solidFill>
                  <a:srgbClr val="000099"/>
                </a:solidFill>
                <a:latin typeface="微软雅黑" pitchFamily="34" charset="-122"/>
                <a:ea typeface="微软雅黑" pitchFamily="34" charset="-122"/>
              </a:rPr>
              <a:t>---</a:t>
            </a:r>
            <a:r>
              <a:rPr lang="zh-CN" altLang="en-US" sz="2400" b="1">
                <a:solidFill>
                  <a:srgbClr val="000099"/>
                </a:solidFill>
                <a:latin typeface="微软雅黑" pitchFamily="34" charset="-122"/>
                <a:ea typeface="微软雅黑" pitchFamily="34" charset="-122"/>
              </a:rPr>
              <a:t>摆动中心</a:t>
            </a:r>
            <a:endParaRPr lang="zh-CN" altLang="en-US" sz="2400" b="1">
              <a:solidFill>
                <a:srgbClr val="000000"/>
              </a:solidFill>
              <a:latin typeface="微软雅黑" pitchFamily="34" charset="-122"/>
              <a:ea typeface="微软雅黑" pitchFamily="34" charset="-122"/>
            </a:endParaRPr>
          </a:p>
        </p:txBody>
      </p:sp>
      <p:sp>
        <p:nvSpPr>
          <p:cNvPr id="4112" name="矩形 20"/>
          <p:cNvSpPr>
            <a:spLocks noChangeArrowheads="1"/>
          </p:cNvSpPr>
          <p:nvPr/>
        </p:nvSpPr>
        <p:spPr bwMode="auto">
          <a:xfrm>
            <a:off x="5368925" y="3486150"/>
            <a:ext cx="1933575" cy="400050"/>
          </a:xfrm>
          <a:prstGeom prst="rect">
            <a:avLst/>
          </a:prstGeom>
          <a:noFill/>
          <a:ln w="9525">
            <a:noFill/>
            <a:miter lim="800000"/>
            <a:headEnd/>
            <a:tailEnd/>
          </a:ln>
        </p:spPr>
        <p:txBody>
          <a:bodyPr wrap="none">
            <a:spAutoFit/>
          </a:bodyPr>
          <a:lstStyle/>
          <a:p>
            <a:pPr fontAlgn="base">
              <a:spcBef>
                <a:spcPct val="0"/>
              </a:spcBef>
              <a:spcAft>
                <a:spcPct val="0"/>
              </a:spcAft>
              <a:defRPr/>
            </a:pPr>
            <a:r>
              <a:rPr lang="en-US" altLang="zh-CN" sz="2000" dirty="0">
                <a:solidFill>
                  <a:srgbClr val="000000"/>
                </a:solidFill>
                <a:ea typeface="微软雅黑" pitchFamily="34" charset="-122"/>
              </a:rPr>
              <a:t>---</a:t>
            </a:r>
            <a:r>
              <a:rPr lang="zh-CN" altLang="en-US" sz="2000" dirty="0">
                <a:solidFill>
                  <a:srgbClr val="000000"/>
                </a:solidFill>
                <a:ea typeface="微软雅黑" pitchFamily="34" charset="-122"/>
              </a:rPr>
              <a:t> </a:t>
            </a:r>
            <a:r>
              <a:rPr lang="en-US" altLang="zh-CN" sz="2000" b="1" i="1" dirty="0">
                <a:solidFill>
                  <a:srgbClr val="000000"/>
                </a:solidFill>
                <a:latin typeface="Times New Roman" pitchFamily="18" charset="0"/>
                <a:ea typeface="微软雅黑" pitchFamily="34" charset="-122"/>
                <a:cs typeface="Times New Roman" pitchFamily="18" charset="0"/>
              </a:rPr>
              <a:t>t</a:t>
            </a:r>
            <a:r>
              <a:rPr lang="en-US" altLang="zh-CN" sz="2000" i="1" dirty="0">
                <a:solidFill>
                  <a:srgbClr val="000000"/>
                </a:solidFill>
                <a:ea typeface="微软雅黑" pitchFamily="34" charset="-122"/>
              </a:rPr>
              <a:t> </a:t>
            </a:r>
            <a:r>
              <a:rPr lang="zh-CN" altLang="en-US" sz="2000" dirty="0">
                <a:solidFill>
                  <a:srgbClr val="000000"/>
                </a:solidFill>
                <a:ea typeface="微软雅黑" pitchFamily="34" charset="-122"/>
              </a:rPr>
              <a:t>的确定函数</a:t>
            </a:r>
          </a:p>
        </p:txBody>
      </p:sp>
      <p:sp>
        <p:nvSpPr>
          <p:cNvPr id="7179" name="矩形 44"/>
          <p:cNvSpPr>
            <a:spLocks noChangeArrowheads="1"/>
          </p:cNvSpPr>
          <p:nvPr/>
        </p:nvSpPr>
        <p:spPr bwMode="auto">
          <a:xfrm>
            <a:off x="857250" y="1374775"/>
            <a:ext cx="28289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44600" eaLnBrk="0" hangingPunct="0">
              <a:defRPr sz="2000">
                <a:solidFill>
                  <a:schemeClr val="tx1"/>
                </a:solidFill>
                <a:latin typeface="Garamond" pitchFamily="18" charset="0"/>
                <a:ea typeface="宋体" charset="-122"/>
              </a:defRPr>
            </a:lvl1pPr>
            <a:lvl2pPr marL="742950" indent="-285750" defTabSz="1244600" eaLnBrk="0" hangingPunct="0">
              <a:defRPr sz="2000">
                <a:solidFill>
                  <a:schemeClr val="tx1"/>
                </a:solidFill>
                <a:latin typeface="Garamond" pitchFamily="18" charset="0"/>
                <a:ea typeface="宋体" charset="-122"/>
              </a:defRPr>
            </a:lvl2pPr>
            <a:lvl3pPr marL="1143000" indent="-228600" defTabSz="1244600" eaLnBrk="0" hangingPunct="0">
              <a:defRPr sz="2000">
                <a:solidFill>
                  <a:schemeClr val="tx1"/>
                </a:solidFill>
                <a:latin typeface="Garamond" pitchFamily="18" charset="0"/>
                <a:ea typeface="宋体" charset="-122"/>
              </a:defRPr>
            </a:lvl3pPr>
            <a:lvl4pPr marL="1600200" indent="-228600" defTabSz="1244600" eaLnBrk="0" hangingPunct="0">
              <a:defRPr sz="2000">
                <a:solidFill>
                  <a:schemeClr val="tx1"/>
                </a:solidFill>
                <a:latin typeface="Garamond" pitchFamily="18" charset="0"/>
                <a:ea typeface="宋体" charset="-122"/>
              </a:defRPr>
            </a:lvl4pPr>
            <a:lvl5pPr marL="2057400" indent="-228600" defTabSz="1244600" eaLnBrk="0" hangingPunct="0">
              <a:defRPr sz="2000">
                <a:solidFill>
                  <a:schemeClr val="tx1"/>
                </a:solidFill>
                <a:latin typeface="Garamond" pitchFamily="18" charset="0"/>
                <a:ea typeface="宋体" charset="-122"/>
              </a:defRPr>
            </a:lvl5pPr>
            <a:lvl6pPr marL="2514600" indent="-228600" defTabSz="1244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defTabSz="1244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defTabSz="1244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defTabSz="1244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lnSpc>
                <a:spcPct val="90000"/>
              </a:lnSpc>
              <a:spcBef>
                <a:spcPct val="0"/>
              </a:spcBef>
              <a:spcAft>
                <a:spcPct val="35000"/>
              </a:spcAft>
              <a:buClr>
                <a:srgbClr val="FF0000"/>
              </a:buClr>
              <a:buSzPct val="70000"/>
              <a:buFont typeface="Wingdings" pitchFamily="2" charset="2"/>
              <a:buChar char="n"/>
            </a:pPr>
            <a:r>
              <a:rPr lang="zh-CN" altLang="en-US" sz="2400" b="1">
                <a:solidFill>
                  <a:srgbClr val="0000CC"/>
                </a:solidFill>
                <a:latin typeface="黑体" pitchFamily="2" charset="-122"/>
                <a:ea typeface="黑体" pitchFamily="2" charset="-122"/>
              </a:rPr>
              <a:t> </a:t>
            </a:r>
            <a:r>
              <a:rPr lang="zh-CN" altLang="en-US" sz="2400" b="1">
                <a:solidFill>
                  <a:srgbClr val="FF0000"/>
                </a:solidFill>
                <a:latin typeface="黑体" pitchFamily="2" charset="-122"/>
                <a:ea typeface="黑体" pitchFamily="2" charset="-122"/>
              </a:rPr>
              <a:t>均值（数学期望）</a:t>
            </a:r>
          </a:p>
        </p:txBody>
      </p:sp>
      <p:sp>
        <p:nvSpPr>
          <p:cNvPr id="25" name="Rectangle 20"/>
          <p:cNvSpPr>
            <a:spLocks noChangeArrowheads="1"/>
          </p:cNvSpPr>
          <p:nvPr/>
        </p:nvSpPr>
        <p:spPr bwMode="auto">
          <a:xfrm>
            <a:off x="5214938" y="446088"/>
            <a:ext cx="3786187" cy="554037"/>
          </a:xfrm>
          <a:prstGeom prst="rect">
            <a:avLst/>
          </a:prstGeom>
          <a:noFill/>
          <a:ln w="9525" cap="flat" cmpd="sng" algn="ctr">
            <a:noFill/>
            <a:prstDash val="solid"/>
            <a:miter lim="800000"/>
            <a:headEnd/>
            <a:tailEnd/>
          </a:ln>
          <a:effectLst/>
        </p:spPr>
        <p:txBody>
          <a:bodyPr anchor="ctr">
            <a:spAutoFit/>
          </a:bodyPr>
          <a:lstStyle/>
          <a:p>
            <a:pPr indent="457200" eaLnBrk="0" fontAlgn="base" hangingPunct="0">
              <a:lnSpc>
                <a:spcPts val="3600"/>
              </a:lnSpc>
              <a:spcBef>
                <a:spcPct val="0"/>
              </a:spcBef>
              <a:spcAft>
                <a:spcPct val="0"/>
              </a:spcAft>
              <a:buClr>
                <a:srgbClr val="003399"/>
              </a:buClr>
              <a:buSzPct val="60000"/>
              <a:defRPr/>
            </a:pPr>
            <a:r>
              <a:rPr lang="zh-CN" altLang="en-US" sz="2000" dirty="0">
                <a:solidFill>
                  <a:srgbClr val="000000"/>
                </a:solidFill>
                <a:ea typeface="微软雅黑" pitchFamily="34" charset="-122"/>
                <a:cs typeface="Arial" pitchFamily="34" charset="0"/>
              </a:rPr>
              <a:t>描述随机过程的主要特性</a:t>
            </a:r>
            <a:endParaRPr lang="zh-CN" altLang="en-US" sz="2000" dirty="0">
              <a:solidFill>
                <a:srgbClr val="000000"/>
              </a:solidFill>
              <a:ea typeface="微软雅黑" pitchFamily="34" charset="-122"/>
            </a:endParaRPr>
          </a:p>
        </p:txBody>
      </p:sp>
      <p:sp>
        <p:nvSpPr>
          <p:cNvPr id="30" name="Rectangle 11"/>
          <p:cNvSpPr>
            <a:spLocks noChangeArrowheads="1"/>
          </p:cNvSpPr>
          <p:nvPr/>
        </p:nvSpPr>
        <p:spPr bwMode="auto">
          <a:xfrm>
            <a:off x="300038" y="4567238"/>
            <a:ext cx="3386137" cy="822325"/>
          </a:xfrm>
          <a:prstGeom prst="rect">
            <a:avLst/>
          </a:prstGeom>
          <a:solidFill>
            <a:schemeClr val="bg2">
              <a:lumMod val="20000"/>
              <a:lumOff val="80000"/>
            </a:schemeClr>
          </a:solidFill>
          <a:effectLst>
            <a:outerShdw blurRad="50800" dist="38100" dir="2700000" algn="tl" rotWithShape="0">
              <a:prstClr val="black">
                <a:alpha val="40000"/>
              </a:prstClr>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r>
              <a:rPr lang="zh-CN" altLang="en-US" sz="2400">
                <a:solidFill>
                  <a:srgbClr val="000000"/>
                </a:solidFill>
                <a:latin typeface="华文中宋" pitchFamily="2" charset="-122"/>
                <a:ea typeface="华文中宋" pitchFamily="2" charset="-122"/>
                <a:cs typeface="Times New Roman" pitchFamily="18" charset="0"/>
                <a:sym typeface="Symbol" pitchFamily="18" charset="2"/>
              </a:rPr>
              <a:t>表示随机过程的</a:t>
            </a:r>
            <a:r>
              <a:rPr lang="en-US" altLang="zh-CN" sz="2400" i="1">
                <a:solidFill>
                  <a:srgbClr val="000000"/>
                </a:solidFill>
                <a:latin typeface="Times New Roman" pitchFamily="18" charset="0"/>
                <a:ea typeface="华文中宋" pitchFamily="2" charset="-122"/>
                <a:cs typeface="Times New Roman" pitchFamily="18" charset="0"/>
                <a:sym typeface="Symbol" pitchFamily="18" charset="2"/>
              </a:rPr>
              <a:t>n</a:t>
            </a:r>
            <a:r>
              <a:rPr lang="zh-CN" altLang="en-US" sz="2400">
                <a:solidFill>
                  <a:srgbClr val="000000"/>
                </a:solidFill>
                <a:latin typeface="华文中宋" pitchFamily="2" charset="-122"/>
                <a:ea typeface="华文中宋" pitchFamily="2" charset="-122"/>
                <a:cs typeface="Times New Roman" pitchFamily="18" charset="0"/>
                <a:sym typeface="Symbol" pitchFamily="18" charset="2"/>
              </a:rPr>
              <a:t>个样本函数曲线的摆动中心。</a:t>
            </a:r>
          </a:p>
        </p:txBody>
      </p:sp>
      <p:sp>
        <p:nvSpPr>
          <p:cNvPr id="31" name="AutoShape 12"/>
          <p:cNvSpPr>
            <a:spLocks noChangeArrowheads="1"/>
          </p:cNvSpPr>
          <p:nvPr/>
        </p:nvSpPr>
        <p:spPr bwMode="auto">
          <a:xfrm>
            <a:off x="6507163" y="4329113"/>
            <a:ext cx="1125537" cy="495300"/>
          </a:xfrm>
          <a:prstGeom prst="wedgeRoundRectCallout">
            <a:avLst>
              <a:gd name="adj1" fmla="val -79813"/>
              <a:gd name="adj2" fmla="val 155327"/>
              <a:gd name="adj3" fmla="val 16667"/>
            </a:avLst>
          </a:prstGeom>
          <a:solidFill>
            <a:srgbClr val="FFCF0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bIns="10800"/>
          <a:lstStyle/>
          <a:p>
            <a:pPr algn="ctr">
              <a:defRPr/>
            </a:pPr>
            <a:r>
              <a:rPr lang="en-US" altLang="zh-CN" sz="2400" i="1" kern="0">
                <a:solidFill>
                  <a:sysClr val="windowText" lastClr="000000"/>
                </a:solidFill>
                <a:latin typeface="Times New Roman" pitchFamily="18" charset="0"/>
              </a:rPr>
              <a:t>a </a:t>
            </a:r>
            <a:r>
              <a:rPr lang="en-US" altLang="zh-CN" sz="2400" kern="0">
                <a:solidFill>
                  <a:sysClr val="windowText" lastClr="000000"/>
                </a:solidFill>
                <a:latin typeface="Times New Roman" pitchFamily="18" charset="0"/>
              </a:rPr>
              <a:t>(</a:t>
            </a:r>
            <a:r>
              <a:rPr lang="en-US" altLang="zh-CN" sz="2400" i="1" kern="0">
                <a:solidFill>
                  <a:sysClr val="windowText" lastClr="000000"/>
                </a:solidFill>
                <a:latin typeface="Times New Roman" pitchFamily="18" charset="0"/>
              </a:rPr>
              <a:t>t </a:t>
            </a:r>
            <a:r>
              <a:rPr lang="en-US" altLang="zh-CN" sz="2400" kern="0">
                <a:solidFill>
                  <a:sysClr val="windowText" lastClr="000000"/>
                </a:solidFill>
                <a:latin typeface="Times New Roman" pitchFamily="18" charset="0"/>
              </a:rPr>
              <a:t>)</a:t>
            </a:r>
          </a:p>
        </p:txBody>
      </p:sp>
      <p:sp>
        <p:nvSpPr>
          <p:cNvPr id="5" name="矩形 4"/>
          <p:cNvSpPr/>
          <p:nvPr/>
        </p:nvSpPr>
        <p:spPr>
          <a:xfrm>
            <a:off x="1071563" y="1905000"/>
            <a:ext cx="6772275" cy="830263"/>
          </a:xfrm>
          <a:prstGeom prst="rect">
            <a:avLst/>
          </a:prstGeom>
        </p:spPr>
        <p:txBody>
          <a:bodyPr>
            <a:spAutoFit/>
          </a:bodyPr>
          <a:lstStyle/>
          <a:p>
            <a:pPr marL="228600" indent="-228600" fontAlgn="base">
              <a:spcBef>
                <a:spcPct val="20000"/>
              </a:spcBef>
              <a:spcAft>
                <a:spcPct val="0"/>
              </a:spcAft>
              <a:buClr>
                <a:srgbClr val="3333CC"/>
              </a:buClr>
              <a:buSzPct val="50000"/>
              <a:defRPr/>
            </a:pPr>
            <a:r>
              <a:rPr lang="zh-CN" altLang="en-US" sz="2400" b="1" kern="0" dirty="0">
                <a:solidFill>
                  <a:srgbClr val="000000"/>
                </a:solidFill>
                <a:latin typeface="Times New Roman"/>
                <a:ea typeface="楷体_GB2312"/>
              </a:rPr>
              <a:t>    在任意给定时刻</a:t>
            </a:r>
            <a:r>
              <a:rPr lang="en-US" altLang="zh-CN" sz="2400" b="1" i="1" kern="0" dirty="0">
                <a:solidFill>
                  <a:srgbClr val="000000"/>
                </a:solidFill>
                <a:latin typeface="Times New Roman"/>
                <a:ea typeface="楷体_GB2312"/>
                <a:sym typeface="Symbol" pitchFamily="18" charset="2"/>
              </a:rPr>
              <a:t>t</a:t>
            </a:r>
            <a:r>
              <a:rPr lang="en-US" altLang="zh-CN" sz="2400" b="1" kern="0" baseline="-25000" dirty="0">
                <a:solidFill>
                  <a:srgbClr val="000000"/>
                </a:solidFill>
                <a:latin typeface="Times New Roman"/>
                <a:ea typeface="楷体_GB2312"/>
                <a:sym typeface="Symbol" pitchFamily="18" charset="2"/>
              </a:rPr>
              <a:t>1</a:t>
            </a:r>
            <a:r>
              <a:rPr lang="zh-CN" altLang="en-US" sz="2400" b="1" kern="0" dirty="0">
                <a:solidFill>
                  <a:srgbClr val="000000"/>
                </a:solidFill>
                <a:latin typeface="Times New Roman"/>
                <a:ea typeface="楷体_GB2312"/>
              </a:rPr>
              <a:t>的取值</a:t>
            </a:r>
            <a:r>
              <a:rPr lang="zh-CN" altLang="en-US" sz="2400" b="1" i="1" kern="0" dirty="0">
                <a:solidFill>
                  <a:srgbClr val="000000"/>
                </a:solidFill>
                <a:latin typeface="Times New Roman"/>
                <a:ea typeface="楷体_GB2312"/>
                <a:sym typeface="Symbol" pitchFamily="18" charset="2"/>
              </a:rPr>
              <a:t></a:t>
            </a:r>
            <a:r>
              <a:rPr lang="zh-CN" altLang="en-US" sz="2400" b="1" i="1" kern="0" baseline="-25000" dirty="0">
                <a:solidFill>
                  <a:srgbClr val="000000"/>
                </a:solidFill>
                <a:latin typeface="Times New Roman"/>
                <a:ea typeface="楷体_GB2312"/>
                <a:sym typeface="Symbol" pitchFamily="18" charset="2"/>
              </a:rPr>
              <a:t> </a:t>
            </a:r>
            <a:r>
              <a:rPr lang="en-US" altLang="zh-CN" sz="2400" b="1" kern="0" dirty="0">
                <a:solidFill>
                  <a:srgbClr val="000000"/>
                </a:solidFill>
                <a:latin typeface="Times New Roman"/>
                <a:ea typeface="楷体_GB2312"/>
                <a:sym typeface="Symbol" pitchFamily="18" charset="2"/>
              </a:rPr>
              <a:t>(</a:t>
            </a:r>
            <a:r>
              <a:rPr lang="en-US" altLang="zh-CN" sz="2400" b="1" i="1" kern="0" dirty="0">
                <a:solidFill>
                  <a:srgbClr val="000000"/>
                </a:solidFill>
                <a:latin typeface="Times New Roman"/>
                <a:ea typeface="楷体_GB2312"/>
                <a:sym typeface="Symbol" pitchFamily="18" charset="2"/>
              </a:rPr>
              <a:t>t</a:t>
            </a:r>
            <a:r>
              <a:rPr lang="en-US" altLang="zh-CN" sz="2400" b="1" kern="0" baseline="-25000" dirty="0">
                <a:solidFill>
                  <a:srgbClr val="000000"/>
                </a:solidFill>
                <a:latin typeface="Times New Roman"/>
                <a:ea typeface="楷体_GB2312"/>
                <a:sym typeface="Symbol" pitchFamily="18" charset="2"/>
              </a:rPr>
              <a:t>1</a:t>
            </a:r>
            <a:r>
              <a:rPr lang="en-US" altLang="zh-CN" sz="2400" b="1" kern="0" dirty="0">
                <a:solidFill>
                  <a:srgbClr val="000000"/>
                </a:solidFill>
                <a:latin typeface="Times New Roman"/>
                <a:ea typeface="楷体_GB2312"/>
                <a:sym typeface="Symbol" pitchFamily="18" charset="2"/>
              </a:rPr>
              <a:t>)</a:t>
            </a:r>
            <a:r>
              <a:rPr lang="zh-CN" altLang="en-US" sz="2400" b="1" kern="0" dirty="0">
                <a:solidFill>
                  <a:srgbClr val="000000"/>
                </a:solidFill>
                <a:latin typeface="Times New Roman"/>
                <a:ea typeface="楷体_GB2312"/>
              </a:rPr>
              <a:t>是一个随机变量，其均值</a:t>
            </a:r>
            <a:endParaRPr lang="zh-CN" altLang="en-US" sz="2400" b="1" kern="0" dirty="0">
              <a:solidFill>
                <a:srgbClr val="000000"/>
              </a:solidFill>
              <a:latin typeface="Times New Roman"/>
              <a:ea typeface="楷体_GB2312"/>
              <a:sym typeface="Symbol" pitchFamily="18" charset="2"/>
            </a:endParaRPr>
          </a:p>
        </p:txBody>
      </p:sp>
      <p:graphicFrame>
        <p:nvGraphicFramePr>
          <p:cNvPr id="7186" name="对象 6"/>
          <p:cNvGraphicFramePr>
            <a:graphicFrameLocks noChangeAspect="1"/>
          </p:cNvGraphicFramePr>
          <p:nvPr/>
        </p:nvGraphicFramePr>
        <p:xfrm>
          <a:off x="2551113" y="2406650"/>
          <a:ext cx="3813175" cy="658813"/>
        </p:xfrm>
        <a:graphic>
          <a:graphicData uri="http://schemas.openxmlformats.org/presentationml/2006/ole">
            <mc:AlternateContent xmlns:mc="http://schemas.openxmlformats.org/markup-compatibility/2006">
              <mc:Choice xmlns:v="urn:schemas-microsoft-com:vml" Requires="v">
                <p:oleObj spid="_x0000_s4142" name="公式" r:id="rId8" imgW="1816100" imgH="330200" progId="Equation.3">
                  <p:embed/>
                </p:oleObj>
              </mc:Choice>
              <mc:Fallback>
                <p:oleObj name="公式" r:id="rId8" imgW="1816100" imgH="330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51113" y="2406650"/>
                        <a:ext cx="3813175"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0"/>
          </p:nvPr>
        </p:nvSpPr>
        <p:spPr/>
        <p:txBody>
          <a:bodyPr/>
          <a:lstStyle/>
          <a:p>
            <a:pPr>
              <a:defRPr/>
            </a:pPr>
            <a:r>
              <a:rPr lang="zh-CN" altLang="en-US" smtClean="0"/>
              <a:t>浙江工业大学信息学院</a:t>
            </a:r>
            <a:endParaRPr lang="en-US" altLang="zh-CN"/>
          </a:p>
        </p:txBody>
      </p:sp>
      <p:sp>
        <p:nvSpPr>
          <p:cNvPr id="3" name="灯片编号占位符 2"/>
          <p:cNvSpPr>
            <a:spLocks noGrp="1"/>
          </p:cNvSpPr>
          <p:nvPr>
            <p:ph type="sldNum" sz="quarter" idx="11"/>
          </p:nvPr>
        </p:nvSpPr>
        <p:spPr/>
        <p:txBody>
          <a:bodyPr/>
          <a:lstStyle/>
          <a:p>
            <a:pPr>
              <a:defRPr/>
            </a:pPr>
            <a:fld id="{F04E0FC2-6EC7-45AD-9FCD-EB3F83661652}" type="slidenum">
              <a:rPr lang="en-US" altLang="zh-CN" smtClean="0">
                <a:solidFill>
                  <a:srgbClr val="000000"/>
                </a:solidFill>
              </a:rPr>
              <a:pPr>
                <a:defRPr/>
              </a:pPr>
              <a:t>6</a:t>
            </a:fld>
            <a:endParaRPr lang="en-US" altLang="zh-CN" dirty="0">
              <a:solidFill>
                <a:srgbClr val="000000"/>
              </a:solidFill>
            </a:endParaRPr>
          </a:p>
        </p:txBody>
      </p:sp>
    </p:spTree>
    <p:extLst>
      <p:ext uri="{BB962C8B-B14F-4D97-AF65-F5344CB8AC3E}">
        <p14:creationId xmlns:p14="http://schemas.microsoft.com/office/powerpoint/2010/main" val="208232467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16"/>
          <p:cNvGraphicFramePr>
            <a:graphicFrameLocks noChangeAspect="1"/>
          </p:cNvGraphicFramePr>
          <p:nvPr/>
        </p:nvGraphicFramePr>
        <p:xfrm>
          <a:off x="2112963" y="1119188"/>
          <a:ext cx="4500562" cy="1163637"/>
        </p:xfrm>
        <a:graphic>
          <a:graphicData uri="http://schemas.openxmlformats.org/presentationml/2006/ole">
            <mc:AlternateContent xmlns:mc="http://schemas.openxmlformats.org/markup-compatibility/2006">
              <mc:Choice xmlns:v="urn:schemas-microsoft-com:vml" Requires="v">
                <p:oleObj spid="_x0000_s5150" name="Equation" r:id="rId3" imgW="2159000" imgH="558800" progId="Equation.DSMT4">
                  <p:embed/>
                </p:oleObj>
              </mc:Choice>
              <mc:Fallback>
                <p:oleObj name="Equation" r:id="rId3" imgW="2159000" imgH="558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2963" y="1119188"/>
                        <a:ext cx="4500562" cy="1163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708688"/>
                              </a:outerShdw>
                            </a:effectLst>
                          </a14:hiddenEffects>
                        </a:ext>
                      </a:extLst>
                    </p:spPr>
                  </p:pic>
                </p:oleObj>
              </mc:Fallback>
            </mc:AlternateContent>
          </a:graphicData>
        </a:graphic>
      </p:graphicFrame>
      <p:graphicFrame>
        <p:nvGraphicFramePr>
          <p:cNvPr id="8195" name="Object 17"/>
          <p:cNvGraphicFramePr>
            <a:graphicFrameLocks noChangeAspect="1"/>
          </p:cNvGraphicFramePr>
          <p:nvPr/>
        </p:nvGraphicFramePr>
        <p:xfrm>
          <a:off x="3168650" y="4938713"/>
          <a:ext cx="2390775" cy="511175"/>
        </p:xfrm>
        <a:graphic>
          <a:graphicData uri="http://schemas.openxmlformats.org/presentationml/2006/ole">
            <mc:AlternateContent xmlns:mc="http://schemas.openxmlformats.org/markup-compatibility/2006">
              <mc:Choice xmlns:v="urn:schemas-microsoft-com:vml" Requires="v">
                <p:oleObj spid="_x0000_s5151" name="Equation" r:id="rId5" imgW="1066800" imgH="228600" progId="Equation.DSMT4">
                  <p:embed/>
                </p:oleObj>
              </mc:Choice>
              <mc:Fallback>
                <p:oleObj name="Equation" r:id="rId5" imgW="106680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8650" y="4938713"/>
                        <a:ext cx="2390775" cy="511175"/>
                      </a:xfrm>
                      <a:prstGeom prst="rect">
                        <a:avLst/>
                      </a:prstGeom>
                      <a:noFill/>
                      <a:ln w="38100" cmpd="dbl">
                        <a:solidFill>
                          <a:srgbClr val="66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rgbClr val="3D3D99"/>
                              </a:outerShdw>
                            </a:effectLst>
                          </a14:hiddenEffects>
                        </a:ext>
                      </a:extLst>
                    </p:spPr>
                  </p:pic>
                </p:oleObj>
              </mc:Fallback>
            </mc:AlternateContent>
          </a:graphicData>
        </a:graphic>
      </p:graphicFrame>
      <p:sp>
        <p:nvSpPr>
          <p:cNvPr id="8196" name="矩形 44"/>
          <p:cNvSpPr>
            <a:spLocks noChangeArrowheads="1"/>
          </p:cNvSpPr>
          <p:nvPr/>
        </p:nvSpPr>
        <p:spPr bwMode="auto">
          <a:xfrm>
            <a:off x="684213" y="557213"/>
            <a:ext cx="1357312"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44600" eaLnBrk="0" hangingPunct="0">
              <a:defRPr sz="2000">
                <a:solidFill>
                  <a:schemeClr val="tx1"/>
                </a:solidFill>
                <a:latin typeface="Garamond" pitchFamily="18" charset="0"/>
                <a:ea typeface="宋体" charset="-122"/>
              </a:defRPr>
            </a:lvl1pPr>
            <a:lvl2pPr marL="742950" indent="-285750" defTabSz="1244600" eaLnBrk="0" hangingPunct="0">
              <a:defRPr sz="2000">
                <a:solidFill>
                  <a:schemeClr val="tx1"/>
                </a:solidFill>
                <a:latin typeface="Garamond" pitchFamily="18" charset="0"/>
                <a:ea typeface="宋体" charset="-122"/>
              </a:defRPr>
            </a:lvl2pPr>
            <a:lvl3pPr marL="1143000" indent="-228600" defTabSz="1244600" eaLnBrk="0" hangingPunct="0">
              <a:defRPr sz="2000">
                <a:solidFill>
                  <a:schemeClr val="tx1"/>
                </a:solidFill>
                <a:latin typeface="Garamond" pitchFamily="18" charset="0"/>
                <a:ea typeface="宋体" charset="-122"/>
              </a:defRPr>
            </a:lvl3pPr>
            <a:lvl4pPr marL="1600200" indent="-228600" defTabSz="1244600" eaLnBrk="0" hangingPunct="0">
              <a:defRPr sz="2000">
                <a:solidFill>
                  <a:schemeClr val="tx1"/>
                </a:solidFill>
                <a:latin typeface="Garamond" pitchFamily="18" charset="0"/>
                <a:ea typeface="宋体" charset="-122"/>
              </a:defRPr>
            </a:lvl4pPr>
            <a:lvl5pPr marL="2057400" indent="-228600" defTabSz="1244600" eaLnBrk="0" hangingPunct="0">
              <a:defRPr sz="2000">
                <a:solidFill>
                  <a:schemeClr val="tx1"/>
                </a:solidFill>
                <a:latin typeface="Garamond" pitchFamily="18" charset="0"/>
                <a:ea typeface="宋体" charset="-122"/>
              </a:defRPr>
            </a:lvl5pPr>
            <a:lvl6pPr marL="2514600" indent="-228600" defTabSz="1244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defTabSz="1244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defTabSz="1244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defTabSz="1244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lnSpc>
                <a:spcPct val="90000"/>
              </a:lnSpc>
              <a:spcBef>
                <a:spcPct val="0"/>
              </a:spcBef>
              <a:spcAft>
                <a:spcPct val="35000"/>
              </a:spcAft>
              <a:buClr>
                <a:srgbClr val="FF0000"/>
              </a:buClr>
              <a:buSzPct val="70000"/>
              <a:buFont typeface="Wingdings" pitchFamily="2" charset="2"/>
              <a:buChar char="n"/>
            </a:pPr>
            <a:r>
              <a:rPr lang="zh-CN" altLang="en-US" sz="2400" b="1">
                <a:solidFill>
                  <a:srgbClr val="000000"/>
                </a:solidFill>
                <a:latin typeface="黑体" pitchFamily="2" charset="-122"/>
                <a:ea typeface="黑体" pitchFamily="2" charset="-122"/>
              </a:rPr>
              <a:t> </a:t>
            </a:r>
            <a:r>
              <a:rPr lang="zh-CN" altLang="en-US" sz="2400" b="1">
                <a:solidFill>
                  <a:srgbClr val="FF0000"/>
                </a:solidFill>
                <a:latin typeface="黑体" pitchFamily="2" charset="-122"/>
                <a:ea typeface="黑体" pitchFamily="2" charset="-122"/>
              </a:rPr>
              <a:t>方差</a:t>
            </a:r>
          </a:p>
        </p:txBody>
      </p:sp>
      <p:sp>
        <p:nvSpPr>
          <p:cNvPr id="8" name="矩形 7"/>
          <p:cNvSpPr/>
          <p:nvPr/>
        </p:nvSpPr>
        <p:spPr>
          <a:xfrm>
            <a:off x="2041525" y="585788"/>
            <a:ext cx="1860550" cy="457200"/>
          </a:xfrm>
          <a:prstGeom prst="rect">
            <a:avLst/>
          </a:prstGeom>
        </p:spPr>
        <p:txBody>
          <a:bodyPr wrap="none">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fontAlgn="base" hangingPunct="1">
              <a:spcBef>
                <a:spcPct val="0"/>
              </a:spcBef>
              <a:spcAft>
                <a:spcPct val="0"/>
              </a:spcAft>
            </a:pPr>
            <a:r>
              <a:rPr lang="en-US" altLang="zh-CN" sz="2400" b="1">
                <a:solidFill>
                  <a:srgbClr val="000099"/>
                </a:solidFill>
                <a:latin typeface="微软雅黑" pitchFamily="34" charset="-122"/>
                <a:ea typeface="微软雅黑" pitchFamily="34" charset="-122"/>
              </a:rPr>
              <a:t>---</a:t>
            </a:r>
            <a:r>
              <a:rPr lang="zh-CN" altLang="en-US" sz="2400" b="1">
                <a:solidFill>
                  <a:srgbClr val="000099"/>
                </a:solidFill>
                <a:latin typeface="微软雅黑" pitchFamily="34" charset="-122"/>
                <a:ea typeface="微软雅黑" pitchFamily="34" charset="-122"/>
              </a:rPr>
              <a:t>偏离程度</a:t>
            </a:r>
            <a:endParaRPr lang="zh-CN" altLang="en-US" sz="2400" b="1">
              <a:solidFill>
                <a:srgbClr val="000000"/>
              </a:solidFill>
              <a:latin typeface="微软雅黑" pitchFamily="34" charset="-122"/>
              <a:ea typeface="微软雅黑" pitchFamily="34" charset="-122"/>
            </a:endParaRPr>
          </a:p>
        </p:txBody>
      </p:sp>
      <p:sp>
        <p:nvSpPr>
          <p:cNvPr id="9" name="矩形 8"/>
          <p:cNvSpPr/>
          <p:nvPr/>
        </p:nvSpPr>
        <p:spPr>
          <a:xfrm>
            <a:off x="1168400" y="4510088"/>
            <a:ext cx="2028825" cy="461962"/>
          </a:xfrm>
          <a:prstGeom prst="rect">
            <a:avLst/>
          </a:prstGeom>
        </p:spPr>
        <p:txBody>
          <a:bodyPr wrap="none">
            <a:spAutoFit/>
          </a:bodyPr>
          <a:lstStyle/>
          <a:p>
            <a:pPr fontAlgn="base">
              <a:spcBef>
                <a:spcPct val="0"/>
              </a:spcBef>
              <a:spcAft>
                <a:spcPct val="0"/>
              </a:spcAft>
              <a:defRPr/>
            </a:pPr>
            <a:r>
              <a:rPr lang="zh-CN" altLang="en-US" sz="2400" b="1" kern="0" dirty="0">
                <a:solidFill>
                  <a:srgbClr val="000000"/>
                </a:solidFill>
              </a:rPr>
              <a:t>当</a:t>
            </a:r>
            <a:r>
              <a:rPr lang="en-US" altLang="zh-CN" sz="2400" i="1" kern="0" dirty="0">
                <a:solidFill>
                  <a:srgbClr val="FF0000"/>
                </a:solidFill>
                <a:latin typeface="Times New Roman" pitchFamily="18" charset="0"/>
                <a:cs typeface="Times New Roman" pitchFamily="18" charset="0"/>
              </a:rPr>
              <a:t>a</a:t>
            </a:r>
            <a:r>
              <a:rPr lang="en-US" altLang="zh-CN" sz="2400" kern="0" dirty="0">
                <a:solidFill>
                  <a:srgbClr val="FF0000"/>
                </a:solidFill>
                <a:latin typeface="Times New Roman" pitchFamily="18" charset="0"/>
                <a:cs typeface="Times New Roman" pitchFamily="18" charset="0"/>
              </a:rPr>
              <a:t>(</a:t>
            </a:r>
            <a:r>
              <a:rPr lang="en-US" altLang="zh-CN" sz="2400" i="1" kern="0" dirty="0">
                <a:solidFill>
                  <a:srgbClr val="FF0000"/>
                </a:solidFill>
                <a:latin typeface="Times New Roman" pitchFamily="18" charset="0"/>
                <a:cs typeface="Times New Roman" pitchFamily="18" charset="0"/>
              </a:rPr>
              <a:t>t</a:t>
            </a:r>
            <a:r>
              <a:rPr lang="en-US" altLang="zh-CN" sz="2400" kern="0" dirty="0">
                <a:solidFill>
                  <a:srgbClr val="FF0000"/>
                </a:solidFill>
                <a:latin typeface="Times New Roman" pitchFamily="18" charset="0"/>
                <a:cs typeface="Times New Roman" pitchFamily="18" charset="0"/>
              </a:rPr>
              <a:t>)=0</a:t>
            </a:r>
            <a:r>
              <a:rPr lang="zh-CN" altLang="en-US" sz="2400" b="1" kern="0" dirty="0">
                <a:solidFill>
                  <a:srgbClr val="000000"/>
                </a:solidFill>
              </a:rPr>
              <a:t>时： </a:t>
            </a:r>
            <a:endParaRPr lang="zh-CN" altLang="en-US" sz="2400" b="1" dirty="0">
              <a:solidFill>
                <a:srgbClr val="000000"/>
              </a:solidFill>
            </a:endParaRPr>
          </a:p>
        </p:txBody>
      </p:sp>
      <p:sp>
        <p:nvSpPr>
          <p:cNvPr id="12" name="AutoShape 10"/>
          <p:cNvSpPr>
            <a:spLocks noChangeArrowheads="1"/>
          </p:cNvSpPr>
          <p:nvPr/>
        </p:nvSpPr>
        <p:spPr bwMode="auto">
          <a:xfrm>
            <a:off x="2182813" y="2492375"/>
            <a:ext cx="1260475" cy="404813"/>
          </a:xfrm>
          <a:prstGeom prst="wedgeRoundRectCallout">
            <a:avLst>
              <a:gd name="adj1" fmla="val 66500"/>
              <a:gd name="adj2" fmla="val -114704"/>
              <a:gd name="adj3" fmla="val 16667"/>
            </a:avLst>
          </a:prstGeom>
          <a:solidFill>
            <a:srgbClr val="FFCF0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2000" kern="0">
                <a:solidFill>
                  <a:sysClr val="windowText" lastClr="000000"/>
                </a:solidFill>
                <a:latin typeface="Garamond" pitchFamily="18" charset="0"/>
                <a:ea typeface="楷体_GB2312" pitchFamily="49" charset="-122"/>
              </a:rPr>
              <a:t>均方值</a:t>
            </a:r>
          </a:p>
        </p:txBody>
      </p:sp>
      <p:sp>
        <p:nvSpPr>
          <p:cNvPr id="13" name="AutoShape 11"/>
          <p:cNvSpPr>
            <a:spLocks noChangeArrowheads="1"/>
          </p:cNvSpPr>
          <p:nvPr/>
        </p:nvSpPr>
        <p:spPr bwMode="auto">
          <a:xfrm>
            <a:off x="5062538" y="2447925"/>
            <a:ext cx="1576387" cy="404813"/>
          </a:xfrm>
          <a:prstGeom prst="wedgeRoundRectCallout">
            <a:avLst>
              <a:gd name="adj1" fmla="val -51815"/>
              <a:gd name="adj2" fmla="val -100194"/>
              <a:gd name="adj3" fmla="val 16667"/>
            </a:avLst>
          </a:prstGeom>
          <a:solidFill>
            <a:srgbClr val="FFCF0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2000" kern="0">
                <a:solidFill>
                  <a:sysClr val="windowText" lastClr="000000"/>
                </a:solidFill>
                <a:latin typeface="Garamond" pitchFamily="18" charset="0"/>
                <a:ea typeface="楷体_GB2312" pitchFamily="49" charset="-122"/>
              </a:rPr>
              <a:t>均值平方</a:t>
            </a:r>
          </a:p>
        </p:txBody>
      </p:sp>
      <p:sp>
        <p:nvSpPr>
          <p:cNvPr id="15" name="矩形 14"/>
          <p:cNvSpPr/>
          <p:nvPr/>
        </p:nvSpPr>
        <p:spPr>
          <a:xfrm>
            <a:off x="874713" y="3189288"/>
            <a:ext cx="7585075" cy="1000125"/>
          </a:xfrm>
          <a:prstGeom prst="rect">
            <a:avLst/>
          </a:prstGeom>
        </p:spPr>
        <p:txBody>
          <a:bodyPr>
            <a:spAutoFit/>
          </a:bodyPr>
          <a:lstStyle/>
          <a:p>
            <a:pPr marL="228600" indent="-228600" fontAlgn="base">
              <a:lnSpc>
                <a:spcPct val="130000"/>
              </a:lnSpc>
              <a:spcBef>
                <a:spcPct val="20000"/>
              </a:spcBef>
              <a:spcAft>
                <a:spcPct val="0"/>
              </a:spcAft>
              <a:buClr>
                <a:srgbClr val="3333CC"/>
              </a:buClr>
              <a:buSzPct val="50000"/>
              <a:defRPr/>
            </a:pPr>
            <a:r>
              <a:rPr lang="zh-CN" altLang="en-US" sz="2400" b="1" kern="0" dirty="0">
                <a:solidFill>
                  <a:srgbClr val="000000"/>
                </a:solidFill>
                <a:latin typeface="Times New Roman"/>
                <a:ea typeface="楷体_GB2312"/>
              </a:rPr>
              <a:t>   方差等于均方值与均值平方之差，它表示随机过程在时刻 </a:t>
            </a:r>
            <a:r>
              <a:rPr lang="en-US" altLang="zh-CN" sz="2400" b="1" i="1" kern="0" dirty="0">
                <a:solidFill>
                  <a:srgbClr val="000000"/>
                </a:solidFill>
                <a:latin typeface="Times New Roman"/>
                <a:ea typeface="楷体_GB2312"/>
              </a:rPr>
              <a:t>t </a:t>
            </a:r>
            <a:r>
              <a:rPr lang="zh-CN" altLang="en-US" sz="2400" b="1" kern="0" dirty="0">
                <a:solidFill>
                  <a:srgbClr val="000000"/>
                </a:solidFill>
                <a:latin typeface="Times New Roman"/>
                <a:ea typeface="楷体_GB2312"/>
              </a:rPr>
              <a:t>对于均值</a:t>
            </a:r>
            <a:r>
              <a:rPr lang="en-US" altLang="zh-CN" sz="2400" b="1" i="1" kern="0" dirty="0">
                <a:solidFill>
                  <a:srgbClr val="000000"/>
                </a:solidFill>
                <a:latin typeface="Times New Roman"/>
                <a:ea typeface="楷体_GB2312"/>
                <a:sym typeface="Symbol" pitchFamily="18" charset="2"/>
              </a:rPr>
              <a:t>a </a:t>
            </a:r>
            <a:r>
              <a:rPr lang="en-US" altLang="zh-CN" sz="2400" b="1" kern="0" dirty="0">
                <a:solidFill>
                  <a:srgbClr val="000000"/>
                </a:solidFill>
                <a:latin typeface="Times New Roman"/>
                <a:ea typeface="楷体_GB2312"/>
                <a:sym typeface="Symbol" pitchFamily="18" charset="2"/>
              </a:rPr>
              <a:t>(</a:t>
            </a:r>
            <a:r>
              <a:rPr lang="en-US" altLang="zh-CN" sz="2400" b="1" i="1" kern="0" dirty="0">
                <a:solidFill>
                  <a:srgbClr val="000000"/>
                </a:solidFill>
                <a:latin typeface="Times New Roman"/>
                <a:ea typeface="楷体_GB2312"/>
                <a:sym typeface="Symbol" pitchFamily="18" charset="2"/>
              </a:rPr>
              <a:t>t</a:t>
            </a:r>
            <a:r>
              <a:rPr lang="en-US" altLang="zh-CN" sz="2400" b="1" kern="0" dirty="0">
                <a:solidFill>
                  <a:srgbClr val="000000"/>
                </a:solidFill>
                <a:latin typeface="Times New Roman"/>
                <a:ea typeface="楷体_GB2312"/>
                <a:sym typeface="Symbol" pitchFamily="18" charset="2"/>
              </a:rPr>
              <a:t>)</a:t>
            </a:r>
            <a:r>
              <a:rPr lang="zh-CN" altLang="en-US" sz="2400" b="1" kern="0" dirty="0">
                <a:solidFill>
                  <a:srgbClr val="000000"/>
                </a:solidFill>
                <a:latin typeface="Times New Roman"/>
                <a:ea typeface="楷体_GB2312"/>
              </a:rPr>
              <a:t>的偏离程度。</a:t>
            </a:r>
          </a:p>
        </p:txBody>
      </p:sp>
      <p:sp>
        <p:nvSpPr>
          <p:cNvPr id="3" name="页脚占位符 2"/>
          <p:cNvSpPr>
            <a:spLocks noGrp="1"/>
          </p:cNvSpPr>
          <p:nvPr>
            <p:ph type="ftr" sz="quarter" idx="10"/>
          </p:nvPr>
        </p:nvSpPr>
        <p:spPr/>
        <p:txBody>
          <a:bodyPr/>
          <a:lstStyle/>
          <a:p>
            <a:pPr>
              <a:defRPr/>
            </a:pPr>
            <a:r>
              <a:rPr lang="zh-CN" altLang="en-US" smtClean="0"/>
              <a:t>浙江工业大学信息学院</a:t>
            </a:r>
            <a:endParaRPr lang="en-US" altLang="zh-CN"/>
          </a:p>
        </p:txBody>
      </p:sp>
      <p:sp>
        <p:nvSpPr>
          <p:cNvPr id="4" name="灯片编号占位符 3"/>
          <p:cNvSpPr>
            <a:spLocks noGrp="1"/>
          </p:cNvSpPr>
          <p:nvPr>
            <p:ph type="sldNum" sz="quarter" idx="11"/>
          </p:nvPr>
        </p:nvSpPr>
        <p:spPr/>
        <p:txBody>
          <a:bodyPr/>
          <a:lstStyle/>
          <a:p>
            <a:pPr>
              <a:defRPr/>
            </a:pPr>
            <a:fld id="{F04E0FC2-6EC7-45AD-9FCD-EB3F83661652}" type="slidenum">
              <a:rPr lang="en-US" altLang="zh-CN" smtClean="0">
                <a:solidFill>
                  <a:srgbClr val="000000"/>
                </a:solidFill>
              </a:rPr>
              <a:pPr>
                <a:defRPr/>
              </a:pPr>
              <a:t>7</a:t>
            </a:fld>
            <a:endParaRPr lang="en-US" altLang="zh-CN" dirty="0">
              <a:solidFill>
                <a:srgbClr val="000000"/>
              </a:solidFill>
            </a:endParaRPr>
          </a:p>
        </p:txBody>
      </p:sp>
    </p:spTree>
    <p:extLst>
      <p:ext uri="{BB962C8B-B14F-4D97-AF65-F5344CB8AC3E}">
        <p14:creationId xmlns:p14="http://schemas.microsoft.com/office/powerpoint/2010/main" val="189947124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8"/>
          <p:cNvGraphicFramePr>
            <a:graphicFrameLocks noChangeAspect="1"/>
          </p:cNvGraphicFramePr>
          <p:nvPr/>
        </p:nvGraphicFramePr>
        <p:xfrm>
          <a:off x="2195513" y="5805488"/>
          <a:ext cx="3652837" cy="569912"/>
        </p:xfrm>
        <a:graphic>
          <a:graphicData uri="http://schemas.openxmlformats.org/presentationml/2006/ole">
            <mc:AlternateContent xmlns:mc="http://schemas.openxmlformats.org/markup-compatibility/2006">
              <mc:Choice xmlns:v="urn:schemas-microsoft-com:vml" Requires="v">
                <p:oleObj spid="_x0000_s6202" name="Equation" r:id="rId3" imgW="1524000" imgH="241300" progId="Equation.DSMT4">
                  <p:embed/>
                </p:oleObj>
              </mc:Choice>
              <mc:Fallback>
                <p:oleObj name="Equation" r:id="rId3" imgW="1524000" imgH="2413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5805488"/>
                        <a:ext cx="3652837"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19" name="矩形 44"/>
          <p:cNvSpPr>
            <a:spLocks noChangeArrowheads="1"/>
          </p:cNvSpPr>
          <p:nvPr/>
        </p:nvSpPr>
        <p:spPr bwMode="auto">
          <a:xfrm>
            <a:off x="725488" y="5235575"/>
            <a:ext cx="2214562"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44600" eaLnBrk="0" hangingPunct="0">
              <a:defRPr sz="2000">
                <a:solidFill>
                  <a:schemeClr val="tx1"/>
                </a:solidFill>
                <a:latin typeface="Garamond" pitchFamily="18" charset="0"/>
                <a:ea typeface="宋体" charset="-122"/>
              </a:defRPr>
            </a:lvl1pPr>
            <a:lvl2pPr marL="742950" indent="-285750" defTabSz="1244600" eaLnBrk="0" hangingPunct="0">
              <a:defRPr sz="2000">
                <a:solidFill>
                  <a:schemeClr val="tx1"/>
                </a:solidFill>
                <a:latin typeface="Garamond" pitchFamily="18" charset="0"/>
                <a:ea typeface="宋体" charset="-122"/>
              </a:defRPr>
            </a:lvl2pPr>
            <a:lvl3pPr marL="1143000" indent="-228600" defTabSz="1244600" eaLnBrk="0" hangingPunct="0">
              <a:defRPr sz="2000">
                <a:solidFill>
                  <a:schemeClr val="tx1"/>
                </a:solidFill>
                <a:latin typeface="Garamond" pitchFamily="18" charset="0"/>
                <a:ea typeface="宋体" charset="-122"/>
              </a:defRPr>
            </a:lvl3pPr>
            <a:lvl4pPr marL="1600200" indent="-228600" defTabSz="1244600" eaLnBrk="0" hangingPunct="0">
              <a:defRPr sz="2000">
                <a:solidFill>
                  <a:schemeClr val="tx1"/>
                </a:solidFill>
                <a:latin typeface="Garamond" pitchFamily="18" charset="0"/>
                <a:ea typeface="宋体" charset="-122"/>
              </a:defRPr>
            </a:lvl4pPr>
            <a:lvl5pPr marL="2057400" indent="-228600" defTabSz="1244600" eaLnBrk="0" hangingPunct="0">
              <a:defRPr sz="2000">
                <a:solidFill>
                  <a:schemeClr val="tx1"/>
                </a:solidFill>
                <a:latin typeface="Garamond" pitchFamily="18" charset="0"/>
                <a:ea typeface="宋体" charset="-122"/>
              </a:defRPr>
            </a:lvl5pPr>
            <a:lvl6pPr marL="2514600" indent="-228600" defTabSz="1244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defTabSz="1244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defTabSz="1244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defTabSz="1244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lnSpc>
                <a:spcPct val="90000"/>
              </a:lnSpc>
              <a:spcAft>
                <a:spcPct val="35000"/>
              </a:spcAft>
              <a:buClr>
                <a:srgbClr val="FF0000"/>
              </a:buClr>
              <a:buSzPct val="70000"/>
              <a:buFont typeface="Wingdings" pitchFamily="2" charset="2"/>
              <a:buChar char="n"/>
            </a:pPr>
            <a:r>
              <a:rPr lang="zh-CN" altLang="en-US" sz="2400">
                <a:latin typeface="微软雅黑" pitchFamily="34" charset="-122"/>
                <a:ea typeface="微软雅黑" pitchFamily="34" charset="-122"/>
              </a:rPr>
              <a:t> </a:t>
            </a:r>
            <a:r>
              <a:rPr lang="zh-CN" altLang="en-US" sz="2400" b="1">
                <a:solidFill>
                  <a:srgbClr val="FF0000"/>
                </a:solidFill>
                <a:latin typeface="黑体" pitchFamily="2" charset="-122"/>
                <a:ea typeface="黑体" pitchFamily="2" charset="-122"/>
              </a:rPr>
              <a:t>互相关函数</a:t>
            </a:r>
          </a:p>
        </p:txBody>
      </p:sp>
      <p:sp>
        <p:nvSpPr>
          <p:cNvPr id="9220" name="矩形 44"/>
          <p:cNvSpPr>
            <a:spLocks noChangeArrowheads="1"/>
          </p:cNvSpPr>
          <p:nvPr/>
        </p:nvSpPr>
        <p:spPr bwMode="auto">
          <a:xfrm>
            <a:off x="874713" y="422275"/>
            <a:ext cx="2214562"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44600" eaLnBrk="0" hangingPunct="0">
              <a:defRPr sz="2000">
                <a:solidFill>
                  <a:schemeClr val="tx1"/>
                </a:solidFill>
                <a:latin typeface="Garamond" pitchFamily="18" charset="0"/>
                <a:ea typeface="宋体" charset="-122"/>
              </a:defRPr>
            </a:lvl1pPr>
            <a:lvl2pPr marL="742950" indent="-285750" defTabSz="1244600" eaLnBrk="0" hangingPunct="0">
              <a:defRPr sz="2000">
                <a:solidFill>
                  <a:schemeClr val="tx1"/>
                </a:solidFill>
                <a:latin typeface="Garamond" pitchFamily="18" charset="0"/>
                <a:ea typeface="宋体" charset="-122"/>
              </a:defRPr>
            </a:lvl2pPr>
            <a:lvl3pPr marL="1143000" indent="-228600" defTabSz="1244600" eaLnBrk="0" hangingPunct="0">
              <a:defRPr sz="2000">
                <a:solidFill>
                  <a:schemeClr val="tx1"/>
                </a:solidFill>
                <a:latin typeface="Garamond" pitchFamily="18" charset="0"/>
                <a:ea typeface="宋体" charset="-122"/>
              </a:defRPr>
            </a:lvl3pPr>
            <a:lvl4pPr marL="1600200" indent="-228600" defTabSz="1244600" eaLnBrk="0" hangingPunct="0">
              <a:defRPr sz="2000">
                <a:solidFill>
                  <a:schemeClr val="tx1"/>
                </a:solidFill>
                <a:latin typeface="Garamond" pitchFamily="18" charset="0"/>
                <a:ea typeface="宋体" charset="-122"/>
              </a:defRPr>
            </a:lvl4pPr>
            <a:lvl5pPr marL="2057400" indent="-228600" defTabSz="1244600" eaLnBrk="0" hangingPunct="0">
              <a:defRPr sz="2000">
                <a:solidFill>
                  <a:schemeClr val="tx1"/>
                </a:solidFill>
                <a:latin typeface="Garamond" pitchFamily="18" charset="0"/>
                <a:ea typeface="宋体" charset="-122"/>
              </a:defRPr>
            </a:lvl5pPr>
            <a:lvl6pPr marL="2514600" indent="-228600" defTabSz="1244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defTabSz="1244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defTabSz="1244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defTabSz="1244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lnSpc>
                <a:spcPct val="90000"/>
              </a:lnSpc>
              <a:spcAft>
                <a:spcPct val="35000"/>
              </a:spcAft>
              <a:buClr>
                <a:srgbClr val="FF0000"/>
              </a:buClr>
              <a:buSzPct val="70000"/>
              <a:buFont typeface="Wingdings" pitchFamily="2" charset="2"/>
              <a:buChar char="n"/>
            </a:pPr>
            <a:r>
              <a:rPr lang="zh-CN" altLang="en-US" sz="2400" b="1">
                <a:latin typeface="黑体" pitchFamily="2" charset="-122"/>
                <a:ea typeface="黑体" pitchFamily="2" charset="-122"/>
              </a:rPr>
              <a:t> </a:t>
            </a:r>
            <a:r>
              <a:rPr lang="zh-CN" altLang="en-US" sz="2400" b="1">
                <a:solidFill>
                  <a:srgbClr val="FF0000"/>
                </a:solidFill>
                <a:latin typeface="黑体" pitchFamily="2" charset="-122"/>
                <a:ea typeface="黑体" pitchFamily="2" charset="-122"/>
              </a:rPr>
              <a:t>自相关函数</a:t>
            </a:r>
          </a:p>
        </p:txBody>
      </p:sp>
      <p:sp>
        <p:nvSpPr>
          <p:cNvPr id="15" name="矩形 14"/>
          <p:cNvSpPr/>
          <p:nvPr/>
        </p:nvSpPr>
        <p:spPr>
          <a:xfrm>
            <a:off x="2903538" y="460375"/>
            <a:ext cx="3384550" cy="457200"/>
          </a:xfrm>
          <a:prstGeom prst="rect">
            <a:avLst/>
          </a:prstGeom>
        </p:spPr>
        <p:txBody>
          <a:bodyPr wrap="none">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r>
              <a:rPr lang="en-US" altLang="zh-CN" sz="2400" b="1">
                <a:solidFill>
                  <a:srgbClr val="000099"/>
                </a:solidFill>
                <a:latin typeface="微软雅黑" pitchFamily="34" charset="-122"/>
                <a:ea typeface="微软雅黑" pitchFamily="34" charset="-122"/>
              </a:rPr>
              <a:t>---</a:t>
            </a:r>
            <a:r>
              <a:rPr lang="zh-CN" altLang="en-US" sz="2400" b="1">
                <a:solidFill>
                  <a:srgbClr val="000099"/>
                </a:solidFill>
                <a:latin typeface="微软雅黑" pitchFamily="34" charset="-122"/>
                <a:ea typeface="微软雅黑" pitchFamily="34" charset="-122"/>
              </a:rPr>
              <a:t>同一过程的关联程度</a:t>
            </a:r>
            <a:endParaRPr lang="zh-CN" altLang="en-US" sz="2400" b="1">
              <a:latin typeface="微软雅黑" pitchFamily="34" charset="-122"/>
              <a:ea typeface="微软雅黑" pitchFamily="34" charset="-122"/>
            </a:endParaRPr>
          </a:p>
        </p:txBody>
      </p:sp>
      <p:sp>
        <p:nvSpPr>
          <p:cNvPr id="17" name="矩形 16"/>
          <p:cNvSpPr/>
          <p:nvPr/>
        </p:nvSpPr>
        <p:spPr>
          <a:xfrm>
            <a:off x="2687638" y="5260975"/>
            <a:ext cx="3384550" cy="457200"/>
          </a:xfrm>
          <a:prstGeom prst="rect">
            <a:avLst/>
          </a:prstGeom>
        </p:spPr>
        <p:txBody>
          <a:bodyPr wrap="none">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r>
              <a:rPr lang="en-US" altLang="zh-CN" sz="2400" b="1">
                <a:solidFill>
                  <a:srgbClr val="000099"/>
                </a:solidFill>
                <a:latin typeface="微软雅黑" pitchFamily="34" charset="-122"/>
                <a:ea typeface="微软雅黑" pitchFamily="34" charset="-122"/>
              </a:rPr>
              <a:t>---</a:t>
            </a:r>
            <a:r>
              <a:rPr lang="zh-CN" altLang="en-US" sz="2400" b="1">
                <a:solidFill>
                  <a:srgbClr val="000099"/>
                </a:solidFill>
                <a:latin typeface="微软雅黑" pitchFamily="34" charset="-122"/>
                <a:ea typeface="微软雅黑" pitchFamily="34" charset="-122"/>
              </a:rPr>
              <a:t>两个过程的关联程度</a:t>
            </a:r>
            <a:endParaRPr lang="zh-CN" altLang="en-US" sz="2400" b="1">
              <a:latin typeface="微软雅黑" pitchFamily="34" charset="-122"/>
              <a:ea typeface="微软雅黑" pitchFamily="34" charset="-122"/>
            </a:endParaRPr>
          </a:p>
        </p:txBody>
      </p:sp>
      <p:sp>
        <p:nvSpPr>
          <p:cNvPr id="2" name="矩形 1"/>
          <p:cNvSpPr/>
          <p:nvPr/>
        </p:nvSpPr>
        <p:spPr>
          <a:xfrm>
            <a:off x="7524750" y="4005263"/>
            <a:ext cx="1416050" cy="461962"/>
          </a:xfrm>
          <a:prstGeom prst="rect">
            <a:avLst/>
          </a:prstGeom>
          <a:solidFill>
            <a:schemeClr val="bg2">
              <a:lumMod val="20000"/>
              <a:lumOff val="80000"/>
            </a:schemeClr>
          </a:solidFill>
          <a:effectLst>
            <a:outerShdw blurRad="50800" dist="38100" dir="2700000" algn="tl" rotWithShape="0">
              <a:prstClr val="black">
                <a:alpha val="40000"/>
              </a:prstClr>
            </a:outerShdw>
          </a:effectLst>
        </p:spPr>
        <p:txBody>
          <a:bodyPr>
            <a:spAutoFit/>
          </a:bodyPr>
          <a:lstStyle/>
          <a:p>
            <a:pPr>
              <a:defRPr/>
            </a:pPr>
            <a:r>
              <a:rPr lang="zh-CN" altLang="en-US" sz="2400" dirty="0">
                <a:solidFill>
                  <a:srgbClr val="000000"/>
                </a:solidFill>
                <a:latin typeface="华文中宋" pitchFamily="2" charset="-122"/>
                <a:ea typeface="华文中宋" pitchFamily="2" charset="-122"/>
                <a:cs typeface="Times New Roman" pitchFamily="18" charset="0"/>
              </a:rPr>
              <a:t>确定函数</a:t>
            </a:r>
          </a:p>
        </p:txBody>
      </p:sp>
      <p:sp>
        <p:nvSpPr>
          <p:cNvPr id="9224" name="矩形 3"/>
          <p:cNvSpPr>
            <a:spLocks noChangeArrowheads="1"/>
          </p:cNvSpPr>
          <p:nvPr/>
        </p:nvSpPr>
        <p:spPr bwMode="auto">
          <a:xfrm>
            <a:off x="812800" y="2112963"/>
            <a:ext cx="2389188"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1244600" eaLnBrk="0" hangingPunct="0">
              <a:defRPr sz="2000">
                <a:solidFill>
                  <a:schemeClr val="tx1"/>
                </a:solidFill>
                <a:latin typeface="Garamond" pitchFamily="18" charset="0"/>
                <a:ea typeface="宋体" charset="-122"/>
              </a:defRPr>
            </a:lvl1pPr>
            <a:lvl2pPr marL="742950" indent="-285750" defTabSz="1244600" eaLnBrk="0" hangingPunct="0">
              <a:defRPr sz="2000">
                <a:solidFill>
                  <a:schemeClr val="tx1"/>
                </a:solidFill>
                <a:latin typeface="Garamond" pitchFamily="18" charset="0"/>
                <a:ea typeface="宋体" charset="-122"/>
              </a:defRPr>
            </a:lvl2pPr>
            <a:lvl3pPr marL="1143000" indent="-228600" defTabSz="1244600" eaLnBrk="0" hangingPunct="0">
              <a:defRPr sz="2000">
                <a:solidFill>
                  <a:schemeClr val="tx1"/>
                </a:solidFill>
                <a:latin typeface="Garamond" pitchFamily="18" charset="0"/>
                <a:ea typeface="宋体" charset="-122"/>
              </a:defRPr>
            </a:lvl3pPr>
            <a:lvl4pPr marL="1600200" indent="-228600" defTabSz="1244600" eaLnBrk="0" hangingPunct="0">
              <a:defRPr sz="2000">
                <a:solidFill>
                  <a:schemeClr val="tx1"/>
                </a:solidFill>
                <a:latin typeface="Garamond" pitchFamily="18" charset="0"/>
                <a:ea typeface="宋体" charset="-122"/>
              </a:defRPr>
            </a:lvl4pPr>
            <a:lvl5pPr marL="2057400" indent="-228600" defTabSz="1244600" eaLnBrk="0" hangingPunct="0">
              <a:defRPr sz="2000">
                <a:solidFill>
                  <a:schemeClr val="tx1"/>
                </a:solidFill>
                <a:latin typeface="Garamond" pitchFamily="18" charset="0"/>
                <a:ea typeface="宋体" charset="-122"/>
              </a:defRPr>
            </a:lvl5pPr>
            <a:lvl6pPr marL="2514600" indent="-228600" defTabSz="1244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defTabSz="1244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defTabSz="1244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defTabSz="1244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lnSpc>
                <a:spcPct val="90000"/>
              </a:lnSpc>
              <a:spcAft>
                <a:spcPct val="35000"/>
              </a:spcAft>
              <a:buClr>
                <a:srgbClr val="FF0000"/>
              </a:buClr>
              <a:buSzPct val="70000"/>
              <a:buFont typeface="Wingdings" pitchFamily="2" charset="2"/>
              <a:buChar char="n"/>
            </a:pPr>
            <a:r>
              <a:rPr lang="zh-CN" altLang="en-US" sz="2400" b="1">
                <a:solidFill>
                  <a:srgbClr val="FF0000"/>
                </a:solidFill>
                <a:latin typeface="黑体" pitchFamily="2" charset="-122"/>
                <a:ea typeface="黑体" pitchFamily="2" charset="-122"/>
              </a:rPr>
              <a:t>协方差函数</a:t>
            </a:r>
          </a:p>
        </p:txBody>
      </p:sp>
      <p:graphicFrame>
        <p:nvGraphicFramePr>
          <p:cNvPr id="9225" name="对象 4"/>
          <p:cNvGraphicFramePr>
            <a:graphicFrameLocks noChangeAspect="1"/>
          </p:cNvGraphicFramePr>
          <p:nvPr/>
        </p:nvGraphicFramePr>
        <p:xfrm>
          <a:off x="803275" y="2690813"/>
          <a:ext cx="7400925" cy="1057275"/>
        </p:xfrm>
        <a:graphic>
          <a:graphicData uri="http://schemas.openxmlformats.org/presentationml/2006/ole">
            <mc:AlternateContent xmlns:mc="http://schemas.openxmlformats.org/markup-compatibility/2006">
              <mc:Choice xmlns:v="urn:schemas-microsoft-com:vml" Requires="v">
                <p:oleObj spid="_x0000_s6203" name="公式" r:id="rId5" imgW="3746500" imgH="558800" progId="Equation.3">
                  <p:embed/>
                </p:oleObj>
              </mc:Choice>
              <mc:Fallback>
                <p:oleObj name="公式" r:id="rId5" imgW="3746500" imgH="558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3275" y="2690813"/>
                        <a:ext cx="740092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6" name="对象 5"/>
          <p:cNvGraphicFramePr>
            <a:graphicFrameLocks noChangeAspect="1"/>
          </p:cNvGraphicFramePr>
          <p:nvPr/>
        </p:nvGraphicFramePr>
        <p:xfrm>
          <a:off x="1719263" y="1052513"/>
          <a:ext cx="5194300" cy="1046162"/>
        </p:xfrm>
        <a:graphic>
          <a:graphicData uri="http://schemas.openxmlformats.org/presentationml/2006/ole">
            <mc:AlternateContent xmlns:mc="http://schemas.openxmlformats.org/markup-compatibility/2006">
              <mc:Choice xmlns:v="urn:schemas-microsoft-com:vml" Requires="v">
                <p:oleObj spid="_x0000_s6204" name="公式" r:id="rId7" imgW="2667000" imgH="558800" progId="Equation.3">
                  <p:embed/>
                </p:oleObj>
              </mc:Choice>
              <mc:Fallback>
                <p:oleObj name="公式" r:id="rId7" imgW="2667000" imgH="558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19263" y="1052513"/>
                        <a:ext cx="5194300" cy="104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7" name="对象 6"/>
          <p:cNvGraphicFramePr>
            <a:graphicFrameLocks noChangeAspect="1"/>
          </p:cNvGraphicFramePr>
          <p:nvPr/>
        </p:nvGraphicFramePr>
        <p:xfrm>
          <a:off x="1436688" y="3832225"/>
          <a:ext cx="4308475" cy="496888"/>
        </p:xfrm>
        <a:graphic>
          <a:graphicData uri="http://schemas.openxmlformats.org/presentationml/2006/ole">
            <mc:AlternateContent xmlns:mc="http://schemas.openxmlformats.org/markup-compatibility/2006">
              <mc:Choice xmlns:v="urn:schemas-microsoft-com:vml" Requires="v">
                <p:oleObj spid="_x0000_s6205" name="公式" r:id="rId9" imgW="2094591" imgH="215806" progId="Equation.3">
                  <p:embed/>
                </p:oleObj>
              </mc:Choice>
              <mc:Fallback>
                <p:oleObj name="公式" r:id="rId9" imgW="2094591" imgH="21580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36688" y="3832225"/>
                        <a:ext cx="430847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矩形 10"/>
          <p:cNvSpPr/>
          <p:nvPr/>
        </p:nvSpPr>
        <p:spPr>
          <a:xfrm>
            <a:off x="1163638" y="4335463"/>
            <a:ext cx="6480175" cy="536575"/>
          </a:xfrm>
          <a:prstGeom prst="rect">
            <a:avLst/>
          </a:prstGeom>
        </p:spPr>
        <p:txBody>
          <a:bodyPr>
            <a:spAutoFit/>
          </a:bodyPr>
          <a:lstStyle/>
          <a:p>
            <a:pPr marL="228600" indent="-228600">
              <a:lnSpc>
                <a:spcPct val="120000"/>
              </a:lnSpc>
              <a:spcBef>
                <a:spcPct val="20000"/>
              </a:spcBef>
              <a:buClr>
                <a:srgbClr val="FFCF01"/>
              </a:buClr>
              <a:buSzPct val="55000"/>
              <a:defRPr/>
            </a:pPr>
            <a:r>
              <a:rPr lang="zh-CN" altLang="en-US" sz="2400" b="1" kern="0" dirty="0">
                <a:solidFill>
                  <a:srgbClr val="000000"/>
                </a:solidFill>
                <a:latin typeface="Times New Roman"/>
                <a:ea typeface="楷体_GB2312"/>
              </a:rPr>
              <a:t>若</a:t>
            </a:r>
            <a:r>
              <a:rPr lang="en-US" altLang="zh-CN" sz="2400" b="1" i="1" kern="0" dirty="0">
                <a:solidFill>
                  <a:srgbClr val="000000"/>
                </a:solidFill>
                <a:latin typeface="Times New Roman"/>
                <a:ea typeface="楷体_GB2312"/>
              </a:rPr>
              <a:t>a</a:t>
            </a:r>
            <a:r>
              <a:rPr lang="en-US" altLang="zh-CN" sz="2400" b="1" kern="0" dirty="0">
                <a:solidFill>
                  <a:srgbClr val="000000"/>
                </a:solidFill>
                <a:latin typeface="Times New Roman"/>
                <a:ea typeface="楷体_GB2312"/>
              </a:rPr>
              <a:t>(</a:t>
            </a:r>
            <a:r>
              <a:rPr lang="en-US" altLang="zh-CN" sz="2400" b="1" i="1" kern="0" dirty="0">
                <a:solidFill>
                  <a:srgbClr val="000000"/>
                </a:solidFill>
                <a:latin typeface="Times New Roman"/>
                <a:ea typeface="楷体_GB2312"/>
              </a:rPr>
              <a:t>t</a:t>
            </a:r>
            <a:r>
              <a:rPr lang="en-US" altLang="zh-CN" sz="2400" b="1" kern="0" baseline="-25000" dirty="0">
                <a:solidFill>
                  <a:srgbClr val="000000"/>
                </a:solidFill>
                <a:latin typeface="Times New Roman"/>
                <a:ea typeface="楷体_GB2312"/>
              </a:rPr>
              <a:t>1</a:t>
            </a:r>
            <a:r>
              <a:rPr lang="en-US" altLang="zh-CN" sz="2400" b="1" kern="0" dirty="0">
                <a:solidFill>
                  <a:srgbClr val="000000"/>
                </a:solidFill>
                <a:latin typeface="Times New Roman"/>
                <a:ea typeface="楷体_GB2312"/>
              </a:rPr>
              <a:t>) = 0</a:t>
            </a:r>
            <a:r>
              <a:rPr lang="zh-CN" altLang="en-US" sz="2400" b="1" kern="0" dirty="0">
                <a:solidFill>
                  <a:srgbClr val="000000"/>
                </a:solidFill>
                <a:latin typeface="Times New Roman"/>
                <a:ea typeface="楷体_GB2312"/>
              </a:rPr>
              <a:t>或</a:t>
            </a:r>
            <a:r>
              <a:rPr lang="en-US" altLang="zh-CN" sz="2400" b="1" i="1" kern="0" dirty="0">
                <a:solidFill>
                  <a:srgbClr val="000000"/>
                </a:solidFill>
                <a:latin typeface="Times New Roman"/>
                <a:ea typeface="楷体_GB2312"/>
              </a:rPr>
              <a:t>a</a:t>
            </a:r>
            <a:r>
              <a:rPr lang="en-US" altLang="zh-CN" sz="2400" b="1" kern="0" dirty="0">
                <a:solidFill>
                  <a:srgbClr val="000000"/>
                </a:solidFill>
                <a:latin typeface="Times New Roman"/>
                <a:ea typeface="楷体_GB2312"/>
              </a:rPr>
              <a:t>(</a:t>
            </a:r>
            <a:r>
              <a:rPr lang="en-US" altLang="zh-CN" sz="2400" b="1" i="1" kern="0" dirty="0">
                <a:solidFill>
                  <a:srgbClr val="000000"/>
                </a:solidFill>
                <a:latin typeface="Times New Roman"/>
                <a:ea typeface="楷体_GB2312"/>
              </a:rPr>
              <a:t>t</a:t>
            </a:r>
            <a:r>
              <a:rPr lang="en-US" altLang="zh-CN" sz="2400" b="1" kern="0" baseline="-25000" dirty="0">
                <a:solidFill>
                  <a:srgbClr val="000000"/>
                </a:solidFill>
                <a:latin typeface="Times New Roman"/>
                <a:ea typeface="楷体_GB2312"/>
              </a:rPr>
              <a:t>2</a:t>
            </a:r>
            <a:r>
              <a:rPr lang="en-US" altLang="zh-CN" sz="2400" b="1" kern="0" dirty="0">
                <a:solidFill>
                  <a:srgbClr val="000000"/>
                </a:solidFill>
                <a:latin typeface="Times New Roman"/>
                <a:ea typeface="楷体_GB2312"/>
              </a:rPr>
              <a:t>)</a:t>
            </a:r>
            <a:r>
              <a:rPr lang="zh-CN" altLang="en-US" sz="2400" b="1" kern="0" dirty="0">
                <a:solidFill>
                  <a:srgbClr val="000000"/>
                </a:solidFill>
                <a:latin typeface="Times New Roman"/>
                <a:ea typeface="楷体_GB2312"/>
              </a:rPr>
              <a:t>＝</a:t>
            </a:r>
            <a:r>
              <a:rPr lang="en-US" altLang="zh-CN" sz="2400" b="1" kern="0" dirty="0">
                <a:solidFill>
                  <a:srgbClr val="000000"/>
                </a:solidFill>
                <a:latin typeface="Times New Roman"/>
                <a:ea typeface="楷体_GB2312"/>
              </a:rPr>
              <a:t>0</a:t>
            </a:r>
            <a:r>
              <a:rPr lang="zh-CN" altLang="en-US" sz="2400" b="1" kern="0" dirty="0">
                <a:solidFill>
                  <a:srgbClr val="000000"/>
                </a:solidFill>
                <a:latin typeface="Times New Roman"/>
                <a:ea typeface="楷体_GB2312"/>
              </a:rPr>
              <a:t>，则</a:t>
            </a:r>
            <a:r>
              <a:rPr lang="en-US" altLang="zh-CN" sz="2400" b="1" i="1" kern="0" dirty="0">
                <a:solidFill>
                  <a:srgbClr val="000000"/>
                </a:solidFill>
                <a:latin typeface="Times New Roman"/>
                <a:ea typeface="楷体_GB2312"/>
              </a:rPr>
              <a:t>B(t</a:t>
            </a:r>
            <a:r>
              <a:rPr lang="en-US" altLang="zh-CN" sz="2400" b="1" kern="0" baseline="-25000" dirty="0">
                <a:solidFill>
                  <a:srgbClr val="000000"/>
                </a:solidFill>
                <a:latin typeface="Times New Roman"/>
                <a:ea typeface="楷体_GB2312"/>
              </a:rPr>
              <a:t>1</a:t>
            </a:r>
            <a:r>
              <a:rPr lang="en-US" altLang="zh-CN" sz="2400" b="1" kern="0" dirty="0">
                <a:solidFill>
                  <a:srgbClr val="000000"/>
                </a:solidFill>
                <a:latin typeface="Times New Roman"/>
                <a:ea typeface="楷体_GB2312"/>
              </a:rPr>
              <a:t>, </a:t>
            </a:r>
            <a:r>
              <a:rPr lang="en-US" altLang="zh-CN" sz="2400" b="1" i="1" kern="0" dirty="0">
                <a:solidFill>
                  <a:srgbClr val="000000"/>
                </a:solidFill>
                <a:latin typeface="Times New Roman"/>
                <a:ea typeface="楷体_GB2312"/>
              </a:rPr>
              <a:t>t</a:t>
            </a:r>
            <a:r>
              <a:rPr lang="en-US" altLang="zh-CN" sz="2400" b="1" kern="0" baseline="-25000" dirty="0">
                <a:solidFill>
                  <a:srgbClr val="000000"/>
                </a:solidFill>
                <a:latin typeface="Times New Roman"/>
                <a:ea typeface="楷体_GB2312"/>
              </a:rPr>
              <a:t>2</a:t>
            </a:r>
            <a:r>
              <a:rPr lang="en-US" altLang="zh-CN" sz="2400" b="1" kern="0" dirty="0">
                <a:solidFill>
                  <a:srgbClr val="000000"/>
                </a:solidFill>
                <a:latin typeface="Times New Roman"/>
                <a:ea typeface="楷体_GB2312"/>
              </a:rPr>
              <a:t>) = </a:t>
            </a:r>
            <a:r>
              <a:rPr lang="en-US" altLang="zh-CN" sz="2400" b="1" i="1" kern="0" dirty="0">
                <a:solidFill>
                  <a:srgbClr val="000000"/>
                </a:solidFill>
                <a:latin typeface="Times New Roman"/>
                <a:ea typeface="楷体_GB2312"/>
              </a:rPr>
              <a:t>R(t</a:t>
            </a:r>
            <a:r>
              <a:rPr lang="en-US" altLang="zh-CN" sz="2400" b="1" kern="0" baseline="-25000" dirty="0">
                <a:solidFill>
                  <a:srgbClr val="000000"/>
                </a:solidFill>
                <a:latin typeface="Times New Roman"/>
                <a:ea typeface="楷体_GB2312"/>
              </a:rPr>
              <a:t>1</a:t>
            </a:r>
            <a:r>
              <a:rPr lang="en-US" altLang="zh-CN" sz="2400" b="1" kern="0" dirty="0">
                <a:solidFill>
                  <a:srgbClr val="000000"/>
                </a:solidFill>
                <a:latin typeface="Times New Roman"/>
                <a:ea typeface="楷体_GB2312"/>
              </a:rPr>
              <a:t>, </a:t>
            </a:r>
            <a:r>
              <a:rPr lang="en-US" altLang="zh-CN" sz="2400" b="1" i="1" kern="0" dirty="0">
                <a:solidFill>
                  <a:srgbClr val="000000"/>
                </a:solidFill>
                <a:latin typeface="Times New Roman"/>
                <a:ea typeface="楷体_GB2312"/>
              </a:rPr>
              <a:t>t</a:t>
            </a:r>
            <a:r>
              <a:rPr lang="en-US" altLang="zh-CN" sz="2400" b="1" kern="0" baseline="-25000" dirty="0">
                <a:solidFill>
                  <a:srgbClr val="000000"/>
                </a:solidFill>
                <a:latin typeface="Times New Roman"/>
                <a:ea typeface="楷体_GB2312"/>
              </a:rPr>
              <a:t>2</a:t>
            </a:r>
            <a:r>
              <a:rPr lang="en-US" altLang="zh-CN" sz="2400" b="1" kern="0" dirty="0">
                <a:solidFill>
                  <a:srgbClr val="000000"/>
                </a:solidFill>
                <a:latin typeface="Times New Roman"/>
                <a:ea typeface="楷体_GB2312"/>
              </a:rPr>
              <a:t>)</a:t>
            </a:r>
          </a:p>
        </p:txBody>
      </p:sp>
      <p:sp>
        <p:nvSpPr>
          <p:cNvPr id="4" name="页脚占位符 3"/>
          <p:cNvSpPr>
            <a:spLocks noGrp="1"/>
          </p:cNvSpPr>
          <p:nvPr>
            <p:ph type="ftr" sz="quarter" idx="10"/>
          </p:nvPr>
        </p:nvSpPr>
        <p:spPr/>
        <p:txBody>
          <a:bodyPr/>
          <a:lstStyle/>
          <a:p>
            <a:pPr>
              <a:defRPr/>
            </a:pPr>
            <a:r>
              <a:rPr lang="zh-CN" altLang="en-US" smtClean="0"/>
              <a:t>浙江工业大学信息学院</a:t>
            </a:r>
            <a:endParaRPr lang="en-US" altLang="zh-CN"/>
          </a:p>
        </p:txBody>
      </p:sp>
      <p:sp>
        <p:nvSpPr>
          <p:cNvPr id="5" name="灯片编号占位符 4"/>
          <p:cNvSpPr>
            <a:spLocks noGrp="1"/>
          </p:cNvSpPr>
          <p:nvPr>
            <p:ph type="sldNum" sz="quarter" idx="11"/>
          </p:nvPr>
        </p:nvSpPr>
        <p:spPr/>
        <p:txBody>
          <a:bodyPr/>
          <a:lstStyle/>
          <a:p>
            <a:pPr>
              <a:defRPr/>
            </a:pPr>
            <a:fld id="{F04E0FC2-6EC7-45AD-9FCD-EB3F83661652}" type="slidenum">
              <a:rPr lang="en-US" altLang="zh-CN" smtClean="0">
                <a:solidFill>
                  <a:srgbClr val="000000"/>
                </a:solidFill>
              </a:rPr>
              <a:pPr>
                <a:defRPr/>
              </a:pPr>
              <a:t>8</a:t>
            </a:fld>
            <a:endParaRPr lang="en-US" altLang="zh-CN" dirty="0">
              <a:solidFill>
                <a:srgbClr val="000000"/>
              </a:solidFill>
            </a:endParaRPr>
          </a:p>
        </p:txBody>
      </p:sp>
    </p:spTree>
    <p:extLst>
      <p:ext uri="{BB962C8B-B14F-4D97-AF65-F5344CB8AC3E}">
        <p14:creationId xmlns:p14="http://schemas.microsoft.com/office/powerpoint/2010/main" val="30374861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endParaRPr lang="zh-CN" altLang="en-US"/>
          </a:p>
        </p:txBody>
      </p:sp>
      <p:sp>
        <p:nvSpPr>
          <p:cNvPr id="10243"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endParaRPr lang="zh-CN" altLang="en-US"/>
          </a:p>
        </p:txBody>
      </p:sp>
      <p:sp>
        <p:nvSpPr>
          <p:cNvPr id="10244" name="Rectangle 9"/>
          <p:cNvSpPr>
            <a:spLocks noChangeArrowheads="1"/>
          </p:cNvSpPr>
          <p:nvPr/>
        </p:nvSpPr>
        <p:spPr bwMode="auto">
          <a:xfrm>
            <a:off x="0" y="457200"/>
            <a:ext cx="330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r>
              <a:rPr kumimoji="1" lang="en-US" altLang="zh-CN" sz="1200">
                <a:latin typeface="宋体" charset="-122"/>
                <a:cs typeface="Times New Roman" pitchFamily="18" charset="0"/>
              </a:rPr>
              <a:t> </a:t>
            </a:r>
            <a:r>
              <a:rPr kumimoji="1" lang="en-US" altLang="zh-CN" sz="1100">
                <a:latin typeface="楷体_GB2312" pitchFamily="49" charset="-122"/>
                <a:ea typeface="楷体_GB2312" pitchFamily="49" charset="-122"/>
              </a:rPr>
              <a:t> </a:t>
            </a:r>
            <a:endParaRPr kumimoji="1" lang="en-US" altLang="zh-CN" sz="2400">
              <a:latin typeface="Times New Roman" pitchFamily="18" charset="0"/>
            </a:endParaRPr>
          </a:p>
        </p:txBody>
      </p:sp>
      <p:sp>
        <p:nvSpPr>
          <p:cNvPr id="13" name="Rectangle 3"/>
          <p:cNvSpPr txBox="1">
            <a:spLocks noChangeArrowheads="1"/>
          </p:cNvSpPr>
          <p:nvPr/>
        </p:nvSpPr>
        <p:spPr bwMode="auto">
          <a:xfrm>
            <a:off x="119063" y="261938"/>
            <a:ext cx="4572000" cy="666750"/>
          </a:xfrm>
          <a:prstGeom prst="rect">
            <a:avLst/>
          </a:prstGeom>
          <a:noFill/>
          <a:ln w="9525">
            <a:noFill/>
            <a:miter lim="800000"/>
            <a:headEnd/>
            <a:tailEnd/>
          </a:ln>
        </p:spPr>
        <p:txBody>
          <a:bodyPr/>
          <a:lstStyle>
            <a:lvl1pPr marL="285750" indent="-285750"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spcBef>
                <a:spcPct val="20000"/>
              </a:spcBef>
              <a:buClr>
                <a:schemeClr val="hlink"/>
              </a:buClr>
              <a:buSzPct val="65000"/>
            </a:pPr>
            <a:r>
              <a:rPr lang="en-US" altLang="en-US" sz="3200" b="1">
                <a:solidFill>
                  <a:srgbClr val="003399"/>
                </a:solidFill>
              </a:rPr>
              <a:t>§</a:t>
            </a:r>
            <a:r>
              <a:rPr lang="en-US" altLang="en-US" sz="3200" b="1">
                <a:solidFill>
                  <a:srgbClr val="003399"/>
                </a:solidFill>
                <a:latin typeface="Arial" charset="0"/>
                <a:ea typeface="微软雅黑" pitchFamily="34" charset="-122"/>
                <a:cs typeface="Arial" charset="0"/>
              </a:rPr>
              <a:t>3</a:t>
            </a:r>
            <a:r>
              <a:rPr lang="en-US" altLang="zh-CN" sz="3200" b="1">
                <a:solidFill>
                  <a:srgbClr val="003399"/>
                </a:solidFill>
                <a:latin typeface="Arial" charset="0"/>
                <a:ea typeface="微软雅黑" pitchFamily="34" charset="-122"/>
                <a:cs typeface="Arial" charset="0"/>
              </a:rPr>
              <a:t>.2  </a:t>
            </a:r>
            <a:r>
              <a:rPr lang="zh-CN" altLang="en-US" sz="3200" b="1">
                <a:solidFill>
                  <a:srgbClr val="003399"/>
                </a:solidFill>
                <a:latin typeface="Arial" charset="0"/>
                <a:ea typeface="微软雅黑" pitchFamily="34" charset="-122"/>
                <a:cs typeface="Arial" charset="0"/>
              </a:rPr>
              <a:t>平稳</a:t>
            </a:r>
            <a:r>
              <a:rPr lang="zh-CN" altLang="en-US" sz="3200" b="1">
                <a:solidFill>
                  <a:srgbClr val="003399"/>
                </a:solidFill>
                <a:latin typeface="微软雅黑" pitchFamily="34" charset="-122"/>
                <a:ea typeface="微软雅黑" pitchFamily="34" charset="-122"/>
              </a:rPr>
              <a:t>随机过程</a:t>
            </a:r>
            <a:endParaRPr lang="en-US" altLang="zh-CN" sz="3200" b="1">
              <a:solidFill>
                <a:srgbClr val="003399"/>
              </a:solidFill>
              <a:latin typeface="Arial" charset="0"/>
            </a:endParaRPr>
          </a:p>
        </p:txBody>
      </p:sp>
      <p:sp>
        <p:nvSpPr>
          <p:cNvPr id="14" name="矩形 13"/>
          <p:cNvSpPr>
            <a:spLocks noChangeArrowheads="1"/>
          </p:cNvSpPr>
          <p:nvPr/>
        </p:nvSpPr>
        <p:spPr bwMode="auto">
          <a:xfrm>
            <a:off x="827088" y="1239838"/>
            <a:ext cx="2130425" cy="519112"/>
          </a:xfrm>
          <a:prstGeom prst="rect">
            <a:avLst/>
          </a:prstGeom>
          <a:solidFill>
            <a:schemeClr val="bg2">
              <a:lumMod val="10000"/>
              <a:lumOff val="90000"/>
            </a:schemeClr>
          </a:solidFill>
          <a:ln w="9525">
            <a:noFill/>
            <a:miter lim="800000"/>
            <a:headEnd/>
            <a:tailEnd/>
          </a:ln>
          <a:effectLst>
            <a:outerShdw blurRad="50800" dist="38100" dir="5400000" algn="t" rotWithShape="0">
              <a:prstClr val="black">
                <a:alpha val="40000"/>
              </a:prstClr>
            </a:outerShdw>
          </a:effec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buClr>
                <a:srgbClr val="FF0000"/>
              </a:buClr>
              <a:buSzPct val="80000"/>
            </a:pPr>
            <a:r>
              <a:rPr lang="en-US" altLang="zh-CN" sz="2800" b="1">
                <a:solidFill>
                  <a:srgbClr val="800080"/>
                </a:solidFill>
                <a:latin typeface="Arial" charset="0"/>
                <a:ea typeface="微软雅黑" pitchFamily="34" charset="-122"/>
                <a:cs typeface="Arial" charset="0"/>
              </a:rPr>
              <a:t> 3.2.1 </a:t>
            </a:r>
            <a:r>
              <a:rPr lang="zh-CN" altLang="en-US" sz="2800" b="1">
                <a:latin typeface="微软雅黑" pitchFamily="34" charset="-122"/>
                <a:ea typeface="微软雅黑" pitchFamily="34" charset="-122"/>
                <a:cs typeface="Arial" charset="0"/>
              </a:rPr>
              <a:t>定义</a:t>
            </a:r>
            <a:endParaRPr lang="zh-CN" altLang="en-US" sz="2800" b="1">
              <a:solidFill>
                <a:srgbClr val="000000"/>
              </a:solidFill>
              <a:latin typeface="微软雅黑" pitchFamily="34" charset="-122"/>
              <a:ea typeface="微软雅黑" pitchFamily="34" charset="-122"/>
              <a:cs typeface="Arial" charset="0"/>
            </a:endParaRPr>
          </a:p>
        </p:txBody>
      </p:sp>
      <p:sp>
        <p:nvSpPr>
          <p:cNvPr id="15" name="矩形 44"/>
          <p:cNvSpPr>
            <a:spLocks noChangeArrowheads="1"/>
          </p:cNvSpPr>
          <p:nvPr/>
        </p:nvSpPr>
        <p:spPr bwMode="auto">
          <a:xfrm>
            <a:off x="968375" y="2000250"/>
            <a:ext cx="3459163"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44600" eaLnBrk="0" hangingPunct="0">
              <a:defRPr sz="2000">
                <a:solidFill>
                  <a:schemeClr val="tx1"/>
                </a:solidFill>
                <a:latin typeface="Garamond" pitchFamily="18" charset="0"/>
                <a:ea typeface="宋体" charset="-122"/>
              </a:defRPr>
            </a:lvl1pPr>
            <a:lvl2pPr marL="742950" indent="-285750" defTabSz="1244600" eaLnBrk="0" hangingPunct="0">
              <a:defRPr sz="2000">
                <a:solidFill>
                  <a:schemeClr val="tx1"/>
                </a:solidFill>
                <a:latin typeface="Garamond" pitchFamily="18" charset="0"/>
                <a:ea typeface="宋体" charset="-122"/>
              </a:defRPr>
            </a:lvl2pPr>
            <a:lvl3pPr marL="1143000" indent="-228600" defTabSz="1244600" eaLnBrk="0" hangingPunct="0">
              <a:defRPr sz="2000">
                <a:solidFill>
                  <a:schemeClr val="tx1"/>
                </a:solidFill>
                <a:latin typeface="Garamond" pitchFamily="18" charset="0"/>
                <a:ea typeface="宋体" charset="-122"/>
              </a:defRPr>
            </a:lvl3pPr>
            <a:lvl4pPr marL="1600200" indent="-228600" defTabSz="1244600" eaLnBrk="0" hangingPunct="0">
              <a:defRPr sz="2000">
                <a:solidFill>
                  <a:schemeClr val="tx1"/>
                </a:solidFill>
                <a:latin typeface="Garamond" pitchFamily="18" charset="0"/>
                <a:ea typeface="宋体" charset="-122"/>
              </a:defRPr>
            </a:lvl4pPr>
            <a:lvl5pPr marL="2057400" indent="-228600" defTabSz="1244600" eaLnBrk="0" hangingPunct="0">
              <a:defRPr sz="2000">
                <a:solidFill>
                  <a:schemeClr val="tx1"/>
                </a:solidFill>
                <a:latin typeface="Garamond" pitchFamily="18" charset="0"/>
                <a:ea typeface="宋体" charset="-122"/>
              </a:defRPr>
            </a:lvl5pPr>
            <a:lvl6pPr marL="2514600" indent="-228600" defTabSz="1244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defTabSz="1244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defTabSz="1244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defTabSz="1244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lnSpc>
                <a:spcPct val="90000"/>
              </a:lnSpc>
              <a:spcAft>
                <a:spcPct val="35000"/>
              </a:spcAft>
              <a:buClr>
                <a:srgbClr val="FF0000"/>
              </a:buClr>
              <a:buSzPct val="70000"/>
              <a:buFont typeface="Wingdings" pitchFamily="2" charset="2"/>
              <a:buChar char="n"/>
            </a:pPr>
            <a:r>
              <a:rPr lang="zh-CN" altLang="en-US" sz="2400" b="1">
                <a:solidFill>
                  <a:srgbClr val="FF0000"/>
                </a:solidFill>
                <a:latin typeface="黑体" pitchFamily="2" charset="-122"/>
                <a:ea typeface="黑体" pitchFamily="2" charset="-122"/>
              </a:rPr>
              <a:t> 狭义平稳（严平稳）</a:t>
            </a:r>
          </a:p>
        </p:txBody>
      </p:sp>
      <p:sp>
        <p:nvSpPr>
          <p:cNvPr id="19" name="矩形 18"/>
          <p:cNvSpPr/>
          <p:nvPr/>
        </p:nvSpPr>
        <p:spPr>
          <a:xfrm>
            <a:off x="1325563" y="2538413"/>
            <a:ext cx="4786312" cy="461962"/>
          </a:xfrm>
          <a:prstGeom prst="rect">
            <a:avLst/>
          </a:prstGeom>
        </p:spPr>
        <p:txBody>
          <a:bodyPr>
            <a:spAutoFit/>
          </a:bodyPr>
          <a:lstStyle/>
          <a:p>
            <a:pPr>
              <a:buClr>
                <a:srgbClr val="0000CC"/>
              </a:buClr>
              <a:buSzPct val="60000"/>
              <a:buFont typeface="Wingdings" pitchFamily="2" charset="2"/>
              <a:buChar char="l"/>
              <a:defRPr/>
            </a:pPr>
            <a:r>
              <a:rPr lang="zh-CN" altLang="en-US" sz="2400" b="1" kern="0" dirty="0">
                <a:solidFill>
                  <a:srgbClr val="000000"/>
                </a:solidFill>
                <a:latin typeface="+mn-ea"/>
                <a:ea typeface="+mn-ea"/>
              </a:rPr>
              <a:t>它的统计特性与时间起点无关。</a:t>
            </a:r>
            <a:endParaRPr lang="zh-CN" altLang="en-US" b="1" dirty="0">
              <a:latin typeface="+mn-ea"/>
              <a:ea typeface="+mn-ea"/>
            </a:endParaRPr>
          </a:p>
        </p:txBody>
      </p:sp>
      <p:sp>
        <p:nvSpPr>
          <p:cNvPr id="20" name="矩形 19"/>
          <p:cNvSpPr/>
          <p:nvPr/>
        </p:nvSpPr>
        <p:spPr>
          <a:xfrm>
            <a:off x="815975" y="4225925"/>
            <a:ext cx="4214813" cy="1247775"/>
          </a:xfrm>
          <a:prstGeom prst="rect">
            <a:avLst/>
          </a:prstGeom>
        </p:spPr>
        <p:txBody>
          <a:bodyPr>
            <a:spAutoFit/>
          </a:bodyPr>
          <a:lstStyle/>
          <a:p>
            <a:pPr algn="just">
              <a:lnSpc>
                <a:spcPts val="4500"/>
              </a:lnSpc>
              <a:buClr>
                <a:schemeClr val="bg1">
                  <a:lumMod val="50000"/>
                </a:schemeClr>
              </a:buClr>
              <a:buSzPct val="80000"/>
              <a:buFont typeface="Wingdings" pitchFamily="2" charset="2"/>
              <a:buChar char="Ø"/>
              <a:defRPr/>
            </a:pPr>
            <a:r>
              <a:rPr lang="zh-CN" altLang="en-US" sz="2400" b="1" dirty="0">
                <a:solidFill>
                  <a:srgbClr val="0000CC"/>
                </a:solidFill>
                <a:latin typeface="+mn-ea"/>
                <a:ea typeface="+mn-ea"/>
              </a:rPr>
              <a:t> 一维分布则与时间</a:t>
            </a:r>
            <a:r>
              <a:rPr lang="en-US" altLang="zh-CN" sz="2400" b="1" i="1" dirty="0">
                <a:solidFill>
                  <a:srgbClr val="0000CC"/>
                </a:solidFill>
                <a:latin typeface="Times New Roman" pitchFamily="18" charset="0"/>
                <a:ea typeface="+mn-ea"/>
                <a:cs typeface="Times New Roman" pitchFamily="18" charset="0"/>
              </a:rPr>
              <a:t>t </a:t>
            </a:r>
            <a:r>
              <a:rPr lang="zh-CN" altLang="en-US" sz="2400" b="1" dirty="0">
                <a:solidFill>
                  <a:srgbClr val="0000CC"/>
                </a:solidFill>
                <a:latin typeface="+mn-ea"/>
                <a:ea typeface="+mn-ea"/>
              </a:rPr>
              <a:t>无关： </a:t>
            </a:r>
            <a:endParaRPr lang="en-US" altLang="zh-CN" sz="2400" b="1" dirty="0">
              <a:solidFill>
                <a:srgbClr val="0000CC"/>
              </a:solidFill>
              <a:latin typeface="+mn-ea"/>
              <a:ea typeface="+mn-ea"/>
            </a:endParaRPr>
          </a:p>
          <a:p>
            <a:pPr algn="just">
              <a:lnSpc>
                <a:spcPts val="4500"/>
              </a:lnSpc>
              <a:buClr>
                <a:schemeClr val="bg1">
                  <a:lumMod val="50000"/>
                </a:schemeClr>
              </a:buClr>
              <a:buSzPct val="80000"/>
              <a:buFont typeface="Wingdings" pitchFamily="2" charset="2"/>
              <a:buChar char="Ø"/>
              <a:defRPr/>
            </a:pPr>
            <a:r>
              <a:rPr lang="zh-CN" altLang="en-US" sz="2400" b="1" dirty="0">
                <a:solidFill>
                  <a:srgbClr val="0000CC"/>
                </a:solidFill>
                <a:latin typeface="+mn-ea"/>
                <a:ea typeface="+mn-ea"/>
              </a:rPr>
              <a:t> 二维分布只与间隔</a:t>
            </a:r>
            <a:r>
              <a:rPr lang="el-GR" altLang="zh-CN" sz="2400" b="1" i="1" dirty="0">
                <a:solidFill>
                  <a:srgbClr val="0000CC"/>
                </a:solidFill>
                <a:latin typeface="Times New Roman" pitchFamily="18" charset="0"/>
                <a:ea typeface="+mn-ea"/>
                <a:cs typeface="Times New Roman" pitchFamily="18" charset="0"/>
              </a:rPr>
              <a:t>τ</a:t>
            </a:r>
            <a:r>
              <a:rPr lang="en-US" altLang="zh-CN" sz="2400" b="1" i="1" dirty="0">
                <a:solidFill>
                  <a:srgbClr val="0000CC"/>
                </a:solidFill>
                <a:latin typeface="Times New Roman" pitchFamily="18" charset="0"/>
                <a:ea typeface="+mn-ea"/>
                <a:cs typeface="Times New Roman" pitchFamily="18" charset="0"/>
              </a:rPr>
              <a:t> </a:t>
            </a:r>
            <a:r>
              <a:rPr lang="zh-CN" altLang="en-US" sz="2400" b="1" dirty="0">
                <a:solidFill>
                  <a:srgbClr val="0000CC"/>
                </a:solidFill>
                <a:latin typeface="+mn-ea"/>
                <a:ea typeface="+mn-ea"/>
              </a:rPr>
              <a:t>有关：</a:t>
            </a:r>
          </a:p>
        </p:txBody>
      </p:sp>
      <p:sp>
        <p:nvSpPr>
          <p:cNvPr id="6166" name="Rectangle 22"/>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a:ea typeface="宋体" pitchFamily="2" charset="-122"/>
            </a:endParaRPr>
          </a:p>
        </p:txBody>
      </p:sp>
      <p:graphicFrame>
        <p:nvGraphicFramePr>
          <p:cNvPr id="10251" name="对象 3"/>
          <p:cNvGraphicFramePr>
            <a:graphicFrameLocks noChangeAspect="1"/>
          </p:cNvGraphicFramePr>
          <p:nvPr/>
        </p:nvGraphicFramePr>
        <p:xfrm>
          <a:off x="4932363" y="4348163"/>
          <a:ext cx="3197225" cy="477837"/>
        </p:xfrm>
        <a:graphic>
          <a:graphicData uri="http://schemas.openxmlformats.org/presentationml/2006/ole">
            <mc:AlternateContent xmlns:mc="http://schemas.openxmlformats.org/markup-compatibility/2006">
              <mc:Choice xmlns:v="urn:schemas-microsoft-com:vml" Requires="v">
                <p:oleObj spid="_x0000_s7212" name="公式" r:id="rId4" imgW="1473200" imgH="215900" progId="Equation.3">
                  <p:embed/>
                </p:oleObj>
              </mc:Choice>
              <mc:Fallback>
                <p:oleObj name="公式" r:id="rId4" imgW="1473200" imgH="2159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363" y="4348163"/>
                        <a:ext cx="31972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52" name="对象 4"/>
          <p:cNvGraphicFramePr>
            <a:graphicFrameLocks noChangeAspect="1"/>
          </p:cNvGraphicFramePr>
          <p:nvPr/>
        </p:nvGraphicFramePr>
        <p:xfrm>
          <a:off x="3149600" y="5516563"/>
          <a:ext cx="5067300" cy="541337"/>
        </p:xfrm>
        <a:graphic>
          <a:graphicData uri="http://schemas.openxmlformats.org/presentationml/2006/ole">
            <mc:AlternateContent xmlns:mc="http://schemas.openxmlformats.org/markup-compatibility/2006">
              <mc:Choice xmlns:v="urn:schemas-microsoft-com:vml" Requires="v">
                <p:oleObj spid="_x0000_s7213" name="公式" r:id="rId6" imgW="2057400" imgH="215900" progId="Equation.3">
                  <p:embed/>
                </p:oleObj>
              </mc:Choice>
              <mc:Fallback>
                <p:oleObj name="公式" r:id="rId6" imgW="2057400" imgH="2159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49600" y="5516563"/>
                        <a:ext cx="5067300"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53" name="对象 5"/>
          <p:cNvGraphicFramePr>
            <a:graphicFrameLocks noChangeAspect="1"/>
          </p:cNvGraphicFramePr>
          <p:nvPr/>
        </p:nvGraphicFramePr>
        <p:xfrm>
          <a:off x="1281113" y="3141663"/>
          <a:ext cx="6581775" cy="1012825"/>
        </p:xfrm>
        <a:graphic>
          <a:graphicData uri="http://schemas.openxmlformats.org/presentationml/2006/ole">
            <mc:AlternateContent xmlns:mc="http://schemas.openxmlformats.org/markup-compatibility/2006">
              <mc:Choice xmlns:v="urn:schemas-microsoft-com:vml" Requires="v">
                <p:oleObj spid="_x0000_s7214" name="公式" r:id="rId8" imgW="2882900" imgH="457200" progId="Equation.3">
                  <p:embed/>
                </p:oleObj>
              </mc:Choice>
              <mc:Fallback>
                <p:oleObj name="公式" r:id="rId8" imgW="2882900" imgH="457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81113" y="3141663"/>
                        <a:ext cx="6581775"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页脚占位符 2"/>
          <p:cNvSpPr>
            <a:spLocks noGrp="1"/>
          </p:cNvSpPr>
          <p:nvPr>
            <p:ph type="ftr" sz="quarter" idx="10"/>
          </p:nvPr>
        </p:nvSpPr>
        <p:spPr/>
        <p:txBody>
          <a:bodyPr/>
          <a:lstStyle/>
          <a:p>
            <a:pPr>
              <a:defRPr/>
            </a:pPr>
            <a:r>
              <a:rPr lang="zh-CN" altLang="en-US" smtClean="0"/>
              <a:t>浙江工业大学信息学院</a:t>
            </a:r>
            <a:endParaRPr lang="en-US" altLang="zh-CN"/>
          </a:p>
        </p:txBody>
      </p:sp>
      <p:sp>
        <p:nvSpPr>
          <p:cNvPr id="4" name="灯片编号占位符 3"/>
          <p:cNvSpPr>
            <a:spLocks noGrp="1"/>
          </p:cNvSpPr>
          <p:nvPr>
            <p:ph type="sldNum" sz="quarter" idx="11"/>
          </p:nvPr>
        </p:nvSpPr>
        <p:spPr/>
        <p:txBody>
          <a:bodyPr/>
          <a:lstStyle/>
          <a:p>
            <a:pPr>
              <a:defRPr/>
            </a:pPr>
            <a:fld id="{F04E0FC2-6EC7-45AD-9FCD-EB3F83661652}" type="slidenum">
              <a:rPr lang="en-US" altLang="zh-CN" smtClean="0">
                <a:solidFill>
                  <a:srgbClr val="000000"/>
                </a:solidFill>
              </a:rPr>
              <a:pPr>
                <a:defRPr/>
              </a:pPr>
              <a:t>9</a:t>
            </a:fld>
            <a:endParaRPr lang="en-US" altLang="zh-CN" dirty="0">
              <a:solidFill>
                <a:srgbClr val="000000"/>
              </a:solidFill>
            </a:endParaRPr>
          </a:p>
        </p:txBody>
      </p:sp>
    </p:spTree>
    <p:extLst>
      <p:ext uri="{BB962C8B-B14F-4D97-AF65-F5344CB8AC3E}">
        <p14:creationId xmlns:p14="http://schemas.microsoft.com/office/powerpoint/2010/main" val="428590958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TotalTime>
  <Words>1771</Words>
  <Application>Microsoft Office PowerPoint</Application>
  <PresentationFormat>全屏显示(4:3)</PresentationFormat>
  <Paragraphs>418</Paragraphs>
  <Slides>47</Slides>
  <Notes>5</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47</vt:i4>
      </vt:variant>
    </vt:vector>
  </HeadingPairs>
  <TitlesOfParts>
    <vt:vector size="51" baseType="lpstr">
      <vt:lpstr>默认设计模板</vt:lpstr>
      <vt:lpstr>Equation</vt:lpstr>
      <vt:lpstr>公式</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小结表</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penghong</dc:creator>
  <cp:lastModifiedBy>penghong</cp:lastModifiedBy>
  <cp:revision>15</cp:revision>
  <cp:lastPrinted>2019-09-24T12:19:25Z</cp:lastPrinted>
  <dcterms:created xsi:type="dcterms:W3CDTF">2017-10-09T15:35:34Z</dcterms:created>
  <dcterms:modified xsi:type="dcterms:W3CDTF">2019-09-24T12:27:33Z</dcterms:modified>
</cp:coreProperties>
</file>