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07"/>
  </p:notesMasterIdLst>
  <p:handoutMasterIdLst>
    <p:handoutMasterId r:id="rId108"/>
  </p:handoutMasterIdLst>
  <p:sldIdLst>
    <p:sldId id="454" r:id="rId2"/>
    <p:sldId id="263" r:id="rId3"/>
    <p:sldId id="482" r:id="rId4"/>
    <p:sldId id="673" r:id="rId5"/>
    <p:sldId id="480" r:id="rId6"/>
    <p:sldId id="481" r:id="rId7"/>
    <p:sldId id="589" r:id="rId8"/>
    <p:sldId id="259" r:id="rId9"/>
    <p:sldId id="467" r:id="rId10"/>
    <p:sldId id="487" r:id="rId11"/>
    <p:sldId id="488" r:id="rId12"/>
    <p:sldId id="489" r:id="rId13"/>
    <p:sldId id="519" r:id="rId14"/>
    <p:sldId id="273" r:id="rId15"/>
    <p:sldId id="493" r:id="rId16"/>
    <p:sldId id="675" r:id="rId17"/>
    <p:sldId id="399" r:id="rId18"/>
    <p:sldId id="400" r:id="rId19"/>
    <p:sldId id="496" r:id="rId20"/>
    <p:sldId id="405" r:id="rId21"/>
    <p:sldId id="578" r:id="rId22"/>
    <p:sldId id="576" r:id="rId23"/>
    <p:sldId id="677" r:id="rId24"/>
    <p:sldId id="678" r:id="rId25"/>
    <p:sldId id="679" r:id="rId26"/>
    <p:sldId id="680" r:id="rId27"/>
    <p:sldId id="681" r:id="rId28"/>
    <p:sldId id="598" r:id="rId29"/>
    <p:sldId id="599" r:id="rId30"/>
    <p:sldId id="287" r:id="rId31"/>
    <p:sldId id="600" r:id="rId32"/>
    <p:sldId id="602" r:id="rId33"/>
    <p:sldId id="603" r:id="rId34"/>
    <p:sldId id="682" r:id="rId35"/>
    <p:sldId id="604" r:id="rId36"/>
    <p:sldId id="605" r:id="rId37"/>
    <p:sldId id="296" r:id="rId38"/>
    <p:sldId id="606" r:id="rId39"/>
    <p:sldId id="607" r:id="rId40"/>
    <p:sldId id="297" r:id="rId41"/>
    <p:sldId id="683" r:id="rId42"/>
    <p:sldId id="503" r:id="rId43"/>
    <p:sldId id="504" r:id="rId44"/>
    <p:sldId id="505" r:id="rId45"/>
    <p:sldId id="608" r:id="rId46"/>
    <p:sldId id="475" r:id="rId47"/>
    <p:sldId id="520" r:id="rId48"/>
    <p:sldId id="414" r:id="rId49"/>
    <p:sldId id="415" r:id="rId50"/>
    <p:sldId id="422" r:id="rId51"/>
    <p:sldId id="452" r:id="rId52"/>
    <p:sldId id="509" r:id="rId53"/>
    <p:sldId id="532" r:id="rId54"/>
    <p:sldId id="510" r:id="rId55"/>
    <p:sldId id="311" r:id="rId56"/>
    <p:sldId id="526" r:id="rId57"/>
    <p:sldId id="609" r:id="rId58"/>
    <p:sldId id="424" r:id="rId59"/>
    <p:sldId id="611" r:id="rId60"/>
    <p:sldId id="428" r:id="rId61"/>
    <p:sldId id="537" r:id="rId62"/>
    <p:sldId id="674" r:id="rId63"/>
    <p:sldId id="624" r:id="rId64"/>
    <p:sldId id="614" r:id="rId65"/>
    <p:sldId id="615" r:id="rId66"/>
    <p:sldId id="616" r:id="rId67"/>
    <p:sldId id="618" r:id="rId68"/>
    <p:sldId id="619" r:id="rId69"/>
    <p:sldId id="620" r:id="rId70"/>
    <p:sldId id="621" r:id="rId71"/>
    <p:sldId id="622" r:id="rId72"/>
    <p:sldId id="627" r:id="rId73"/>
    <p:sldId id="628" r:id="rId74"/>
    <p:sldId id="657" r:id="rId75"/>
    <p:sldId id="630" r:id="rId76"/>
    <p:sldId id="660" r:id="rId77"/>
    <p:sldId id="661" r:id="rId78"/>
    <p:sldId id="632" r:id="rId79"/>
    <p:sldId id="633" r:id="rId80"/>
    <p:sldId id="634" r:id="rId81"/>
    <p:sldId id="635" r:id="rId82"/>
    <p:sldId id="663" r:id="rId83"/>
    <p:sldId id="314" r:id="rId84"/>
    <p:sldId id="548" r:id="rId85"/>
    <p:sldId id="550" r:id="rId86"/>
    <p:sldId id="665" r:id="rId87"/>
    <p:sldId id="667" r:id="rId88"/>
    <p:sldId id="685" r:id="rId89"/>
    <p:sldId id="666" r:id="rId90"/>
    <p:sldId id="652" r:id="rId91"/>
    <p:sldId id="692" r:id="rId92"/>
    <p:sldId id="693" r:id="rId93"/>
    <p:sldId id="584" r:id="rId94"/>
    <p:sldId id="637" r:id="rId95"/>
    <p:sldId id="669" r:id="rId96"/>
    <p:sldId id="641" r:id="rId97"/>
    <p:sldId id="643" r:id="rId98"/>
    <p:sldId id="644" r:id="rId99"/>
    <p:sldId id="645" r:id="rId100"/>
    <p:sldId id="646" r:id="rId101"/>
    <p:sldId id="686" r:id="rId102"/>
    <p:sldId id="671" r:id="rId103"/>
    <p:sldId id="672" r:id="rId104"/>
    <p:sldId id="670" r:id="rId105"/>
    <p:sldId id="591" r:id="rId106"/>
  </p:sldIdLst>
  <p:sldSz cx="9144000" cy="6858000" type="screen4x3"/>
  <p:notesSz cx="9866313" cy="67357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  <a:srgbClr val="CC3399"/>
    <a:srgbClr val="800080"/>
    <a:srgbClr val="003399"/>
    <a:srgbClr val="6666FF"/>
    <a:srgbClr val="4221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8251" autoAdjust="0"/>
  </p:normalViewPr>
  <p:slideViewPr>
    <p:cSldViewPr>
      <p:cViewPr>
        <p:scale>
          <a:sx n="60" d="100"/>
          <a:sy n="60" d="100"/>
        </p:scale>
        <p:origin x="-14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37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emf"/><Relationship Id="rId1" Type="http://schemas.openxmlformats.org/officeDocument/2006/relationships/image" Target="../media/image50.emf"/><Relationship Id="rId4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image" Target="../media/image67.wmf"/><Relationship Id="rId6" Type="http://schemas.openxmlformats.org/officeDocument/2006/relationships/image" Target="../media/image72.emf"/><Relationship Id="rId11" Type="http://schemas.openxmlformats.org/officeDocument/2006/relationships/image" Target="../media/image77.wmf"/><Relationship Id="rId5" Type="http://schemas.openxmlformats.org/officeDocument/2006/relationships/image" Target="../media/image71.emf"/><Relationship Id="rId10" Type="http://schemas.openxmlformats.org/officeDocument/2006/relationships/image" Target="../media/image76.wmf"/><Relationship Id="rId4" Type="http://schemas.openxmlformats.org/officeDocument/2006/relationships/image" Target="../media/image70.emf"/><Relationship Id="rId9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emf"/><Relationship Id="rId7" Type="http://schemas.openxmlformats.org/officeDocument/2006/relationships/image" Target="../media/image114.w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e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4" Type="http://schemas.openxmlformats.org/officeDocument/2006/relationships/image" Target="../media/image13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emf"/><Relationship Id="rId4" Type="http://schemas.openxmlformats.org/officeDocument/2006/relationships/image" Target="../media/image14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emf"/><Relationship Id="rId4" Type="http://schemas.openxmlformats.org/officeDocument/2006/relationships/image" Target="../media/image15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e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emf"/><Relationship Id="rId1" Type="http://schemas.openxmlformats.org/officeDocument/2006/relationships/image" Target="../media/image18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4" Type="http://schemas.openxmlformats.org/officeDocument/2006/relationships/image" Target="../media/image193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7" Type="http://schemas.openxmlformats.org/officeDocument/2006/relationships/image" Target="../media/image199.w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emf"/><Relationship Id="rId1" Type="http://schemas.openxmlformats.org/officeDocument/2006/relationships/image" Target="../media/image206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emf"/><Relationship Id="rId4" Type="http://schemas.openxmlformats.org/officeDocument/2006/relationships/image" Target="../media/image219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emf"/><Relationship Id="rId4" Type="http://schemas.openxmlformats.org/officeDocument/2006/relationships/image" Target="../media/image223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4" Type="http://schemas.openxmlformats.org/officeDocument/2006/relationships/image" Target="../media/image230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10.e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25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88000" y="0"/>
            <a:ext cx="4276725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B342B6-3A73-4108-BD6F-4B622C242EE1}" type="datetimeFigureOut">
              <a:rPr lang="zh-CN" altLang="en-US"/>
              <a:pPr>
                <a:defRPr/>
              </a:pPr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97625"/>
            <a:ext cx="4276725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88000" y="6397625"/>
            <a:ext cx="4276725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3CAD14-4C3E-41D1-B0A4-C57C56B9A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47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04825"/>
            <a:ext cx="3370263" cy="2527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198813"/>
            <a:ext cx="789305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56B429-9655-4AF3-9DE6-AA4CE81B81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962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04970C1-BD59-4EE5-9683-279E41A3D26D}" type="slidenum">
              <a:rPr lang="en-US" altLang="zh-CN" sz="1200" smtClean="0">
                <a:latin typeface="Arial" charset="0"/>
              </a:rPr>
              <a:pPr eaLnBrk="1" hangingPunct="1"/>
              <a:t>17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/>
              <a:t>所谓稳态波，是随机序列</a:t>
            </a:r>
            <a:r>
              <a:rPr lang="en-US" altLang="zh-CN" b="1" smtClean="0"/>
              <a:t>s(t)</a:t>
            </a:r>
            <a:r>
              <a:rPr lang="zh-CN" altLang="en-US" b="1" smtClean="0"/>
              <a:t>的统计平均分量，它取决于每个码元内出现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(t)</a:t>
            </a:r>
            <a:r>
              <a:rPr lang="zh-CN" altLang="en-US" b="1" smtClean="0"/>
              <a:t>、 </a:t>
            </a:r>
            <a:r>
              <a:rPr lang="en-US" altLang="zh-CN" b="1" smtClean="0"/>
              <a:t>g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(t)</a:t>
            </a:r>
            <a:r>
              <a:rPr lang="zh-CN" altLang="en-US" b="1" smtClean="0"/>
              <a:t>的概率加权平均，且每个码元统计平均波形相同，因此可表示成：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熟知：一个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9F14E8B-C8F0-4922-8171-938E1A776467}" type="slidenum">
              <a:rPr lang="en-US" altLang="zh-CN" sz="1200" smtClean="0">
                <a:latin typeface="Arial" charset="0"/>
              </a:rPr>
              <a:pPr eaLnBrk="1" hangingPunct="1"/>
              <a:t>84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1C33305-D40D-4898-A394-F9415030B186}" type="slidenum">
              <a:rPr lang="en-US" altLang="zh-CN" sz="1200" smtClean="0">
                <a:latin typeface="Arial" charset="0"/>
              </a:rPr>
              <a:pPr eaLnBrk="1" hangingPunct="1"/>
              <a:t>31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</p:spPr>
        <p:txBody>
          <a:bodyPr/>
          <a:lstStyle/>
          <a:p>
            <a:pPr algn="just">
              <a:spcBef>
                <a:spcPct val="0"/>
              </a:spcBef>
              <a:defRPr/>
            </a:pP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由于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+1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-1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交替，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AMI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码的功率谱中不含直流成分，高、低频分量少，能量集中在频率为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1/2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码速处。位定时频率分量虽然为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，但只要将基带信号经全波整流变为单极性归零波形，便可提取位定时信号。</a:t>
            </a: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此外，</a:t>
            </a:r>
            <a:r>
              <a:rPr lang="en-US" altLang="zh-CN" b="1" smtClean="0">
                <a:latin typeface="隶书" pitchFamily="49" charset="-122"/>
                <a:ea typeface="隶书" pitchFamily="49" charset="-122"/>
              </a:rPr>
              <a:t>AMI</a:t>
            </a: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码的编译码电路简单，便于利用传号极性交替规律观察误码情况。鉴于这些优点，</a:t>
            </a:r>
            <a:r>
              <a:rPr lang="en-US" altLang="zh-CN" b="1" smtClean="0">
                <a:latin typeface="隶书" pitchFamily="49" charset="-122"/>
                <a:ea typeface="隶书" pitchFamily="49" charset="-122"/>
              </a:rPr>
              <a:t>AMI</a:t>
            </a: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码是</a:t>
            </a:r>
            <a:r>
              <a:rPr lang="en-US" altLang="zh-CN" b="1" smtClean="0">
                <a:latin typeface="隶书" pitchFamily="49" charset="-122"/>
                <a:ea typeface="隶书" pitchFamily="49" charset="-122"/>
              </a:rPr>
              <a:t>CCITT</a:t>
            </a: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建议采用的传统码性之一。      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b="1" smtClean="0">
                <a:latin typeface="隶书" pitchFamily="49" charset="-122"/>
                <a:ea typeface="隶书" pitchFamily="49" charset="-122"/>
              </a:rPr>
              <a:t>AMI</a:t>
            </a: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码的</a:t>
            </a:r>
            <a:r>
              <a:rPr lang="zh-CN" altLang="en-US" b="1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不足</a:t>
            </a: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是，当原信码出现连</a:t>
            </a:r>
            <a:r>
              <a:rPr lang="zh-CN" altLang="en-US" b="1" smtClean="0">
                <a:latin typeface="Courier New"/>
                <a:ea typeface="隶书" pitchFamily="49" charset="-122"/>
              </a:rPr>
              <a:t>“</a:t>
            </a:r>
            <a:r>
              <a:rPr lang="en-US" altLang="zh-CN" b="1" smtClean="0"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b="1" smtClean="0">
                <a:latin typeface="Courier New"/>
                <a:ea typeface="隶书" pitchFamily="49" charset="-122"/>
              </a:rPr>
              <a:t>”</a:t>
            </a: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串时，信号的电平长时间不跳变，造成提取定时信号的困难。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解决连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/>
              </a:rPr>
              <a:t>“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/>
              </a:rPr>
              <a:t>”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码问题的有效方法之一是采用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HDB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码。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6E9BFE4-BBE5-4A9A-8414-71C8A5B92D59}" type="slidenum">
              <a:rPr lang="en-US" altLang="zh-CN" sz="1200" smtClean="0">
                <a:latin typeface="Arial" charset="0"/>
              </a:rPr>
              <a:pPr eaLnBrk="1" hangingPunct="1"/>
              <a:t>33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就是说，从收到的符号序列中可以容易地找到破坏点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V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，于是也断定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V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符号及其前面的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个符号必是连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符号</a:t>
            </a:r>
            <a:r>
              <a:rPr lang="zh-CN" altLang="en-US" sz="2400" b="1" smtClean="0"/>
              <a:t>，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从而恢复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个连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码，再将所有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-1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变成</a:t>
            </a:r>
            <a:r>
              <a:rPr lang="en-US" altLang="zh-CN" sz="2400" b="1" smtClean="0">
                <a:latin typeface="隶书" pitchFamily="49" charset="-122"/>
                <a:ea typeface="隶书" pitchFamily="49" charset="-122"/>
              </a:rPr>
              <a:t>+1</a:t>
            </a:r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后便得到原消息代码</a:t>
            </a:r>
            <a:r>
              <a:rPr lang="zh-CN" altLang="en-US" sz="2400" b="1" smtClean="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0A45CDE-A1D9-4DF6-8D33-D0B0FA969B63}" type="slidenum">
              <a:rPr lang="en-US" altLang="zh-CN" sz="1200" smtClean="0">
                <a:latin typeface="Arial" charset="0"/>
              </a:rPr>
              <a:pPr eaLnBrk="1" hangingPunct="1"/>
              <a:t>35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</p:spPr>
        <p:txBody>
          <a:bodyPr/>
          <a:lstStyle/>
          <a:p>
            <a:pPr algn="just">
              <a:spcBef>
                <a:spcPct val="0"/>
              </a:spcBef>
              <a:defRPr/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由于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+1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-1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交替，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AMI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码的功率谱中不含直流成分，高、低频分量少，能量集中在频率为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1/2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码速处。位定时频率分量虽然为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，但只要将基带信号经全波整流变为单极性归零波形，便可提取位定时信号。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此外，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AMI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码的编译码电路简单，便于利用传号极性交替规律观察误码情况。鉴于这些优点，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AMI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码是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CCITT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建议采用的传统码性之一。      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AMI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码的</a:t>
            </a:r>
            <a:r>
              <a:rPr lang="zh-CN" altLang="en-US" b="1" dirty="0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不足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是，当原信码出现连</a:t>
            </a:r>
            <a:r>
              <a:rPr lang="zh-CN" altLang="en-US" b="1" dirty="0" smtClean="0">
                <a:latin typeface="Courier New"/>
                <a:ea typeface="隶书" pitchFamily="49" charset="-122"/>
              </a:rPr>
              <a:t>“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b="1" dirty="0" smtClean="0">
                <a:latin typeface="Courier New"/>
                <a:ea typeface="隶书" pitchFamily="49" charset="-122"/>
              </a:rPr>
              <a:t>”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串时，信号的电平长时间不跳变，造成提取定时信号的困难。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解决连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/>
              </a:rPr>
              <a:t>“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/>
              </a:rPr>
              <a:t>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码问题的有效方法之一是采用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HDB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码。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0814396-44CA-47AE-B009-EBC1FCC49F32}" type="slidenum">
              <a:rPr lang="en-US" altLang="zh-CN" sz="1200" smtClean="0">
                <a:latin typeface="Arial" charset="0"/>
              </a:rPr>
              <a:pPr eaLnBrk="1" hangingPunct="1"/>
              <a:t>40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B20D0DE-5C82-4BC1-97C5-AE96D5AD5BCD}" type="slidenum">
              <a:rPr lang="en-US" altLang="zh-CN" sz="1200" smtClean="0">
                <a:latin typeface="Arial" charset="0"/>
              </a:rPr>
              <a:pPr eaLnBrk="1" hangingPunct="1"/>
              <a:t>49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25057E8-397B-49B1-8B1C-71A77F126F5C}" type="slidenum">
              <a:rPr lang="en-US" altLang="zh-CN" sz="1200" smtClean="0">
                <a:latin typeface="Arial" charset="0"/>
              </a:rPr>
              <a:pPr eaLnBrk="1" hangingPunct="1"/>
              <a:t>64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400" b="1" smtClean="0">
                <a:latin typeface="隶书" pitchFamily="49" charset="-122"/>
                <a:ea typeface="隶书" pitchFamily="49" charset="-122"/>
              </a:rPr>
              <a:t>上节讨论了不考虑噪声影响时，能够消除码间串扰的基带传输特性。本节来讨论在无码间串扰的条件下，噪声对基带信号传输的影响，即计算噪声引起的误码率。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9E3790E-0E31-469F-ADA7-19651FF8F4CD}" type="slidenum">
              <a:rPr lang="en-US" altLang="zh-CN" sz="1200" smtClean="0">
                <a:latin typeface="Arial" charset="0"/>
              </a:rPr>
              <a:pPr eaLnBrk="1" hangingPunct="1"/>
              <a:t>69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80EFC9F-4754-483B-9F9B-AF407E5FFA66}" type="slidenum">
              <a:rPr lang="en-US" altLang="zh-CN" sz="1200" smtClean="0">
                <a:latin typeface="Arial" charset="0"/>
              </a:rPr>
              <a:pPr eaLnBrk="1" hangingPunct="1"/>
              <a:t>70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5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2DB95B0-52B4-4688-A454-9A988F7E3796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9B45E10-37CE-41F9-B687-020B92C53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83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A587B-60B5-4E36-BBA1-F5BD791C03CF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7F4DA-8A7C-4251-AF4B-E0E914F85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4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9A657-D822-48F2-B33F-7A2C12A12721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07BF2-8B5A-40D6-BC22-6BFD86AC7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32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3DB78-9657-4C8F-8FD7-703654D02608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1C064-AAEE-4189-9708-FF20DD4CFE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02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1961E-6F2D-42D5-9968-8FC21F2882EF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E1750-8CF3-456B-95A5-2DDEA3291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813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5416F-B978-4DEB-ACA9-293826919E65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20C6A-99C2-46E5-806E-2A4C43DD12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65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68586-1423-4EDE-A563-421D14F05280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5DDB9-8567-492C-B0AE-F9B48B946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315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8CCAB-CF0D-458F-B0F0-8E924E1A63B5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42551-5CCB-479A-BEF9-7E02AF3351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027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6E2B-8029-4ED0-A89E-F8E6E0CC0B77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320BA-C0E8-4421-8D86-211A7ACD92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27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42FC2-837E-449A-9B67-78D98DE72505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E1DB-5587-49EE-A59F-AD057AE8A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82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9C53-7545-4757-8E9E-BBDCCC672FA6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F8B59-0A08-49FE-85DC-CEB10551F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5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0FE00-399E-4D18-BAE3-64D2EE1D4A9C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9F966-6F95-4894-9D27-2E23ACE0B7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4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61EC7-E41F-4638-84E8-F33B71F84FE8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6DE1-0C6E-4C70-8FD1-78018EBFA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6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58D93-7812-4D93-8BA0-DF719B9622EA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4AA6E-0D2A-4193-AA74-ECE9E08513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3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F3D5-78E1-4145-BBDB-3EA724515BCF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ED54E-483C-41D2-9422-F78F09479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68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B08F7-68D1-49D0-8FDD-339C04EF930B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FFB3-55E9-4B75-8AFC-C854295028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29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20817-9EC8-4655-A37D-DB8E939547BF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85255-0AE7-4764-9ACB-EF1816F45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3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8635BD0-E00F-46D2-9DAF-2B15A2082C38}" type="datetime1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1843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DBB9532-E522-447C-AC2C-0F5C32384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9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4" r:id="rId13"/>
    <p:sldLayoutId id="2147484595" r:id="rId14"/>
    <p:sldLayoutId id="2147484596" r:id="rId15"/>
    <p:sldLayoutId id="2147484597" r:id="rId16"/>
    <p:sldLayoutId id="2147484598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6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27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3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31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24.wmf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236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e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6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6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6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4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e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2.emf"/><Relationship Id="rId22" Type="http://schemas.openxmlformats.org/officeDocument/2006/relationships/image" Target="../media/image7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86.png"/><Relationship Id="rId4" Type="http://schemas.openxmlformats.org/officeDocument/2006/relationships/image" Target="../media/image8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9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2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00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0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7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16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3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0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3.w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4.w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43.wmf"/><Relationship Id="rId5" Type="http://schemas.openxmlformats.org/officeDocument/2006/relationships/image" Target="../media/image140.e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4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5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51.e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49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7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3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5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16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7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7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5" Type="http://schemas.openxmlformats.org/officeDocument/2006/relationships/image" Target="../media/image174.w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71.emf"/><Relationship Id="rId14" Type="http://schemas.openxmlformats.org/officeDocument/2006/relationships/oleObject" Target="../embeddings/oleObject172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5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78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4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86.e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85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88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93.wmf"/><Relationship Id="rId5" Type="http://schemas.openxmlformats.org/officeDocument/2006/relationships/image" Target="../media/image190.e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92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1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91.bin"/><Relationship Id="rId5" Type="http://schemas.openxmlformats.org/officeDocument/2006/relationships/image" Target="../media/image194.wmf"/><Relationship Id="rId4" Type="http://schemas.openxmlformats.org/officeDocument/2006/relationships/oleObject" Target="../embeddings/oleObject190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7.wmf"/><Relationship Id="rId17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9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93.w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8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201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20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203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204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06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09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12.wmf"/><Relationship Id="rId11" Type="http://schemas.openxmlformats.org/officeDocument/2006/relationships/image" Target="../media/image215.png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1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19.wmf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15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23.wmf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19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F6BB9F9-126E-49D0-A110-D349379FCE89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14625"/>
            <a:ext cx="9144000" cy="1643063"/>
          </a:xfrm>
          <a:solidFill>
            <a:srgbClr val="003399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数字基带传输</a:t>
            </a:r>
            <a:endParaRPr lang="en-US" altLang="zh-CN" sz="6000" b="1" dirty="0" smtClean="0">
              <a:solidFill>
                <a:srgbClr val="000099"/>
              </a:solidFill>
            </a:endParaRPr>
          </a:p>
        </p:txBody>
      </p:sp>
      <p:sp>
        <p:nvSpPr>
          <p:cNvPr id="3076" name="矩形 11"/>
          <p:cNvSpPr>
            <a:spLocks noChangeArrowheads="1"/>
          </p:cNvSpPr>
          <p:nvPr/>
        </p:nvSpPr>
        <p:spPr bwMode="auto">
          <a:xfrm>
            <a:off x="0" y="0"/>
            <a:ext cx="9144000" cy="128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矩形 9"/>
          <p:cNvSpPr>
            <a:spLocks noChangeArrowheads="1"/>
          </p:cNvSpPr>
          <p:nvPr/>
        </p:nvSpPr>
        <p:spPr bwMode="auto">
          <a:xfrm>
            <a:off x="755650" y="1773238"/>
            <a:ext cx="17430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b="1">
                <a:solidFill>
                  <a:srgbClr val="7030A0"/>
                </a:solidFill>
                <a:latin typeface="Arial" charset="0"/>
                <a:ea typeface="Arial Unicode MS" pitchFamily="34" charset="-122"/>
                <a:cs typeface="Arial" charset="0"/>
              </a:rPr>
              <a:t>6</a:t>
            </a:r>
            <a:r>
              <a:rPr lang="zh-CN" altLang="en-US" sz="48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endParaRPr lang="zh-CN" altLang="en-US" sz="480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967C692-288A-47DF-9C66-88B1BFAC7816}" type="slidenum">
              <a:rPr lang="en-US" altLang="zh-CN" sz="1400" smtClean="0"/>
              <a:pPr eaLnBrk="1" hangingPunct="1"/>
              <a:t>10</a:t>
            </a:fld>
            <a:endParaRPr lang="en-US" altLang="zh-CN" sz="1400" smtClean="0"/>
          </a:p>
        </p:txBody>
      </p:sp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571500" y="1643063"/>
          <a:ext cx="7786688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Visio" r:id="rId3" imgW="3259563" imgH="1388200" progId="Visio.Drawing.11">
                  <p:embed/>
                </p:oleObj>
              </mc:Choice>
              <mc:Fallback>
                <p:oleObj name="Visio" r:id="rId3" imgW="3259563" imgH="13882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643063"/>
                        <a:ext cx="7786688" cy="348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642938" y="498475"/>
            <a:ext cx="7500937" cy="1857375"/>
          </a:xfrm>
          <a:prstGeom prst="wedgeRectCallout">
            <a:avLst>
              <a:gd name="adj1" fmla="val -35391"/>
              <a:gd name="adj2" fmla="val 57005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( c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）单归零码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特点：从中可直接提取位定时信号，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应用：作为其他码型提取同步时钟的过渡码型。</a:t>
            </a:r>
            <a:endParaRPr lang="zh-CN" altLang="en-US" sz="24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71500" y="3929063"/>
            <a:ext cx="7858125" cy="1428750"/>
          </a:xfrm>
          <a:prstGeom prst="wedgeRectCallout">
            <a:avLst>
              <a:gd name="adj1" fmla="val 21649"/>
              <a:gd name="adj2" fmla="val -63467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 （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d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）双归零码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它兼有双极性和归零波形的特点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2357438" y="5715000"/>
            <a:ext cx="3286125" cy="571500"/>
          </a:xfrm>
          <a:prstGeom prst="wedgeRectCallout">
            <a:avLst>
              <a:gd name="adj1" fmla="val 20910"/>
              <a:gd name="adj2" fmla="val -56357"/>
            </a:avLst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 sz="2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~</a:t>
            </a: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</a:t>
            </a: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）的共性？</a:t>
            </a:r>
            <a:r>
              <a:rPr lang="zh-CN" altLang="en-US" sz="2400" b="1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6215063" y="4572000"/>
            <a:ext cx="2071687" cy="1143000"/>
          </a:xfrm>
          <a:prstGeom prst="cloudCallout">
            <a:avLst>
              <a:gd name="adj1" fmla="val -77582"/>
              <a:gd name="adj2" fmla="val 49801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Q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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A</a:t>
            </a:r>
            <a:endParaRPr lang="zh-CN" altLang="en-US" sz="3200">
              <a:solidFill>
                <a:srgbClr val="FFFFFF"/>
              </a:solidFill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184525" y="2286000"/>
          <a:ext cx="13477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5" imgW="558800" imgH="228600" progId="Equation.DSMT4">
                  <p:embed/>
                </p:oleObj>
              </mc:Choice>
              <mc:Fallback>
                <p:oleObj name="Equation" r:id="rId5" imgW="558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286000"/>
                        <a:ext cx="1347788" cy="55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000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763713" y="6207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归零</a:t>
            </a:r>
            <a:endParaRPr lang="zh-CN" altLang="en-US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2" grpId="0" animBg="1"/>
      <p:bldP spid="1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C132A46-FB8D-44E2-A377-02330EBBA2BB}" type="slidenum">
              <a:rPr lang="en-US" altLang="zh-CN" sz="1400" smtClean="0"/>
              <a:pPr eaLnBrk="1" hangingPunct="1"/>
              <a:t>100</a:t>
            </a:fld>
            <a:endParaRPr lang="en-US" altLang="zh-CN" sz="140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2938" y="1428750"/>
            <a:ext cx="8001000" cy="41957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目前，已提出多种不同的均衡算法和均衡器结构，其</a:t>
            </a:r>
            <a:r>
              <a:rPr lang="zh-CN" altLang="en-US" sz="2400" b="1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目标在于</a:t>
            </a:r>
            <a:r>
              <a:rPr lang="zh-CN" altLang="en-US" sz="2400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40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更好的</a:t>
            </a:r>
            <a:r>
              <a:rPr lang="zh-CN" altLang="en-US" sz="2400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均衡效果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和更有效的</a:t>
            </a:r>
            <a:r>
              <a:rPr lang="zh-CN" altLang="en-US" sz="2400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工程实现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前面介绍的横向滤波器属于一种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均衡器，它简单、易于调节，适用于信道特性较平坦、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ISI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不太严重的场合（如有线电话信道中）。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对于传输特性失真严重的信道（如存在多径效应的无线信道），可采用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非线性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均衡器（如判决反馈均衡器等）。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0E2F4FE-2F72-4CE1-87D5-A35049694355}" type="slidenum">
              <a:rPr lang="en-US" altLang="zh-CN" sz="1400" smtClean="0"/>
              <a:pPr eaLnBrk="1" hangingPunct="1"/>
              <a:t>101</a:t>
            </a:fld>
            <a:endParaRPr lang="en-US" altLang="zh-CN" sz="1400" smtClean="0"/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7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5" name="Rectangle 16"/>
          <p:cNvSpPr>
            <a:spLocks noChangeArrowheads="1"/>
          </p:cNvSpPr>
          <p:nvPr/>
        </p:nvSpPr>
        <p:spPr bwMode="auto">
          <a:xfrm>
            <a:off x="827088" y="323850"/>
            <a:ext cx="3313112" cy="519113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508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Arial" charset="0"/>
              </a:rPr>
              <a:t>迫零均衡器</a:t>
            </a:r>
          </a:p>
        </p:txBody>
      </p:sp>
      <p:graphicFrame>
        <p:nvGraphicFramePr>
          <p:cNvPr id="105480" name="Object 18"/>
          <p:cNvGraphicFramePr>
            <a:graphicFrameLocks noChangeAspect="1"/>
          </p:cNvGraphicFramePr>
          <p:nvPr/>
        </p:nvGraphicFramePr>
        <p:xfrm>
          <a:off x="2051050" y="981075"/>
          <a:ext cx="460692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5" name="公式" r:id="rId3" imgW="2667000" imgH="1612900" progId="Equation.3">
                  <p:embed/>
                </p:oleObj>
              </mc:Choice>
              <mc:Fallback>
                <p:oleObj name="公式" r:id="rId3" imgW="2667000" imgH="1612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981075"/>
                        <a:ext cx="460692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1" name="Rectangle 20"/>
          <p:cNvSpPr>
            <a:spLocks noChangeArrowheads="1"/>
          </p:cNvSpPr>
          <p:nvPr/>
        </p:nvSpPr>
        <p:spPr bwMode="auto">
          <a:xfrm>
            <a:off x="611188" y="3789363"/>
            <a:ext cx="7993062" cy="248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p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在输入序列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给定时，如果按上式方程组调整或设计各抽头系数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，可迫使均衡器输出的各抽样值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为零。称为</a:t>
            </a: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“迫零”均衡器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p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调整除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外的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个抽头增益，迫使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前后各有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个取样点上无码间串扰，此时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取最小值，均衡效果达到最佳。 </a:t>
            </a:r>
          </a:p>
        </p:txBody>
      </p:sp>
      <p:graphicFrame>
        <p:nvGraphicFramePr>
          <p:cNvPr id="105482" name="对象 1"/>
          <p:cNvGraphicFramePr>
            <a:graphicFrameLocks noChangeAspect="1"/>
          </p:cNvGraphicFramePr>
          <p:nvPr/>
        </p:nvGraphicFramePr>
        <p:xfrm>
          <a:off x="6804025" y="85725"/>
          <a:ext cx="21478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6" name="Equation" r:id="rId5" imgW="927100" imgH="431800" progId="Equation.DSMT4">
                  <p:embed/>
                </p:oleObj>
              </mc:Choice>
              <mc:Fallback>
                <p:oleObj name="Equation" r:id="rId5" imgW="9271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85725"/>
                        <a:ext cx="2147888" cy="10001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6B41C9F-FA29-46A3-8534-4902B6317AE1}" type="slidenum">
              <a:rPr lang="en-US" altLang="zh-CN" sz="1400" smtClean="0"/>
              <a:pPr eaLnBrk="1" hangingPunct="1"/>
              <a:t>102</a:t>
            </a:fld>
            <a:endParaRPr lang="en-US" altLang="zh-CN" sz="1400" smtClean="0"/>
          </a:p>
        </p:txBody>
      </p:sp>
      <p:sp>
        <p:nvSpPr>
          <p:cNvPr id="106499" name="矩形 1"/>
          <p:cNvSpPr>
            <a:spLocks noChangeArrowheads="1"/>
          </p:cNvSpPr>
          <p:nvPr/>
        </p:nvSpPr>
        <p:spPr bwMode="auto">
          <a:xfrm>
            <a:off x="428625" y="2357438"/>
            <a:ext cx="1911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4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>
                <a:latin typeface="宋体" pitchFamily="2" charset="-122"/>
              </a:rPr>
              <a:t>根据</a:t>
            </a:r>
          </a:p>
        </p:txBody>
      </p:sp>
      <p:sp>
        <p:nvSpPr>
          <p:cNvPr id="77831" name="Text Box 8"/>
          <p:cNvSpPr txBox="1">
            <a:spLocks noChangeArrowheads="1"/>
          </p:cNvSpPr>
          <p:nvPr/>
        </p:nvSpPr>
        <p:spPr bwMode="auto">
          <a:xfrm>
            <a:off x="500063" y="508000"/>
            <a:ext cx="8215312" cy="15494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6633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buFont typeface="Wingdings" pitchFamily="2" charset="2"/>
              <a:buNone/>
              <a:defRPr/>
            </a:pPr>
            <a:r>
              <a:rPr lang="zh-CN" altLang="en-US" sz="2400" smtClean="0">
                <a:latin typeface="Times New Roman" pitchFamily="18" charset="0"/>
                <a:ea typeface="黑体" pitchFamily="2" charset="-122"/>
              </a:rPr>
              <a:t>   </a:t>
            </a:r>
            <a:r>
              <a:rPr lang="zh-CN" altLang="en-US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设计一个具有</a:t>
            </a:r>
            <a:r>
              <a:rPr lang="en-US" altLang="zh-CN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zh-CN" altLang="en-US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个抽头的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迫零均衡器</a:t>
            </a:r>
            <a:r>
              <a:rPr lang="zh-CN" altLang="en-US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，以减小码间串扰。已知 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altLang="zh-CN" sz="2400" b="1" baseline="-25000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= 0 </a:t>
            </a:r>
            <a:r>
              <a:rPr lang="zh-CN" altLang="en-US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，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altLang="zh-CN" sz="2400" b="1" baseline="-25000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= 0.1</a:t>
            </a:r>
            <a:r>
              <a:rPr lang="zh-CN" altLang="en-US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，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altLang="zh-CN" sz="2400" b="1" baseline="-25000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= 1</a:t>
            </a:r>
            <a:r>
              <a:rPr lang="zh-CN" altLang="en-US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， 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altLang="zh-CN" sz="2400" b="1" baseline="-25000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= -0.2 </a:t>
            </a:r>
            <a:r>
              <a:rPr lang="zh-CN" altLang="en-US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，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altLang="zh-CN" sz="2400" b="1" baseline="-25000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zh-CN" sz="2400" b="1" i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= 0.1</a:t>
            </a:r>
            <a:r>
              <a:rPr lang="zh-CN" altLang="en-US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。试求</a:t>
            </a:r>
            <a:r>
              <a:rPr lang="en-US" altLang="zh-CN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zh-CN" altLang="en-US" sz="2400" b="1" smtClean="0">
                <a:solidFill>
                  <a:srgbClr val="422100"/>
                </a:solidFill>
                <a:latin typeface="Times New Roman" pitchFamily="18" charset="0"/>
                <a:cs typeface="Arial" charset="0"/>
              </a:rPr>
              <a:t>个抽头的系数，并计算均衡前、后的峰值失真。</a:t>
            </a:r>
          </a:p>
        </p:txBody>
      </p:sp>
      <p:grpSp>
        <p:nvGrpSpPr>
          <p:cNvPr id="106501" name="Group 59"/>
          <p:cNvGrpSpPr>
            <a:grpSpLocks/>
          </p:cNvGrpSpPr>
          <p:nvPr/>
        </p:nvGrpSpPr>
        <p:grpSpPr bwMode="auto">
          <a:xfrm>
            <a:off x="142875" y="214313"/>
            <a:ext cx="720725" cy="719137"/>
            <a:chOff x="1655" y="845"/>
            <a:chExt cx="454" cy="453"/>
          </a:xfrm>
        </p:grpSpPr>
        <p:grpSp>
          <p:nvGrpSpPr>
            <p:cNvPr id="106511" name="Group 12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106513" name="Oval 13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514" name="Oval 1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515" name="Oval 1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516" name="Oval 16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517" name="Oval 1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6512" name="Text Box 58"/>
            <p:cNvSpPr txBox="1">
              <a:spLocks noChangeArrowheads="1"/>
            </p:cNvSpPr>
            <p:nvPr/>
          </p:nvSpPr>
          <p:spPr bwMode="gray">
            <a:xfrm>
              <a:off x="1690" y="88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例</a:t>
              </a: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8625" y="3624263"/>
            <a:ext cx="43481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cs typeface="Arial" charset="0"/>
              </a:rPr>
              <a:t>可列出 </a:t>
            </a:r>
            <a:r>
              <a:rPr lang="en-US" altLang="zh-CN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zh-CN" sz="2400" b="1" i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+1=3</a:t>
            </a:r>
            <a:r>
              <a:rPr lang="zh-CN" altLang="en-US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行</a:t>
            </a:r>
            <a:r>
              <a:rPr lang="zh-CN" altLang="en-US" sz="2400" b="1">
                <a:latin typeface="Times New Roman" pitchFamily="18" charset="0"/>
                <a:cs typeface="Arial" charset="0"/>
              </a:rPr>
              <a:t>的</a:t>
            </a:r>
            <a:r>
              <a:rPr lang="zh-CN" altLang="en-US" sz="2400" b="1">
                <a:latin typeface="Times New Roman" pitchFamily="18" charset="0"/>
              </a:rPr>
              <a:t>矩阵</a:t>
            </a:r>
            <a:r>
              <a:rPr lang="zh-CN" altLang="en-US" sz="2400" b="1">
                <a:latin typeface="Times New Roman" pitchFamily="18" charset="0"/>
                <a:cs typeface="Arial" charset="0"/>
              </a:rPr>
              <a:t>方程：</a:t>
            </a:r>
          </a:p>
        </p:txBody>
      </p:sp>
      <p:sp>
        <p:nvSpPr>
          <p:cNvPr id="13" name="矩形 12"/>
          <p:cNvSpPr/>
          <p:nvPr/>
        </p:nvSpPr>
        <p:spPr>
          <a:xfrm>
            <a:off x="500063" y="6043613"/>
            <a:ext cx="5429250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将已知样值代入矩阵，可列出方程组</a:t>
            </a:r>
          </a:p>
        </p:txBody>
      </p:sp>
      <p:graphicFrame>
        <p:nvGraphicFramePr>
          <p:cNvPr id="106504" name="Object 4"/>
          <p:cNvGraphicFramePr>
            <a:graphicFrameLocks noChangeAspect="1"/>
          </p:cNvGraphicFramePr>
          <p:nvPr/>
        </p:nvGraphicFramePr>
        <p:xfrm>
          <a:off x="2620963" y="2500313"/>
          <a:ext cx="19145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2" name="公式" r:id="rId3" imgW="888614" imgH="431613" progId="Equation.3">
                  <p:embed/>
                </p:oleObj>
              </mc:Choice>
              <mc:Fallback>
                <p:oleObj name="公式" r:id="rId3" imgW="888614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2500313"/>
                        <a:ext cx="1914525" cy="9286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3"/>
          <p:cNvGraphicFramePr>
            <a:graphicFrameLocks noChangeAspect="1"/>
          </p:cNvGraphicFramePr>
          <p:nvPr/>
        </p:nvGraphicFramePr>
        <p:xfrm>
          <a:off x="5335588" y="2471738"/>
          <a:ext cx="23796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3" name="公式" r:id="rId5" imgW="1104900" imgH="457200" progId="Equation.3">
                  <p:embed/>
                </p:oleObj>
              </mc:Choice>
              <mc:Fallback>
                <p:oleObj name="公式" r:id="rId5" imgW="1104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2471738"/>
                        <a:ext cx="2379662" cy="9842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4692650" y="2786063"/>
            <a:ext cx="493713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和</a:t>
            </a:r>
          </a:p>
        </p:txBody>
      </p:sp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5357813" y="4222750"/>
          <a:ext cx="3571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4" name="公式" r:id="rId7" imgW="1752600" imgH="711200" progId="Equation.3">
                  <p:embed/>
                </p:oleObj>
              </mc:Choice>
              <mc:Fallback>
                <p:oleObj name="公式" r:id="rId7" imgW="17526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222750"/>
                        <a:ext cx="3571875" cy="14573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285875" y="4230688"/>
          <a:ext cx="36337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5" name="公式" r:id="rId9" imgW="1790700" imgH="711200" progId="Equation.3">
                  <p:embed/>
                </p:oleObj>
              </mc:Choice>
              <mc:Fallback>
                <p:oleObj name="公式" r:id="rId9" imgW="17907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30688"/>
                        <a:ext cx="3633788" cy="14493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Freeform 12"/>
          <p:cNvSpPr>
            <a:spLocks noEditPoints="1"/>
          </p:cNvSpPr>
          <p:nvPr/>
        </p:nvSpPr>
        <p:spPr bwMode="auto">
          <a:xfrm>
            <a:off x="2860675" y="5715000"/>
            <a:ext cx="782638" cy="649288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7" name="Freeform 12"/>
          <p:cNvSpPr>
            <a:spLocks noEditPoints="1"/>
          </p:cNvSpPr>
          <p:nvPr/>
        </p:nvSpPr>
        <p:spPr bwMode="auto">
          <a:xfrm>
            <a:off x="5072063" y="5715000"/>
            <a:ext cx="782637" cy="649288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7836" grpId="0" animBg="1"/>
      <p:bldP spid="7783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0588411-FC0C-4264-8B66-FC61FB81A4FA}" type="slidenum">
              <a:rPr lang="en-US" altLang="zh-CN" sz="1400" smtClean="0"/>
              <a:pPr eaLnBrk="1" hangingPunct="1"/>
              <a:t>103</a:t>
            </a:fld>
            <a:endParaRPr lang="en-US" altLang="zh-CN" sz="1400" smtClean="0"/>
          </a:p>
        </p:txBody>
      </p:sp>
      <p:sp>
        <p:nvSpPr>
          <p:cNvPr id="107523" name="矩形 5"/>
          <p:cNvSpPr>
            <a:spLocks noChangeArrowheads="1"/>
          </p:cNvSpPr>
          <p:nvPr/>
        </p:nvSpPr>
        <p:spPr bwMode="auto">
          <a:xfrm>
            <a:off x="785813" y="500063"/>
            <a:ext cx="265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解联立方程可得：</a:t>
            </a:r>
          </a:p>
        </p:txBody>
      </p:sp>
      <p:graphicFrame>
        <p:nvGraphicFramePr>
          <p:cNvPr id="107524" name="Object 5"/>
          <p:cNvGraphicFramePr>
            <a:graphicFrameLocks noChangeAspect="1"/>
          </p:cNvGraphicFramePr>
          <p:nvPr/>
        </p:nvGraphicFramePr>
        <p:xfrm>
          <a:off x="1928813" y="1071563"/>
          <a:ext cx="5929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4" name="公式" r:id="rId3" imgW="2844800" imgH="228600" progId="Equation.3">
                  <p:embed/>
                </p:oleObj>
              </mc:Choice>
              <mc:Fallback>
                <p:oleObj name="公式" r:id="rId3" imgW="2844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071563"/>
                        <a:ext cx="5929312" cy="4762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987550" y="1785938"/>
          <a:ext cx="20129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5" name="公式" r:id="rId5" imgW="888614" imgH="431613" progId="Equation.3">
                  <p:embed/>
                </p:oleObj>
              </mc:Choice>
              <mc:Fallback>
                <p:oleObj name="公式" r:id="rId5" imgW="888614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785938"/>
                        <a:ext cx="2012950" cy="9683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矩形 9"/>
          <p:cNvSpPr>
            <a:spLocks noChangeArrowheads="1"/>
          </p:cNvSpPr>
          <p:nvPr/>
        </p:nvSpPr>
        <p:spPr bwMode="auto">
          <a:xfrm>
            <a:off x="785813" y="1571625"/>
            <a:ext cx="915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由式</a:t>
            </a:r>
            <a:r>
              <a:rPr lang="en-US" altLang="zh-CN" sz="2400" b="1"/>
              <a:t>:</a:t>
            </a:r>
            <a:endParaRPr lang="zh-CN" altLang="en-US" sz="2400" b="1"/>
          </a:p>
        </p:txBody>
      </p:sp>
      <p:sp>
        <p:nvSpPr>
          <p:cNvPr id="78857" name="矩形 10"/>
          <p:cNvSpPr>
            <a:spLocks noChangeArrowheads="1"/>
          </p:cNvSpPr>
          <p:nvPr/>
        </p:nvSpPr>
        <p:spPr bwMode="auto">
          <a:xfrm>
            <a:off x="792163" y="2714625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可算出：</a:t>
            </a:r>
          </a:p>
        </p:txBody>
      </p:sp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2154238" y="2928938"/>
          <a:ext cx="1703387" cy="37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6" name="公式" r:id="rId7" imgW="838200" imgH="1828800" progId="Equation.3">
                  <p:embed/>
                </p:oleObj>
              </mc:Choice>
              <mc:Fallback>
                <p:oleObj name="公式" r:id="rId7" imgW="838200" imgH="182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928938"/>
                        <a:ext cx="1703387" cy="37163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5000625" y="2428875"/>
          <a:ext cx="26558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7" name="Equation" r:id="rId9" imgW="1307532" imgH="533169" progId="Equation.DSMT4">
                  <p:embed/>
                </p:oleObj>
              </mc:Choice>
              <mc:Fallback>
                <p:oleObj name="Equation" r:id="rId9" imgW="1307532" imgH="53316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428875"/>
                        <a:ext cx="2655888" cy="10858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011738" y="4214813"/>
          <a:ext cx="31321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8" name="Equation" r:id="rId11" imgW="1562100" imgH="533400" progId="Equation.DSMT4">
                  <p:embed/>
                </p:oleObj>
              </mc:Choice>
              <mc:Fallback>
                <p:oleObj name="Equation" r:id="rId11" imgW="1562100" imgH="533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4214813"/>
                        <a:ext cx="3132137" cy="107156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786313" y="1895475"/>
            <a:ext cx="2286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输</a:t>
            </a:r>
            <a:r>
              <a:rPr lang="zh-CN" altLang="en-US" sz="2400" b="1" kern="0" dirty="0">
                <a:solidFill>
                  <a:srgbClr val="FF0000"/>
                </a:solidFill>
                <a:latin typeface="Tahoma"/>
                <a:ea typeface="宋体"/>
              </a:rPr>
              <a:t>入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峰值失真</a:t>
            </a:r>
            <a:r>
              <a:rPr lang="en-US" altLang="zh-CN" sz="2400" b="1" kern="0" dirty="0">
                <a:solidFill>
                  <a:srgbClr val="000000"/>
                </a:solidFill>
                <a:latin typeface="Tahoma"/>
                <a:ea typeface="宋体"/>
              </a:rPr>
              <a:t>:</a:t>
            </a:r>
            <a:endParaRPr lang="zh-CN" altLang="en-US" sz="2400" b="1" kern="0" dirty="0">
              <a:solidFill>
                <a:srgbClr val="000000"/>
              </a:solidFill>
              <a:latin typeface="Tahoma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0" y="5572125"/>
            <a:ext cx="41259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ahoma"/>
                <a:ea typeface="宋体"/>
              </a:rPr>
              <a:t>均衡后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的峰值失真</a:t>
            </a:r>
            <a:r>
              <a:rPr lang="zh-CN" altLang="en-US" sz="2400" b="1" kern="0" dirty="0">
                <a:solidFill>
                  <a:srgbClr val="FF0000"/>
                </a:solidFill>
                <a:latin typeface="Tahoma"/>
                <a:ea typeface="宋体"/>
              </a:rPr>
              <a:t>减小</a:t>
            </a:r>
            <a:r>
              <a:rPr lang="en-US" altLang="zh-CN" sz="2400" b="1" kern="0" dirty="0">
                <a:solidFill>
                  <a:srgbClr val="000000"/>
                </a:solidFill>
                <a:latin typeface="Tahoma"/>
                <a:ea typeface="宋体"/>
              </a:rPr>
              <a:t>4.6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倍</a:t>
            </a:r>
          </a:p>
        </p:txBody>
      </p:sp>
      <p:sp>
        <p:nvSpPr>
          <p:cNvPr id="17" name="矩形 16"/>
          <p:cNvSpPr/>
          <p:nvPr/>
        </p:nvSpPr>
        <p:spPr>
          <a:xfrm>
            <a:off x="4857750" y="3752850"/>
            <a:ext cx="2286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输</a:t>
            </a:r>
            <a:r>
              <a:rPr lang="zh-CN" altLang="en-US" sz="2400" b="1" kern="0" dirty="0">
                <a:solidFill>
                  <a:srgbClr val="FF0000"/>
                </a:solidFill>
                <a:latin typeface="Tahoma"/>
                <a:ea typeface="宋体"/>
              </a:rPr>
              <a:t>出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峰值失真</a:t>
            </a:r>
            <a:r>
              <a:rPr lang="en-US" altLang="zh-CN" sz="2400" b="1" kern="0" dirty="0">
                <a:solidFill>
                  <a:srgbClr val="000000"/>
                </a:solidFill>
                <a:latin typeface="Tahoma"/>
                <a:ea typeface="宋体"/>
              </a:rPr>
              <a:t>:</a:t>
            </a:r>
            <a:endParaRPr lang="zh-CN" altLang="en-US" sz="2400" b="1" kern="0" dirty="0">
              <a:solidFill>
                <a:srgbClr val="000000"/>
              </a:solidFill>
              <a:latin typeface="Tahoma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/>
      <p:bldP spid="78857" grpId="0"/>
      <p:bldP spid="15" grpId="0"/>
      <p:bldP spid="16" grpId="0"/>
      <p:bldP spid="1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3018EE9-2B1F-4213-9694-AD0572F6E927}" type="slidenum">
              <a:rPr lang="en-US" altLang="zh-CN" sz="1400" smtClean="0"/>
              <a:pPr eaLnBrk="1" hangingPunct="1"/>
              <a:t>104</a:t>
            </a:fld>
            <a:endParaRPr lang="en-US" altLang="zh-CN" sz="1400" smtClean="0"/>
          </a:p>
        </p:txBody>
      </p:sp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1563" y="1014413"/>
            <a:ext cx="7500937" cy="50958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smtClean="0">
                <a:latin typeface="Times New Roman" pitchFamily="18" charset="0"/>
              </a:rPr>
              <a:t> 时域均衡</a:t>
            </a:r>
            <a:r>
              <a:rPr lang="en-US" altLang="zh-CN" sz="2400" b="1" smtClean="0">
                <a:latin typeface="Times New Roman" pitchFamily="18" charset="0"/>
              </a:rPr>
              <a:t>——</a:t>
            </a:r>
            <a:r>
              <a:rPr lang="zh-CN" altLang="en-US" sz="2400" b="1" smtClean="0">
                <a:latin typeface="Times New Roman" pitchFamily="18" charset="0"/>
              </a:rPr>
              <a:t>是一种减小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ISI</a:t>
            </a:r>
            <a:r>
              <a:rPr lang="zh-CN" altLang="en-US" sz="2400" b="1" smtClean="0">
                <a:latin typeface="Times New Roman" pitchFamily="18" charset="0"/>
              </a:rPr>
              <a:t>的信号处理或滤波技术。</a:t>
            </a:r>
          </a:p>
        </p:txBody>
      </p:sp>
      <p:sp>
        <p:nvSpPr>
          <p:cNvPr id="3" name="Oval 43"/>
          <p:cNvSpPr>
            <a:spLocks noChangeArrowheads="1"/>
          </p:cNvSpPr>
          <p:nvPr/>
        </p:nvSpPr>
        <p:spPr bwMode="auto">
          <a:xfrm>
            <a:off x="571500" y="400050"/>
            <a:ext cx="1071563" cy="6429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归纳：</a:t>
            </a:r>
          </a:p>
        </p:txBody>
      </p:sp>
      <p:graphicFrame>
        <p:nvGraphicFramePr>
          <p:cNvPr id="108549" name="Object 2"/>
          <p:cNvGraphicFramePr>
            <a:graphicFrameLocks noChangeAspect="1"/>
          </p:cNvGraphicFramePr>
          <p:nvPr/>
        </p:nvGraphicFramePr>
        <p:xfrm>
          <a:off x="1643063" y="1714500"/>
          <a:ext cx="5643562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4" name="Visio" r:id="rId3" imgW="4633806" imgH="1640856" progId="Visio.Drawing.11">
                  <p:embed/>
                </p:oleObj>
              </mc:Choice>
              <mc:Fallback>
                <p:oleObj name="Visio" r:id="rId3" imgW="4633806" imgH="164085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14500"/>
                        <a:ext cx="5643562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8"/>
          <p:cNvGraphicFramePr>
            <a:graphicFrameLocks noChangeAspect="1"/>
          </p:cNvGraphicFramePr>
          <p:nvPr/>
        </p:nvGraphicFramePr>
        <p:xfrm>
          <a:off x="1428750" y="3857625"/>
          <a:ext cx="30845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5" name="公式" r:id="rId5" imgW="1333500" imgH="431800" progId="Equation.3">
                  <p:embed/>
                </p:oleObj>
              </mc:Choice>
              <mc:Fallback>
                <p:oleObj name="公式" r:id="rId5" imgW="13335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857625"/>
                        <a:ext cx="3084513" cy="10001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4"/>
          <p:cNvGraphicFramePr>
            <a:graphicFrameLocks noChangeAspect="1"/>
          </p:cNvGraphicFramePr>
          <p:nvPr/>
        </p:nvGraphicFramePr>
        <p:xfrm>
          <a:off x="5357813" y="3857625"/>
          <a:ext cx="21050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6" name="公式" r:id="rId7" imgW="977900" imgH="431800" progId="Equation.3">
                  <p:embed/>
                </p:oleObj>
              </mc:Choice>
              <mc:Fallback>
                <p:oleObj name="公式" r:id="rId7" imgW="977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857625"/>
                        <a:ext cx="2105025" cy="9286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5"/>
          <p:cNvGraphicFramePr>
            <a:graphicFrameLocks noChangeAspect="1"/>
          </p:cNvGraphicFramePr>
          <p:nvPr/>
        </p:nvGraphicFramePr>
        <p:xfrm>
          <a:off x="1857375" y="5143500"/>
          <a:ext cx="226536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7" name="Equation" r:id="rId9" imgW="939392" imgH="533169" progId="Equation.DSMT4">
                  <p:embed/>
                </p:oleObj>
              </mc:Choice>
              <mc:Fallback>
                <p:oleObj name="Equation" r:id="rId9" imgW="939392" imgH="5331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43500"/>
                        <a:ext cx="2265363" cy="1285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6"/>
          <p:cNvGraphicFramePr>
            <a:graphicFrameLocks noChangeAspect="1"/>
          </p:cNvGraphicFramePr>
          <p:nvPr/>
        </p:nvGraphicFramePr>
        <p:xfrm>
          <a:off x="5286375" y="5072063"/>
          <a:ext cx="22050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8" name="Equation" r:id="rId11" imgW="914400" imgH="533400" progId="Equation.DSMT4">
                  <p:embed/>
                </p:oleObj>
              </mc:Choice>
              <mc:Fallback>
                <p:oleObj name="Equation" r:id="rId11" imgW="914400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072063"/>
                        <a:ext cx="2205038" cy="1285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2B0151A-7BEF-446C-AC08-7FE702A55BF3}" type="slidenum">
              <a:rPr lang="en-US" altLang="zh-CN" sz="1400" smtClean="0"/>
              <a:pPr eaLnBrk="1" hangingPunct="1"/>
              <a:t>105</a:t>
            </a:fld>
            <a:endParaRPr lang="en-US" altLang="zh-CN" sz="1400" smtClean="0"/>
          </a:p>
        </p:txBody>
      </p:sp>
      <p:sp>
        <p:nvSpPr>
          <p:cNvPr id="109571" name="标题 1"/>
          <p:cNvSpPr txBox="1">
            <a:spLocks/>
          </p:cNvSpPr>
          <p:nvPr/>
        </p:nvSpPr>
        <p:spPr bwMode="auto">
          <a:xfrm>
            <a:off x="827088" y="104775"/>
            <a:ext cx="77930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600">
                <a:solidFill>
                  <a:srgbClr val="000099"/>
                </a:solidFill>
                <a:latin typeface="Arial" charset="0"/>
                <a:ea typeface="华文细黑" pitchFamily="2" charset="-122"/>
              </a:rPr>
              <a:t>习题：</a:t>
            </a:r>
            <a:endParaRPr lang="zh-CN" altLang="en-US" sz="360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250" y="1196975"/>
            <a:ext cx="4608513" cy="4895850"/>
          </a:xfrm>
          <a:prstGeom prst="rect">
            <a:avLst/>
          </a:prstGeom>
          <a:solidFill>
            <a:srgbClr val="1C1C1C">
              <a:lumMod val="10000"/>
              <a:lumOff val="90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eaLnBrk="0" hangingPunct="0">
              <a:tabLst>
                <a:tab pos="3595688" algn="l"/>
              </a:tabLs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3595688" algn="l"/>
              </a:tabLs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200150" indent="-285750" eaLnBrk="0" hangingPunct="0">
              <a:tabLst>
                <a:tab pos="3595688" algn="l"/>
              </a:tabLs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3595688" algn="l"/>
              </a:tabLs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3595688" algn="l"/>
              </a:tabLs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Arial" charset="0"/>
                <a:ea typeface="华文细黑" pitchFamily="2" charset="-122"/>
                <a:cs typeface="Arial" charset="0"/>
              </a:rPr>
              <a:t>6-1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Arial" charset="0"/>
                <a:ea typeface="华文细黑" pitchFamily="2" charset="-122"/>
                <a:cs typeface="Arial" charset="0"/>
              </a:rPr>
              <a:t>6-7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Arial" charset="0"/>
                <a:ea typeface="华文细黑" pitchFamily="2" charset="-122"/>
                <a:cs typeface="Arial" charset="0"/>
              </a:rPr>
              <a:t>6-8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Arial" charset="0"/>
                <a:ea typeface="华文细黑" pitchFamily="2" charset="-122"/>
                <a:cs typeface="Arial" charset="0"/>
              </a:rPr>
              <a:t>6-11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Arial" charset="0"/>
                <a:ea typeface="华文细黑" pitchFamily="2" charset="-122"/>
                <a:cs typeface="Arial" charset="0"/>
              </a:rPr>
              <a:t>6-12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Arial" charset="0"/>
                <a:ea typeface="华文细黑" pitchFamily="2" charset="-122"/>
                <a:cs typeface="Arial" charset="0"/>
              </a:rPr>
              <a:t>6-13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Arial" charset="0"/>
                <a:ea typeface="华文细黑" pitchFamily="2" charset="-122"/>
                <a:cs typeface="Arial" charset="0"/>
              </a:rPr>
              <a:t>6-18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Arial" charset="0"/>
                <a:ea typeface="华文细黑" pitchFamily="2" charset="-122"/>
                <a:cs typeface="Arial" charset="0"/>
              </a:rPr>
              <a:t>6-24</a:t>
            </a:r>
            <a:endParaRPr lang="en-US" altLang="zh-CN" sz="2800" dirty="0" smtClean="0">
              <a:solidFill>
                <a:srgbClr val="000000"/>
              </a:solidFill>
              <a:latin typeface="Arial" charset="0"/>
              <a:ea typeface="华文细黑" pitchFamily="2" charset="-122"/>
              <a:cs typeface="Arial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963278B-5F1F-4439-847F-0CCBE4ECB35D}" type="slidenum">
              <a:rPr lang="en-US" altLang="zh-CN" sz="1400" smtClean="0"/>
              <a:pPr eaLnBrk="1" hangingPunct="1"/>
              <a:t>11</a:t>
            </a:fld>
            <a:endParaRPr lang="en-US" altLang="zh-CN" sz="1400" smtClean="0"/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571500" y="1304925"/>
          <a:ext cx="7786688" cy="34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Visio" r:id="rId3" imgW="3259563" imgH="1388200" progId="Visio.Drawing.11">
                  <p:embed/>
                </p:oleObj>
              </mc:Choice>
              <mc:Fallback>
                <p:oleObj name="Visio" r:id="rId3" imgW="3259563" imgH="1388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304925"/>
                        <a:ext cx="7786688" cy="348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>
          <a:xfrm>
            <a:off x="571500" y="785813"/>
            <a:ext cx="7858125" cy="2428875"/>
          </a:xfrm>
          <a:prstGeom prst="wedgeRectCallout">
            <a:avLst>
              <a:gd name="adj1" fmla="val -31546"/>
              <a:gd name="adj2" fmla="val 58133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36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e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r>
              <a:rPr kumimoji="1"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差分波形</a:t>
            </a:r>
            <a:r>
              <a:rPr kumimoji="1"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相对码波形</a:t>
            </a:r>
            <a:r>
              <a:rPr kumimoji="1"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——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特点：用相邻码元电平的跳变</a:t>
            </a:r>
            <a:r>
              <a:rPr lang="en-US" altLang="zh-CN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不变表示信息码元。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                 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传号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差分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变，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不变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  <a:sym typeface="Symbol"/>
              </a:rPr>
              <a:t>              </a:t>
            </a:r>
            <a:r>
              <a:rPr lang="zh-CN" altLang="en-US" sz="44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  <a:sym typeface="Symbol"/>
              </a:rPr>
              <a:t>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空号差分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(0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变，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不变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——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优点：可以消除设备初始状态不确定性带来的影响。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517650" y="5000625"/>
          <a:ext cx="25542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5" imgW="825500" imgH="228600" progId="Equation.DSMT4">
                  <p:embed/>
                </p:oleObj>
              </mc:Choice>
              <mc:Fallback>
                <p:oleObj name="Equation" r:id="rId5" imgW="8255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000625"/>
                        <a:ext cx="2554288" cy="708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32816"/>
              </p:ext>
            </p:extLst>
          </p:nvPr>
        </p:nvGraphicFramePr>
        <p:xfrm>
          <a:off x="4929188" y="5064125"/>
          <a:ext cx="25717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064125"/>
                        <a:ext cx="2571750" cy="712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000250" y="5786438"/>
            <a:ext cx="1571625" cy="5794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1" lang="zh-CN" altLang="en-US" sz="2400" kern="0" dirty="0">
                <a:latin typeface="黑体" pitchFamily="2" charset="-122"/>
                <a:ea typeface="黑体" pitchFamily="2" charset="-122"/>
                <a:cs typeface="+mj-cs"/>
              </a:rPr>
              <a:t>差分编码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487988" y="5827713"/>
            <a:ext cx="1571625" cy="5794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1" lang="zh-CN" altLang="en-US" sz="2400" kern="0" dirty="0">
                <a:latin typeface="黑体" pitchFamily="2" charset="-122"/>
                <a:ea typeface="黑体" pitchFamily="2" charset="-122"/>
                <a:cs typeface="+mj-cs"/>
              </a:rPr>
              <a:t>差分译码</a:t>
            </a:r>
          </a:p>
        </p:txBody>
      </p:sp>
      <p:sp>
        <p:nvSpPr>
          <p:cNvPr id="10" name="矩形 9"/>
          <p:cNvSpPr/>
          <p:nvPr/>
        </p:nvSpPr>
        <p:spPr>
          <a:xfrm>
            <a:off x="4572000" y="3228975"/>
            <a:ext cx="3857625" cy="157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45D0D7-E2C8-4B44-BF84-EC00FB7EA2CA}" type="slidenum">
              <a:rPr lang="en-US" altLang="zh-CN" sz="1400" smtClean="0"/>
              <a:pPr eaLnBrk="1" hangingPunct="1"/>
              <a:t>12</a:t>
            </a:fld>
            <a:endParaRPr lang="en-US" altLang="zh-CN" sz="1400" smtClean="0"/>
          </a:p>
        </p:txBody>
      </p:sp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571500" y="1071563"/>
          <a:ext cx="7786688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Visio" r:id="rId3" imgW="3259563" imgH="1388200" progId="Visio.Drawing.11">
                  <p:embed/>
                </p:oleObj>
              </mc:Choice>
              <mc:Fallback>
                <p:oleObj name="Visio" r:id="rId3" imgW="3259563" imgH="1388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071563"/>
                        <a:ext cx="7786688" cy="348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>
          <a:xfrm>
            <a:off x="571500" y="1000125"/>
            <a:ext cx="7858125" cy="2143125"/>
          </a:xfrm>
          <a:prstGeom prst="wedgeRectCallout">
            <a:avLst>
              <a:gd name="adj1" fmla="val 26635"/>
              <a:gd name="adj2" fmla="val 59010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35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（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f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）</a:t>
            </a:r>
            <a:r>
              <a:rPr kumimoji="1"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多电平波形</a:t>
            </a:r>
            <a:endParaRPr kumimoji="1" lang="en-US" altLang="zh-CN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ts val="3500"/>
              </a:lnSpc>
              <a:defRPr/>
            </a:pPr>
            <a:r>
              <a:rPr kumimoji="1"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  </a:t>
            </a:r>
            <a:r>
              <a:rPr lang="en-US" altLang="zh-CN" sz="2400" dirty="0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特点：</a:t>
            </a:r>
            <a:r>
              <a:rPr kumimoji="1"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一个脉冲可携载多个比特信息。</a:t>
            </a:r>
            <a:endParaRPr kumimoji="1" lang="en-US" altLang="zh-CN" sz="24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400" dirty="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  ——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优点：</a:t>
            </a:r>
            <a:r>
              <a:rPr kumimoji="1"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传码率一定时，多电平波形的传信率高。</a:t>
            </a:r>
          </a:p>
          <a:p>
            <a:pPr>
              <a:lnSpc>
                <a:spcPts val="3500"/>
              </a:lnSpc>
              <a:defRPr/>
            </a:pPr>
            <a:r>
              <a:rPr kumimoji="1"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应用：</a:t>
            </a:r>
            <a:r>
              <a:rPr kumimoji="1"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高数据速率传输系统。</a:t>
            </a:r>
            <a:endParaRPr lang="zh-CN" altLang="en-US" sz="24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" y="3171825"/>
            <a:ext cx="3786188" cy="27844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kumimoji="1" lang="zh-CN" alt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endParaRPr kumimoji="1" lang="en-US" altLang="zh-CN" sz="24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kumimoji="1" lang="en-US" altLang="zh-CN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kumimoji="1" lang="zh-CN" alt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     四电平波形：</a:t>
            </a:r>
            <a:endParaRPr kumimoji="1" lang="en-US" altLang="zh-CN" sz="24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lvl="2">
              <a:lnSpc>
                <a:spcPts val="3500"/>
              </a:lnSpc>
              <a:defRPr/>
            </a:pP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00</a:t>
            </a:r>
            <a:r>
              <a:rPr kumimoji="1" lang="en-US" altLang="zh-CN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—— 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+3E</a:t>
            </a:r>
            <a:r>
              <a:rPr kumimoji="1" lang="zh-CN" altLang="en-US" sz="2400" b="1" dirty="0">
                <a:latin typeface="Arial" pitchFamily="34" charset="0"/>
                <a:cs typeface="Arial" pitchFamily="34" charset="0"/>
              </a:rPr>
              <a:t>  </a:t>
            </a:r>
            <a:endParaRPr kumimoji="1" lang="en-US" altLang="zh-CN" sz="2400" b="1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ts val="3500"/>
              </a:lnSpc>
              <a:defRPr/>
            </a:pP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01</a:t>
            </a:r>
            <a:r>
              <a:rPr kumimoji="1" lang="en-US" altLang="zh-CN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—— 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  +E</a:t>
            </a:r>
          </a:p>
          <a:p>
            <a:pPr lvl="2">
              <a:lnSpc>
                <a:spcPts val="3500"/>
              </a:lnSpc>
              <a:defRPr/>
            </a:pP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10</a:t>
            </a:r>
            <a:r>
              <a:rPr kumimoji="1" lang="en-US" altLang="zh-CN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——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   - E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ts val="3500"/>
              </a:lnSpc>
              <a:defRPr/>
            </a:pP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11</a:t>
            </a:r>
            <a:r>
              <a:rPr kumimoji="1" lang="en-US" altLang="zh-CN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——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  -3E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2F703AD-968E-4B58-85B7-411D1A90CC0D}" type="slidenum">
              <a:rPr lang="en-US" altLang="zh-CN" sz="1400" smtClean="0"/>
              <a:pPr eaLnBrk="1" hangingPunct="1"/>
              <a:t>13</a:t>
            </a:fld>
            <a:endParaRPr lang="en-US" altLang="zh-CN" sz="1400" smtClean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2397125" y="1828800"/>
          <a:ext cx="360521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公式" r:id="rId3" imgW="1384300" imgH="431800" progId="Equation.3">
                  <p:embed/>
                </p:oleObj>
              </mc:Choice>
              <mc:Fallback>
                <p:oleObj name="公式" r:id="rId3" imgW="1384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828800"/>
                        <a:ext cx="3605213" cy="11128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357563" y="4211638"/>
          <a:ext cx="22860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公式" r:id="rId5" imgW="914400" imgH="431800" progId="Equation.3">
                  <p:embed/>
                </p:oleObj>
              </mc:Choice>
              <mc:Fallback>
                <p:oleObj name="公式" r:id="rId5" imgW="914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211638"/>
                        <a:ext cx="2286000" cy="1074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342900"/>
            <a:ext cx="25717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214438" y="1143000"/>
            <a:ext cx="6929437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 若各码元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波形相同而取值不同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，则可表示为：</a:t>
            </a:r>
          </a:p>
        </p:txBody>
      </p:sp>
      <p:sp>
        <p:nvSpPr>
          <p:cNvPr id="11" name="矩形 10"/>
          <p:cNvSpPr/>
          <p:nvPr/>
        </p:nvSpPr>
        <p:spPr>
          <a:xfrm>
            <a:off x="4143375" y="3084513"/>
            <a:ext cx="3929063" cy="401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Arial" charset="0"/>
                <a:ea typeface="宋体"/>
                <a:cs typeface="Arial" charset="0"/>
              </a:rPr>
              <a:t>第</a:t>
            </a:r>
            <a:r>
              <a:rPr lang="en-US" altLang="zh-CN" sz="2000" b="1" i="1" kern="0" dirty="0">
                <a:solidFill>
                  <a:srgbClr val="000000"/>
                </a:solidFill>
                <a:latin typeface="Arial" charset="0"/>
                <a:ea typeface="宋体"/>
                <a:cs typeface="Arial" charset="0"/>
              </a:rPr>
              <a:t>n</a:t>
            </a:r>
            <a:r>
              <a:rPr lang="zh-CN" altLang="en-US" sz="2000" b="1" kern="0" dirty="0">
                <a:solidFill>
                  <a:srgbClr val="000000"/>
                </a:solidFill>
                <a:latin typeface="Arial" charset="0"/>
                <a:ea typeface="宋体"/>
                <a:cs typeface="Arial" charset="0"/>
              </a:rPr>
              <a:t>个码元的电平取值 </a:t>
            </a:r>
            <a:r>
              <a:rPr lang="en-US" altLang="zh-CN" sz="2000" b="1" kern="0" dirty="0">
                <a:solidFill>
                  <a:srgbClr val="FF0000"/>
                </a:solidFill>
                <a:latin typeface="Arial" charset="0"/>
                <a:ea typeface="宋体"/>
                <a:cs typeface="Arial" charset="0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随机量</a:t>
            </a:r>
            <a:r>
              <a:rPr lang="zh-CN" altLang="en-US" sz="2000" b="1" dirty="0">
                <a:latin typeface="Arial" charset="0"/>
                <a:cs typeface="Arial" charset="0"/>
              </a:rPr>
              <a:t> 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286500" y="2128838"/>
            <a:ext cx="250031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Arial" charset="0"/>
                <a:ea typeface="宋体"/>
                <a:cs typeface="Arial" charset="0"/>
              </a:rPr>
              <a:t>T</a:t>
            </a:r>
            <a:r>
              <a:rPr lang="en-US" altLang="zh-CN" b="1" kern="0" dirty="0">
                <a:solidFill>
                  <a:srgbClr val="000000"/>
                </a:solidFill>
                <a:latin typeface="Arial" charset="0"/>
                <a:ea typeface="宋体"/>
                <a:cs typeface="Arial" charset="0"/>
              </a:rPr>
              <a:t>B</a:t>
            </a:r>
            <a:r>
              <a:rPr lang="en-US" altLang="zh-CN" sz="1800" b="1" kern="0" dirty="0">
                <a:solidFill>
                  <a:srgbClr val="000000"/>
                </a:solidFill>
                <a:latin typeface="Arial" charset="0"/>
                <a:ea typeface="宋体"/>
                <a:cs typeface="Arial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Arial" charset="0"/>
                <a:ea typeface="宋体"/>
                <a:cs typeface="Arial" charset="0"/>
              </a:rPr>
              <a:t>—</a:t>
            </a:r>
            <a:r>
              <a:rPr lang="zh-CN" altLang="en-US" sz="2000" b="1" kern="0" dirty="0">
                <a:solidFill>
                  <a:srgbClr val="000000"/>
                </a:solidFill>
                <a:latin typeface="Arial" charset="0"/>
                <a:ea typeface="宋体"/>
                <a:cs typeface="Arial" charset="0"/>
              </a:rPr>
              <a:t>码元持续时间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6143625" y="2600325"/>
            <a:ext cx="26431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Arial" charset="0"/>
                <a:ea typeface="宋体"/>
                <a:cs typeface="Arial" charset="0"/>
              </a:rPr>
              <a:t> g(t)</a:t>
            </a:r>
            <a:r>
              <a:rPr lang="en-US" altLang="zh-CN" sz="2000" b="1" kern="0" dirty="0">
                <a:solidFill>
                  <a:srgbClr val="FF0000"/>
                </a:solidFill>
                <a:latin typeface="Arial" charset="0"/>
                <a:ea typeface="宋体"/>
                <a:cs typeface="Arial" charset="0"/>
              </a:rPr>
              <a:t> —</a:t>
            </a:r>
            <a:r>
              <a:rPr lang="zh-CN" altLang="en-US" sz="2000" b="1" kern="0" dirty="0">
                <a:solidFill>
                  <a:srgbClr val="000000"/>
                </a:solidFill>
                <a:latin typeface="Arial" charset="0"/>
                <a:ea typeface="宋体"/>
                <a:cs typeface="Arial" charset="0"/>
              </a:rPr>
              <a:t>某种脉冲波形</a:t>
            </a:r>
            <a:endParaRPr lang="zh-CN" altLang="en-US" sz="2000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214438" y="3714750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70000"/>
              <a:buFont typeface="Wingdings" pitchFamily="2" charset="2"/>
              <a:buChar char="Ø"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 一般情况下：</a:t>
            </a:r>
          </a:p>
        </p:txBody>
      </p:sp>
      <p:sp>
        <p:nvSpPr>
          <p:cNvPr id="18" name="椭圆形标注 17"/>
          <p:cNvSpPr/>
          <p:nvPr/>
        </p:nvSpPr>
        <p:spPr>
          <a:xfrm>
            <a:off x="3941763" y="2114550"/>
            <a:ext cx="428625" cy="642938"/>
          </a:xfrm>
          <a:prstGeom prst="wedgeEllipseCallout">
            <a:avLst>
              <a:gd name="adj1" fmla="val 30638"/>
              <a:gd name="adj2" fmla="val 10003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形标注 18"/>
          <p:cNvSpPr/>
          <p:nvPr/>
        </p:nvSpPr>
        <p:spPr>
          <a:xfrm>
            <a:off x="2428875" y="2043113"/>
            <a:ext cx="714375" cy="785812"/>
          </a:xfrm>
          <a:prstGeom prst="wedgeEllipseCallout">
            <a:avLst>
              <a:gd name="adj1" fmla="val 1516"/>
              <a:gd name="adj2" fmla="val 91822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328863" y="3100388"/>
            <a:ext cx="185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Arial" charset="0"/>
                <a:cs typeface="Arial" charset="0"/>
              </a:rPr>
              <a:t>随机脉冲序列</a:t>
            </a:r>
            <a:r>
              <a:rPr lang="zh-CN" altLang="en-US" sz="2000" b="1">
                <a:latin typeface="Arial" charset="0"/>
                <a:cs typeface="Arial" charset="0"/>
              </a:rPr>
              <a:t> </a:t>
            </a:r>
            <a:endParaRPr lang="zh-CN" altLang="en-US" sz="2000"/>
          </a:p>
        </p:txBody>
      </p:sp>
      <p:graphicFrame>
        <p:nvGraphicFramePr>
          <p:cNvPr id="159762" name="Object 18"/>
          <p:cNvGraphicFramePr>
            <a:graphicFrameLocks noChangeAspect="1"/>
          </p:cNvGraphicFramePr>
          <p:nvPr/>
        </p:nvGraphicFramePr>
        <p:xfrm>
          <a:off x="2332038" y="5502275"/>
          <a:ext cx="47402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8" imgW="2286000" imgH="482600" progId="Equation.DSMT4">
                  <p:embed/>
                </p:oleObj>
              </mc:Choice>
              <mc:Fallback>
                <p:oleObj name="Equation" r:id="rId8" imgW="2286000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5502275"/>
                        <a:ext cx="47402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4429125" y="2641600"/>
            <a:ext cx="428625" cy="1588"/>
          </a:xfrm>
          <a:prstGeom prst="line">
            <a:avLst/>
          </a:prstGeom>
          <a:ln w="381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29250" y="2641600"/>
            <a:ext cx="357188" cy="1588"/>
          </a:xfrm>
          <a:prstGeom prst="line">
            <a:avLst/>
          </a:prstGeom>
          <a:ln w="381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95288" y="333375"/>
            <a:ext cx="4865687" cy="528638"/>
          </a:xfrm>
          <a:prstGeom prst="rect">
            <a:avLst/>
          </a:prstGeom>
          <a:solidFill>
            <a:srgbClr val="E8E8E8"/>
          </a:solidFill>
          <a:ln w="9525" algn="ctr">
            <a:solidFill>
              <a:srgbClr val="E8E8E8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数字基带信号的表示式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8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5B92C11-6058-457B-919D-17CC2B97D85E}" type="slidenum">
              <a:rPr lang="en-US" altLang="zh-CN" sz="1400" smtClean="0"/>
              <a:pPr eaLnBrk="1" hangingPunct="1"/>
              <a:t>14</a:t>
            </a:fld>
            <a:endParaRPr lang="en-US" altLang="zh-CN" sz="1400" smtClean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285875" y="2714625"/>
            <a:ext cx="6851650" cy="12414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Clr>
                <a:srgbClr val="0000FF"/>
              </a:buClr>
              <a:defRPr/>
            </a:pP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sym typeface="Wingdings" pitchFamily="2" charset="2"/>
              </a:rPr>
              <a:t>方法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  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sym typeface="Wingdings" pitchFamily="2" charset="2"/>
              </a:rPr>
              <a:t>相关函数 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sym typeface="Symbol" pitchFamily="18" charset="2"/>
              </a:rPr>
              <a:t> 功率谱密度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>
              <a:lnSpc>
                <a:spcPts val="4000"/>
              </a:lnSpc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sym typeface="Wingdings" pitchFamily="2" charset="2"/>
              </a:rPr>
              <a:t>   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sym typeface="Wingdings" pitchFamily="2" charset="2"/>
              </a:rPr>
              <a:t>由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功率谱密度的定义式</a:t>
            </a:r>
            <a:r>
              <a:rPr kumimoji="1" lang="zh-CN" altLang="en-US" sz="2400" b="1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2484438" y="3141663"/>
            <a:ext cx="188912" cy="500062"/>
          </a:xfrm>
          <a:prstGeom prst="leftBrac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285875" y="1285875"/>
            <a:ext cx="6858000" cy="12414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Clr>
                <a:srgbClr val="0000FF"/>
              </a:buClr>
              <a:defRPr/>
            </a:pP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目的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   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  <a:sym typeface="Wingdings" pitchFamily="2" charset="2"/>
              </a:rPr>
              <a:t>信号带宽</a:t>
            </a:r>
            <a:endParaRPr kumimoji="1" lang="en-US" altLang="zh-CN" sz="2400" i="1">
              <a:effectLst>
                <a:outerShdw blurRad="38100" dist="38100" dir="2700000" algn="tl">
                  <a:srgbClr val="FFFFFF"/>
                </a:outerShdw>
              </a:effectLst>
              <a:latin typeface="华文中宋" pitchFamily="2" charset="-122"/>
              <a:ea typeface="华文中宋" pitchFamily="2" charset="-122"/>
              <a:sym typeface="Wingdings" pitchFamily="2" charset="2"/>
            </a:endParaRPr>
          </a:p>
          <a:p>
            <a:pPr>
              <a:lnSpc>
                <a:spcPts val="4000"/>
              </a:lnSpc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  <a:sym typeface="Wingdings" pitchFamily="2" charset="2"/>
              </a:rPr>
              <a:t>              位定时分量、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直流分量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  <a:sym typeface="Wingdings" pitchFamily="2" charset="2"/>
              </a:rPr>
              <a:t>等</a:t>
            </a:r>
            <a:r>
              <a:rPr kumimoji="1" lang="zh-CN" altLang="en-US" sz="2400" b="1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2484438" y="1773238"/>
            <a:ext cx="188912" cy="500062"/>
          </a:xfrm>
          <a:prstGeom prst="leftBrac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285875" y="4071938"/>
            <a:ext cx="6858000" cy="21717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500"/>
              </a:lnSpc>
              <a:defRPr/>
            </a:pP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思路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：  </a:t>
            </a: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分解   </a:t>
            </a:r>
            <a:r>
              <a:rPr kumimoji="1" lang="zh-CN" altLang="en-US" sz="2800">
                <a:solidFill>
                  <a:srgbClr val="000099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交变波</a:t>
            </a:r>
            <a:r>
              <a:rPr kumimoji="1" lang="zh-CN" altLang="en-US" sz="2800">
                <a:latin typeface="隶书" pitchFamily="49" charset="-122"/>
                <a:ea typeface="隶书" pitchFamily="49" charset="-122"/>
                <a:sym typeface="Wingdings" pitchFamily="2" charset="2"/>
              </a:rPr>
              <a:t>  </a:t>
            </a:r>
            <a:r>
              <a:rPr kumimoji="1" lang="zh-CN" altLang="en-US" sz="2800">
                <a:solidFill>
                  <a:srgbClr val="800080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稳态波</a:t>
            </a:r>
            <a:endParaRPr kumimoji="1" lang="en-US" altLang="zh-CN" sz="2800">
              <a:solidFill>
                <a:srgbClr val="800080"/>
              </a:solidFill>
              <a:latin typeface="隶书" pitchFamily="49" charset="-122"/>
              <a:ea typeface="隶书" pitchFamily="49" charset="-122"/>
              <a:sym typeface="Wingdings" pitchFamily="2" charset="2"/>
            </a:endParaRPr>
          </a:p>
          <a:p>
            <a:pPr>
              <a:lnSpc>
                <a:spcPts val="4500"/>
              </a:lnSpc>
              <a:defRPr/>
            </a:pPr>
            <a:r>
              <a:rPr kumimoji="1" lang="zh-CN" altLang="en-US" sz="2800">
                <a:solidFill>
                  <a:srgbClr val="800080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 </a:t>
            </a:r>
            <a:endParaRPr kumimoji="1" lang="en-US" altLang="zh-CN" sz="2800">
              <a:solidFill>
                <a:srgbClr val="80008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ts val="4500"/>
              </a:lnSpc>
              <a:defRPr/>
            </a:pPr>
            <a:r>
              <a:rPr kumimoji="1"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                    </a:t>
            </a:r>
            <a:endParaRPr kumimoji="1" lang="zh-CN" altLang="en-US" sz="2800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kumimoji="1" lang="zh-CN" altLang="en-US" sz="2400" b="1">
                <a:latin typeface="隶书" pitchFamily="49" charset="-122"/>
                <a:ea typeface="隶书" pitchFamily="49" charset="-122"/>
              </a:rPr>
              <a:t>   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2684463" y="4714875"/>
          <a:ext cx="3673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1422400" imgH="203200" progId="Equation.DSMT4">
                  <p:embed/>
                </p:oleObj>
              </mc:Choice>
              <mc:Fallback>
                <p:oleObj name="Equation" r:id="rId3" imgW="14224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4714875"/>
                        <a:ext cx="36734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333375"/>
            <a:ext cx="721518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基带信号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的频谱特性 </a:t>
            </a:r>
            <a:r>
              <a:rPr kumimoji="1"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---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PSD</a:t>
            </a: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2720975" y="5643563"/>
          <a:ext cx="38369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1485900" imgH="228600" progId="Equation.DSMT4">
                  <p:embed/>
                </p:oleObj>
              </mc:Choice>
              <mc:Fallback>
                <p:oleObj name="Equation" r:id="rId5" imgW="14859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5643563"/>
                        <a:ext cx="38369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071813" y="5143500"/>
            <a:ext cx="476250" cy="52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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400550" y="5157788"/>
            <a:ext cx="476250" cy="522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</a:t>
            </a:r>
            <a:endParaRPr lang="zh-CN" altLang="en-US" sz="2800" dirty="0">
              <a:solidFill>
                <a:srgbClr val="0033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29300" y="5149850"/>
            <a:ext cx="476250" cy="522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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18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2AE6B57-20AD-4DF9-87DA-71A9351F4B88}" type="slidenum">
              <a:rPr lang="en-US" altLang="zh-CN" sz="1400" smtClean="0"/>
              <a:pPr eaLnBrk="1" hangingPunct="1"/>
              <a:t>15</a:t>
            </a:fld>
            <a:endParaRPr lang="en-US" altLang="zh-CN" sz="140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8163" y="500063"/>
            <a:ext cx="5891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推导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400" b="1" dirty="0">
                <a:latin typeface="+mn-ea"/>
                <a:ea typeface="+mn-ea"/>
              </a:rPr>
              <a:t>设</a:t>
            </a:r>
            <a:r>
              <a:rPr lang="zh-CN" altLang="en-US" sz="2400" b="1" dirty="0">
                <a:latin typeface="+mn-ea"/>
                <a:ea typeface="+mn-ea"/>
              </a:rPr>
              <a:t>二进制的随机脉冲序列：</a:t>
            </a:r>
            <a:r>
              <a:rPr kumimoji="1" lang="zh-CN" altLang="en-US" sz="2400" b="1" dirty="0">
                <a:latin typeface="+mn-ea"/>
                <a:ea typeface="+mn-ea"/>
              </a:rPr>
              <a:t>             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4932363" y="3668713"/>
            <a:ext cx="2978150" cy="466725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Arial" charset="0"/>
                <a:ea typeface="隶书" pitchFamily="49" charset="-122"/>
              </a:rPr>
              <a:t>“0”</a:t>
            </a:r>
            <a:r>
              <a:rPr kumimoji="1" lang="en-US" altLang="zh-CN" sz="2400">
                <a:latin typeface="Arial" charset="0"/>
                <a:ea typeface="隶书" pitchFamily="49" charset="-122"/>
              </a:rPr>
              <a:t> ---- </a:t>
            </a:r>
            <a:r>
              <a:rPr kumimoji="1" lang="en-US" altLang="zh-CN" sz="2400" b="1">
                <a:latin typeface="Arial" charset="0"/>
                <a:ea typeface="隶书" pitchFamily="49" charset="-122"/>
              </a:rPr>
              <a:t>g</a:t>
            </a:r>
            <a:r>
              <a:rPr kumimoji="1" lang="en-US" altLang="zh-CN" sz="2400" b="1" baseline="-25000">
                <a:latin typeface="Arial" charset="0"/>
                <a:ea typeface="隶书" pitchFamily="49" charset="-122"/>
              </a:rPr>
              <a:t>1</a:t>
            </a:r>
            <a:r>
              <a:rPr kumimoji="1" lang="en-US" altLang="zh-CN" sz="2400" b="1">
                <a:latin typeface="Arial" charset="0"/>
                <a:ea typeface="隶书" pitchFamily="49" charset="-122"/>
              </a:rPr>
              <a:t>(t) ----- P   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4932363" y="4311650"/>
            <a:ext cx="2997200" cy="466725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Arial" charset="0"/>
                <a:ea typeface="隶书" pitchFamily="49" charset="-122"/>
              </a:rPr>
              <a:t>“1 ”---- g</a:t>
            </a:r>
            <a:r>
              <a:rPr kumimoji="1" lang="en-US" altLang="zh-CN" sz="2400" b="1" baseline="-25000">
                <a:latin typeface="Arial" charset="0"/>
                <a:ea typeface="隶书" pitchFamily="49" charset="-122"/>
              </a:rPr>
              <a:t>2</a:t>
            </a:r>
            <a:r>
              <a:rPr kumimoji="1" lang="en-US" altLang="zh-CN" sz="2400" b="1">
                <a:latin typeface="Arial" charset="0"/>
                <a:ea typeface="隶书" pitchFamily="49" charset="-122"/>
              </a:rPr>
              <a:t>(t) ----- 1-P</a:t>
            </a:r>
          </a:p>
        </p:txBody>
      </p:sp>
      <p:graphicFrame>
        <p:nvGraphicFramePr>
          <p:cNvPr id="17414" name="Object 7"/>
          <p:cNvGraphicFramePr>
            <a:graphicFrameLocks noChangeAspect="1"/>
          </p:cNvGraphicFramePr>
          <p:nvPr/>
        </p:nvGraphicFramePr>
        <p:xfrm>
          <a:off x="1357313" y="3668713"/>
          <a:ext cx="23574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公式" r:id="rId3" imgW="914400" imgH="431800" progId="Equation.3">
                  <p:embed/>
                </p:oleObj>
              </mc:Choice>
              <mc:Fallback>
                <p:oleObj name="公式" r:id="rId3" imgW="9144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668713"/>
                        <a:ext cx="2357437" cy="11080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8"/>
          <p:cNvGraphicFramePr>
            <a:graphicFrameLocks noChangeAspect="1"/>
          </p:cNvGraphicFramePr>
          <p:nvPr/>
        </p:nvGraphicFramePr>
        <p:xfrm>
          <a:off x="1771650" y="5099050"/>
          <a:ext cx="49577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5" imgW="2286000" imgH="482600" progId="Equation.DSMT4">
                  <p:embed/>
                </p:oleObj>
              </mc:Choice>
              <mc:Fallback>
                <p:oleObj name="Equation" r:id="rId5" imgW="2286000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099050"/>
                        <a:ext cx="4957763" cy="10445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组合 16"/>
          <p:cNvGrpSpPr>
            <a:grpSpLocks/>
          </p:cNvGrpSpPr>
          <p:nvPr/>
        </p:nvGrpSpPr>
        <p:grpSpPr bwMode="auto">
          <a:xfrm>
            <a:off x="1357313" y="1214438"/>
            <a:ext cx="6143625" cy="2138362"/>
            <a:chOff x="1357313" y="1214438"/>
            <a:chExt cx="6143625" cy="2138362"/>
          </a:xfrm>
        </p:grpSpPr>
        <p:pic>
          <p:nvPicPr>
            <p:cNvPr id="1741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313" y="1214438"/>
              <a:ext cx="6143625" cy="211931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4643438" y="3014663"/>
              <a:ext cx="404812" cy="338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solidFill>
                    <a:srgbClr val="FF0000"/>
                  </a:solidFill>
                </a:rPr>
                <a:t>T</a:t>
              </a:r>
              <a:r>
                <a:rPr lang="en-US" b="1" baseline="-25000" dirty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22625" y="3014663"/>
              <a:ext cx="492125" cy="338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solidFill>
                    <a:srgbClr val="FF0000"/>
                  </a:solidFill>
                </a:rPr>
                <a:t>-T</a:t>
              </a:r>
              <a:r>
                <a:rPr lang="en-US" b="1" baseline="-25000" dirty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15063" y="1857375"/>
              <a:ext cx="1098550" cy="369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i="1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sz="1800" baseline="-250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8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800" i="1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8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en-US" sz="1800" i="1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800" baseline="-250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8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zh-CN" altLang="en-US" sz="1800" dirty="0">
                <a:solidFill>
                  <a:srgbClr val="CC339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72000" y="1857375"/>
              <a:ext cx="936625" cy="369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i="1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sz="1800" baseline="-250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8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800" i="1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8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800" i="1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800" baseline="-250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8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zh-CN" altLang="en-US" sz="1800" dirty="0">
                <a:solidFill>
                  <a:srgbClr val="CC339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57813" y="1571625"/>
              <a:ext cx="1065212" cy="369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i="1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sz="1800" baseline="-250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8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800" i="1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8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en-US" sz="1800" i="1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800" baseline="-250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8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zh-CN" altLang="en-US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06575" y="1643063"/>
              <a:ext cx="1122363" cy="369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i="1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sz="1800" baseline="-250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8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800" i="1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t+</a:t>
              </a:r>
              <a:r>
                <a:rPr lang="en-US" sz="18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800" i="1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800" baseline="-250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8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zh-CN" altLang="en-US" sz="1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94025" y="1785938"/>
              <a:ext cx="993775" cy="369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i="1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sz="1800" baseline="-250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8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800" i="1" dirty="0" err="1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t+T</a:t>
              </a:r>
              <a:r>
                <a:rPr lang="en-US" sz="1800" baseline="-25000" dirty="0" err="1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800" dirty="0">
                  <a:solidFill>
                    <a:srgbClr val="CC3399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zh-CN" altLang="en-US" sz="1800" dirty="0">
                <a:solidFill>
                  <a:srgbClr val="CC339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14813" y="1571625"/>
              <a:ext cx="679450" cy="369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i="1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sz="1800" baseline="-25000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800" dirty="0">
                  <a:solidFill>
                    <a:srgbClr val="003399"/>
                  </a:solidFill>
                  <a:latin typeface="Arial" pitchFamily="34" charset="0"/>
                  <a:ea typeface="+mn-ea"/>
                  <a:cs typeface="Arial" pitchFamily="34" charset="0"/>
                </a:rPr>
                <a:t>(</a:t>
              </a:r>
              <a:r>
                <a:rPr lang="en-US" sz="1800" i="1" dirty="0">
                  <a:solidFill>
                    <a:srgbClr val="003399"/>
                  </a:solidFill>
                  <a:latin typeface="Arial" pitchFamily="34" charset="0"/>
                  <a:cs typeface="Arial" pitchFamily="34" charset="0"/>
                </a:rPr>
                <a:t>t </a:t>
              </a:r>
              <a:r>
                <a:rPr lang="en-US" sz="1800" dirty="0">
                  <a:solidFill>
                    <a:srgbClr val="003399"/>
                  </a:solidFill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endParaRPr lang="zh-CN" altLang="en-US" sz="18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775D682-C2B2-4D32-910A-040E6A97AE0A}" type="slidenum">
              <a:rPr lang="en-US" altLang="zh-CN" sz="1400" smtClean="0"/>
              <a:pPr eaLnBrk="1" hangingPunct="1"/>
              <a:t>16</a:t>
            </a:fld>
            <a:endParaRPr lang="en-US" altLang="zh-CN" sz="1400" smtClean="0"/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0" y="550863"/>
          <a:ext cx="91440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Visio" r:id="rId3" imgW="4801928" imgH="2855062" progId="Visio.Drawing.11">
                  <p:embed/>
                </p:oleObj>
              </mc:Choice>
              <mc:Fallback>
                <p:oleObj name="Visio" r:id="rId3" imgW="4801928" imgH="28550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0863"/>
                        <a:ext cx="9144000" cy="5440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9B05270-8565-45CF-82D5-A172FE877E98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sp>
        <p:nvSpPr>
          <p:cNvPr id="19459" name="Rectangle 12"/>
          <p:cNvSpPr>
            <a:spLocks noChangeArrowheads="1"/>
          </p:cNvSpPr>
          <p:nvPr/>
        </p:nvSpPr>
        <p:spPr bwMode="auto">
          <a:xfrm>
            <a:off x="179388" y="1816100"/>
            <a:ext cx="1008062" cy="1152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468313" y="333375"/>
            <a:ext cx="67865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</a:t>
            </a:r>
            <a:r>
              <a:rPr lang="zh-CN" altLang="en-US" sz="24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稳态波</a:t>
            </a:r>
            <a:r>
              <a:rPr kumimoji="1" lang="en-US" altLang="zh-CN" sz="3200" b="1" i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v</a:t>
            </a:r>
            <a:r>
              <a:rPr kumimoji="1" lang="en-US" altLang="zh-CN" sz="3200" b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(</a:t>
            </a:r>
            <a:r>
              <a:rPr kumimoji="1" lang="en-US" altLang="zh-CN" sz="3200" b="1" i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t</a:t>
            </a:r>
            <a:r>
              <a:rPr kumimoji="1" lang="en-US" altLang="zh-CN" sz="3200" b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Arial" charset="0"/>
              </a:rPr>
              <a:t>和 </a:t>
            </a: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交变波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u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kumimoji="1" lang="en-US" altLang="zh-CN" sz="2400" b="1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77507" name="Object 3"/>
          <p:cNvGraphicFramePr>
            <a:graphicFrameLocks noChangeAspect="1"/>
          </p:cNvGraphicFramePr>
          <p:nvPr/>
        </p:nvGraphicFramePr>
        <p:xfrm>
          <a:off x="1785938" y="4500563"/>
          <a:ext cx="2571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4" imgW="1016000" imgH="203200" progId="Equation.DSMT4">
                  <p:embed/>
                </p:oleObj>
              </mc:Choice>
              <mc:Fallback>
                <p:oleObj name="Equation" r:id="rId4" imgW="10160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500563"/>
                        <a:ext cx="2571750" cy="5143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2B2B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1331913" y="2214563"/>
          <a:ext cx="69230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6" imgW="107224200" imgH="13804920" progId="Equation.DSMT4">
                  <p:embed/>
                </p:oleObj>
              </mc:Choice>
              <mc:Fallback>
                <p:oleObj name="Equation" r:id="rId6" imgW="107224200" imgH="13804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14563"/>
                        <a:ext cx="6923087" cy="95726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矩形 11"/>
          <p:cNvSpPr>
            <a:spLocks noChangeArrowheads="1"/>
          </p:cNvSpPr>
          <p:nvPr/>
        </p:nvSpPr>
        <p:spPr bwMode="auto">
          <a:xfrm>
            <a:off x="714375" y="1230313"/>
            <a:ext cx="77866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800" b="1" i="1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v</a:t>
            </a:r>
            <a:r>
              <a:rPr kumimoji="1" lang="en-US" altLang="zh-CN" sz="2800" b="1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(</a:t>
            </a:r>
            <a:r>
              <a:rPr kumimoji="1" lang="en-US" altLang="zh-CN" sz="2800" b="1" i="1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t</a:t>
            </a:r>
            <a:r>
              <a:rPr kumimoji="1" lang="en-US" altLang="zh-CN" sz="2800" b="1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)</a:t>
            </a:r>
            <a:r>
              <a:rPr kumimoji="1" lang="zh-CN" altLang="en-US" sz="2800" b="1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：</a:t>
            </a:r>
            <a:r>
              <a:rPr lang="zh-CN" altLang="en-US" sz="2400">
                <a:latin typeface="Times New Roman" pitchFamily="18" charset="0"/>
                <a:ea typeface="华文中宋" pitchFamily="2" charset="-122"/>
                <a:cs typeface="Arial" charset="0"/>
              </a:rPr>
              <a:t>随机序列</a:t>
            </a:r>
            <a:r>
              <a:rPr lang="en-US" altLang="zh-CN" sz="2400" b="1" i="1">
                <a:latin typeface="Times New Roman" pitchFamily="18" charset="0"/>
                <a:ea typeface="华文中宋" pitchFamily="2" charset="-122"/>
                <a:cs typeface="Arial" charset="0"/>
              </a:rPr>
              <a:t>s</a:t>
            </a:r>
            <a:r>
              <a:rPr lang="en-US" altLang="zh-CN" sz="2400" b="1">
                <a:latin typeface="Times New Roman" pitchFamily="18" charset="0"/>
                <a:ea typeface="华文中宋" pitchFamily="2" charset="-122"/>
                <a:cs typeface="Arial" charset="0"/>
              </a:rPr>
              <a:t>(</a:t>
            </a:r>
            <a:r>
              <a:rPr lang="en-US" altLang="zh-CN" sz="2400" b="1" i="1">
                <a:latin typeface="Times New Roman" pitchFamily="18" charset="0"/>
                <a:ea typeface="华文中宋" pitchFamily="2" charset="-122"/>
                <a:cs typeface="Arial" charset="0"/>
              </a:rPr>
              <a:t>t</a:t>
            </a:r>
            <a:r>
              <a:rPr lang="en-US" altLang="zh-CN" sz="2400" b="1">
                <a:latin typeface="Times New Roman" pitchFamily="18" charset="0"/>
                <a:ea typeface="华文中宋" pitchFamily="2" charset="-122"/>
                <a:cs typeface="Arial" charset="0"/>
              </a:rPr>
              <a:t>)</a:t>
            </a:r>
            <a:r>
              <a:rPr lang="zh-CN" altLang="en-US" sz="2400">
                <a:latin typeface="Times New Roman" pitchFamily="18" charset="0"/>
                <a:ea typeface="华文中宋" pitchFamily="2" charset="-122"/>
                <a:cs typeface="Arial" charset="0"/>
              </a:rPr>
              <a:t>的统计平均分量，每个码元统计平均波形相同：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285875" y="3357563"/>
            <a:ext cx="4929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华文细黑" pitchFamily="2" charset="-122"/>
                <a:ea typeface="黑体" pitchFamily="2" charset="-122"/>
              </a:rPr>
              <a:t>——</a:t>
            </a:r>
            <a:r>
              <a:rPr lang="zh-CN" altLang="en-US" sz="3200">
                <a:solidFill>
                  <a:srgbClr val="800080"/>
                </a:solidFill>
                <a:latin typeface="隶书" pitchFamily="49" charset="-122"/>
                <a:ea typeface="黑体" pitchFamily="2" charset="-122"/>
              </a:rPr>
              <a:t>周期性信号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14375" y="4214813"/>
            <a:ext cx="1074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u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(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t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)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：</a:t>
            </a:r>
            <a:endParaRPr kumimoji="1" lang="en-US" altLang="zh-CN" sz="2800" b="1">
              <a:solidFill>
                <a:srgbClr val="0000CC"/>
              </a:solidFill>
              <a:latin typeface="Times New Roman" pitchFamily="18" charset="0"/>
              <a:ea typeface="隶书" pitchFamily="49" charset="-122"/>
              <a:cs typeface="Arial" charset="0"/>
            </a:endParaRPr>
          </a:p>
        </p:txBody>
      </p:sp>
      <p:graphicFrame>
        <p:nvGraphicFramePr>
          <p:cNvPr id="13324" name="Object 7"/>
          <p:cNvGraphicFramePr>
            <a:graphicFrameLocks noChangeAspect="1"/>
          </p:cNvGraphicFramePr>
          <p:nvPr/>
        </p:nvGraphicFramePr>
        <p:xfrm>
          <a:off x="1785938" y="5143500"/>
          <a:ext cx="2286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8" imgW="952087" imgH="431613" progId="Equation.DSMT4">
                  <p:embed/>
                </p:oleObj>
              </mc:Choice>
              <mc:Fallback>
                <p:oleObj name="Equation" r:id="rId8" imgW="952087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143500"/>
                        <a:ext cx="2286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140200" y="5445125"/>
            <a:ext cx="353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800080"/>
                </a:solidFill>
                <a:latin typeface="华文细黑" pitchFamily="2" charset="-122"/>
                <a:ea typeface="黑体" pitchFamily="2" charset="-122"/>
              </a:rPr>
              <a:t>——</a:t>
            </a:r>
            <a:r>
              <a:rPr lang="zh-CN" altLang="en-US" sz="3200">
                <a:solidFill>
                  <a:srgbClr val="800080"/>
                </a:solidFill>
                <a:latin typeface="隶书" pitchFamily="49" charset="-122"/>
                <a:ea typeface="黑体" pitchFamily="2" charset="-122"/>
              </a:rPr>
              <a:t>随机脉冲序列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6F551A9-9DD0-49B5-A724-8360BB269DD8}" type="slidenum">
              <a:rPr lang="en-US" altLang="zh-CN" sz="1400" smtClean="0"/>
              <a:pPr eaLnBrk="1" hangingPunct="1"/>
              <a:t>18</a:t>
            </a:fld>
            <a:endParaRPr lang="en-US" altLang="zh-CN" sz="1400" smtClean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57188" y="415925"/>
            <a:ext cx="67865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en-US" altLang="zh-CN" sz="2800" b="1" i="1">
                <a:solidFill>
                  <a:srgbClr val="555555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 </a:t>
            </a:r>
            <a:r>
              <a:rPr kumimoji="1" lang="en-US" altLang="zh-CN" sz="2800" b="1" u="sng">
                <a:solidFill>
                  <a:srgbClr val="800080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  <a:cs typeface="Arial" charset="0"/>
              </a:rPr>
              <a:t>   </a:t>
            </a:r>
            <a:r>
              <a:rPr kumimoji="1" lang="en-US" altLang="zh-CN" sz="3200" b="1" i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v</a:t>
            </a:r>
            <a:r>
              <a:rPr kumimoji="1" lang="en-US" altLang="zh-CN" sz="3200" b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(</a:t>
            </a:r>
            <a:r>
              <a:rPr kumimoji="1" lang="en-US" altLang="zh-CN" sz="3200" b="1" i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t</a:t>
            </a:r>
            <a:r>
              <a:rPr kumimoji="1" lang="en-US" altLang="zh-CN" sz="3200" b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</a:t>
            </a:r>
            <a:r>
              <a:rPr kumimoji="1" lang="zh-CN" altLang="en-US" sz="2800" b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的功率谱密度</a:t>
            </a:r>
            <a:r>
              <a:rPr kumimoji="1" lang="en-US" altLang="zh-CN" sz="28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---</a:t>
            </a:r>
            <a:r>
              <a:rPr kumimoji="1" lang="en-US" altLang="zh-CN" sz="2800" b="1" i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P</a:t>
            </a:r>
            <a:r>
              <a:rPr kumimoji="1" lang="en-US" altLang="zh-CN" sz="2800" b="1" baseline="-25000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v</a:t>
            </a:r>
            <a:r>
              <a:rPr kumimoji="1" lang="en-US" altLang="zh-CN" sz="2800" b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( </a:t>
            </a:r>
            <a:r>
              <a:rPr kumimoji="1" lang="en-US" altLang="zh-CN" sz="2800" b="1" i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f </a:t>
            </a:r>
            <a:r>
              <a:rPr kumimoji="1" lang="en-US" altLang="zh-CN" sz="2800" b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</a:t>
            </a:r>
            <a:endParaRPr kumimoji="1" lang="en-US" altLang="zh-CN" sz="2400" b="1">
              <a:solidFill>
                <a:srgbClr val="0000CC"/>
              </a:solidFill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684213" y="1196975"/>
          <a:ext cx="78327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3" imgW="3543300" imgH="431800" progId="Equation.DSMT4">
                  <p:embed/>
                </p:oleObj>
              </mc:Choice>
              <mc:Fallback>
                <p:oleObj name="Equation" r:id="rId3" imgW="35433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7832725" cy="9477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71550" y="5229225"/>
            <a:ext cx="3455988" cy="10572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en-US" altLang="zh-CN" sz="2400" b="1" dirty="0">
                <a:solidFill>
                  <a:srgbClr val="003399"/>
                </a:solidFill>
                <a:latin typeface="Arial" charset="0"/>
                <a:cs typeface="Arial" charset="0"/>
              </a:rPr>
              <a:t>m=0</a:t>
            </a:r>
            <a:r>
              <a:rPr lang="zh-CN" altLang="en-US" sz="2400" b="1" dirty="0">
                <a:latin typeface="Arial" charset="0"/>
                <a:cs typeface="Arial" charset="0"/>
              </a:rPr>
              <a:t>，</a:t>
            </a:r>
            <a:r>
              <a:rPr lang="zh-CN" altLang="en-US" sz="2400" b="1" dirty="0"/>
              <a:t>对应</a:t>
            </a:r>
            <a:r>
              <a:rPr lang="zh-CN" altLang="en-US" sz="2400" b="1" dirty="0">
                <a:solidFill>
                  <a:srgbClr val="003399"/>
                </a:solidFill>
              </a:rPr>
              <a:t>直流</a:t>
            </a:r>
            <a:r>
              <a:rPr lang="zh-CN" altLang="en-US" sz="2400" b="1" dirty="0"/>
              <a:t>分量</a:t>
            </a:r>
            <a:r>
              <a:rPr lang="zh-CN" altLang="en-US" sz="2400" b="1" dirty="0">
                <a:latin typeface="宋体" pitchFamily="2" charset="-122"/>
              </a:rPr>
              <a:t>；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ts val="3800"/>
              </a:lnSpc>
              <a:defRPr/>
            </a:pPr>
            <a:r>
              <a:rPr lang="en-US" altLang="zh-CN" sz="2400" b="1" dirty="0">
                <a:solidFill>
                  <a:srgbClr val="003399"/>
                </a:solidFill>
                <a:latin typeface="Arial" charset="0"/>
                <a:cs typeface="Arial" charset="0"/>
              </a:rPr>
              <a:t>m=1</a:t>
            </a:r>
            <a:r>
              <a:rPr lang="zh-CN" altLang="en-US" sz="2400" b="1" dirty="0">
                <a:latin typeface="Arial" charset="0"/>
                <a:cs typeface="Arial" charset="0"/>
              </a:rPr>
              <a:t>，</a:t>
            </a:r>
            <a:r>
              <a:rPr lang="zh-CN" altLang="en-US" sz="2400" b="1" dirty="0"/>
              <a:t>对应</a:t>
            </a:r>
            <a:r>
              <a:rPr lang="zh-CN" altLang="en-US" sz="2400" b="1" dirty="0">
                <a:solidFill>
                  <a:srgbClr val="003399"/>
                </a:solidFill>
              </a:rPr>
              <a:t>定时</a:t>
            </a:r>
            <a:r>
              <a:rPr lang="zh-CN" altLang="en-US" sz="2400" b="1" dirty="0"/>
              <a:t>分量。</a:t>
            </a:r>
          </a:p>
        </p:txBody>
      </p:sp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3708400" y="2636838"/>
          <a:ext cx="40576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5" imgW="1854200" imgH="330200" progId="Equation.DSMT4">
                  <p:embed/>
                </p:oleObj>
              </mc:Choice>
              <mc:Fallback>
                <p:oleObj name="Equation" r:id="rId5" imgW="18542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636838"/>
                        <a:ext cx="4057650" cy="709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69925" y="2636838"/>
            <a:ext cx="796925" cy="530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FFCF01"/>
              </a:buClr>
              <a:buSzPct val="55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其中</a:t>
            </a:r>
          </a:p>
        </p:txBody>
      </p:sp>
      <p:graphicFrame>
        <p:nvGraphicFramePr>
          <p:cNvPr id="20488" name="Object 11"/>
          <p:cNvGraphicFramePr>
            <a:graphicFrameLocks noChangeAspect="1"/>
          </p:cNvGraphicFramePr>
          <p:nvPr/>
        </p:nvGraphicFramePr>
        <p:xfrm>
          <a:off x="1558925" y="2636838"/>
          <a:ext cx="12144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7" imgW="520474" imgH="431613" progId="Equation.DSMT4">
                  <p:embed/>
                </p:oleObj>
              </mc:Choice>
              <mc:Fallback>
                <p:oleObj name="Equation" r:id="rId7" imgW="520474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636838"/>
                        <a:ext cx="1214438" cy="992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7"/>
          <p:cNvGraphicFramePr>
            <a:graphicFrameLocks noChangeAspect="1"/>
          </p:cNvGraphicFramePr>
          <p:nvPr/>
        </p:nvGraphicFramePr>
        <p:xfrm>
          <a:off x="3790950" y="3573463"/>
          <a:ext cx="40862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9" imgW="1866900" imgH="330200" progId="Equation.DSMT4">
                  <p:embed/>
                </p:oleObj>
              </mc:Choice>
              <mc:Fallback>
                <p:oleObj name="Equation" r:id="rId9" imgW="18669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3573463"/>
                        <a:ext cx="4086225" cy="709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971550" y="4437063"/>
            <a:ext cx="51022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稳态波的功率谱是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m f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B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处的</a:t>
            </a: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离散谱线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D3236F2-34E3-4A3D-93B0-4F8D231D0D79}" type="slidenum">
              <a:rPr lang="en-US" altLang="zh-CN" sz="1400" smtClean="0"/>
              <a:pPr eaLnBrk="1" hangingPunct="1"/>
              <a:t>19</a:t>
            </a:fld>
            <a:endParaRPr lang="en-US" altLang="zh-CN" sz="1400" smtClean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8625" y="415925"/>
            <a:ext cx="6786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en-US" altLang="zh-CN" sz="2800" b="1" i="1">
                <a:solidFill>
                  <a:srgbClr val="555555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 </a:t>
            </a:r>
            <a:r>
              <a:rPr kumimoji="1" lang="en-US" altLang="zh-CN" sz="2800" b="1" u="sng">
                <a:solidFill>
                  <a:srgbClr val="0033CC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  <a:cs typeface="Arial" charset="0"/>
              </a:rPr>
              <a:t>   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u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(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t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</a:t>
            </a:r>
            <a:r>
              <a:rPr kumimoji="1" lang="zh-CN" altLang="en-US" sz="28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的功率谱密度</a:t>
            </a:r>
            <a:r>
              <a:rPr kumimoji="1"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Arial" charset="0"/>
              </a:rPr>
              <a:t>---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P</a:t>
            </a:r>
            <a:r>
              <a:rPr kumimoji="1" lang="en-US" altLang="zh-CN" sz="2800" b="1" baseline="-2500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u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(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f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</a:t>
            </a:r>
            <a:endParaRPr kumimoji="1" lang="en-US" altLang="zh-CN" sz="2800" b="1">
              <a:solidFill>
                <a:srgbClr val="0000CC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508" name="Rectangle 17"/>
          <p:cNvSpPr>
            <a:spLocks noChangeArrowheads="1"/>
          </p:cNvSpPr>
          <p:nvPr/>
        </p:nvSpPr>
        <p:spPr bwMode="auto">
          <a:xfrm>
            <a:off x="539750" y="3573463"/>
            <a:ext cx="8208963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Times New Roman" pitchFamily="18" charset="0"/>
              </a:rPr>
              <a:t>交变波的功率谱</a:t>
            </a:r>
            <a:r>
              <a:rPr lang="en-US" altLang="zh-CN" sz="2400" b="1" i="1">
                <a:latin typeface="Times New Roman" pitchFamily="18" charset="0"/>
              </a:rPr>
              <a:t>P</a:t>
            </a:r>
            <a:r>
              <a:rPr lang="en-US" altLang="zh-CN" sz="2400" b="1" i="1" baseline="-25000">
                <a:latin typeface="Times New Roman" pitchFamily="18" charset="0"/>
              </a:rPr>
              <a:t>u</a:t>
            </a:r>
            <a:r>
              <a:rPr lang="en-US" altLang="zh-CN" sz="2400" b="1">
                <a:latin typeface="Times New Roman" pitchFamily="18" charset="0"/>
              </a:rPr>
              <a:t> (</a:t>
            </a:r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是</a:t>
            </a: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连续谱</a:t>
            </a:r>
            <a:r>
              <a:rPr lang="zh-CN" altLang="en-US" sz="2400" b="1">
                <a:latin typeface="Times New Roman" pitchFamily="18" charset="0"/>
              </a:rPr>
              <a:t>，它与</a:t>
            </a:r>
            <a:r>
              <a:rPr lang="en-US" altLang="zh-CN" sz="2400" b="1" i="1">
                <a:latin typeface="Times New Roman" pitchFamily="18" charset="0"/>
              </a:rPr>
              <a:t>g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和</a:t>
            </a:r>
            <a:r>
              <a:rPr lang="en-US" altLang="zh-CN" sz="2400" b="1" i="1">
                <a:latin typeface="Times New Roman" pitchFamily="18" charset="0"/>
              </a:rPr>
              <a:t>g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的频谱以及概率</a:t>
            </a:r>
            <a:r>
              <a:rPr lang="en-US" altLang="zh-CN" sz="2400" b="1" i="1">
                <a:latin typeface="Times New Roman" pitchFamily="18" charset="0"/>
              </a:rPr>
              <a:t>P</a:t>
            </a:r>
            <a:r>
              <a:rPr lang="zh-CN" altLang="en-US" sz="2400" b="1">
                <a:latin typeface="Times New Roman" pitchFamily="18" charset="0"/>
              </a:rPr>
              <a:t>有关。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Times New Roman" pitchFamily="18" charset="0"/>
              </a:rPr>
              <a:t>根据连续谱可以确定随机序列的</a:t>
            </a: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带宽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21509" name="Object 20"/>
          <p:cNvGraphicFramePr>
            <a:graphicFrameLocks noChangeAspect="1"/>
          </p:cNvGraphicFramePr>
          <p:nvPr/>
        </p:nvGraphicFramePr>
        <p:xfrm>
          <a:off x="885825" y="1268413"/>
          <a:ext cx="67976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2971800" imgH="787400" progId="Equation.DSMT4">
                  <p:embed/>
                </p:oleObj>
              </mc:Choice>
              <mc:Fallback>
                <p:oleObj name="Equation" r:id="rId3" imgW="2971800" imgH="787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268413"/>
                        <a:ext cx="6797675" cy="1806575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2DA233B-D467-4ADC-8C85-F04D877D14AB}" type="slidenum">
              <a:rPr lang="en-US" altLang="zh-CN" sz="1400" smtClean="0"/>
              <a:pPr eaLnBrk="1" hangingPunct="1"/>
              <a:t>2</a:t>
            </a:fld>
            <a:endParaRPr lang="en-US" altLang="zh-CN" sz="14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675" y="1571625"/>
            <a:ext cx="6997700" cy="3857625"/>
          </a:xfrm>
        </p:spPr>
        <p:txBody>
          <a:bodyPr/>
          <a:lstStyle/>
          <a:p>
            <a:pPr eaLnBrk="1" hangingPunct="1">
              <a:lnSpc>
                <a:spcPts val="48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数字基带信号的特性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波形  频谱  码型</a:t>
            </a:r>
          </a:p>
          <a:p>
            <a:pPr eaLnBrk="1" hangingPunct="1">
              <a:lnSpc>
                <a:spcPts val="48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如何设计传输总特性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以消除码间干扰</a:t>
            </a:r>
          </a:p>
          <a:p>
            <a:pPr eaLnBrk="1" hangingPunct="1">
              <a:lnSpc>
                <a:spcPts val="48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如何提高抗噪声性能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以减小噪声影响</a:t>
            </a:r>
          </a:p>
          <a:p>
            <a:pPr eaLnBrk="1" hangingPunct="1">
              <a:lnSpc>
                <a:spcPts val="48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眼图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估计系统性能的实验手段</a:t>
            </a:r>
          </a:p>
          <a:p>
            <a:pPr eaLnBrk="1" hangingPunct="1">
              <a:lnSpc>
                <a:spcPts val="48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部分响应 时域均衡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改善系统性能的两个措施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5651500" y="425450"/>
            <a:ext cx="320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55555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sz="2400">
                <a:solidFill>
                  <a:srgbClr val="555555"/>
                </a:solidFill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2400">
                <a:solidFill>
                  <a:srgbClr val="555555"/>
                </a:solidFill>
                <a:latin typeface="华文细黑" pitchFamily="2" charset="-122"/>
                <a:ea typeface="华文细黑" pitchFamily="2" charset="-122"/>
              </a:rPr>
              <a:t>章  数字基带  </a:t>
            </a:r>
            <a:r>
              <a:rPr lang="en-US" altLang="zh-CN" sz="2400">
                <a:solidFill>
                  <a:srgbClr val="555555"/>
                </a:solidFill>
                <a:latin typeface="华文细黑" pitchFamily="2" charset="-122"/>
                <a:ea typeface="华文细黑" pitchFamily="2" charset="-122"/>
                <a:cs typeface="Arial" charset="0"/>
              </a:rPr>
              <a:t> </a:t>
            </a:r>
            <a:endParaRPr lang="zh-CN" altLang="en-US" sz="2400">
              <a:solidFill>
                <a:srgbClr val="555555"/>
              </a:solidFill>
              <a:latin typeface="华文细黑" pitchFamily="2" charset="-122"/>
              <a:ea typeface="华文细黑" pitchFamily="2" charset="-122"/>
              <a:cs typeface="Arial" charset="0"/>
            </a:endParaRPr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1458913" y="1855788"/>
            <a:ext cx="169862" cy="215900"/>
            <a:chOff x="2976" y="1008"/>
            <a:chExt cx="1056" cy="432"/>
          </a:xfrm>
        </p:grpSpPr>
        <p:sp>
          <p:nvSpPr>
            <p:cNvPr id="4115" name="Oval 9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4116" name="Oval 10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4103" name="Group 17"/>
          <p:cNvGrpSpPr>
            <a:grpSpLocks/>
          </p:cNvGrpSpPr>
          <p:nvPr/>
        </p:nvGrpSpPr>
        <p:grpSpPr bwMode="auto">
          <a:xfrm>
            <a:off x="1460500" y="2513013"/>
            <a:ext cx="169863" cy="215900"/>
            <a:chOff x="2976" y="1008"/>
            <a:chExt cx="1056" cy="432"/>
          </a:xfrm>
        </p:grpSpPr>
        <p:sp>
          <p:nvSpPr>
            <p:cNvPr id="4113" name="Oval 18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4114" name="Oval 19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4104" name="Group 20"/>
          <p:cNvGrpSpPr>
            <a:grpSpLocks/>
          </p:cNvGrpSpPr>
          <p:nvPr/>
        </p:nvGrpSpPr>
        <p:grpSpPr bwMode="auto">
          <a:xfrm>
            <a:off x="1460500" y="3213100"/>
            <a:ext cx="169863" cy="215900"/>
            <a:chOff x="2976" y="1008"/>
            <a:chExt cx="1056" cy="432"/>
          </a:xfrm>
        </p:grpSpPr>
        <p:sp>
          <p:nvSpPr>
            <p:cNvPr id="4111" name="Oval 21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4112" name="Oval 22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4105" name="Group 8"/>
          <p:cNvGrpSpPr>
            <a:grpSpLocks/>
          </p:cNvGrpSpPr>
          <p:nvPr/>
        </p:nvGrpSpPr>
        <p:grpSpPr bwMode="auto">
          <a:xfrm>
            <a:off x="1474788" y="3898900"/>
            <a:ext cx="169862" cy="215900"/>
            <a:chOff x="2976" y="1008"/>
            <a:chExt cx="1056" cy="432"/>
          </a:xfrm>
        </p:grpSpPr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4110" name="Oval 10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4106" name="Group 17"/>
          <p:cNvGrpSpPr>
            <a:grpSpLocks/>
          </p:cNvGrpSpPr>
          <p:nvPr/>
        </p:nvGrpSpPr>
        <p:grpSpPr bwMode="auto">
          <a:xfrm>
            <a:off x="1476375" y="4598988"/>
            <a:ext cx="169863" cy="215900"/>
            <a:chOff x="2976" y="1008"/>
            <a:chExt cx="1056" cy="432"/>
          </a:xfrm>
        </p:grpSpPr>
        <p:sp>
          <p:nvSpPr>
            <p:cNvPr id="4107" name="Oval 18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4108" name="Oval 19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88532AB-69A6-4892-93B9-2CDFBF17160C}" type="slidenum">
              <a:rPr lang="en-US" altLang="zh-CN" sz="1400" smtClean="0"/>
              <a:pPr eaLnBrk="1" hangingPunct="1"/>
              <a:t>20</a:t>
            </a:fld>
            <a:endParaRPr lang="en-US" altLang="zh-CN" sz="1400" smtClean="0"/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557213" y="1285875"/>
          <a:ext cx="81311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114941880" imgH="30467160" progId="Equation.DSMT4">
                  <p:embed/>
                </p:oleObj>
              </mc:Choice>
              <mc:Fallback>
                <p:oleObj name="Equation" r:id="rId3" imgW="114941880" imgH="3046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1285875"/>
                        <a:ext cx="8131175" cy="2143125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42938" y="3921125"/>
          <a:ext cx="80327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5" imgW="125096760" imgH="32499360" progId="Equation.DSMT4">
                  <p:embed/>
                </p:oleObj>
              </mc:Choice>
              <mc:Fallback>
                <p:oleObj name="Equation" r:id="rId5" imgW="125096760" imgH="3249936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921125"/>
                        <a:ext cx="8032750" cy="2085975"/>
                      </a:xfrm>
                      <a:prstGeom prst="rect">
                        <a:avLst/>
                      </a:prstGeom>
                      <a:noFill/>
                      <a:ln w="38100" cap="flat" cmpd="dbl" algn="ctr">
                        <a:solidFill>
                          <a:srgbClr val="CC99FF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7348538" y="1357313"/>
            <a:ext cx="1223962" cy="574675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400" b="1"/>
              <a:t>双边谱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7429500" y="3929063"/>
            <a:ext cx="1152525" cy="574675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400" b="1"/>
              <a:t>单边谱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063" y="415925"/>
            <a:ext cx="785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en-US" altLang="zh-CN" sz="2800" b="1" i="1">
                <a:solidFill>
                  <a:srgbClr val="555555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 </a:t>
            </a:r>
            <a:r>
              <a:rPr kumimoji="1" lang="en-US" altLang="zh-CN" sz="2800" b="1" u="sng">
                <a:latin typeface="Times New Roman" pitchFamily="18" charset="0"/>
                <a:ea typeface="隶书" pitchFamily="49" charset="-122"/>
                <a:cs typeface="Arial" charset="0"/>
              </a:rPr>
              <a:t>3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  <a:cs typeface="Arial" charset="0"/>
              </a:rPr>
              <a:t>  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s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t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Arial" charset="0"/>
              </a:rPr>
              <a:t>=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u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(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t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Arial" charset="0"/>
              </a:rPr>
              <a:t>+</a:t>
            </a:r>
            <a:r>
              <a:rPr lang="en-US" altLang="zh-CN" sz="2800" b="1" i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v</a:t>
            </a: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(</a:t>
            </a:r>
            <a:r>
              <a:rPr lang="en-US" altLang="zh-CN" sz="2800" b="1" i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t</a:t>
            </a: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 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  <a:cs typeface="Arial" charset="0"/>
              </a:rPr>
              <a:t>的功率谱密度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Arial" charset="0"/>
              </a:rPr>
              <a:t>---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P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s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(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f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</a:t>
            </a:r>
            <a:endParaRPr kumimoji="1" lang="en-US" altLang="zh-CN" sz="2800" b="1">
              <a:solidFill>
                <a:srgbClr val="0000CC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C72B4BE-7195-4A04-A0D2-16CDD4E6595E}" type="slidenum">
              <a:rPr lang="en-US" altLang="zh-CN" sz="1400" smtClean="0"/>
              <a:pPr eaLnBrk="1" hangingPunct="1"/>
              <a:t>21</a:t>
            </a:fld>
            <a:endParaRPr lang="en-US" altLang="zh-CN" sz="1400" smtClean="0"/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744538" y="1214438"/>
          <a:ext cx="78327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3" imgW="3263900" imgH="952500" progId="Equation.DSMT4">
                  <p:embed/>
                </p:oleObj>
              </mc:Choice>
              <mc:Fallback>
                <p:oleObj name="Equation" r:id="rId3" imgW="3263900" imgH="952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214438"/>
                        <a:ext cx="78327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3786188"/>
            <a:ext cx="5605462" cy="1428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400" smtClean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连续谱 </a:t>
            </a:r>
            <a:r>
              <a:rPr lang="en-US" altLang="zh-CN" sz="28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</a:t>
            </a:r>
            <a:r>
              <a:rPr lang="zh-CN" altLang="en-US" sz="2400" smtClean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  <a:sym typeface="Wingdings" pitchFamily="2" charset="2"/>
              </a:rPr>
              <a:t> </a:t>
            </a:r>
            <a:r>
              <a:rPr lang="zh-CN" altLang="en-US" sz="2400" smtClean="0">
                <a:latin typeface="Arial" charset="0"/>
                <a:ea typeface="华文中宋" pitchFamily="2" charset="-122"/>
                <a:cs typeface="Arial" charset="0"/>
                <a:sym typeface="Wingdings" pitchFamily="2" charset="2"/>
              </a:rPr>
              <a:t>带宽 </a:t>
            </a:r>
            <a:r>
              <a:rPr lang="en-US" altLang="zh-CN" sz="2400" smtClean="0">
                <a:latin typeface="Arial" charset="0"/>
                <a:ea typeface="华文中宋" pitchFamily="2" charset="-122"/>
                <a:cs typeface="Arial" charset="0"/>
                <a:sym typeface="Wingdings" pitchFamily="2" charset="2"/>
              </a:rPr>
              <a:t>B</a:t>
            </a:r>
            <a:endParaRPr lang="en-US" altLang="zh-CN" sz="2400" smtClean="0">
              <a:latin typeface="Arial" charset="0"/>
              <a:ea typeface="华文中宋" pitchFamily="2" charset="-122"/>
              <a:cs typeface="Arial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u"/>
            </a:pPr>
            <a:r>
              <a:rPr lang="zh-CN" altLang="en-US" sz="2400" smtClean="0">
                <a:latin typeface="Arial" charset="0"/>
                <a:ea typeface="华文中宋" pitchFamily="2" charset="-122"/>
                <a:cs typeface="Arial" charset="0"/>
              </a:rPr>
              <a:t>离散谱 </a:t>
            </a:r>
            <a:r>
              <a:rPr lang="en-US" altLang="zh-CN" sz="280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</a:t>
            </a:r>
            <a:r>
              <a:rPr lang="zh-CN" altLang="en-US" sz="2400" smtClean="0">
                <a:latin typeface="Arial" charset="0"/>
                <a:ea typeface="华文中宋" pitchFamily="2" charset="-122"/>
              </a:rPr>
              <a:t> 定时分量（</a:t>
            </a:r>
            <a:r>
              <a:rPr lang="en-US" altLang="zh-CN" sz="2400" i="1" smtClean="0">
                <a:solidFill>
                  <a:srgbClr val="800080"/>
                </a:solidFill>
                <a:latin typeface="Arial" charset="0"/>
                <a:ea typeface="华文中宋" pitchFamily="2" charset="-122"/>
              </a:rPr>
              <a:t>m</a:t>
            </a:r>
            <a:r>
              <a:rPr lang="en-US" altLang="zh-CN" sz="2400" smtClean="0">
                <a:solidFill>
                  <a:srgbClr val="800080"/>
                </a:solidFill>
                <a:latin typeface="Arial" charset="0"/>
                <a:ea typeface="华文中宋" pitchFamily="2" charset="-122"/>
              </a:rPr>
              <a:t>=1</a:t>
            </a:r>
            <a:r>
              <a:rPr lang="en-US" altLang="zh-CN" sz="2400" smtClean="0">
                <a:latin typeface="Arial" charset="0"/>
                <a:ea typeface="华文中宋" pitchFamily="2" charset="-122"/>
              </a:rPr>
              <a:t>)</a:t>
            </a:r>
            <a:r>
              <a:rPr lang="zh-CN" altLang="en-US" sz="2400" smtClean="0">
                <a:latin typeface="Arial" charset="0"/>
                <a:ea typeface="华文中宋" pitchFamily="2" charset="-122"/>
              </a:rPr>
              <a:t>等</a:t>
            </a:r>
            <a:endParaRPr lang="en-US" altLang="zh-CN" sz="2400" smtClean="0">
              <a:latin typeface="Arial" charset="0"/>
              <a:ea typeface="华文中宋" pitchFamily="2" charset="-122"/>
            </a:endParaRP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400175" y="1806575"/>
            <a:ext cx="4032250" cy="609600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1398588" y="2551113"/>
            <a:ext cx="7245350" cy="877887"/>
          </a:xfrm>
          <a:prstGeom prst="rect">
            <a:avLst/>
          </a:prstGeom>
          <a:noFill/>
          <a:ln w="19050">
            <a:solidFill>
              <a:srgbClr val="8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570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15125" y="1071563"/>
          <a:ext cx="18526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5" imgW="825500" imgH="431800" progId="Equation.DSMT4">
                  <p:embed/>
                </p:oleObj>
              </mc:Choice>
              <mc:Fallback>
                <p:oleObj name="Equation" r:id="rId5" imgW="825500" imgH="4318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1071563"/>
                        <a:ext cx="1852613" cy="968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737373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标注 10"/>
          <p:cNvSpPr/>
          <p:nvPr/>
        </p:nvSpPr>
        <p:spPr>
          <a:xfrm>
            <a:off x="2428875" y="5214938"/>
            <a:ext cx="3429000" cy="1071562"/>
          </a:xfrm>
          <a:prstGeom prst="wedgeRectCallout">
            <a:avLst>
              <a:gd name="adj1" fmla="val 21793"/>
              <a:gd name="adj2" fmla="val -49585"/>
            </a:avLst>
          </a:prstGeom>
          <a:noFill/>
          <a:ln w="38100" cmpd="dbl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3800"/>
              </a:lnSpc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Arial" pitchFamily="34" charset="0"/>
              </a:rPr>
              <a:t> 连续谱能否消失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Arial" pitchFamily="34" charset="0"/>
              </a:rPr>
              <a:t>？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Arial" pitchFamily="34" charset="0"/>
            </a:endParaRPr>
          </a:p>
          <a:p>
            <a:pPr>
              <a:lnSpc>
                <a:spcPts val="3800"/>
              </a:lnSpc>
              <a:buClr>
                <a:srgbClr val="80008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Arial" pitchFamily="34" charset="0"/>
              </a:rPr>
              <a:t> 离散谱消失的条件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Arial" pitchFamily="34" charset="0"/>
              </a:rPr>
              <a:t>？</a:t>
            </a:r>
            <a:r>
              <a:rPr lang="zh-CN" altLang="en-US" sz="2400" b="1" dirty="0">
                <a:solidFill>
                  <a:srgbClr val="003399"/>
                </a:solidFill>
                <a:latin typeface="宋体" pitchFamily="2" charset="-122"/>
                <a:cs typeface="Arial" pitchFamily="34" charset="0"/>
              </a:rPr>
              <a:t>   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6715125" y="3857625"/>
            <a:ext cx="1857375" cy="1143000"/>
          </a:xfrm>
          <a:prstGeom prst="cloudCallout">
            <a:avLst>
              <a:gd name="adj1" fmla="val -93684"/>
              <a:gd name="adj2" fmla="val 67685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Q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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A</a:t>
            </a:r>
            <a:endParaRPr lang="zh-CN" altLang="en-US" sz="3200">
              <a:solidFill>
                <a:srgbClr val="FFFFFF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428625" y="285750"/>
            <a:ext cx="1169988" cy="69532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讨论：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nimBg="1"/>
      <p:bldP spid="285701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9608920-E72F-49EA-B491-74267400DCB3}" type="slidenum">
              <a:rPr lang="en-US" altLang="zh-CN" sz="1400" smtClean="0"/>
              <a:pPr eaLnBrk="1" hangingPunct="1"/>
              <a:t>22</a:t>
            </a:fld>
            <a:endParaRPr lang="en-US" altLang="zh-CN" sz="1400" smtClean="0"/>
          </a:p>
        </p:txBody>
      </p:sp>
      <p:sp>
        <p:nvSpPr>
          <p:cNvPr id="24579" name="Text Box 8"/>
          <p:cNvSpPr txBox="1">
            <a:spLocks noChangeArrowheads="1"/>
          </p:cNvSpPr>
          <p:nvPr/>
        </p:nvSpPr>
        <p:spPr bwMode="auto">
          <a:xfrm>
            <a:off x="684213" y="260350"/>
            <a:ext cx="7858125" cy="603250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    试求</a:t>
            </a:r>
            <a:r>
              <a:rPr lang="zh-CN" altLang="en-US" sz="2400" b="1">
                <a:solidFill>
                  <a:srgbClr val="003399"/>
                </a:solidFill>
                <a:latin typeface="Arial" charset="0"/>
                <a:ea typeface="幼圆" pitchFamily="49" charset="-122"/>
                <a:cs typeface="Arial" charset="0"/>
              </a:rPr>
              <a:t>单</a:t>
            </a:r>
            <a:r>
              <a:rPr lang="zh-CN" altLang="en-US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极性</a:t>
            </a:r>
            <a:r>
              <a:rPr lang="en-US" altLang="zh-CN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NRZ</a:t>
            </a:r>
            <a:r>
              <a:rPr lang="zh-CN" altLang="en-US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和</a:t>
            </a:r>
            <a:r>
              <a:rPr lang="en-US" altLang="zh-CN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RZ</a:t>
            </a:r>
            <a:r>
              <a:rPr lang="zh-CN" altLang="en-US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矩形脉冲序列的功率谱。  </a:t>
            </a:r>
          </a:p>
        </p:txBody>
      </p:sp>
      <p:grpSp>
        <p:nvGrpSpPr>
          <p:cNvPr id="24580" name="Group 59"/>
          <p:cNvGrpSpPr>
            <a:grpSpLocks/>
          </p:cNvGrpSpPr>
          <p:nvPr/>
        </p:nvGrpSpPr>
        <p:grpSpPr bwMode="auto">
          <a:xfrm>
            <a:off x="254000" y="217488"/>
            <a:ext cx="752475" cy="696912"/>
            <a:chOff x="1635" y="848"/>
            <a:chExt cx="474" cy="439"/>
          </a:xfrm>
        </p:grpSpPr>
        <p:grpSp>
          <p:nvGrpSpPr>
            <p:cNvPr id="24589" name="Group 12"/>
            <p:cNvGrpSpPr>
              <a:grpSpLocks/>
            </p:cNvGrpSpPr>
            <p:nvPr/>
          </p:nvGrpSpPr>
          <p:grpSpPr bwMode="auto">
            <a:xfrm>
              <a:off x="1655" y="848"/>
              <a:ext cx="454" cy="439"/>
              <a:chOff x="1289" y="587"/>
              <a:chExt cx="668" cy="647"/>
            </a:xfrm>
          </p:grpSpPr>
          <p:sp>
            <p:nvSpPr>
              <p:cNvPr id="24591" name="Oval 13"/>
              <p:cNvSpPr>
                <a:spLocks noChangeArrowheads="1"/>
              </p:cNvSpPr>
              <p:nvPr/>
            </p:nvSpPr>
            <p:spPr bwMode="gray">
              <a:xfrm>
                <a:off x="1289" y="712"/>
                <a:ext cx="668" cy="4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592" name="Oval 1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593" name="Oval 1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594" name="Oval 16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595" name="Oval 1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4590" name="Text Box 58"/>
            <p:cNvSpPr txBox="1">
              <a:spLocks noChangeArrowheads="1"/>
            </p:cNvSpPr>
            <p:nvPr/>
          </p:nvSpPr>
          <p:spPr bwMode="gray">
            <a:xfrm>
              <a:off x="1635" y="88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116013" y="1557338"/>
            <a:ext cx="6480175" cy="8953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>
                <a:latin typeface="Times New Roman" pitchFamily="18" charset="0"/>
              </a:rPr>
              <a:t>对于单极性波形：设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) = 0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，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) =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</a:rPr>
              <a:t>，</a:t>
            </a:r>
          </a:p>
          <a:p>
            <a:pPr>
              <a:defRPr/>
            </a:pPr>
            <a:r>
              <a:rPr lang="zh-CN" altLang="en-US" sz="2400" b="1">
                <a:latin typeface="Times New Roman" pitchFamily="18" charset="0"/>
              </a:rPr>
              <a:t>随机脉冲序列的双边功率谱密度：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79388" y="1484313"/>
            <a:ext cx="842962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24583" name="Object 14"/>
          <p:cNvGraphicFramePr>
            <a:graphicFrameLocks noChangeAspect="1"/>
          </p:cNvGraphicFramePr>
          <p:nvPr/>
        </p:nvGraphicFramePr>
        <p:xfrm>
          <a:off x="2063750" y="3933825"/>
          <a:ext cx="59928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3403600" imgH="431800" progId="Equation.DSMT4">
                  <p:embed/>
                </p:oleObj>
              </mc:Choice>
              <mc:Fallback>
                <p:oleObj name="Equation" r:id="rId3" imgW="34036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933825"/>
                        <a:ext cx="59928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3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15"/>
          <p:cNvGrpSpPr>
            <a:grpSpLocks/>
          </p:cNvGrpSpPr>
          <p:nvPr/>
        </p:nvGrpSpPr>
        <p:grpSpPr bwMode="auto">
          <a:xfrm>
            <a:off x="1271588" y="2565400"/>
            <a:ext cx="6169025" cy="1233488"/>
            <a:chOff x="700" y="-7"/>
            <a:chExt cx="3886" cy="777"/>
          </a:xfrm>
        </p:grpSpPr>
        <p:graphicFrame>
          <p:nvGraphicFramePr>
            <p:cNvPr id="24587" name="Object 16"/>
            <p:cNvGraphicFramePr>
              <a:graphicFrameLocks noChangeAspect="1"/>
            </p:cNvGraphicFramePr>
            <p:nvPr/>
          </p:nvGraphicFramePr>
          <p:xfrm>
            <a:off x="700" y="-7"/>
            <a:ext cx="22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1" name="公式" r:id="rId5" imgW="2159000" imgH="279400" progId="Equation.3">
                    <p:embed/>
                  </p:oleObj>
                </mc:Choice>
                <mc:Fallback>
                  <p:oleObj name="公式" r:id="rId5" imgW="2159000" imgH="279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-7"/>
                          <a:ext cx="22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7"/>
            <p:cNvGraphicFramePr>
              <a:graphicFrameLocks noChangeAspect="1"/>
            </p:cNvGraphicFramePr>
            <p:nvPr/>
          </p:nvGraphicFramePr>
          <p:xfrm>
            <a:off x="1379" y="289"/>
            <a:ext cx="3207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2" name="公式" r:id="rId7" imgW="3048000" imgH="431800" progId="Equation.3">
                    <p:embed/>
                  </p:oleObj>
                </mc:Choice>
                <mc:Fallback>
                  <p:oleObj name="公式" r:id="rId7" imgW="3048000" imgH="431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289"/>
                          <a:ext cx="3207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5" name="Object 20"/>
          <p:cNvGraphicFramePr>
            <a:graphicFrameLocks noChangeAspect="1"/>
          </p:cNvGraphicFramePr>
          <p:nvPr/>
        </p:nvGraphicFramePr>
        <p:xfrm>
          <a:off x="1612900" y="5373688"/>
          <a:ext cx="62071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公式" r:id="rId9" imgW="3175000" imgH="431800" progId="Equation.3">
                  <p:embed/>
                </p:oleObj>
              </mc:Choice>
              <mc:Fallback>
                <p:oleObj name="公式" r:id="rId9" imgW="31750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373688"/>
                        <a:ext cx="6207125" cy="766762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539750" y="4868863"/>
            <a:ext cx="19272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Times New Roman" pitchFamily="18" charset="0"/>
              </a:rPr>
              <a:t> 当</a:t>
            </a:r>
            <a:r>
              <a:rPr lang="en-US" altLang="zh-CN" sz="2400" b="1" i="1">
                <a:latin typeface="Times New Roman" pitchFamily="18" charset="0"/>
              </a:rPr>
              <a:t>P</a:t>
            </a:r>
            <a:r>
              <a:rPr lang="en-US" altLang="zh-CN" sz="2400" b="1">
                <a:latin typeface="Times New Roman" pitchFamily="18" charset="0"/>
              </a:rPr>
              <a:t>=1/2</a:t>
            </a:r>
            <a:r>
              <a:rPr lang="zh-CN" altLang="en-US" sz="2400" b="1">
                <a:latin typeface="Times New Roman" pitchFamily="18" charset="0"/>
              </a:rPr>
              <a:t>时，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301F31F-BA5B-40CE-BC80-997D5900669A}" type="slidenum">
              <a:rPr lang="en-US" altLang="zh-CN" sz="1400" smtClean="0"/>
              <a:pPr eaLnBrk="1" hangingPunct="1"/>
              <a:t>23</a:t>
            </a:fld>
            <a:endParaRPr lang="en-US" altLang="zh-CN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24862" cy="47704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>
                <a:latin typeface="Times New Roman" pitchFamily="18" charset="0"/>
              </a:rPr>
              <a:t>若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baseline="-25000" smtClean="0">
                <a:latin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smtClean="0">
                <a:latin typeface="Times New Roman" pitchFamily="18" charset="0"/>
              </a:rPr>
              <a:t>) = 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为</a:t>
            </a:r>
            <a:r>
              <a:rPr lang="zh-CN" altLang="en-US" sz="2400" b="1" smtClean="0">
                <a:solidFill>
                  <a:schemeClr val="hlink"/>
                </a:solidFill>
                <a:latin typeface="Times New Roman" pitchFamily="18" charset="0"/>
              </a:rPr>
              <a:t>不归零（</a:t>
            </a:r>
            <a:r>
              <a:rPr lang="en-US" altLang="zh-CN" sz="2400" b="1" smtClean="0">
                <a:solidFill>
                  <a:schemeClr val="hlink"/>
                </a:solidFill>
                <a:latin typeface="Times New Roman" pitchFamily="18" charset="0"/>
              </a:rPr>
              <a:t>NRZ</a:t>
            </a:r>
            <a:r>
              <a:rPr lang="zh-CN" altLang="en-US" sz="2400" b="1" smtClean="0">
                <a:solidFill>
                  <a:schemeClr val="hlink"/>
                </a:solidFill>
                <a:latin typeface="Times New Roman" pitchFamily="18" charset="0"/>
              </a:rPr>
              <a:t>）矩形脉冲</a:t>
            </a:r>
            <a:endParaRPr lang="zh-CN" altLang="en-US" sz="2400" b="1" smtClean="0">
              <a:latin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zh-CN" altLang="en-US" sz="2400" b="1" smtClean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zh-CN" altLang="en-US" sz="2400" b="1" smtClean="0">
                <a:latin typeface="Times New Roman" pitchFamily="18" charset="0"/>
              </a:rPr>
              <a:t>当 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 = </a:t>
            </a:r>
            <a:r>
              <a:rPr lang="en-US" altLang="zh-CN" sz="2400" b="1" i="1" smtClean="0">
                <a:latin typeface="Times New Roman" pitchFamily="18" charset="0"/>
              </a:rPr>
              <a:t>mf</a:t>
            </a:r>
            <a:r>
              <a:rPr lang="en-US" altLang="zh-CN" sz="2400" b="1" i="1" baseline="-25000" smtClean="0">
                <a:latin typeface="Times New Roman" pitchFamily="18" charset="0"/>
              </a:rPr>
              <a:t>B </a:t>
            </a:r>
            <a:r>
              <a:rPr lang="zh-CN" altLang="en-US" sz="2400" b="1" smtClean="0">
                <a:latin typeface="Times New Roman" pitchFamily="18" charset="0"/>
              </a:rPr>
              <a:t>时：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smtClean="0">
                <a:latin typeface="Times New Roman" pitchFamily="18" charset="0"/>
              </a:rPr>
              <a:t>若</a:t>
            </a:r>
            <a:r>
              <a:rPr lang="en-US" altLang="zh-CN" sz="2400" b="1" i="1" smtClean="0">
                <a:latin typeface="Times New Roman" pitchFamily="18" charset="0"/>
              </a:rPr>
              <a:t>m</a:t>
            </a:r>
            <a:r>
              <a:rPr lang="en-US" altLang="zh-CN" sz="2400" b="1" smtClean="0">
                <a:latin typeface="Times New Roman" pitchFamily="18" charset="0"/>
              </a:rPr>
              <a:t> = 0</a:t>
            </a:r>
            <a:r>
              <a:rPr lang="zh-CN" altLang="en-US" sz="2400" b="1" smtClean="0">
                <a:latin typeface="Times New Roman" pitchFamily="18" charset="0"/>
              </a:rPr>
              <a:t>，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(0) = 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i="1" baseline="-25000" smtClean="0">
                <a:latin typeface="Times New Roman" pitchFamily="18" charset="0"/>
              </a:rPr>
              <a:t>B</a:t>
            </a:r>
            <a:r>
              <a:rPr lang="en-US" altLang="zh-CN" sz="2400" b="1" i="1" smtClean="0">
                <a:latin typeface="Times New Roman" pitchFamily="18" charset="0"/>
              </a:rPr>
              <a:t> Sa</a:t>
            </a:r>
            <a:r>
              <a:rPr lang="en-US" altLang="zh-CN" sz="2400" b="1" smtClean="0">
                <a:latin typeface="Times New Roman" pitchFamily="18" charset="0"/>
              </a:rPr>
              <a:t>(0)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 smtClean="0">
                <a:latin typeface="Times New Roman" pitchFamily="18" charset="0"/>
              </a:rPr>
              <a:t> 0</a:t>
            </a:r>
            <a:r>
              <a:rPr lang="zh-CN" altLang="en-US" sz="2400" b="1" smtClean="0">
                <a:latin typeface="Times New Roman" pitchFamily="18" charset="0"/>
              </a:rPr>
              <a:t>，</a:t>
            </a:r>
            <a:r>
              <a:rPr lang="en-US" altLang="zh-CN" sz="2400" b="1" i="1" smtClean="0">
                <a:latin typeface="Times New Roman" pitchFamily="18" charset="0"/>
              </a:rPr>
              <a:t>P</a:t>
            </a:r>
            <a:r>
              <a:rPr lang="en-US" altLang="zh-CN" sz="2400" b="1" i="1" baseline="-25000" smtClean="0">
                <a:latin typeface="Times New Roman" pitchFamily="18" charset="0"/>
              </a:rPr>
              <a:t>B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) </a:t>
            </a:r>
            <a:r>
              <a:rPr lang="zh-CN" altLang="en-US" sz="2400" b="1" smtClean="0">
                <a:latin typeface="Times New Roman" pitchFamily="18" charset="0"/>
              </a:rPr>
              <a:t>中有</a:t>
            </a:r>
            <a:r>
              <a:rPr lang="zh-CN" altLang="en-US" sz="2400" b="1" smtClean="0">
                <a:solidFill>
                  <a:schemeClr val="hlink"/>
                </a:solidFill>
                <a:latin typeface="Times New Roman" pitchFamily="18" charset="0"/>
              </a:rPr>
              <a:t>直流分量</a:t>
            </a:r>
            <a:r>
              <a:rPr lang="zh-CN" altLang="en-US" sz="2400" b="1" smtClean="0">
                <a:latin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smtClean="0">
                <a:latin typeface="Times New Roman" pitchFamily="18" charset="0"/>
              </a:rPr>
              <a:t>若</a:t>
            </a:r>
            <a:r>
              <a:rPr lang="en-US" altLang="zh-CN" sz="2400" b="1" i="1" smtClean="0">
                <a:latin typeface="Times New Roman" pitchFamily="18" charset="0"/>
              </a:rPr>
              <a:t>m</a:t>
            </a:r>
            <a:r>
              <a:rPr lang="zh-CN" altLang="en-US" sz="2400" b="1" smtClean="0">
                <a:latin typeface="Times New Roman" pitchFamily="18" charset="0"/>
              </a:rPr>
              <a:t>为不等于零的整数，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频谱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</a:rPr>
              <a:t>s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</a:rPr>
              <a:t>f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中离散谱为零，</a:t>
            </a:r>
            <a:r>
              <a:rPr lang="zh-CN" altLang="en-US" b="1" smtClean="0">
                <a:solidFill>
                  <a:schemeClr val="hlink"/>
                </a:solidFill>
                <a:latin typeface="Times New Roman" pitchFamily="18" charset="0"/>
              </a:rPr>
              <a:t>无定时分量</a:t>
            </a:r>
            <a:r>
              <a:rPr lang="zh-CN" altLang="en-US" b="1" smtClean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1601788" y="1719263"/>
          <a:ext cx="2070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3" imgW="1193800" imgH="660400" progId="Equation.DSMT4">
                  <p:embed/>
                </p:oleObj>
              </mc:Choice>
              <mc:Fallback>
                <p:oleObj name="Equation" r:id="rId3" imgW="11938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719263"/>
                        <a:ext cx="2070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4292600" y="1854200"/>
          <a:ext cx="3711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5" imgW="2336800" imgH="482600" progId="Equation.DSMT4">
                  <p:embed/>
                </p:oleObj>
              </mc:Choice>
              <mc:Fallback>
                <p:oleObj name="Equation" r:id="rId5" imgW="23368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1854200"/>
                        <a:ext cx="3711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8" name="Object 7"/>
          <p:cNvGraphicFramePr>
            <a:graphicFrameLocks noChangeAspect="1"/>
          </p:cNvGraphicFramePr>
          <p:nvPr/>
        </p:nvGraphicFramePr>
        <p:xfrm>
          <a:off x="4564063" y="3729038"/>
          <a:ext cx="29622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公式" r:id="rId7" imgW="1473200" imgH="215900" progId="Equation.3">
                  <p:embed/>
                </p:oleObj>
              </mc:Choice>
              <mc:Fallback>
                <p:oleObj name="公式" r:id="rId7" imgW="14732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729038"/>
                        <a:ext cx="29622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1001713" y="4941888"/>
            <a:ext cx="7000875" cy="869950"/>
            <a:chOff x="640" y="3329"/>
            <a:chExt cx="4410" cy="548"/>
          </a:xfrm>
        </p:grpSpPr>
        <p:graphicFrame>
          <p:nvGraphicFramePr>
            <p:cNvPr id="25612" name="Object 10"/>
            <p:cNvGraphicFramePr>
              <a:graphicFrameLocks noChangeAspect="1"/>
            </p:cNvGraphicFramePr>
            <p:nvPr/>
          </p:nvGraphicFramePr>
          <p:xfrm>
            <a:off x="3332" y="3358"/>
            <a:ext cx="1718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0" name="公式" r:id="rId9" imgW="1524000" imgH="393700" progId="Equation.3">
                    <p:embed/>
                  </p:oleObj>
                </mc:Choice>
                <mc:Fallback>
                  <p:oleObj name="公式" r:id="rId9" imgW="15240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" y="3358"/>
                          <a:ext cx="1718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 algn="ctr">
                              <a:solidFill>
                                <a:srgbClr val="CC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11"/>
            <p:cNvGraphicFramePr>
              <a:graphicFrameLocks noChangeAspect="1"/>
            </p:cNvGraphicFramePr>
            <p:nvPr/>
          </p:nvGraphicFramePr>
          <p:xfrm>
            <a:off x="640" y="3492"/>
            <a:ext cx="6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1" name="公式" r:id="rId11" imgW="558800" imgH="228600" progId="Equation.3">
                    <p:embed/>
                  </p:oleObj>
                </mc:Choice>
                <mc:Fallback>
                  <p:oleObj name="公式" r:id="rId11" imgW="5588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492"/>
                          <a:ext cx="6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 algn="ctr">
                              <a:solidFill>
                                <a:srgbClr val="CC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12"/>
            <p:cNvGraphicFramePr>
              <a:graphicFrameLocks noChangeAspect="1"/>
            </p:cNvGraphicFramePr>
            <p:nvPr/>
          </p:nvGraphicFramePr>
          <p:xfrm>
            <a:off x="1305" y="3329"/>
            <a:ext cx="1959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2" name="公式" r:id="rId13" imgW="1828800" imgH="508000" progId="Equation.3">
                    <p:embed/>
                  </p:oleObj>
                </mc:Choice>
                <mc:Fallback>
                  <p:oleObj name="公式" r:id="rId13" imgW="1828800" imgH="508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3329"/>
                          <a:ext cx="1959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 algn="ctr">
                              <a:solidFill>
                                <a:srgbClr val="CC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428625" y="285750"/>
            <a:ext cx="1169988" cy="69532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讨论：</a:t>
            </a:r>
          </a:p>
        </p:txBody>
      </p:sp>
      <p:graphicFrame>
        <p:nvGraphicFramePr>
          <p:cNvPr id="25611" name="对象 1"/>
          <p:cNvGraphicFramePr>
            <a:graphicFrameLocks noChangeAspect="1"/>
          </p:cNvGraphicFramePr>
          <p:nvPr/>
        </p:nvGraphicFramePr>
        <p:xfrm>
          <a:off x="2843213" y="200025"/>
          <a:ext cx="62071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公式" r:id="rId15" imgW="3175000" imgH="431800" progId="Equation.3">
                  <p:embed/>
                </p:oleObj>
              </mc:Choice>
              <mc:Fallback>
                <p:oleObj name="公式" r:id="rId15" imgW="3175000" imgH="4318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0025"/>
                        <a:ext cx="6207125" cy="766763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8792781-6DD0-4FA5-AF94-C04A1D1771AA}" type="slidenum">
              <a:rPr lang="en-US" altLang="zh-CN" sz="1400" smtClean="0"/>
              <a:pPr eaLnBrk="1" hangingPunct="1"/>
              <a:t>24</a:t>
            </a:fld>
            <a:endParaRPr lang="en-US" altLang="zh-CN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964612" cy="46085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b="1" smtClean="0">
                <a:latin typeface="Times New Roman" pitchFamily="18" charset="0"/>
              </a:rPr>
              <a:t>若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baseline="-25000" smtClean="0">
                <a:latin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smtClean="0">
                <a:latin typeface="Times New Roman" pitchFamily="18" charset="0"/>
              </a:rPr>
              <a:t>) = 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为</a:t>
            </a:r>
            <a:r>
              <a:rPr lang="zh-CN" altLang="en-US" sz="2400" b="1" smtClean="0">
                <a:solidFill>
                  <a:schemeClr val="hlink"/>
                </a:solidFill>
                <a:latin typeface="Times New Roman" pitchFamily="18" charset="0"/>
              </a:rPr>
              <a:t>半占空归零矩形脉冲</a:t>
            </a:r>
            <a:r>
              <a:rPr lang="zh-CN" altLang="en-US" sz="2400" b="1" smtClean="0">
                <a:latin typeface="Times New Roman" pitchFamily="18" charset="0"/>
              </a:rPr>
              <a:t>，脉冲宽度</a:t>
            </a:r>
            <a:r>
              <a:rPr lang="zh-CN" altLang="en-US" sz="2400" b="1" i="1" smtClean="0">
                <a:latin typeface="Times New Roman" pitchFamily="18" charset="0"/>
                <a:sym typeface="Symbol" pitchFamily="18" charset="2"/>
              </a:rPr>
              <a:t></a:t>
            </a:r>
            <a:r>
              <a:rPr lang="zh-CN" altLang="en-US" sz="24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smtClean="0">
                <a:latin typeface="Times New Roman" pitchFamily="18" charset="0"/>
              </a:rPr>
              <a:t>= 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i="1" baseline="-25000" smtClean="0">
                <a:latin typeface="Times New Roman" pitchFamily="18" charset="0"/>
              </a:rPr>
              <a:t>B</a:t>
            </a:r>
            <a:r>
              <a:rPr lang="en-US" altLang="zh-CN" sz="2400" b="1" smtClean="0">
                <a:latin typeface="Times New Roman" pitchFamily="18" charset="0"/>
              </a:rPr>
              <a:t> /2</a:t>
            </a:r>
          </a:p>
          <a:p>
            <a:pPr lvl="1">
              <a:lnSpc>
                <a:spcPct val="130000"/>
              </a:lnSpc>
            </a:pPr>
            <a:endParaRPr lang="en-US" altLang="zh-CN" sz="2400" b="1" smtClean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smtClean="0">
                <a:latin typeface="Times New Roman" pitchFamily="18" charset="0"/>
              </a:rPr>
              <a:t>当 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 = </a:t>
            </a:r>
            <a:r>
              <a:rPr lang="en-US" altLang="zh-CN" sz="2400" b="1" i="1" smtClean="0">
                <a:latin typeface="Times New Roman" pitchFamily="18" charset="0"/>
              </a:rPr>
              <a:t>mf</a:t>
            </a:r>
            <a:r>
              <a:rPr lang="en-US" altLang="zh-CN" sz="2400" b="1" i="1" baseline="-25000" smtClean="0">
                <a:latin typeface="Times New Roman" pitchFamily="18" charset="0"/>
              </a:rPr>
              <a:t>B </a:t>
            </a:r>
            <a:r>
              <a:rPr lang="zh-CN" altLang="en-US" sz="2400" b="1" smtClean="0">
                <a:latin typeface="Times New Roman" pitchFamily="18" charset="0"/>
              </a:rPr>
              <a:t>时：</a:t>
            </a:r>
          </a:p>
          <a:p>
            <a:pPr lvl="1">
              <a:lnSpc>
                <a:spcPct val="130000"/>
              </a:lnSpc>
            </a:pPr>
            <a:r>
              <a:rPr lang="zh-CN" altLang="en-US" sz="2400" b="1" smtClean="0">
                <a:latin typeface="Times New Roman" pitchFamily="18" charset="0"/>
              </a:rPr>
              <a:t>若</a:t>
            </a:r>
            <a:r>
              <a:rPr lang="en-US" altLang="zh-CN" sz="2400" b="1" i="1" smtClean="0">
                <a:latin typeface="Times New Roman" pitchFamily="18" charset="0"/>
              </a:rPr>
              <a:t>m</a:t>
            </a:r>
            <a:r>
              <a:rPr lang="en-US" altLang="zh-CN" sz="2400" b="1" smtClean="0">
                <a:latin typeface="Times New Roman" pitchFamily="18" charset="0"/>
              </a:rPr>
              <a:t> = 0</a:t>
            </a:r>
            <a:r>
              <a:rPr lang="zh-CN" altLang="en-US" sz="2400" b="1" smtClean="0">
                <a:latin typeface="Times New Roman" pitchFamily="18" charset="0"/>
              </a:rPr>
              <a:t>，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(0) = 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i="1" baseline="-25000" smtClean="0">
                <a:latin typeface="Times New Roman" pitchFamily="18" charset="0"/>
              </a:rPr>
              <a:t>B</a:t>
            </a:r>
            <a:r>
              <a:rPr lang="en-US" altLang="zh-CN" sz="2400" b="1" i="1" smtClean="0">
                <a:latin typeface="Times New Roman" pitchFamily="18" charset="0"/>
              </a:rPr>
              <a:t> Sa</a:t>
            </a:r>
            <a:r>
              <a:rPr lang="en-US" altLang="zh-CN" sz="2400" b="1" smtClean="0">
                <a:latin typeface="Times New Roman" pitchFamily="18" charset="0"/>
              </a:rPr>
              <a:t>(0)/2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 smtClean="0">
                <a:latin typeface="Times New Roman" pitchFamily="18" charset="0"/>
              </a:rPr>
              <a:t> 0</a:t>
            </a:r>
            <a:r>
              <a:rPr lang="zh-CN" altLang="en-US" sz="2400" b="1" smtClean="0">
                <a:latin typeface="Times New Roman" pitchFamily="18" charset="0"/>
              </a:rPr>
              <a:t>，功率谱</a:t>
            </a:r>
            <a:r>
              <a:rPr lang="en-US" altLang="zh-CN" sz="2400" b="1" i="1" smtClean="0">
                <a:latin typeface="Times New Roman" pitchFamily="18" charset="0"/>
              </a:rPr>
              <a:t>P</a:t>
            </a:r>
            <a:r>
              <a:rPr lang="en-US" altLang="zh-CN" sz="2400" b="1" i="1" baseline="-25000" smtClean="0">
                <a:latin typeface="Times New Roman" pitchFamily="18" charset="0"/>
              </a:rPr>
              <a:t>s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中有</a:t>
            </a:r>
            <a:r>
              <a:rPr lang="zh-CN" altLang="en-US" sz="2400" b="1" smtClean="0">
                <a:solidFill>
                  <a:schemeClr val="hlink"/>
                </a:solidFill>
                <a:latin typeface="Times New Roman" pitchFamily="18" charset="0"/>
              </a:rPr>
              <a:t>直流分量</a:t>
            </a:r>
            <a:r>
              <a:rPr lang="zh-CN" altLang="en-US" sz="2400" b="1" smtClean="0">
                <a:latin typeface="Times New Roman" pitchFamily="18" charset="0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sz="2400" b="1" smtClean="0">
                <a:latin typeface="Times New Roman" pitchFamily="18" charset="0"/>
              </a:rPr>
              <a:t>若</a:t>
            </a:r>
            <a:r>
              <a:rPr lang="en-US" altLang="zh-CN" sz="2400" b="1" i="1" smtClean="0">
                <a:latin typeface="Times New Roman" pitchFamily="18" charset="0"/>
              </a:rPr>
              <a:t>m</a:t>
            </a:r>
            <a:r>
              <a:rPr lang="zh-CN" altLang="en-US" sz="2400" b="1" smtClean="0">
                <a:latin typeface="Times New Roman" pitchFamily="18" charset="0"/>
              </a:rPr>
              <a:t>为奇数，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此时</a:t>
            </a:r>
            <a:r>
              <a:rPr lang="zh-CN" altLang="en-US" b="1" smtClean="0">
                <a:solidFill>
                  <a:schemeClr val="hlink"/>
                </a:solidFill>
                <a:latin typeface="Times New Roman" pitchFamily="18" charset="0"/>
              </a:rPr>
              <a:t>有离散谱</a:t>
            </a:r>
            <a:r>
              <a:rPr lang="zh-CN" altLang="en-US" b="1" smtClean="0">
                <a:latin typeface="Times New Roman" pitchFamily="18" charset="0"/>
              </a:rPr>
              <a:t>，因而有</a:t>
            </a:r>
            <a:r>
              <a:rPr lang="zh-CN" altLang="en-US" b="1" smtClean="0">
                <a:solidFill>
                  <a:schemeClr val="hlink"/>
                </a:solidFill>
                <a:latin typeface="Times New Roman" pitchFamily="18" charset="0"/>
              </a:rPr>
              <a:t>定时分量</a:t>
            </a:r>
            <a:r>
              <a:rPr lang="zh-CN" altLang="en-US" b="1" smtClean="0">
                <a:latin typeface="Times New Roman" pitchFamily="18" charset="0"/>
              </a:rPr>
              <a:t>（</a:t>
            </a:r>
            <a:r>
              <a:rPr lang="en-US" altLang="zh-CN" b="1" i="1" smtClean="0"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</a:rPr>
              <a:t>=1</a:t>
            </a:r>
            <a:r>
              <a:rPr lang="zh-CN" altLang="en-US" b="1" smtClean="0">
                <a:latin typeface="Times New Roman" pitchFamily="18" charset="0"/>
              </a:rPr>
              <a:t>时）</a:t>
            </a:r>
          </a:p>
          <a:p>
            <a:pPr lvl="1">
              <a:lnSpc>
                <a:spcPct val="130000"/>
              </a:lnSpc>
            </a:pPr>
            <a:r>
              <a:rPr lang="zh-CN" altLang="en-US" sz="2400" b="1" smtClean="0">
                <a:latin typeface="Times New Roman" pitchFamily="18" charset="0"/>
              </a:rPr>
              <a:t>若</a:t>
            </a:r>
            <a:r>
              <a:rPr lang="en-US" altLang="zh-CN" sz="2400" b="1" i="1" smtClean="0">
                <a:latin typeface="Times New Roman" pitchFamily="18" charset="0"/>
              </a:rPr>
              <a:t>m</a:t>
            </a:r>
            <a:r>
              <a:rPr lang="zh-CN" altLang="en-US" sz="2400" b="1" smtClean="0">
                <a:latin typeface="Times New Roman" pitchFamily="18" charset="0"/>
              </a:rPr>
              <a:t>为偶数，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此时</a:t>
            </a:r>
            <a:r>
              <a:rPr lang="zh-CN" altLang="en-US" b="1" smtClean="0">
                <a:solidFill>
                  <a:schemeClr val="hlink"/>
                </a:solidFill>
                <a:latin typeface="Times New Roman" pitchFamily="18" charset="0"/>
              </a:rPr>
              <a:t>无离散谱</a:t>
            </a:r>
            <a:endParaRPr lang="zh-CN" altLang="en-US" b="1" smtClean="0">
              <a:latin typeface="Times New Roman" pitchFamily="18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689225" y="1125538"/>
          <a:ext cx="24701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1125538"/>
                        <a:ext cx="24701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2906713" y="2646363"/>
          <a:ext cx="26622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公式" r:id="rId5" imgW="1586811" imgH="393529" progId="Equation.3">
                  <p:embed/>
                </p:oleObj>
              </mc:Choice>
              <mc:Fallback>
                <p:oleObj name="公式" r:id="rId5" imgW="1586811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2646363"/>
                        <a:ext cx="26622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8"/>
          <p:cNvGraphicFramePr>
            <a:graphicFrameLocks noChangeAspect="1"/>
          </p:cNvGraphicFramePr>
          <p:nvPr/>
        </p:nvGraphicFramePr>
        <p:xfrm>
          <a:off x="2690813" y="3727450"/>
          <a:ext cx="26638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公式" r:id="rId7" imgW="1586811" imgH="393529" progId="Equation.3">
                  <p:embed/>
                </p:oleObj>
              </mc:Choice>
              <mc:Fallback>
                <p:oleObj name="公式" r:id="rId7" imgW="1586811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727450"/>
                        <a:ext cx="26638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9"/>
          <p:cNvGraphicFramePr>
            <a:graphicFrameLocks noChangeAspect="1"/>
          </p:cNvGraphicFramePr>
          <p:nvPr/>
        </p:nvGraphicFramePr>
        <p:xfrm>
          <a:off x="1627188" y="5013325"/>
          <a:ext cx="58531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9" imgW="3213100" imgH="431800" progId="Equation.DSMT4">
                  <p:embed/>
                </p:oleObj>
              </mc:Choice>
              <mc:Fallback>
                <p:oleObj name="Equation" r:id="rId9" imgW="3213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5013325"/>
                        <a:ext cx="5853112" cy="779463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35800" y="58785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98F390B-0E10-4FC1-AA85-5DA77C70A5BF}" type="slidenum">
              <a:rPr lang="en-US" altLang="zh-CN" sz="1400" smtClean="0"/>
              <a:pPr eaLnBrk="1" hangingPunct="1"/>
              <a:t>25</a:t>
            </a:fld>
            <a:endParaRPr lang="en-US" altLang="zh-CN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3" y="279400"/>
            <a:ext cx="8326437" cy="51911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eaLnBrk="1" hangingPunct="1">
              <a:spcBef>
                <a:spcPct val="0"/>
              </a:spcBef>
              <a:buClr>
                <a:srgbClr val="FF0000"/>
              </a:buClr>
              <a:buSzPct val="70000"/>
            </a:pPr>
            <a:r>
              <a:rPr kumimoji="1" lang="zh-CN" altLang="en-US" sz="2800" b="1" smtClean="0">
                <a:solidFill>
                  <a:srgbClr val="800080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单极性信号的功率谱密度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393950" y="4154488"/>
          <a:ext cx="34337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公式" r:id="rId3" imgW="1916868" imgH="393529" progId="Equation.3">
                  <p:embed/>
                </p:oleObj>
              </mc:Choice>
              <mc:Fallback>
                <p:oleObj name="公式" r:id="rId3" imgW="1916868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154488"/>
                        <a:ext cx="3433763" cy="708025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478088" y="4999038"/>
          <a:ext cx="58293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公式" r:id="rId5" imgW="3200400" imgH="431800" progId="Equation.3">
                  <p:embed/>
                </p:oleObj>
              </mc:Choice>
              <mc:Fallback>
                <p:oleObj name="公式" r:id="rId5" imgW="3200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999038"/>
                        <a:ext cx="5829300" cy="777875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15938" y="4141788"/>
            <a:ext cx="1800225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300" b="1"/>
              <a:t>NRZ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b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300" b="1"/>
              <a:t>RZ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000250" y="981075"/>
          <a:ext cx="514350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Visio" r:id="rId7" imgW="1743245" imgH="1045792" progId="Visio.Drawing.11">
                  <p:embed/>
                </p:oleObj>
              </mc:Choice>
              <mc:Fallback>
                <p:oleObj name="Visio" r:id="rId7" imgW="1743245" imgH="1045792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07"/>
                      <a:stretch>
                        <a:fillRect/>
                      </a:stretch>
                    </p:blipFill>
                    <p:spPr bwMode="auto">
                      <a:xfrm>
                        <a:off x="2000250" y="981075"/>
                        <a:ext cx="514350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DFA56CF-255C-4FFF-A8FB-F4197B1DDDBC}" type="slidenum">
              <a:rPr lang="en-US" altLang="zh-CN" sz="1400" smtClean="0"/>
              <a:pPr eaLnBrk="1" hangingPunct="1"/>
              <a:t>26</a:t>
            </a:fld>
            <a:endParaRPr lang="en-US" altLang="zh-CN" sz="1400" smtClean="0"/>
          </a:p>
        </p:txBody>
      </p:sp>
      <p:sp>
        <p:nvSpPr>
          <p:cNvPr id="28675" name="Text Box 8"/>
          <p:cNvSpPr txBox="1">
            <a:spLocks noChangeArrowheads="1"/>
          </p:cNvSpPr>
          <p:nvPr/>
        </p:nvSpPr>
        <p:spPr bwMode="auto">
          <a:xfrm>
            <a:off x="971550" y="188913"/>
            <a:ext cx="6767513" cy="603250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 试求</a:t>
            </a:r>
            <a:r>
              <a:rPr lang="zh-CN" altLang="en-US" sz="2400" b="1">
                <a:solidFill>
                  <a:schemeClr val="hlink"/>
                </a:solidFill>
                <a:latin typeface="Arial" charset="0"/>
                <a:ea typeface="幼圆" pitchFamily="49" charset="-122"/>
                <a:cs typeface="Arial" charset="0"/>
              </a:rPr>
              <a:t>双极性</a:t>
            </a:r>
            <a:r>
              <a:rPr lang="en-US" altLang="zh-CN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NRZ</a:t>
            </a:r>
            <a:r>
              <a:rPr lang="zh-CN" altLang="en-US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和</a:t>
            </a:r>
            <a:r>
              <a:rPr lang="en-US" altLang="zh-CN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RZ</a:t>
            </a:r>
            <a:r>
              <a:rPr lang="zh-CN" altLang="en-US" sz="2400" b="1">
                <a:solidFill>
                  <a:srgbClr val="422100"/>
                </a:solidFill>
                <a:latin typeface="Arial" charset="0"/>
                <a:ea typeface="幼圆" pitchFamily="49" charset="-122"/>
                <a:cs typeface="Arial" charset="0"/>
              </a:rPr>
              <a:t>矩形脉冲序列的功率谱。  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351837" cy="4103688"/>
          </a:xfrm>
        </p:spPr>
        <p:txBody>
          <a:bodyPr/>
          <a:lstStyle/>
          <a:p>
            <a:pPr lvl="2"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双极性波形，设</a:t>
            </a:r>
            <a:r>
              <a:rPr lang="en-US" altLang="zh-CN" b="1" i="1" smtClean="0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lang="en-US" altLang="zh-CN" b="1" baseline="-25000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altLang="zh-CN" b="1" smtClean="0">
                <a:solidFill>
                  <a:schemeClr val="hlink"/>
                </a:solidFill>
                <a:latin typeface="Times New Roman" pitchFamily="18" charset="0"/>
              </a:rPr>
              <a:t>) = - </a:t>
            </a:r>
            <a:r>
              <a:rPr lang="en-US" altLang="zh-CN" b="1" i="1" smtClean="0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lang="en-US" altLang="zh-CN" b="1" baseline="-2500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altLang="zh-CN" b="1" smtClean="0">
                <a:solidFill>
                  <a:schemeClr val="hlink"/>
                </a:solidFill>
                <a:latin typeface="Times New Roman" pitchFamily="18" charset="0"/>
              </a:rPr>
              <a:t>) = </a:t>
            </a:r>
            <a:r>
              <a:rPr lang="en-US" altLang="zh-CN" b="1" i="1" smtClean="0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lang="en-US" altLang="zh-CN" b="1" smtClean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altLang="zh-CN" b="1" smtClean="0">
                <a:solidFill>
                  <a:schemeClr val="hlink"/>
                </a:solidFill>
                <a:latin typeface="Times New Roman" pitchFamily="18" charset="0"/>
              </a:rPr>
              <a:t>)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，</a:t>
            </a: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	</a:t>
            </a: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当</a:t>
            </a:r>
            <a:r>
              <a:rPr lang="en-US" altLang="zh-CN" b="1" i="1" smtClean="0">
                <a:latin typeface="Times New Roman" pitchFamily="18" charset="0"/>
              </a:rPr>
              <a:t>P </a:t>
            </a:r>
            <a:r>
              <a:rPr lang="en-US" altLang="zh-CN" b="1" smtClean="0">
                <a:latin typeface="Times New Roman" pitchFamily="18" charset="0"/>
              </a:rPr>
              <a:t>= 1/2</a:t>
            </a:r>
            <a:r>
              <a:rPr lang="zh-CN" altLang="en-US" b="1" smtClean="0">
                <a:latin typeface="Times New Roman" pitchFamily="18" charset="0"/>
              </a:rPr>
              <a:t>时，</a:t>
            </a: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2297113" y="3500438"/>
          <a:ext cx="58483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公式" r:id="rId3" imgW="3556000" imgH="431800" progId="Equation.3">
                  <p:embed/>
                </p:oleObj>
              </mc:Choice>
              <mc:Fallback>
                <p:oleObj name="公式" r:id="rId3" imgW="3556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500438"/>
                        <a:ext cx="58483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 algn="ctr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522663" y="4670425"/>
          <a:ext cx="26844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公式" r:id="rId5" imgW="1143000" imgH="279400" progId="Equation.3">
                  <p:embed/>
                </p:oleObj>
              </mc:Choice>
              <mc:Fallback>
                <p:oleObj name="公式" r:id="rId5" imgW="11430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670425"/>
                        <a:ext cx="2684462" cy="647700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1606550" y="2184400"/>
            <a:ext cx="6169025" cy="1233488"/>
            <a:chOff x="700" y="-7"/>
            <a:chExt cx="3886" cy="777"/>
          </a:xfrm>
        </p:grpSpPr>
        <p:graphicFrame>
          <p:nvGraphicFramePr>
            <p:cNvPr id="28689" name="Object 8"/>
            <p:cNvGraphicFramePr>
              <a:graphicFrameLocks noChangeAspect="1"/>
            </p:cNvGraphicFramePr>
            <p:nvPr/>
          </p:nvGraphicFramePr>
          <p:xfrm>
            <a:off x="700" y="-7"/>
            <a:ext cx="22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7" name="公式" r:id="rId7" imgW="2159000" imgH="279400" progId="Equation.3">
                    <p:embed/>
                  </p:oleObj>
                </mc:Choice>
                <mc:Fallback>
                  <p:oleObj name="公式" r:id="rId7" imgW="2159000" imgH="279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-7"/>
                          <a:ext cx="22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 algn="ctr">
                              <a:solidFill>
                                <a:srgbClr val="CC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9"/>
            <p:cNvGraphicFramePr>
              <a:graphicFrameLocks noChangeAspect="1"/>
            </p:cNvGraphicFramePr>
            <p:nvPr/>
          </p:nvGraphicFramePr>
          <p:xfrm>
            <a:off x="1379" y="289"/>
            <a:ext cx="3207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8" name="公式" r:id="rId9" imgW="3048000" imgH="431800" progId="Equation.3">
                    <p:embed/>
                  </p:oleObj>
                </mc:Choice>
                <mc:Fallback>
                  <p:oleObj name="公式" r:id="rId9" imgW="30480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289"/>
                          <a:ext cx="3207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 algn="ctr">
                              <a:solidFill>
                                <a:srgbClr val="CC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0" name="Group 59"/>
          <p:cNvGrpSpPr>
            <a:grpSpLocks/>
          </p:cNvGrpSpPr>
          <p:nvPr/>
        </p:nvGrpSpPr>
        <p:grpSpPr bwMode="auto">
          <a:xfrm>
            <a:off x="395288" y="188913"/>
            <a:ext cx="752475" cy="696912"/>
            <a:chOff x="1635" y="848"/>
            <a:chExt cx="474" cy="439"/>
          </a:xfrm>
        </p:grpSpPr>
        <p:grpSp>
          <p:nvGrpSpPr>
            <p:cNvPr id="28682" name="Group 12"/>
            <p:cNvGrpSpPr>
              <a:grpSpLocks/>
            </p:cNvGrpSpPr>
            <p:nvPr/>
          </p:nvGrpSpPr>
          <p:grpSpPr bwMode="auto">
            <a:xfrm>
              <a:off x="1655" y="848"/>
              <a:ext cx="454" cy="439"/>
              <a:chOff x="1289" y="587"/>
              <a:chExt cx="668" cy="647"/>
            </a:xfrm>
          </p:grpSpPr>
          <p:sp>
            <p:nvSpPr>
              <p:cNvPr id="28684" name="Oval 13"/>
              <p:cNvSpPr>
                <a:spLocks noChangeArrowheads="1"/>
              </p:cNvSpPr>
              <p:nvPr/>
            </p:nvSpPr>
            <p:spPr bwMode="gray">
              <a:xfrm>
                <a:off x="1289" y="712"/>
                <a:ext cx="668" cy="4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85" name="Oval 1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86" name="Oval 1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87" name="Oval 16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88" name="Oval 1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8683" name="Text Box 58"/>
            <p:cNvSpPr txBox="1">
              <a:spLocks noChangeArrowheads="1"/>
            </p:cNvSpPr>
            <p:nvPr/>
          </p:nvSpPr>
          <p:spPr bwMode="gray">
            <a:xfrm>
              <a:off x="1635" y="88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</p:grp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8313" y="1268413"/>
            <a:ext cx="842962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9E7707E-F249-4BD2-BBA4-23DCF5EA89DA}" type="slidenum">
              <a:rPr lang="en-US" altLang="zh-CN" sz="1400" smtClean="0"/>
              <a:pPr eaLnBrk="1" hangingPunct="1"/>
              <a:t>27</a:t>
            </a:fld>
            <a:endParaRPr lang="en-US" altLang="zh-CN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451725" cy="2016125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zh-CN" altLang="en-US" sz="2400" b="1" smtClean="0">
                <a:latin typeface="Times New Roman" pitchFamily="18" charset="0"/>
              </a:rPr>
              <a:t>若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是高度为</a:t>
            </a:r>
            <a:r>
              <a:rPr lang="en-US" altLang="zh-CN" sz="2400" b="1" smtClean="0">
                <a:latin typeface="Times New Roman" pitchFamily="18" charset="0"/>
              </a:rPr>
              <a:t>1</a:t>
            </a:r>
            <a:r>
              <a:rPr lang="zh-CN" altLang="en-US" sz="2400" b="1" smtClean="0">
                <a:latin typeface="Times New Roman" pitchFamily="18" charset="0"/>
              </a:rPr>
              <a:t>的</a:t>
            </a:r>
            <a:r>
              <a:rPr lang="en-US" altLang="zh-CN" sz="2400" b="1" smtClean="0">
                <a:solidFill>
                  <a:schemeClr val="hlink"/>
                </a:solidFill>
                <a:latin typeface="Times New Roman" pitchFamily="18" charset="0"/>
              </a:rPr>
              <a:t>NRZ</a:t>
            </a:r>
            <a:r>
              <a:rPr lang="zh-CN" altLang="en-US" sz="2400" b="1" smtClean="0">
                <a:latin typeface="Times New Roman" pitchFamily="18" charset="0"/>
              </a:rPr>
              <a:t>矩形脉冲</a:t>
            </a:r>
          </a:p>
          <a:p>
            <a:pPr lvl="1">
              <a:lnSpc>
                <a:spcPct val="130000"/>
              </a:lnSpc>
            </a:pPr>
            <a:endParaRPr lang="zh-CN" altLang="en-US" sz="2400" b="1" smtClean="0">
              <a:latin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smtClean="0">
                <a:latin typeface="Times New Roman" pitchFamily="18" charset="0"/>
              </a:rPr>
              <a:t>若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是高度为</a:t>
            </a:r>
            <a:r>
              <a:rPr lang="en-US" altLang="zh-CN" sz="2400" b="1" smtClean="0">
                <a:latin typeface="Times New Roman" pitchFamily="18" charset="0"/>
              </a:rPr>
              <a:t>1</a:t>
            </a:r>
            <a:r>
              <a:rPr lang="zh-CN" altLang="en-US" sz="2400" b="1" smtClean="0">
                <a:latin typeface="Times New Roman" pitchFamily="18" charset="0"/>
              </a:rPr>
              <a:t>的</a:t>
            </a:r>
            <a:r>
              <a:rPr lang="zh-CN" altLang="en-US" sz="2400" b="1" smtClean="0">
                <a:solidFill>
                  <a:schemeClr val="hlink"/>
                </a:solidFill>
                <a:latin typeface="Times New Roman" pitchFamily="18" charset="0"/>
              </a:rPr>
              <a:t>半占空</a:t>
            </a:r>
            <a:r>
              <a:rPr lang="en-US" altLang="zh-CN" sz="2400" b="1" smtClean="0">
                <a:solidFill>
                  <a:schemeClr val="hlink"/>
                </a:solidFill>
                <a:latin typeface="Times New Roman" pitchFamily="18" charset="0"/>
              </a:rPr>
              <a:t>RZ</a:t>
            </a:r>
            <a:r>
              <a:rPr lang="zh-CN" altLang="en-US" sz="2400" b="1" smtClean="0">
                <a:latin typeface="Times New Roman" pitchFamily="18" charset="0"/>
              </a:rPr>
              <a:t>矩形脉冲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141663" y="1844675"/>
          <a:ext cx="2443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公式" r:id="rId3" imgW="1295400" imgH="241300" progId="Equation.3">
                  <p:embed/>
                </p:oleObj>
              </mc:Choice>
              <mc:Fallback>
                <p:oleObj name="公式" r:id="rId3" imgW="1295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1844675"/>
                        <a:ext cx="2443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7"/>
          <p:cNvGraphicFramePr>
            <a:graphicFrameLocks noChangeAspect="1"/>
          </p:cNvGraphicFramePr>
          <p:nvPr/>
        </p:nvGraphicFramePr>
        <p:xfrm>
          <a:off x="3009900" y="265113"/>
          <a:ext cx="26844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公式" r:id="rId5" imgW="1143000" imgH="279400" progId="Equation.3">
                  <p:embed/>
                </p:oleObj>
              </mc:Choice>
              <mc:Fallback>
                <p:oleObj name="公式" r:id="rId5" imgW="11430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65113"/>
                        <a:ext cx="2684463" cy="649287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8"/>
          <p:cNvGraphicFramePr>
            <a:graphicFrameLocks noChangeAspect="1"/>
          </p:cNvGraphicFramePr>
          <p:nvPr/>
        </p:nvGraphicFramePr>
        <p:xfrm>
          <a:off x="2844800" y="2865438"/>
          <a:ext cx="28495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公式" r:id="rId7" imgW="1459866" imgH="393529" progId="Equation.3">
                  <p:embed/>
                </p:oleObj>
              </mc:Choice>
              <mc:Fallback>
                <p:oleObj name="公式" r:id="rId7" imgW="1459866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865438"/>
                        <a:ext cx="284956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428625" y="285750"/>
            <a:ext cx="1169988" cy="69532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讨论：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24075" y="3500438"/>
          <a:ext cx="5256213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Visio" r:id="rId9" imgW="1743245" imgH="1045792" progId="Visio.Drawing.11">
                  <p:embed/>
                </p:oleObj>
              </mc:Choice>
              <mc:Fallback>
                <p:oleObj name="Visio" r:id="rId9" imgW="1743245" imgH="1045792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00438"/>
                        <a:ext cx="5256213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2873DC2-3D4B-4E2A-BDE4-528057DFCCBB}" type="slidenum">
              <a:rPr lang="en-US" altLang="zh-CN" sz="1400" smtClean="0"/>
              <a:pPr eaLnBrk="1" hangingPunct="1"/>
              <a:t>28</a:t>
            </a:fld>
            <a:endParaRPr lang="en-US" altLang="zh-CN" sz="1400" smtClean="0"/>
          </a:p>
        </p:txBody>
      </p:sp>
      <p:sp>
        <p:nvSpPr>
          <p:cNvPr id="8" name="矩形 7"/>
          <p:cNvSpPr/>
          <p:nvPr/>
        </p:nvSpPr>
        <p:spPr>
          <a:xfrm>
            <a:off x="0" y="857250"/>
            <a:ext cx="80010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42938" y="500063"/>
            <a:ext cx="3000375" cy="242887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4578" name="Object 1"/>
          <p:cNvGraphicFramePr>
            <a:graphicFrameLocks noChangeAspect="1"/>
          </p:cNvGraphicFramePr>
          <p:nvPr/>
        </p:nvGraphicFramePr>
        <p:xfrm>
          <a:off x="4000500" y="357188"/>
          <a:ext cx="514350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Visio" r:id="rId3" imgW="1743245" imgH="1045792" progId="Visio.Drawing.11">
                  <p:embed/>
                </p:oleObj>
              </mc:Choice>
              <mc:Fallback>
                <p:oleObj name="Visio" r:id="rId3" imgW="1743245" imgH="10457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07"/>
                      <a:stretch>
                        <a:fillRect/>
                      </a:stretch>
                    </p:blipFill>
                    <p:spPr bwMode="auto">
                      <a:xfrm>
                        <a:off x="4000500" y="357188"/>
                        <a:ext cx="514350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42875" y="3238500"/>
          <a:ext cx="5786438" cy="340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Visio" r:id="rId5" imgW="1743245" imgH="1045792" progId="Visio.Drawing.11">
                  <p:embed/>
                </p:oleObj>
              </mc:Choice>
              <mc:Fallback>
                <p:oleObj name="Visio" r:id="rId5" imgW="1743245" imgH="104579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238500"/>
                        <a:ext cx="5786438" cy="340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000625" y="4254500"/>
            <a:ext cx="3643313" cy="12461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200"/>
              </a:lnSpc>
              <a:spcBef>
                <a:spcPct val="50000"/>
              </a:spcBef>
              <a:buClr>
                <a:srgbClr val="0033CC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不归零波形，无定时分量</a:t>
            </a:r>
            <a:endParaRPr lang="en-US" altLang="zh-CN" sz="20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2200"/>
              </a:lnSpc>
              <a:spcBef>
                <a:spcPct val="50000"/>
              </a:spcBef>
              <a:buClr>
                <a:srgbClr val="0033CC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单极性归零波形，有定时分量</a:t>
            </a:r>
            <a:endParaRPr lang="en-US" altLang="zh-CN" sz="20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2200"/>
              </a:lnSpc>
              <a:spcBef>
                <a:spcPct val="50000"/>
              </a:spcBef>
              <a:buClr>
                <a:srgbClr val="0033CC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等概的双极性波形，无离散谱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Oval 18"/>
          <p:cNvSpPr>
            <a:spLocks noChangeArrowheads="1"/>
          </p:cNvSpPr>
          <p:nvPr/>
        </p:nvSpPr>
        <p:spPr bwMode="auto">
          <a:xfrm>
            <a:off x="4429125" y="3643313"/>
            <a:ext cx="1000125" cy="623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归纳</a:t>
            </a: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graphicFrame>
        <p:nvGraphicFramePr>
          <p:cNvPr id="2" name="Object 1028"/>
          <p:cNvGraphicFramePr>
            <a:graphicFrameLocks noChangeAspect="1"/>
          </p:cNvGraphicFramePr>
          <p:nvPr/>
        </p:nvGraphicFramePr>
        <p:xfrm>
          <a:off x="2428875" y="857250"/>
          <a:ext cx="10001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7" imgW="393529" imgH="393529" progId="Equation.DSMT4">
                  <p:embed/>
                </p:oleObj>
              </mc:Choice>
              <mc:Fallback>
                <p:oleObj name="Equation" r:id="rId7" imgW="393529" imgH="393529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857250"/>
                        <a:ext cx="10001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矩形 6"/>
          <p:cNvSpPr>
            <a:spLocks noChangeArrowheads="1"/>
          </p:cNvSpPr>
          <p:nvPr/>
        </p:nvSpPr>
        <p:spPr bwMode="auto">
          <a:xfrm>
            <a:off x="571500" y="538163"/>
            <a:ext cx="188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谱零点带宽</a:t>
            </a: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：</a:t>
            </a:r>
            <a:endParaRPr lang="zh-CN" altLang="en-US" sz="200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987425" y="2071688"/>
          <a:ext cx="223996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9" imgW="1143000" imgH="457200" progId="Equation.DSMT4">
                  <p:embed/>
                </p:oleObj>
              </mc:Choice>
              <mc:Fallback>
                <p:oleObj name="Equation" r:id="rId9" imgW="1143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071688"/>
                        <a:ext cx="223996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  <p:bldP spid="245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56AD2F4-BD55-496F-AA2A-7560A705F2E7}" type="slidenum">
              <a:rPr lang="en-US" altLang="zh-CN" sz="1400" smtClean="0"/>
              <a:pPr eaLnBrk="1" hangingPunct="1"/>
              <a:t>29</a:t>
            </a:fld>
            <a:endParaRPr lang="en-US" altLang="zh-CN" sz="1400" smtClean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2500313" y="3282950"/>
            <a:ext cx="57150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zh-CN" altLang="en-US" sz="3200" b="1" smtClean="0">
                <a:solidFill>
                  <a:srgbClr val="003399"/>
                </a:solidFill>
                <a:latin typeface="Arial" charset="0"/>
                <a:ea typeface="黑体" pitchFamily="2" charset="-122"/>
                <a:cs typeface="Arial" charset="0"/>
              </a:rPr>
              <a:t>基带传输的常用码型</a:t>
            </a:r>
            <a:endParaRPr lang="zh-CN" sz="3200" b="1" noProof="1" smtClean="0">
              <a:solidFill>
                <a:srgbClr val="003399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31748" name="矩形 4"/>
          <p:cNvSpPr>
            <a:spLocks noChangeArrowheads="1"/>
          </p:cNvSpPr>
          <p:nvPr/>
        </p:nvSpPr>
        <p:spPr bwMode="auto">
          <a:xfrm>
            <a:off x="928688" y="2214563"/>
            <a:ext cx="1546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3600" b="1" u="sng">
                <a:solidFill>
                  <a:srgbClr val="800080"/>
                </a:solidFill>
              </a:rPr>
              <a:t>§</a:t>
            </a:r>
            <a:r>
              <a:rPr lang="en-US" altLang="en-US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.2  </a:t>
            </a:r>
            <a:endParaRPr lang="zh-CN" altLang="en-US" sz="3600" b="1" u="sng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F99ACCC-D9BD-4B9A-87FF-ECDBD4B0CA06}" type="slidenum">
              <a:rPr lang="en-US" altLang="zh-CN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755650" y="333375"/>
            <a:ext cx="1204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引 言</a:t>
            </a:r>
          </a:p>
        </p:txBody>
      </p:sp>
      <p:sp>
        <p:nvSpPr>
          <p:cNvPr id="5" name="矩形 4"/>
          <p:cNvSpPr/>
          <p:nvPr/>
        </p:nvSpPr>
        <p:spPr>
          <a:xfrm>
            <a:off x="900113" y="3213100"/>
            <a:ext cx="7559675" cy="29876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kumimoji="1" lang="zh-CN" altLang="en-US" sz="24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有“用武之地”</a:t>
            </a:r>
            <a:endParaRPr kumimoji="1" lang="en-US" altLang="zh-CN" sz="2400" b="1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800"/>
              </a:lnSpc>
              <a:defRPr/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     ——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如近程数据通信系统广泛采用了这种传输方式 </a:t>
            </a:r>
            <a:r>
              <a:rPr kumimoji="1" lang="zh-CN" altLang="en-US" sz="2000">
                <a:latin typeface="Arial" charset="0"/>
                <a:ea typeface="微软雅黑" pitchFamily="34" charset="-122"/>
                <a:cs typeface="Arial" charset="0"/>
              </a:rPr>
              <a:t>。</a:t>
            </a:r>
            <a:endParaRPr kumimoji="1" lang="en-US" altLang="zh-CN" sz="2000">
              <a:latin typeface="Arial" charset="0"/>
              <a:ea typeface="微软雅黑" pitchFamily="34" charset="-122"/>
              <a:cs typeface="Arial" charset="0"/>
            </a:endParaRPr>
          </a:p>
          <a:p>
            <a:pPr>
              <a:lnSpc>
                <a:spcPts val="3800"/>
              </a:lnSpc>
              <a:defRPr/>
            </a:pPr>
            <a:r>
              <a:rPr kumimoji="1" lang="zh-CN" altLang="en-US" sz="24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有“共性问题”</a:t>
            </a:r>
            <a:endParaRPr kumimoji="1" lang="en-US" altLang="zh-CN" sz="2400" b="1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800"/>
              </a:lnSpc>
              <a:defRPr/>
            </a:pPr>
            <a:r>
              <a:rPr kumimoji="1" lang="en-US" altLang="zh-CN" sz="20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000">
                <a:latin typeface="Arial" charset="0"/>
                <a:ea typeface="微软雅黑" pitchFamily="34" charset="-122"/>
              </a:rPr>
              <a:t>基带包含带通系统的诸多基本问题（</a:t>
            </a:r>
            <a:r>
              <a:rPr kumimoji="1" lang="en-US" altLang="zh-CN" sz="2000">
                <a:latin typeface="Arial" charset="0"/>
                <a:ea typeface="微软雅黑" pitchFamily="34" charset="-122"/>
              </a:rPr>
              <a:t>ISI</a:t>
            </a:r>
            <a:r>
              <a:rPr kumimoji="1" lang="zh-CN" altLang="en-US" sz="2000">
                <a:latin typeface="Arial" charset="0"/>
                <a:ea typeface="微软雅黑" pitchFamily="34" charset="-122"/>
              </a:rPr>
              <a:t>、</a:t>
            </a:r>
            <a:r>
              <a:rPr kumimoji="1" lang="en-US" altLang="zh-CN" sz="2000">
                <a:latin typeface="Arial" charset="0"/>
                <a:ea typeface="微软雅黑" pitchFamily="34" charset="-122"/>
              </a:rPr>
              <a:t>PSD</a:t>
            </a:r>
            <a:r>
              <a:rPr kumimoji="1" lang="zh-CN" altLang="en-US" sz="2000">
                <a:latin typeface="Arial" charset="0"/>
                <a:ea typeface="微软雅黑" pitchFamily="34" charset="-122"/>
              </a:rPr>
              <a:t>、</a:t>
            </a:r>
            <a:r>
              <a:rPr kumimoji="1" lang="en-US" altLang="zh-CN" sz="2000">
                <a:latin typeface="Arial" charset="0"/>
                <a:ea typeface="微软雅黑" pitchFamily="34" charset="-122"/>
              </a:rPr>
              <a:t>Pe</a:t>
            </a:r>
            <a:r>
              <a:rPr kumimoji="1" lang="zh-CN" altLang="en-US" sz="2000">
                <a:latin typeface="Arial" charset="0"/>
                <a:ea typeface="微软雅黑" pitchFamily="34" charset="-122"/>
              </a:rPr>
              <a:t>）</a:t>
            </a:r>
            <a:r>
              <a:rPr kumimoji="1" lang="zh-CN" altLang="en-US" sz="2400" b="1">
                <a:solidFill>
                  <a:srgbClr val="003399"/>
                </a:solidFill>
              </a:rPr>
              <a:t>             </a:t>
            </a:r>
            <a:endParaRPr kumimoji="1" lang="en-US" altLang="zh-CN" sz="2400" b="1">
              <a:solidFill>
                <a:srgbClr val="003399"/>
              </a:solidFill>
            </a:endParaRPr>
          </a:p>
          <a:p>
            <a:pPr>
              <a:lnSpc>
                <a:spcPts val="3800"/>
              </a:lnSpc>
              <a:defRPr/>
            </a:pPr>
            <a:r>
              <a:rPr kumimoji="1" lang="zh-CN" altLang="en-US" sz="24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基带 </a:t>
            </a:r>
            <a:r>
              <a:rPr kumimoji="1" lang="zh-CN" altLang="en-US" sz="24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等效</a:t>
            </a: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1" lang="zh-CN" altLang="en-US" sz="2400" b="1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带通    </a:t>
            </a:r>
            <a:endParaRPr kumimoji="1" lang="en-US" altLang="zh-CN" sz="2400" b="1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800"/>
              </a:lnSpc>
              <a:defRPr/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     ——</a:t>
            </a:r>
            <a:r>
              <a:rPr kumimoji="1"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带通传输系统可等效成基带传输系统来研究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092" name="TextBox 5"/>
          <p:cNvSpPr txBox="1">
            <a:spLocks noChangeArrowheads="1"/>
          </p:cNvSpPr>
          <p:nvPr/>
        </p:nvSpPr>
        <p:spPr bwMode="auto">
          <a:xfrm>
            <a:off x="539750" y="1196975"/>
            <a:ext cx="557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系统特征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900113" y="1773238"/>
            <a:ext cx="7643812" cy="5746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kumimoji="1" lang="zh-CN" altLang="en-US" sz="2000">
                <a:solidFill>
                  <a:srgbClr val="000000"/>
                </a:solidFill>
                <a:latin typeface="宋体" pitchFamily="2" charset="-122"/>
              </a:rPr>
              <a:t>直接传输基带信号、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</a:rPr>
              <a:t>不含调制解调器</a:t>
            </a:r>
            <a:endParaRPr lang="en-US" altLang="zh-CN" sz="20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89094" name="TextBox 5"/>
          <p:cNvSpPr txBox="1">
            <a:spLocks noChangeArrowheads="1"/>
          </p:cNvSpPr>
          <p:nvPr/>
        </p:nvSpPr>
        <p:spPr bwMode="auto">
          <a:xfrm>
            <a:off x="468313" y="2708275"/>
            <a:ext cx="557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研究意义：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3C0E748-1253-46BA-A1AD-B06C4CEB1852}" type="slidenum">
              <a:rPr lang="en-US" altLang="zh-CN" sz="1400" smtClean="0"/>
              <a:pPr eaLnBrk="1" hangingPunct="1"/>
              <a:t>30</a:t>
            </a:fld>
            <a:endParaRPr lang="en-US" altLang="zh-CN" sz="1400" smtClean="0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316038" y="1357313"/>
            <a:ext cx="532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隶书" pitchFamily="49" charset="-122"/>
              </a:rPr>
              <a:t> </a:t>
            </a:r>
            <a:r>
              <a:rPr lang="en-US" altLang="zh-CN" sz="2400" b="1" dirty="0">
                <a:solidFill>
                  <a:srgbClr val="003399"/>
                </a:solidFill>
                <a:latin typeface="宋体" pitchFamily="2" charset="-122"/>
                <a:cs typeface="Times New Roman" pitchFamily="18" charset="0"/>
                <a:sym typeface="Symbol" pitchFamily="18" charset="2"/>
              </a:rPr>
              <a:t>①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华文中宋" pitchFamily="2" charset="-122"/>
              </a:rPr>
              <a:t>无直流分量，且低频分量小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华文中宋" pitchFamily="2" charset="-122"/>
              </a:rPr>
              <a:t>；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687513" y="2071688"/>
            <a:ext cx="2733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99"/>
                </a:solidFill>
                <a:latin typeface="宋体" pitchFamily="2" charset="-122"/>
                <a:cs typeface="Times New Roman" pitchFamily="18" charset="0"/>
                <a:sym typeface="Symbol" pitchFamily="18" charset="2"/>
              </a:rPr>
              <a:t>②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定时信息丰富；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隶书" pitchFamily="49" charset="-122"/>
              </a:rPr>
              <a:t> 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隶书" pitchFamily="49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135438" y="2052638"/>
            <a:ext cx="3025775" cy="519112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dirty="0">
                <a:solidFill>
                  <a:srgbClr val="003399"/>
                </a:solidFill>
                <a:latin typeface="宋体" pitchFamily="2" charset="-122"/>
                <a:cs typeface="Times New Roman" pitchFamily="18" charset="0"/>
                <a:sym typeface="Symbol" pitchFamily="18" charset="2"/>
              </a:rPr>
              <a:t>③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高频分量小；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712913" y="2714625"/>
            <a:ext cx="459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隶书" pitchFamily="49" charset="-122"/>
              </a:rPr>
              <a:t>  </a:t>
            </a:r>
            <a:r>
              <a:rPr lang="en-US" altLang="zh-CN" sz="2400" b="1" dirty="0">
                <a:solidFill>
                  <a:srgbClr val="003399"/>
                </a:solidFill>
                <a:latin typeface="宋体" pitchFamily="2" charset="-122"/>
                <a:cs typeface="Times New Roman" pitchFamily="18" charset="0"/>
                <a:sym typeface="Symbol" pitchFamily="18" charset="2"/>
              </a:rPr>
              <a:t> ④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不受信源统计特性的影响；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隶书" pitchFamily="49" charset="-122"/>
              </a:rPr>
              <a:t> 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隶书" pitchFamily="49" charset="-122"/>
            </a:endParaRP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47875" y="3225800"/>
            <a:ext cx="5381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隶书" pitchFamily="49" charset="-122"/>
              </a:rPr>
              <a:t> </a:t>
            </a:r>
            <a:r>
              <a:rPr lang="en-US" altLang="zh-CN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3399"/>
                </a:solidFill>
                <a:latin typeface="宋体" pitchFamily="2" charset="-122"/>
                <a:cs typeface="Times New Roman" pitchFamily="18" charset="0"/>
                <a:sym typeface="Symbol" pitchFamily="18" charset="2"/>
              </a:rPr>
              <a:t> ⑤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有自检能力，</a:t>
            </a:r>
            <a:r>
              <a:rPr lang="en-US" altLang="zh-CN" sz="2400" b="1" dirty="0">
                <a:solidFill>
                  <a:srgbClr val="003399"/>
                </a:solidFill>
                <a:latin typeface="宋体" pitchFamily="2" charset="-122"/>
                <a:cs typeface="Times New Roman" pitchFamily="18" charset="0"/>
                <a:sym typeface="Symbol" pitchFamily="18" charset="2"/>
              </a:rPr>
              <a:t>⑥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编、译码简单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500188" y="4787900"/>
            <a:ext cx="5000625" cy="1631950"/>
          </a:xfrm>
          <a:prstGeom prst="rect">
            <a:avLst/>
          </a:prstGeom>
          <a:noFill/>
          <a:ln w="38100" cmpd="dbl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buClr>
                <a:srgbClr val="003399"/>
              </a:buClr>
              <a:buSzPct val="55000"/>
              <a:buFont typeface="Wingdings" pitchFamily="2" charset="2"/>
              <a:buChar char="u"/>
              <a:defRPr/>
            </a:pPr>
            <a:r>
              <a:rPr kumimoji="1" lang="en-US" altLang="zh-CN" sz="2400" b="1" dirty="0">
                <a:latin typeface="Times New Roman" pitchFamily="18" charset="0"/>
                <a:ea typeface="华文中宋" pitchFamily="2" charset="-122"/>
              </a:rPr>
              <a:t>   </a:t>
            </a:r>
            <a:r>
              <a:rPr kumimoji="1" lang="en-US" altLang="zh-CN" sz="2400" dirty="0">
                <a:latin typeface="Arial" pitchFamily="34" charset="0"/>
                <a:ea typeface="+mn-ea"/>
                <a:cs typeface="Arial" pitchFamily="34" charset="0"/>
              </a:rPr>
              <a:t>AMI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码</a:t>
            </a:r>
            <a:r>
              <a:rPr kumimoji="1" lang="zh-CN" altLang="en-US" sz="2400" dirty="0">
                <a:latin typeface="Arial" pitchFamily="34" charset="0"/>
                <a:ea typeface="+mn-ea"/>
                <a:cs typeface="Arial" pitchFamily="34" charset="0"/>
              </a:rPr>
              <a:t>、  </a:t>
            </a:r>
            <a:r>
              <a:rPr kumimoji="1" lang="en-US" altLang="zh-CN" sz="2400" dirty="0">
                <a:latin typeface="Arial" pitchFamily="34" charset="0"/>
                <a:ea typeface="+mn-ea"/>
                <a:cs typeface="Arial" pitchFamily="34" charset="0"/>
              </a:rPr>
              <a:t>HDB</a:t>
            </a:r>
            <a:r>
              <a:rPr kumimoji="1" lang="en-US" altLang="zh-CN" sz="1800" b="1" dirty="0">
                <a:latin typeface="Arial" pitchFamily="34" charset="0"/>
                <a:ea typeface="+mn-ea"/>
                <a:cs typeface="Arial" pitchFamily="34" charset="0"/>
              </a:rPr>
              <a:t>3 </a:t>
            </a:r>
            <a:r>
              <a:rPr kumimoji="1" lang="en-US" altLang="zh-CN" sz="2400" dirty="0">
                <a:latin typeface="Arial" pitchFamily="34" charset="0"/>
                <a:ea typeface="+mn-ea"/>
                <a:cs typeface="Arial" pitchFamily="34" charset="0"/>
              </a:rPr>
              <a:t>      ---1B1T</a:t>
            </a:r>
            <a:r>
              <a:rPr kumimoji="1" lang="zh-CN" altLang="en-US" sz="2400" dirty="0">
                <a:latin typeface="Arial" pitchFamily="34" charset="0"/>
                <a:ea typeface="+mn-ea"/>
                <a:cs typeface="Arial" pitchFamily="34" charset="0"/>
              </a:rPr>
              <a:t>码</a:t>
            </a:r>
          </a:p>
          <a:p>
            <a:pPr>
              <a:lnSpc>
                <a:spcPts val="4000"/>
              </a:lnSpc>
              <a:buClr>
                <a:srgbClr val="003399"/>
              </a:buClr>
              <a:buSzPct val="55000"/>
              <a:buFont typeface="Wingdings" pitchFamily="2" charset="2"/>
              <a:buChar char="u"/>
              <a:defRPr/>
            </a:pPr>
            <a:r>
              <a:rPr kumimoji="1" lang="zh-CN" altLang="en-US" sz="2400" dirty="0"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双相码</a:t>
            </a:r>
            <a:r>
              <a:rPr kumimoji="1" lang="zh-CN" altLang="en-US" sz="2400" dirty="0">
                <a:latin typeface="Arial" pitchFamily="34" charset="0"/>
                <a:ea typeface="+mn-ea"/>
                <a:cs typeface="Arial" pitchFamily="34" charset="0"/>
              </a:rPr>
              <a:t>、 </a:t>
            </a:r>
            <a:r>
              <a:rPr kumimoji="1" lang="en-US" altLang="zh-CN" sz="2400" dirty="0">
                <a:latin typeface="Arial" pitchFamily="34" charset="0"/>
                <a:ea typeface="+mn-ea"/>
                <a:cs typeface="Arial" pitchFamily="34" charset="0"/>
              </a:rPr>
              <a:t>CMI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码  </a:t>
            </a:r>
            <a:r>
              <a:rPr kumimoji="1" lang="zh-CN" altLang="en-US" sz="2400" dirty="0"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1" lang="en-US" altLang="zh-CN" sz="2400" dirty="0">
                <a:latin typeface="Arial" pitchFamily="34" charset="0"/>
                <a:ea typeface="+mn-ea"/>
                <a:cs typeface="Arial" pitchFamily="34" charset="0"/>
              </a:rPr>
              <a:t>---1B2B</a:t>
            </a:r>
            <a:r>
              <a:rPr kumimoji="1" lang="zh-CN" altLang="en-US" sz="2400" dirty="0">
                <a:latin typeface="Arial" pitchFamily="34" charset="0"/>
                <a:ea typeface="+mn-ea"/>
                <a:cs typeface="Arial" pitchFamily="34" charset="0"/>
              </a:rPr>
              <a:t>码</a:t>
            </a:r>
            <a:endParaRPr kumimoji="1" lang="en-US" altLang="zh-CN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ts val="4000"/>
              </a:lnSpc>
              <a:buClr>
                <a:srgbClr val="003399"/>
              </a:buClr>
              <a:buSzPct val="55000"/>
              <a:buFont typeface="Wingdings" pitchFamily="2" charset="2"/>
              <a:buChar char="u"/>
              <a:defRPr/>
            </a:pPr>
            <a:r>
              <a:rPr kumimoji="1" lang="zh-CN" altLang="en-US" sz="2400" dirty="0"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块编码</a:t>
            </a:r>
            <a:r>
              <a:rPr kumimoji="1" lang="zh-CN" altLang="en-US" sz="2400" dirty="0">
                <a:latin typeface="Arial" pitchFamily="34" charset="0"/>
                <a:ea typeface="+mn-ea"/>
                <a:cs typeface="Arial" pitchFamily="34" charset="0"/>
              </a:rPr>
              <a:t>                           </a:t>
            </a:r>
            <a:endParaRPr kumimoji="1" lang="en-US" altLang="zh-CN" sz="2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428625"/>
            <a:ext cx="60007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 </a:t>
            </a:r>
            <a:r>
              <a:rPr lang="en-US" altLang="zh-CN" sz="3200" b="1" dirty="0">
                <a:solidFill>
                  <a:srgbClr val="990099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选码原则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4065588"/>
            <a:ext cx="60007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  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几种常用的传输码型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 animBg="1"/>
      <p:bldP spid="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A9D2C0D-DB65-45A0-997A-C65620CC5D47}" type="slidenum">
              <a:rPr lang="en-US" altLang="zh-CN" sz="1400" smtClean="0"/>
              <a:pPr eaLnBrk="1" hangingPunct="1"/>
              <a:t>31</a:t>
            </a:fld>
            <a:endParaRPr lang="en-US" altLang="zh-CN" sz="1400" smtClean="0"/>
          </a:p>
        </p:txBody>
      </p:sp>
      <p:sp>
        <p:nvSpPr>
          <p:cNvPr id="33795" name="Rectangle 16"/>
          <p:cNvSpPr>
            <a:spLocks noChangeAspect="1" noChangeArrowheads="1"/>
          </p:cNvSpPr>
          <p:nvPr/>
        </p:nvSpPr>
        <p:spPr bwMode="auto">
          <a:xfrm>
            <a:off x="3548063" y="1214438"/>
            <a:ext cx="3487737" cy="973137"/>
          </a:xfrm>
          <a:prstGeom prst="rect">
            <a:avLst/>
          </a:prstGeom>
          <a:solidFill>
            <a:srgbClr val="E4E4E4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525588" y="1214438"/>
            <a:ext cx="5903912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kumimoji="1" lang="zh-CN" altLang="en-US" sz="2800" b="1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编码规则</a:t>
            </a:r>
            <a:r>
              <a:rPr kumimoji="1" lang="zh-CN" altLang="en-US">
                <a:solidFill>
                  <a:srgbClr val="003399"/>
                </a:solidFill>
              </a:rPr>
              <a:t>：     </a:t>
            </a:r>
            <a:r>
              <a:rPr kumimoji="1" lang="zh-CN" altLang="en-US" sz="2400" b="1">
                <a:latin typeface="Arial" charset="0"/>
                <a:ea typeface="华文中宋" pitchFamily="2" charset="-122"/>
                <a:cs typeface="Arial" charset="0"/>
              </a:rPr>
              <a:t>“</a:t>
            </a:r>
            <a:r>
              <a:rPr kumimoji="1" lang="en-US" altLang="zh-CN" sz="2400" b="1">
                <a:latin typeface="Arial" charset="0"/>
                <a:ea typeface="华文中宋" pitchFamily="2" charset="-122"/>
                <a:cs typeface="Arial" charset="0"/>
              </a:rPr>
              <a:t>1” —— +1</a:t>
            </a:r>
            <a:r>
              <a:rPr kumimoji="1" lang="zh-CN" altLang="en-US" sz="2400" b="1">
                <a:latin typeface="Arial" charset="0"/>
                <a:ea typeface="华文中宋" pitchFamily="2" charset="-122"/>
                <a:cs typeface="Arial" charset="0"/>
              </a:rPr>
              <a:t>、</a:t>
            </a:r>
            <a:r>
              <a:rPr kumimoji="1" lang="en-US" altLang="zh-CN" sz="2400" b="1">
                <a:latin typeface="Arial" charset="0"/>
                <a:ea typeface="华文中宋" pitchFamily="2" charset="-122"/>
                <a:cs typeface="Arial" charset="0"/>
              </a:rPr>
              <a:t>-1</a:t>
            </a:r>
            <a:r>
              <a:rPr kumimoji="1" lang="zh-CN" altLang="en-US" sz="2400">
                <a:latin typeface="Arial" charset="0"/>
                <a:ea typeface="华文中宋" pitchFamily="2" charset="-122"/>
                <a:cs typeface="Arial" charset="0"/>
              </a:rPr>
              <a:t>交替</a:t>
            </a:r>
          </a:p>
          <a:p>
            <a:pPr algn="just">
              <a:lnSpc>
                <a:spcPts val="3600"/>
              </a:lnSpc>
            </a:pPr>
            <a:r>
              <a:rPr kumimoji="1" lang="zh-CN" altLang="en-US" sz="2400" b="1">
                <a:latin typeface="Arial" charset="0"/>
                <a:ea typeface="华文中宋" pitchFamily="2" charset="-122"/>
                <a:cs typeface="Arial" charset="0"/>
              </a:rPr>
              <a:t>                       “</a:t>
            </a:r>
            <a:r>
              <a:rPr kumimoji="1" lang="en-US" altLang="zh-CN" sz="2400" b="1">
                <a:latin typeface="Arial" charset="0"/>
                <a:ea typeface="华文中宋" pitchFamily="2" charset="-122"/>
                <a:cs typeface="Arial" charset="0"/>
              </a:rPr>
              <a:t>0” —— 0</a:t>
            </a:r>
            <a:r>
              <a:rPr kumimoji="1" lang="en-US" altLang="zh-CN" sz="2400" b="1">
                <a:latin typeface="Arial" charset="0"/>
                <a:ea typeface="隶书" pitchFamily="49" charset="-122"/>
                <a:cs typeface="Arial" charset="0"/>
              </a:rPr>
              <a:t>  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11188" y="3500438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3399"/>
                </a:solidFill>
                <a:latin typeface="Arial" charset="0"/>
                <a:ea typeface="隶书" pitchFamily="49" charset="-122"/>
              </a:rPr>
              <a:t>特点</a:t>
            </a:r>
            <a:r>
              <a:rPr kumimoji="1" lang="zh-CN" altLang="en-US" b="1">
                <a:solidFill>
                  <a:srgbClr val="003399"/>
                </a:solidFill>
              </a:rPr>
              <a:t>：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643063" y="3575050"/>
            <a:ext cx="6858000" cy="1477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lvl="1">
              <a:lnSpc>
                <a:spcPts val="3600"/>
              </a:lnSpc>
              <a:buClr>
                <a:schemeClr val="bg1">
                  <a:lumMod val="50000"/>
                </a:schemeClr>
              </a:buClr>
              <a:buSzPct val="50000"/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不含直流分量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低频成分少；</a:t>
            </a:r>
          </a:p>
          <a:p>
            <a:pPr lvl="1">
              <a:lnSpc>
                <a:spcPts val="3600"/>
              </a:lnSpc>
              <a:buClr>
                <a:schemeClr val="bg1">
                  <a:lumMod val="50000"/>
                </a:schemeClr>
              </a:buClr>
              <a:buSzPct val="5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三电平；</a:t>
            </a:r>
          </a:p>
          <a:p>
            <a:pPr lvl="1">
              <a:lnSpc>
                <a:spcPts val="3600"/>
              </a:lnSpc>
              <a:buClr>
                <a:schemeClr val="bg1">
                  <a:lumMod val="50000"/>
                </a:schemeClr>
              </a:buClr>
              <a:buSzPct val="5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编译码电路简单，有宏观自检能力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714500" y="5186363"/>
            <a:ext cx="6786563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信码有长连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串时，难以获取定时信息。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11188" y="491013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3399"/>
                </a:solidFill>
                <a:latin typeface="Arial" charset="0"/>
                <a:ea typeface="隶书" pitchFamily="49" charset="-122"/>
              </a:rPr>
              <a:t>缺点</a:t>
            </a:r>
            <a:r>
              <a:rPr kumimoji="1" lang="zh-CN" altLang="en-US">
                <a:solidFill>
                  <a:srgbClr val="003399"/>
                </a:solidFill>
              </a:rPr>
              <a:t>：</a:t>
            </a:r>
          </a:p>
        </p:txBody>
      </p:sp>
      <p:sp>
        <p:nvSpPr>
          <p:cNvPr id="104457" name="Rectangle 13"/>
          <p:cNvSpPr>
            <a:spLocks noChangeArrowheads="1"/>
          </p:cNvSpPr>
          <p:nvPr/>
        </p:nvSpPr>
        <p:spPr bwMode="auto">
          <a:xfrm>
            <a:off x="642938" y="428625"/>
            <a:ext cx="5976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u="sng" dirty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</a:rPr>
              <a:t>AMI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码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传号极性交替码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1584325" y="2428875"/>
            <a:ext cx="6916738" cy="939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信 码：    </a:t>
            </a:r>
            <a:r>
              <a:rPr kumimoji="1" lang="en-US" altLang="zh-CN" sz="2400" b="1" dirty="0">
                <a:latin typeface="Times New Roman" pitchFamily="18" charset="0"/>
                <a:ea typeface="华文中宋" pitchFamily="2" charset="-122"/>
              </a:rPr>
              <a:t>1 0 0  1  1  0 0 0 0 0 0 0   1  1  0 0   1   1 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400" dirty="0">
                <a:latin typeface="+mn-lt"/>
                <a:ea typeface="华文中宋" pitchFamily="2" charset="-122"/>
              </a:rPr>
              <a:t> AMI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码：</a:t>
            </a:r>
            <a:r>
              <a:rPr kumimoji="1" lang="en-US" altLang="zh-CN" sz="2400" b="1" dirty="0">
                <a:latin typeface="Times New Roman" pitchFamily="18" charset="0"/>
                <a:ea typeface="华文中宋" pitchFamily="2" charset="-122"/>
              </a:rPr>
              <a:t>+1 0 0 -1+1  0 0 0 0 0 0 0 –1+1  0 0 –1 +1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611188" y="5881688"/>
            <a:ext cx="8474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Arial" charset="0"/>
                <a:ea typeface="隶书" pitchFamily="49" charset="-122"/>
                <a:cs typeface="Arial" charset="0"/>
              </a:rPr>
              <a:t>应用</a:t>
            </a:r>
            <a:r>
              <a:rPr kumimoji="1" lang="zh-CN" altLang="en-US">
                <a:solidFill>
                  <a:srgbClr val="000066"/>
                </a:solidFill>
                <a:latin typeface="Arial" charset="0"/>
                <a:ea typeface="隶书" pitchFamily="49" charset="-122"/>
                <a:cs typeface="Arial" charset="0"/>
              </a:rPr>
              <a:t>：</a:t>
            </a:r>
            <a:r>
              <a:rPr lang="zh-CN" altLang="en-US">
                <a:latin typeface="Arial" charset="0"/>
                <a:ea typeface="隶书" pitchFamily="49" charset="-122"/>
                <a:cs typeface="Arial" charset="0"/>
              </a:rPr>
              <a:t> </a:t>
            </a:r>
            <a:r>
              <a:rPr lang="en-US" altLang="zh-CN" sz="2400">
                <a:latin typeface="Arial" charset="0"/>
                <a:ea typeface="华文中宋" pitchFamily="2" charset="-122"/>
                <a:cs typeface="Arial" charset="0"/>
              </a:rPr>
              <a:t>PCM24</a:t>
            </a:r>
            <a:r>
              <a:rPr lang="zh-CN" altLang="en-US" sz="2400">
                <a:latin typeface="Arial" charset="0"/>
                <a:ea typeface="华文中宋" pitchFamily="2" charset="-122"/>
                <a:cs typeface="Arial" charset="0"/>
              </a:rPr>
              <a:t>路基群（北美系列）</a:t>
            </a:r>
            <a:r>
              <a:rPr lang="en-US" altLang="zh-CN" sz="2400">
                <a:latin typeface="Arial" charset="0"/>
                <a:ea typeface="华文中宋" pitchFamily="2" charset="-122"/>
                <a:cs typeface="Arial" charset="0"/>
              </a:rPr>
              <a:t>1.544Mb/s</a:t>
            </a:r>
            <a:r>
              <a:rPr lang="zh-CN" altLang="en-US" sz="2400">
                <a:latin typeface="Arial" charset="0"/>
                <a:ea typeface="华文中宋" pitchFamily="2" charset="-122"/>
                <a:cs typeface="Arial" charset="0"/>
              </a:rPr>
              <a:t>的线路码型。</a:t>
            </a:r>
          </a:p>
        </p:txBody>
      </p:sp>
      <p:sp>
        <p:nvSpPr>
          <p:cNvPr id="33804" name="Text Box 5"/>
          <p:cNvSpPr txBox="1">
            <a:spLocks noChangeArrowheads="1"/>
          </p:cNvSpPr>
          <p:nvPr/>
        </p:nvSpPr>
        <p:spPr bwMode="auto">
          <a:xfrm>
            <a:off x="633413" y="2286000"/>
            <a:ext cx="115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举例</a:t>
            </a:r>
            <a:r>
              <a:rPr kumimoji="1" lang="zh-CN" altLang="en-US">
                <a:solidFill>
                  <a:srgbClr val="003399"/>
                </a:solidFill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 animBg="1"/>
      <p:bldP spid="69641" grpId="0" animBg="1"/>
      <p:bldP spid="69642" grpId="0"/>
      <p:bldP spid="696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14DA99B-74B8-45AA-B9B7-526B48CA022C}" type="slidenum">
              <a:rPr lang="en-US" altLang="zh-CN" sz="1400" smtClean="0"/>
              <a:pPr eaLnBrk="1" hangingPunct="1"/>
              <a:t>32</a:t>
            </a:fld>
            <a:endParaRPr lang="en-US" altLang="zh-CN" sz="1400" smtClean="0"/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79388" y="1816100"/>
            <a:ext cx="1008062" cy="1152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43" name="Rectangle 6"/>
          <p:cNvSpPr>
            <a:spLocks noChangeAspect="1" noChangeArrowheads="1"/>
          </p:cNvSpPr>
          <p:nvPr/>
        </p:nvSpPr>
        <p:spPr bwMode="auto">
          <a:xfrm>
            <a:off x="1071563" y="1828800"/>
            <a:ext cx="7500937" cy="4429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423863"/>
            <a:ext cx="7756525" cy="576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3600" b="1" dirty="0" smtClean="0">
                <a:latin typeface="宋体" pitchFamily="2" charset="-122"/>
              </a:rPr>
              <a:t/>
            </a:r>
            <a:br>
              <a:rPr lang="en-US" altLang="zh-CN" sz="3600" b="1" dirty="0" smtClean="0">
                <a:latin typeface="宋体" pitchFamily="2" charset="-122"/>
              </a:rPr>
            </a:br>
            <a:r>
              <a:rPr lang="en-US" altLang="zh-CN" sz="3600" b="1" dirty="0" smtClean="0">
                <a:latin typeface="宋体" pitchFamily="2" charset="-122"/>
              </a:rPr>
              <a:t> </a:t>
            </a:r>
            <a:r>
              <a:rPr lang="en-US" altLang="zh-CN" sz="2800" b="1" u="sng" dirty="0" smtClean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2</a:t>
            </a: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HDB</a:t>
            </a:r>
            <a:r>
              <a:rPr lang="en-US" altLang="zh-CN" sz="28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码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——3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阶高密度双极性码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4438"/>
            <a:ext cx="8053388" cy="50720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>
                <a:solidFill>
                  <a:srgbClr val="FF00FF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smtClean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编码规则：</a:t>
            </a: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  <a:buSzPct val="50000"/>
              <a:buFont typeface="Wingdings" pitchFamily="2" charset="2"/>
              <a:buChar char="u"/>
            </a:pP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 连“</a:t>
            </a: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0”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个数</a:t>
            </a:r>
            <a:r>
              <a:rPr lang="zh-CN" altLang="en-US" sz="2400" smtClean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不超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过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个时，遵循</a:t>
            </a: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AMI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的编码规则；</a:t>
            </a: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  <a:buSzPct val="50000"/>
              <a:buFont typeface="Wingdings" pitchFamily="2" charset="2"/>
              <a:buChar char="u"/>
            </a:pP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 连“</a:t>
            </a: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0”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个数</a:t>
            </a:r>
            <a:r>
              <a:rPr lang="zh-CN" altLang="en-US" sz="2400" smtClean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超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过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个时，将第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4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个“</a:t>
            </a: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0”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改为非“</a:t>
            </a: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0”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脉冲，  </a:t>
            </a:r>
            <a:endParaRPr lang="en-US" altLang="zh-CN" sz="2400" smtClean="0">
              <a:latin typeface="Times New Roman" pitchFamily="18" charset="0"/>
              <a:ea typeface="华文中宋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  <a:buSzPct val="50000"/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记为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+V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或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-V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，称为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破坏脉冲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。</a:t>
            </a:r>
            <a:endParaRPr lang="en-US" altLang="zh-CN" sz="2400" smtClean="0">
              <a:latin typeface="Times New Roman" pitchFamily="18" charset="0"/>
              <a:ea typeface="华文中宋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  <a:buSzPct val="50000"/>
              <a:buFont typeface="Wingdings" pitchFamily="2" charset="2"/>
              <a:buChar char="u"/>
            </a:pP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 相邻</a:t>
            </a: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V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码的极性必须交替出现（确保无直流）；</a:t>
            </a: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  <a:buSzPct val="50000"/>
              <a:buFont typeface="Wingdings" pitchFamily="2" charset="2"/>
              <a:buChar char="u"/>
            </a:pP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 V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码的极性应与前一个非“</a:t>
            </a: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0”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脉冲的极性相同，否则， </a:t>
            </a:r>
            <a:endParaRPr lang="en-US" altLang="zh-CN" sz="2400" smtClean="0">
              <a:latin typeface="Times New Roman" pitchFamily="18" charset="0"/>
              <a:ea typeface="华文中宋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  <a:buSzPct val="50000"/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将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0000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更改为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+B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00+V</a:t>
            </a:r>
            <a:r>
              <a:rPr lang="en-US" altLang="zh-CN" sz="2400" baseline="-25000" smtClean="0">
                <a:solidFill>
                  <a:srgbClr val="CC33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或</a:t>
            </a:r>
            <a:r>
              <a:rPr lang="zh-CN" altLang="en-US" sz="2400" smtClean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-B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00-V</a:t>
            </a:r>
            <a:r>
              <a:rPr lang="en-US" altLang="zh-CN" sz="2400" smtClean="0">
                <a:solidFill>
                  <a:srgbClr val="D60093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。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B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称为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调节脉冲</a:t>
            </a:r>
            <a:r>
              <a:rPr lang="zh-CN" altLang="en-US" sz="2400" smtClean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。</a:t>
            </a:r>
            <a:endParaRPr lang="zh-CN" altLang="en-US" sz="2400" smtClean="0">
              <a:latin typeface="Times New Roman" pitchFamily="18" charset="0"/>
              <a:ea typeface="华文中宋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  <a:buSzPct val="50000"/>
              <a:buFont typeface="Wingdings" pitchFamily="2" charset="2"/>
              <a:buChar char="u"/>
            </a:pPr>
            <a:r>
              <a:rPr lang="en-US" altLang="zh-CN" sz="2400" smtClean="0">
                <a:latin typeface="Times New Roman" pitchFamily="18" charset="0"/>
                <a:ea typeface="华文中宋" pitchFamily="2" charset="-122"/>
              </a:rPr>
              <a:t> V</a:t>
            </a:r>
            <a:r>
              <a:rPr lang="zh-CN" altLang="en-US" sz="2400" smtClean="0">
                <a:latin typeface="Times New Roman" pitchFamily="18" charset="0"/>
                <a:ea typeface="华文中宋" pitchFamily="2" charset="-122"/>
              </a:rPr>
              <a:t>码之后的传号码极性也要交替。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405E8AD-1613-4080-8BCD-52772CFC96B8}" type="slidenum">
              <a:rPr lang="en-US" altLang="zh-CN" sz="1400" smtClean="0"/>
              <a:pPr eaLnBrk="1" hangingPunct="1"/>
              <a:t>33</a:t>
            </a:fld>
            <a:endParaRPr lang="en-US" altLang="zh-CN" sz="1400" smtClean="0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3399"/>
                </a:solidFill>
                <a:latin typeface="隶书" pitchFamily="49" charset="-122"/>
                <a:ea typeface="黑体" pitchFamily="2" charset="-122"/>
              </a:rPr>
              <a:t>举例</a:t>
            </a:r>
            <a:r>
              <a:rPr kumimoji="1" lang="zh-CN" altLang="en-US">
                <a:solidFill>
                  <a:srgbClr val="003399"/>
                </a:solidFill>
                <a:ea typeface="黑体" pitchFamily="2" charset="-122"/>
              </a:rPr>
              <a:t>：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179388" y="1196975"/>
            <a:ext cx="8802687" cy="4679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消息码：   </a:t>
            </a:r>
            <a:r>
              <a:rPr lang="en-US" altLang="zh-CN" sz="2400" b="1">
                <a:latin typeface="Times New Roman" pitchFamily="18" charset="0"/>
              </a:rPr>
              <a:t>1 0 0 0  0    1   0 0 0   0   1   1   0 0 0    0   0  0 0   0    l   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AMI</a:t>
            </a:r>
            <a:r>
              <a:rPr lang="zh-CN" altLang="en-US" sz="2400" b="1">
                <a:latin typeface="Times New Roman" pitchFamily="18" charset="0"/>
              </a:rPr>
              <a:t>码：  </a:t>
            </a:r>
            <a:r>
              <a:rPr lang="en-US" altLang="zh-CN" sz="2400" b="1">
                <a:latin typeface="Times New Roman" pitchFamily="18" charset="0"/>
              </a:rPr>
              <a:t>-1 0 0 0  0  +1  0 0 0   0   -1 +1  0 0 0    0   0  0 0  0   -1  +1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   -1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0 V</a:t>
            </a:r>
            <a:r>
              <a:rPr lang="en-US" altLang="zh-CN" sz="2400" b="1">
                <a:latin typeface="Times New Roman" pitchFamily="18" charset="0"/>
              </a:rPr>
              <a:t>  +1 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0   V</a:t>
            </a:r>
            <a:r>
              <a:rPr lang="en-US" altLang="zh-CN" sz="2400" b="1">
                <a:latin typeface="Times New Roman" pitchFamily="18" charset="0"/>
              </a:rPr>
              <a:t>  -1 +1  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0   V</a:t>
            </a:r>
            <a:r>
              <a:rPr lang="en-US" altLang="zh-CN" sz="2400" b="1">
                <a:latin typeface="Times New Roman" pitchFamily="18" charset="0"/>
              </a:rPr>
              <a:t>  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 0 0  V</a:t>
            </a:r>
            <a:r>
              <a:rPr lang="en-US" altLang="zh-CN" sz="2400" b="1">
                <a:latin typeface="Times New Roman" pitchFamily="18" charset="0"/>
              </a:rPr>
              <a:t>   -l  +1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           -1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0 -V</a:t>
            </a:r>
            <a:r>
              <a:rPr lang="en-US" altLang="zh-CN" sz="2400" b="1">
                <a:latin typeface="Times New Roman" pitchFamily="18" charset="0"/>
              </a:rPr>
              <a:t> +1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0 +V</a:t>
            </a:r>
            <a:r>
              <a:rPr lang="en-US" altLang="zh-CN" sz="2400" b="1">
                <a:latin typeface="Times New Roman" pitchFamily="18" charset="0"/>
              </a:rPr>
              <a:t>  -1 +1  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0  +V </a:t>
            </a:r>
            <a:r>
              <a:rPr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+V</a:t>
            </a:r>
            <a:r>
              <a:rPr lang="en-US" altLang="zh-CN" sz="2400" b="1">
                <a:latin typeface="Times New Roman" pitchFamily="18" charset="0"/>
              </a:rPr>
              <a:t>  -l +1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HDB</a:t>
            </a:r>
            <a:r>
              <a:rPr lang="zh-CN" altLang="en-US" sz="2400" b="1">
                <a:latin typeface="Times New Roman" pitchFamily="18" charset="0"/>
              </a:rPr>
              <a:t>码：  </a:t>
            </a:r>
            <a:r>
              <a:rPr lang="en-US" altLang="zh-CN" sz="2400" b="1">
                <a:latin typeface="Times New Roman" pitchFamily="18" charset="0"/>
              </a:rPr>
              <a:t>-1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0 -V</a:t>
            </a:r>
            <a:r>
              <a:rPr lang="en-US" altLang="zh-CN" sz="2400" b="1">
                <a:latin typeface="Times New Roman" pitchFamily="18" charset="0"/>
              </a:rPr>
              <a:t> +1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0 +V</a:t>
            </a:r>
            <a:r>
              <a:rPr lang="en-US" altLang="zh-CN" sz="2400" b="1">
                <a:latin typeface="Times New Roman" pitchFamily="18" charset="0"/>
              </a:rPr>
              <a:t>  -1 +1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-B 0 0  -V +B</a:t>
            </a:r>
            <a:r>
              <a:rPr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0 0 +V</a:t>
            </a:r>
            <a:r>
              <a:rPr lang="en-US" altLang="zh-CN" sz="2400" b="1">
                <a:latin typeface="Times New Roman" pitchFamily="18" charset="0"/>
              </a:rPr>
              <a:t>  -l +1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olidFill>
                  <a:srgbClr val="CC3399"/>
                </a:solidFill>
                <a:latin typeface="Times New Roman" pitchFamily="18" charset="0"/>
              </a:rPr>
              <a:t>V: </a:t>
            </a:r>
            <a:r>
              <a:rPr lang="zh-CN" altLang="en-US" sz="2400" b="1">
                <a:solidFill>
                  <a:srgbClr val="CC3399"/>
                </a:solidFill>
                <a:latin typeface="Times New Roman" pitchFamily="18" charset="0"/>
              </a:rPr>
              <a:t>与前一个非零符号（</a:t>
            </a:r>
            <a:r>
              <a:rPr lang="en-US" altLang="zh-CN" sz="2400" b="1">
                <a:solidFill>
                  <a:srgbClr val="CC3399"/>
                </a:solidFill>
                <a:latin typeface="Times New Roman" pitchFamily="18" charset="0"/>
              </a:rPr>
              <a:t>±1</a:t>
            </a:r>
            <a:r>
              <a:rPr lang="zh-CN" altLang="en-US" sz="2400" b="1">
                <a:solidFill>
                  <a:srgbClr val="CC3399"/>
                </a:solidFill>
                <a:latin typeface="Times New Roman" pitchFamily="18" charset="0"/>
              </a:rPr>
              <a:t>、 </a:t>
            </a:r>
            <a:r>
              <a:rPr lang="en-US" altLang="zh-CN" sz="2400" b="1">
                <a:solidFill>
                  <a:srgbClr val="CC3399"/>
                </a:solidFill>
                <a:latin typeface="Times New Roman" pitchFamily="18" charset="0"/>
              </a:rPr>
              <a:t>±B</a:t>
            </a:r>
            <a:r>
              <a:rPr lang="zh-CN" altLang="en-US" sz="2400" b="1">
                <a:solidFill>
                  <a:srgbClr val="CC3399"/>
                </a:solidFill>
                <a:latin typeface="Times New Roman" pitchFamily="18" charset="0"/>
              </a:rPr>
              <a:t>、 </a:t>
            </a:r>
            <a:r>
              <a:rPr lang="en-US" altLang="zh-CN" sz="2400" b="1">
                <a:solidFill>
                  <a:srgbClr val="CC3399"/>
                </a:solidFill>
                <a:latin typeface="Times New Roman" pitchFamily="18" charset="0"/>
              </a:rPr>
              <a:t>±V </a:t>
            </a:r>
            <a:r>
              <a:rPr lang="zh-CN" altLang="en-US" sz="2400" b="1">
                <a:solidFill>
                  <a:srgbClr val="CC3399"/>
                </a:solidFill>
                <a:latin typeface="Times New Roman" pitchFamily="18" charset="0"/>
              </a:rPr>
              <a:t>）一致；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3399"/>
                </a:solidFill>
                <a:latin typeface="Times New Roman" pitchFamily="18" charset="0"/>
              </a:rPr>
              <a:t>      本身符号交替反转。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olidFill>
                  <a:srgbClr val="CC3399"/>
                </a:solidFill>
                <a:latin typeface="Times New Roman" pitchFamily="18" charset="0"/>
              </a:rPr>
              <a:t>B</a:t>
            </a:r>
            <a:r>
              <a:rPr lang="zh-CN" altLang="en-US" sz="2400" b="1">
                <a:solidFill>
                  <a:srgbClr val="CC3399"/>
                </a:solidFill>
                <a:latin typeface="Times New Roman" pitchFamily="18" charset="0"/>
              </a:rPr>
              <a:t>： </a:t>
            </a:r>
            <a:r>
              <a:rPr lang="en-US" altLang="zh-CN" sz="2400" b="1">
                <a:solidFill>
                  <a:srgbClr val="CC3399"/>
                </a:solidFill>
                <a:latin typeface="Times New Roman" pitchFamily="18" charset="0"/>
              </a:rPr>
              <a:t>±1</a:t>
            </a:r>
            <a:r>
              <a:rPr lang="zh-CN" altLang="en-US" sz="2400" b="1">
                <a:solidFill>
                  <a:srgbClr val="CC3399"/>
                </a:solidFill>
                <a:latin typeface="Times New Roman" pitchFamily="18" charset="0"/>
              </a:rPr>
              <a:t>、 </a:t>
            </a:r>
            <a:r>
              <a:rPr lang="en-US" altLang="zh-CN" sz="2400" b="1">
                <a:solidFill>
                  <a:srgbClr val="CC3399"/>
                </a:solidFill>
                <a:latin typeface="Times New Roman" pitchFamily="18" charset="0"/>
              </a:rPr>
              <a:t>±B</a:t>
            </a:r>
            <a:r>
              <a:rPr lang="zh-CN" altLang="en-US" sz="2400" b="1">
                <a:solidFill>
                  <a:srgbClr val="CC3399"/>
                </a:solidFill>
                <a:latin typeface="Times New Roman" pitchFamily="18" charset="0"/>
              </a:rPr>
              <a:t>满足符号交替反转。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1979613" y="1989138"/>
            <a:ext cx="990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3563938" y="1989138"/>
            <a:ext cx="990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5580063" y="1989138"/>
            <a:ext cx="2295525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1979613" y="2349500"/>
            <a:ext cx="990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3563938" y="2349500"/>
            <a:ext cx="10810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5580063" y="2349500"/>
            <a:ext cx="10810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6877050" y="2349500"/>
            <a:ext cx="10810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7" name="Oval 29"/>
          <p:cNvSpPr>
            <a:spLocks noChangeArrowheads="1"/>
          </p:cNvSpPr>
          <p:nvPr/>
        </p:nvSpPr>
        <p:spPr bwMode="auto">
          <a:xfrm>
            <a:off x="5364163" y="2781300"/>
            <a:ext cx="495300" cy="4953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6732588" y="2781300"/>
            <a:ext cx="495300" cy="4953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0" grpId="0" animBg="1"/>
      <p:bldP spid="37911" grpId="0" animBg="1"/>
      <p:bldP spid="37912" grpId="0" animBg="1"/>
      <p:bldP spid="37913" grpId="0" animBg="1"/>
      <p:bldP spid="37914" grpId="0" animBg="1"/>
      <p:bldP spid="37915" grpId="0" animBg="1"/>
      <p:bldP spid="37916" grpId="0" animBg="1"/>
      <p:bldP spid="37917" grpId="0" animBg="1"/>
      <p:bldP spid="379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6069D55-BDCC-4EBD-AE1A-E9AF76D3C2D4}" type="slidenum">
              <a:rPr lang="en-US" altLang="zh-CN" sz="1400" smtClean="0"/>
              <a:pPr eaLnBrk="1" hangingPunct="1"/>
              <a:t>34</a:t>
            </a:fld>
            <a:endParaRPr lang="en-US" altLang="zh-CN" sz="140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50825" y="1052513"/>
            <a:ext cx="88931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>
                <a:latin typeface="隶书" pitchFamily="49" charset="-122"/>
                <a:ea typeface="隶书" pitchFamily="49" charset="-122"/>
              </a:rPr>
              <a:t>   </a:t>
            </a:r>
            <a:r>
              <a:rPr kumimoji="1" lang="zh-CN" altLang="en-US" sz="2400">
                <a:latin typeface="Times New Roman" pitchFamily="18" charset="0"/>
                <a:ea typeface="华文中宋" pitchFamily="2" charset="-122"/>
              </a:rPr>
              <a:t>信码   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1000  1 00  1 000 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0</a:t>
            </a: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     1 000 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0</a:t>
            </a: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     1  1  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0 </a:t>
            </a: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00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 0</a:t>
            </a: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    1  1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400">
                <a:latin typeface="Times New Roman" pitchFamily="18" charset="0"/>
                <a:ea typeface="华文中宋" pitchFamily="2" charset="-122"/>
              </a:rPr>
              <a:t>HDB</a:t>
            </a:r>
            <a:r>
              <a:rPr kumimoji="1" lang="en-US" altLang="zh-CN" sz="2400" baseline="-25000">
                <a:latin typeface="Times New Roman" pitchFamily="18" charset="0"/>
                <a:ea typeface="华文中宋" pitchFamily="2" charset="-122"/>
              </a:rPr>
              <a:t>3</a:t>
            </a:r>
            <a:r>
              <a:rPr kumimoji="1" lang="zh-CN" altLang="en-US" sz="2400">
                <a:latin typeface="Times New Roman" pitchFamily="18" charset="0"/>
                <a:ea typeface="华文中宋" pitchFamily="2" charset="-122"/>
              </a:rPr>
              <a:t>码</a:t>
            </a:r>
            <a:r>
              <a:rPr kumimoji="1" lang="zh-CN" altLang="en-US" sz="2800" b="1"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-1000+1 00-1 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ea typeface="华文中宋" pitchFamily="2" charset="-122"/>
              </a:rPr>
              <a:t>000 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-V</a:t>
            </a:r>
            <a:r>
              <a:rPr kumimoji="1" lang="en-US" altLang="zh-CN" sz="2800" b="1" baseline="-25000"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+1 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ea typeface="华文中宋" pitchFamily="2" charset="-122"/>
              </a:rPr>
              <a:t>000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+V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-1+1 -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B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ea typeface="华文中宋" pitchFamily="2" charset="-122"/>
              </a:rPr>
              <a:t>00-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V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中宋" pitchFamily="2" charset="-122"/>
              </a:rPr>
              <a:t>+1 -1</a:t>
            </a:r>
            <a:endParaRPr kumimoji="1" lang="en-US" altLang="zh-CN" sz="2400" b="1">
              <a:solidFill>
                <a:srgbClr val="FF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1665288" y="4481513"/>
            <a:ext cx="7002462" cy="9683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除保持了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AMI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码的特点之外，还将连“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0”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码限制在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3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个以内，有利于位定时信号的提取。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692275" y="5734050"/>
            <a:ext cx="6975475" cy="5302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en-US" altLang="zh-CN" sz="2400"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1" lang="zh-CN" altLang="en-US" sz="2400">
                <a:latin typeface="Times New Roman" pitchFamily="18" charset="0"/>
                <a:ea typeface="华文中宋" pitchFamily="2" charset="-122"/>
              </a:rPr>
              <a:t>律</a:t>
            </a:r>
            <a:r>
              <a:rPr kumimoji="1" lang="en-US" altLang="zh-CN" sz="2400">
                <a:latin typeface="Times New Roman" pitchFamily="18" charset="0"/>
                <a:ea typeface="华文中宋" pitchFamily="2" charset="-122"/>
              </a:rPr>
              <a:t>PCM </a:t>
            </a:r>
            <a:r>
              <a:rPr kumimoji="1" lang="zh-CN" altLang="en-US" sz="2400">
                <a:latin typeface="Times New Roman" pitchFamily="18" charset="0"/>
                <a:ea typeface="华文中宋" pitchFamily="2" charset="-122"/>
              </a:rPr>
              <a:t>四次群以下的线路接口码型。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692275" y="2349500"/>
            <a:ext cx="50006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latin typeface="Times New Roman" pitchFamily="18" charset="0"/>
              </a:rPr>
              <a:t>±1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000</a:t>
            </a:r>
            <a:r>
              <a:rPr kumimoji="1" lang="en-US" altLang="zh-CN" sz="2800">
                <a:latin typeface="Times New Roman" pitchFamily="18" charset="0"/>
              </a:rPr>
              <a:t>±1               ±1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00</a:t>
            </a:r>
            <a:r>
              <a:rPr kumimoji="1" lang="en-US" altLang="zh-CN" sz="2800">
                <a:latin typeface="Times New Roman" pitchFamily="18" charset="0"/>
              </a:rPr>
              <a:t>±1</a:t>
            </a:r>
            <a:r>
              <a:rPr kumimoji="1" lang="en-US" altLang="zh-CN" sz="2800"/>
              <a:t> 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763713" y="2493963"/>
            <a:ext cx="1657350" cy="388937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592513" y="1693863"/>
            <a:ext cx="1123950" cy="395287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5219700" y="1693863"/>
            <a:ext cx="1028700" cy="395287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3592513" y="1174750"/>
            <a:ext cx="1050925" cy="357188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5148263" y="1190625"/>
            <a:ext cx="1042987" cy="395288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4716463" y="2493963"/>
            <a:ext cx="1512887" cy="388937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7019925" y="1693863"/>
            <a:ext cx="1152525" cy="395287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7019925" y="1190625"/>
            <a:ext cx="1081088" cy="360363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68313" y="429260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3399"/>
                </a:solidFill>
                <a:latin typeface="Arial" charset="0"/>
                <a:ea typeface="隶书" pitchFamily="49" charset="-122"/>
              </a:rPr>
              <a:t>特点</a:t>
            </a:r>
            <a:r>
              <a:rPr kumimoji="1" lang="zh-CN" altLang="en-US">
                <a:solidFill>
                  <a:srgbClr val="003399"/>
                </a:solidFill>
              </a:rPr>
              <a:t>：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95288" y="242093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译码：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1619250" y="3068638"/>
            <a:ext cx="7056438" cy="968375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找到破坏点</a:t>
            </a:r>
            <a:r>
              <a:rPr kumimoji="1" lang="en-US" altLang="zh-CN" sz="2400"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，恢复</a:t>
            </a:r>
            <a:r>
              <a:rPr kumimoji="1" lang="en-US" altLang="zh-CN" sz="2400"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个连“</a:t>
            </a:r>
            <a:r>
              <a:rPr kumimoji="1" lang="en-US" altLang="zh-CN" sz="2400">
                <a:latin typeface="华文中宋" pitchFamily="2" charset="-122"/>
                <a:ea typeface="华文中宋" pitchFamily="2" charset="-122"/>
              </a:rPr>
              <a:t>0”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码，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再将所有</a:t>
            </a:r>
            <a:r>
              <a:rPr kumimoji="1" lang="en-US" altLang="zh-CN" sz="2400">
                <a:latin typeface="华文中宋" pitchFamily="2" charset="-122"/>
                <a:ea typeface="华文中宋" pitchFamily="2" charset="-122"/>
              </a:rPr>
              <a:t>-1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变成</a:t>
            </a:r>
            <a:r>
              <a:rPr kumimoji="1" lang="en-US" altLang="zh-CN" sz="2400">
                <a:latin typeface="华文中宋" pitchFamily="2" charset="-122"/>
                <a:ea typeface="华文中宋" pitchFamily="2" charset="-122"/>
              </a:rPr>
              <a:t>+1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395288" y="5589588"/>
            <a:ext cx="119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3399"/>
                </a:solidFill>
                <a:latin typeface="Arial" charset="0"/>
                <a:ea typeface="隶书" pitchFamily="49" charset="-122"/>
              </a:rPr>
              <a:t>应用：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nimBg="1"/>
      <p:bldP spid="72713" grpId="0" animBg="1"/>
      <p:bldP spid="72714" grpId="0"/>
      <p:bldP spid="72715" grpId="0" animBg="1"/>
      <p:bldP spid="72720" grpId="0" animBg="1"/>
      <p:bldP spid="15" grpId="0"/>
      <p:bldP spid="20" grpId="0"/>
      <p:bldP spid="130067" grpId="0" animBg="1"/>
      <p:bldP spid="1300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AE8C28B-7D3A-451C-9819-28B73B038A06}" type="slidenum">
              <a:rPr lang="en-US" altLang="zh-CN" sz="1400" smtClean="0"/>
              <a:pPr eaLnBrk="1" hangingPunct="1"/>
              <a:t>35</a:t>
            </a:fld>
            <a:endParaRPr lang="en-US" altLang="zh-CN" sz="1400" smtClean="0"/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2714625" y="1252538"/>
            <a:ext cx="5572125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304800"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“</a:t>
            </a:r>
            <a:r>
              <a:rPr kumimoji="1" lang="en-US" altLang="zh-CN" sz="2400" b="1" dirty="0">
                <a:latin typeface="+mn-ea"/>
                <a:ea typeface="+mn-ea"/>
              </a:rPr>
              <a:t>0 </a:t>
            </a:r>
            <a:r>
              <a:rPr kumimoji="1" lang="zh-CN" altLang="en-US" sz="2400" b="1" dirty="0">
                <a:latin typeface="+mn-ea"/>
                <a:ea typeface="+mn-ea"/>
              </a:rPr>
              <a:t>”</a:t>
            </a:r>
            <a:r>
              <a:rPr kumimoji="1" lang="en-US" altLang="zh-CN" sz="2400" b="1" dirty="0">
                <a:latin typeface="+mn-ea"/>
                <a:ea typeface="+mn-ea"/>
              </a:rPr>
              <a:t>—— 01</a:t>
            </a:r>
            <a:r>
              <a:rPr kumimoji="1" lang="zh-CN" altLang="en-US" sz="2400" b="1" dirty="0">
                <a:latin typeface="+mn-ea"/>
                <a:ea typeface="+mn-ea"/>
              </a:rPr>
              <a:t>； “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”</a:t>
            </a:r>
            <a:r>
              <a:rPr kumimoji="1" lang="en-US" altLang="zh-CN" sz="2400" b="1" dirty="0">
                <a:latin typeface="+mn-ea"/>
                <a:ea typeface="+mn-ea"/>
              </a:rPr>
              <a:t> —— 10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1763713" y="3213100"/>
            <a:ext cx="6291262" cy="1539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lvl="1">
              <a:lnSpc>
                <a:spcPts val="38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660066"/>
                </a:solidFill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二电平（极性相反）；无直流分量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；</a:t>
            </a:r>
          </a:p>
          <a:p>
            <a:pPr lvl="1">
              <a:lnSpc>
                <a:spcPts val="38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  位定时信息丰富；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编译码电路简单；</a:t>
            </a:r>
          </a:p>
          <a:p>
            <a:pPr lvl="1">
              <a:lnSpc>
                <a:spcPts val="38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  连码个数不超过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2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个。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1714500" y="4991100"/>
            <a:ext cx="6386513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   带宽比原信码</a:t>
            </a:r>
            <a:r>
              <a:rPr kumimoji="1" lang="zh-CN" altLang="en-US" sz="2400" dirty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大</a:t>
            </a:r>
            <a:r>
              <a:rPr kumimoji="1" lang="en-US" altLang="zh-CN" sz="2400" dirty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400" dirty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倍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142875" y="428625"/>
            <a:ext cx="7715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华文中宋" pitchFamily="2" charset="-122"/>
                <a:cs typeface="Arial" charset="0"/>
              </a:rPr>
              <a:t>   </a:t>
            </a:r>
            <a:r>
              <a:rPr kumimoji="1" lang="en-US" altLang="zh-CN" sz="2800" b="1" u="sng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3</a:t>
            </a:r>
            <a:r>
              <a:rPr kumimoji="1" lang="en-US" altLang="zh-CN" sz="2800" b="1">
                <a:latin typeface="Arial" charset="0"/>
                <a:ea typeface="华文中宋" pitchFamily="2" charset="-122"/>
                <a:cs typeface="Arial" charset="0"/>
              </a:rPr>
              <a:t>  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双相码 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  <a:cs typeface="Arial" charset="0"/>
              </a:rPr>
              <a:t>——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  <a:cs typeface="Arial" charset="0"/>
              </a:rPr>
              <a:t>曼彻斯特码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（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  <a:cs typeface="Arial" charset="0"/>
              </a:rPr>
              <a:t>Manchester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）</a:t>
            </a:r>
          </a:p>
        </p:txBody>
      </p:sp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1951038" y="1928813"/>
            <a:ext cx="61928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信码         </a:t>
            </a:r>
            <a:r>
              <a:rPr kumimoji="1" lang="en-US" altLang="zh-CN" sz="2400" b="1">
                <a:latin typeface="Times New Roman" pitchFamily="18" charset="0"/>
                <a:ea typeface="华文中宋" pitchFamily="2" charset="-122"/>
              </a:rPr>
              <a:t>1      1     0      1     0      0      1     0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  <a:ea typeface="华文中宋" pitchFamily="2" charset="-122"/>
              </a:rPr>
              <a:t>双相码  </a:t>
            </a:r>
            <a:r>
              <a:rPr kumimoji="1" lang="zh-CN" altLang="en-US" sz="2400" b="1">
                <a:latin typeface="Times New Roman" pitchFamily="18" charset="0"/>
                <a:ea typeface="华文中宋" pitchFamily="2" charset="-122"/>
              </a:rPr>
              <a:t>     </a:t>
            </a:r>
            <a:r>
              <a:rPr kumimoji="1" lang="en-US" altLang="zh-CN" sz="2400" b="1">
                <a:latin typeface="Times New Roman" pitchFamily="18" charset="0"/>
                <a:ea typeface="华文中宋" pitchFamily="2" charset="-122"/>
              </a:rPr>
              <a:t>10    10   01    10   01    01    10   01</a:t>
            </a:r>
            <a:r>
              <a:rPr kumimoji="1" lang="en-US" altLang="zh-CN" sz="2400"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1763713" y="5734050"/>
            <a:ext cx="6337300" cy="4206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  局域网中的传输码型。</a:t>
            </a:r>
          </a:p>
        </p:txBody>
      </p:sp>
      <p:graphicFrame>
        <p:nvGraphicFramePr>
          <p:cNvPr id="37897" name="Object 13"/>
          <p:cNvGraphicFramePr>
            <a:graphicFrameLocks noChangeAspect="1"/>
          </p:cNvGraphicFramePr>
          <p:nvPr/>
        </p:nvGraphicFramePr>
        <p:xfrm>
          <a:off x="3114675" y="2071688"/>
          <a:ext cx="4972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Visio" r:id="rId4" imgW="4827186" imgH="932969" progId="Visio.Drawing.11">
                  <p:embed/>
                </p:oleObj>
              </mc:Choice>
              <mc:Fallback>
                <p:oleObj name="Visio" r:id="rId4" imgW="4827186" imgH="932969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2071688"/>
                        <a:ext cx="4972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742950" y="1214438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编码规则： </a:t>
            </a:r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11188" y="321310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特点</a:t>
            </a:r>
            <a:r>
              <a:rPr kumimoji="1" lang="zh-CN" altLang="en-US">
                <a:solidFill>
                  <a:srgbClr val="003399"/>
                </a:solidFill>
              </a:rPr>
              <a:t>：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33425" y="4929188"/>
            <a:ext cx="115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缺点</a:t>
            </a:r>
            <a:r>
              <a:rPr kumimoji="1" lang="zh-CN" altLang="en-US">
                <a:solidFill>
                  <a:srgbClr val="003399"/>
                </a:solidFill>
              </a:rPr>
              <a:t>：</a:t>
            </a:r>
          </a:p>
        </p:txBody>
      </p:sp>
      <p:sp>
        <p:nvSpPr>
          <p:cNvPr id="25612" name="矩形 13"/>
          <p:cNvSpPr>
            <a:spLocks noChangeArrowheads="1"/>
          </p:cNvSpPr>
          <p:nvPr/>
        </p:nvSpPr>
        <p:spPr bwMode="auto">
          <a:xfrm>
            <a:off x="714375" y="5643563"/>
            <a:ext cx="117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3399"/>
                </a:solidFill>
                <a:ea typeface="隶书" pitchFamily="49" charset="-122"/>
              </a:rPr>
              <a:t>应用</a:t>
            </a:r>
            <a:r>
              <a:rPr kumimoji="1" lang="zh-CN" altLang="en-US">
                <a:solidFill>
                  <a:srgbClr val="003399"/>
                </a:solidFill>
              </a:rPr>
              <a:t>：</a:t>
            </a:r>
            <a:r>
              <a:rPr kumimoji="1" lang="zh-CN" altLang="en-US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8" grpId="0" animBg="1"/>
      <p:bldP spid="330759" grpId="0" animBg="1"/>
      <p:bldP spid="330763" grpId="0" animBg="1"/>
      <p:bldP spid="12" grpId="0"/>
      <p:bldP spid="13" grpId="0"/>
      <p:bldP spid="256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8EC1FB5-E1AE-41B9-B4C9-6E323EDD986A}" type="slidenum">
              <a:rPr lang="en-US" altLang="zh-CN" sz="1400" smtClean="0"/>
              <a:pPr eaLnBrk="1" hangingPunct="1"/>
              <a:t>36</a:t>
            </a:fld>
            <a:endParaRPr lang="en-US" altLang="zh-CN" sz="1400" smtClean="0"/>
          </a:p>
        </p:txBody>
      </p:sp>
      <p:graphicFrame>
        <p:nvGraphicFramePr>
          <p:cNvPr id="38915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65288" y="2571750"/>
          <a:ext cx="61928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Visio" r:id="rId3" imgW="5691761" imgH="1441094" progId="Visio.Drawing.11">
                  <p:embed/>
                </p:oleObj>
              </mc:Choice>
              <mc:Fallback>
                <p:oleObj name="Visio" r:id="rId3" imgW="5691761" imgH="1441094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571750"/>
                        <a:ext cx="6192837" cy="156845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9"/>
          <p:cNvSpPr>
            <a:spLocks noChangeArrowheads="1"/>
          </p:cNvSpPr>
          <p:nvPr/>
        </p:nvSpPr>
        <p:spPr bwMode="auto">
          <a:xfrm>
            <a:off x="179388" y="1816100"/>
            <a:ext cx="1008062" cy="1152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428625"/>
            <a:ext cx="7793038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 </a:t>
            </a:r>
            <a:r>
              <a:rPr lang="en-US" altLang="zh-CN" sz="2800" b="1" u="sng" dirty="0" smtClean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4</a:t>
            </a:r>
            <a:r>
              <a:rPr lang="en-US" altLang="zh-CN" sz="2800" b="1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CMI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码 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—— 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传号反转码</a:t>
            </a:r>
            <a:endParaRPr lang="zh-CN" altLang="en-US" sz="2800" b="1" dirty="0" smtClean="0">
              <a:solidFill>
                <a:srgbClr val="CC33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2950" y="4386263"/>
            <a:ext cx="7572375" cy="5032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8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kern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特点：</a:t>
            </a:r>
            <a:r>
              <a:rPr lang="zh-CN" altLang="en-US" sz="24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双极性二电平码，连码个数不超过</a:t>
            </a:r>
            <a:r>
              <a:rPr lang="en-US" altLang="zh-CN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个。</a:t>
            </a:r>
            <a:endParaRPr lang="zh-CN" altLang="en-US" sz="2400" kern="0" dirty="0">
              <a:solidFill>
                <a:srgbClr val="3333CC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5813" y="1143000"/>
            <a:ext cx="7500937" cy="1285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lang="zh-CN" altLang="en-US" sz="2800" kern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编码规则：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“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1</a:t>
            </a:r>
            <a:r>
              <a:rPr lang="en-US" altLang="zh-CN" sz="2400" b="1" kern="0" dirty="0">
                <a:latin typeface="+mn-ea"/>
                <a:ea typeface="+mn-ea"/>
                <a:cs typeface="Arial" pitchFamily="34" charset="0"/>
              </a:rPr>
              <a:t>”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——1 1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0 0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交替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                       “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0</a:t>
            </a:r>
            <a:r>
              <a:rPr lang="en-US" altLang="zh-CN" sz="2400" b="1" kern="0" dirty="0">
                <a:latin typeface="+mn-ea"/>
                <a:ea typeface="+mn-ea"/>
                <a:cs typeface="Arial" pitchFamily="34" charset="0"/>
              </a:rPr>
              <a:t>”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—— 01</a:t>
            </a:r>
            <a:endParaRPr kumimoji="1" lang="zh-CN" altLang="en-US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650" y="5300663"/>
            <a:ext cx="7572375" cy="9779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8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kern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应用：</a:t>
            </a:r>
            <a:r>
              <a:rPr lang="zh-CN" altLang="en-US" sz="2800" kern="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kumimoji="1"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律</a:t>
            </a:r>
            <a:r>
              <a:rPr kumimoji="1" lang="en-US" altLang="zh-CN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kumimoji="1"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四次群的接口码型；</a:t>
            </a:r>
            <a:endParaRPr kumimoji="1" lang="en-US" altLang="zh-CN" sz="2400" kern="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       速率低于</a:t>
            </a:r>
            <a:r>
              <a:rPr kumimoji="1" lang="en-US" altLang="zh-CN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8.448Mb/s</a:t>
            </a:r>
            <a:r>
              <a:rPr kumimoji="1"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的光缆传输系统中。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ECF1A0F-6AB9-4CFE-A3A9-C13F1C1E8A9B}" type="slidenum">
              <a:rPr lang="en-US" altLang="zh-CN" sz="1400" smtClean="0"/>
              <a:pPr eaLnBrk="1" hangingPunct="1"/>
              <a:t>37</a:t>
            </a:fld>
            <a:endParaRPr lang="en-US" altLang="zh-CN" sz="1400" smtClean="0"/>
          </a:p>
        </p:txBody>
      </p:sp>
      <p:sp>
        <p:nvSpPr>
          <p:cNvPr id="81931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12088" y="57340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28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428625" y="4643438"/>
            <a:ext cx="8215313" cy="15700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优点：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可提供良好的同步和检错功能；</a:t>
            </a:r>
            <a:endParaRPr kumimoji="1"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lvl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2400" dirty="0"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代价：所需的传输带宽随</a:t>
            </a:r>
            <a:r>
              <a:rPr kumimoji="1" lang="en-US" altLang="zh-CN" sz="28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增加；</a:t>
            </a:r>
          </a:p>
          <a:p>
            <a:pPr lvl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  通常选择</a:t>
            </a:r>
            <a:r>
              <a:rPr kumimoji="1" lang="en-US" altLang="zh-CN" sz="28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m</a:t>
            </a:r>
            <a:r>
              <a:rPr kumimoji="1" lang="zh-CN" altLang="en-US" sz="28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＝</a:t>
            </a:r>
            <a:r>
              <a:rPr kumimoji="1" lang="en-US" altLang="zh-CN" sz="28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n+1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，如 </a:t>
            </a:r>
            <a:r>
              <a:rPr kumimoji="1" lang="en-US" altLang="zh-CN" sz="2400" dirty="0">
                <a:latin typeface="Times New Roman" pitchFamily="18" charset="0"/>
                <a:ea typeface="华文中宋" pitchFamily="2" charset="-122"/>
              </a:rPr>
              <a:t>1B2B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、</a:t>
            </a:r>
            <a:r>
              <a:rPr kumimoji="1" lang="en-US" altLang="zh-CN" sz="2400" dirty="0">
                <a:latin typeface="Times New Roman" pitchFamily="18" charset="0"/>
                <a:ea typeface="华文中宋" pitchFamily="2" charset="-122"/>
              </a:rPr>
              <a:t>4B5B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、</a:t>
            </a:r>
            <a:r>
              <a:rPr kumimoji="1" lang="en-US" altLang="zh-CN" sz="2400" dirty="0">
                <a:latin typeface="Times New Roman" pitchFamily="18" charset="0"/>
                <a:ea typeface="华文中宋" pitchFamily="2" charset="-122"/>
              </a:rPr>
              <a:t>5B6B</a:t>
            </a: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码等。</a:t>
            </a:r>
          </a:p>
        </p:txBody>
      </p:sp>
      <p:sp>
        <p:nvSpPr>
          <p:cNvPr id="39941" name="矩形 8"/>
          <p:cNvSpPr>
            <a:spLocks noChangeArrowheads="1"/>
          </p:cNvSpPr>
          <p:nvPr/>
        </p:nvSpPr>
        <p:spPr bwMode="auto">
          <a:xfrm>
            <a:off x="214313" y="387350"/>
            <a:ext cx="40719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en-US" altLang="zh-CN" sz="2800" b="1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     </a:t>
            </a:r>
            <a:r>
              <a:rPr kumimoji="1" lang="en-US" altLang="zh-CN" sz="2800" b="1" u="sng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5</a:t>
            </a:r>
            <a:r>
              <a:rPr kumimoji="1" lang="en-US" altLang="zh-CN" sz="2800" b="1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   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nBmB</a:t>
            </a:r>
            <a:r>
              <a:rPr kumimoji="1" lang="zh-CN" altLang="en-US" sz="2800" b="1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码   </a:t>
            </a:r>
            <a:r>
              <a:rPr kumimoji="1" lang="en-US" altLang="zh-CN" sz="2800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(</a:t>
            </a:r>
            <a:r>
              <a:rPr kumimoji="1" lang="en-US" altLang="zh-CN" sz="2800" b="1" i="1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m</a:t>
            </a:r>
            <a:r>
              <a:rPr kumimoji="1" lang="en-US" altLang="zh-CN" sz="2800" b="1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&gt;</a:t>
            </a:r>
            <a:r>
              <a:rPr kumimoji="1" lang="en-US" altLang="zh-CN" sz="2800" b="1" i="1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n</a:t>
            </a:r>
            <a:r>
              <a:rPr kumimoji="1" lang="en-US" altLang="zh-CN" sz="2800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4929188" y="1285875"/>
            <a:ext cx="2143125" cy="13096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2">
                <a:lumMod val="25000"/>
                <a:lumOff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3333CC"/>
              </a:buClr>
              <a:buSzPct val="50000"/>
              <a:defRPr/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位二进制码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  <a:ea typeface="华文中宋" pitchFamily="2" charset="-122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3333CC"/>
              </a:buClr>
              <a:buSzPct val="50000"/>
              <a:defRPr/>
            </a:pPr>
            <a:r>
              <a:rPr kumimoji="1" lang="zh-CN" altLang="en-US" sz="2400">
                <a:solidFill>
                  <a:srgbClr val="003399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（新码组）</a:t>
            </a:r>
          </a:p>
        </p:txBody>
      </p:sp>
      <p:sp>
        <p:nvSpPr>
          <p:cNvPr id="12" name="矩形 11"/>
          <p:cNvSpPr/>
          <p:nvPr/>
        </p:nvSpPr>
        <p:spPr>
          <a:xfrm>
            <a:off x="1214438" y="1327150"/>
            <a:ext cx="2214562" cy="13096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2">
                <a:lumMod val="25000"/>
                <a:lumOff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3333CC"/>
              </a:buClr>
              <a:buSzPct val="50000"/>
              <a:defRPr/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n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位二进制码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  <a:ea typeface="华文中宋" pitchFamily="2" charset="-122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3333CC"/>
              </a:buClr>
              <a:buSzPct val="50000"/>
              <a:defRPr/>
            </a:pPr>
            <a:r>
              <a:rPr kumimoji="1" lang="zh-CN" altLang="en-US" sz="2400">
                <a:solidFill>
                  <a:srgbClr val="003399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（原信码组</a:t>
            </a:r>
            <a:r>
              <a:rPr kumimoji="1" lang="zh-CN" altLang="en-US" sz="240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）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786188" y="1643063"/>
            <a:ext cx="785812" cy="142875"/>
          </a:xfrm>
          <a:prstGeom prst="rightArrow">
            <a:avLst>
              <a:gd name="adj1" fmla="val 56889"/>
              <a:gd name="adj2" fmla="val 84889"/>
            </a:avLst>
          </a:prstGeom>
          <a:solidFill>
            <a:schemeClr val="bg2">
              <a:lumMod val="25000"/>
              <a:lumOff val="75000"/>
              <a:alpha val="5294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957513" y="2071688"/>
            <a:ext cx="1544637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2</a:t>
            </a:r>
            <a:r>
              <a:rPr kumimoji="1" lang="en-US" altLang="zh-CN" sz="2800" b="1" baseline="30000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n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种组合</a:t>
            </a:r>
            <a:endParaRPr lang="zh-CN" altLang="en-US">
              <a:ea typeface="华文中宋" pitchFamily="2" charset="-122"/>
              <a:cs typeface="Arial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500813" y="2000250"/>
            <a:ext cx="1620837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2</a:t>
            </a:r>
            <a:r>
              <a:rPr kumimoji="1" lang="en-US" altLang="zh-CN" sz="2800" b="1" baseline="30000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m</a:t>
            </a:r>
            <a:r>
              <a:rPr kumimoji="1" lang="en-US" altLang="zh-CN" sz="2800">
                <a:solidFill>
                  <a:srgbClr val="000000"/>
                </a:solidFill>
                <a:latin typeface="Arial" charset="0"/>
                <a:ea typeface="华文中宋" pitchFamily="2" charset="-122"/>
                <a:cs typeface="Arial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种组合</a:t>
            </a:r>
            <a:endParaRPr lang="zh-CN" altLang="en-US">
              <a:ea typeface="华文中宋" pitchFamily="2" charset="-122"/>
              <a:cs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14563" y="2857500"/>
            <a:ext cx="4421187" cy="6096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3333CC"/>
              </a:buClr>
              <a:buSzPct val="50000"/>
              <a:defRPr/>
            </a:pPr>
            <a:r>
              <a:rPr kumimoji="1" lang="en-US" altLang="zh-CN" sz="2400" b="1" i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m</a:t>
            </a:r>
            <a:r>
              <a:rPr kumimoji="1" lang="en-US" altLang="zh-CN" sz="2400" b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&gt;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n</a:t>
            </a:r>
            <a:r>
              <a:rPr kumimoji="1"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，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  <a:sym typeface="Symbol"/>
              </a:rPr>
              <a:t>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多出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en-US" altLang="zh-CN" sz="2800" b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2</a:t>
            </a:r>
            <a:r>
              <a:rPr kumimoji="1" lang="en-US" altLang="zh-CN" sz="2800" b="1" baseline="300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m</a:t>
            </a:r>
            <a:r>
              <a:rPr kumimoji="1" lang="en-US" altLang="zh-CN" sz="2800" b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–2</a:t>
            </a:r>
            <a:r>
              <a:rPr kumimoji="1" lang="en-US" altLang="zh-CN" sz="2800" b="1" baseline="300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n</a:t>
            </a:r>
            <a:r>
              <a:rPr kumimoji="1" lang="en-US" altLang="zh-CN" sz="28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种组合</a:t>
            </a:r>
          </a:p>
        </p:txBody>
      </p:sp>
      <p:sp>
        <p:nvSpPr>
          <p:cNvPr id="20" name="矩形 19"/>
          <p:cNvSpPr/>
          <p:nvPr/>
        </p:nvSpPr>
        <p:spPr>
          <a:xfrm>
            <a:off x="1143000" y="3786188"/>
            <a:ext cx="6786563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       从 </a:t>
            </a:r>
            <a:r>
              <a:rPr kumimoji="1" lang="en-US" altLang="zh-CN" sz="2800" b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2</a:t>
            </a:r>
            <a:r>
              <a:rPr kumimoji="1" lang="en-US" altLang="zh-CN" sz="2800" b="1" baseline="3000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m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种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中</a:t>
            </a:r>
            <a:r>
              <a:rPr kumimoji="1" lang="zh-CN" altLang="en-US" sz="2400" dirty="0">
                <a:solidFill>
                  <a:srgbClr val="000000"/>
                </a:solidFill>
                <a:ea typeface="华文中宋" pitchFamily="2" charset="-122"/>
              </a:rPr>
              <a:t>选择</a:t>
            </a:r>
            <a:r>
              <a:rPr kumimoji="1" lang="zh-CN" altLang="en-US" sz="2400" b="1" dirty="0">
                <a:solidFill>
                  <a:srgbClr val="003399"/>
                </a:solidFill>
                <a:latin typeface="Times New Roman" pitchFamily="18" charset="0"/>
                <a:ea typeface="华文中宋" pitchFamily="2" charset="-122"/>
              </a:rPr>
              <a:t>许用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码组，其余为</a:t>
            </a:r>
            <a:r>
              <a:rPr kumimoji="1" lang="zh-CN" altLang="en-US" sz="2400" b="1" dirty="0">
                <a:solidFill>
                  <a:srgbClr val="003399"/>
                </a:solidFill>
                <a:latin typeface="Times New Roman" pitchFamily="18" charset="0"/>
                <a:ea typeface="华文中宋" pitchFamily="2" charset="-122"/>
              </a:rPr>
              <a:t>禁用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码组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7C2C15-FC91-46B5-B109-3A0645AEA2BF}" type="slidenum">
              <a:rPr lang="en-US" altLang="zh-CN" sz="1400" smtClean="0"/>
              <a:pPr eaLnBrk="1" hangingPunct="1"/>
              <a:t>38</a:t>
            </a:fld>
            <a:endParaRPr lang="en-US" altLang="zh-CN" sz="1400" smtClean="0"/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714375" y="3071813"/>
            <a:ext cx="7777163" cy="30162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buClr>
                <a:srgbClr val="000099"/>
              </a:buClr>
              <a:buSzPct val="55000"/>
              <a:buFont typeface="Wingdings" pitchFamily="2" charset="2"/>
              <a:buChar char="u"/>
              <a:defRPr/>
            </a:pPr>
            <a:r>
              <a:rPr kumimoji="1" lang="zh-CN" altLang="en-US" sz="2400" dirty="0"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例如：</a:t>
            </a:r>
            <a:r>
              <a:rPr kumimoji="1" lang="en-US" altLang="zh-CN" sz="2400" b="1" dirty="0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4B/3T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码，把</a:t>
            </a:r>
            <a:r>
              <a:rPr kumimoji="1" lang="en-US" altLang="zh-CN" sz="2400" dirty="0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4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个二进制码变换成</a:t>
            </a:r>
            <a:r>
              <a:rPr kumimoji="1" lang="en-US" altLang="zh-CN" sz="2400" dirty="0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3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个三元码，</a:t>
            </a:r>
            <a:endParaRPr kumimoji="1" lang="en-US" altLang="zh-CN" sz="2400" dirty="0">
              <a:latin typeface="Arial" charset="0"/>
              <a:ea typeface="华文中宋" pitchFamily="2" charset="-122"/>
              <a:cs typeface="Arial" charset="0"/>
            </a:endParaRPr>
          </a:p>
          <a:p>
            <a:pPr>
              <a:lnSpc>
                <a:spcPts val="3800"/>
              </a:lnSpc>
              <a:buClr>
                <a:srgbClr val="000099"/>
              </a:buClr>
              <a:buSzPct val="55000"/>
              <a:defRPr/>
            </a:pP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               ——</a:t>
            </a:r>
            <a:r>
              <a:rPr kumimoji="1" lang="en-US" altLang="zh-CN" sz="2400" dirty="0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1B</a:t>
            </a:r>
            <a:r>
              <a:rPr kumimoji="1" lang="en-US" altLang="zh-CN" sz="2400" b="1" dirty="0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/</a:t>
            </a:r>
            <a:r>
              <a:rPr kumimoji="1" lang="en-US" altLang="zh-CN" sz="2400" dirty="0">
                <a:solidFill>
                  <a:srgbClr val="000099"/>
                </a:solidFill>
                <a:latin typeface="Arial" charset="0"/>
                <a:ea typeface="华文中宋" pitchFamily="2" charset="-122"/>
                <a:cs typeface="Arial" charset="0"/>
              </a:rPr>
              <a:t>1T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码的改进型。</a:t>
            </a:r>
          </a:p>
          <a:p>
            <a:pPr>
              <a:lnSpc>
                <a:spcPts val="3800"/>
              </a:lnSpc>
              <a:buClr>
                <a:srgbClr val="000099"/>
              </a:buClr>
              <a:buSzPct val="55000"/>
              <a:buFont typeface="Wingdings" pitchFamily="2" charset="2"/>
              <a:buChar char="u"/>
              <a:defRPr/>
            </a:pP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  在相同的码速率下，</a:t>
            </a: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4B</a:t>
            </a:r>
            <a:r>
              <a:rPr kumimoji="1" lang="en-US" altLang="zh-CN" sz="2400" b="1" dirty="0">
                <a:latin typeface="Arial" charset="0"/>
                <a:ea typeface="华文中宋" pitchFamily="2" charset="-122"/>
                <a:cs typeface="Arial" charset="0"/>
              </a:rPr>
              <a:t>/</a:t>
            </a: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3T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码的信息容量大于</a:t>
            </a: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1B</a:t>
            </a:r>
            <a:r>
              <a:rPr kumimoji="1" lang="en-US" altLang="zh-CN" sz="2400" b="1" dirty="0">
                <a:latin typeface="Arial" charset="0"/>
                <a:ea typeface="华文中宋" pitchFamily="2" charset="-122"/>
                <a:cs typeface="Arial" charset="0"/>
              </a:rPr>
              <a:t>/</a:t>
            </a: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1T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，   </a:t>
            </a:r>
            <a:endParaRPr kumimoji="1" lang="en-US" altLang="zh-CN" sz="2400" dirty="0">
              <a:latin typeface="Arial" charset="0"/>
              <a:ea typeface="华文中宋" pitchFamily="2" charset="-122"/>
              <a:cs typeface="Arial" charset="0"/>
            </a:endParaRPr>
          </a:p>
          <a:p>
            <a:pPr>
              <a:lnSpc>
                <a:spcPts val="3800"/>
              </a:lnSpc>
              <a:buClr>
                <a:srgbClr val="000099"/>
              </a:buClr>
              <a:buSzPct val="55000"/>
              <a:defRPr/>
            </a:pP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    因而可提高频带利用率。 </a:t>
            </a:r>
          </a:p>
          <a:p>
            <a:pPr>
              <a:lnSpc>
                <a:spcPts val="3800"/>
              </a:lnSpc>
              <a:buClr>
                <a:srgbClr val="000099"/>
              </a:buClr>
              <a:buSzPct val="55000"/>
              <a:buFont typeface="Wingdings" pitchFamily="2" charset="2"/>
              <a:buChar char="u"/>
              <a:defRPr/>
            </a:pP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  </a:t>
            </a: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4B</a:t>
            </a:r>
            <a:r>
              <a:rPr kumimoji="1" lang="en-US" altLang="zh-CN" sz="2400" b="1" dirty="0">
                <a:latin typeface="Arial" charset="0"/>
                <a:ea typeface="华文中宋" pitchFamily="2" charset="-122"/>
                <a:cs typeface="Arial" charset="0"/>
              </a:rPr>
              <a:t>/</a:t>
            </a: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3T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码、</a:t>
            </a: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8B</a:t>
            </a:r>
            <a:r>
              <a:rPr kumimoji="1" lang="en-US" altLang="zh-CN" sz="2400" b="1" dirty="0">
                <a:latin typeface="Arial" charset="0"/>
                <a:ea typeface="华文中宋" pitchFamily="2" charset="-122"/>
                <a:cs typeface="Arial" charset="0"/>
              </a:rPr>
              <a:t>/</a:t>
            </a: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6T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码等适用于高速数据传输系统，如</a:t>
            </a:r>
            <a:endParaRPr kumimoji="1" lang="en-US" altLang="zh-CN" sz="2400" dirty="0">
              <a:latin typeface="Arial" charset="0"/>
              <a:ea typeface="华文中宋" pitchFamily="2" charset="-122"/>
              <a:cs typeface="Arial" charset="0"/>
            </a:endParaRPr>
          </a:p>
          <a:p>
            <a:pPr>
              <a:lnSpc>
                <a:spcPts val="3800"/>
              </a:lnSpc>
              <a:buClr>
                <a:srgbClr val="000099"/>
              </a:buClr>
              <a:buSzPct val="55000"/>
              <a:defRPr/>
            </a:pPr>
            <a:r>
              <a:rPr kumimoji="1" lang="en-US" altLang="zh-CN" sz="2400" dirty="0">
                <a:latin typeface="Arial" charset="0"/>
                <a:ea typeface="华文中宋" pitchFamily="2" charset="-122"/>
                <a:cs typeface="Arial" charset="0"/>
              </a:rPr>
              <a:t>    </a:t>
            </a:r>
            <a:r>
              <a:rPr kumimoji="1" lang="zh-CN" altLang="en-US" sz="2400" dirty="0">
                <a:latin typeface="Arial" charset="0"/>
                <a:ea typeface="华文中宋" pitchFamily="2" charset="-122"/>
                <a:cs typeface="Arial" charset="0"/>
              </a:rPr>
              <a:t>高次群同轴电缆传输系统。</a:t>
            </a:r>
          </a:p>
        </p:txBody>
      </p:sp>
      <p:sp>
        <p:nvSpPr>
          <p:cNvPr id="40964" name="矩形 8"/>
          <p:cNvSpPr>
            <a:spLocks noChangeArrowheads="1"/>
          </p:cNvSpPr>
          <p:nvPr/>
        </p:nvSpPr>
        <p:spPr bwMode="auto">
          <a:xfrm>
            <a:off x="357188" y="387350"/>
            <a:ext cx="407193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 u="sng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6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   </a:t>
            </a:r>
            <a:r>
              <a:rPr kumimoji="1" lang="en-US" altLang="zh-CN" sz="2800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nBmT</a:t>
            </a:r>
            <a:r>
              <a:rPr kumimoji="1" lang="zh-CN" altLang="en-US" sz="2800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码</a:t>
            </a:r>
            <a:r>
              <a:rPr kumimoji="1" lang="zh-CN" altLang="en-US" sz="2800" b="1">
                <a:solidFill>
                  <a:srgbClr val="800000"/>
                </a:solidFill>
                <a:latin typeface="Arial" charset="0"/>
                <a:ea typeface="华文中宋" pitchFamily="2" charset="-122"/>
              </a:rPr>
              <a:t>   </a:t>
            </a:r>
            <a:r>
              <a:rPr kumimoji="1" lang="en-US" altLang="zh-CN" sz="280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m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  <a:ea typeface="华文中宋" pitchFamily="2" charset="-122"/>
                <a:sym typeface="Symbol" pitchFamily="18" charset="2"/>
              </a:rPr>
              <a:t>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n</a:t>
            </a:r>
            <a:r>
              <a:rPr kumimoji="1" lang="en-US" altLang="zh-CN" sz="280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5429250" y="1285875"/>
            <a:ext cx="2143125" cy="12922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2">
                <a:lumMod val="25000"/>
                <a:lumOff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3333CC"/>
              </a:buClr>
              <a:buSzPct val="50000"/>
              <a:defRPr/>
            </a:pPr>
            <a:r>
              <a:rPr kumimoji="1" lang="en-US" altLang="zh-CN" sz="2800" b="1" i="1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位三进制码</a:t>
            </a: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50000"/>
              </a:lnSpc>
              <a:buClr>
                <a:srgbClr val="3333CC"/>
              </a:buClr>
              <a:buSzPct val="50000"/>
              <a:defRPr/>
            </a:pP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ea typeface="华文中宋" pitchFamily="2" charset="-122"/>
              </a:rPr>
              <a:t>（新码组）</a:t>
            </a:r>
          </a:p>
        </p:txBody>
      </p:sp>
      <p:sp>
        <p:nvSpPr>
          <p:cNvPr id="12" name="矩形 11"/>
          <p:cNvSpPr/>
          <p:nvPr/>
        </p:nvSpPr>
        <p:spPr>
          <a:xfrm>
            <a:off x="1714500" y="1327150"/>
            <a:ext cx="2214563" cy="12922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2">
                <a:lumMod val="25000"/>
                <a:lumOff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3333CC"/>
              </a:buClr>
              <a:buSzPct val="50000"/>
              <a:defRPr/>
            </a:pPr>
            <a:r>
              <a:rPr kumimoji="1" lang="en-US" altLang="zh-CN" sz="2800" b="1" i="1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位二进制码</a:t>
            </a: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50000"/>
              </a:lnSpc>
              <a:buClr>
                <a:srgbClr val="3333CC"/>
              </a:buClr>
              <a:buSzPct val="50000"/>
              <a:defRPr/>
            </a:pP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ea typeface="华文中宋" pitchFamily="2" charset="-122"/>
              </a:rPr>
              <a:t>（原信码组）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286250" y="1857375"/>
            <a:ext cx="785813" cy="142875"/>
          </a:xfrm>
          <a:prstGeom prst="rightArrow">
            <a:avLst>
              <a:gd name="adj1" fmla="val 56889"/>
              <a:gd name="adj2" fmla="val 84889"/>
            </a:avLst>
          </a:prstGeom>
          <a:solidFill>
            <a:schemeClr val="bg2">
              <a:lumMod val="25000"/>
              <a:lumOff val="75000"/>
              <a:alpha val="5294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F63E06E-3DFD-47F6-9D19-5F23EE17255B}" type="slidenum">
              <a:rPr lang="en-US" altLang="zh-CN" sz="1400" smtClean="0"/>
              <a:pPr eaLnBrk="1" hangingPunct="1"/>
              <a:t>39</a:t>
            </a:fld>
            <a:endParaRPr lang="en-US" altLang="zh-CN" sz="1400" smtClean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1835150" y="3068638"/>
            <a:ext cx="5673725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zh-CN" altLang="en-US" sz="3200" b="1" smtClean="0">
                <a:solidFill>
                  <a:srgbClr val="003399"/>
                </a:solidFill>
                <a:latin typeface="Arial" charset="0"/>
                <a:ea typeface="黑体" pitchFamily="2" charset="-122"/>
                <a:cs typeface="Arial" charset="0"/>
              </a:rPr>
              <a:t>数字基带信号传输与码间串扰</a:t>
            </a:r>
            <a:endParaRPr lang="zh-CN" sz="3200" b="1" noProof="1" smtClean="0">
              <a:solidFill>
                <a:srgbClr val="003399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41988" name="矩形 4"/>
          <p:cNvSpPr>
            <a:spLocks noChangeArrowheads="1"/>
          </p:cNvSpPr>
          <p:nvPr/>
        </p:nvSpPr>
        <p:spPr bwMode="auto">
          <a:xfrm>
            <a:off x="857250" y="2166938"/>
            <a:ext cx="1546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3600" b="1" u="sng">
                <a:solidFill>
                  <a:srgbClr val="800080"/>
                </a:solidFill>
              </a:rPr>
              <a:t>§</a:t>
            </a:r>
            <a:r>
              <a:rPr lang="en-US" altLang="en-US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.3  </a:t>
            </a:r>
            <a:endParaRPr lang="zh-CN" altLang="en-US" sz="3600" b="1" u="sng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120203E-7A33-43F9-862C-13DF2DBA3186}" type="slidenum">
              <a:rPr lang="en-US" altLang="zh-CN" sz="1400" smtClean="0"/>
              <a:pPr eaLnBrk="1" hangingPunct="1"/>
              <a:t>4</a:t>
            </a:fld>
            <a:endParaRPr lang="en-US" altLang="zh-CN" sz="1400" smtClean="0"/>
          </a:p>
        </p:txBody>
      </p:sp>
      <p:graphicFrame>
        <p:nvGraphicFramePr>
          <p:cNvPr id="6147" name="Object 10"/>
          <p:cNvGraphicFramePr>
            <a:graphicFrameLocks noChangeAspect="1"/>
          </p:cNvGraphicFramePr>
          <p:nvPr/>
        </p:nvGraphicFramePr>
        <p:xfrm>
          <a:off x="571500" y="1357313"/>
          <a:ext cx="774065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Visio" r:id="rId3" imgW="2854478" imgH="550047" progId="Visio.Drawing.11">
                  <p:embed/>
                </p:oleObj>
              </mc:Choice>
              <mc:Fallback>
                <p:oleObj name="Visio" r:id="rId3" imgW="2854478" imgH="55004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357313"/>
                        <a:ext cx="774065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Box 5"/>
          <p:cNvSpPr txBox="1">
            <a:spLocks noChangeArrowheads="1"/>
          </p:cNvSpPr>
          <p:nvPr/>
        </p:nvSpPr>
        <p:spPr bwMode="auto">
          <a:xfrm>
            <a:off x="395288" y="404813"/>
            <a:ext cx="417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基带传输系统组成：</a:t>
            </a:r>
          </a:p>
        </p:txBody>
      </p:sp>
      <p:sp>
        <p:nvSpPr>
          <p:cNvPr id="6149" name="Rectangle 1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12075" y="1371797"/>
            <a:ext cx="971104" cy="62842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213" y="2852738"/>
            <a:ext cx="7643812" cy="13493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300038">
              <a:lnSpc>
                <a:spcPts val="3500"/>
              </a:lnSpc>
              <a:defRPr/>
            </a:pP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发送滤波器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，即信道信号形成器</a:t>
            </a:r>
            <a:r>
              <a:rPr lang="zh-CN" altLang="en-US" sz="2000" dirty="0">
                <a:solidFill>
                  <a:srgbClr val="003399"/>
                </a:solidFill>
                <a:latin typeface="+mn-ea"/>
              </a:rPr>
              <a:t>：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indent="300038" algn="just">
              <a:lnSpc>
                <a:spcPts val="3200"/>
              </a:lnSpc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作用</a:t>
            </a:r>
            <a:r>
              <a:rPr lang="zh-CN" altLang="en-US" sz="2000" dirty="0">
                <a:solidFill>
                  <a:srgbClr val="80008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原始基带信号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  <a:sym typeface="Symbol"/>
              </a:rPr>
              <a:t>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 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适合于信道传输的基带信号。</a:t>
            </a:r>
          </a:p>
          <a:p>
            <a:pPr indent="300038" algn="just">
              <a:lnSpc>
                <a:spcPts val="3200"/>
              </a:lnSpc>
              <a:defRPr/>
            </a:pPr>
            <a:r>
              <a:rPr lang="zh-CN" altLang="en-US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   目的： 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匹配信道，减小码串，利于同步提取。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4213" y="4365625"/>
            <a:ext cx="4429125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300038">
              <a:defRPr/>
            </a:pP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dirty="0">
                <a:solidFill>
                  <a:srgbClr val="003399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给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基带信号提供传输通道</a:t>
            </a:r>
            <a:r>
              <a:rPr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14375" y="4995863"/>
            <a:ext cx="7572375" cy="13493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接收滤波器</a:t>
            </a:r>
            <a:r>
              <a:rPr lang="zh-CN" altLang="en-US" sz="2000">
                <a:solidFill>
                  <a:srgbClr val="003399"/>
                </a:solidFill>
                <a:latin typeface="宋体" pitchFamily="2" charset="-122"/>
              </a:rPr>
              <a:t>：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zh-CN" altLang="en-US" sz="20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作用</a:t>
            </a:r>
            <a:r>
              <a:rPr kumimoji="1" lang="zh-CN" altLang="en-US" sz="2000">
                <a:solidFill>
                  <a:srgbClr val="80008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zh-CN" altLang="en-US" sz="2000">
                <a:latin typeface="华文中宋" pitchFamily="2" charset="-122"/>
                <a:ea typeface="华文中宋" pitchFamily="2" charset="-122"/>
              </a:rPr>
              <a:t>滤除带外噪声，对信道特性均衡，</a:t>
            </a:r>
            <a:endParaRPr kumimoji="1" lang="en-US" altLang="zh-CN" sz="200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3200"/>
              </a:lnSpc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zh-CN" altLang="en-US" sz="20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目的</a:t>
            </a:r>
            <a:r>
              <a:rPr kumimoji="1" lang="zh-CN" altLang="en-US" sz="2000">
                <a:solidFill>
                  <a:srgbClr val="80008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zh-CN" altLang="en-US" sz="2000">
                <a:latin typeface="华文中宋" pitchFamily="2" charset="-122"/>
                <a:ea typeface="华文中宋" pitchFamily="2" charset="-122"/>
              </a:rPr>
              <a:t>使输出的基带波形有利于抽样判决。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597691" y="1371797"/>
            <a:ext cx="1000132" cy="62842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311807" y="1371797"/>
            <a:ext cx="857256" cy="62842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6163" name="矩形 22"/>
          <p:cNvSpPr>
            <a:spLocks noChangeArrowheads="1"/>
          </p:cNvSpPr>
          <p:nvPr/>
        </p:nvSpPr>
        <p:spPr bwMode="auto">
          <a:xfrm>
            <a:off x="7740650" y="33337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55555"/>
                </a:solidFill>
                <a:latin typeface="华文细黑" pitchFamily="2" charset="-122"/>
                <a:ea typeface="华文细黑" pitchFamily="2" charset="-122"/>
              </a:rPr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0FC0575-CC60-4E4D-894E-8C6C776746A0}" type="slidenum">
              <a:rPr lang="en-US" altLang="zh-CN" sz="1400" smtClean="0"/>
              <a:pPr eaLnBrk="1" hangingPunct="1"/>
              <a:t>40</a:t>
            </a:fld>
            <a:endParaRPr lang="en-US" altLang="zh-CN" sz="1400" smtClean="0"/>
          </a:p>
        </p:txBody>
      </p:sp>
      <p:graphicFrame>
        <p:nvGraphicFramePr>
          <p:cNvPr id="43011" name="Object 10"/>
          <p:cNvGraphicFramePr>
            <a:graphicFrameLocks noChangeAspect="1"/>
          </p:cNvGraphicFramePr>
          <p:nvPr/>
        </p:nvGraphicFramePr>
        <p:xfrm>
          <a:off x="428625" y="4071938"/>
          <a:ext cx="774065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Visio" r:id="rId4" imgW="2854478" imgH="550047" progId="Visio.Drawing.11">
                  <p:embed/>
                </p:oleObj>
              </mc:Choice>
              <mc:Fallback>
                <p:oleObj name="Visio" r:id="rId4" imgW="2854478" imgH="55004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071938"/>
                        <a:ext cx="774065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3013" name="Object 16"/>
          <p:cNvGraphicFramePr>
            <a:graphicFrameLocks noChangeAspect="1"/>
          </p:cNvGraphicFramePr>
          <p:nvPr/>
        </p:nvGraphicFramePr>
        <p:xfrm>
          <a:off x="928688" y="1357313"/>
          <a:ext cx="7072312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Visio" r:id="rId6" imgW="2758352" imgH="653022" progId="Visio.Drawing.11">
                  <p:embed/>
                </p:oleObj>
              </mc:Choice>
              <mc:Fallback>
                <p:oleObj name="Visio" r:id="rId6" imgW="2758352" imgH="653022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57313"/>
                        <a:ext cx="7072312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929188" y="5643563"/>
            <a:ext cx="2500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charset="0"/>
              </a:rPr>
              <a:t>  基带传输系统</a:t>
            </a:r>
            <a:r>
              <a:rPr lang="zh-CN" altLang="en-US" sz="2400" kern="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charset="0"/>
              </a:rPr>
              <a:t>组成</a:t>
            </a:r>
            <a:endParaRPr lang="zh-CN" altLang="en-US" sz="2400" kern="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4929188" y="2967038"/>
            <a:ext cx="26431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charset="0"/>
              </a:rPr>
              <a:t>  基带传输系统</a:t>
            </a:r>
            <a:r>
              <a:rPr lang="zh-CN" altLang="en-US" sz="2400" kern="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charset="0"/>
              </a:rPr>
              <a:t>模型</a:t>
            </a:r>
            <a:endParaRPr lang="zh-CN" altLang="en-US" sz="2400" kern="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428625"/>
            <a:ext cx="60007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.3.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 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系统组成</a:t>
            </a:r>
            <a:r>
              <a:rPr lang="zh-CN" altLang="en-US" sz="28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与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传输模型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D0D459A-8472-4445-A352-FB8E354DF383}" type="slidenum">
              <a:rPr lang="en-US" altLang="zh-CN" sz="1400" smtClean="0"/>
              <a:pPr eaLnBrk="1" hangingPunct="1"/>
              <a:t>41</a:t>
            </a:fld>
            <a:endParaRPr lang="en-US" altLang="zh-CN" sz="1400" smtClean="0"/>
          </a:p>
        </p:txBody>
      </p:sp>
      <p:graphicFrame>
        <p:nvGraphicFramePr>
          <p:cNvPr id="175111" name="Object 2"/>
          <p:cNvGraphicFramePr>
            <a:graphicFrameLocks noChangeAspect="1"/>
          </p:cNvGraphicFramePr>
          <p:nvPr/>
        </p:nvGraphicFramePr>
        <p:xfrm>
          <a:off x="1857375" y="1357313"/>
          <a:ext cx="6391275" cy="509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Visio" r:id="rId3" imgW="2623324" imgH="2743200" progId="Visio.Drawing.11">
                  <p:embed/>
                </p:oleObj>
              </mc:Choice>
              <mc:Fallback>
                <p:oleObj name="Visio" r:id="rId3" imgW="2623324" imgH="27432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344" r="5315"/>
                      <a:stretch>
                        <a:fillRect/>
                      </a:stretch>
                    </p:blipFill>
                    <p:spPr bwMode="auto">
                      <a:xfrm>
                        <a:off x="1857375" y="1357313"/>
                        <a:ext cx="6391275" cy="509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9" name="AutoShape 15"/>
          <p:cNvSpPr>
            <a:spLocks noChangeArrowheads="1"/>
          </p:cNvSpPr>
          <p:nvPr/>
        </p:nvSpPr>
        <p:spPr bwMode="auto">
          <a:xfrm>
            <a:off x="7758113" y="4494213"/>
            <a:ext cx="579437" cy="1671637"/>
          </a:xfrm>
          <a:prstGeom prst="wedgeRoundRectCallout">
            <a:avLst>
              <a:gd name="adj1" fmla="val -105343"/>
              <a:gd name="adj2" fmla="val 31005"/>
              <a:gd name="adj3" fmla="val 16667"/>
            </a:avLst>
          </a:prstGeom>
          <a:solidFill>
            <a:srgbClr val="E8E8E8"/>
          </a:solidFill>
          <a:ln w="12700">
            <a:solidFill>
              <a:srgbClr val="555555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错误</a:t>
            </a: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码元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084" name="TextBox 5"/>
          <p:cNvSpPr txBox="1">
            <a:spLocks noChangeArrowheads="1"/>
          </p:cNvSpPr>
          <p:nvPr/>
        </p:nvSpPr>
        <p:spPr bwMode="auto">
          <a:xfrm>
            <a:off x="539750" y="404813"/>
            <a:ext cx="400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基带传输系统各点波形：</a:t>
            </a:r>
          </a:p>
        </p:txBody>
      </p:sp>
      <p:sp>
        <p:nvSpPr>
          <p:cNvPr id="14" name="矩形 13"/>
          <p:cNvSpPr/>
          <p:nvPr/>
        </p:nvSpPr>
        <p:spPr>
          <a:xfrm>
            <a:off x="6800850" y="1571625"/>
            <a:ext cx="3476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+mn-lt"/>
                <a:ea typeface="微软雅黑" pitchFamily="34" charset="-122"/>
                <a:cs typeface="+mj-cs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00900" y="5715000"/>
            <a:ext cx="3476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+mn-lt"/>
                <a:ea typeface="微软雅黑" pitchFamily="34" charset="-122"/>
                <a:cs typeface="+mj-cs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1080" name="AutoShape 8"/>
          <p:cNvSpPr>
            <a:spLocks noChangeArrowheads="1"/>
          </p:cNvSpPr>
          <p:nvPr/>
        </p:nvSpPr>
        <p:spPr bwMode="auto">
          <a:xfrm>
            <a:off x="360363" y="1414463"/>
            <a:ext cx="1350962" cy="404812"/>
          </a:xfrm>
          <a:prstGeom prst="wedgeRoundRectCallout">
            <a:avLst>
              <a:gd name="adj1" fmla="val 79611"/>
              <a:gd name="adj2" fmla="val -2372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输入信号 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315913" y="2089150"/>
            <a:ext cx="1484312" cy="404813"/>
          </a:xfrm>
          <a:prstGeom prst="wedgeRoundRectCallout">
            <a:avLst>
              <a:gd name="adj1" fmla="val 78556"/>
              <a:gd name="adj2" fmla="val -15884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码型变换后 </a:t>
            </a:r>
          </a:p>
        </p:txBody>
      </p:sp>
      <p:sp>
        <p:nvSpPr>
          <p:cNvPr id="131082" name="AutoShape 10"/>
          <p:cNvSpPr>
            <a:spLocks noChangeArrowheads="1"/>
          </p:cNvSpPr>
          <p:nvPr/>
        </p:nvSpPr>
        <p:spPr bwMode="auto">
          <a:xfrm>
            <a:off x="360363" y="2854325"/>
            <a:ext cx="1484312" cy="404813"/>
          </a:xfrm>
          <a:prstGeom prst="wedgeRoundRectCallout">
            <a:avLst>
              <a:gd name="adj1" fmla="val 70106"/>
              <a:gd name="adj2" fmla="val 6472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传输的波形 </a:t>
            </a:r>
          </a:p>
        </p:txBody>
      </p:sp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315913" y="3663950"/>
            <a:ext cx="1484312" cy="404813"/>
          </a:xfrm>
          <a:prstGeom prst="wedgeRoundRectCallout">
            <a:avLst>
              <a:gd name="adj1" fmla="val 79625"/>
              <a:gd name="adj2" fmla="val -803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信道输出 </a:t>
            </a:r>
          </a:p>
        </p:txBody>
      </p:sp>
      <p:sp>
        <p:nvSpPr>
          <p:cNvPr id="131084" name="AutoShape 12"/>
          <p:cNvSpPr>
            <a:spLocks noChangeArrowheads="1"/>
          </p:cNvSpPr>
          <p:nvPr/>
        </p:nvSpPr>
        <p:spPr bwMode="auto">
          <a:xfrm>
            <a:off x="0" y="4475163"/>
            <a:ext cx="1781175" cy="404812"/>
          </a:xfrm>
          <a:prstGeom prst="wedgeRoundRectCallout">
            <a:avLst>
              <a:gd name="adj1" fmla="val 75134"/>
              <a:gd name="adj2" fmla="val -14704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接收滤波输出 </a:t>
            </a:r>
          </a:p>
        </p:txBody>
      </p:sp>
      <p:sp>
        <p:nvSpPr>
          <p:cNvPr id="131085" name="AutoShape 13"/>
          <p:cNvSpPr>
            <a:spLocks noChangeArrowheads="1"/>
          </p:cNvSpPr>
          <p:nvPr/>
        </p:nvSpPr>
        <p:spPr bwMode="auto">
          <a:xfrm>
            <a:off x="315913" y="5194300"/>
            <a:ext cx="1484312" cy="404813"/>
          </a:xfrm>
          <a:prstGeom prst="wedgeRoundRectCallout">
            <a:avLst>
              <a:gd name="adj1" fmla="val 61764"/>
              <a:gd name="adj2" fmla="val -372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位定时脉冲</a:t>
            </a:r>
          </a:p>
        </p:txBody>
      </p:sp>
      <p:sp>
        <p:nvSpPr>
          <p:cNvPr id="131086" name="AutoShape 14"/>
          <p:cNvSpPr>
            <a:spLocks noChangeArrowheads="1"/>
          </p:cNvSpPr>
          <p:nvPr/>
        </p:nvSpPr>
        <p:spPr bwMode="auto">
          <a:xfrm>
            <a:off x="360363" y="5734050"/>
            <a:ext cx="1484312" cy="404813"/>
          </a:xfrm>
          <a:prstGeom prst="wedgeRoundRectCallout">
            <a:avLst>
              <a:gd name="adj1" fmla="val 71282"/>
              <a:gd name="adj2" fmla="val -4509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恢复的信息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34491DD-5D00-4104-B872-F569872CB419}" type="slidenum">
              <a:rPr lang="en-US" altLang="zh-CN" sz="1400" smtClean="0"/>
              <a:pPr eaLnBrk="1" hangingPunct="1"/>
              <a:t>42</a:t>
            </a:fld>
            <a:endParaRPr lang="en-US" altLang="zh-CN" sz="1400" smtClean="0"/>
          </a:p>
        </p:txBody>
      </p:sp>
      <p:graphicFrame>
        <p:nvGraphicFramePr>
          <p:cNvPr id="177159" name="Object 3"/>
          <p:cNvGraphicFramePr>
            <a:graphicFrameLocks noChangeAspect="1"/>
          </p:cNvGraphicFramePr>
          <p:nvPr/>
        </p:nvGraphicFramePr>
        <p:xfrm>
          <a:off x="2468563" y="2497138"/>
          <a:ext cx="5532437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Visio" r:id="rId3" imgW="2660780" imgH="1252728" progId="Visio.Drawing.11">
                  <p:embed/>
                </p:oleObj>
              </mc:Choice>
              <mc:Fallback>
                <p:oleObj name="Visio" r:id="rId3" imgW="2660780" imgH="125272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497138"/>
                        <a:ext cx="5532437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2"/>
          <p:cNvGraphicFramePr>
            <a:graphicFrameLocks noChangeAspect="1"/>
          </p:cNvGraphicFramePr>
          <p:nvPr/>
        </p:nvGraphicFramePr>
        <p:xfrm>
          <a:off x="5384800" y="3509963"/>
          <a:ext cx="158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Visio" r:id="rId5" imgW="83515" imgH="263347" progId="Visio.Drawing.11">
                  <p:embed/>
                </p:oleObj>
              </mc:Choice>
              <mc:Fallback>
                <p:oleObj name="Visio" r:id="rId5" imgW="83515" imgH="26334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509963"/>
                        <a:ext cx="1587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Object 4"/>
          <p:cNvGraphicFramePr>
            <a:graphicFrameLocks noChangeAspect="1"/>
          </p:cNvGraphicFramePr>
          <p:nvPr/>
        </p:nvGraphicFramePr>
        <p:xfrm>
          <a:off x="5383213" y="3783013"/>
          <a:ext cx="1889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Visio" r:id="rId7" imgW="83551" imgH="191353" progId="Visio.Drawing.11">
                  <p:embed/>
                </p:oleObj>
              </mc:Choice>
              <mc:Fallback>
                <p:oleObj name="Visio" r:id="rId7" imgW="83551" imgH="19135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3783013"/>
                        <a:ext cx="1889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9" name="AutoShape 17"/>
          <p:cNvSpPr>
            <a:spLocks noChangeArrowheads="1"/>
          </p:cNvSpPr>
          <p:nvPr/>
        </p:nvSpPr>
        <p:spPr bwMode="auto">
          <a:xfrm>
            <a:off x="539750" y="3500438"/>
            <a:ext cx="1728788" cy="576262"/>
          </a:xfrm>
          <a:prstGeom prst="wedgeRoundRectCallout">
            <a:avLst>
              <a:gd name="adj1" fmla="val 67630"/>
              <a:gd name="adj2" fmla="val -15565"/>
              <a:gd name="adj3" fmla="val 16667"/>
            </a:avLst>
          </a:prstGeom>
          <a:solidFill>
            <a:srgbClr val="E8E8E8"/>
          </a:solidFill>
          <a:ln w="9525">
            <a:solidFill>
              <a:srgbClr val="8D8D8D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何谓</a:t>
            </a:r>
            <a:r>
              <a:rPr lang="en-US" altLang="zh-CN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ISI 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？</a:t>
            </a:r>
          </a:p>
        </p:txBody>
      </p:sp>
      <p:sp>
        <p:nvSpPr>
          <p:cNvPr id="177175" name="AutoShape 23"/>
          <p:cNvSpPr>
            <a:spLocks noChangeArrowheads="1"/>
          </p:cNvSpPr>
          <p:nvPr/>
        </p:nvSpPr>
        <p:spPr bwMode="auto">
          <a:xfrm>
            <a:off x="395288" y="5210175"/>
            <a:ext cx="2747962" cy="576263"/>
          </a:xfrm>
          <a:prstGeom prst="wedgeRoundRectCallout">
            <a:avLst>
              <a:gd name="adj1" fmla="val 59472"/>
              <a:gd name="adj2" fmla="val 32921"/>
              <a:gd name="adj3" fmla="val 16667"/>
            </a:avLst>
          </a:prstGeom>
          <a:solidFill>
            <a:srgbClr val="E8E8E8"/>
          </a:solidFill>
          <a:ln w="9525" algn="ctr">
            <a:solidFill>
              <a:srgbClr val="8D8D8D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产生</a:t>
            </a:r>
            <a:r>
              <a:rPr lang="en-US" altLang="zh-CN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ISI</a:t>
            </a:r>
            <a:r>
              <a:rPr lang="zh-CN" alt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的原因 ？</a:t>
            </a: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611188" y="333375"/>
            <a:ext cx="1697037" cy="4810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SzPct val="60000"/>
              <a:defRPr/>
            </a:pPr>
            <a:r>
              <a:rPr lang="zh-CN" altLang="en-US" sz="2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误码原因</a:t>
            </a:r>
          </a:p>
        </p:txBody>
      </p:sp>
      <p:sp>
        <p:nvSpPr>
          <p:cNvPr id="10" name="矩形 9"/>
          <p:cNvSpPr/>
          <p:nvPr/>
        </p:nvSpPr>
        <p:spPr>
          <a:xfrm>
            <a:off x="3071813" y="5786438"/>
            <a:ext cx="47148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3399"/>
                </a:solidFill>
                <a:latin typeface="Tahoma"/>
                <a:ea typeface="宋体"/>
              </a:rPr>
              <a:t>——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系统传输总特性不理想。</a:t>
            </a:r>
            <a:endParaRPr lang="zh-CN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55650" y="1125538"/>
            <a:ext cx="7488238" cy="10715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信道噪声</a:t>
            </a:r>
          </a:p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码间串扰</a:t>
            </a:r>
            <a:r>
              <a:rPr lang="zh-CN" altLang="en-US" sz="2400" b="1" kern="0" dirty="0">
                <a:latin typeface="+mn-lt"/>
                <a:ea typeface="+mn-ea"/>
              </a:rPr>
              <a:t>（</a:t>
            </a:r>
            <a:r>
              <a:rPr lang="en-US" altLang="zh-CN" sz="2400" b="1" kern="0" dirty="0" err="1">
                <a:latin typeface="+mn-lt"/>
                <a:ea typeface="+mn-ea"/>
              </a:rPr>
              <a:t>InterSymbol</a:t>
            </a:r>
            <a:r>
              <a:rPr lang="en-US" altLang="zh-CN" sz="2400" b="1" kern="0" dirty="0">
                <a:latin typeface="+mn-lt"/>
                <a:ea typeface="+mn-ea"/>
              </a:rPr>
              <a:t> Interference</a:t>
            </a:r>
            <a:r>
              <a:rPr lang="zh-CN" altLang="en-US" sz="2400" b="1" kern="0" dirty="0">
                <a:latin typeface="+mn-lt"/>
                <a:ea typeface="+mn-ea"/>
              </a:rPr>
              <a:t>，</a:t>
            </a:r>
            <a:r>
              <a:rPr lang="en-US" altLang="zh-CN" sz="2400" b="1" kern="0" dirty="0">
                <a:solidFill>
                  <a:schemeClr val="hlink"/>
                </a:solidFill>
                <a:latin typeface="+mn-lt"/>
                <a:ea typeface="+mn-ea"/>
              </a:rPr>
              <a:t>ISI</a:t>
            </a:r>
            <a:r>
              <a:rPr lang="zh-CN" altLang="en-US" sz="2400" b="1" kern="0" dirty="0">
                <a:latin typeface="+mn-lt"/>
                <a:ea typeface="+mn-ea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9" grpId="0" animBg="1"/>
      <p:bldP spid="177175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129EF2C-EF80-4E2B-880F-C7AD9001E422}" type="slidenum">
              <a:rPr lang="en-US" altLang="zh-CN" sz="1400" smtClean="0"/>
              <a:pPr eaLnBrk="1" hangingPunct="1"/>
              <a:t>43</a:t>
            </a:fld>
            <a:endParaRPr lang="en-US" altLang="zh-CN" sz="1400" smtClean="0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42938" y="5176838"/>
            <a:ext cx="3429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r>
              <a:rPr lang="en-US" altLang="zh-CN" sz="2400" b="1">
                <a:latin typeface="宋体" pitchFamily="2" charset="-122"/>
              </a:rPr>
              <a:t>{</a:t>
            </a:r>
            <a:r>
              <a:rPr lang="en-US" altLang="zh-CN" sz="2400" b="1" i="1">
                <a:latin typeface="Times New Roman" pitchFamily="18" charset="0"/>
                <a:cs typeface="Arial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400" b="1">
                <a:latin typeface="宋体" pitchFamily="2" charset="-122"/>
              </a:rPr>
              <a:t>}</a:t>
            </a:r>
            <a:r>
              <a:rPr lang="zh-CN" altLang="en-US" sz="2400" b="1">
                <a:latin typeface="宋体" pitchFamily="2" charset="-122"/>
              </a:rPr>
              <a:t>对应的基带信号</a:t>
            </a:r>
          </a:p>
        </p:txBody>
      </p:sp>
      <p:graphicFrame>
        <p:nvGraphicFramePr>
          <p:cNvPr id="54290" name="Object 2"/>
          <p:cNvGraphicFramePr>
            <a:graphicFrameLocks noChangeAspect="1"/>
          </p:cNvGraphicFramePr>
          <p:nvPr/>
        </p:nvGraphicFramePr>
        <p:xfrm>
          <a:off x="3986213" y="5357813"/>
          <a:ext cx="32432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3" name="Equation" r:id="rId3" imgW="1422400" imgH="431800" progId="Equation.DSMT4">
                  <p:embed/>
                </p:oleObj>
              </mc:Choice>
              <mc:Fallback>
                <p:oleObj name="Equation" r:id="rId3" imgW="1422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5357813"/>
                        <a:ext cx="3243262" cy="10048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2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86" name="Object 3"/>
          <p:cNvGraphicFramePr>
            <a:graphicFrameLocks noChangeAspect="1"/>
          </p:cNvGraphicFramePr>
          <p:nvPr/>
        </p:nvGraphicFramePr>
        <p:xfrm>
          <a:off x="3917950" y="1662113"/>
          <a:ext cx="15208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4" name="Visio" r:id="rId5" imgW="882616" imgH="724486" progId="Visio.Drawing.11">
                  <p:embed/>
                </p:oleObj>
              </mc:Choice>
              <mc:Fallback>
                <p:oleObj name="Visio" r:id="rId5" imgW="882616" imgH="72448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662113"/>
                        <a:ext cx="15208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4"/>
          <p:cNvGraphicFramePr>
            <a:graphicFrameLocks noChangeAspect="1"/>
          </p:cNvGraphicFramePr>
          <p:nvPr/>
        </p:nvGraphicFramePr>
        <p:xfrm>
          <a:off x="1398588" y="1647825"/>
          <a:ext cx="10731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5" name="Visio" r:id="rId7" imgW="504030" imgH="658087" progId="Visio.Drawing.11">
                  <p:embed/>
                </p:oleObj>
              </mc:Choice>
              <mc:Fallback>
                <p:oleObj name="Visio" r:id="rId7" imgW="504030" imgH="65808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647825"/>
                        <a:ext cx="107315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5"/>
          <p:cNvGraphicFramePr>
            <a:graphicFrameLocks noChangeAspect="1"/>
          </p:cNvGraphicFramePr>
          <p:nvPr/>
        </p:nvGraphicFramePr>
        <p:xfrm>
          <a:off x="396875" y="1431925"/>
          <a:ext cx="10969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Visio" r:id="rId9" imgW="539549" imgH="536260" progId="Visio.Drawing.11">
                  <p:embed/>
                </p:oleObj>
              </mc:Choice>
              <mc:Fallback>
                <p:oleObj name="Visio" r:id="rId9" imgW="539549" imgH="5362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431925"/>
                        <a:ext cx="10969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6"/>
          <p:cNvGraphicFramePr>
            <a:graphicFrameLocks noChangeAspect="1"/>
          </p:cNvGraphicFramePr>
          <p:nvPr/>
        </p:nvGraphicFramePr>
        <p:xfrm>
          <a:off x="2406650" y="1647825"/>
          <a:ext cx="160337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7" name="Visio" r:id="rId11" imgW="801430" imgH="658087" progId="Visio.Drawing.11">
                  <p:embed/>
                </p:oleObj>
              </mc:Choice>
              <mc:Fallback>
                <p:oleObj name="Visio" r:id="rId11" imgW="801430" imgH="65808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647825"/>
                        <a:ext cx="160337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7"/>
          <p:cNvGraphicFramePr>
            <a:graphicFrameLocks noChangeAspect="1"/>
          </p:cNvGraphicFramePr>
          <p:nvPr/>
        </p:nvGraphicFramePr>
        <p:xfrm>
          <a:off x="5351463" y="1287463"/>
          <a:ext cx="1739900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8" name="Visio" r:id="rId13" imgW="762810" imgH="806641" progId="Visio.Drawing.11">
                  <p:embed/>
                </p:oleObj>
              </mc:Choice>
              <mc:Fallback>
                <p:oleObj name="Visio" r:id="rId13" imgW="762810" imgH="80664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1287463"/>
                        <a:ext cx="1739900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8"/>
          <p:cNvGraphicFramePr>
            <a:graphicFrameLocks noChangeAspect="1"/>
          </p:cNvGraphicFramePr>
          <p:nvPr/>
        </p:nvGraphicFramePr>
        <p:xfrm>
          <a:off x="6467475" y="1590675"/>
          <a:ext cx="24622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Visio" r:id="rId15" imgW="1225402" imgH="333404" progId="Visio.Drawing.11">
                  <p:embed/>
                </p:oleObj>
              </mc:Choice>
              <mc:Fallback>
                <p:oleObj name="Visio" r:id="rId15" imgW="1225402" imgH="33340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1590675"/>
                        <a:ext cx="24622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9"/>
          <p:cNvGraphicFramePr>
            <a:graphicFrameLocks noChangeAspect="1"/>
          </p:cNvGraphicFramePr>
          <p:nvPr/>
        </p:nvGraphicFramePr>
        <p:xfrm>
          <a:off x="6437313" y="1806575"/>
          <a:ext cx="7064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0" name="Visio" r:id="rId17" imgW="425381" imgH="196666" progId="Visio.Drawing.11">
                  <p:embed/>
                </p:oleObj>
              </mc:Choice>
              <mc:Fallback>
                <p:oleObj name="Visio" r:id="rId17" imgW="425381" imgH="19666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1806575"/>
                        <a:ext cx="7064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1208088" y="1339850"/>
            <a:ext cx="5300662" cy="1660525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785813" y="3286125"/>
            <a:ext cx="292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 基带传输总特性</a:t>
            </a:r>
          </a:p>
        </p:txBody>
      </p:sp>
      <p:graphicFrame>
        <p:nvGraphicFramePr>
          <p:cNvPr id="171020" name="Object 12"/>
          <p:cNvGraphicFramePr>
            <a:graphicFrameLocks noChangeAspect="1"/>
          </p:cNvGraphicFramePr>
          <p:nvPr/>
        </p:nvGraphicFramePr>
        <p:xfrm>
          <a:off x="3900488" y="4141788"/>
          <a:ext cx="38576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1" name="Equation" r:id="rId19" imgW="1586811" imgH="393529" progId="Equation.DSMT4">
                  <p:embed/>
                </p:oleObj>
              </mc:Choice>
              <mc:Fallback>
                <p:oleObj name="Equation" r:id="rId19" imgW="1586811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141788"/>
                        <a:ext cx="3857625" cy="9302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3857625" y="3357563"/>
          <a:ext cx="39100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2" name="Equation" r:id="rId21" imgW="1651000" imgH="228600" progId="Equation.DSMT4">
                  <p:embed/>
                </p:oleObj>
              </mc:Choice>
              <mc:Fallback>
                <p:oleObj name="Equation" r:id="rId21" imgW="16510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357563"/>
                        <a:ext cx="3910013" cy="5413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3D3D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7929563" y="3571875"/>
            <a:ext cx="285750" cy="1000125"/>
          </a:xfrm>
          <a:prstGeom prst="curvedLeftArrow">
            <a:avLst>
              <a:gd name="adj1" fmla="val 67926"/>
              <a:gd name="adj2" fmla="val 135852"/>
              <a:gd name="adj3" fmla="val 33333"/>
            </a:avLst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8" name="Object 12"/>
          <p:cNvGraphicFramePr>
            <a:graphicFrameLocks noChangeAspect="1"/>
          </p:cNvGraphicFramePr>
          <p:nvPr/>
        </p:nvGraphicFramePr>
        <p:xfrm>
          <a:off x="8072438" y="1341438"/>
          <a:ext cx="6429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Equation" r:id="rId23" imgW="291847" imgH="266469" progId="Equation.DSMT4">
                  <p:embed/>
                </p:oleObj>
              </mc:Choice>
              <mc:Fallback>
                <p:oleObj name="Equation" r:id="rId23" imgW="291847" imgH="26646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1341438"/>
                        <a:ext cx="6429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21"/>
          <p:cNvGraphicFramePr>
            <a:graphicFrameLocks noChangeAspect="1"/>
          </p:cNvGraphicFramePr>
          <p:nvPr/>
        </p:nvGraphicFramePr>
        <p:xfrm>
          <a:off x="765175" y="1800225"/>
          <a:ext cx="7064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" name="Visio" r:id="rId25" imgW="425381" imgH="196666" progId="Visio.Drawing.11">
                  <p:embed/>
                </p:oleObj>
              </mc:Choice>
              <mc:Fallback>
                <p:oleObj name="Visio" r:id="rId25" imgW="425381" imgH="196666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800225"/>
                        <a:ext cx="7064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Rectangle 3"/>
          <p:cNvSpPr txBox="1">
            <a:spLocks noChangeArrowheads="1"/>
          </p:cNvSpPr>
          <p:nvPr/>
        </p:nvSpPr>
        <p:spPr bwMode="auto">
          <a:xfrm>
            <a:off x="0" y="428625"/>
            <a:ext cx="60007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000099"/>
                </a:solidFill>
                <a:cs typeface="Arial" charset="0"/>
              </a:rPr>
              <a:t>§</a:t>
            </a:r>
            <a:r>
              <a:rPr lang="en-US" altLang="en-US" sz="2800" b="1">
                <a:solidFill>
                  <a:srgbClr val="000099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2800" b="1">
                <a:solidFill>
                  <a:srgbClr val="000099"/>
                </a:solidFill>
                <a:latin typeface="Arial" charset="0"/>
                <a:ea typeface="微软雅黑" pitchFamily="34" charset="-122"/>
                <a:cs typeface="Arial" charset="0"/>
              </a:rPr>
              <a:t>.3.</a:t>
            </a:r>
            <a:r>
              <a:rPr lang="en-US" altLang="zh-CN" sz="2800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2 </a:t>
            </a:r>
            <a:r>
              <a:rPr lang="en-US" altLang="zh-CN" sz="3200" b="1">
                <a:solidFill>
                  <a:srgbClr val="990099"/>
                </a:solidFill>
                <a:ea typeface="微软雅黑" pitchFamily="34" charset="-122"/>
                <a:cs typeface="Arial" charset="0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定量分析</a:t>
            </a:r>
            <a:endParaRPr lang="en-US" altLang="zh-CN" sz="2800" b="1">
              <a:solidFill>
                <a:schemeClr val="tx2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302" grpId="0" animBg="1"/>
      <p:bldP spid="54303" grpId="0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68F25B0-A018-4376-8C4F-11C80900A7AB}" type="slidenum">
              <a:rPr lang="en-US" altLang="zh-CN" sz="1400" smtClean="0"/>
              <a:pPr eaLnBrk="1" hangingPunct="1"/>
              <a:t>44</a:t>
            </a:fld>
            <a:endParaRPr lang="en-US" altLang="zh-CN" sz="1400" smtClean="0"/>
          </a:p>
        </p:txBody>
      </p: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571472" y="5387060"/>
            <a:ext cx="5357850" cy="9286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5">
              <a:lnSpc>
                <a:spcPct val="115000"/>
              </a:lnSpc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  如何消除  </a:t>
            </a:r>
            <a:r>
              <a:rPr lang="en-US" altLang="zh-CN" sz="2400" b="1" dirty="0">
                <a:solidFill>
                  <a:schemeClr val="hlink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ISI   </a:t>
            </a:r>
            <a:r>
              <a:rPr lang="zh-CN" altLang="en-US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？</a:t>
            </a:r>
            <a:endParaRPr lang="en-US" altLang="zh-CN" sz="24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lvl="5">
              <a:lnSpc>
                <a:spcPct val="115000"/>
              </a:lnSpc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如何抑制  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n(t)  </a:t>
            </a:r>
            <a:r>
              <a:rPr lang="zh-CN" altLang="en-US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？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500063"/>
            <a:ext cx="7920038" cy="4165600"/>
          </a:xfrm>
        </p:spPr>
        <p:txBody>
          <a:bodyPr/>
          <a:lstStyle/>
          <a:p>
            <a:pPr>
              <a:lnSpc>
                <a:spcPts val="3600"/>
              </a:lnSpc>
              <a:buSzPct val="70000"/>
              <a:buFont typeface="Wingdings" pitchFamily="2" charset="2"/>
              <a:buChar char="Ø"/>
            </a:pPr>
            <a:r>
              <a:rPr lang="zh-CN" altLang="en-US" sz="2400" b="1" smtClean="0"/>
              <a:t>接收滤波器输出信号：</a:t>
            </a:r>
          </a:p>
          <a:p>
            <a:pPr>
              <a:lnSpc>
                <a:spcPts val="3600"/>
              </a:lnSpc>
            </a:pPr>
            <a:endParaRPr lang="zh-CN" altLang="en-US" sz="2400" b="1" smtClean="0"/>
          </a:p>
          <a:p>
            <a:pPr>
              <a:lnSpc>
                <a:spcPts val="3600"/>
              </a:lnSpc>
            </a:pPr>
            <a:endParaRPr lang="zh-CN" altLang="en-US" sz="2400" b="1" smtClean="0"/>
          </a:p>
          <a:p>
            <a:pPr>
              <a:lnSpc>
                <a:spcPts val="3600"/>
              </a:lnSpc>
              <a:buFont typeface="Wingdings" pitchFamily="2" charset="2"/>
              <a:buChar char="Ø"/>
            </a:pPr>
            <a:r>
              <a:rPr lang="zh-CN" altLang="en-US" sz="2400" b="1" smtClean="0"/>
              <a:t>设抽样时刻                    ，则抽样值为：</a:t>
            </a:r>
          </a:p>
          <a:p>
            <a:endParaRPr lang="zh-CN" altLang="en-US" sz="2400" b="1" smtClean="0"/>
          </a:p>
          <a:p>
            <a:endParaRPr lang="zh-CN" altLang="en-US" sz="2400" b="1" smtClean="0"/>
          </a:p>
          <a:p>
            <a:endParaRPr lang="zh-CN" altLang="en-US" sz="2400" b="1" smtClean="0"/>
          </a:p>
          <a:p>
            <a:endParaRPr lang="zh-CN" altLang="en-US" sz="2400" b="1" smtClean="0"/>
          </a:p>
          <a:p>
            <a:endParaRPr lang="zh-CN" altLang="en-US" sz="2400" b="1" smtClean="0"/>
          </a:p>
        </p:txBody>
      </p:sp>
      <p:sp>
        <p:nvSpPr>
          <p:cNvPr id="47109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439366"/>
              </p:ext>
            </p:extLst>
          </p:nvPr>
        </p:nvGraphicFramePr>
        <p:xfrm>
          <a:off x="1471613" y="1011238"/>
          <a:ext cx="64881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3" imgW="3035160" imgH="431640" progId="Equation.DSMT4">
                  <p:embed/>
                </p:oleObj>
              </mc:Choice>
              <mc:Fallback>
                <p:oleObj name="Equation" r:id="rId3" imgW="30351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011238"/>
                        <a:ext cx="6488112" cy="9175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3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20054"/>
              </p:ext>
            </p:extLst>
          </p:nvPr>
        </p:nvGraphicFramePr>
        <p:xfrm>
          <a:off x="2571750" y="2147888"/>
          <a:ext cx="1562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5" imgW="799920" imgH="241200" progId="Equation.DSMT4">
                  <p:embed/>
                </p:oleObj>
              </mc:Choice>
              <mc:Fallback>
                <p:oleObj name="Equation" r:id="rId5" imgW="79992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47888"/>
                        <a:ext cx="15621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0405688"/>
              </p:ext>
            </p:extLst>
          </p:nvPr>
        </p:nvGraphicFramePr>
        <p:xfrm>
          <a:off x="1016000" y="2643188"/>
          <a:ext cx="69135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7" imgW="3009600" imgH="431640" progId="Equation.DSMT4">
                  <p:embed/>
                </p:oleObj>
              </mc:Choice>
              <mc:Fallback>
                <p:oleObj name="Equation" r:id="rId7" imgW="3009600" imgH="4316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643188"/>
                        <a:ext cx="6913563" cy="9921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821881"/>
              </p:ext>
            </p:extLst>
          </p:nvPr>
        </p:nvGraphicFramePr>
        <p:xfrm>
          <a:off x="2008188" y="4043363"/>
          <a:ext cx="63500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9" imgW="2844720" imgH="342720" progId="Equation.DSMT4">
                  <p:embed/>
                </p:oleObj>
              </mc:Choice>
              <mc:Fallback>
                <p:oleObj name="Equation" r:id="rId9" imgW="284472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4043363"/>
                        <a:ext cx="63500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6" name="Rectangle 38"/>
          <p:cNvSpPr>
            <a:spLocks noChangeArrowheads="1"/>
          </p:cNvSpPr>
          <p:nvPr/>
        </p:nvSpPr>
        <p:spPr bwMode="auto">
          <a:xfrm>
            <a:off x="3506788" y="3829050"/>
            <a:ext cx="2962275" cy="1008063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4497388" y="4645025"/>
            <a:ext cx="1047750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ISI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值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6686550" y="3829050"/>
            <a:ext cx="1655763" cy="1008063"/>
          </a:xfrm>
          <a:prstGeom prst="rect">
            <a:avLst/>
          </a:prstGeom>
          <a:noFill/>
          <a:ln w="38100" cmpd="dbl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7069138" y="4643438"/>
            <a:ext cx="869950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Verdana" pitchFamily="34" charset="0"/>
              </a:rPr>
              <a:t>噪声</a:t>
            </a:r>
          </a:p>
        </p:txBody>
      </p:sp>
      <p:sp>
        <p:nvSpPr>
          <p:cNvPr id="16" name="矩形 15"/>
          <p:cNvSpPr/>
          <p:nvPr/>
        </p:nvSpPr>
        <p:spPr>
          <a:xfrm>
            <a:off x="571500" y="5567363"/>
            <a:ext cx="23923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研究的问题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82825" y="4000500"/>
            <a:ext cx="1000125" cy="714375"/>
          </a:xfrm>
          <a:prstGeom prst="ellipse">
            <a:avLst/>
          </a:prstGeom>
          <a:noFill/>
          <a:ln w="38100" cmpd="dbl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886700" y="2781300"/>
            <a:ext cx="9286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2400" b="1" kern="0" dirty="0">
                <a:solidFill>
                  <a:srgbClr val="800080"/>
                </a:solidFill>
                <a:latin typeface="Arial" pitchFamily="34" charset="0"/>
                <a:ea typeface="+mn-ea"/>
                <a:cs typeface="Arial" pitchFamily="34" charset="0"/>
              </a:rPr>
              <a:t>延时</a:t>
            </a:r>
            <a:endParaRPr lang="zh-CN" altLang="en-US" sz="2400" kern="0" dirty="0">
              <a:solidFill>
                <a:srgbClr val="80008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500938" y="3429000"/>
            <a:ext cx="1071562" cy="1588"/>
          </a:xfrm>
          <a:prstGeom prst="line">
            <a:avLst/>
          </a:prstGeom>
          <a:ln w="38100" cmpd="dbl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6" grpId="0" animBg="1"/>
      <p:bldP spid="68647" grpId="0" animBg="1"/>
      <p:bldP spid="68649" grpId="0" animBg="1"/>
      <p:bldP spid="68648" grpId="0" animBg="1"/>
      <p:bldP spid="16" grpId="0"/>
      <p:bldP spid="17" grpId="0" animBg="1"/>
      <p:bldP spid="1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919CCB-1E4C-4D62-B4B2-1A57FBC8A916}" type="slidenum">
              <a:rPr lang="en-US" altLang="zh-CN" sz="1400" smtClean="0"/>
              <a:pPr eaLnBrk="1" hangingPunct="1"/>
              <a:t>45</a:t>
            </a:fld>
            <a:endParaRPr lang="en-US" altLang="zh-CN" sz="1400" smtClean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2000250" y="3354388"/>
            <a:ext cx="57864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zh-CN" altLang="en-US" sz="3200" b="1" smtClean="0">
                <a:solidFill>
                  <a:srgbClr val="003399"/>
                </a:solidFill>
                <a:latin typeface="Arial" charset="0"/>
                <a:ea typeface="黑体" pitchFamily="2" charset="-122"/>
                <a:cs typeface="Arial" charset="0"/>
              </a:rPr>
              <a:t>无码间串扰的基带传输特性</a:t>
            </a:r>
            <a:endParaRPr lang="zh-CN" sz="3200" b="1" noProof="1" smtClean="0">
              <a:solidFill>
                <a:srgbClr val="003399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48132" name="矩形 4"/>
          <p:cNvSpPr>
            <a:spLocks noChangeArrowheads="1"/>
          </p:cNvSpPr>
          <p:nvPr/>
        </p:nvSpPr>
        <p:spPr bwMode="auto">
          <a:xfrm>
            <a:off x="714375" y="2166938"/>
            <a:ext cx="1546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3600" b="1" u="sng">
                <a:solidFill>
                  <a:srgbClr val="800080"/>
                </a:solidFill>
              </a:rPr>
              <a:t>§</a:t>
            </a:r>
            <a:r>
              <a:rPr lang="en-US" altLang="en-US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.4  </a:t>
            </a:r>
            <a:endParaRPr lang="zh-CN" altLang="en-US" sz="3600" b="1" u="sng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88D6E63-62A2-4C61-B71B-B053CB4F05B8}" type="slidenum">
              <a:rPr lang="en-US" altLang="zh-CN" sz="1400" smtClean="0"/>
              <a:pPr eaLnBrk="1" hangingPunct="1"/>
              <a:t>46</a:t>
            </a:fld>
            <a:endParaRPr lang="en-US" altLang="zh-CN" sz="1400" smtClean="0"/>
          </a:p>
        </p:txBody>
      </p:sp>
      <p:graphicFrame>
        <p:nvGraphicFramePr>
          <p:cNvPr id="46082" name="Object 1"/>
          <p:cNvGraphicFramePr>
            <a:graphicFrameLocks noChangeAspect="1"/>
          </p:cNvGraphicFramePr>
          <p:nvPr/>
        </p:nvGraphicFramePr>
        <p:xfrm>
          <a:off x="2214563" y="3857625"/>
          <a:ext cx="5192712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Visio" r:id="rId3" imgW="2374128" imgH="805797" progId="Visio.Drawing.11">
                  <p:embed/>
                </p:oleObj>
              </mc:Choice>
              <mc:Fallback>
                <p:oleObj name="Visio" r:id="rId3" imgW="2374128" imgH="8057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857625"/>
                        <a:ext cx="5192712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3"/>
          <p:cNvGraphicFramePr>
            <a:graphicFrameLocks noChangeAspect="1"/>
          </p:cNvGraphicFramePr>
          <p:nvPr/>
        </p:nvGraphicFramePr>
        <p:xfrm>
          <a:off x="2401888" y="1357313"/>
          <a:ext cx="36988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Equation" r:id="rId5" imgW="1676400" imgH="342900" progId="Equation.DSMT4">
                  <p:embed/>
                </p:oleObj>
              </mc:Choice>
              <mc:Fallback>
                <p:oleObj name="Equation" r:id="rId5" imgW="16764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357313"/>
                        <a:ext cx="36988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233613" y="2571750"/>
          <a:ext cx="36401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7" imgW="1524000" imgH="355600" progId="Equation.DSMT4">
                  <p:embed/>
                </p:oleObj>
              </mc:Choice>
              <mc:Fallback>
                <p:oleObj name="Equation" r:id="rId7" imgW="15240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571750"/>
                        <a:ext cx="36401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14375" y="2143125"/>
            <a:ext cx="1857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2400" b="1" kern="0" dirty="0">
                <a:latin typeface="黑体" pitchFamily="2" charset="-122"/>
                <a:ea typeface="黑体" pitchFamily="2" charset="-122"/>
                <a:cs typeface="Arial" pitchFamily="34" charset="0"/>
              </a:rPr>
              <a:t>若能使</a:t>
            </a:r>
            <a:r>
              <a:rPr lang="en-US" altLang="zh-CN" sz="2400" b="1" kern="0" dirty="0">
                <a:latin typeface="黑体" pitchFamily="2" charset="-122"/>
                <a:ea typeface="黑体" pitchFamily="2" charset="-122"/>
                <a:cs typeface="Arial" pitchFamily="34" charset="0"/>
              </a:rPr>
              <a:t>:</a:t>
            </a:r>
            <a:endParaRPr lang="zh-CN" altLang="en-US" sz="2400" b="1" kern="0" dirty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000750" y="2428875"/>
            <a:ext cx="1857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2400" b="1" kern="0" dirty="0">
                <a:latin typeface="Arial" pitchFamily="34" charset="0"/>
                <a:ea typeface="+mn-ea"/>
                <a:cs typeface="Arial" pitchFamily="34" charset="0"/>
              </a:rPr>
              <a:t>,   </a:t>
            </a:r>
            <a:r>
              <a:rPr lang="zh-CN" altLang="en-US" sz="2400" b="1" kern="0" dirty="0">
                <a:latin typeface="Arial" pitchFamily="34" charset="0"/>
                <a:ea typeface="+mn-ea"/>
                <a:cs typeface="Arial" pitchFamily="34" charset="0"/>
              </a:rPr>
              <a:t>则无</a:t>
            </a:r>
            <a:r>
              <a:rPr lang="en-US" altLang="zh-CN" sz="2400" b="1" kern="0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ISI</a:t>
            </a:r>
            <a:endParaRPr lang="zh-CN" altLang="en-US" sz="2400" b="1" kern="0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714375" y="3571875"/>
            <a:ext cx="1857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2400" b="1" kern="0" dirty="0">
                <a:latin typeface="黑体" pitchFamily="2" charset="-122"/>
                <a:ea typeface="黑体" pitchFamily="2" charset="-122"/>
                <a:cs typeface="Arial" pitchFamily="34" charset="0"/>
              </a:rPr>
              <a:t>怎么做？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286000" y="5467350"/>
            <a:ext cx="1857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zh-CN" altLang="en-US" sz="2400" kern="0" dirty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zh-CN" altLang="en-US" sz="2400" b="1" kern="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做不到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00563" y="5472113"/>
            <a:ext cx="264318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2800" kern="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zh-CN" altLang="en-US" sz="2400" b="1" kern="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关注抽样时刻</a:t>
            </a:r>
          </a:p>
        </p:txBody>
      </p:sp>
      <p:sp>
        <p:nvSpPr>
          <p:cNvPr id="19" name="矩形 18"/>
          <p:cNvSpPr/>
          <p:nvPr/>
        </p:nvSpPr>
        <p:spPr>
          <a:xfrm>
            <a:off x="6143625" y="3957638"/>
            <a:ext cx="1757363" cy="4619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等</a:t>
            </a:r>
            <a:r>
              <a:rPr lang="en-US" altLang="zh-CN" sz="2400" b="1" i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的零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点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428625"/>
            <a:ext cx="60007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  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消除码间串扰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设计思想</a:t>
            </a:r>
            <a:endParaRPr lang="zh-CN" altLang="en-US" sz="28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5757862" y="4529138"/>
            <a:ext cx="500063" cy="30003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6036468" y="4536282"/>
            <a:ext cx="500063" cy="28575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759450" y="5043488"/>
            <a:ext cx="46038" cy="46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511925" y="5057775"/>
            <a:ext cx="46038" cy="460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nimBg="1"/>
      <p:bldP spid="23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7606343-4275-4947-838A-190DDEAD429E}" type="slidenum">
              <a:rPr lang="en-US" altLang="zh-CN" sz="1400" smtClean="0"/>
              <a:pPr eaLnBrk="1" hangingPunct="1"/>
              <a:t>47</a:t>
            </a:fld>
            <a:endParaRPr lang="en-US" altLang="zh-CN" sz="1400" smtClean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2484438" y="1828800"/>
          <a:ext cx="451643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3" imgW="1765300" imgH="457200" progId="Equation.DSMT4">
                  <p:embed/>
                </p:oleObj>
              </mc:Choice>
              <mc:Fallback>
                <p:oleObj name="Equation" r:id="rId3" imgW="17653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28800"/>
                        <a:ext cx="4516437" cy="1100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0"/>
          <a:stretch>
            <a:fillRect/>
          </a:stretch>
        </p:blipFill>
        <p:spPr bwMode="auto">
          <a:xfrm>
            <a:off x="857250" y="3786188"/>
            <a:ext cx="65722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642938" y="3108325"/>
            <a:ext cx="7929562" cy="5349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/>
        </p:spPr>
        <p:txBody>
          <a:bodyPr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含义：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本</a:t>
            </a:r>
            <a:r>
              <a:rPr lang="zh-CN" altLang="en-US" sz="2400" b="1" dirty="0">
                <a:latin typeface="+mn-ea"/>
                <a:ea typeface="+mn-ea"/>
              </a:rPr>
              <a:t>码元抽样时刻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有值</a:t>
            </a:r>
            <a:r>
              <a:rPr lang="zh-CN" altLang="en-US" sz="2400" b="1" dirty="0">
                <a:latin typeface="+mn-ea"/>
                <a:ea typeface="+mn-ea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其他</a:t>
            </a:r>
            <a:r>
              <a:rPr lang="zh-CN" altLang="en-US" sz="2400" b="1" dirty="0">
                <a:latin typeface="+mn-ea"/>
                <a:ea typeface="+mn-ea"/>
              </a:rPr>
              <a:t>码元抽样时刻均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为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zh-CN" altLang="en-US" sz="2400" b="1" kern="0" dirty="0"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422275"/>
            <a:ext cx="60007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 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无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码间串扰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条件</a:t>
            </a:r>
            <a:endParaRPr lang="zh-CN" altLang="en-US" sz="28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813" y="1119188"/>
            <a:ext cx="2201862" cy="5191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时域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条件</a:t>
            </a:r>
            <a:endParaRPr lang="zh-CN" altLang="en-US" b="1"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D20117-D00F-4343-9A00-1BC725C2D784}" type="slidenum">
              <a:rPr lang="en-US" altLang="zh-CN" sz="1400" smtClean="0"/>
              <a:pPr eaLnBrk="1" hangingPunct="1"/>
              <a:t>48</a:t>
            </a:fld>
            <a:endParaRPr lang="en-US" altLang="zh-CN" sz="1400" smtClean="0"/>
          </a:p>
        </p:txBody>
      </p:sp>
      <p:graphicFrame>
        <p:nvGraphicFramePr>
          <p:cNvPr id="293900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7175" y="4467225"/>
          <a:ext cx="55245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Visio" r:id="rId3" imgW="3322990" imgH="1011748" progId="Visio.Drawing.11">
                  <p:embed/>
                </p:oleObj>
              </mc:Choice>
              <mc:Fallback>
                <p:oleObj name="Visio" r:id="rId3" imgW="3322990" imgH="1011748" progId="Visio.Drawing.11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467225"/>
                        <a:ext cx="552450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2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4005263"/>
          <a:ext cx="5156200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Visio" r:id="rId5" imgW="3482543" imgH="1212072" progId="Visio.Drawing.11">
                  <p:embed/>
                </p:oleObj>
              </mc:Choice>
              <mc:Fallback>
                <p:oleObj name="Visio" r:id="rId5" imgW="3482543" imgH="1212072" progId="Visio.Drawing.11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05263"/>
                        <a:ext cx="5156200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730375" y="1296988"/>
          <a:ext cx="1987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Equation" r:id="rId7" imgW="863225" imgH="203112" progId="Equation.DSMT4">
                  <p:embed/>
                </p:oleObj>
              </mc:Choice>
              <mc:Fallback>
                <p:oleObj name="Equation" r:id="rId7" imgW="863225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296988"/>
                        <a:ext cx="1987550" cy="466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946150" y="1239838"/>
            <a:ext cx="857250" cy="5302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/>
        </p:spPr>
        <p:txBody>
          <a:bodyPr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</a:t>
            </a:r>
            <a:endParaRPr lang="zh-CN" altLang="en-US" sz="2400" b="1" kern="0" dirty="0"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35375" y="1268413"/>
            <a:ext cx="3068638" cy="5302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/>
        </p:spPr>
        <p:txBody>
          <a:bodyPr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，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并利用时域条件：</a:t>
            </a:r>
            <a:endParaRPr lang="zh-CN" altLang="en-US" sz="2400" b="1" kern="0" dirty="0">
              <a:latin typeface="+mn-ea"/>
              <a:ea typeface="+mn-ea"/>
            </a:endParaRP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2019300" y="2911475"/>
          <a:ext cx="47561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9" imgW="1968500" imgH="419100" progId="Equation.DSMT4">
                  <p:embed/>
                </p:oleObj>
              </mc:Choice>
              <mc:Fallback>
                <p:oleObj name="Equation" r:id="rId9" imgW="19685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911475"/>
                        <a:ext cx="47561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1060450" y="1839913"/>
          <a:ext cx="45402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Equation" r:id="rId11" imgW="1879600" imgH="393700" progId="Equation.DSMT4">
                  <p:embed/>
                </p:oleObj>
              </mc:Choice>
              <mc:Fallback>
                <p:oleObj name="Equation" r:id="rId11" imgW="18796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839913"/>
                        <a:ext cx="45402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6775450" y="2259013"/>
            <a:ext cx="282575" cy="1223962"/>
          </a:xfrm>
          <a:prstGeom prst="curvedLeftArrow">
            <a:avLst>
              <a:gd name="adj1" fmla="val 67920"/>
              <a:gd name="adj2" fmla="val 135859"/>
              <a:gd name="adj3" fmla="val 33333"/>
            </a:avLst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32638" y="2054225"/>
            <a:ext cx="857250" cy="15525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/>
        </p:spPr>
        <p:txBody>
          <a:bodyPr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solidFill>
                  <a:srgbClr val="000099"/>
                </a:solidFill>
                <a:latin typeface="+mn-ea"/>
                <a:ea typeface="+mn-ea"/>
              </a:rPr>
              <a:t>分段</a:t>
            </a:r>
            <a:endParaRPr lang="en-US" altLang="zh-CN" sz="2400" b="1" kern="0" dirty="0">
              <a:solidFill>
                <a:srgbClr val="000099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solidFill>
                  <a:srgbClr val="000099"/>
                </a:solidFill>
                <a:latin typeface="+mn-ea"/>
                <a:ea typeface="+mn-ea"/>
              </a:rPr>
              <a:t>积分</a:t>
            </a:r>
            <a:endParaRPr lang="en-US" altLang="zh-CN" sz="2400" b="1" kern="0" dirty="0">
              <a:solidFill>
                <a:srgbClr val="000099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solidFill>
                  <a:srgbClr val="000099"/>
                </a:solidFill>
                <a:latin typeface="+mn-ea"/>
                <a:ea typeface="+mn-ea"/>
              </a:rPr>
              <a:t>求和</a:t>
            </a:r>
          </a:p>
        </p:txBody>
      </p:sp>
      <p:sp>
        <p:nvSpPr>
          <p:cNvPr id="13" name="矩形 12"/>
          <p:cNvSpPr/>
          <p:nvPr/>
        </p:nvSpPr>
        <p:spPr>
          <a:xfrm>
            <a:off x="323850" y="333375"/>
            <a:ext cx="2417763" cy="5191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频域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条件</a:t>
            </a:r>
            <a:endParaRPr lang="zh-CN" altLang="en-US" b="1"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20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DEEE929-C327-482E-B02C-AAE5B32F51B7}" type="slidenum">
              <a:rPr lang="en-US" altLang="zh-CN" sz="1400" smtClean="0"/>
              <a:pPr eaLnBrk="1" hangingPunct="1"/>
              <a:t>49</a:t>
            </a:fld>
            <a:endParaRPr lang="en-US" altLang="zh-CN" sz="1400" smtClean="0"/>
          </a:p>
        </p:txBody>
      </p:sp>
      <p:sp>
        <p:nvSpPr>
          <p:cNvPr id="29" name="矩形 28"/>
          <p:cNvSpPr/>
          <p:nvPr/>
        </p:nvSpPr>
        <p:spPr>
          <a:xfrm>
            <a:off x="6699250" y="571500"/>
            <a:ext cx="1928813" cy="35004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6699250" y="19288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则有</a:t>
            </a:r>
            <a:endParaRPr lang="zh-CN" altLang="en-US" sz="2400" b="1">
              <a:latin typeface="Arial" charset="0"/>
            </a:endParaRPr>
          </a:p>
        </p:txBody>
      </p:sp>
      <p:graphicFrame>
        <p:nvGraphicFramePr>
          <p:cNvPr id="52229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71500" y="1073150"/>
          <a:ext cx="5127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4" imgW="2400300" imgH="419100" progId="Equation.DSMT4">
                  <p:embed/>
                </p:oleObj>
              </mc:Choice>
              <mc:Fallback>
                <p:oleObj name="Equation" r:id="rId4" imgW="2400300" imgH="4191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073150"/>
                        <a:ext cx="5127625" cy="895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3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4375" y="2143125"/>
          <a:ext cx="5643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Equation" r:id="rId6" imgW="2540000" imgH="431800" progId="Equation.DSMT4">
                  <p:embed/>
                </p:oleObj>
              </mc:Choice>
              <mc:Fallback>
                <p:oleObj name="Equation" r:id="rId6" imgW="2540000" imgH="43180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143125"/>
                        <a:ext cx="5643563" cy="958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3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14375" y="3419475"/>
          <a:ext cx="47879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Equation" r:id="rId8" imgW="2349500" imgH="482600" progId="Equation.DSMT4">
                  <p:embed/>
                </p:oleObj>
              </mc:Choice>
              <mc:Fallback>
                <p:oleObj name="Equation" r:id="rId8" imgW="2349500" imgH="482600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419475"/>
                        <a:ext cx="4787900" cy="984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51" name="Rectangle 39"/>
          <p:cNvSpPr>
            <a:spLocks noChangeArrowheads="1"/>
          </p:cNvSpPr>
          <p:nvPr/>
        </p:nvSpPr>
        <p:spPr bwMode="auto">
          <a:xfrm>
            <a:off x="785813" y="4786313"/>
            <a:ext cx="1150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j-lt"/>
                <a:cs typeface="Arial" pitchFamily="34" charset="0"/>
              </a:rPr>
              <a:t>=1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699250" y="5715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400" b="1">
              <a:latin typeface="Arial" charset="0"/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5043488" y="2143125"/>
            <a:ext cx="800100" cy="857250"/>
          </a:xfrm>
          <a:prstGeom prst="wedgeEllipseCallout">
            <a:avLst>
              <a:gd name="adj1" fmla="val 26171"/>
              <a:gd name="adj2" fmla="val 72971"/>
            </a:avLst>
          </a:prstGeom>
          <a:noFill/>
          <a:ln w="190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572125" y="3143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6699250" y="1000125"/>
          <a:ext cx="19272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10" imgW="825500" imgH="431800" progId="Equation.DSMT4">
                  <p:embed/>
                </p:oleObj>
              </mc:Choice>
              <mc:Fallback>
                <p:oleObj name="Equation" r:id="rId10" imgW="825500" imgH="431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000125"/>
                        <a:ext cx="19272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26"/>
          <p:cNvGraphicFramePr>
            <a:graphicFrameLocks noChangeAspect="1"/>
          </p:cNvGraphicFramePr>
          <p:nvPr/>
        </p:nvGraphicFramePr>
        <p:xfrm>
          <a:off x="6627813" y="2349500"/>
          <a:ext cx="20161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12" imgW="863225" imgH="431613" progId="Equation.DSMT4">
                  <p:embed/>
                </p:oleObj>
              </mc:Choice>
              <mc:Fallback>
                <p:oleObj name="Equation" r:id="rId12" imgW="863225" imgH="431613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2349500"/>
                        <a:ext cx="20161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3" name="Object 27"/>
          <p:cNvGraphicFramePr>
            <a:graphicFrameLocks noChangeAspect="1"/>
          </p:cNvGraphicFramePr>
          <p:nvPr/>
        </p:nvGraphicFramePr>
        <p:xfrm>
          <a:off x="6961188" y="3500438"/>
          <a:ext cx="14525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14" imgW="621760" imgH="177646" progId="Equation.DSMT4">
                  <p:embed/>
                </p:oleObj>
              </mc:Choice>
              <mc:Fallback>
                <p:oleObj name="Equation" r:id="rId14" imgW="621760" imgH="17764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3500438"/>
                        <a:ext cx="14525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椭圆形标注 32"/>
          <p:cNvSpPr/>
          <p:nvPr/>
        </p:nvSpPr>
        <p:spPr>
          <a:xfrm>
            <a:off x="4243388" y="3443288"/>
            <a:ext cx="714375" cy="785812"/>
          </a:xfrm>
          <a:prstGeom prst="wedgeEllipseCallout">
            <a:avLst>
              <a:gd name="adj1" fmla="val 141206"/>
              <a:gd name="adj2" fmla="val -51846"/>
            </a:avLst>
          </a:prstGeom>
          <a:noFill/>
          <a:ln w="190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0204" name="Object 28"/>
          <p:cNvGraphicFramePr>
            <a:graphicFrameLocks noChangeAspect="1"/>
          </p:cNvGraphicFramePr>
          <p:nvPr/>
        </p:nvGraphicFramePr>
        <p:xfrm>
          <a:off x="5857875" y="4954588"/>
          <a:ext cx="27860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16" imgW="1219200" imgH="457200" progId="Equation.DSMT4">
                  <p:embed/>
                </p:oleObj>
              </mc:Choice>
              <mc:Fallback>
                <p:oleObj name="Equation" r:id="rId16" imgW="1219200" imgH="45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4954588"/>
                        <a:ext cx="2786063" cy="10445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500063" y="1071563"/>
            <a:ext cx="1071562" cy="8572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292850" y="4465638"/>
            <a:ext cx="235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时域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条件：</a:t>
            </a:r>
            <a:endParaRPr lang="zh-CN" altLang="en-US" sz="2400" b="1">
              <a:latin typeface="Arial" charset="0"/>
            </a:endParaRPr>
          </a:p>
        </p:txBody>
      </p:sp>
      <p:graphicFrame>
        <p:nvGraphicFramePr>
          <p:cNvPr id="50205" name="Object 29"/>
          <p:cNvGraphicFramePr>
            <a:graphicFrameLocks noChangeAspect="1"/>
          </p:cNvGraphicFramePr>
          <p:nvPr/>
        </p:nvGraphicFramePr>
        <p:xfrm>
          <a:off x="7815263" y="4970463"/>
          <a:ext cx="763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18" imgW="355138" imgH="177569" progId="Equation.DSMT4">
                  <p:embed/>
                </p:oleObj>
              </mc:Choice>
              <mc:Fallback>
                <p:oleObj name="Equation" r:id="rId18" imgW="355138" imgH="177569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63" y="4970463"/>
                        <a:ext cx="7635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5843588" y="4941888"/>
          <a:ext cx="20018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20" imgW="889000" imgH="457200" progId="Equation.DSMT4">
                  <p:embed/>
                </p:oleObj>
              </mc:Choice>
              <mc:Fallback>
                <p:oleObj name="Equation" r:id="rId20" imgW="889000" imgH="45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4941888"/>
                        <a:ext cx="200183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圆角矩形标注 38"/>
          <p:cNvSpPr/>
          <p:nvPr/>
        </p:nvSpPr>
        <p:spPr>
          <a:xfrm>
            <a:off x="2143125" y="3357563"/>
            <a:ext cx="2071688" cy="1143000"/>
          </a:xfrm>
          <a:prstGeom prst="wedgeRoundRectCallout">
            <a:avLst>
              <a:gd name="adj1" fmla="val 19887"/>
              <a:gd name="adj2" fmla="val 79008"/>
              <a:gd name="adj3" fmla="val 16667"/>
            </a:avLst>
          </a:prstGeom>
          <a:noFill/>
          <a:ln w="1905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357563" y="47625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b="1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4" name="矩形 23"/>
          <p:cNvSpPr/>
          <p:nvPr/>
        </p:nvSpPr>
        <p:spPr>
          <a:xfrm>
            <a:off x="2571750" y="5786438"/>
            <a:ext cx="21431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即得</a:t>
            </a: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频域</a:t>
            </a:r>
            <a:r>
              <a:rPr lang="zh-CN" altLang="en-US" sz="2400" b="1" kern="0" dirty="0">
                <a:latin typeface="+mn-ea"/>
                <a:ea typeface="+mn-ea"/>
              </a:rPr>
              <a:t>条件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81375" y="5335588"/>
            <a:ext cx="476250" cy="522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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4917" grpId="0"/>
      <p:bldP spid="294951" grpId="0"/>
      <p:bldP spid="23" grpId="0"/>
      <p:bldP spid="27" grpId="0" animBg="1"/>
      <p:bldP spid="33" grpId="0" animBg="1"/>
      <p:bldP spid="35" grpId="0" animBg="1"/>
      <p:bldP spid="36" grpId="0"/>
      <p:bldP spid="39" grpId="0" animBg="1"/>
      <p:bldP spid="40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447A77D-A04E-443D-AD3B-F15AB831530E}" type="slidenum">
              <a:rPr lang="en-US" altLang="zh-CN" sz="1400" smtClean="0"/>
              <a:pPr eaLnBrk="1" hangingPunct="1"/>
              <a:t>5</a:t>
            </a:fld>
            <a:endParaRPr lang="en-US" altLang="zh-CN" sz="1400" smtClean="0"/>
          </a:p>
        </p:txBody>
      </p:sp>
      <p:graphicFrame>
        <p:nvGraphicFramePr>
          <p:cNvPr id="7171" name="Object 10"/>
          <p:cNvGraphicFramePr>
            <a:graphicFrameLocks noChangeAspect="1"/>
          </p:cNvGraphicFramePr>
          <p:nvPr/>
        </p:nvGraphicFramePr>
        <p:xfrm>
          <a:off x="714375" y="1428750"/>
          <a:ext cx="77406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Visio" r:id="rId3" imgW="2854478" imgH="550047" progId="Visio.Drawing.11">
                  <p:embed/>
                </p:oleObj>
              </mc:Choice>
              <mc:Fallback>
                <p:oleObj name="Visio" r:id="rId3" imgW="2854478" imgH="55004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428750"/>
                        <a:ext cx="774065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1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8688" y="3390900"/>
            <a:ext cx="7429500" cy="1320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kumimoji="1" lang="zh-CN" alt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抽样判决器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kumimoji="1" lang="en-US" altLang="zh-CN" sz="20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zh-CN" altLang="en-US" sz="20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作用：</a:t>
            </a:r>
            <a:r>
              <a:rPr lang="zh-CN" altLang="en-US" sz="20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对接收滤波器的输出波形进行抽样判决</a:t>
            </a:r>
            <a:r>
              <a:rPr lang="en-US" altLang="zh-CN" sz="20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,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sz="20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目的：</a:t>
            </a:r>
            <a:r>
              <a:rPr lang="zh-CN" altLang="en-US" sz="20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确定发送信码序列，</a:t>
            </a:r>
            <a:r>
              <a:rPr kumimoji="1" lang="zh-CN" altLang="en-US" sz="2000">
                <a:latin typeface="华文中宋" pitchFamily="2" charset="-122"/>
                <a:ea typeface="华文中宋" pitchFamily="2" charset="-122"/>
              </a:rPr>
              <a:t>再生基带信号。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297716" y="1443250"/>
            <a:ext cx="971104" cy="62842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40375" y="2185988"/>
            <a:ext cx="928688" cy="842962"/>
          </a:xfrm>
          <a:prstGeom prst="ellipse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8688" y="5087938"/>
            <a:ext cx="7429500" cy="912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kumimoji="1"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同步提取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提取用于抽样的位定时脉冲。</a:t>
            </a:r>
          </a:p>
        </p:txBody>
      </p:sp>
      <p:sp>
        <p:nvSpPr>
          <p:cNvPr id="7180" name="矩形 22"/>
          <p:cNvSpPr>
            <a:spLocks noChangeArrowheads="1"/>
          </p:cNvSpPr>
          <p:nvPr/>
        </p:nvSpPr>
        <p:spPr bwMode="auto">
          <a:xfrm>
            <a:off x="7772400" y="46672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55555"/>
                </a:solidFill>
                <a:latin typeface="华文细黑" pitchFamily="2" charset="-122"/>
                <a:ea typeface="华文细黑" pitchFamily="2" charset="-122"/>
              </a:rPr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B75A88E-4714-49E2-9C5F-15F1345577F7}" type="slidenum">
              <a:rPr lang="en-US" altLang="zh-CN" sz="1400" smtClean="0"/>
              <a:pPr eaLnBrk="1" hangingPunct="1"/>
              <a:t>50</a:t>
            </a:fld>
            <a:endParaRPr lang="en-US" altLang="zh-CN" sz="1400" smtClean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8313" y="333375"/>
            <a:ext cx="2000250" cy="519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频域</a:t>
            </a:r>
            <a:r>
              <a:rPr lang="zh-CN" altLang="en-US" sz="2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aphicFrame>
        <p:nvGraphicFramePr>
          <p:cNvPr id="53257" name="Object 12"/>
          <p:cNvGraphicFramePr>
            <a:graphicFrameLocks noChangeAspect="1"/>
          </p:cNvGraphicFramePr>
          <p:nvPr/>
        </p:nvGraphicFramePr>
        <p:xfrm>
          <a:off x="1979613" y="1341438"/>
          <a:ext cx="50641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3" imgW="1993900" imgH="482600" progId="Equation.DSMT4">
                  <p:embed/>
                </p:oleObj>
              </mc:Choice>
              <mc:Fallback>
                <p:oleObj name="Equation" r:id="rId3" imgW="19939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341438"/>
                        <a:ext cx="5064125" cy="1155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547813" y="4149725"/>
            <a:ext cx="6840537" cy="12747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28600" lvl="3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dirty="0">
                <a:latin typeface="Times New Roman" pitchFamily="18" charset="0"/>
              </a:rPr>
              <a:t>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400" b="1" u="sng" dirty="0">
                <a:latin typeface="Times New Roman" pitchFamily="18" charset="0"/>
              </a:rPr>
              <a:t>切割，平移，叠加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400" b="1" dirty="0">
                <a:latin typeface="Times New Roman" pitchFamily="18" charset="0"/>
              </a:rPr>
              <a:t>   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理想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LPF</a:t>
            </a:r>
          </a:p>
          <a:p>
            <a:pPr marL="228600" lvl="3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dirty="0">
                <a:latin typeface="Times New Roman" pitchFamily="18" charset="0"/>
              </a:rPr>
              <a:t>则以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1/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的速率传输时，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无</a:t>
            </a:r>
            <a:r>
              <a:rPr lang="zh-CN" altLang="en-US" sz="2400" b="1" dirty="0">
                <a:latin typeface="Times New Roman" pitchFamily="18" charset="0"/>
              </a:rPr>
              <a:t>码间串扰。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</a:p>
        </p:txBody>
      </p:sp>
      <p:sp>
        <p:nvSpPr>
          <p:cNvPr id="53259" name="AutoShape 11"/>
          <p:cNvSpPr>
            <a:spLocks noChangeArrowheads="1"/>
          </p:cNvSpPr>
          <p:nvPr/>
        </p:nvSpPr>
        <p:spPr bwMode="auto">
          <a:xfrm>
            <a:off x="4859338" y="4437063"/>
            <a:ext cx="647700" cy="144462"/>
          </a:xfrm>
          <a:prstGeom prst="rightArrow">
            <a:avLst>
              <a:gd name="adj1" fmla="val 50000"/>
              <a:gd name="adj2" fmla="val 74684"/>
            </a:avLst>
          </a:prstGeom>
          <a:solidFill>
            <a:srgbClr val="DDDDDD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00113" y="2708275"/>
            <a:ext cx="7143750" cy="5302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/>
        </p:spPr>
        <p:txBody>
          <a:bodyPr>
            <a:spAutoFit/>
          </a:bodyPr>
          <a:lstStyle/>
          <a:p>
            <a:pPr marL="228600" lvl="3" indent="-2286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——</a:t>
            </a:r>
            <a:r>
              <a:rPr lang="zh-CN" altLang="en-US" sz="2400" b="1" dirty="0">
                <a:latin typeface="+mn-ea"/>
                <a:ea typeface="+mn-ea"/>
              </a:rPr>
              <a:t>检验或设计</a:t>
            </a: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H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  <a:sym typeface="Symbol"/>
              </a:rPr>
              <a:t>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能否消除码间串扰的理论依据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pSp>
        <p:nvGrpSpPr>
          <p:cNvPr id="53261" name="组合 57"/>
          <p:cNvGrpSpPr>
            <a:grpSpLocks/>
          </p:cNvGrpSpPr>
          <p:nvPr/>
        </p:nvGrpSpPr>
        <p:grpSpPr bwMode="auto">
          <a:xfrm>
            <a:off x="762000" y="3649663"/>
            <a:ext cx="1000125" cy="642937"/>
            <a:chOff x="2500298" y="3214686"/>
            <a:chExt cx="1071570" cy="642942"/>
          </a:xfrm>
        </p:grpSpPr>
        <p:sp>
          <p:nvSpPr>
            <p:cNvPr id="21" name="椭圆 20"/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26165" y="3286124"/>
              <a:ext cx="850452" cy="4572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含义</a:t>
              </a:r>
              <a:endPara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7EA405-0B33-45E1-8445-28E0F77D23BE}" type="slidenum">
              <a:rPr lang="en-US" altLang="zh-CN" sz="1400" smtClean="0"/>
              <a:pPr eaLnBrk="1" hangingPunct="1"/>
              <a:t>51</a:t>
            </a:fld>
            <a:endParaRPr lang="en-US" altLang="zh-CN" sz="1400" smtClean="0"/>
          </a:p>
        </p:txBody>
      </p:sp>
      <p:sp>
        <p:nvSpPr>
          <p:cNvPr id="54275" name="Rectangle 35"/>
          <p:cNvSpPr>
            <a:spLocks noChangeArrowheads="1"/>
          </p:cNvSpPr>
          <p:nvPr/>
        </p:nvSpPr>
        <p:spPr bwMode="auto">
          <a:xfrm>
            <a:off x="571500" y="214313"/>
            <a:ext cx="6192838" cy="1439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7067" name="Object 2"/>
          <p:cNvGraphicFramePr>
            <a:graphicFrameLocks noChangeAspect="1"/>
          </p:cNvGraphicFramePr>
          <p:nvPr/>
        </p:nvGraphicFramePr>
        <p:xfrm>
          <a:off x="647700" y="3525838"/>
          <a:ext cx="439261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Visio" r:id="rId3" imgW="2245995" imgH="718185" progId="Visio.Drawing.11">
                  <p:embed/>
                </p:oleObj>
              </mc:Choice>
              <mc:Fallback>
                <p:oleObj name="Visio" r:id="rId3" imgW="2245995" imgH="71818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525838"/>
                        <a:ext cx="4392613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8" name="Object 3"/>
          <p:cNvGraphicFramePr>
            <a:graphicFrameLocks noChangeAspect="1"/>
          </p:cNvGraphicFramePr>
          <p:nvPr/>
        </p:nvGraphicFramePr>
        <p:xfrm>
          <a:off x="673100" y="5110163"/>
          <a:ext cx="432117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Visio" r:id="rId5" imgW="2205228" imgH="736092" progId="Visio.Drawing.11">
                  <p:embed/>
                </p:oleObj>
              </mc:Choice>
              <mc:Fallback>
                <p:oleObj name="Visio" r:id="rId5" imgW="2205228" imgH="73609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110163"/>
                        <a:ext cx="4321175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9" name="Object 4"/>
          <p:cNvGraphicFramePr>
            <a:graphicFrameLocks noChangeAspect="1"/>
          </p:cNvGraphicFramePr>
          <p:nvPr/>
        </p:nvGraphicFramePr>
        <p:xfrm>
          <a:off x="4878388" y="2301875"/>
          <a:ext cx="2189162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Visio" r:id="rId7" imgW="964961" imgH="1745553" progId="Visio.Drawing.11">
                  <p:embed/>
                </p:oleObj>
              </mc:Choice>
              <mc:Fallback>
                <p:oleObj name="Visio" r:id="rId7" imgW="964961" imgH="174555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2301875"/>
                        <a:ext cx="2189162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0" name="Object 5"/>
          <p:cNvGraphicFramePr>
            <a:graphicFrameLocks noChangeAspect="1"/>
          </p:cNvGraphicFramePr>
          <p:nvPr/>
        </p:nvGraphicFramePr>
        <p:xfrm>
          <a:off x="5611813" y="3094038"/>
          <a:ext cx="273685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2" name="Visio" r:id="rId9" imgW="1290066" imgH="1126998" progId="Visio.Drawing.11">
                  <p:embed/>
                </p:oleObj>
              </mc:Choice>
              <mc:Fallback>
                <p:oleObj name="Visio" r:id="rId9" imgW="1290066" imgH="11269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3094038"/>
                        <a:ext cx="273685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1" name="Object 6"/>
          <p:cNvGraphicFramePr>
            <a:graphicFrameLocks noChangeAspect="1"/>
          </p:cNvGraphicFramePr>
          <p:nvPr/>
        </p:nvGraphicFramePr>
        <p:xfrm>
          <a:off x="715963" y="2085975"/>
          <a:ext cx="42481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3" name="Visio" r:id="rId11" imgW="2191893" imgH="759714" progId="Visio.Drawing.11">
                  <p:embed/>
                </p:oleObj>
              </mc:Choice>
              <mc:Fallback>
                <p:oleObj name="Visio" r:id="rId11" imgW="2191893" imgH="75971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085975"/>
                        <a:ext cx="424815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7"/>
          <p:cNvGraphicFramePr>
            <a:graphicFrameLocks noChangeAspect="1"/>
          </p:cNvGraphicFramePr>
          <p:nvPr/>
        </p:nvGraphicFramePr>
        <p:xfrm>
          <a:off x="715963" y="214313"/>
          <a:ext cx="5472112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4" name="Visio" r:id="rId13" imgW="2837307" imgH="921639" progId="Visio.Drawing.11">
                  <p:embed/>
                </p:oleObj>
              </mc:Choice>
              <mc:Fallback>
                <p:oleObj name="Visio" r:id="rId13" imgW="2837307" imgH="92163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14313"/>
                        <a:ext cx="5472112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28625" y="500063"/>
            <a:ext cx="1071563" cy="493712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marL="228600" lvl="3" indent="-2286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273B11F-6D04-489E-9D0C-A91177D99444}" type="slidenum">
              <a:rPr lang="en-US" altLang="zh-CN" sz="1400" smtClean="0"/>
              <a:pPr eaLnBrk="1" hangingPunct="1"/>
              <a:t>52</a:t>
            </a:fld>
            <a:endParaRPr lang="en-US" altLang="zh-CN" sz="1400" smtClean="0"/>
          </a:p>
        </p:txBody>
      </p:sp>
      <p:graphicFrame>
        <p:nvGraphicFramePr>
          <p:cNvPr id="88087" name="Object 2"/>
          <p:cNvGraphicFramePr>
            <a:graphicFrameLocks noChangeAspect="1"/>
          </p:cNvGraphicFramePr>
          <p:nvPr/>
        </p:nvGraphicFramePr>
        <p:xfrm>
          <a:off x="179388" y="4389438"/>
          <a:ext cx="6626225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Visio" r:id="rId3" imgW="4051127" imgH="1589368" progId="Visio.Drawing.11">
                  <p:embed/>
                </p:oleObj>
              </mc:Choice>
              <mc:Fallback>
                <p:oleObj name="Visio" r:id="rId3" imgW="4051127" imgH="158936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608" b="19827"/>
                      <a:stretch>
                        <a:fillRect/>
                      </a:stretch>
                    </p:blipFill>
                    <p:spPr bwMode="auto">
                      <a:xfrm>
                        <a:off x="179388" y="4389438"/>
                        <a:ext cx="6626225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8" name="Object 3"/>
          <p:cNvGraphicFramePr>
            <a:graphicFrameLocks noChangeAspect="1"/>
          </p:cNvGraphicFramePr>
          <p:nvPr/>
        </p:nvGraphicFramePr>
        <p:xfrm>
          <a:off x="288925" y="4889500"/>
          <a:ext cx="568801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Visio" r:id="rId5" imgW="3336802" imgH="882044" progId="Visio.Drawing.11">
                  <p:embed/>
                </p:oleObj>
              </mc:Choice>
              <mc:Fallback>
                <p:oleObj name="Visio" r:id="rId5" imgW="3336802" imgH="88204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4889500"/>
                        <a:ext cx="5688013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786188" y="976313"/>
          <a:ext cx="231457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Visio" r:id="rId7" imgW="1456556" imgH="1859186" progId="Visio.Drawing.11">
                  <p:embed/>
                </p:oleObj>
              </mc:Choice>
              <mc:Fallback>
                <p:oleObj name="Visio" r:id="rId7" imgW="1456556" imgH="1859186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976313"/>
                        <a:ext cx="2314575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6219825" y="2363788"/>
          <a:ext cx="194786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9" imgW="1054100" imgH="495300" progId="Equation.DSMT4">
                  <p:embed/>
                </p:oleObj>
              </mc:Choice>
              <mc:Fallback>
                <p:oleObj name="Equation" r:id="rId9" imgW="10541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2363788"/>
                        <a:ext cx="1947863" cy="9223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6262688" y="1214438"/>
          <a:ext cx="18335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11" imgW="977476" imgH="495085" progId="Equation.DSMT4">
                  <p:embed/>
                </p:oleObj>
              </mc:Choice>
              <mc:Fallback>
                <p:oleObj name="Equation" r:id="rId11" imgW="977476" imgH="4950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1214438"/>
                        <a:ext cx="1833562" cy="930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21"/>
          <p:cNvGraphicFramePr>
            <a:graphicFrameLocks noChangeAspect="1"/>
          </p:cNvGraphicFramePr>
          <p:nvPr/>
        </p:nvGraphicFramePr>
        <p:xfrm>
          <a:off x="881063" y="1785938"/>
          <a:ext cx="29527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13" imgW="1574800" imgH="914400" progId="Equation.DSMT4">
                  <p:embed/>
                </p:oleObj>
              </mc:Choice>
              <mc:Fallback>
                <p:oleObj name="Equation" r:id="rId13" imgW="1574800" imgH="914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785938"/>
                        <a:ext cx="29527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915988" y="3571875"/>
          <a:ext cx="20526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Equation" r:id="rId15" imgW="990170" imgH="482391" progId="Equation.DSMT4">
                  <p:embed/>
                </p:oleObj>
              </mc:Choice>
              <mc:Fallback>
                <p:oleObj name="Equation" r:id="rId15" imgW="990170" imgH="482391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571875"/>
                        <a:ext cx="20526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4476750" y="3500438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4" name="Equation" r:id="rId17" imgW="1549400" imgH="228600" progId="Equation.DSMT4">
                  <p:embed/>
                </p:oleObj>
              </mc:Choice>
              <mc:Fallback>
                <p:oleObj name="Equation" r:id="rId17" imgW="15494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500438"/>
                        <a:ext cx="3873500" cy="571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3D3D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3929063" y="4286250"/>
          <a:ext cx="479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Equation" r:id="rId19" imgW="1917700" imgH="228600" progId="Equation.DSMT4">
                  <p:embed/>
                </p:oleObj>
              </mc:Choice>
              <mc:Fallback>
                <p:oleObj name="Equation" r:id="rId19" imgW="19177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4286250"/>
                        <a:ext cx="4794250" cy="571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3D3D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椭圆 24"/>
          <p:cNvSpPr/>
          <p:nvPr/>
        </p:nvSpPr>
        <p:spPr>
          <a:xfrm>
            <a:off x="5286375" y="2690813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422275"/>
            <a:ext cx="60007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  </a:t>
            </a:r>
            <a:r>
              <a:rPr lang="en-US" altLang="zh-CN" sz="2800" b="1" i="1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</a:t>
            </a:r>
            <a:r>
              <a:rPr lang="en-US" altLang="zh-CN" sz="2800" b="1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800" b="1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Symbol"/>
              </a:rPr>
              <a:t></a:t>
            </a:r>
            <a:r>
              <a:rPr lang="en-US" altLang="zh-CN" sz="2800" b="1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800" b="1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的设计 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75" y="1143000"/>
            <a:ext cx="3425825" cy="5191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en-US" altLang="zh-CN" sz="2800" b="1" i="1" dirty="0">
                <a:solidFill>
                  <a:schemeClr val="bg2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kumimoji="1" lang="en-US" altLang="zh-CN" sz="2800" b="1" u="sng" dirty="0">
                <a:latin typeface="Arial" pitchFamily="34" charset="0"/>
                <a:ea typeface="隶书" pitchFamily="49" charset="-122"/>
                <a:cs typeface="Arial" pitchFamily="34" charset="0"/>
              </a:rPr>
              <a:t>1</a:t>
            </a:r>
            <a:r>
              <a:rPr kumimoji="1" lang="en-US" altLang="zh-CN" sz="2800" b="1" dirty="0">
                <a:latin typeface="Arial" pitchFamily="34" charset="0"/>
                <a:ea typeface="隶书" pitchFamily="49" charset="-122"/>
                <a:cs typeface="Arial" pitchFamily="34" charset="0"/>
              </a:rPr>
              <a:t>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理想低通特性</a:t>
            </a:r>
            <a:endParaRPr kumimoji="1"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Freeform 12"/>
          <p:cNvSpPr>
            <a:spLocks noEditPoints="1"/>
          </p:cNvSpPr>
          <p:nvPr/>
        </p:nvSpPr>
        <p:spPr bwMode="auto">
          <a:xfrm rot="-3228193" flipH="1" flipV="1">
            <a:off x="494506" y="3161507"/>
            <a:ext cx="788987" cy="565150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2"/>
          <p:cNvSpPr>
            <a:spLocks noEditPoints="1"/>
          </p:cNvSpPr>
          <p:nvPr/>
        </p:nvSpPr>
        <p:spPr bwMode="auto">
          <a:xfrm rot="4159046" flipH="1">
            <a:off x="442912" y="2967038"/>
            <a:ext cx="828675" cy="552450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19E3E6A-628C-434B-BACB-72779074B147}" type="slidenum">
              <a:rPr lang="en-US" altLang="zh-CN" sz="1400" smtClean="0"/>
              <a:pPr eaLnBrk="1" hangingPunct="1"/>
              <a:t>53</a:t>
            </a:fld>
            <a:endParaRPr lang="en-US" altLang="zh-CN" sz="1400" smtClean="0"/>
          </a:p>
        </p:txBody>
      </p:sp>
      <p:graphicFrame>
        <p:nvGraphicFramePr>
          <p:cNvPr id="56323" name="Object 9"/>
          <p:cNvGraphicFramePr>
            <a:graphicFrameLocks noChangeAspect="1"/>
          </p:cNvGraphicFramePr>
          <p:nvPr/>
        </p:nvGraphicFramePr>
        <p:xfrm>
          <a:off x="904875" y="2363788"/>
          <a:ext cx="194786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3" imgW="1054100" imgH="495300" progId="Equation.DSMT4">
                  <p:embed/>
                </p:oleObj>
              </mc:Choice>
              <mc:Fallback>
                <p:oleObj name="Equation" r:id="rId3" imgW="10541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363788"/>
                        <a:ext cx="1947863" cy="9223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8"/>
          <p:cNvGraphicFramePr>
            <a:graphicFrameLocks noChangeAspect="1"/>
          </p:cNvGraphicFramePr>
          <p:nvPr/>
        </p:nvGraphicFramePr>
        <p:xfrm>
          <a:off x="904875" y="1141413"/>
          <a:ext cx="18335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5" imgW="977476" imgH="495085" progId="Equation.DSMT4">
                  <p:embed/>
                </p:oleObj>
              </mc:Choice>
              <mc:Fallback>
                <p:oleObj name="Equation" r:id="rId5" imgW="977476" imgH="4950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41413"/>
                        <a:ext cx="1833563" cy="930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23"/>
          <p:cNvGraphicFramePr>
            <a:graphicFrameLocks noChangeAspect="1"/>
          </p:cNvGraphicFramePr>
          <p:nvPr/>
        </p:nvGraphicFramePr>
        <p:xfrm>
          <a:off x="979488" y="3643313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7" imgW="1549400" imgH="228600" progId="Equation.DSMT4">
                  <p:embed/>
                </p:oleObj>
              </mc:Choice>
              <mc:Fallback>
                <p:oleObj name="Equation" r:id="rId7" imgW="15494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643313"/>
                        <a:ext cx="3873500" cy="571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3D3D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0"/>
          <p:cNvGraphicFramePr>
            <a:graphicFrameLocks noChangeAspect="1"/>
          </p:cNvGraphicFramePr>
          <p:nvPr/>
        </p:nvGraphicFramePr>
        <p:xfrm>
          <a:off x="928688" y="4643438"/>
          <a:ext cx="479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9" imgW="1917700" imgH="228600" progId="Equation.DSMT4">
                  <p:embed/>
                </p:oleObj>
              </mc:Choice>
              <mc:Fallback>
                <p:oleObj name="Equation" r:id="rId9" imgW="19177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43438"/>
                        <a:ext cx="4794250" cy="571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3D3D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143500" y="3643313"/>
            <a:ext cx="3500438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</a:rPr>
              <a:t>——</a:t>
            </a:r>
            <a:r>
              <a:rPr lang="zh-CN" altLang="en-US" sz="2400" b="1" dirty="0">
                <a:latin typeface="+mn-ea"/>
              </a:rPr>
              <a:t>无</a:t>
            </a:r>
            <a:r>
              <a:rPr lang="en-US" altLang="zh-CN" sz="2400" b="1" dirty="0">
                <a:latin typeface="+mn-ea"/>
              </a:rPr>
              <a:t>ISI</a:t>
            </a:r>
            <a:r>
              <a:rPr lang="zh-CN" altLang="en-US" sz="2400" b="1" dirty="0">
                <a:latin typeface="+mn-ea"/>
                <a:ea typeface="+mn-ea"/>
              </a:rPr>
              <a:t>基带系统的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最高</a:t>
            </a:r>
            <a:r>
              <a:rPr lang="zh-CN" altLang="en-US" sz="2400" b="1" dirty="0">
                <a:latin typeface="+mn-ea"/>
                <a:ea typeface="+mn-ea"/>
              </a:rPr>
              <a:t>频带利用率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786063" y="1395413"/>
            <a:ext cx="5857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  <a:ea typeface="+mn-ea"/>
              </a:rPr>
              <a:t>——</a:t>
            </a:r>
            <a:r>
              <a:rPr lang="zh-CN" altLang="en-US" sz="2400" b="1" dirty="0">
                <a:latin typeface="+mn-ea"/>
                <a:ea typeface="+mn-ea"/>
              </a:rPr>
              <a:t>奈奎斯特带宽</a:t>
            </a:r>
            <a:r>
              <a:rPr lang="zh-CN" altLang="en-US" sz="2400" b="1" dirty="0" smtClean="0">
                <a:latin typeface="+mn-ea"/>
                <a:ea typeface="+mn-ea"/>
              </a:rPr>
              <a:t>（</a:t>
            </a:r>
            <a:r>
              <a:rPr lang="zh-CN" altLang="en-US" sz="2400" b="1" dirty="0">
                <a:latin typeface="+mn-ea"/>
              </a:rPr>
              <a:t>无</a:t>
            </a:r>
            <a:r>
              <a:rPr lang="en-US" altLang="zh-CN" sz="2400" b="1" dirty="0">
                <a:latin typeface="+mn-ea"/>
              </a:rPr>
              <a:t>ISI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最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窄</a:t>
            </a:r>
            <a:r>
              <a:rPr lang="zh-CN" altLang="en-US" sz="2400" b="1" dirty="0">
                <a:latin typeface="+mn-ea"/>
                <a:ea typeface="+mn-ea"/>
              </a:rPr>
              <a:t>带宽）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857500" y="2538413"/>
            <a:ext cx="5786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  <a:ea typeface="+mn-ea"/>
              </a:rPr>
              <a:t>——</a:t>
            </a:r>
            <a:r>
              <a:rPr lang="zh-CN" altLang="en-US" sz="2400" b="1" dirty="0">
                <a:latin typeface="+mn-ea"/>
                <a:ea typeface="+mn-ea"/>
              </a:rPr>
              <a:t>奈奎斯特速率（无</a:t>
            </a:r>
            <a:r>
              <a:rPr lang="en-US" altLang="zh-CN" sz="2400" b="1" dirty="0">
                <a:latin typeface="+mn-ea"/>
                <a:ea typeface="+mn-ea"/>
              </a:rPr>
              <a:t>ISI</a:t>
            </a: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最高</a:t>
            </a:r>
            <a:r>
              <a:rPr lang="zh-CN" altLang="en-US" sz="2400" b="1" dirty="0">
                <a:latin typeface="+mn-ea"/>
                <a:ea typeface="+mn-ea"/>
              </a:rPr>
              <a:t>波特率）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8FC1A1E-27D1-4C2B-9B35-A94841D2D1EB}" type="slidenum">
              <a:rPr lang="en-US" altLang="zh-CN" sz="1400" smtClean="0"/>
              <a:pPr eaLnBrk="1" hangingPunct="1"/>
              <a:t>54</a:t>
            </a:fld>
            <a:endParaRPr lang="en-US" altLang="zh-CN" sz="14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938" y="1357313"/>
            <a:ext cx="8001000" cy="17145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存在问题 </a:t>
            </a:r>
            <a:r>
              <a:rPr lang="en-US" altLang="zh-CN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特性陡峭 不易实现；</a:t>
            </a:r>
          </a:p>
          <a:p>
            <a:pPr marL="742950" lvl="1" indent="-285750" eaLnBrk="0" hangingPunct="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响应曲线尾部收敛慢，摆幅大，对定时要求严格。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2938" y="3714750"/>
            <a:ext cx="8072437" cy="14287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解决方案 </a:t>
            </a:r>
            <a:r>
              <a:rPr lang="en-US" altLang="zh-CN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对</a:t>
            </a: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H(</a:t>
            </a:r>
            <a:r>
              <a:rPr lang="en-US" altLang="zh-CN" sz="2400" kern="0" dirty="0">
                <a:latin typeface="华文中宋" pitchFamily="2" charset="-122"/>
                <a:ea typeface="华文中宋" pitchFamily="2" charset="-122"/>
                <a:sym typeface="Symbol"/>
              </a:rPr>
              <a:t></a:t>
            </a: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在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处按“</a:t>
            </a:r>
            <a:r>
              <a:rPr lang="zh-CN" altLang="en-US" sz="2400" kern="0" dirty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奇对称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”条件进行“圆滑</a:t>
            </a: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400" kern="0" dirty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滚降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”</a:t>
            </a:r>
            <a:endParaRPr lang="en-US" altLang="zh-CN" sz="2400" kern="0" dirty="0">
              <a:latin typeface="华文中宋" pitchFamily="2" charset="-122"/>
              <a:ea typeface="华文中宋" pitchFamily="2" charset="-122"/>
            </a:endParaRPr>
          </a:p>
          <a:p>
            <a:pPr marL="742950" lvl="1" indent="-285750" eaLnBrk="0" hangingPunct="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endParaRPr lang="zh-CN" altLang="en-US" sz="2400" kern="0" dirty="0">
              <a:solidFill>
                <a:schemeClr val="hlin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584D91B-358A-4C95-9788-84C5265316F3}" type="slidenum">
              <a:rPr lang="en-US" altLang="zh-CN" sz="1400" smtClean="0"/>
              <a:pPr eaLnBrk="1" hangingPunct="1"/>
              <a:t>55</a:t>
            </a:fld>
            <a:endParaRPr lang="en-US" altLang="zh-CN" sz="1400" smtClean="0"/>
          </a:p>
        </p:txBody>
      </p:sp>
      <p:graphicFrame>
        <p:nvGraphicFramePr>
          <p:cNvPr id="57346" name="Object 5"/>
          <p:cNvGraphicFramePr>
            <a:graphicFrameLocks noChangeAspect="1"/>
          </p:cNvGraphicFramePr>
          <p:nvPr/>
        </p:nvGraphicFramePr>
        <p:xfrm>
          <a:off x="0" y="1768475"/>
          <a:ext cx="91440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Visio" r:id="rId3" imgW="4077061" imgH="863475" progId="Visio.Drawing.11">
                  <p:embed/>
                </p:oleObj>
              </mc:Choice>
              <mc:Fallback>
                <p:oleObj name="Visio" r:id="rId3" imgW="4077061" imgH="86347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68475"/>
                        <a:ext cx="91440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8" name="AutoShape 30"/>
          <p:cNvSpPr>
            <a:spLocks noChangeArrowheads="1"/>
          </p:cNvSpPr>
          <p:nvPr/>
        </p:nvSpPr>
        <p:spPr bwMode="auto">
          <a:xfrm>
            <a:off x="539750" y="3933825"/>
            <a:ext cx="2995613" cy="571500"/>
          </a:xfrm>
          <a:prstGeom prst="wedgeRoundRectCallout">
            <a:avLst>
              <a:gd name="adj1" fmla="val 8028"/>
              <a:gd name="adj2" fmla="val -106389"/>
              <a:gd name="adj3" fmla="val 16667"/>
            </a:avLst>
          </a:prstGeom>
          <a:noFill/>
          <a:ln w="3175">
            <a:solidFill>
              <a:srgbClr val="00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400" b="1">
                <a:latin typeface="Arial" charset="0"/>
              </a:rPr>
              <a:t>奈奎斯特带宽</a:t>
            </a:r>
          </a:p>
        </p:txBody>
      </p:sp>
      <p:sp>
        <p:nvSpPr>
          <p:cNvPr id="104480" name="AutoShape 32"/>
          <p:cNvSpPr>
            <a:spLocks noChangeArrowheads="1"/>
          </p:cNvSpPr>
          <p:nvPr/>
        </p:nvSpPr>
        <p:spPr bwMode="auto">
          <a:xfrm>
            <a:off x="2357438" y="1281113"/>
            <a:ext cx="3582987" cy="563562"/>
          </a:xfrm>
          <a:prstGeom prst="wedgeRoundRectCallout">
            <a:avLst>
              <a:gd name="adj1" fmla="val -44106"/>
              <a:gd name="adj2" fmla="val 77889"/>
              <a:gd name="adj3" fmla="val 16667"/>
            </a:avLst>
          </a:prstGeom>
          <a:noFill/>
          <a:ln w="9525">
            <a:solidFill>
              <a:srgbClr val="00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zh-CN" altLang="en-US" sz="2400" b="1">
                <a:latin typeface="宋体" pitchFamily="2" charset="-122"/>
              </a:rPr>
              <a:t>超出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>
                <a:latin typeface="宋体" pitchFamily="2" charset="-122"/>
              </a:rPr>
              <a:t>的扩展量</a:t>
            </a:r>
            <a:endParaRPr lang="zh-CN" altLang="en-US" sz="2400" b="1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4725988" y="5000625"/>
          <a:ext cx="2489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公式" r:id="rId5" imgW="1002865" imgH="431613" progId="Equation.3">
                  <p:embed/>
                </p:oleObj>
              </mc:Choice>
              <mc:Fallback>
                <p:oleObj name="公式" r:id="rId5" imgW="1002865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5000625"/>
                        <a:ext cx="2489200" cy="10715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000125" y="5000625"/>
            <a:ext cx="2857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400" b="1"/>
              <a:t>引入：</a:t>
            </a:r>
            <a:r>
              <a:rPr lang="zh-CN" altLang="en-US" sz="2400" b="1">
                <a:solidFill>
                  <a:srgbClr val="0000CC"/>
                </a:solidFill>
              </a:rPr>
              <a:t>滚降系数</a:t>
            </a:r>
            <a:endParaRPr lang="en-US" altLang="zh-CN" sz="2400" b="1">
              <a:solidFill>
                <a:srgbClr val="0000CC"/>
              </a:solidFill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400">
                <a:solidFill>
                  <a:srgbClr val="0033CC"/>
                </a:solidFill>
              </a:rPr>
              <a:t>——</a:t>
            </a:r>
            <a:r>
              <a:rPr lang="zh-CN" altLang="en-US" sz="2400" b="1"/>
              <a:t>描述滚降程度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75" y="428625"/>
            <a:ext cx="3425825" cy="5191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en-US" altLang="zh-CN" sz="2800" b="1" i="1" dirty="0">
                <a:solidFill>
                  <a:schemeClr val="bg2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kumimoji="1" lang="en-US" altLang="zh-CN" sz="2800" b="1" u="sng" dirty="0">
                <a:latin typeface="Arial" pitchFamily="34" charset="0"/>
                <a:ea typeface="隶书" pitchFamily="49" charset="-122"/>
                <a:cs typeface="Arial" pitchFamily="34" charset="0"/>
              </a:rPr>
              <a:t>2</a:t>
            </a:r>
            <a:r>
              <a:rPr kumimoji="1" lang="en-US" altLang="zh-CN" sz="2800" b="1" dirty="0">
                <a:latin typeface="Arial" pitchFamily="34" charset="0"/>
                <a:ea typeface="隶书" pitchFamily="49" charset="-122"/>
                <a:cs typeface="Arial" pitchFamily="34" charset="0"/>
              </a:rPr>
              <a:t>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余弦滚降特性</a:t>
            </a:r>
            <a:endParaRPr kumimoji="1"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8" grpId="0" animBg="1"/>
      <p:bldP spid="104480" grpId="0" animBg="1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6247E7D-E311-4F0F-8E66-436917BE6462}" type="slidenum">
              <a:rPr lang="en-US" altLang="zh-CN" sz="1400" smtClean="0"/>
              <a:pPr eaLnBrk="1" hangingPunct="1"/>
              <a:t>56</a:t>
            </a:fld>
            <a:endParaRPr lang="en-US" altLang="zh-CN" sz="1400" smtClean="0"/>
          </a:p>
        </p:txBody>
      </p:sp>
      <p:graphicFrame>
        <p:nvGraphicFramePr>
          <p:cNvPr id="59395" name="Object 5"/>
          <p:cNvGraphicFramePr>
            <a:graphicFrameLocks noChangeAspect="1"/>
          </p:cNvGraphicFramePr>
          <p:nvPr/>
        </p:nvGraphicFramePr>
        <p:xfrm>
          <a:off x="0" y="1054100"/>
          <a:ext cx="91440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Visio" r:id="rId3" imgW="4077061" imgH="863475" progId="Visio.Drawing.11">
                  <p:embed/>
                </p:oleObj>
              </mc:Choice>
              <mc:Fallback>
                <p:oleObj name="Visio" r:id="rId3" imgW="4077061" imgH="86347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4100"/>
                        <a:ext cx="91440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5" name="Oval 37"/>
          <p:cNvSpPr>
            <a:spLocks noChangeArrowheads="1"/>
          </p:cNvSpPr>
          <p:nvPr/>
        </p:nvSpPr>
        <p:spPr bwMode="auto">
          <a:xfrm>
            <a:off x="2714625" y="2557463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9397" name="Object 14"/>
          <p:cNvGraphicFramePr>
            <a:graphicFrameLocks noChangeAspect="1"/>
          </p:cNvGraphicFramePr>
          <p:nvPr/>
        </p:nvGraphicFramePr>
        <p:xfrm>
          <a:off x="857250" y="3500438"/>
          <a:ext cx="22145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公式" r:id="rId5" imgW="1002865" imgH="431613" progId="Equation.3">
                  <p:embed/>
                </p:oleObj>
              </mc:Choice>
              <mc:Fallback>
                <p:oleObj name="公式" r:id="rId5" imgW="1002865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500438"/>
                        <a:ext cx="221456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2314575" y="2557463"/>
            <a:ext cx="71438" cy="71437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3714750" y="5357813"/>
          <a:ext cx="4476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7" imgW="2057400" imgH="393700" progId="Equation.DSMT4">
                  <p:embed/>
                </p:oleObj>
              </mc:Choice>
              <mc:Fallback>
                <p:oleObj name="Equation" r:id="rId7" imgW="20574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357813"/>
                        <a:ext cx="4476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3786188" y="4286250"/>
          <a:ext cx="37306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Equation" r:id="rId9" imgW="1714500" imgH="393700" progId="Equation.DSMT4">
                  <p:embed/>
                </p:oleObj>
              </mc:Choice>
              <mc:Fallback>
                <p:oleObj name="Equation" r:id="rId9" imgW="1714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286250"/>
                        <a:ext cx="3730625" cy="8572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797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494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3786188" y="3500438"/>
          <a:ext cx="33575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Equation" r:id="rId11" imgW="1460500" imgH="228600" progId="Equation.DSMT4">
                  <p:embed/>
                </p:oleObj>
              </mc:Choice>
              <mc:Fallback>
                <p:oleObj name="Equation" r:id="rId11" imgW="14605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500438"/>
                        <a:ext cx="33575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7"/>
          <p:cNvGraphicFramePr>
            <a:graphicFrameLocks noChangeAspect="1"/>
          </p:cNvGraphicFramePr>
          <p:nvPr/>
        </p:nvGraphicFramePr>
        <p:xfrm>
          <a:off x="830263" y="4714875"/>
          <a:ext cx="21971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7" name="Equation" r:id="rId13" imgW="1054100" imgH="495300" progId="Equation.DSMT4">
                  <p:embed/>
                </p:oleObj>
              </mc:Choice>
              <mc:Fallback>
                <p:oleObj name="Equation" r:id="rId13" imgW="10541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4714875"/>
                        <a:ext cx="21971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Freeform 12"/>
          <p:cNvSpPr>
            <a:spLocks noEditPoints="1"/>
          </p:cNvSpPr>
          <p:nvPr/>
        </p:nvSpPr>
        <p:spPr bwMode="auto">
          <a:xfrm>
            <a:off x="7000875" y="3500438"/>
            <a:ext cx="496888" cy="428625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5" name="Freeform 12"/>
          <p:cNvSpPr>
            <a:spLocks noEditPoints="1"/>
          </p:cNvSpPr>
          <p:nvPr/>
        </p:nvSpPr>
        <p:spPr bwMode="auto">
          <a:xfrm flipV="1">
            <a:off x="7504113" y="4500563"/>
            <a:ext cx="496887" cy="500062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857250" y="3571875"/>
            <a:ext cx="496888" cy="428625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5" grpId="0" animBg="1"/>
      <p:bldP spid="13" grpId="0" animBg="1"/>
      <p:bldP spid="62474" grpId="0" animBg="1"/>
      <p:bldP spid="62475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768140D-41CE-465E-AE2E-ED7965622A07}" type="slidenum">
              <a:rPr lang="en-US" altLang="zh-CN" sz="1400" smtClean="0"/>
              <a:pPr eaLnBrk="1" hangingPunct="1"/>
              <a:t>57</a:t>
            </a:fld>
            <a:endParaRPr lang="en-US" altLang="zh-CN" sz="1400" smtClean="0"/>
          </a:p>
        </p:txBody>
      </p:sp>
      <p:graphicFrame>
        <p:nvGraphicFramePr>
          <p:cNvPr id="30516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00188" y="5000625"/>
          <a:ext cx="48752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3" imgW="1841500" imgH="431800" progId="Equation.DSMT4">
                  <p:embed/>
                </p:oleObj>
              </mc:Choice>
              <mc:Fallback>
                <p:oleObj name="Equation" r:id="rId3" imgW="1841500" imgH="4318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000625"/>
                        <a:ext cx="4875212" cy="11430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C8C8C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890588" y="1500188"/>
          <a:ext cx="7610475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5" imgW="3683000" imgH="1371600" progId="Equation.DSMT4">
                  <p:embed/>
                </p:oleObj>
              </mc:Choice>
              <mc:Fallback>
                <p:oleObj name="Equation" r:id="rId5" imgW="3683000" imgH="1371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1500188"/>
                        <a:ext cx="7610475" cy="3065462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C8C8C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Freeform 10"/>
          <p:cNvSpPr>
            <a:spLocks/>
          </p:cNvSpPr>
          <p:nvPr/>
        </p:nvSpPr>
        <p:spPr bwMode="auto">
          <a:xfrm rot="18178305" flipV="1">
            <a:off x="507206" y="3598070"/>
            <a:ext cx="1546225" cy="1160462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68338" y="509588"/>
            <a:ext cx="4625975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  余弦滚降特性 与 时域响应：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B81D58E-D819-4F10-996C-7378F9A8908D}" type="slidenum">
              <a:rPr lang="en-US" altLang="zh-CN" sz="1400" smtClean="0"/>
              <a:pPr eaLnBrk="1" hangingPunct="1"/>
              <a:t>58</a:t>
            </a:fld>
            <a:endParaRPr lang="en-US" altLang="zh-CN" sz="140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214438"/>
            <a:ext cx="353536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1285875"/>
            <a:ext cx="461645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1071563" y="4857750"/>
            <a:ext cx="7072312" cy="12001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3366FF"/>
              </a:buCl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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=0</a:t>
            </a:r>
            <a:r>
              <a:rPr lang="en-US" altLang="zh-CN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，    理想低通特性：  </a:t>
            </a:r>
            <a:r>
              <a:rPr lang="el-GR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η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 2 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(Baud/Hz)</a:t>
            </a:r>
          </a:p>
          <a:p>
            <a:pPr>
              <a:lnSpc>
                <a:spcPct val="150000"/>
              </a:lnSpc>
              <a:buClr>
                <a:srgbClr val="3366FF"/>
              </a:buCl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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=1</a:t>
            </a:r>
            <a:r>
              <a:rPr lang="en-US" altLang="zh-CN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升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余弦频谱特性：   </a:t>
            </a:r>
            <a:r>
              <a:rPr lang="el-GR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η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？ 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(Baud/Hz)</a:t>
            </a:r>
          </a:p>
        </p:txBody>
      </p:sp>
      <p:sp>
        <p:nvSpPr>
          <p:cNvPr id="61446" name="矩形 5"/>
          <p:cNvSpPr>
            <a:spLocks noChangeArrowheads="1"/>
          </p:cNvSpPr>
          <p:nvPr/>
        </p:nvSpPr>
        <p:spPr bwMode="auto">
          <a:xfrm>
            <a:off x="714375" y="4214813"/>
            <a:ext cx="757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1" eaLnBrk="1" hangingPunct="1"/>
            <a:r>
              <a:rPr lang="zh-CN" altLang="en-US" sz="2400" b="1">
                <a:latin typeface="Arial" charset="0"/>
                <a:cs typeface="Arial" charset="0"/>
                <a:sym typeface="Symbol" pitchFamily="18" charset="2"/>
              </a:rPr>
              <a:t></a:t>
            </a:r>
            <a:r>
              <a:rPr lang="zh-CN" altLang="en-US" sz="2400" b="1"/>
              <a:t>越大，</a:t>
            </a:r>
            <a:r>
              <a:rPr lang="en-US" altLang="zh-CN" sz="2400" b="1" i="1">
                <a:latin typeface="Arial" charset="0"/>
                <a:cs typeface="Arial" charset="0"/>
              </a:rPr>
              <a:t>h</a:t>
            </a:r>
            <a:r>
              <a:rPr lang="en-US" altLang="zh-CN" sz="2400" b="1">
                <a:latin typeface="Arial" charset="0"/>
                <a:cs typeface="Arial" charset="0"/>
              </a:rPr>
              <a:t>(</a:t>
            </a:r>
            <a:r>
              <a:rPr lang="en-US" altLang="zh-CN" sz="2400" b="1" i="1">
                <a:latin typeface="Arial" charset="0"/>
                <a:cs typeface="Arial" charset="0"/>
              </a:rPr>
              <a:t>t</a:t>
            </a:r>
            <a:r>
              <a:rPr lang="en-US" altLang="zh-CN" sz="2400" b="1">
                <a:latin typeface="Arial" charset="0"/>
                <a:cs typeface="Arial" charset="0"/>
              </a:rPr>
              <a:t>)</a:t>
            </a:r>
            <a:r>
              <a:rPr lang="zh-CN" altLang="en-US" sz="2400" b="1"/>
              <a:t>的拖尾衰减越快，</a:t>
            </a:r>
            <a:r>
              <a:rPr lang="zh-CN" altLang="en-US" sz="2400" b="1">
                <a:latin typeface="Arial" charset="0"/>
                <a:cs typeface="Arial" charset="0"/>
              </a:rPr>
              <a:t>但 </a:t>
            </a:r>
            <a:r>
              <a:rPr lang="en-US" altLang="zh-CN" sz="2400" b="1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2400" b="1">
                <a:latin typeface="Arial" charset="0"/>
                <a:cs typeface="Arial" charset="0"/>
              </a:rPr>
              <a:t>               </a:t>
            </a:r>
            <a:endParaRPr lang="zh-CN" altLang="en-US" sz="2400" b="1">
              <a:latin typeface="Arial" charset="0"/>
              <a:cs typeface="Arial" charset="0"/>
            </a:endParaRPr>
          </a:p>
        </p:txBody>
      </p:sp>
      <p:sp>
        <p:nvSpPr>
          <p:cNvPr id="61447" name="Freeform 12"/>
          <p:cNvSpPr>
            <a:spLocks noEditPoints="1"/>
          </p:cNvSpPr>
          <p:nvPr/>
        </p:nvSpPr>
        <p:spPr bwMode="auto">
          <a:xfrm>
            <a:off x="5718175" y="4143375"/>
            <a:ext cx="496888" cy="428625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Freeform 12"/>
          <p:cNvSpPr>
            <a:spLocks noEditPoints="1"/>
          </p:cNvSpPr>
          <p:nvPr/>
        </p:nvSpPr>
        <p:spPr bwMode="auto">
          <a:xfrm flipV="1">
            <a:off x="6500813" y="4286250"/>
            <a:ext cx="785812" cy="428625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矩形 10"/>
          <p:cNvSpPr>
            <a:spLocks noChangeArrowheads="1"/>
          </p:cNvSpPr>
          <p:nvPr/>
        </p:nvSpPr>
        <p:spPr bwMode="auto">
          <a:xfrm>
            <a:off x="6500813" y="4143375"/>
            <a:ext cx="404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l-GR" altLang="zh-CN" sz="2800" b="1">
                <a:solidFill>
                  <a:srgbClr val="000099"/>
                </a:solidFill>
                <a:latin typeface="Arial" charset="0"/>
                <a:cs typeface="Arial" charset="0"/>
              </a:rPr>
              <a:t>η</a:t>
            </a:r>
            <a:endParaRPr lang="zh-CN" altLang="en-US" sz="2800">
              <a:latin typeface="Arial" charset="0"/>
              <a:cs typeface="Arial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39750" y="404813"/>
            <a:ext cx="4473575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几种滚降特性 和 响应曲线：</a:t>
            </a:r>
          </a:p>
        </p:txBody>
      </p:sp>
      <p:pic>
        <p:nvPicPr>
          <p:cNvPr id="61451" name="Picture 12" descr="G8H6C13}X$C~A%A}7GZNA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00"/>
          <a:stretch>
            <a:fillRect/>
          </a:stretch>
        </p:blipFill>
        <p:spPr bwMode="auto">
          <a:xfrm>
            <a:off x="3132138" y="3644900"/>
            <a:ext cx="7747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BB4AE5D-1616-411B-BB61-86C8B3D752A4}" type="slidenum">
              <a:rPr lang="en-US" altLang="zh-CN" sz="1400" smtClean="0"/>
              <a:pPr eaLnBrk="1" hangingPunct="1"/>
              <a:t>59</a:t>
            </a:fld>
            <a:endParaRPr lang="en-US" altLang="zh-CN" sz="1400" smtClean="0"/>
          </a:p>
        </p:txBody>
      </p:sp>
      <p:graphicFrame>
        <p:nvGraphicFramePr>
          <p:cNvPr id="62467" name="Object 8"/>
          <p:cNvGraphicFramePr>
            <a:graphicFrameLocks noChangeAspect="1"/>
          </p:cNvGraphicFramePr>
          <p:nvPr/>
        </p:nvGraphicFramePr>
        <p:xfrm>
          <a:off x="7938" y="3543300"/>
          <a:ext cx="806450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Visio" r:id="rId3" imgW="4276925" imgH="1531128" progId="Visio.Drawing.11">
                  <p:embed/>
                </p:oleObj>
              </mc:Choice>
              <mc:Fallback>
                <p:oleObj name="Visio" r:id="rId3" imgW="4276925" imgH="153112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543300"/>
                        <a:ext cx="8064500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14"/>
          <p:cNvGraphicFramePr>
            <a:graphicFrameLocks noGrp="1" noChangeAspect="1"/>
          </p:cNvGraphicFramePr>
          <p:nvPr>
            <p:ph/>
          </p:nvPr>
        </p:nvGraphicFramePr>
        <p:xfrm>
          <a:off x="642938" y="1428750"/>
          <a:ext cx="27368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Visio" r:id="rId5" imgW="1540843" imgH="1312234" progId="Visio.Drawing.11">
                  <p:embed/>
                </p:oleObj>
              </mc:Choice>
              <mc:Fallback>
                <p:oleObj name="Visio" r:id="rId5" imgW="1540843" imgH="1312234" progId="Visio.Drawing.11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428750"/>
                        <a:ext cx="2736850" cy="23304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6" name="Rectangle 16"/>
          <p:cNvSpPr>
            <a:spLocks noChangeArrowheads="1"/>
          </p:cNvSpPr>
          <p:nvPr/>
        </p:nvSpPr>
        <p:spPr bwMode="auto">
          <a:xfrm>
            <a:off x="4714876" y="4214818"/>
            <a:ext cx="3518912" cy="8703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各抽样值之间增加一个零点</a:t>
            </a:r>
            <a:r>
              <a:rPr lang="en-US" altLang="zh-CN" sz="2000" dirty="0">
                <a:latin typeface="+mn-ea"/>
                <a:ea typeface="+mn-ea"/>
              </a:rPr>
              <a:t>,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Arial" pitchFamily="34" charset="0"/>
                <a:sym typeface="Symbol"/>
              </a:rPr>
              <a:t>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尾部衰减较快 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71500" y="538163"/>
            <a:ext cx="2492375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升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余弦滚降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3775075" y="1071563"/>
          <a:ext cx="42624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7" imgW="2273300" imgH="914400" progId="Equation.DSMT4">
                  <p:embed/>
                </p:oleObj>
              </mc:Choice>
              <mc:Fallback>
                <p:oleObj name="Equation" r:id="rId7" imgW="2273300" imgH="91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1071563"/>
                        <a:ext cx="4262438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3844925" y="3059113"/>
          <a:ext cx="34813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9" imgW="1727200" imgH="431800" progId="Equation.DSMT4">
                  <p:embed/>
                </p:oleObj>
              </mc:Choice>
              <mc:Fallback>
                <p:oleObj name="Equation" r:id="rId9" imgW="1727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3059113"/>
                        <a:ext cx="3481388" cy="8699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C8C8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6780213" y="5586413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22963" y="5600700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84763" y="5586413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rot="5400000">
            <a:off x="4471194" y="5428457"/>
            <a:ext cx="428625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5328444" y="5428457"/>
            <a:ext cx="428625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6215856" y="5428457"/>
            <a:ext cx="428625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0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6A3C6DF-2C55-4805-A3CC-C3C02326846C}" type="slidenum">
              <a:rPr lang="en-US" altLang="zh-CN" sz="1400" smtClean="0"/>
              <a:pPr eaLnBrk="1" hangingPunct="1"/>
              <a:t>6</a:t>
            </a:fld>
            <a:endParaRPr lang="en-US" altLang="zh-CN" sz="1400" smtClean="0"/>
          </a:p>
        </p:txBody>
      </p:sp>
      <p:graphicFrame>
        <p:nvGraphicFramePr>
          <p:cNvPr id="175111" name="Object 2"/>
          <p:cNvGraphicFramePr>
            <a:graphicFrameLocks noChangeAspect="1"/>
          </p:cNvGraphicFramePr>
          <p:nvPr/>
        </p:nvGraphicFramePr>
        <p:xfrm>
          <a:off x="1857375" y="1357313"/>
          <a:ext cx="6391275" cy="509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Visio" r:id="rId3" imgW="2623324" imgH="2743200" progId="Visio.Drawing.11">
                  <p:embed/>
                </p:oleObj>
              </mc:Choice>
              <mc:Fallback>
                <p:oleObj name="Visio" r:id="rId3" imgW="2623324" imgH="27432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344" r="5315"/>
                      <a:stretch>
                        <a:fillRect/>
                      </a:stretch>
                    </p:blipFill>
                    <p:spPr bwMode="auto">
                      <a:xfrm>
                        <a:off x="1857375" y="1357313"/>
                        <a:ext cx="6391275" cy="509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9" name="AutoShape 15"/>
          <p:cNvSpPr>
            <a:spLocks noChangeArrowheads="1"/>
          </p:cNvSpPr>
          <p:nvPr/>
        </p:nvSpPr>
        <p:spPr bwMode="auto">
          <a:xfrm>
            <a:off x="7758113" y="4494213"/>
            <a:ext cx="579437" cy="1671637"/>
          </a:xfrm>
          <a:prstGeom prst="wedgeRoundRectCallout">
            <a:avLst>
              <a:gd name="adj1" fmla="val -105343"/>
              <a:gd name="adj2" fmla="val 31005"/>
              <a:gd name="adj3" fmla="val 16667"/>
            </a:avLst>
          </a:prstGeom>
          <a:solidFill>
            <a:srgbClr val="E8E8E8"/>
          </a:solidFill>
          <a:ln w="12700">
            <a:solidFill>
              <a:srgbClr val="555555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错误</a:t>
            </a: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码元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084" name="TextBox 5"/>
          <p:cNvSpPr txBox="1">
            <a:spLocks noChangeArrowheads="1"/>
          </p:cNvSpPr>
          <p:nvPr/>
        </p:nvSpPr>
        <p:spPr bwMode="auto">
          <a:xfrm>
            <a:off x="539750" y="404813"/>
            <a:ext cx="400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基带传输系统各点波形：</a:t>
            </a:r>
          </a:p>
        </p:txBody>
      </p:sp>
      <p:sp>
        <p:nvSpPr>
          <p:cNvPr id="8198" name="矩形 15"/>
          <p:cNvSpPr>
            <a:spLocks noChangeArrowheads="1"/>
          </p:cNvSpPr>
          <p:nvPr/>
        </p:nvSpPr>
        <p:spPr bwMode="auto">
          <a:xfrm>
            <a:off x="7772400" y="46672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55555"/>
                </a:solidFill>
                <a:latin typeface="华文细黑" pitchFamily="2" charset="-122"/>
                <a:ea typeface="华文细黑" pitchFamily="2" charset="-122"/>
              </a:rPr>
              <a:t>引言</a:t>
            </a:r>
          </a:p>
        </p:txBody>
      </p:sp>
      <p:sp>
        <p:nvSpPr>
          <p:cNvPr id="14" name="矩形 13"/>
          <p:cNvSpPr/>
          <p:nvPr/>
        </p:nvSpPr>
        <p:spPr>
          <a:xfrm>
            <a:off x="6800850" y="1571625"/>
            <a:ext cx="3476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+mn-lt"/>
                <a:ea typeface="微软雅黑" pitchFamily="34" charset="-122"/>
                <a:cs typeface="+mj-cs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00900" y="5715000"/>
            <a:ext cx="3476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+mn-lt"/>
                <a:ea typeface="微软雅黑" pitchFamily="34" charset="-122"/>
                <a:cs typeface="+mj-cs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360363" y="1414463"/>
            <a:ext cx="1350962" cy="404812"/>
          </a:xfrm>
          <a:prstGeom prst="wedgeRoundRectCallout">
            <a:avLst>
              <a:gd name="adj1" fmla="val 79611"/>
              <a:gd name="adj2" fmla="val -2372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输入信号 </a:t>
            </a:r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315913" y="2089150"/>
            <a:ext cx="1484312" cy="404813"/>
          </a:xfrm>
          <a:prstGeom prst="wedgeRoundRectCallout">
            <a:avLst>
              <a:gd name="adj1" fmla="val 78556"/>
              <a:gd name="adj2" fmla="val -15884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码型变换后 </a:t>
            </a:r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360363" y="2854325"/>
            <a:ext cx="1484312" cy="404813"/>
          </a:xfrm>
          <a:prstGeom prst="wedgeRoundRectCallout">
            <a:avLst>
              <a:gd name="adj1" fmla="val 70106"/>
              <a:gd name="adj2" fmla="val 6472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传输的波形 </a:t>
            </a:r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315913" y="3663950"/>
            <a:ext cx="1484312" cy="404813"/>
          </a:xfrm>
          <a:prstGeom prst="wedgeRoundRectCallout">
            <a:avLst>
              <a:gd name="adj1" fmla="val 79625"/>
              <a:gd name="adj2" fmla="val -803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信道输出 </a:t>
            </a:r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0" y="4475163"/>
            <a:ext cx="1781175" cy="404812"/>
          </a:xfrm>
          <a:prstGeom prst="wedgeRoundRectCallout">
            <a:avLst>
              <a:gd name="adj1" fmla="val 75134"/>
              <a:gd name="adj2" fmla="val -14704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接收滤波输出 </a:t>
            </a:r>
          </a:p>
        </p:txBody>
      </p:sp>
      <p:sp>
        <p:nvSpPr>
          <p:cNvPr id="9238" name="AutoShape 22"/>
          <p:cNvSpPr>
            <a:spLocks noChangeArrowheads="1"/>
          </p:cNvSpPr>
          <p:nvPr/>
        </p:nvSpPr>
        <p:spPr bwMode="auto">
          <a:xfrm>
            <a:off x="315913" y="5194300"/>
            <a:ext cx="1484312" cy="404813"/>
          </a:xfrm>
          <a:prstGeom prst="wedgeRoundRectCallout">
            <a:avLst>
              <a:gd name="adj1" fmla="val 61764"/>
              <a:gd name="adj2" fmla="val -372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位定时脉冲</a:t>
            </a:r>
          </a:p>
        </p:txBody>
      </p:sp>
      <p:sp>
        <p:nvSpPr>
          <p:cNvPr id="9239" name="AutoShape 23"/>
          <p:cNvSpPr>
            <a:spLocks noChangeArrowheads="1"/>
          </p:cNvSpPr>
          <p:nvPr/>
        </p:nvSpPr>
        <p:spPr bwMode="auto">
          <a:xfrm>
            <a:off x="360363" y="5734050"/>
            <a:ext cx="1484312" cy="404813"/>
          </a:xfrm>
          <a:prstGeom prst="wedgeRoundRectCallout">
            <a:avLst>
              <a:gd name="adj1" fmla="val 71282"/>
              <a:gd name="adj2" fmla="val -4509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恢复的信息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9" grpId="0" animBg="1"/>
      <p:bldP spid="14" grpId="0"/>
      <p:bldP spid="15" grpId="0"/>
      <p:bldP spid="9233" grpId="0" animBg="1"/>
      <p:bldP spid="9234" grpId="0" animBg="1"/>
      <p:bldP spid="9235" grpId="0" animBg="1"/>
      <p:bldP spid="9236" grpId="0" animBg="1"/>
      <p:bldP spid="9237" grpId="0" animBg="1"/>
      <p:bldP spid="9238" grpId="0" animBg="1"/>
      <p:bldP spid="92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6E11822-02A3-4733-B2FD-C942A621F5D2}" type="slidenum">
              <a:rPr lang="en-US" altLang="zh-CN" sz="1400" smtClean="0"/>
              <a:pPr eaLnBrk="1" hangingPunct="1"/>
              <a:t>60</a:t>
            </a:fld>
            <a:endParaRPr lang="en-US" altLang="zh-CN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1214438"/>
            <a:ext cx="7786687" cy="17145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余弦滚降滤波器的特点</a:t>
            </a:r>
            <a:r>
              <a:rPr lang="en-US" altLang="zh-CN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特性易实现；</a:t>
            </a:r>
          </a:p>
          <a:p>
            <a:pPr marL="742950" lvl="1" indent="-285750" eaLnBrk="0" hangingPunct="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响应曲线尾部收敛快，摆幅小，对定时要求严格。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2938" y="3786188"/>
            <a:ext cx="7786687" cy="1928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代价 </a:t>
            </a:r>
            <a:r>
              <a:rPr lang="en-US" altLang="zh-CN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dirty="0">
                <a:ea typeface="华文中宋" pitchFamily="2" charset="-122"/>
              </a:rPr>
              <a:t>带宽增加</a:t>
            </a:r>
          </a:p>
          <a:p>
            <a:pPr marL="742950" lvl="1" indent="-285750" eaLnBrk="0" hangingPunct="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dirty="0">
                <a:ea typeface="华文中宋" pitchFamily="2" charset="-122"/>
              </a:rPr>
              <a:t>频率利用率</a:t>
            </a:r>
            <a:r>
              <a:rPr lang="el-GR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η</a:t>
            </a:r>
            <a:r>
              <a:rPr lang="zh-CN" altLang="en-US" sz="2400" dirty="0">
                <a:ea typeface="华文中宋" pitchFamily="2" charset="-122"/>
              </a:rPr>
              <a:t>降低</a:t>
            </a:r>
            <a:endParaRPr lang="zh-CN" altLang="en-US" sz="2400" kern="0" dirty="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8" name="Freeform 12"/>
          <p:cNvSpPr>
            <a:spLocks noEditPoints="1"/>
          </p:cNvSpPr>
          <p:nvPr/>
        </p:nvSpPr>
        <p:spPr bwMode="auto">
          <a:xfrm>
            <a:off x="2571750" y="4357688"/>
            <a:ext cx="496888" cy="428625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 flipV="1">
            <a:off x="3714750" y="5143500"/>
            <a:ext cx="496888" cy="500063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57625" y="3729038"/>
            <a:ext cx="4572000" cy="12001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3366FF"/>
              </a:buCl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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=0</a:t>
            </a:r>
            <a:r>
              <a:rPr lang="en-US" altLang="zh-CN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，理想低通  </a:t>
            </a:r>
            <a:r>
              <a:rPr lang="el-GR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η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 2 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(B/Hz)</a:t>
            </a:r>
          </a:p>
          <a:p>
            <a:pPr>
              <a:lnSpc>
                <a:spcPct val="150000"/>
              </a:lnSpc>
              <a:buClr>
                <a:srgbClr val="3366FF"/>
              </a:buCl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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=1</a:t>
            </a:r>
            <a:r>
              <a:rPr lang="en-US" altLang="zh-CN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， 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升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余弦     </a:t>
            </a:r>
            <a:r>
              <a:rPr lang="el-GR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η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(B/Hz)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6D1FE7D-278F-4E6B-82F6-C0A57346E112}" type="slidenum">
              <a:rPr lang="en-US" altLang="zh-CN" sz="1400" smtClean="0"/>
              <a:pPr eaLnBrk="1" hangingPunct="1"/>
              <a:t>61</a:t>
            </a:fld>
            <a:endParaRPr lang="en-US" altLang="zh-CN" sz="140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28688" y="1071563"/>
            <a:ext cx="7500937" cy="2143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3366FF"/>
              </a:buClr>
              <a:buSzPct val="60000"/>
              <a:defRPr/>
            </a:pPr>
            <a:r>
              <a:rPr lang="zh-CN" altLang="en-US" sz="2400" b="1" kern="0" dirty="0"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     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=0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的理想低通特性：</a:t>
            </a:r>
            <a:r>
              <a:rPr lang="el-GR" altLang="zh-CN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η</a:t>
            </a:r>
            <a:r>
              <a:rPr lang="en-US" altLang="zh-CN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=2</a:t>
            </a:r>
            <a:r>
              <a:rPr lang="en-US" altLang="zh-CN" sz="24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(Baud/Hz) </a:t>
            </a:r>
            <a:r>
              <a:rPr lang="en-US" altLang="zh-CN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—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最高</a:t>
            </a:r>
            <a:endParaRPr lang="en-US" altLang="zh-CN" sz="2400" kern="0" dirty="0">
              <a:solidFill>
                <a:srgbClr val="FF0000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3366FF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            </a:t>
            </a:r>
            <a:r>
              <a:rPr lang="zh-CN" altLang="en-US" sz="24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</a:rPr>
              <a:t>缺点：不易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实现，响应曲线尾部收敛</a:t>
            </a:r>
            <a:r>
              <a:rPr lang="zh-CN" altLang="en-US" sz="24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</a:rPr>
              <a:t>慢</a:t>
            </a:r>
            <a:r>
              <a:rPr lang="zh-CN" altLang="en-US" sz="24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。</a:t>
            </a:r>
            <a:endParaRPr lang="en-US" altLang="zh-CN" sz="2400" kern="0" dirty="0">
              <a:solidFill>
                <a:srgbClr val="000099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3366FF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    </a:t>
            </a:r>
            <a:r>
              <a:rPr lang="zh-CN" altLang="en-US" sz="2400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 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=1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的升余弦频谱特性：</a:t>
            </a:r>
            <a:r>
              <a:rPr lang="el-GR" altLang="zh-CN" sz="2400" b="1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η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=1  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(Baud/Hz) </a:t>
            </a:r>
            <a:r>
              <a:rPr lang="en-US" altLang="zh-CN" sz="2400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) —</a:t>
            </a:r>
            <a:r>
              <a:rPr lang="zh-CN" altLang="en-US" sz="24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</a:rPr>
              <a:t>降低</a:t>
            </a:r>
            <a:endParaRPr lang="en-US" altLang="zh-CN" sz="2400" kern="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3366FF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            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优点：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易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实现，响应曲线尾部收敛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快。</a:t>
            </a:r>
            <a:endParaRPr lang="en-US" altLang="zh-CN" sz="2800" kern="0" dirty="0">
              <a:solidFill>
                <a:schemeClr val="folHlink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14313" y="571500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8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归纳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357438" y="3786188"/>
            <a:ext cx="5611812" cy="188753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能否把这两种系统的优点集于一身呢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？</a:t>
            </a:r>
            <a:endParaRPr lang="en-US" altLang="zh-CN" sz="24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lvl="3">
              <a:lnSpc>
                <a:spcPts val="3500"/>
              </a:lnSpc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l-GR" altLang="zh-CN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η</a:t>
            </a:r>
            <a:r>
              <a:rPr lang="en-US" altLang="zh-CN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=2</a:t>
            </a:r>
            <a:r>
              <a:rPr lang="en-US" altLang="zh-CN" sz="24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Baud/Hz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；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lvl="3">
              <a:lnSpc>
                <a:spcPts val="3500"/>
              </a:lnSpc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H(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  <a:sym typeface="Symbol"/>
              </a:rPr>
              <a:t>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)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  <a:sym typeface="Symbol"/>
              </a:rPr>
              <a:t> 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易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实现；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lvl="3">
              <a:lnSpc>
                <a:spcPts val="3500"/>
              </a:lnSpc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h(t)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尾部收敛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快</a:t>
            </a:r>
            <a:endParaRPr lang="zh-CN" altLang="en-US" sz="24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142875" y="3500438"/>
            <a:ext cx="1857375" cy="1214437"/>
          </a:xfrm>
          <a:prstGeom prst="cloudCallout">
            <a:avLst>
              <a:gd name="adj1" fmla="val 77952"/>
              <a:gd name="adj2" fmla="val 29559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Q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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A</a:t>
            </a:r>
            <a:endParaRPr lang="zh-CN" altLang="en-US" sz="2800">
              <a:solidFill>
                <a:srgbClr val="FFFFFF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786063" y="5762625"/>
            <a:ext cx="4786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en-US" altLang="zh-CN" sz="28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8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部分响应技术</a:t>
            </a:r>
            <a:r>
              <a:rPr lang="zh-CN" altLang="en-US" sz="2400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（</a:t>
            </a:r>
            <a:r>
              <a:rPr lang="zh-CN" altLang="en-US" sz="2400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见</a:t>
            </a:r>
            <a:r>
              <a:rPr lang="en-US" altLang="en-US" sz="2400" b="1" u="sng" dirty="0">
                <a:solidFill>
                  <a:srgbClr val="800080"/>
                </a:solidFill>
              </a:rPr>
              <a:t>§</a:t>
            </a:r>
            <a:r>
              <a:rPr lang="en-US" altLang="en-US" sz="24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24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.7</a:t>
            </a:r>
            <a:r>
              <a:rPr lang="zh-CN" altLang="en-US" sz="2400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FB79778-1B04-4B8D-9D42-86A7297800CC}" type="slidenum">
              <a:rPr lang="en-US" altLang="zh-CN" sz="1400" smtClean="0"/>
              <a:pPr eaLnBrk="1" hangingPunct="1"/>
              <a:t>62</a:t>
            </a:fld>
            <a:endParaRPr lang="en-US" altLang="zh-CN" sz="1400" smtClean="0"/>
          </a:p>
        </p:txBody>
      </p:sp>
      <p:pic>
        <p:nvPicPr>
          <p:cNvPr id="100354" name="Picture 3" descr="06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000250"/>
            <a:ext cx="4176713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TextBox 5"/>
          <p:cNvSpPr txBox="1">
            <a:spLocks noChangeArrowheads="1"/>
          </p:cNvSpPr>
          <p:nvPr/>
        </p:nvSpPr>
        <p:spPr bwMode="auto">
          <a:xfrm>
            <a:off x="650875" y="363538"/>
            <a:ext cx="8135938" cy="142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633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Arial" pitchFamily="34" charset="0"/>
              </a:rPr>
              <a:t>    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（</a:t>
            </a:r>
            <a:r>
              <a:rPr lang="en-US" altLang="zh-CN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）如图所示系统能否实现无码间串扰的传输； </a:t>
            </a:r>
            <a:endParaRPr lang="en-US" altLang="zh-CN" sz="2400" b="1" dirty="0">
              <a:solidFill>
                <a:srgbClr val="4221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    （</a:t>
            </a:r>
            <a:r>
              <a:rPr lang="en-US" altLang="zh-CN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）滚降系数和系统带宽；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    （</a:t>
            </a:r>
            <a:r>
              <a:rPr lang="en-US" altLang="zh-CN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）无码间干扰传输的最高码元速率和频带利用率。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1106488" y="2828925"/>
            <a:ext cx="1439862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7A"/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pitchFamily="34" charset="0"/>
              </a:rPr>
              <a:t>滚降系数</a:t>
            </a:r>
          </a:p>
        </p:txBody>
      </p:sp>
      <p:pic>
        <p:nvPicPr>
          <p:cNvPr id="30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3332163"/>
            <a:ext cx="3025775" cy="882650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</p:pic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4071938" y="2830513"/>
            <a:ext cx="1511300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7A"/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pitchFamily="34" charset="0"/>
              </a:rPr>
              <a:t>系统带宽</a:t>
            </a:r>
          </a:p>
        </p:txBody>
      </p:sp>
      <p:pic>
        <p:nvPicPr>
          <p:cNvPr id="30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316288"/>
            <a:ext cx="928687" cy="8985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</p:pic>
      <p:pic>
        <p:nvPicPr>
          <p:cNvPr id="30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513263"/>
            <a:ext cx="2000250" cy="91598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</p:pic>
      <p:sp>
        <p:nvSpPr>
          <p:cNvPr id="312331" name="Rectangle 11"/>
          <p:cNvSpPr>
            <a:spLocks noChangeArrowheads="1"/>
          </p:cNvSpPr>
          <p:nvPr/>
        </p:nvSpPr>
        <p:spPr bwMode="auto">
          <a:xfrm>
            <a:off x="973138" y="5543550"/>
            <a:ext cx="3527425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7A"/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pitchFamily="34" charset="0"/>
              </a:rPr>
              <a:t>无</a:t>
            </a:r>
            <a:r>
              <a:rPr lang="en-US" altLang="zh-CN" sz="2400" b="1" dirty="0">
                <a:latin typeface="Arial" pitchFamily="34" charset="0"/>
              </a:rPr>
              <a:t>ISI</a:t>
            </a:r>
            <a:r>
              <a:rPr lang="zh-CN" altLang="en-US" sz="2400" b="1" dirty="0">
                <a:latin typeface="Arial" pitchFamily="34" charset="0"/>
              </a:rPr>
              <a:t>的最高频带利用率</a:t>
            </a:r>
          </a:p>
        </p:txBody>
      </p:sp>
      <p:pic>
        <p:nvPicPr>
          <p:cNvPr id="308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5572125"/>
            <a:ext cx="2087563" cy="8985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</p:pic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1162050" y="4471988"/>
            <a:ext cx="3124200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7A"/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/>
              <a:t>无</a:t>
            </a:r>
            <a:r>
              <a:rPr lang="en-US" altLang="zh-CN" sz="2400" b="1" dirty="0"/>
              <a:t>ISI</a:t>
            </a:r>
            <a:r>
              <a:rPr lang="zh-CN" altLang="en-US" sz="2400" b="1" dirty="0"/>
              <a:t>的最高码元速率</a:t>
            </a: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6643688" y="4752975"/>
            <a:ext cx="869950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/>
              <a:t>Baud</a:t>
            </a:r>
            <a:endParaRPr lang="zh-CN" altLang="en-US" sz="2400" dirty="0"/>
          </a:p>
        </p:txBody>
      </p:sp>
      <p:sp>
        <p:nvSpPr>
          <p:cNvPr id="312335" name="Rectangle 15"/>
          <p:cNvSpPr>
            <a:spLocks noChangeArrowheads="1"/>
          </p:cNvSpPr>
          <p:nvPr/>
        </p:nvSpPr>
        <p:spPr bwMode="auto">
          <a:xfrm>
            <a:off x="6608763" y="5786438"/>
            <a:ext cx="232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=1 (Baud/ Hz</a:t>
            </a:r>
            <a:r>
              <a:rPr lang="zh-CN" altLang="en-US" sz="2400"/>
              <a:t>）</a:t>
            </a:r>
          </a:p>
        </p:txBody>
      </p:sp>
      <p:sp>
        <p:nvSpPr>
          <p:cNvPr id="312336" name="Rectangle 16"/>
          <p:cNvSpPr>
            <a:spLocks noChangeArrowheads="1"/>
          </p:cNvSpPr>
          <p:nvPr/>
        </p:nvSpPr>
        <p:spPr bwMode="auto">
          <a:xfrm>
            <a:off x="6073775" y="2508250"/>
            <a:ext cx="1584325" cy="1512888"/>
          </a:xfrm>
          <a:prstGeom prst="rect">
            <a:avLst/>
          </a:prstGeom>
          <a:noFill/>
          <a:ln w="1270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8442325" y="3986213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29525" y="3986213"/>
            <a:ext cx="71438" cy="71437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5554" name="Group 22"/>
          <p:cNvGrpSpPr>
            <a:grpSpLocks/>
          </p:cNvGrpSpPr>
          <p:nvPr/>
        </p:nvGrpSpPr>
        <p:grpSpPr bwMode="auto">
          <a:xfrm>
            <a:off x="357188" y="109538"/>
            <a:ext cx="649287" cy="692150"/>
            <a:chOff x="1655" y="845"/>
            <a:chExt cx="454" cy="453"/>
          </a:xfrm>
        </p:grpSpPr>
        <p:grpSp>
          <p:nvGrpSpPr>
            <p:cNvPr id="65559" name="Group 23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65561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562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563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564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565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5560" name="Text Box 29"/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例</a:t>
              </a:r>
            </a:p>
          </p:txBody>
        </p: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000125" y="2000250"/>
            <a:ext cx="535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  <a:cs typeface="Arial" charset="0"/>
              </a:rPr>
              <a:t>无码间串扰的频域条件</a:t>
            </a:r>
            <a:endParaRPr lang="zh-CN" altLang="en-US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11150" y="2786063"/>
            <a:ext cx="974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Arial" charset="0"/>
                <a:cs typeface="Arial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  <a:cs typeface="Arial" charset="0"/>
              </a:rPr>
              <a:t>）</a:t>
            </a:r>
            <a:endParaRPr lang="zh-CN" altLang="en-US"/>
          </a:p>
        </p:txBody>
      </p:sp>
      <p:sp>
        <p:nvSpPr>
          <p:cNvPr id="100372" name="矩形 29"/>
          <p:cNvSpPr>
            <a:spLocks noChangeArrowheads="1"/>
          </p:cNvSpPr>
          <p:nvPr/>
        </p:nvSpPr>
        <p:spPr bwMode="auto">
          <a:xfrm>
            <a:off x="311150" y="4500563"/>
            <a:ext cx="974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Arial" charset="0"/>
                <a:cs typeface="Arial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  <a:cs typeface="Arial" charset="0"/>
              </a:rPr>
              <a:t>）</a:t>
            </a:r>
            <a:endParaRPr lang="zh-CN" alt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285750" y="2000250"/>
            <a:ext cx="842963" cy="49688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3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 animBg="1"/>
      <p:bldP spid="312328" grpId="0" animBg="1"/>
      <p:bldP spid="312331" grpId="0" animBg="1"/>
      <p:bldP spid="312333" grpId="0" animBg="1"/>
      <p:bldP spid="312334" grpId="0" animBg="1"/>
      <p:bldP spid="312335" grpId="0"/>
      <p:bldP spid="312336" grpId="0" animBg="1"/>
      <p:bldP spid="18" grpId="0" animBg="1"/>
      <p:bldP spid="19" grpId="0" animBg="1"/>
      <p:bldP spid="28" grpId="0"/>
      <p:bldP spid="29" grpId="0"/>
      <p:bldP spid="100372" grpId="0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28374EC-8EF6-40E5-96DE-671405CC447A}" type="slidenum">
              <a:rPr lang="en-US" altLang="zh-CN" sz="1400" smtClean="0"/>
              <a:pPr eaLnBrk="1" hangingPunct="1"/>
              <a:t>63</a:t>
            </a:fld>
            <a:endParaRPr lang="en-US" altLang="zh-CN" sz="1400" smtClean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1857375" y="3140075"/>
            <a:ext cx="5786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zh-CN" altLang="en-US" sz="3200" b="1" smtClean="0">
                <a:solidFill>
                  <a:srgbClr val="003399"/>
                </a:solidFill>
                <a:latin typeface="Arial" charset="0"/>
                <a:ea typeface="黑体" pitchFamily="2" charset="-122"/>
                <a:cs typeface="Arial" charset="0"/>
              </a:rPr>
              <a:t>基带传输系统的抗噪声性能</a:t>
            </a:r>
            <a:endParaRPr lang="zh-CN" sz="3200" b="1" noProof="1" smtClean="0">
              <a:solidFill>
                <a:srgbClr val="003399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66564" name="矩形 4"/>
          <p:cNvSpPr>
            <a:spLocks noChangeArrowheads="1"/>
          </p:cNvSpPr>
          <p:nvPr/>
        </p:nvSpPr>
        <p:spPr bwMode="auto">
          <a:xfrm>
            <a:off x="571500" y="2143125"/>
            <a:ext cx="1546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3600" b="1" u="sng">
                <a:solidFill>
                  <a:srgbClr val="800080"/>
                </a:solidFill>
              </a:rPr>
              <a:t>§</a:t>
            </a:r>
            <a:r>
              <a:rPr lang="en-US" altLang="en-US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.5  </a:t>
            </a:r>
            <a:endParaRPr lang="zh-CN" altLang="en-US" sz="3600" b="1" u="sng">
              <a:solidFill>
                <a:srgbClr val="80008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8750" y="4395788"/>
            <a:ext cx="7286625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研究： 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在</a:t>
            </a:r>
            <a:r>
              <a:rPr lang="zh-CN" altLang="en-US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无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ISI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条件下，噪声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n(t)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引起的误码率 </a:t>
            </a:r>
            <a:r>
              <a:rPr lang="en-US" sz="2400" b="1" dirty="0" err="1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2400" b="1" baseline="-25000" dirty="0" err="1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lang="zh-CN" altLang="en-US" sz="24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AFEFC8B-504B-4DD8-8D52-3C856172F109}" type="slidenum">
              <a:rPr lang="en-US" altLang="zh-CN" sz="1400" smtClean="0"/>
              <a:pPr eaLnBrk="1" hangingPunct="1"/>
              <a:t>64</a:t>
            </a:fld>
            <a:endParaRPr lang="en-US" altLang="zh-CN" sz="1400" smtClean="0"/>
          </a:p>
        </p:txBody>
      </p:sp>
      <p:sp>
        <p:nvSpPr>
          <p:cNvPr id="24" name="圆角矩形标注 23"/>
          <p:cNvSpPr/>
          <p:nvPr/>
        </p:nvSpPr>
        <p:spPr>
          <a:xfrm>
            <a:off x="5072063" y="3429000"/>
            <a:ext cx="3071812" cy="2786063"/>
          </a:xfrm>
          <a:prstGeom prst="wedgeRoundRectCallout">
            <a:avLst>
              <a:gd name="adj1" fmla="val 6417"/>
              <a:gd name="adj2" fmla="val -62557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00CC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38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高斯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E[</a:t>
            </a:r>
            <a:r>
              <a:rPr lang="en-US" sz="2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400" b="1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(t)]=</a:t>
            </a:r>
            <a:r>
              <a:rPr lang="en-US" altLang="zh-C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>
              <a:defRPr/>
            </a:pPr>
            <a:endParaRPr lang="en-US" altLang="zh-CN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defRPr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2857500" y="3500438"/>
            <a:ext cx="1714500" cy="2643187"/>
          </a:xfrm>
          <a:prstGeom prst="wedgeRoundRectCallout">
            <a:avLst>
              <a:gd name="adj1" fmla="val -11415"/>
              <a:gd name="adj2" fmla="val -65905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3399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39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高斯 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39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白噪 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ts val="39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E[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n(t)]=</a:t>
            </a:r>
            <a:r>
              <a:rPr lang="en-US" altLang="zh-C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>
              <a:lnSpc>
                <a:spcPts val="3800"/>
              </a:lnSpc>
              <a:defRPr/>
            </a:pPr>
            <a:endParaRPr lang="en-US" altLang="zh-CN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800"/>
              </a:lnSpc>
              <a:defRPr/>
            </a:pPr>
            <a:endParaRPr lang="en-US" altLang="zh-CN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4375" y="2857500"/>
            <a:ext cx="2128838" cy="5191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800" b="1" baseline="-25000" dirty="0" err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特性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590" name="Object 11"/>
          <p:cNvGraphicFramePr>
            <a:graphicFrameLocks noChangeAspect="1"/>
          </p:cNvGraphicFramePr>
          <p:nvPr/>
        </p:nvGraphicFramePr>
        <p:xfrm>
          <a:off x="2728913" y="1571625"/>
          <a:ext cx="45656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Visio" r:id="rId4" imgW="2109991" imgH="627982" progId="Visio.Drawing.11">
                  <p:embed/>
                </p:oleObj>
              </mc:Choice>
              <mc:Fallback>
                <p:oleObj name="Visio" r:id="rId4" imgW="2109991" imgH="62798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571625"/>
                        <a:ext cx="4565650" cy="135731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013325" y="2424113"/>
            <a:ext cx="2144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Arial" charset="0"/>
                <a:cs typeface="Arial" charset="0"/>
              </a:rPr>
              <a:t>x(t)</a:t>
            </a:r>
            <a:r>
              <a:rPr kumimoji="1" lang="en-US" altLang="zh-CN" sz="2400" b="1">
                <a:latin typeface="Arial" charset="0"/>
                <a:cs typeface="Arial" charset="0"/>
              </a:rPr>
              <a:t>=s(t)+</a:t>
            </a:r>
            <a:r>
              <a:rPr lang="en-US" altLang="zh-CN" sz="2400" b="1">
                <a:latin typeface="Arial" charset="0"/>
                <a:cs typeface="Arial" charset="0"/>
              </a:rPr>
              <a:t>n</a:t>
            </a:r>
            <a:r>
              <a:rPr lang="en-US" altLang="zh-CN" sz="2400" b="1" baseline="-25000">
                <a:latin typeface="Arial" charset="0"/>
                <a:cs typeface="Arial" charset="0"/>
              </a:rPr>
              <a:t>R</a:t>
            </a:r>
            <a:r>
              <a:rPr lang="en-US" altLang="zh-CN" sz="2400" b="1">
                <a:latin typeface="Arial" charset="0"/>
                <a:cs typeface="Arial" charset="0"/>
              </a:rPr>
              <a:t>(t)</a:t>
            </a:r>
            <a:endParaRPr lang="zh-CN" altLang="en-US" sz="2400" b="1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300913" y="1857375"/>
            <a:ext cx="503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2400" b="1" baseline="-25000">
                <a:solidFill>
                  <a:srgbClr val="FF0000"/>
                </a:solidFill>
                <a:latin typeface="Arial" charset="0"/>
                <a:cs typeface="Arial" charset="0"/>
              </a:rPr>
              <a:t>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29225" y="200025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5006976" y="2235200"/>
            <a:ext cx="500062" cy="15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300788" y="2428875"/>
            <a:ext cx="827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33CC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2400" b="1" baseline="-25000">
                <a:solidFill>
                  <a:srgbClr val="0033CC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2400" b="1">
                <a:solidFill>
                  <a:srgbClr val="0033CC"/>
                </a:solidFill>
                <a:latin typeface="Arial" charset="0"/>
                <a:cs typeface="Arial" charset="0"/>
              </a:rPr>
              <a:t>(t)</a:t>
            </a:r>
            <a:endParaRPr lang="zh-CN" altLang="en-US"/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5241925" y="4600575"/>
          <a:ext cx="26844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6" name="Equation" r:id="rId6" imgW="1231366" imgH="393529" progId="Equation.DSMT4">
                  <p:embed/>
                </p:oleObj>
              </mc:Choice>
              <mc:Fallback>
                <p:oleObj name="Equation" r:id="rId6" imgW="1231366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4600575"/>
                        <a:ext cx="26844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951163" y="5286375"/>
          <a:ext cx="1549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Equation" r:id="rId8" imgW="710891" imgH="393529" progId="Equation.DSMT4">
                  <p:embed/>
                </p:oleObj>
              </mc:Choice>
              <mc:Fallback>
                <p:oleObj name="Equation" r:id="rId8" imgW="710891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286375"/>
                        <a:ext cx="1549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3" name="Object 9"/>
          <p:cNvGraphicFramePr>
            <a:graphicFrameLocks noChangeAspect="1"/>
          </p:cNvGraphicFramePr>
          <p:nvPr/>
        </p:nvGraphicFramePr>
        <p:xfrm>
          <a:off x="5141913" y="5357813"/>
          <a:ext cx="30003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Equation" r:id="rId10" imgW="1459866" imgH="393529" progId="Equation.DSMT4">
                  <p:embed/>
                </p:oleObj>
              </mc:Choice>
              <mc:Fallback>
                <p:oleObj name="Equation" r:id="rId10" imgW="145986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5357813"/>
                        <a:ext cx="30003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3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357188"/>
            <a:ext cx="60007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.5.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  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二进制</a:t>
            </a:r>
            <a:r>
              <a:rPr lang="zh-CN" altLang="en-US" sz="28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双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极性基带系统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sz="3200" b="1" i="1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3200" b="1" baseline="-25000" dirty="0" err="1">
                <a:latin typeface="Arial" pitchFamily="34" charset="0"/>
                <a:cs typeface="Arial" pitchFamily="34" charset="0"/>
              </a:rPr>
              <a:t>e</a:t>
            </a:r>
            <a:endParaRPr lang="zh-CN" altLang="en-US" sz="32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4375" y="1143000"/>
            <a:ext cx="1928813" cy="5238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分析模型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build="allAtOnce" animBg="1"/>
      <p:bldP spid="16" grpId="0" animBg="1"/>
      <p:bldP spid="17" grpId="0"/>
      <p:bldP spid="19" grpId="0"/>
      <p:bldP spid="23" grpId="0" animBg="1"/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4308FB4-A067-4CFA-B0E2-ADF2DE92D612}" type="slidenum">
              <a:rPr lang="en-US" altLang="zh-CN" sz="1400" smtClean="0"/>
              <a:pPr eaLnBrk="1" hangingPunct="1"/>
              <a:t>65</a:t>
            </a:fld>
            <a:endParaRPr lang="en-US" altLang="zh-CN" sz="1400" smtClean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857250" y="1000125"/>
            <a:ext cx="5357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latin typeface="Arial" charset="0"/>
              </a:rPr>
              <a:t> </a:t>
            </a:r>
            <a:r>
              <a:rPr lang="en-US" altLang="zh-CN" sz="2800" b="1">
                <a:latin typeface="Arial" charset="0"/>
                <a:cs typeface="Arial" charset="0"/>
              </a:rPr>
              <a:t> </a:t>
            </a:r>
            <a:r>
              <a:rPr lang="zh-CN" altLang="en-US" sz="2800" b="1">
                <a:latin typeface="Arial" charset="0"/>
                <a:cs typeface="Arial" charset="0"/>
                <a:sym typeface="Symbol" pitchFamily="18" charset="2"/>
              </a:rPr>
              <a:t> </a:t>
            </a:r>
            <a:r>
              <a:rPr lang="en-US" altLang="zh-CN" sz="24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n</a:t>
            </a:r>
            <a:r>
              <a:rPr lang="en-US" altLang="zh-CN" sz="2400" b="1" baseline="-25000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R</a:t>
            </a:r>
            <a:r>
              <a:rPr lang="en-US" altLang="zh-CN" sz="24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(t) </a:t>
            </a:r>
            <a:r>
              <a:rPr lang="zh-CN" altLang="en-US" sz="2400">
                <a:latin typeface="Times New Roman" pitchFamily="18" charset="0"/>
                <a:ea typeface="华文中宋" pitchFamily="2" charset="-122"/>
              </a:rPr>
              <a:t>的一维概率密度函数为       </a:t>
            </a:r>
          </a:p>
        </p:txBody>
      </p:sp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2414588" y="5072063"/>
          <a:ext cx="4149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Equation" r:id="rId3" imgW="1905000" imgH="482600" progId="Equation.DSMT4">
                  <p:embed/>
                </p:oleObj>
              </mc:Choice>
              <mc:Fallback>
                <p:oleObj name="Equation" r:id="rId3" imgW="19050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072063"/>
                        <a:ext cx="4149725" cy="10287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B3">
                                <a:alpha val="65097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11"/>
          <p:cNvGraphicFramePr>
            <a:graphicFrameLocks noChangeAspect="1"/>
          </p:cNvGraphicFramePr>
          <p:nvPr/>
        </p:nvGraphicFramePr>
        <p:xfrm>
          <a:off x="2516188" y="1697038"/>
          <a:ext cx="343376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Equation" r:id="rId5" imgW="1726451" imgH="482391" progId="Equation.DSMT4">
                  <p:embed/>
                </p:oleObj>
              </mc:Choice>
              <mc:Fallback>
                <p:oleObj name="Equation" r:id="rId5" imgW="1726451" imgH="48239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697038"/>
                        <a:ext cx="3433762" cy="10175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D">
                                <a:alpha val="81175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4"/>
          <p:cNvGraphicFramePr>
            <a:graphicFrameLocks noChangeAspect="1"/>
          </p:cNvGraphicFramePr>
          <p:nvPr/>
        </p:nvGraphicFramePr>
        <p:xfrm>
          <a:off x="6308725" y="2214563"/>
          <a:ext cx="19065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Equation" r:id="rId7" imgW="927100" imgH="279400" progId="Equation.DSMT4">
                  <p:embed/>
                </p:oleObj>
              </mc:Choice>
              <mc:Fallback>
                <p:oleObj name="Equation" r:id="rId7" imgW="9271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2214563"/>
                        <a:ext cx="19065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929313" y="1752600"/>
            <a:ext cx="2214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  <a:cs typeface="Arial" pitchFamily="34" charset="0"/>
              </a:rPr>
              <a:t>可简记</a:t>
            </a:r>
            <a:r>
              <a:rPr lang="zh-CN" altLang="en-US" sz="2400" b="1" dirty="0">
                <a:latin typeface="+mn-ea"/>
                <a:ea typeface="+mn-ea"/>
              </a:rPr>
              <a:t>为：       </a:t>
            </a: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428750" y="3938588"/>
            <a:ext cx="710406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8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 对于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双极性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基带信号，其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抽样值为（</a:t>
            </a:r>
            <a:r>
              <a:rPr kumimoji="1" lang="en-US" altLang="zh-CN" sz="2400" b="1" dirty="0">
                <a:solidFill>
                  <a:srgbClr val="800080"/>
                </a:solidFill>
                <a:latin typeface="Arial" pitchFamily="34" charset="0"/>
                <a:ea typeface="+mn-ea"/>
                <a:cs typeface="Arial" pitchFamily="34" charset="0"/>
              </a:rPr>
              <a:t>+A,-A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），  </a:t>
            </a:r>
            <a:r>
              <a:rPr kumimoji="1" lang="zh-CN" altLang="en-US" sz="2400" b="1" dirty="0">
                <a:latin typeface="+mn-ea"/>
                <a:ea typeface="+mn-ea"/>
                <a:cs typeface="Arial" pitchFamily="34" charset="0"/>
              </a:rPr>
              <a:t>则合成</a:t>
            </a:r>
            <a:r>
              <a:rPr lang="zh-CN" altLang="en-US" sz="2400" b="1" dirty="0">
                <a:latin typeface="+mn-ea"/>
                <a:ea typeface="+mn-ea"/>
                <a:cs typeface="Arial" pitchFamily="34" charset="0"/>
              </a:rPr>
              <a:t>波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x(t)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=s(t)+</a:t>
            </a:r>
            <a:r>
              <a:rPr lang="en-US" altLang="zh-CN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在抽样时刻的取值为</a:t>
            </a:r>
            <a:r>
              <a:rPr kumimoji="1"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kumimoji="1" lang="zh-CN" altLang="en-US" sz="2400" b="1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8853" name="Object 14"/>
          <p:cNvGraphicFramePr>
            <a:graphicFrameLocks noChangeAspect="1"/>
          </p:cNvGraphicFramePr>
          <p:nvPr/>
        </p:nvGraphicFramePr>
        <p:xfrm>
          <a:off x="4079875" y="3143250"/>
          <a:ext cx="22780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Equation" r:id="rId9" imgW="990170" imgH="279279" progId="Equation.DSMT4">
                  <p:embed/>
                </p:oleObj>
              </mc:Choice>
              <mc:Fallback>
                <p:oleObj name="Equation" r:id="rId9" imgW="990170" imgH="27927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143250"/>
                        <a:ext cx="22780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矩形 28"/>
          <p:cNvSpPr>
            <a:spLocks noChangeArrowheads="1"/>
          </p:cNvSpPr>
          <p:nvPr/>
        </p:nvSpPr>
        <p:spPr bwMode="auto">
          <a:xfrm>
            <a:off x="2571750" y="3181350"/>
            <a:ext cx="1419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高斯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42938" y="3109913"/>
            <a:ext cx="1912937" cy="519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x(t)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特性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8858" grpId="0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023F3A3-545A-454C-9183-F25C05DFB6B6}" type="slidenum">
              <a:rPr lang="en-US" altLang="zh-CN" sz="1400" smtClean="0"/>
              <a:pPr eaLnBrk="1" hangingPunct="1"/>
              <a:t>66</a:t>
            </a:fld>
            <a:endParaRPr lang="en-US" altLang="zh-CN" sz="1400" smtClean="0"/>
          </a:p>
        </p:txBody>
      </p:sp>
      <p:graphicFrame>
        <p:nvGraphicFramePr>
          <p:cNvPr id="69635" name="Object 13"/>
          <p:cNvGraphicFramePr>
            <a:graphicFrameLocks noChangeAspect="1"/>
          </p:cNvGraphicFramePr>
          <p:nvPr/>
        </p:nvGraphicFramePr>
        <p:xfrm>
          <a:off x="4786313" y="1000125"/>
          <a:ext cx="392906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Equation" r:id="rId3" imgW="1993900" imgH="482600" progId="Equation.DSMT4">
                  <p:embed/>
                </p:oleObj>
              </mc:Choice>
              <mc:Fallback>
                <p:oleObj name="Equation" r:id="rId3" imgW="19939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000125"/>
                        <a:ext cx="3929062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B9">
                                <a:alpha val="4392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6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14"/>
          <p:cNvGraphicFramePr>
            <a:graphicFrameLocks noChangeAspect="1"/>
          </p:cNvGraphicFramePr>
          <p:nvPr/>
        </p:nvGraphicFramePr>
        <p:xfrm>
          <a:off x="642938" y="1000125"/>
          <a:ext cx="3714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Equation" r:id="rId5" imgW="2006600" imgH="482600" progId="Equation.DSMT4">
                  <p:embed/>
                </p:oleObj>
              </mc:Choice>
              <mc:Fallback>
                <p:oleObj name="Equation" r:id="rId5" imgW="20066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000125"/>
                        <a:ext cx="37147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B9">
                                <a:alpha val="8117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9638" name="Object 4"/>
          <p:cNvGraphicFramePr>
            <a:graphicFrameLocks noChangeAspect="1"/>
          </p:cNvGraphicFramePr>
          <p:nvPr/>
        </p:nvGraphicFramePr>
        <p:xfrm>
          <a:off x="2239963" y="1714500"/>
          <a:ext cx="468947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Visio" r:id="rId7" imgW="3150187" imgH="1732577" progId="Visio.Drawing.11">
                  <p:embed/>
                </p:oleObj>
              </mc:Choice>
              <mc:Fallback>
                <p:oleObj name="Visio" r:id="rId7" imgW="3150187" imgH="173257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1714500"/>
                        <a:ext cx="4689475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714625" y="5159375"/>
            <a:ext cx="3929063" cy="11271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kumimoji="1"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 x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(</a:t>
            </a:r>
            <a:r>
              <a:rPr kumimoji="1" lang="en-US" altLang="zh-CN" sz="2400" b="1" i="1" dirty="0" err="1">
                <a:latin typeface="Arial" pitchFamily="34" charset="0"/>
                <a:ea typeface="华文中宋" pitchFamily="2" charset="-122"/>
                <a:cs typeface="Arial" pitchFamily="34" charset="0"/>
              </a:rPr>
              <a:t>kT</a:t>
            </a:r>
            <a:r>
              <a:rPr kumimoji="1" lang="en-US" altLang="zh-CN" sz="2400" b="1" i="1" baseline="-25000" dirty="0" err="1">
                <a:latin typeface="Arial" pitchFamily="34" charset="0"/>
                <a:ea typeface="华文中宋" pitchFamily="2" charset="-122"/>
                <a:cs typeface="Arial" pitchFamily="34" charset="0"/>
              </a:rPr>
              <a:t>B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) </a:t>
            </a:r>
            <a:r>
              <a:rPr kumimoji="1"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&gt; </a:t>
            </a:r>
            <a:r>
              <a:rPr kumimoji="1" lang="en-US" altLang="zh-CN" sz="2400" b="1" i="1" dirty="0" err="1">
                <a:latin typeface="Arial" pitchFamily="34" charset="0"/>
                <a:ea typeface="华文中宋" pitchFamily="2" charset="-122"/>
                <a:cs typeface="Arial" pitchFamily="34" charset="0"/>
              </a:rPr>
              <a:t>V</a:t>
            </a:r>
            <a:r>
              <a:rPr kumimoji="1" lang="en-US" altLang="zh-CN" sz="2400" b="1" baseline="-25000" dirty="0" err="1">
                <a:latin typeface="Arial" pitchFamily="34" charset="0"/>
                <a:ea typeface="华文中宋" pitchFamily="2" charset="-122"/>
                <a:cs typeface="Arial" pitchFamily="34" charset="0"/>
              </a:rPr>
              <a:t>d</a:t>
            </a:r>
            <a:r>
              <a:rPr kumimoji="1"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,  </a:t>
            </a:r>
            <a:r>
              <a:rPr kumimoji="1" lang="zh-CN" altLang="en-US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判为“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1</a:t>
            </a:r>
            <a:r>
              <a:rPr kumimoji="1" lang="zh-CN" altLang="en-US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”码</a:t>
            </a:r>
          </a:p>
          <a:p>
            <a:pPr eaLnBrk="0" hangingPunct="0">
              <a:lnSpc>
                <a:spcPct val="140000"/>
              </a:lnSpc>
              <a:defRPr/>
            </a:pPr>
            <a:r>
              <a:rPr kumimoji="1" lang="zh-CN" altLang="en-US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  <a:r>
              <a:rPr kumimoji="1"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x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(</a:t>
            </a:r>
            <a:r>
              <a:rPr kumimoji="1" lang="en-US" altLang="zh-CN" sz="2400" b="1" i="1" dirty="0" err="1">
                <a:latin typeface="Arial" pitchFamily="34" charset="0"/>
                <a:ea typeface="华文中宋" pitchFamily="2" charset="-122"/>
                <a:cs typeface="Arial" pitchFamily="34" charset="0"/>
              </a:rPr>
              <a:t>kT</a:t>
            </a:r>
            <a:r>
              <a:rPr kumimoji="1" lang="en-US" altLang="zh-CN" sz="2400" b="1" i="1" baseline="-25000" dirty="0" err="1">
                <a:latin typeface="Arial" pitchFamily="34" charset="0"/>
                <a:ea typeface="华文中宋" pitchFamily="2" charset="-122"/>
                <a:cs typeface="Arial" pitchFamily="34" charset="0"/>
              </a:rPr>
              <a:t>B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) 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  <a:sym typeface="Symbol"/>
              </a:rPr>
              <a:t></a:t>
            </a:r>
            <a:r>
              <a:rPr kumimoji="1"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kumimoji="1" lang="en-US" altLang="zh-CN" sz="2400" b="1" i="1" dirty="0" err="1">
                <a:latin typeface="Arial" pitchFamily="34" charset="0"/>
                <a:ea typeface="华文中宋" pitchFamily="2" charset="-122"/>
                <a:cs typeface="Arial" pitchFamily="34" charset="0"/>
              </a:rPr>
              <a:t>V</a:t>
            </a:r>
            <a:r>
              <a:rPr kumimoji="1" lang="en-US" altLang="zh-CN" sz="2400" b="1" baseline="-25000" dirty="0" err="1">
                <a:latin typeface="Arial" pitchFamily="34" charset="0"/>
                <a:ea typeface="华文中宋" pitchFamily="2" charset="-122"/>
                <a:cs typeface="Arial" pitchFamily="34" charset="0"/>
              </a:rPr>
              <a:t>d</a:t>
            </a:r>
            <a:r>
              <a:rPr kumimoji="1"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,  </a:t>
            </a:r>
            <a:r>
              <a:rPr kumimoji="1" lang="zh-CN" altLang="en-US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判为“</a:t>
            </a:r>
            <a:r>
              <a:rPr kumimoji="1" lang="en-US" altLang="zh-CN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0</a:t>
            </a:r>
            <a:r>
              <a:rPr kumimoji="1" lang="zh-CN" altLang="en-US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”码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251325" y="2820988"/>
            <a:ext cx="135731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643188" y="4605338"/>
            <a:ext cx="43576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Arial" charset="0"/>
                <a:ea typeface="华文中宋" pitchFamily="2" charset="-122"/>
                <a:cs typeface="Arial" charset="0"/>
              </a:rPr>
              <a:t>设判决门限为 </a:t>
            </a:r>
            <a:r>
              <a:rPr kumimoji="1" lang="en-US" altLang="zh-CN" sz="2400" b="1" i="1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V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d</a:t>
            </a:r>
            <a:r>
              <a:rPr kumimoji="1" lang="zh-CN" altLang="en-US" sz="2400">
                <a:solidFill>
                  <a:srgbClr val="000000"/>
                </a:solidFill>
                <a:latin typeface="Arial" charset="0"/>
                <a:ea typeface="华文中宋" pitchFamily="2" charset="-122"/>
                <a:cs typeface="Arial" charset="0"/>
              </a:rPr>
              <a:t>，判决规则</a:t>
            </a:r>
            <a:r>
              <a:rPr kumimoji="1" lang="en-US" altLang="zh-CN" sz="2400">
                <a:solidFill>
                  <a:srgbClr val="000000"/>
                </a:solidFill>
                <a:latin typeface="Arial" charset="0"/>
                <a:ea typeface="华文中宋" pitchFamily="2" charset="-122"/>
                <a:cs typeface="Arial" charset="0"/>
              </a:rPr>
              <a:t>: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43438" y="3500438"/>
            <a:ext cx="514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V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d</a:t>
            </a:r>
            <a:endParaRPr lang="zh-CN" altLang="en-US">
              <a:ea typeface="华文中宋" pitchFamily="2" charset="-122"/>
              <a:cs typeface="Arial" charset="0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3552825" y="2300288"/>
          <a:ext cx="13906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Visio" r:id="rId9" imgW="928283" imgH="813394" progId="Visio.Drawing.11">
                  <p:embed/>
                </p:oleObj>
              </mc:Choice>
              <mc:Fallback>
                <p:oleObj name="Visio" r:id="rId9" imgW="928283" imgH="81339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300288"/>
                        <a:ext cx="13906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4914900" y="3043238"/>
          <a:ext cx="8572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name="Visio" r:id="rId11" imgW="568302" imgH="334248" progId="Visio.Drawing.11">
                  <p:embed/>
                </p:oleObj>
              </mc:Choice>
              <mc:Fallback>
                <p:oleObj name="Visio" r:id="rId11" imgW="568302" imgH="33424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043238"/>
                        <a:ext cx="8572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662363" y="4038600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P(0/1)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786438" y="2214563"/>
            <a:ext cx="104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</a:rPr>
              <a:t>P(1/0) </a:t>
            </a:r>
            <a:endParaRPr lang="zh-CN" altLang="en-US" sz="2400">
              <a:solidFill>
                <a:srgbClr val="80008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 flipH="1" flipV="1">
            <a:off x="5179219" y="2678907"/>
            <a:ext cx="714375" cy="642937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3893343" y="3393282"/>
            <a:ext cx="785813" cy="5715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502150" y="4038600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=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P(</a:t>
            </a:r>
            <a:r>
              <a:rPr kumimoji="1" lang="en-US" altLang="zh-CN" sz="2400" b="1" i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x</a:t>
            </a:r>
            <a:r>
              <a:rPr kumimoji="1" lang="en-US" altLang="zh-CN" sz="24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  <a:sym typeface="Symbol" pitchFamily="18" charset="2"/>
              </a:rPr>
              <a:t></a:t>
            </a:r>
            <a:r>
              <a:rPr kumimoji="1" lang="en-US" altLang="zh-CN" sz="2400" b="1" i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V</a:t>
            </a:r>
            <a:r>
              <a:rPr kumimoji="1" lang="en-US" altLang="zh-CN" sz="2400" b="1" baseline="-25000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d</a:t>
            </a:r>
            <a:r>
              <a:rPr kumimoji="1" lang="en-US" altLang="zh-CN" sz="24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)</a:t>
            </a:r>
            <a:endParaRPr lang="zh-CN" altLang="en-US" sz="2400" b="1">
              <a:solidFill>
                <a:srgbClr val="0000CC"/>
              </a:solidFill>
              <a:latin typeface="Arial" charset="0"/>
              <a:ea typeface="华文中宋" pitchFamily="2" charset="-122"/>
              <a:cs typeface="Arial" charset="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643688" y="2214563"/>
            <a:ext cx="1438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800080"/>
                </a:solidFill>
                <a:latin typeface="Arial" charset="0"/>
                <a:ea typeface="华文中宋" pitchFamily="2" charset="-122"/>
                <a:cs typeface="Arial" charset="0"/>
              </a:rPr>
              <a:t>=</a:t>
            </a:r>
            <a:r>
              <a:rPr kumimoji="1" lang="en-US" altLang="zh-CN" sz="2400" b="1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  <a:cs typeface="Arial" charset="0"/>
              </a:rPr>
              <a:t>P(</a:t>
            </a:r>
            <a:r>
              <a:rPr kumimoji="1" lang="en-US" altLang="zh-CN" sz="2400" b="1" i="1">
                <a:solidFill>
                  <a:srgbClr val="800080"/>
                </a:solidFill>
                <a:latin typeface="Arial" charset="0"/>
                <a:ea typeface="华文中宋" pitchFamily="2" charset="-122"/>
                <a:cs typeface="Arial" charset="0"/>
              </a:rPr>
              <a:t>x&gt;V</a:t>
            </a:r>
            <a:r>
              <a:rPr kumimoji="1" lang="en-US" altLang="zh-CN" sz="2400" b="1" baseline="-25000">
                <a:solidFill>
                  <a:srgbClr val="800080"/>
                </a:solidFill>
                <a:latin typeface="Arial" charset="0"/>
                <a:ea typeface="华文中宋" pitchFamily="2" charset="-122"/>
                <a:cs typeface="Arial" charset="0"/>
              </a:rPr>
              <a:t>d</a:t>
            </a:r>
            <a:r>
              <a:rPr kumimoji="1" lang="en-US" altLang="zh-CN" sz="2400" b="1">
                <a:solidFill>
                  <a:srgbClr val="800080"/>
                </a:solidFill>
                <a:latin typeface="Arial" charset="0"/>
                <a:ea typeface="华文中宋" pitchFamily="2" charset="-122"/>
                <a:cs typeface="Arial" charset="0"/>
              </a:rPr>
              <a:t>)</a:t>
            </a:r>
            <a:endParaRPr lang="zh-CN" altLang="en-US" sz="2400" b="1">
              <a:solidFill>
                <a:srgbClr val="800080"/>
              </a:solidFill>
              <a:latin typeface="Arial" charset="0"/>
              <a:ea typeface="华文中宋" pitchFamily="2" charset="-122"/>
              <a:cs typeface="Arial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214438" y="5715000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“</a:t>
            </a:r>
            <a:r>
              <a:rPr kumimoji="1" lang="en-US" altLang="zh-CN" sz="28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1</a:t>
            </a:r>
            <a:r>
              <a:rPr kumimoji="1" lang="zh-CN" altLang="en-US" sz="2800" b="1">
                <a:solidFill>
                  <a:srgbClr val="0000CC"/>
                </a:solidFill>
                <a:latin typeface="Arial" charset="0"/>
                <a:ea typeface="华文中宋" pitchFamily="2" charset="-122"/>
                <a:cs typeface="Arial" charset="0"/>
              </a:rPr>
              <a:t>”</a:t>
            </a:r>
            <a:endParaRPr lang="zh-CN" altLang="en-US" sz="2800">
              <a:solidFill>
                <a:srgbClr val="0000CC"/>
              </a:solidFill>
              <a:ea typeface="华文中宋" pitchFamily="2" charset="-122"/>
              <a:cs typeface="Arial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91300" y="5172075"/>
            <a:ext cx="12668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latin typeface="Arial" pitchFamily="34" charset="0"/>
                <a:ea typeface="+mn-ea"/>
                <a:cs typeface="Arial" pitchFamily="34" charset="0"/>
                <a:sym typeface="Symbol"/>
              </a:rPr>
              <a:t>—</a:t>
            </a:r>
            <a:r>
              <a:rPr kumimoji="1" lang="zh-CN" altLang="en-US" sz="2800" b="1" dirty="0">
                <a:latin typeface="+mn-ea"/>
                <a:ea typeface="+mn-ea"/>
                <a:cs typeface="Arial" pitchFamily="34" charset="0"/>
                <a:sym typeface="Symbol"/>
              </a:rPr>
              <a:t>正确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91300" y="5715000"/>
            <a:ext cx="12668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  <a:sym typeface="Symbol"/>
              </a:rPr>
              <a:t>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  <a:cs typeface="Arial" pitchFamily="34" charset="0"/>
                <a:sym typeface="Symbol"/>
              </a:rPr>
              <a:t>错误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17813" y="5786438"/>
            <a:ext cx="1785937" cy="500062"/>
          </a:xfrm>
          <a:prstGeom prst="rect">
            <a:avLst/>
          </a:prstGeom>
          <a:noFill/>
          <a:ln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214438" y="5119688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800080"/>
                </a:solidFill>
                <a:latin typeface="Arial" charset="0"/>
                <a:ea typeface="华文中宋" pitchFamily="2" charset="-122"/>
                <a:cs typeface="Arial" charset="0"/>
              </a:rPr>
              <a:t>“</a:t>
            </a:r>
            <a:r>
              <a:rPr kumimoji="1" lang="en-US" altLang="zh-CN" sz="2800" b="1">
                <a:solidFill>
                  <a:srgbClr val="800080"/>
                </a:solidFill>
                <a:latin typeface="Arial" charset="0"/>
                <a:ea typeface="华文中宋" pitchFamily="2" charset="-122"/>
                <a:cs typeface="Arial" charset="0"/>
              </a:rPr>
              <a:t>0</a:t>
            </a:r>
            <a:r>
              <a:rPr kumimoji="1" lang="zh-CN" altLang="en-US" sz="2800" b="1">
                <a:solidFill>
                  <a:srgbClr val="800080"/>
                </a:solidFill>
                <a:latin typeface="Arial" charset="0"/>
                <a:ea typeface="华文中宋" pitchFamily="2" charset="-122"/>
                <a:cs typeface="Arial" charset="0"/>
              </a:rPr>
              <a:t>”</a:t>
            </a:r>
            <a:endParaRPr lang="zh-CN" altLang="en-US" sz="2800">
              <a:solidFill>
                <a:srgbClr val="800080"/>
              </a:solidFill>
              <a:ea typeface="华文中宋" pitchFamily="2" charset="-122"/>
              <a:cs typeface="Arial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14638" y="5214938"/>
            <a:ext cx="1785937" cy="500062"/>
          </a:xfrm>
          <a:prstGeom prst="rect">
            <a:avLst/>
          </a:prstGeom>
          <a:noFill/>
          <a:ln>
            <a:solidFill>
              <a:srgbClr val="800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15125" y="5162550"/>
            <a:ext cx="1266825" cy="523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800080"/>
                </a:solidFill>
                <a:latin typeface="Arial" pitchFamily="34" charset="0"/>
                <a:ea typeface="+mn-ea"/>
                <a:cs typeface="Arial" pitchFamily="34" charset="0"/>
                <a:sym typeface="Symbol"/>
              </a:rPr>
              <a:t>—</a:t>
            </a:r>
            <a:r>
              <a:rPr kumimoji="1" lang="zh-CN" altLang="en-US" sz="2800" b="1" dirty="0">
                <a:solidFill>
                  <a:srgbClr val="800080"/>
                </a:solidFill>
                <a:latin typeface="+mn-ea"/>
                <a:ea typeface="+mn-ea"/>
                <a:cs typeface="Arial" pitchFamily="34" charset="0"/>
                <a:sym typeface="Symbol"/>
              </a:rPr>
              <a:t>错误</a:t>
            </a:r>
            <a:endParaRPr lang="zh-CN" altLang="en-US" sz="28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15125" y="5691188"/>
            <a:ext cx="1266825" cy="523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latin typeface="Arial" pitchFamily="34" charset="0"/>
                <a:ea typeface="+mn-ea"/>
                <a:cs typeface="Arial" pitchFamily="34" charset="0"/>
                <a:sym typeface="Symbol"/>
              </a:rPr>
              <a:t>—</a:t>
            </a:r>
            <a:r>
              <a:rPr kumimoji="1" lang="zh-CN" altLang="en-US" sz="2800" b="1" dirty="0">
                <a:latin typeface="+mn-ea"/>
                <a:ea typeface="+mn-ea"/>
                <a:cs typeface="Arial" pitchFamily="34" charset="0"/>
                <a:sym typeface="Symbol"/>
              </a:rPr>
              <a:t>正确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2938" y="3690938"/>
            <a:ext cx="2143125" cy="5238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800" b="1">
                <a:latin typeface="Arial" charset="0"/>
                <a:ea typeface="黑体" pitchFamily="2" charset="-122"/>
                <a:cs typeface="Arial" charset="0"/>
              </a:rPr>
              <a:t> 误码率 </a:t>
            </a:r>
            <a:r>
              <a:rPr lang="en-US" altLang="zh-CN" sz="2800" b="1" i="1">
                <a:latin typeface="Arial" charset="0"/>
                <a:ea typeface="黑体" pitchFamily="2" charset="-122"/>
                <a:cs typeface="Arial" charset="0"/>
              </a:rPr>
              <a:t>P</a:t>
            </a:r>
            <a:r>
              <a:rPr lang="en-US" altLang="zh-CN" sz="2800" b="1" baseline="-25000">
                <a:latin typeface="Arial" charset="0"/>
                <a:ea typeface="黑体" pitchFamily="2" charset="-122"/>
                <a:cs typeface="Arial" charset="0"/>
              </a:rPr>
              <a:t>e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  <p:bldP spid="19" grpId="0"/>
      <p:bldP spid="20" grpId="0"/>
      <p:bldP spid="29" grpId="0"/>
      <p:bldP spid="30" grpId="0"/>
      <p:bldP spid="34" grpId="0"/>
      <p:bldP spid="35" grpId="0"/>
      <p:bldP spid="36" grpId="0"/>
      <p:bldP spid="39" grpId="0" animBg="1"/>
      <p:bldP spid="40" grpId="0"/>
      <p:bldP spid="41" grpId="0" animBg="1"/>
      <p:bldP spid="42" grpId="0" animBg="1"/>
      <p:bldP spid="43" grpId="0" animBg="1"/>
      <p:bldP spid="3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9909B6B-B197-4880-BCFA-AAE14713D39B}" type="slidenum">
              <a:rPr lang="en-US" altLang="zh-CN" sz="1400" smtClean="0"/>
              <a:pPr eaLnBrk="1" hangingPunct="1"/>
              <a:t>67</a:t>
            </a:fld>
            <a:endParaRPr lang="en-US" altLang="zh-CN" sz="1400" smtClean="0"/>
          </a:p>
        </p:txBody>
      </p:sp>
      <p:graphicFrame>
        <p:nvGraphicFramePr>
          <p:cNvPr id="11776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00125" y="1214438"/>
          <a:ext cx="40227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Equation" r:id="rId3" imgW="1549400" imgH="330200" progId="Equation.DSMT4">
                  <p:embed/>
                </p:oleObj>
              </mc:Choice>
              <mc:Fallback>
                <p:oleObj name="Equation" r:id="rId3" imgW="1549400" imgH="3302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214438"/>
                        <a:ext cx="40227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8E8E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B8B8B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10"/>
          <p:cNvSpPr>
            <a:spLocks noChangeArrowheads="1"/>
          </p:cNvSpPr>
          <p:nvPr/>
        </p:nvSpPr>
        <p:spPr bwMode="auto">
          <a:xfrm>
            <a:off x="500063" y="428625"/>
            <a:ext cx="5511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76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charset="0"/>
                <a:cs typeface="Arial" charset="0"/>
              </a:rPr>
              <a:t>P(0/1) </a:t>
            </a:r>
            <a:r>
              <a:rPr lang="en-US" altLang="zh-CN" sz="2400">
                <a:latin typeface="Arial" charset="0"/>
                <a:cs typeface="Arial" charset="0"/>
              </a:rPr>
              <a:t>——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发 </a:t>
            </a:r>
            <a:r>
              <a:rPr lang="en-US" altLang="zh-CN" sz="2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 </a:t>
            </a:r>
            <a:r>
              <a:rPr lang="zh-CN" altLang="en-US" sz="2400" b="1">
                <a:latin typeface="Arial" charset="0"/>
                <a:ea typeface="微软雅黑" pitchFamily="34" charset="-122"/>
                <a:cs typeface="Arial" charset="0"/>
              </a:rPr>
              <a:t>错判为 </a:t>
            </a:r>
            <a:r>
              <a:rPr lang="en-US" altLang="zh-CN" sz="2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0 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的概率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  <a:cs typeface="Arial" charset="0"/>
              </a:rPr>
              <a:t>:</a:t>
            </a:r>
          </a:p>
        </p:txBody>
      </p:sp>
      <p:graphicFrame>
        <p:nvGraphicFramePr>
          <p:cNvPr id="75783" name="Object 5"/>
          <p:cNvGraphicFramePr>
            <a:graphicFrameLocks noChangeAspect="1"/>
          </p:cNvGraphicFramePr>
          <p:nvPr/>
        </p:nvGraphicFramePr>
        <p:xfrm>
          <a:off x="1000125" y="3416300"/>
          <a:ext cx="53244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3" name="Equation" r:id="rId5" imgW="2222500" imgH="482600" progId="Equation.DSMT4">
                  <p:embed/>
                </p:oleObj>
              </mc:Choice>
              <mc:Fallback>
                <p:oleObj name="Equation" r:id="rId5" imgW="22225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416300"/>
                        <a:ext cx="53244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000125" y="4876800"/>
          <a:ext cx="32861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4" name="Equation" r:id="rId7" imgW="1257300" imgH="457200" progId="Equation.DSMT4">
                  <p:embed/>
                </p:oleObj>
              </mc:Choice>
              <mc:Fallback>
                <p:oleObj name="Equation" r:id="rId7" imgW="12573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876800"/>
                        <a:ext cx="328612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4286250" y="4857750"/>
          <a:ext cx="31686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5" name="Equation" r:id="rId9" imgW="1231366" imgH="444307" progId="Equation.DSMT4">
                  <p:embed/>
                </p:oleObj>
              </mc:Choice>
              <mc:Fallback>
                <p:oleObj name="Equation" r:id="rId9" imgW="1231366" imgH="4443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857750"/>
                        <a:ext cx="31686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4"/>
          <p:cNvGraphicFramePr>
            <a:graphicFrameLocks noChangeAspect="1"/>
          </p:cNvGraphicFramePr>
          <p:nvPr/>
        </p:nvGraphicFramePr>
        <p:xfrm>
          <a:off x="4429125" y="681038"/>
          <a:ext cx="4287838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6" name="Visio" r:id="rId11" imgW="3150187" imgH="1732577" progId="Visio.Drawing.11">
                  <p:embed/>
                </p:oleObj>
              </mc:Choice>
              <mc:Fallback>
                <p:oleObj name="Visio" r:id="rId11" imgW="3150187" imgH="173257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681038"/>
                        <a:ext cx="4287838" cy="235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rot="5400000">
            <a:off x="6165850" y="1658938"/>
            <a:ext cx="1357313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16588" y="2609850"/>
            <a:ext cx="1123950" cy="461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P(0/1)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1000125" y="2232025"/>
          <a:ext cx="4000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7" name="Equation" r:id="rId13" imgW="1562100" imgH="355600" progId="Equation.DSMT4">
                  <p:embed/>
                </p:oleObj>
              </mc:Choice>
              <mc:Fallback>
                <p:oleObj name="Equation" r:id="rId13" imgW="1562100" imgH="35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232025"/>
                        <a:ext cx="40005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/>
        </p:nvSpPr>
        <p:spPr>
          <a:xfrm>
            <a:off x="6643688" y="3429000"/>
            <a:ext cx="2000250" cy="11430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6732588" y="3500438"/>
          <a:ext cx="18653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8" name="Equation" r:id="rId15" imgW="965200" imgH="508000" progId="Equation.DSMT4">
                  <p:embed/>
                </p:oleObj>
              </mc:Choice>
              <mc:Fallback>
                <p:oleObj name="Equation" r:id="rId15" imgW="965200" imgH="508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00438"/>
                        <a:ext cx="18653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1CECF09-8983-4905-BC3E-BCF82E740A44}" type="slidenum">
              <a:rPr lang="en-US" altLang="zh-CN" sz="1400" smtClean="0"/>
              <a:pPr eaLnBrk="1" hangingPunct="1"/>
              <a:t>68</a:t>
            </a:fld>
            <a:endParaRPr lang="en-US" altLang="zh-CN" sz="1400" smtClean="0"/>
          </a:p>
        </p:txBody>
      </p:sp>
      <p:graphicFrame>
        <p:nvGraphicFramePr>
          <p:cNvPr id="11776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1214438"/>
          <a:ext cx="37353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3" imgW="1548728" imgH="355446" progId="Equation.DSMT4">
                  <p:embed/>
                </p:oleObj>
              </mc:Choice>
              <mc:Fallback>
                <p:oleObj name="Equation" r:id="rId3" imgW="1548728" imgH="355446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4438"/>
                        <a:ext cx="37353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8E8E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B8B8B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10"/>
          <p:cNvSpPr>
            <a:spLocks noChangeArrowheads="1"/>
          </p:cNvSpPr>
          <p:nvPr/>
        </p:nvSpPr>
        <p:spPr bwMode="auto">
          <a:xfrm>
            <a:off x="500063" y="428625"/>
            <a:ext cx="55848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76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800080"/>
                </a:solidFill>
                <a:latin typeface="Arial" charset="0"/>
                <a:cs typeface="Arial" charset="0"/>
              </a:rPr>
              <a:t>P(1/0) </a:t>
            </a:r>
            <a:r>
              <a:rPr lang="en-US" altLang="zh-CN" sz="2400">
                <a:latin typeface="Arial" charset="0"/>
                <a:cs typeface="Arial" charset="0"/>
              </a:rPr>
              <a:t>——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发 </a:t>
            </a:r>
            <a:r>
              <a:rPr lang="en-US" altLang="zh-CN" sz="2400" b="1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0 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错判为 </a:t>
            </a:r>
            <a:r>
              <a:rPr lang="en-US" altLang="zh-CN" sz="2400" b="1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 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的概率 </a:t>
            </a:r>
            <a:r>
              <a:rPr lang="en-US" altLang="zh-CN" sz="2400" b="1">
                <a:latin typeface="Arial" charset="0"/>
                <a:ea typeface="微软雅黑" pitchFamily="34" charset="-122"/>
                <a:cs typeface="Arial" charset="0"/>
              </a:rPr>
              <a:t>:</a:t>
            </a:r>
          </a:p>
        </p:txBody>
      </p:sp>
      <p:graphicFrame>
        <p:nvGraphicFramePr>
          <p:cNvPr id="75783" name="Object 5"/>
          <p:cNvGraphicFramePr>
            <a:graphicFrameLocks noChangeAspect="1"/>
          </p:cNvGraphicFramePr>
          <p:nvPr/>
        </p:nvGraphicFramePr>
        <p:xfrm>
          <a:off x="1044575" y="3344863"/>
          <a:ext cx="52339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Equation" r:id="rId5" imgW="2184400" imgH="482600" progId="Equation.DSMT4">
                  <p:embed/>
                </p:oleObj>
              </mc:Choice>
              <mc:Fallback>
                <p:oleObj name="Equation" r:id="rId5" imgW="21844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344863"/>
                        <a:ext cx="523398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966788" y="4892675"/>
          <a:ext cx="33528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8" name="Equation" r:id="rId7" imgW="1282700" imgH="444500" progId="Equation.DSMT4">
                  <p:embed/>
                </p:oleObj>
              </mc:Choice>
              <mc:Fallback>
                <p:oleObj name="Equation" r:id="rId7" imgW="12827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892675"/>
                        <a:ext cx="33528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4333875" y="4929188"/>
          <a:ext cx="30718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name="Equation" r:id="rId9" imgW="1193800" imgH="444500" progId="Equation.DSMT4">
                  <p:embed/>
                </p:oleObj>
              </mc:Choice>
              <mc:Fallback>
                <p:oleObj name="Equation" r:id="rId9" imgW="11938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4929188"/>
                        <a:ext cx="30718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7"/>
          <p:cNvGraphicFramePr>
            <a:graphicFrameLocks noChangeAspect="1"/>
          </p:cNvGraphicFramePr>
          <p:nvPr/>
        </p:nvGraphicFramePr>
        <p:xfrm>
          <a:off x="1071563" y="2297113"/>
          <a:ext cx="41306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0" name="Equation" r:id="rId11" imgW="1612900" imgH="330200" progId="Equation.DSMT4">
                  <p:embed/>
                </p:oleObj>
              </mc:Choice>
              <mc:Fallback>
                <p:oleObj name="Equation" r:id="rId11" imgW="16129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297113"/>
                        <a:ext cx="41306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/>
        </p:nvSpPr>
        <p:spPr>
          <a:xfrm>
            <a:off x="6786563" y="3357563"/>
            <a:ext cx="2000250" cy="11430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1690" name="Object 4"/>
          <p:cNvGraphicFramePr>
            <a:graphicFrameLocks noChangeAspect="1"/>
          </p:cNvGraphicFramePr>
          <p:nvPr/>
        </p:nvGraphicFramePr>
        <p:xfrm>
          <a:off x="5143500" y="714375"/>
          <a:ext cx="382111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Visio" r:id="rId13" imgW="3150187" imgH="1732577" progId="Visio.Drawing.11">
                  <p:embed/>
                </p:oleObj>
              </mc:Choice>
              <mc:Fallback>
                <p:oleObj name="Visio" r:id="rId13" imgW="3150187" imgH="173257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3728"/>
                      <a:stretch>
                        <a:fillRect/>
                      </a:stretch>
                    </p:blipFill>
                    <p:spPr bwMode="auto">
                      <a:xfrm>
                        <a:off x="5143500" y="714375"/>
                        <a:ext cx="3821113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739063" y="1357313"/>
            <a:ext cx="1047750" cy="461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</a:rPr>
              <a:t>P(1/0) 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5400000">
            <a:off x="7715250" y="1857376"/>
            <a:ext cx="428625" cy="28575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6804025" y="3357563"/>
          <a:ext cx="20161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Equation" r:id="rId15" imgW="965200" imgH="508000" progId="Equation.DSMT4">
                  <p:embed/>
                </p:oleObj>
              </mc:Choice>
              <mc:Fallback>
                <p:oleObj name="Equation" r:id="rId15" imgW="965200" imgH="508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357563"/>
                        <a:ext cx="20161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65E352A-CB2B-4D67-BCF3-63F4B4A55ABB}" type="slidenum">
              <a:rPr lang="en-US" altLang="zh-CN" sz="1400" smtClean="0"/>
              <a:pPr eaLnBrk="1" hangingPunct="1"/>
              <a:t>69</a:t>
            </a:fld>
            <a:endParaRPr lang="en-US" altLang="zh-CN" sz="1400" smtClean="0"/>
          </a:p>
        </p:txBody>
      </p:sp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1285875" y="4616450"/>
            <a:ext cx="7143750" cy="1384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25000"/>
                <a:lumOff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SzPct val="55000"/>
              <a:defRPr/>
            </a:pPr>
            <a:r>
              <a:rPr lang="zh-CN" altLang="en-US" sz="2800" b="1" dirty="0">
                <a:latin typeface="Times New Roman" pitchFamily="18" charset="0"/>
                <a:ea typeface="华文中宋" pitchFamily="2" charset="-122"/>
              </a:rPr>
              <a:t>   </a:t>
            </a:r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en-US" altLang="zh-CN" sz="2800" b="1" i="1" dirty="0" err="1">
                <a:solidFill>
                  <a:schemeClr val="hlink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P</a:t>
            </a:r>
            <a:r>
              <a:rPr lang="en-US" altLang="zh-CN" sz="2800" b="1" baseline="-25000" dirty="0" err="1">
                <a:solidFill>
                  <a:schemeClr val="hlink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e</a:t>
            </a:r>
            <a:r>
              <a:rPr lang="zh-CN" altLang="en-US" sz="2800" dirty="0">
                <a:latin typeface="Arial" pitchFamily="34" charset="0"/>
                <a:ea typeface="华文中宋" pitchFamily="2" charset="-122"/>
                <a:cs typeface="Arial" pitchFamily="34" charset="0"/>
              </a:rPr>
              <a:t>的值取决于</a:t>
            </a:r>
            <a:endParaRPr lang="en-US" altLang="zh-CN" sz="28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SzPct val="55000"/>
              <a:defRPr/>
            </a:pPr>
            <a:r>
              <a:rPr lang="en-US" altLang="zh-CN" sz="24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     —— </a:t>
            </a:r>
            <a:r>
              <a:rPr lang="en-US" altLang="zh-CN" sz="28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P</a:t>
            </a:r>
            <a:r>
              <a:rPr lang="en-US" altLang="zh-CN" sz="28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(1)</a:t>
            </a:r>
            <a:r>
              <a:rPr lang="zh-CN" altLang="en-US" sz="2800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</a:t>
            </a:r>
            <a:r>
              <a:rPr lang="en-US" altLang="zh-CN" sz="28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P</a:t>
            </a:r>
            <a:r>
              <a:rPr lang="en-US" altLang="zh-CN" sz="28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(0)</a:t>
            </a:r>
            <a:r>
              <a:rPr lang="zh-CN" altLang="en-US" sz="2800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</a:t>
            </a:r>
            <a:r>
              <a:rPr lang="en-US" altLang="zh-CN" sz="2800" b="1" i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A</a:t>
            </a:r>
            <a:r>
              <a:rPr lang="zh-CN" altLang="en-US" sz="280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      和</a:t>
            </a:r>
            <a:r>
              <a:rPr lang="en-US" altLang="zh-CN" sz="2800" b="1" i="1" dirty="0" err="1">
                <a:solidFill>
                  <a:schemeClr val="hlink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V</a:t>
            </a:r>
            <a:r>
              <a:rPr lang="en-US" altLang="zh-CN" sz="2800" b="1" baseline="-25000" dirty="0" err="1">
                <a:solidFill>
                  <a:schemeClr val="hlink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d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endParaRPr lang="zh-CN" altLang="en-US" sz="28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sp>
        <p:nvSpPr>
          <p:cNvPr id="72708" name="Rectangle 10"/>
          <p:cNvSpPr>
            <a:spLocks noChangeArrowheads="1"/>
          </p:cNvSpPr>
          <p:nvPr/>
        </p:nvSpPr>
        <p:spPr bwMode="auto">
          <a:xfrm>
            <a:off x="714375" y="538163"/>
            <a:ext cx="7715250" cy="4619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76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kumimoji="1" lang="zh-CN" altLang="en-US" sz="2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kumimoji="1" lang="zh-CN" altLang="en-US" sz="2400" b="1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双极性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基带系统的</a:t>
            </a: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总误码率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  <a:cs typeface="Arial" charset="0"/>
              </a:rPr>
              <a:t>: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5172075" y="5329238"/>
          <a:ext cx="5603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公式" r:id="rId4" imgW="203112" imgH="241195" progId="Equation.3">
                  <p:embed/>
                </p:oleObj>
              </mc:Choice>
              <mc:Fallback>
                <p:oleObj name="公式" r:id="rId4" imgW="203112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5329238"/>
                        <a:ext cx="5603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云形标注 13"/>
          <p:cNvSpPr/>
          <p:nvPr/>
        </p:nvSpPr>
        <p:spPr>
          <a:xfrm>
            <a:off x="7000875" y="4286250"/>
            <a:ext cx="1785938" cy="1214438"/>
          </a:xfrm>
          <a:prstGeom prst="cloudCallout">
            <a:avLst>
              <a:gd name="adj1" fmla="val -69739"/>
              <a:gd name="adj2" fmla="val 50736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Q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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A</a:t>
            </a:r>
            <a:endParaRPr lang="zh-CN" altLang="en-US" sz="3200">
              <a:solidFill>
                <a:srgbClr val="FFFFFF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14375" y="4286250"/>
            <a:ext cx="1000125" cy="5715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可见</a:t>
            </a:r>
            <a:endParaRPr lang="zh-CN" altLang="en-US" b="1"/>
          </a:p>
        </p:txBody>
      </p:sp>
      <p:graphicFrame>
        <p:nvGraphicFramePr>
          <p:cNvPr id="72712" name="Object 11"/>
          <p:cNvGraphicFramePr>
            <a:graphicFrameLocks noChangeAspect="1"/>
          </p:cNvGraphicFramePr>
          <p:nvPr/>
        </p:nvGraphicFramePr>
        <p:xfrm>
          <a:off x="755650" y="1268413"/>
          <a:ext cx="7704138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6" imgW="3390900" imgH="1104900" progId="Equation.DSMT4">
                  <p:embed/>
                </p:oleObj>
              </mc:Choice>
              <mc:Fallback>
                <p:oleObj name="Equation" r:id="rId6" imgW="3390900" imgH="1104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7704138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1" grpId="0" animBg="1"/>
      <p:bldP spid="1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4C1BDE9-26B4-4DBD-BAD1-4370210A78F2}" type="slidenum">
              <a:rPr lang="en-US" altLang="zh-CN" sz="1400" smtClean="0"/>
              <a:pPr eaLnBrk="1" hangingPunct="1"/>
              <a:t>7</a:t>
            </a:fld>
            <a:endParaRPr lang="en-US" altLang="zh-CN" sz="1400" smtClean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1928813" y="3140075"/>
            <a:ext cx="595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zh-CN" altLang="en-US" sz="3200" b="1" smtClean="0">
                <a:solidFill>
                  <a:srgbClr val="003399"/>
                </a:solidFill>
                <a:latin typeface="Arial" charset="0"/>
                <a:ea typeface="黑体" pitchFamily="2" charset="-122"/>
                <a:cs typeface="Arial" charset="0"/>
              </a:rPr>
              <a:t>数字基带信号及其频谱特性</a:t>
            </a:r>
            <a:endParaRPr lang="zh-CN" sz="3200" b="1" noProof="1" smtClean="0">
              <a:solidFill>
                <a:srgbClr val="003399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9220" name="矩形 4"/>
          <p:cNvSpPr>
            <a:spLocks noChangeArrowheads="1"/>
          </p:cNvSpPr>
          <p:nvPr/>
        </p:nvSpPr>
        <p:spPr bwMode="auto">
          <a:xfrm>
            <a:off x="642938" y="2214563"/>
            <a:ext cx="1546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3600" b="1" u="sng">
                <a:solidFill>
                  <a:srgbClr val="800080"/>
                </a:solidFill>
              </a:rPr>
              <a:t>§</a:t>
            </a:r>
            <a:r>
              <a:rPr lang="en-US" altLang="en-US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.1  </a:t>
            </a:r>
            <a:endParaRPr lang="zh-CN" altLang="en-US" sz="3600" b="1" u="sng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FE6B037-813B-4CF1-A856-AC949FADA329}" type="slidenum">
              <a:rPr lang="en-US" altLang="zh-CN" sz="1400" smtClean="0"/>
              <a:pPr eaLnBrk="1" hangingPunct="1"/>
              <a:t>70</a:t>
            </a:fld>
            <a:endParaRPr lang="en-US" altLang="zh-CN" sz="1400" smtClean="0"/>
          </a:p>
        </p:txBody>
      </p:sp>
      <p:graphicFrame>
        <p:nvGraphicFramePr>
          <p:cNvPr id="135181" name="Object 13"/>
          <p:cNvGraphicFramePr>
            <a:graphicFrameLocks noChangeAspect="1"/>
          </p:cNvGraphicFramePr>
          <p:nvPr/>
        </p:nvGraphicFramePr>
        <p:xfrm>
          <a:off x="971550" y="1341438"/>
          <a:ext cx="1714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Equation" r:id="rId4" imgW="748975" imgH="431613" progId="Equation.DSMT4">
                  <p:embed/>
                </p:oleObj>
              </mc:Choice>
              <mc:Fallback>
                <p:oleObj name="Equation" r:id="rId4" imgW="748975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1714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 algn="ctr">
                            <a:solidFill>
                              <a:srgbClr val="FF474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7" name="Object 19"/>
          <p:cNvGraphicFramePr>
            <a:graphicFrameLocks noChangeAspect="1"/>
          </p:cNvGraphicFramePr>
          <p:nvPr/>
        </p:nvGraphicFramePr>
        <p:xfrm>
          <a:off x="3571875" y="1285875"/>
          <a:ext cx="24288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Equation" r:id="rId6" imgW="1028254" imgH="444307" progId="Equation.DSMT4">
                  <p:embed/>
                </p:oleObj>
              </mc:Choice>
              <mc:Fallback>
                <p:oleObj name="Equation" r:id="rId6" imgW="1028254" imgH="44430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285875"/>
                        <a:ext cx="24288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 algn="ctr">
                            <a:solidFill>
                              <a:srgbClr val="FF474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4383088" y="2071688"/>
          <a:ext cx="468947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Visio" r:id="rId8" imgW="3150187" imgH="1732577" progId="Visio.Drawing.11">
                  <p:embed/>
                </p:oleObj>
              </mc:Choice>
              <mc:Fallback>
                <p:oleObj name="Visio" r:id="rId8" imgW="3150187" imgH="173257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2071688"/>
                        <a:ext cx="4689475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 rot="5400000">
            <a:off x="6364288" y="3178175"/>
            <a:ext cx="135731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5143500" y="4886325"/>
          <a:ext cx="32861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Equation" r:id="rId10" imgW="1155199" imgH="444307" progId="Equation.DSMT4">
                  <p:embed/>
                </p:oleObj>
              </mc:Choice>
              <mc:Fallback>
                <p:oleObj name="Equation" r:id="rId10" imgW="1155199" imgH="44430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886325"/>
                        <a:ext cx="3286125" cy="12636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4747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2B2B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10"/>
          <p:cNvSpPr>
            <a:spLocks noChangeArrowheads="1"/>
          </p:cNvSpPr>
          <p:nvPr/>
        </p:nvSpPr>
        <p:spPr bwMode="auto">
          <a:xfrm>
            <a:off x="3214688" y="425450"/>
            <a:ext cx="5715000" cy="5461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7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buClr>
                <a:srgbClr val="0000CC"/>
              </a:buClr>
              <a:buSzPct val="80000"/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  <a:cs typeface="Arial" charset="0"/>
              </a:rPr>
              <a:t>  </a:t>
            </a:r>
            <a:r>
              <a:rPr lang="en-US" altLang="zh-CN" sz="2400" b="1">
                <a:latin typeface="黑体" pitchFamily="2" charset="-122"/>
                <a:ea typeface="黑体" pitchFamily="2" charset="-122"/>
                <a:cs typeface="Arial" charset="0"/>
              </a:rPr>
              <a:t>——</a:t>
            </a:r>
            <a:r>
              <a:rPr lang="zh-CN" altLang="en-US" sz="2400">
                <a:latin typeface="Arial" charset="0"/>
                <a:ea typeface="微软雅黑" pitchFamily="34" charset="-122"/>
                <a:cs typeface="Arial" charset="0"/>
              </a:rPr>
              <a:t>使</a:t>
            </a:r>
            <a:r>
              <a:rPr lang="en-US" altLang="zh-CN" sz="2400" b="1" i="1">
                <a:solidFill>
                  <a:schemeClr val="hlink"/>
                </a:solidFill>
                <a:latin typeface="Arial" charset="0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b="1" baseline="-25000">
                <a:solidFill>
                  <a:schemeClr val="hlink"/>
                </a:solidFill>
                <a:latin typeface="Arial" charset="0"/>
                <a:ea typeface="微软雅黑" pitchFamily="34" charset="-122"/>
                <a:cs typeface="Arial" charset="0"/>
              </a:rPr>
              <a:t>e</a:t>
            </a:r>
            <a:r>
              <a:rPr lang="zh-CN" altLang="en-US" sz="2400">
                <a:latin typeface="Arial" charset="0"/>
                <a:ea typeface="微软雅黑" pitchFamily="34" charset="-122"/>
                <a:cs typeface="Arial" charset="0"/>
              </a:rPr>
              <a:t>最小的判决门限电平</a:t>
            </a:r>
            <a:endParaRPr lang="en-US" altLang="zh-CN" sz="2400"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7875" y="4191000"/>
            <a:ext cx="957263" cy="461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P(0/1)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8050" y="4200525"/>
            <a:ext cx="890588" cy="461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</a:rPr>
              <a:t>P(1/0) 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985838" y="2857500"/>
            <a:ext cx="2428875" cy="604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buClr>
                <a:srgbClr val="0000CC"/>
              </a:buClr>
              <a:buSzPct val="80000"/>
            </a:pPr>
            <a:r>
              <a:rPr lang="en-US" altLang="zh-CN" sz="2800" b="1">
                <a:latin typeface="Arial" charset="0"/>
                <a:cs typeface="Arial" charset="0"/>
              </a:rPr>
              <a:t>P(1)=P(0)</a:t>
            </a:r>
            <a:r>
              <a:rPr lang="zh-CN" altLang="en-US" sz="2800" b="1">
                <a:latin typeface="Times New Roman" pitchFamily="18" charset="0"/>
                <a:cs typeface="Arial" charset="0"/>
              </a:rPr>
              <a:t>时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  <a:cs typeface="Arial" charset="0"/>
              </a:rPr>
              <a:t>:</a:t>
            </a:r>
          </a:p>
        </p:txBody>
      </p:sp>
      <p:sp>
        <p:nvSpPr>
          <p:cNvPr id="23" name="矩形 22"/>
          <p:cNvSpPr/>
          <p:nvPr/>
        </p:nvSpPr>
        <p:spPr>
          <a:xfrm>
            <a:off x="1785938" y="4357688"/>
            <a:ext cx="2428875" cy="523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P(0/1)</a:t>
            </a: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</a:rPr>
              <a:t>=</a:t>
            </a: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  <a:ea typeface="华文中宋" pitchFamily="2" charset="-122"/>
              </a:rPr>
              <a:t>P(1/0)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2714625" y="1552575"/>
            <a:ext cx="769938" cy="500063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000125" y="4343400"/>
            <a:ext cx="78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hlink"/>
                </a:solidFill>
                <a:latin typeface="Arial" charset="0"/>
                <a:ea typeface="华文中宋" pitchFamily="2" charset="-122"/>
                <a:cs typeface="Arial" charset="0"/>
              </a:rPr>
              <a:t>P</a:t>
            </a:r>
            <a:r>
              <a:rPr lang="en-US" altLang="zh-CN" sz="2800" b="1" baseline="-25000">
                <a:solidFill>
                  <a:schemeClr val="hlink"/>
                </a:solidFill>
                <a:latin typeface="Arial" charset="0"/>
                <a:ea typeface="华文中宋" pitchFamily="2" charset="-122"/>
                <a:cs typeface="Arial" charset="0"/>
              </a:rPr>
              <a:t>e</a:t>
            </a:r>
            <a:r>
              <a:rPr lang="en-US" altLang="zh-CN" sz="2800" b="1" i="1">
                <a:latin typeface="Arial" charset="0"/>
                <a:ea typeface="华文中宋" pitchFamily="2" charset="-122"/>
                <a:cs typeface="Arial" charset="0"/>
              </a:rPr>
              <a:t>=</a:t>
            </a:r>
            <a:endParaRPr lang="zh-CN" altLang="en-US" sz="2800">
              <a:ea typeface="华文中宋" pitchFamily="2" charset="-122"/>
              <a:cs typeface="Arial" charset="0"/>
            </a:endParaRP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420813" y="5078413"/>
          <a:ext cx="2794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12" imgW="1180588" imgH="444307" progId="Equation.DSMT4">
                  <p:embed/>
                </p:oleObj>
              </mc:Choice>
              <mc:Fallback>
                <p:oleObj name="Equation" r:id="rId12" imgW="1180588" imgH="4443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5078413"/>
                        <a:ext cx="2794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/>
          <p:cNvCxnSpPr/>
          <p:nvPr/>
        </p:nvCxnSpPr>
        <p:spPr>
          <a:xfrm rot="5400000">
            <a:off x="6094413" y="3197225"/>
            <a:ext cx="135731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055" name="Object 7"/>
          <p:cNvGraphicFramePr>
            <a:graphicFrameLocks noChangeAspect="1"/>
          </p:cNvGraphicFramePr>
          <p:nvPr/>
        </p:nvGraphicFramePr>
        <p:xfrm>
          <a:off x="2286000" y="3554413"/>
          <a:ext cx="10715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0" name="Equation" r:id="rId14" imgW="482181" imgH="266469" progId="Equation.DSMT4">
                  <p:embed/>
                </p:oleObj>
              </mc:Choice>
              <mc:Fallback>
                <p:oleObj name="Equation" r:id="rId14" imgW="482181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54413"/>
                        <a:ext cx="1071563" cy="58896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4747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椭圆 35"/>
          <p:cNvSpPr/>
          <p:nvPr/>
        </p:nvSpPr>
        <p:spPr>
          <a:xfrm>
            <a:off x="6886575" y="3033713"/>
            <a:ext cx="114300" cy="12858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4375" y="404813"/>
            <a:ext cx="2786063" cy="5238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  <a:cs typeface="Arial" charset="0"/>
              </a:rPr>
              <a:t> 最佳门限电平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Freeform 34"/>
          <p:cNvSpPr>
            <a:spLocks/>
          </p:cNvSpPr>
          <p:nvPr/>
        </p:nvSpPr>
        <p:spPr bwMode="auto">
          <a:xfrm>
            <a:off x="4214813" y="5286375"/>
            <a:ext cx="769937" cy="500063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8" grpId="0"/>
      <p:bldP spid="36" grpId="0" animBg="1"/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C7B6CB8-E4FB-4409-A9B0-E08107D0BBDD}" type="slidenum">
              <a:rPr lang="en-US" altLang="zh-CN" sz="1400" smtClean="0"/>
              <a:pPr eaLnBrk="1" hangingPunct="1"/>
              <a:t>71</a:t>
            </a:fld>
            <a:endParaRPr lang="en-US" altLang="zh-CN" sz="1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428625"/>
            <a:ext cx="60007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.5.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  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二进制</a:t>
            </a:r>
            <a:r>
              <a:rPr lang="zh-CN" altLang="en-US" sz="28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极性基带系统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sz="3200" b="1" i="1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3200" b="1" baseline="-25000" dirty="0" err="1">
                <a:latin typeface="Arial" pitchFamily="34" charset="0"/>
                <a:cs typeface="Arial" pitchFamily="34" charset="0"/>
              </a:rPr>
              <a:t>e</a:t>
            </a:r>
            <a:endParaRPr lang="zh-CN" altLang="en-US" sz="32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4756" name="Object 8"/>
          <p:cNvGraphicFramePr>
            <a:graphicFrameLocks noChangeAspect="1"/>
          </p:cNvGraphicFramePr>
          <p:nvPr/>
        </p:nvGraphicFramePr>
        <p:xfrm>
          <a:off x="2355850" y="2428875"/>
          <a:ext cx="37306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3" imgW="1828800" imgH="482600" progId="Equation.DSMT4">
                  <p:embed/>
                </p:oleObj>
              </mc:Choice>
              <mc:Fallback>
                <p:oleObj name="Equation" r:id="rId3" imgW="18288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428875"/>
                        <a:ext cx="3730625" cy="10969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B3">
                                <a:alpha val="65097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43000" y="1357313"/>
            <a:ext cx="6715125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8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对于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单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Arial" pitchFamily="34" charset="0"/>
              </a:rPr>
              <a:t>极性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基带信号，其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抽样值为（</a:t>
            </a:r>
            <a:r>
              <a:rPr kumimoji="1" lang="en-US" altLang="zh-CN" sz="2400" b="1" dirty="0">
                <a:solidFill>
                  <a:srgbClr val="800080"/>
                </a:solidFill>
                <a:latin typeface="Arial" pitchFamily="34" charset="0"/>
                <a:ea typeface="+mn-ea"/>
                <a:cs typeface="Arial" pitchFamily="34" charset="0"/>
              </a:rPr>
              <a:t>+A,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），  </a:t>
            </a:r>
            <a:r>
              <a:rPr kumimoji="1" lang="zh-CN" altLang="en-US" sz="2400" b="1" dirty="0">
                <a:latin typeface="+mn-ea"/>
                <a:ea typeface="+mn-ea"/>
                <a:cs typeface="Arial" pitchFamily="34" charset="0"/>
              </a:rPr>
              <a:t>则合成</a:t>
            </a:r>
            <a:r>
              <a:rPr lang="zh-CN" altLang="en-US" sz="2400" b="1" dirty="0">
                <a:latin typeface="+mn-ea"/>
                <a:ea typeface="+mn-ea"/>
                <a:cs typeface="Arial" pitchFamily="34" charset="0"/>
              </a:rPr>
              <a:t>波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x(t)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=s(t)+</a:t>
            </a:r>
            <a:r>
              <a:rPr lang="en-US" altLang="zh-CN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在抽样时刻的取值为</a:t>
            </a:r>
            <a:r>
              <a:rPr kumimoji="1"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kumimoji="1" lang="zh-CN" altLang="en-US" sz="2400" b="1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1563" y="3786188"/>
            <a:ext cx="700087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 对比：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双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Arial" pitchFamily="34" charset="0"/>
              </a:rPr>
              <a:t>极性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基带信号，其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抽样值为（</a:t>
            </a:r>
            <a:r>
              <a:rPr kumimoji="1" lang="en-US" altLang="zh-CN" sz="2400" b="1" dirty="0">
                <a:solidFill>
                  <a:srgbClr val="800080"/>
                </a:solidFill>
                <a:latin typeface="Arial" pitchFamily="34" charset="0"/>
                <a:ea typeface="+mn-ea"/>
                <a:cs typeface="Arial" pitchFamily="34" charset="0"/>
              </a:rPr>
              <a:t>+A,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-A</a:t>
            </a:r>
            <a:r>
              <a:rPr kumimoji="1"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）</a:t>
            </a:r>
            <a:endParaRPr kumimoji="1" lang="zh-CN" altLang="en-US" sz="2400" b="1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4759" name="Object 3"/>
          <p:cNvGraphicFramePr>
            <a:graphicFrameLocks noChangeAspect="1"/>
          </p:cNvGraphicFramePr>
          <p:nvPr/>
        </p:nvGraphicFramePr>
        <p:xfrm>
          <a:off x="2271713" y="4357688"/>
          <a:ext cx="43640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Equation" r:id="rId5" imgW="1905000" imgH="482600" progId="Equation.DSMT4">
                  <p:embed/>
                </p:oleObj>
              </mc:Choice>
              <mc:Fallback>
                <p:oleObj name="Equation" r:id="rId5" imgW="19050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357688"/>
                        <a:ext cx="4364037" cy="10826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B3">
                                <a:alpha val="65097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71563" y="5715000"/>
            <a:ext cx="67151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400" b="1" dirty="0"/>
              <a:t>∴ </a:t>
            </a:r>
            <a:r>
              <a:rPr lang="zh-CN" altLang="en-US" sz="2400" b="1" dirty="0"/>
              <a:t>只需将         的分布中心由</a:t>
            </a:r>
            <a:r>
              <a:rPr lang="en-US" altLang="zh-CN" sz="2400" b="1" dirty="0">
                <a:solidFill>
                  <a:srgbClr val="FF0000"/>
                </a:solidFill>
              </a:rPr>
              <a:t>-A </a:t>
            </a:r>
            <a:r>
              <a:rPr lang="zh-CN" altLang="en-US" sz="2400" b="1" dirty="0"/>
              <a:t>移到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/>
              <a:t>即可：</a:t>
            </a:r>
            <a:endParaRPr kumimoji="1" lang="zh-CN" altLang="en-US" sz="2400" b="1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4761" name="Object 14"/>
          <p:cNvGraphicFramePr>
            <a:graphicFrameLocks noChangeAspect="1"/>
          </p:cNvGraphicFramePr>
          <p:nvPr/>
        </p:nvGraphicFramePr>
        <p:xfrm>
          <a:off x="2571750" y="5715000"/>
          <a:ext cx="8413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3" name="Equation" r:id="rId7" imgW="368300" imgH="228600" progId="Equation.DSMT4">
                  <p:embed/>
                </p:oleObj>
              </mc:Choice>
              <mc:Fallback>
                <p:oleObj name="Equation" r:id="rId7" imgW="3683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715000"/>
                        <a:ext cx="8413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B9">
                                <a:alpha val="8117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9"/>
          <p:cNvSpPr>
            <a:spLocks noEditPoints="1"/>
          </p:cNvSpPr>
          <p:nvPr/>
        </p:nvSpPr>
        <p:spPr bwMode="auto">
          <a:xfrm flipH="1">
            <a:off x="5286375" y="5786438"/>
            <a:ext cx="1090613" cy="698500"/>
          </a:xfrm>
          <a:custGeom>
            <a:avLst/>
            <a:gdLst>
              <a:gd name="T0" fmla="*/ 1802 w 1844"/>
              <a:gd name="T1" fmla="*/ 4 h 916"/>
              <a:gd name="T2" fmla="*/ 1844 w 1844"/>
              <a:gd name="T3" fmla="*/ 0 h 916"/>
              <a:gd name="T4" fmla="*/ 1824 w 1844"/>
              <a:gd name="T5" fmla="*/ 0 h 916"/>
              <a:gd name="T6" fmla="*/ 1802 w 1844"/>
              <a:gd name="T7" fmla="*/ 4 h 916"/>
              <a:gd name="T8" fmla="*/ 352 w 1844"/>
              <a:gd name="T9" fmla="*/ 732 h 916"/>
              <a:gd name="T10" fmla="*/ 400 w 1844"/>
              <a:gd name="T11" fmla="*/ 754 h 916"/>
              <a:gd name="T12" fmla="*/ 500 w 1844"/>
              <a:gd name="T13" fmla="*/ 792 h 916"/>
              <a:gd name="T14" fmla="*/ 598 w 1844"/>
              <a:gd name="T15" fmla="*/ 818 h 916"/>
              <a:gd name="T16" fmla="*/ 696 w 1844"/>
              <a:gd name="T17" fmla="*/ 838 h 916"/>
              <a:gd name="T18" fmla="*/ 790 w 1844"/>
              <a:gd name="T19" fmla="*/ 846 h 916"/>
              <a:gd name="T20" fmla="*/ 878 w 1844"/>
              <a:gd name="T21" fmla="*/ 846 h 916"/>
              <a:gd name="T22" fmla="*/ 962 w 1844"/>
              <a:gd name="T23" fmla="*/ 838 h 916"/>
              <a:gd name="T24" fmla="*/ 1038 w 1844"/>
              <a:gd name="T25" fmla="*/ 820 h 916"/>
              <a:gd name="T26" fmla="*/ 1074 w 1844"/>
              <a:gd name="T27" fmla="*/ 808 h 916"/>
              <a:gd name="T28" fmla="*/ 1144 w 1844"/>
              <a:gd name="T29" fmla="*/ 774 h 916"/>
              <a:gd name="T30" fmla="*/ 1208 w 1844"/>
              <a:gd name="T31" fmla="*/ 736 h 916"/>
              <a:gd name="T32" fmla="*/ 1262 w 1844"/>
              <a:gd name="T33" fmla="*/ 696 h 916"/>
              <a:gd name="T34" fmla="*/ 1310 w 1844"/>
              <a:gd name="T35" fmla="*/ 652 h 916"/>
              <a:gd name="T36" fmla="*/ 1350 w 1844"/>
              <a:gd name="T37" fmla="*/ 606 h 916"/>
              <a:gd name="T38" fmla="*/ 1384 w 1844"/>
              <a:gd name="T39" fmla="*/ 558 h 916"/>
              <a:gd name="T40" fmla="*/ 1410 w 1844"/>
              <a:gd name="T41" fmla="*/ 512 h 916"/>
              <a:gd name="T42" fmla="*/ 1432 w 1844"/>
              <a:gd name="T43" fmla="*/ 464 h 916"/>
              <a:gd name="T44" fmla="*/ 1484 w 1844"/>
              <a:gd name="T45" fmla="*/ 348 h 916"/>
              <a:gd name="T46" fmla="*/ 1534 w 1844"/>
              <a:gd name="T47" fmla="*/ 252 h 916"/>
              <a:gd name="T48" fmla="*/ 1584 w 1844"/>
              <a:gd name="T49" fmla="*/ 174 h 916"/>
              <a:gd name="T50" fmla="*/ 1634 w 1844"/>
              <a:gd name="T51" fmla="*/ 114 h 916"/>
              <a:gd name="T52" fmla="*/ 1680 w 1844"/>
              <a:gd name="T53" fmla="*/ 68 h 916"/>
              <a:gd name="T54" fmla="*/ 1724 w 1844"/>
              <a:gd name="T55" fmla="*/ 36 h 916"/>
              <a:gd name="T56" fmla="*/ 1766 w 1844"/>
              <a:gd name="T57" fmla="*/ 16 h 916"/>
              <a:gd name="T58" fmla="*/ 1802 w 1844"/>
              <a:gd name="T59" fmla="*/ 4 h 916"/>
              <a:gd name="T60" fmla="*/ 1774 w 1844"/>
              <a:gd name="T61" fmla="*/ 12 h 916"/>
              <a:gd name="T62" fmla="*/ 1720 w 1844"/>
              <a:gd name="T63" fmla="*/ 36 h 916"/>
              <a:gd name="T64" fmla="*/ 1668 w 1844"/>
              <a:gd name="T65" fmla="*/ 74 h 916"/>
              <a:gd name="T66" fmla="*/ 1618 w 1844"/>
              <a:gd name="T67" fmla="*/ 126 h 916"/>
              <a:gd name="T68" fmla="*/ 1572 w 1844"/>
              <a:gd name="T69" fmla="*/ 186 h 916"/>
              <a:gd name="T70" fmla="*/ 1526 w 1844"/>
              <a:gd name="T71" fmla="*/ 256 h 916"/>
              <a:gd name="T72" fmla="*/ 1484 w 1844"/>
              <a:gd name="T73" fmla="*/ 334 h 916"/>
              <a:gd name="T74" fmla="*/ 1426 w 1844"/>
              <a:gd name="T75" fmla="*/ 462 h 916"/>
              <a:gd name="T76" fmla="*/ 1412 w 1844"/>
              <a:gd name="T77" fmla="*/ 492 h 916"/>
              <a:gd name="T78" fmla="*/ 1378 w 1844"/>
              <a:gd name="T79" fmla="*/ 550 h 916"/>
              <a:gd name="T80" fmla="*/ 1340 w 1844"/>
              <a:gd name="T81" fmla="*/ 602 h 916"/>
              <a:gd name="T82" fmla="*/ 1296 w 1844"/>
              <a:gd name="T83" fmla="*/ 646 h 916"/>
              <a:gd name="T84" fmla="*/ 1248 w 1844"/>
              <a:gd name="T85" fmla="*/ 688 h 916"/>
              <a:gd name="T86" fmla="*/ 1196 w 1844"/>
              <a:gd name="T87" fmla="*/ 722 h 916"/>
              <a:gd name="T88" fmla="*/ 1144 w 1844"/>
              <a:gd name="T89" fmla="*/ 750 h 916"/>
              <a:gd name="T90" fmla="*/ 1090 w 1844"/>
              <a:gd name="T91" fmla="*/ 774 h 916"/>
              <a:gd name="T92" fmla="*/ 1064 w 1844"/>
              <a:gd name="T93" fmla="*/ 784 h 916"/>
              <a:gd name="T94" fmla="*/ 996 w 1844"/>
              <a:gd name="T95" fmla="*/ 800 h 916"/>
              <a:gd name="T96" fmla="*/ 920 w 1844"/>
              <a:gd name="T97" fmla="*/ 808 h 916"/>
              <a:gd name="T98" fmla="*/ 840 w 1844"/>
              <a:gd name="T99" fmla="*/ 808 h 916"/>
              <a:gd name="T100" fmla="*/ 754 w 1844"/>
              <a:gd name="T101" fmla="*/ 798 h 916"/>
              <a:gd name="T102" fmla="*/ 666 w 1844"/>
              <a:gd name="T103" fmla="*/ 782 h 916"/>
              <a:gd name="T104" fmla="*/ 574 w 1844"/>
              <a:gd name="T105" fmla="*/ 756 h 916"/>
              <a:gd name="T106" fmla="*/ 482 w 1844"/>
              <a:gd name="T107" fmla="*/ 724 h 916"/>
              <a:gd name="T108" fmla="*/ 388 w 1844"/>
              <a:gd name="T109" fmla="*/ 684 h 916"/>
              <a:gd name="T110" fmla="*/ 0 w 1844"/>
              <a:gd name="T111" fmla="*/ 54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44" h="916">
                <a:moveTo>
                  <a:pt x="1802" y="4"/>
                </a:moveTo>
                <a:lnTo>
                  <a:pt x="1802" y="4"/>
                </a:lnTo>
                <a:lnTo>
                  <a:pt x="1824" y="2"/>
                </a:lnTo>
                <a:lnTo>
                  <a:pt x="1844" y="0"/>
                </a:lnTo>
                <a:lnTo>
                  <a:pt x="1844" y="0"/>
                </a:lnTo>
                <a:lnTo>
                  <a:pt x="1824" y="0"/>
                </a:lnTo>
                <a:lnTo>
                  <a:pt x="1802" y="4"/>
                </a:lnTo>
                <a:lnTo>
                  <a:pt x="1802" y="4"/>
                </a:lnTo>
                <a:close/>
                <a:moveTo>
                  <a:pt x="436" y="916"/>
                </a:moveTo>
                <a:lnTo>
                  <a:pt x="352" y="732"/>
                </a:lnTo>
                <a:lnTo>
                  <a:pt x="352" y="732"/>
                </a:lnTo>
                <a:lnTo>
                  <a:pt x="400" y="754"/>
                </a:lnTo>
                <a:lnTo>
                  <a:pt x="450" y="774"/>
                </a:lnTo>
                <a:lnTo>
                  <a:pt x="500" y="792"/>
                </a:lnTo>
                <a:lnTo>
                  <a:pt x="548" y="806"/>
                </a:lnTo>
                <a:lnTo>
                  <a:pt x="598" y="818"/>
                </a:lnTo>
                <a:lnTo>
                  <a:pt x="648" y="830"/>
                </a:lnTo>
                <a:lnTo>
                  <a:pt x="696" y="838"/>
                </a:lnTo>
                <a:lnTo>
                  <a:pt x="742" y="844"/>
                </a:lnTo>
                <a:lnTo>
                  <a:pt x="790" y="846"/>
                </a:lnTo>
                <a:lnTo>
                  <a:pt x="834" y="848"/>
                </a:lnTo>
                <a:lnTo>
                  <a:pt x="878" y="846"/>
                </a:lnTo>
                <a:lnTo>
                  <a:pt x="922" y="844"/>
                </a:lnTo>
                <a:lnTo>
                  <a:pt x="962" y="838"/>
                </a:lnTo>
                <a:lnTo>
                  <a:pt x="1002" y="830"/>
                </a:lnTo>
                <a:lnTo>
                  <a:pt x="1038" y="820"/>
                </a:lnTo>
                <a:lnTo>
                  <a:pt x="1074" y="808"/>
                </a:lnTo>
                <a:lnTo>
                  <a:pt x="1074" y="808"/>
                </a:lnTo>
                <a:lnTo>
                  <a:pt x="1110" y="792"/>
                </a:lnTo>
                <a:lnTo>
                  <a:pt x="1144" y="774"/>
                </a:lnTo>
                <a:lnTo>
                  <a:pt x="1178" y="756"/>
                </a:lnTo>
                <a:lnTo>
                  <a:pt x="1208" y="736"/>
                </a:lnTo>
                <a:lnTo>
                  <a:pt x="1236" y="716"/>
                </a:lnTo>
                <a:lnTo>
                  <a:pt x="1262" y="696"/>
                </a:lnTo>
                <a:lnTo>
                  <a:pt x="1288" y="674"/>
                </a:lnTo>
                <a:lnTo>
                  <a:pt x="1310" y="652"/>
                </a:lnTo>
                <a:lnTo>
                  <a:pt x="1330" y="628"/>
                </a:lnTo>
                <a:lnTo>
                  <a:pt x="1350" y="606"/>
                </a:lnTo>
                <a:lnTo>
                  <a:pt x="1368" y="582"/>
                </a:lnTo>
                <a:lnTo>
                  <a:pt x="1384" y="558"/>
                </a:lnTo>
                <a:lnTo>
                  <a:pt x="1398" y="536"/>
                </a:lnTo>
                <a:lnTo>
                  <a:pt x="1410" y="512"/>
                </a:lnTo>
                <a:lnTo>
                  <a:pt x="1432" y="464"/>
                </a:lnTo>
                <a:lnTo>
                  <a:pt x="1432" y="464"/>
                </a:lnTo>
                <a:lnTo>
                  <a:pt x="1458" y="404"/>
                </a:lnTo>
                <a:lnTo>
                  <a:pt x="1484" y="348"/>
                </a:lnTo>
                <a:lnTo>
                  <a:pt x="1508" y="298"/>
                </a:lnTo>
                <a:lnTo>
                  <a:pt x="1534" y="252"/>
                </a:lnTo>
                <a:lnTo>
                  <a:pt x="1560" y="210"/>
                </a:lnTo>
                <a:lnTo>
                  <a:pt x="1584" y="174"/>
                </a:lnTo>
                <a:lnTo>
                  <a:pt x="1610" y="142"/>
                </a:lnTo>
                <a:lnTo>
                  <a:pt x="1634" y="114"/>
                </a:lnTo>
                <a:lnTo>
                  <a:pt x="1656" y="90"/>
                </a:lnTo>
                <a:lnTo>
                  <a:pt x="1680" y="68"/>
                </a:lnTo>
                <a:lnTo>
                  <a:pt x="1702" y="50"/>
                </a:lnTo>
                <a:lnTo>
                  <a:pt x="1724" y="36"/>
                </a:lnTo>
                <a:lnTo>
                  <a:pt x="1744" y="24"/>
                </a:lnTo>
                <a:lnTo>
                  <a:pt x="1766" y="16"/>
                </a:lnTo>
                <a:lnTo>
                  <a:pt x="1784" y="8"/>
                </a:lnTo>
                <a:lnTo>
                  <a:pt x="1802" y="4"/>
                </a:lnTo>
                <a:lnTo>
                  <a:pt x="1802" y="4"/>
                </a:lnTo>
                <a:lnTo>
                  <a:pt x="1774" y="12"/>
                </a:lnTo>
                <a:lnTo>
                  <a:pt x="1746" y="22"/>
                </a:lnTo>
                <a:lnTo>
                  <a:pt x="1720" y="36"/>
                </a:lnTo>
                <a:lnTo>
                  <a:pt x="1694" y="54"/>
                </a:lnTo>
                <a:lnTo>
                  <a:pt x="1668" y="74"/>
                </a:lnTo>
                <a:lnTo>
                  <a:pt x="1642" y="98"/>
                </a:lnTo>
                <a:lnTo>
                  <a:pt x="1618" y="126"/>
                </a:lnTo>
                <a:lnTo>
                  <a:pt x="1594" y="154"/>
                </a:lnTo>
                <a:lnTo>
                  <a:pt x="1572" y="186"/>
                </a:lnTo>
                <a:lnTo>
                  <a:pt x="1548" y="220"/>
                </a:lnTo>
                <a:lnTo>
                  <a:pt x="1526" y="256"/>
                </a:lnTo>
                <a:lnTo>
                  <a:pt x="1506" y="294"/>
                </a:lnTo>
                <a:lnTo>
                  <a:pt x="1484" y="334"/>
                </a:lnTo>
                <a:lnTo>
                  <a:pt x="1464" y="376"/>
                </a:lnTo>
                <a:lnTo>
                  <a:pt x="1426" y="462"/>
                </a:lnTo>
                <a:lnTo>
                  <a:pt x="1426" y="462"/>
                </a:lnTo>
                <a:lnTo>
                  <a:pt x="1412" y="492"/>
                </a:lnTo>
                <a:lnTo>
                  <a:pt x="1396" y="522"/>
                </a:lnTo>
                <a:lnTo>
                  <a:pt x="1378" y="550"/>
                </a:lnTo>
                <a:lnTo>
                  <a:pt x="1360" y="576"/>
                </a:lnTo>
                <a:lnTo>
                  <a:pt x="1340" y="602"/>
                </a:lnTo>
                <a:lnTo>
                  <a:pt x="1318" y="624"/>
                </a:lnTo>
                <a:lnTo>
                  <a:pt x="1296" y="646"/>
                </a:lnTo>
                <a:lnTo>
                  <a:pt x="1272" y="668"/>
                </a:lnTo>
                <a:lnTo>
                  <a:pt x="1248" y="688"/>
                </a:lnTo>
                <a:lnTo>
                  <a:pt x="1222" y="706"/>
                </a:lnTo>
                <a:lnTo>
                  <a:pt x="1196" y="722"/>
                </a:lnTo>
                <a:lnTo>
                  <a:pt x="1170" y="738"/>
                </a:lnTo>
                <a:lnTo>
                  <a:pt x="1144" y="750"/>
                </a:lnTo>
                <a:lnTo>
                  <a:pt x="1118" y="764"/>
                </a:lnTo>
                <a:lnTo>
                  <a:pt x="1090" y="774"/>
                </a:lnTo>
                <a:lnTo>
                  <a:pt x="1064" y="784"/>
                </a:lnTo>
                <a:lnTo>
                  <a:pt x="1064" y="784"/>
                </a:lnTo>
                <a:lnTo>
                  <a:pt x="1032" y="792"/>
                </a:lnTo>
                <a:lnTo>
                  <a:pt x="996" y="800"/>
                </a:lnTo>
                <a:lnTo>
                  <a:pt x="960" y="806"/>
                </a:lnTo>
                <a:lnTo>
                  <a:pt x="920" y="808"/>
                </a:lnTo>
                <a:lnTo>
                  <a:pt x="882" y="810"/>
                </a:lnTo>
                <a:lnTo>
                  <a:pt x="840" y="808"/>
                </a:lnTo>
                <a:lnTo>
                  <a:pt x="798" y="804"/>
                </a:lnTo>
                <a:lnTo>
                  <a:pt x="754" y="798"/>
                </a:lnTo>
                <a:lnTo>
                  <a:pt x="710" y="792"/>
                </a:lnTo>
                <a:lnTo>
                  <a:pt x="666" y="782"/>
                </a:lnTo>
                <a:lnTo>
                  <a:pt x="620" y="770"/>
                </a:lnTo>
                <a:lnTo>
                  <a:pt x="574" y="756"/>
                </a:lnTo>
                <a:lnTo>
                  <a:pt x="528" y="742"/>
                </a:lnTo>
                <a:lnTo>
                  <a:pt x="482" y="724"/>
                </a:lnTo>
                <a:lnTo>
                  <a:pt x="434" y="704"/>
                </a:lnTo>
                <a:lnTo>
                  <a:pt x="388" y="684"/>
                </a:lnTo>
                <a:lnTo>
                  <a:pt x="488" y="630"/>
                </a:lnTo>
                <a:lnTo>
                  <a:pt x="0" y="540"/>
                </a:lnTo>
                <a:lnTo>
                  <a:pt x="436" y="916"/>
                </a:lnTo>
                <a:close/>
              </a:path>
            </a:pathLst>
          </a:custGeom>
          <a:solidFill>
            <a:schemeClr val="bg2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5F7847E-59AB-4A75-BD54-D95063A97DF5}" type="slidenum">
              <a:rPr lang="en-US" altLang="zh-CN" sz="1400" smtClean="0"/>
              <a:pPr eaLnBrk="1" hangingPunct="1"/>
              <a:t>72</a:t>
            </a:fld>
            <a:endParaRPr lang="en-US" altLang="zh-CN" sz="1400" smtClean="0"/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3994150" y="2506663"/>
            <a:ext cx="135731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386263" y="3186113"/>
            <a:ext cx="514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V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d</a:t>
            </a:r>
            <a:endParaRPr lang="zh-CN" altLang="en-US">
              <a:ea typeface="华文中宋" pitchFamily="2" charset="-122"/>
              <a:cs typeface="Arial" charset="0"/>
            </a:endParaRP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1482725" y="1071563"/>
          <a:ext cx="5689600" cy="30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Visio" r:id="rId3" imgW="2751023" imgH="1482735" progId="Visio.Drawing.11">
                  <p:embed/>
                </p:oleObj>
              </mc:Choice>
              <mc:Fallback>
                <p:oleObj name="Visio" r:id="rId3" imgW="2751023" imgH="148273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071563"/>
                        <a:ext cx="5689600" cy="30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357313" y="4714875"/>
            <a:ext cx="6357937" cy="11747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buClr>
                <a:srgbClr val="0000CC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 推导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过程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双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极性系统类同；</a:t>
            </a:r>
            <a:endParaRPr lang="en-US" altLang="zh-CN" sz="2400" b="1" dirty="0"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ct val="50000"/>
              </a:spcBef>
              <a:buClr>
                <a:srgbClr val="0000CC"/>
              </a:buClr>
              <a:buFont typeface="Arial" pitchFamily="34" charset="0"/>
              <a:buChar char="•"/>
              <a:defRPr/>
            </a:pP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推导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结果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也可借助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双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极性的结果进行变通。</a:t>
            </a:r>
            <a:endParaRPr kumimoji="1" lang="zh-CN" altLang="en-US" sz="2400" b="1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F18748A-7015-4F9B-96CD-A0BB147E8502}" type="slidenum">
              <a:rPr lang="en-US" altLang="zh-CN" sz="1400" smtClean="0"/>
              <a:pPr eaLnBrk="1" hangingPunct="1"/>
              <a:t>73</a:t>
            </a:fld>
            <a:endParaRPr lang="en-US" altLang="zh-CN" sz="1400" smtClean="0"/>
          </a:p>
        </p:txBody>
      </p:sp>
      <p:sp>
        <p:nvSpPr>
          <p:cNvPr id="14" name="AutoShape 103"/>
          <p:cNvSpPr>
            <a:spLocks noChangeArrowheads="1"/>
          </p:cNvSpPr>
          <p:nvPr/>
        </p:nvSpPr>
        <p:spPr bwMode="gray">
          <a:xfrm>
            <a:off x="4826000" y="1643063"/>
            <a:ext cx="3675063" cy="4643437"/>
          </a:xfrm>
          <a:prstGeom prst="roundRect">
            <a:avLst>
              <a:gd name="adj" fmla="val 2259"/>
            </a:avLst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1800">
              <a:latin typeface="Arial" charset="0"/>
            </a:endParaRPr>
          </a:p>
        </p:txBody>
      </p:sp>
      <p:sp>
        <p:nvSpPr>
          <p:cNvPr id="76804" name="Rectangle 29"/>
          <p:cNvSpPr>
            <a:spLocks noChangeArrowheads="1"/>
          </p:cNvSpPr>
          <p:nvPr/>
        </p:nvSpPr>
        <p:spPr bwMode="auto">
          <a:xfrm>
            <a:off x="179388" y="1052513"/>
            <a:ext cx="1008062" cy="1152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928938" y="357188"/>
            <a:ext cx="2786062" cy="6048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归纳  对比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397500" y="1357313"/>
            <a:ext cx="2428875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ts val="39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单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极性系统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9" name="Object 23"/>
          <p:cNvGraphicFramePr>
            <a:graphicFrameLocks noChangeAspect="1"/>
          </p:cNvGraphicFramePr>
          <p:nvPr/>
        </p:nvGraphicFramePr>
        <p:xfrm>
          <a:off x="6357938" y="3960813"/>
          <a:ext cx="17859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3" name="Equation" r:id="rId3" imgW="634725" imgH="241195" progId="Equation.DSMT4">
                  <p:embed/>
                </p:oleObj>
              </mc:Choice>
              <mc:Fallback>
                <p:oleObj name="Equation" r:id="rId3" imgW="634725" imgH="24119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3960813"/>
                        <a:ext cx="1785937" cy="6826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>
                                <a:alpha val="8392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5013325" y="4930775"/>
          <a:ext cx="31988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Equation" r:id="rId5" imgW="1231366" imgH="444307" progId="Equation.DSMT4">
                  <p:embed/>
                </p:oleObj>
              </mc:Choice>
              <mc:Fallback>
                <p:oleObj name="Equation" r:id="rId5" imgW="1231366" imgH="444307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4930775"/>
                        <a:ext cx="3198813" cy="12128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>
                                <a:alpha val="85881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/>
        </p:nvGraphicFramePr>
        <p:xfrm>
          <a:off x="4910138" y="2320925"/>
          <a:ext cx="34750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5" name="Equation" r:id="rId7" imgW="1282700" imgH="444500" progId="Equation.DSMT4">
                  <p:embed/>
                </p:oleObj>
              </mc:Choice>
              <mc:Fallback>
                <p:oleObj name="Equation" r:id="rId7" imgW="1282700" imgH="444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2320925"/>
                        <a:ext cx="3475037" cy="117951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>
                                <a:alpha val="74901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932363" y="3644900"/>
            <a:ext cx="1439862" cy="600075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等概时：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AutoShape 103"/>
          <p:cNvSpPr>
            <a:spLocks noChangeArrowheads="1"/>
          </p:cNvSpPr>
          <p:nvPr/>
        </p:nvSpPr>
        <p:spPr bwMode="gray">
          <a:xfrm>
            <a:off x="571500" y="1643063"/>
            <a:ext cx="3675063" cy="4643437"/>
          </a:xfrm>
          <a:prstGeom prst="roundRect">
            <a:avLst>
              <a:gd name="adj" fmla="val 2259"/>
            </a:avLst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rgbClr val="FFDD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1800">
              <a:latin typeface="Arial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214438" y="1357313"/>
            <a:ext cx="2428875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ts val="39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双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极性系统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2286000" y="3962400"/>
          <a:ext cx="121443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6" name="Equation" r:id="rId9" imgW="431613" imgH="241195" progId="Equation.DSMT4">
                  <p:embed/>
                </p:oleObj>
              </mc:Choice>
              <mc:Fallback>
                <p:oleObj name="Equation" r:id="rId9" imgW="431613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1214438" cy="6810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>
                                <a:alpha val="8392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928688" y="4929188"/>
          <a:ext cx="300037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7" name="Equation" r:id="rId11" imgW="1155199" imgH="444307" progId="Equation.DSMT4">
                  <p:embed/>
                </p:oleObj>
              </mc:Choice>
              <mc:Fallback>
                <p:oleObj name="Equation" r:id="rId11" imgW="1155199" imgH="4443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929188"/>
                        <a:ext cx="3000375" cy="12128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>
                                <a:alpha val="85881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1071563" y="2320925"/>
          <a:ext cx="27860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8" name="Equation" r:id="rId13" imgW="1028254" imgH="444307" progId="Equation.DSMT4">
                  <p:embed/>
                </p:oleObj>
              </mc:Choice>
              <mc:Fallback>
                <p:oleObj name="Equation" r:id="rId13" imgW="1028254" imgH="44430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320925"/>
                        <a:ext cx="2786062" cy="117951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>
                                <a:alpha val="74901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84213" y="3643313"/>
            <a:ext cx="1511300" cy="600075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等概时：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 animBg="1"/>
      <p:bldP spid="24" grpId="0" animBg="1"/>
      <p:bldP spid="25" grpId="0" animBg="1"/>
      <p:bldP spid="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D600A33-B7A7-4653-961B-CCDE5A6C2E45}" type="slidenum">
              <a:rPr lang="en-US" altLang="zh-CN" sz="1400" smtClean="0"/>
              <a:pPr eaLnBrk="1" hangingPunct="1"/>
              <a:t>74</a:t>
            </a:fld>
            <a:endParaRPr lang="en-US" altLang="zh-CN" sz="1400" smtClean="0"/>
          </a:p>
        </p:txBody>
      </p:sp>
      <p:sp>
        <p:nvSpPr>
          <p:cNvPr id="7" name="椭圆 6"/>
          <p:cNvSpPr/>
          <p:nvPr/>
        </p:nvSpPr>
        <p:spPr bwMode="auto">
          <a:xfrm>
            <a:off x="642938" y="1143000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讨论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285875" y="2357438"/>
            <a:ext cx="68834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</a:pPr>
            <a:r>
              <a:rPr lang="en-US" altLang="zh-CN" sz="3200">
                <a:latin typeface="Times New Roman" pitchFamily="18" charset="0"/>
              </a:rPr>
              <a:t>  (</a:t>
            </a:r>
            <a:r>
              <a:rPr lang="en-US" altLang="zh-CN" sz="3200" b="1">
                <a:latin typeface="Times New Roman" pitchFamily="18" charset="0"/>
              </a:rPr>
              <a:t>A/</a:t>
            </a:r>
            <a:r>
              <a:rPr lang="en-US" altLang="zh-CN" sz="3200" b="1">
                <a:sym typeface="Symbol" pitchFamily="18" charset="2"/>
              </a:rPr>
              <a:t></a:t>
            </a:r>
            <a:r>
              <a:rPr lang="en-US" altLang="zh-CN" sz="3200" b="1" baseline="-25000"/>
              <a:t>n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)     </a:t>
            </a:r>
            <a:r>
              <a:rPr lang="en-US" altLang="zh-CN" sz="3200" b="1">
                <a:latin typeface="Arial" charset="0"/>
                <a:cs typeface="Arial" charset="0"/>
                <a:sym typeface="Symbol" pitchFamily="18" charset="2"/>
              </a:rPr>
              <a:t></a:t>
            </a:r>
            <a:r>
              <a:rPr lang="zh-CN" altLang="en-US" sz="3200" b="1">
                <a:latin typeface="Times New Roman" pitchFamily="18" charset="0"/>
              </a:rPr>
              <a:t>    </a:t>
            </a:r>
            <a:r>
              <a:rPr lang="en-US" altLang="zh-CN" sz="3200" b="1">
                <a:latin typeface="Times New Roman" pitchFamily="18" charset="0"/>
              </a:rPr>
              <a:t>Pe</a:t>
            </a:r>
            <a:endParaRPr lang="en-US" altLang="zh-CN" sz="32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2860675" y="2224088"/>
            <a:ext cx="496888" cy="428625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 flipV="1">
            <a:off x="4597400" y="2295525"/>
            <a:ext cx="571500" cy="428625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285875" y="3143250"/>
            <a:ext cx="68834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</a:pPr>
            <a:r>
              <a:rPr lang="en-US" altLang="zh-CN" sz="2800" b="1">
                <a:latin typeface="Times New Roman" pitchFamily="18" charset="0"/>
              </a:rPr>
              <a:t>   </a:t>
            </a:r>
            <a:r>
              <a:rPr lang="en-US" altLang="zh-CN" sz="3200" b="1">
                <a:latin typeface="Times New Roman" pitchFamily="18" charset="0"/>
              </a:rPr>
              <a:t>(A/</a:t>
            </a:r>
            <a:r>
              <a:rPr lang="en-US" altLang="zh-CN" sz="3200" b="1">
                <a:sym typeface="Symbol" pitchFamily="18" charset="2"/>
              </a:rPr>
              <a:t></a:t>
            </a:r>
            <a:r>
              <a:rPr lang="en-US" altLang="zh-CN" sz="3200" b="1" baseline="-25000"/>
              <a:t>n</a:t>
            </a:r>
            <a:r>
              <a:rPr lang="en-US" altLang="zh-CN" sz="3200" b="1">
                <a:latin typeface="Times New Roman" pitchFamily="18" charset="0"/>
              </a:rPr>
              <a:t> )</a:t>
            </a:r>
            <a:r>
              <a:rPr lang="zh-CN" altLang="en-US" sz="2800" b="1"/>
              <a:t>一定时：</a:t>
            </a:r>
            <a:r>
              <a:rPr lang="en-US" altLang="zh-CN" sz="2800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800" b="1">
                <a:latin typeface="Times New Roman" pitchFamily="18" charset="0"/>
              </a:rPr>
              <a:t>      </a:t>
            </a:r>
            <a:r>
              <a:rPr lang="en-US" altLang="zh-CN" sz="3200" b="1">
                <a:latin typeface="Times New Roman" pitchFamily="18" charset="0"/>
              </a:rPr>
              <a:t>Pe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双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</a:rPr>
              <a:t>Pe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单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</a:rPr>
              <a:t>谁大谁小，为什么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？</a:t>
            </a:r>
            <a:endParaRPr lang="en-US" altLang="zh-CN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3B83608-1E34-4B01-A236-7276CCB994A5}" type="slidenum">
              <a:rPr lang="en-US" altLang="zh-CN" sz="1400" smtClean="0"/>
              <a:pPr eaLnBrk="1" hangingPunct="1"/>
              <a:t>75</a:t>
            </a:fld>
            <a:endParaRPr lang="en-US" altLang="zh-CN" sz="1400" smtClean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2857500" y="2928938"/>
            <a:ext cx="32146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zh-CN" altLang="en-US" sz="3200" b="1" smtClean="0">
                <a:solidFill>
                  <a:srgbClr val="003399"/>
                </a:solidFill>
                <a:latin typeface="Arial" charset="0"/>
                <a:ea typeface="黑体" pitchFamily="2" charset="-122"/>
                <a:cs typeface="Arial" charset="0"/>
              </a:rPr>
              <a:t>    眼   图</a:t>
            </a:r>
          </a:p>
        </p:txBody>
      </p:sp>
      <p:sp>
        <p:nvSpPr>
          <p:cNvPr id="78852" name="矩形 4"/>
          <p:cNvSpPr>
            <a:spLocks noChangeArrowheads="1"/>
          </p:cNvSpPr>
          <p:nvPr/>
        </p:nvSpPr>
        <p:spPr bwMode="auto">
          <a:xfrm>
            <a:off x="1168400" y="2166938"/>
            <a:ext cx="1546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3600" b="1" u="sng">
                <a:solidFill>
                  <a:srgbClr val="800080"/>
                </a:solidFill>
              </a:rPr>
              <a:t>§</a:t>
            </a:r>
            <a:r>
              <a:rPr lang="en-US" altLang="en-US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36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.6  </a:t>
            </a:r>
            <a:endParaRPr lang="zh-CN" altLang="en-US" sz="3600" b="1" u="sng">
              <a:solidFill>
                <a:srgbClr val="800080"/>
              </a:solidFill>
            </a:endParaRPr>
          </a:p>
        </p:txBody>
      </p:sp>
      <p:sp>
        <p:nvSpPr>
          <p:cNvPr id="78853" name="矩形 4"/>
          <p:cNvSpPr>
            <a:spLocks noChangeArrowheads="1"/>
          </p:cNvSpPr>
          <p:nvPr/>
        </p:nvSpPr>
        <p:spPr bwMode="auto">
          <a:xfrm>
            <a:off x="1143000" y="4286250"/>
            <a:ext cx="678656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估计和调整系统性能的一种实验方法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9500803-4C30-4263-934B-51F2FE9AB7B3}" type="slidenum">
              <a:rPr lang="en-US" altLang="zh-CN" sz="1400" smtClean="0"/>
              <a:pPr eaLnBrk="1" hangingPunct="1"/>
              <a:t>76</a:t>
            </a:fld>
            <a:endParaRPr lang="en-US" altLang="zh-CN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75" y="427038"/>
            <a:ext cx="2633663" cy="5715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何谓眼图？</a:t>
            </a:r>
          </a:p>
        </p:txBody>
      </p:sp>
      <p:sp>
        <p:nvSpPr>
          <p:cNvPr id="6" name="矩形 5"/>
          <p:cNvSpPr/>
          <p:nvPr/>
        </p:nvSpPr>
        <p:spPr>
          <a:xfrm>
            <a:off x="1143000" y="1500188"/>
            <a:ext cx="7286625" cy="3862387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900"/>
              </a:lnSpc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/>
              <a:t>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它是指用示波器在接收端观察到的一种图形；</a:t>
            </a:r>
            <a:endParaRPr lang="en-US" altLang="zh-CN" sz="24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>
              <a:lnSpc>
                <a:spcPts val="4900"/>
              </a:lnSpc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传输二进制信号波形时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,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示波器上显示的图形很像  </a:t>
            </a:r>
            <a:endParaRPr lang="en-US" altLang="zh-CN" sz="24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>
              <a:lnSpc>
                <a:spcPts val="4900"/>
              </a:lnSpc>
              <a:buClr>
                <a:srgbClr val="0000CC"/>
              </a:buClr>
              <a:buSzPct val="90000"/>
              <a:defRPr/>
            </a:pP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 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人的眼睛</a:t>
            </a:r>
            <a:r>
              <a:rPr lang="en-US" altLang="zh-CN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——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故名“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眼图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”。</a:t>
            </a:r>
          </a:p>
          <a:p>
            <a:pPr>
              <a:lnSpc>
                <a:spcPts val="4900"/>
              </a:lnSpc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可从中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观察</a:t>
            </a:r>
            <a:r>
              <a:rPr lang="en-US" altLang="zh-CN" sz="2400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ISI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的大小和</a:t>
            </a:r>
            <a:r>
              <a:rPr lang="en-US" altLang="zh-CN" sz="2400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n(t)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的强弱；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>
              <a:lnSpc>
                <a:spcPts val="4900"/>
              </a:lnSpc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从而直观地评估系统性能的优劣；</a:t>
            </a:r>
          </a:p>
          <a:p>
            <a:pPr>
              <a:lnSpc>
                <a:spcPts val="4900"/>
              </a:lnSpc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还可指示接收滤波器的调整，以减小</a:t>
            </a:r>
            <a:r>
              <a:rPr lang="en-US" altLang="zh-CN" sz="2400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ISI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。</a:t>
            </a:r>
            <a:endParaRPr lang="en-US" altLang="zh-CN" sz="24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7403517-6392-4793-9590-C9C61BEA5966}" type="slidenum">
              <a:rPr lang="en-US" altLang="zh-CN" sz="1400" smtClean="0"/>
              <a:pPr eaLnBrk="1" hangingPunct="1"/>
              <a:t>77</a:t>
            </a:fld>
            <a:endParaRPr lang="en-US" altLang="zh-CN" sz="140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813" y="428625"/>
            <a:ext cx="2071687" cy="5715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观察方法</a:t>
            </a:r>
          </a:p>
        </p:txBody>
      </p:sp>
      <p:graphicFrame>
        <p:nvGraphicFramePr>
          <p:cNvPr id="80900" name="Object 10"/>
          <p:cNvGraphicFramePr>
            <a:graphicFrameLocks noChangeAspect="1"/>
          </p:cNvGraphicFramePr>
          <p:nvPr/>
        </p:nvGraphicFramePr>
        <p:xfrm>
          <a:off x="571500" y="2428875"/>
          <a:ext cx="77406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Visio" r:id="rId3" imgW="2854478" imgH="550047" progId="Visio.Drawing.11">
                  <p:embed/>
                </p:oleObj>
              </mc:Choice>
              <mc:Fallback>
                <p:oleObj name="Visio" r:id="rId3" imgW="2854478" imgH="55004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28875"/>
                        <a:ext cx="774065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4954588" y="2438400"/>
          <a:ext cx="142875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Visio" r:id="rId5" imgW="653153" imgH="689880" progId="Visio.Drawing.11">
                  <p:embed/>
                </p:oleObj>
              </mc:Choice>
              <mc:Fallback>
                <p:oleObj name="Visio" r:id="rId5" imgW="653153" imgH="6898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2438400"/>
                        <a:ext cx="1428750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矩形 16"/>
          <p:cNvSpPr>
            <a:spLocks noChangeArrowheads="1"/>
          </p:cNvSpPr>
          <p:nvPr/>
        </p:nvSpPr>
        <p:spPr bwMode="auto">
          <a:xfrm>
            <a:off x="6500813" y="3397250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latin typeface="Arial" charset="0"/>
                <a:cs typeface="Arial" charset="0"/>
              </a:rPr>
              <a:t>T</a:t>
            </a:r>
            <a:r>
              <a:rPr lang="en-US" altLang="zh-CN" sz="2400" b="1" baseline="-30000">
                <a:latin typeface="Arial" charset="0"/>
                <a:cs typeface="Arial" charset="0"/>
              </a:rPr>
              <a:t>c</a:t>
            </a:r>
            <a:r>
              <a:rPr lang="en-US" altLang="zh-CN" sz="2400" b="1">
                <a:latin typeface="Arial" charset="0"/>
                <a:cs typeface="Arial" charset="0"/>
              </a:rPr>
              <a:t>=</a:t>
            </a:r>
            <a:r>
              <a:rPr lang="en-US" altLang="zh-CN" sz="2400" b="1" i="1">
                <a:latin typeface="Arial" charset="0"/>
                <a:cs typeface="Arial" charset="0"/>
              </a:rPr>
              <a:t>T</a:t>
            </a:r>
            <a:r>
              <a:rPr lang="en-US" altLang="zh-CN" sz="2400" b="1" baseline="-30000">
                <a:latin typeface="Arial" charset="0"/>
                <a:cs typeface="Arial" charset="0"/>
              </a:rPr>
              <a:t>B</a:t>
            </a:r>
            <a:endParaRPr lang="en-US" altLang="zh-CN" sz="2400" b="1"/>
          </a:p>
        </p:txBody>
      </p:sp>
      <p:sp>
        <p:nvSpPr>
          <p:cNvPr id="12" name="矩形 11"/>
          <p:cNvSpPr/>
          <p:nvPr/>
        </p:nvSpPr>
        <p:spPr>
          <a:xfrm>
            <a:off x="1285875" y="4643438"/>
            <a:ext cx="7000875" cy="11350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由于示波器的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余晖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作用，使扫描所得的每一个    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码元波形重叠在一起，从而形成眼图。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000" y="1087438"/>
            <a:ext cx="3643313" cy="912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000" dirty="0">
                <a:latin typeface="Arial" pitchFamily="34" charset="0"/>
                <a:ea typeface="幼圆" pitchFamily="49" charset="-122"/>
                <a:cs typeface="Arial" pitchFamily="34" charset="0"/>
              </a:rPr>
              <a:t> </a:t>
            </a:r>
            <a:r>
              <a:rPr lang="zh-CN" altLang="en-US" sz="2000" b="1" dirty="0">
                <a:latin typeface="Arial" pitchFamily="34" charset="0"/>
                <a:ea typeface="幼圆" pitchFamily="49" charset="-122"/>
                <a:cs typeface="Arial" pitchFamily="34" charset="0"/>
              </a:rPr>
              <a:t>调整示波器的水平扫描周期</a:t>
            </a:r>
            <a:r>
              <a:rPr lang="en-US" altLang="zh-CN" sz="2400" b="1" i="1" dirty="0" err="1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T</a:t>
            </a:r>
            <a:r>
              <a:rPr lang="en-US" altLang="zh-CN" sz="2400" b="1" baseline="-30000" dirty="0" err="1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en-US" altLang="zh-CN" sz="2400" b="1" baseline="-30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,</a:t>
            </a:r>
            <a:endParaRPr lang="en-US" altLang="zh-CN" sz="2000" b="1" dirty="0">
              <a:latin typeface="Arial" pitchFamily="34" charset="0"/>
              <a:ea typeface="幼圆" pitchFamily="49" charset="-122"/>
              <a:cs typeface="Arial" pitchFamily="34" charset="0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en-US" sz="2000" b="1" dirty="0">
                <a:latin typeface="Arial" pitchFamily="34" charset="0"/>
                <a:ea typeface="幼圆" pitchFamily="49" charset="-122"/>
                <a:cs typeface="Arial" pitchFamily="34" charset="0"/>
              </a:rPr>
              <a:t> 使其与接收码元周期 </a:t>
            </a:r>
            <a:r>
              <a:rPr lang="en-US" altLang="zh-CN" sz="2400" b="1" i="1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T</a:t>
            </a:r>
            <a:r>
              <a:rPr lang="en-US" altLang="zh-CN" sz="2400" b="1" baseline="-30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 </a:t>
            </a:r>
            <a:r>
              <a:rPr lang="zh-CN" altLang="en-US" sz="2000" b="1" dirty="0">
                <a:latin typeface="Arial" pitchFamily="34" charset="0"/>
                <a:ea typeface="幼圆" pitchFamily="49" charset="-122"/>
                <a:cs typeface="Arial" pitchFamily="34" charset="0"/>
              </a:rPr>
              <a:t>同步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785813" y="4357688"/>
            <a:ext cx="928687" cy="5715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成因</a:t>
            </a:r>
            <a:endParaRPr lang="zh-CN" altLang="en-US" sz="2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12" grpId="0" animBg="1"/>
      <p:bldP spid="13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80B8E8D-46DC-4C3E-AB52-63FB09107F32}" type="slidenum">
              <a:rPr lang="en-US" altLang="zh-CN" sz="1400" smtClean="0"/>
              <a:pPr eaLnBrk="1" hangingPunct="1"/>
              <a:t>78</a:t>
            </a:fld>
            <a:endParaRPr lang="en-US" altLang="zh-CN" sz="1400" smtClean="0"/>
          </a:p>
        </p:txBody>
      </p:sp>
      <p:pic>
        <p:nvPicPr>
          <p:cNvPr id="81923" name="Picture 4" descr="t0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857250"/>
            <a:ext cx="6624637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1285875" y="5521325"/>
            <a:ext cx="71437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Arial" charset="0"/>
                <a:cs typeface="Arial" charset="0"/>
              </a:rPr>
              <a:t>(a) 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cs typeface="Arial" charset="0"/>
              </a:rPr>
              <a:t>无</a:t>
            </a:r>
            <a:r>
              <a:rPr lang="en-US" altLang="zh-CN" sz="2400" b="1">
                <a:solidFill>
                  <a:srgbClr val="0000CC"/>
                </a:solidFill>
                <a:latin typeface="Arial" charset="0"/>
                <a:cs typeface="Arial" charset="0"/>
              </a:rPr>
              <a:t>ISI</a:t>
            </a:r>
            <a:r>
              <a:rPr lang="zh-CN" altLang="en-US" sz="2400" b="1">
                <a:latin typeface="Arial" charset="0"/>
                <a:cs typeface="Arial" charset="0"/>
              </a:rPr>
              <a:t>的情况</a:t>
            </a:r>
            <a:r>
              <a:rPr lang="en-US" altLang="zh-CN" sz="2400" b="1">
                <a:latin typeface="Arial" charset="0"/>
                <a:cs typeface="Arial" charset="0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cs typeface="Arial" charset="0"/>
              </a:rPr>
              <a:t>大</a:t>
            </a:r>
            <a:r>
              <a:rPr lang="zh-CN" altLang="en-US" sz="2400" b="1">
                <a:latin typeface="Arial" charset="0"/>
                <a:cs typeface="Arial" charset="0"/>
              </a:rPr>
              <a:t>“眼睛”</a:t>
            </a:r>
            <a:r>
              <a:rPr lang="en-US" altLang="zh-CN" sz="2400">
                <a:latin typeface="Arial" charset="0"/>
                <a:cs typeface="Arial" charset="0"/>
              </a:rPr>
              <a:t>(c)</a:t>
            </a:r>
            <a:r>
              <a:rPr lang="zh-CN" altLang="en-US" sz="2400" b="1">
                <a:latin typeface="Arial" charset="0"/>
                <a:cs typeface="Arial" charset="0"/>
              </a:rPr>
              <a:t> ，</a:t>
            </a:r>
            <a:r>
              <a:rPr lang="zh-CN" altLang="en-US" sz="2400" b="1">
                <a:latin typeface="Arial" charset="0"/>
              </a:rPr>
              <a:t>线迹细而清晰</a:t>
            </a:r>
            <a:r>
              <a:rPr lang="zh-CN" altLang="en-US" sz="2400" b="1">
                <a:latin typeface="Arial" charset="0"/>
                <a:cs typeface="Arial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Arial" charset="0"/>
                <a:cs typeface="Arial" charset="0"/>
              </a:rPr>
              <a:t>(b) 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cs typeface="Arial" charset="0"/>
              </a:rPr>
              <a:t>有</a:t>
            </a:r>
            <a:r>
              <a:rPr lang="en-US" altLang="zh-CN" sz="2400" b="1">
                <a:solidFill>
                  <a:srgbClr val="0000CC"/>
                </a:solidFill>
                <a:latin typeface="Arial" charset="0"/>
                <a:cs typeface="Arial" charset="0"/>
              </a:rPr>
              <a:t>ISI</a:t>
            </a:r>
            <a:r>
              <a:rPr lang="zh-CN" altLang="en-US" sz="2400" b="1">
                <a:latin typeface="Arial" charset="0"/>
                <a:cs typeface="Arial" charset="0"/>
              </a:rPr>
              <a:t>的情况</a:t>
            </a:r>
            <a:r>
              <a:rPr lang="en-US" altLang="zh-CN" sz="2400" b="1">
                <a:latin typeface="Arial" charset="0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</a:rPr>
              <a:t>小</a:t>
            </a:r>
            <a:r>
              <a:rPr lang="zh-CN" altLang="en-US" sz="2400" b="1">
                <a:latin typeface="Arial" charset="0"/>
              </a:rPr>
              <a:t>“眼睛”</a:t>
            </a:r>
            <a:r>
              <a:rPr lang="en-US" altLang="zh-CN" sz="2400">
                <a:latin typeface="Arial" charset="0"/>
                <a:cs typeface="Arial" charset="0"/>
              </a:rPr>
              <a:t>(d)</a:t>
            </a:r>
            <a:r>
              <a:rPr lang="zh-CN" altLang="en-US" sz="2400" b="1">
                <a:latin typeface="Arial" charset="0"/>
              </a:rPr>
              <a:t>，且线迹杂乱。</a:t>
            </a:r>
            <a:r>
              <a:rPr lang="en-US" altLang="zh-CN" sz="2400" b="1">
                <a:latin typeface="Arial" charset="0"/>
              </a:rPr>
              <a:t>          </a:t>
            </a:r>
            <a:endParaRPr lang="zh-CN" altLang="en-US" sz="2000" b="1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75" y="428625"/>
            <a:ext cx="2071688" cy="5715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眼图示例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785813" y="4357688"/>
            <a:ext cx="7643812" cy="1066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304800" eaLnBrk="0" hangingPunct="0">
              <a:lnSpc>
                <a:spcPts val="3800"/>
              </a:lnSpc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“眼睛” 张开的大小反映了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ISI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的强弱。 </a:t>
            </a:r>
            <a:endParaRPr lang="en-US" altLang="zh-CN" sz="24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indent="304800" eaLnBrk="0" hangingPunct="0">
              <a:lnSpc>
                <a:spcPts val="3800"/>
              </a:lnSpc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“眼睛” 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大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，且眼图端正，表示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ISI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小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；反之</a:t>
            </a:r>
            <a:r>
              <a:rPr lang="en-US" altLang="zh-CN" sz="2400" dirty="0">
                <a:latin typeface="Arial" pitchFamily="34" charset="0"/>
                <a:ea typeface="+mn-ea"/>
                <a:cs typeface="Arial" pitchFamily="34" charset="0"/>
              </a:rPr>
              <a:t>ISI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大。</a:t>
            </a:r>
          </a:p>
        </p:txBody>
      </p:sp>
      <p:sp>
        <p:nvSpPr>
          <p:cNvPr id="81927" name="矩形 5"/>
          <p:cNvSpPr>
            <a:spLocks noChangeArrowheads="1"/>
          </p:cNvSpPr>
          <p:nvPr/>
        </p:nvSpPr>
        <p:spPr bwMode="auto">
          <a:xfrm>
            <a:off x="5414963" y="1943100"/>
            <a:ext cx="46513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00CC"/>
                </a:solidFill>
                <a:latin typeface="Arial" charset="0"/>
                <a:ea typeface="幼圆" pitchFamily="49" charset="-122"/>
                <a:cs typeface="Arial" charset="0"/>
              </a:rPr>
              <a:t>T</a:t>
            </a:r>
            <a:r>
              <a:rPr lang="en-US" altLang="zh-CN" sz="2000" b="1" baseline="-30000">
                <a:solidFill>
                  <a:srgbClr val="0000CC"/>
                </a:solidFill>
                <a:latin typeface="Arial" charset="0"/>
                <a:ea typeface="幼圆" pitchFamily="49" charset="-122"/>
                <a:cs typeface="Arial" charset="0"/>
              </a:rPr>
              <a:t>B</a:t>
            </a:r>
            <a:endParaRPr lang="zh-CN" altLang="en-US" sz="2000">
              <a:solidFill>
                <a:srgbClr val="0000CC"/>
              </a:solidFill>
              <a:ea typeface="幼圆" pitchFamily="49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6B0FC11-809F-4A8C-B752-D2932CF76F44}" type="slidenum">
              <a:rPr lang="en-US" altLang="zh-CN" sz="1400" smtClean="0"/>
              <a:pPr eaLnBrk="1" hangingPunct="1"/>
              <a:t>79</a:t>
            </a:fld>
            <a:endParaRPr lang="en-US" altLang="zh-CN" sz="1400" smtClean="0"/>
          </a:p>
        </p:txBody>
      </p:sp>
      <p:sp>
        <p:nvSpPr>
          <p:cNvPr id="4" name="矩形 3"/>
          <p:cNvSpPr/>
          <p:nvPr/>
        </p:nvSpPr>
        <p:spPr>
          <a:xfrm>
            <a:off x="642938" y="1428750"/>
            <a:ext cx="7929562" cy="1631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000"/>
              </a:lnSpc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+mn-ea"/>
                <a:ea typeface="+mn-ea"/>
              </a:rPr>
              <a:t> 存在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噪声</a:t>
            </a:r>
            <a:r>
              <a:rPr lang="zh-CN" altLang="en-US" sz="2400" b="1" dirty="0">
                <a:latin typeface="+mn-ea"/>
                <a:ea typeface="+mn-ea"/>
              </a:rPr>
              <a:t>时，眼图线迹变成了模糊的带状线；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4000"/>
              </a:lnSpc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+mn-ea"/>
                <a:ea typeface="+mn-ea"/>
              </a:rPr>
              <a:t> 噪声越大，线条越宽、越模糊，“眼睛”张开的越小，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4000"/>
              </a:lnSpc>
              <a:buClr>
                <a:srgbClr val="0000CC"/>
              </a:buClr>
              <a:buSzPct val="60000"/>
              <a:defRPr/>
            </a:pP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甚至闭合。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C405D1A-D88C-47B9-99DF-2F68B82EEEE9}" type="slidenum">
              <a:rPr lang="en-US" altLang="zh-CN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14"/>
          <p:cNvSpPr>
            <a:spLocks noChangeArrowheads="1"/>
          </p:cNvSpPr>
          <p:nvPr/>
        </p:nvSpPr>
        <p:spPr bwMode="auto">
          <a:xfrm>
            <a:off x="179388" y="1816100"/>
            <a:ext cx="1008062" cy="1152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7" name="矩形 14"/>
          <p:cNvSpPr>
            <a:spLocks noChangeArrowheads="1"/>
          </p:cNvSpPr>
          <p:nvPr/>
        </p:nvSpPr>
        <p:spPr bwMode="auto">
          <a:xfrm>
            <a:off x="642938" y="16430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单个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42938" y="29289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序列</a:t>
            </a:r>
          </a:p>
        </p:txBody>
      </p:sp>
      <p:pic>
        <p:nvPicPr>
          <p:cNvPr id="15371" name="Picture 9" descr="7t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285875"/>
            <a:ext cx="6192838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矩形 10"/>
          <p:cNvSpPr>
            <a:spLocks noChangeArrowheads="1"/>
          </p:cNvSpPr>
          <p:nvPr/>
        </p:nvSpPr>
        <p:spPr bwMode="auto">
          <a:xfrm>
            <a:off x="3643313" y="6215063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六种基本信号波形</a:t>
            </a:r>
          </a:p>
        </p:txBody>
      </p:sp>
      <p:graphicFrame>
        <p:nvGraphicFramePr>
          <p:cNvPr id="15362" name="Object 13"/>
          <p:cNvGraphicFramePr>
            <a:graphicFrameLocks noChangeAspect="1"/>
          </p:cNvGraphicFramePr>
          <p:nvPr/>
        </p:nvGraphicFramePr>
        <p:xfrm>
          <a:off x="1500188" y="3071813"/>
          <a:ext cx="6786562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Visio" r:id="rId4" imgW="3259563" imgH="1388200" progId="Visio.Drawing.11">
                  <p:embed/>
                </p:oleObj>
              </mc:Choice>
              <mc:Fallback>
                <p:oleObj name="Visio" r:id="rId4" imgW="3259563" imgH="138820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071813"/>
                        <a:ext cx="6786562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0" y="428625"/>
            <a:ext cx="51498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§</a:t>
            </a:r>
            <a:r>
              <a:rPr lang="en-US" altLang="en-US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.1.</a:t>
            </a:r>
            <a:r>
              <a:rPr lang="en-US" altLang="zh-CN" sz="28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 </a:t>
            </a:r>
            <a:r>
              <a:rPr lang="en-US" altLang="zh-CN" sz="3200" b="1" dirty="0">
                <a:solidFill>
                  <a:srgbClr val="990099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数字基带信号</a:t>
            </a:r>
            <a:endParaRPr lang="en-US" altLang="zh-CN" sz="2800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37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C000163-CE4F-4B74-8BE2-785DCA9BCAE0}" type="slidenum">
              <a:rPr lang="en-US" altLang="zh-CN" sz="1400" smtClean="0"/>
              <a:pPr eaLnBrk="1" hangingPunct="1"/>
              <a:t>80</a:t>
            </a:fld>
            <a:endParaRPr lang="en-US" altLang="zh-CN" sz="1400" smtClean="0"/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57250" y="373063"/>
            <a:ext cx="2071688" cy="5715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眼图模型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83974" name="Object 7"/>
          <p:cNvGraphicFramePr>
            <a:graphicFrameLocks noChangeAspect="1"/>
          </p:cNvGraphicFramePr>
          <p:nvPr/>
        </p:nvGraphicFramePr>
        <p:xfrm>
          <a:off x="142875" y="1143000"/>
          <a:ext cx="836136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Visio" r:id="rId3" imgW="2647849" imgH="1443908" progId="Visio.Drawing.11">
                  <p:embed/>
                </p:oleObj>
              </mc:Choice>
              <mc:Fallback>
                <p:oleObj name="Visio" r:id="rId3" imgW="2647849" imgH="144390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143000"/>
                        <a:ext cx="836136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8057E8F-B00B-4831-B150-7A4ECFA530B8}" type="slidenum">
              <a:rPr lang="en-US" altLang="zh-CN" sz="1400" smtClean="0"/>
              <a:pPr eaLnBrk="1" hangingPunct="1"/>
              <a:t>81</a:t>
            </a:fld>
            <a:endParaRPr lang="en-US" altLang="zh-CN" sz="1400" smtClean="0"/>
          </a:p>
        </p:txBody>
      </p:sp>
      <p:pic>
        <p:nvPicPr>
          <p:cNvPr id="84995" name="Picture 4" descr="5SSPK7XP0[R_PCNN[LYEQ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11639" b="57808"/>
          <a:stretch>
            <a:fillRect/>
          </a:stretch>
        </p:blipFill>
        <p:spPr bwMode="auto">
          <a:xfrm>
            <a:off x="1223963" y="1857375"/>
            <a:ext cx="7062787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75" y="371475"/>
            <a:ext cx="2071688" cy="5715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眼图照片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997" name="TextBox 4"/>
          <p:cNvSpPr txBox="1">
            <a:spLocks noChangeArrowheads="1"/>
          </p:cNvSpPr>
          <p:nvPr/>
        </p:nvSpPr>
        <p:spPr bwMode="auto">
          <a:xfrm>
            <a:off x="1214438" y="3429000"/>
            <a:ext cx="2786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Arial" charset="0"/>
                <a:cs typeface="Arial" charset="0"/>
              </a:rPr>
              <a:t>(a) </a:t>
            </a:r>
            <a:r>
              <a:rPr lang="zh-CN" altLang="en-US" sz="2000" b="1">
                <a:solidFill>
                  <a:srgbClr val="000099"/>
                </a:solidFill>
                <a:latin typeface="Arial" charset="0"/>
                <a:cs typeface="Arial" charset="0"/>
              </a:rPr>
              <a:t>无</a:t>
            </a:r>
            <a:r>
              <a:rPr lang="en-US" altLang="zh-CN" sz="2000" b="1">
                <a:latin typeface="Arial" charset="0"/>
                <a:cs typeface="Arial" charset="0"/>
              </a:rPr>
              <a:t>ISI</a:t>
            </a:r>
            <a:r>
              <a:rPr lang="zh-CN" altLang="en-US" sz="2000" b="1">
                <a:latin typeface="Arial" charset="0"/>
                <a:cs typeface="Arial" charset="0"/>
              </a:rPr>
              <a:t>和</a:t>
            </a:r>
            <a:r>
              <a:rPr lang="en-US" altLang="zh-CN" sz="2000" b="1">
                <a:latin typeface="Arial" charset="0"/>
                <a:cs typeface="Arial" charset="0"/>
              </a:rPr>
              <a:t>n(t)</a:t>
            </a:r>
            <a:r>
              <a:rPr lang="zh-CN" altLang="en-US" sz="2000" b="1">
                <a:latin typeface="Arial" charset="0"/>
                <a:cs typeface="Arial" charset="0"/>
              </a:rPr>
              <a:t>的情况</a:t>
            </a:r>
          </a:p>
        </p:txBody>
      </p:sp>
      <p:sp>
        <p:nvSpPr>
          <p:cNvPr id="84998" name="矩形 6"/>
          <p:cNvSpPr>
            <a:spLocks noChangeArrowheads="1"/>
          </p:cNvSpPr>
          <p:nvPr/>
        </p:nvSpPr>
        <p:spPr bwMode="auto">
          <a:xfrm>
            <a:off x="4857750" y="3429000"/>
            <a:ext cx="321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charset="0"/>
                <a:cs typeface="Arial" charset="0"/>
              </a:rPr>
              <a:t>(b) </a:t>
            </a:r>
            <a:r>
              <a:rPr lang="zh-CN" altLang="en-US" sz="2000" b="1">
                <a:solidFill>
                  <a:srgbClr val="000099"/>
                </a:solidFill>
                <a:latin typeface="Arial" charset="0"/>
                <a:cs typeface="Arial" charset="0"/>
              </a:rPr>
              <a:t>有一定</a:t>
            </a:r>
            <a:r>
              <a:rPr lang="en-US" altLang="zh-CN" sz="2000" b="1">
                <a:solidFill>
                  <a:srgbClr val="000000"/>
                </a:solidFill>
                <a:latin typeface="Arial" charset="0"/>
                <a:cs typeface="Arial" charset="0"/>
              </a:rPr>
              <a:t>ISI</a:t>
            </a:r>
            <a:r>
              <a:rPr lang="zh-CN" altLang="en-US" sz="2000" b="1">
                <a:solidFill>
                  <a:srgbClr val="000000"/>
                </a:solidFill>
                <a:latin typeface="Arial" charset="0"/>
                <a:cs typeface="Arial" charset="0"/>
              </a:rPr>
              <a:t>和</a:t>
            </a:r>
            <a:r>
              <a:rPr lang="en-US" altLang="zh-CN" sz="2000" b="1">
                <a:solidFill>
                  <a:srgbClr val="000000"/>
                </a:solidFill>
                <a:latin typeface="Arial" charset="0"/>
                <a:cs typeface="Arial" charset="0"/>
              </a:rPr>
              <a:t>n(t)</a:t>
            </a:r>
            <a:r>
              <a:rPr lang="zh-CN" altLang="en-US" sz="2000" b="1">
                <a:solidFill>
                  <a:srgbClr val="000000"/>
                </a:solidFill>
                <a:latin typeface="Arial" charset="0"/>
                <a:cs typeface="Arial" charset="0"/>
              </a:rPr>
              <a:t>的情况</a:t>
            </a:r>
            <a:endParaRPr lang="zh-CN" alt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99" name="TextBox 4"/>
          <p:cNvSpPr txBox="1">
            <a:spLocks noChangeArrowheads="1"/>
          </p:cNvSpPr>
          <p:nvPr/>
        </p:nvSpPr>
        <p:spPr bwMode="auto">
          <a:xfrm>
            <a:off x="857250" y="1214438"/>
            <a:ext cx="4143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CC"/>
              </a:buClr>
              <a:buSzPct val="60000"/>
              <a:buFont typeface="Wingdings" pitchFamily="2" charset="2"/>
              <a:buChar char="u"/>
            </a:pPr>
            <a:r>
              <a:rPr lang="zh-CN" altLang="en-US" sz="2400" b="1">
                <a:latin typeface="Arial" charset="0"/>
                <a:cs typeface="Arial" charset="0"/>
              </a:rPr>
              <a:t> 二进制双极性升余弦信号</a:t>
            </a:r>
          </a:p>
        </p:txBody>
      </p:sp>
      <p:sp>
        <p:nvSpPr>
          <p:cNvPr id="85000" name="TextBox 4"/>
          <p:cNvSpPr txBox="1">
            <a:spLocks noChangeArrowheads="1"/>
          </p:cNvSpPr>
          <p:nvPr/>
        </p:nvSpPr>
        <p:spPr bwMode="auto">
          <a:xfrm>
            <a:off x="857250" y="4071938"/>
            <a:ext cx="4143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CC"/>
              </a:buClr>
              <a:buSzPct val="60000"/>
              <a:buFont typeface="Wingdings" pitchFamily="2" charset="2"/>
              <a:buChar char="u"/>
            </a:pPr>
            <a:r>
              <a:rPr lang="zh-CN" altLang="en-US" sz="2400" b="1">
                <a:latin typeface="Arial" charset="0"/>
                <a:cs typeface="Arial" charset="0"/>
              </a:rPr>
              <a:t> 三电平部分响应信号</a:t>
            </a:r>
          </a:p>
        </p:txBody>
      </p:sp>
      <p:pic>
        <p:nvPicPr>
          <p:cNvPr id="85001" name="Picture 4" descr="5SSPK7XP0[R_PCNN[LYEQ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2" t="59651" r="35701"/>
          <a:stretch>
            <a:fillRect/>
          </a:stretch>
        </p:blipFill>
        <p:spPr bwMode="auto">
          <a:xfrm>
            <a:off x="3071813" y="4500563"/>
            <a:ext cx="30718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FEF0A64-4644-4D9B-B90C-C185E710C423}" type="slidenum">
              <a:rPr lang="en-US" altLang="zh-CN" sz="1400" smtClean="0"/>
              <a:pPr eaLnBrk="1" hangingPunct="1"/>
              <a:t>82</a:t>
            </a:fld>
            <a:endParaRPr lang="en-US" altLang="zh-CN" sz="1400" smtClean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2571750" y="3068638"/>
            <a:ext cx="49291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zh-CN" altLang="en-US" sz="3200" b="1" smtClean="0">
                <a:solidFill>
                  <a:srgbClr val="003399"/>
                </a:solidFill>
                <a:latin typeface="Arial" charset="0"/>
                <a:ea typeface="黑体" pitchFamily="2" charset="-122"/>
                <a:cs typeface="Arial" charset="0"/>
              </a:rPr>
              <a:t>部分响应和时域均衡</a:t>
            </a:r>
            <a:endParaRPr lang="zh-CN" sz="3200" b="1" noProof="1" smtClean="0">
              <a:solidFill>
                <a:srgbClr val="003399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86020" name="矩形 4"/>
          <p:cNvSpPr>
            <a:spLocks noChangeArrowheads="1"/>
          </p:cNvSpPr>
          <p:nvPr/>
        </p:nvSpPr>
        <p:spPr bwMode="auto">
          <a:xfrm>
            <a:off x="882650" y="2166938"/>
            <a:ext cx="1698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4000" b="1" u="sng">
                <a:solidFill>
                  <a:srgbClr val="800080"/>
                </a:solidFill>
              </a:rPr>
              <a:t>§</a:t>
            </a:r>
            <a:r>
              <a:rPr lang="en-US" altLang="en-US" sz="40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4000" b="1" u="sng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.7  </a:t>
            </a:r>
            <a:endParaRPr lang="zh-CN" altLang="en-US" sz="4000" b="1" u="sng">
              <a:solidFill>
                <a:srgbClr val="800080"/>
              </a:solidFill>
            </a:endParaRPr>
          </a:p>
        </p:txBody>
      </p:sp>
      <p:sp>
        <p:nvSpPr>
          <p:cNvPr id="86021" name="矩形 4"/>
          <p:cNvSpPr>
            <a:spLocks noChangeArrowheads="1"/>
          </p:cNvSpPr>
          <p:nvPr/>
        </p:nvSpPr>
        <p:spPr bwMode="auto">
          <a:xfrm>
            <a:off x="2071688" y="4214813"/>
            <a:ext cx="60007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改善系统性能的两种措施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2F5B699-8D3E-46DB-BAE3-0E7D0A8F5494}" type="slidenum">
              <a:rPr lang="en-US" altLang="zh-CN" sz="1400" smtClean="0"/>
              <a:pPr eaLnBrk="1" hangingPunct="1"/>
              <a:t>83</a:t>
            </a:fld>
            <a:endParaRPr lang="en-US" altLang="zh-CN" sz="1400" smtClean="0"/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714375" y="1785938"/>
            <a:ext cx="7643813" cy="1928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提高频带利用率</a:t>
            </a:r>
            <a:r>
              <a:rPr lang="en-US" altLang="zh-CN" sz="2400" b="1" dirty="0">
                <a:solidFill>
                  <a:srgbClr val="0033CC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>
                <a:latin typeface="+mn-ea"/>
                <a:ea typeface="+mn-ea"/>
              </a:rPr>
              <a:t>理论极限值</a:t>
            </a:r>
            <a:r>
              <a:rPr lang="en-US" altLang="zh-CN" sz="28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2 </a:t>
            </a:r>
            <a:r>
              <a:rPr lang="en-US" altLang="zh-CN" sz="2400" b="1" dirty="0">
                <a:latin typeface="+mn-ea"/>
                <a:ea typeface="+mn-ea"/>
              </a:rPr>
              <a:t>B/Hz</a:t>
            </a:r>
            <a:r>
              <a:rPr lang="zh-CN" altLang="en-US" sz="2400" b="1" dirty="0">
                <a:latin typeface="+mn-ea"/>
                <a:ea typeface="+mn-ea"/>
              </a:rPr>
              <a:t>；</a:t>
            </a:r>
          </a:p>
          <a:p>
            <a:pPr marL="800100" lvl="1" indent="-34290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改善频谱特性 </a:t>
            </a:r>
            <a:r>
              <a:rPr lang="en-US" altLang="zh-CN" sz="2400" b="1" dirty="0">
                <a:solidFill>
                  <a:srgbClr val="0033CC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/>
              <a:t>压缩传输频带</a:t>
            </a:r>
            <a:r>
              <a:rPr lang="zh-CN" altLang="en-US" sz="2400" b="1" dirty="0">
                <a:latin typeface="+mn-ea"/>
                <a:ea typeface="+mn-ea"/>
              </a:rPr>
              <a:t>；</a:t>
            </a:r>
          </a:p>
          <a:p>
            <a:pPr marL="800100" lvl="1" indent="-342900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加快响应波形尾部的衰减</a:t>
            </a:r>
            <a:r>
              <a:rPr lang="en-US" altLang="zh-CN" sz="2400" b="1" dirty="0">
                <a:latin typeface="+mn-ea"/>
                <a:ea typeface="+mn-ea"/>
              </a:rPr>
              <a:t>—</a:t>
            </a:r>
            <a:r>
              <a:rPr lang="zh-CN" altLang="en-US" sz="2400" b="1" dirty="0"/>
              <a:t>降低对定时的要求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12643" name="矩形 6"/>
          <p:cNvSpPr>
            <a:spLocks noChangeArrowheads="1"/>
          </p:cNvSpPr>
          <p:nvPr/>
        </p:nvSpPr>
        <p:spPr bwMode="auto">
          <a:xfrm>
            <a:off x="714375" y="1214438"/>
            <a:ext cx="2143125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设计目标：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5" name="Rectangle 3"/>
          <p:cNvSpPr txBox="1">
            <a:spLocks noChangeArrowheads="1"/>
          </p:cNvSpPr>
          <p:nvPr/>
        </p:nvSpPr>
        <p:spPr bwMode="auto">
          <a:xfrm>
            <a:off x="0" y="465138"/>
            <a:ext cx="4286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003399"/>
                </a:solidFill>
                <a:cs typeface="Arial" charset="0"/>
              </a:rPr>
              <a:t>§</a:t>
            </a:r>
            <a:r>
              <a:rPr lang="en-US" altLang="en-US" sz="32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32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.7.</a:t>
            </a:r>
            <a:r>
              <a:rPr lang="en-US" altLang="zh-CN" sz="3200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1</a:t>
            </a:r>
            <a:r>
              <a:rPr lang="en-US" altLang="zh-CN" sz="32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  </a:t>
            </a:r>
            <a:r>
              <a:rPr lang="zh-CN" altLang="en-US" sz="32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部分响应系统</a:t>
            </a: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endParaRPr lang="en-US" altLang="zh-CN" sz="2800" b="1">
              <a:solidFill>
                <a:srgbClr val="003399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714375" y="3976688"/>
            <a:ext cx="2143125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设计思想：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75" y="4660900"/>
            <a:ext cx="7643813" cy="15541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400" b="1" dirty="0"/>
              <a:t>     </a:t>
            </a:r>
            <a:r>
              <a:rPr lang="en-US" altLang="zh-CN" sz="2400" dirty="0"/>
              <a:t>——</a:t>
            </a:r>
            <a:r>
              <a:rPr lang="zh-CN" altLang="en-US" sz="2400" b="1" dirty="0"/>
              <a:t>有控制的在某些码元的抽样时刻引入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ISI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8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  <a:sym typeface="Symbol" pitchFamily="18" charset="2"/>
              </a:rPr>
              <a:t> ∵</a:t>
            </a:r>
            <a:r>
              <a:rPr lang="zh-CN" altLang="en-US" sz="2400" b="1" dirty="0"/>
              <a:t>引入的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ISI</a:t>
            </a:r>
            <a:r>
              <a:rPr lang="zh-CN" altLang="en-US" sz="2400" b="1" dirty="0"/>
              <a:t>是确知的，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  <a:sym typeface="Symbol" pitchFamily="18" charset="2"/>
              </a:rPr>
              <a:t>∴</a:t>
            </a:r>
            <a:r>
              <a:rPr lang="zh-CN" altLang="en-US" sz="2400" b="1" dirty="0"/>
              <a:t>从最终抽样的结果中剔除</a:t>
            </a:r>
            <a:endParaRPr lang="en-US" altLang="zh-CN" sz="2400" b="1" dirty="0"/>
          </a:p>
          <a:p>
            <a:pPr>
              <a:lnSpc>
                <a:spcPts val="3800"/>
              </a:lnSpc>
              <a:defRPr/>
            </a:pP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     ISI </a:t>
            </a:r>
            <a:r>
              <a:rPr lang="zh-CN" altLang="en-US" sz="2400" b="1" dirty="0"/>
              <a:t>，即可获得本码元的抽样值。达到设计目标。</a:t>
            </a:r>
          </a:p>
        </p:txBody>
      </p:sp>
      <p:sp>
        <p:nvSpPr>
          <p:cNvPr id="87048" name="矩形 12"/>
          <p:cNvSpPr>
            <a:spLocks noChangeArrowheads="1"/>
          </p:cNvSpPr>
          <p:nvPr/>
        </p:nvSpPr>
        <p:spPr bwMode="auto">
          <a:xfrm>
            <a:off x="5286375" y="649288"/>
            <a:ext cx="307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利用部分响应波形</a:t>
            </a:r>
            <a:endParaRPr lang="en-US" altLang="zh-CN" sz="2000">
              <a:latin typeface="华文中宋" pitchFamily="2" charset="-122"/>
              <a:ea typeface="华文中宋" pitchFamily="2" charset="-122"/>
            </a:endParaRPr>
          </a:p>
          <a:p>
            <a:pPr eaLnBrk="1" hangingPunct="1"/>
            <a:r>
              <a:rPr lang="en-US" altLang="zh-CN" sz="2000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进行传输的基带系统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5" grpId="0" animBg="1"/>
      <p:bldP spid="112643" grpId="0" animBg="1"/>
      <p:bldP spid="10" grpId="0" animBg="1"/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4508B02-5974-4DB7-B575-1DAC540A1572}" type="slidenum">
              <a:rPr lang="en-US" altLang="zh-CN" sz="1400" smtClean="0"/>
              <a:pPr eaLnBrk="1" hangingPunct="1"/>
              <a:t>84</a:t>
            </a:fld>
            <a:endParaRPr lang="en-US" altLang="zh-CN" sz="1400" smtClean="0"/>
          </a:p>
        </p:txBody>
      </p:sp>
      <p:graphicFrame>
        <p:nvGraphicFramePr>
          <p:cNvPr id="88087" name="Object 2"/>
          <p:cNvGraphicFramePr>
            <a:graphicFrameLocks noChangeAspect="1"/>
          </p:cNvGraphicFramePr>
          <p:nvPr/>
        </p:nvGraphicFramePr>
        <p:xfrm>
          <a:off x="642938" y="3246438"/>
          <a:ext cx="7019925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1" name="Visio" r:id="rId4" imgW="4051127" imgH="1589368" progId="Visio.Drawing.11">
                  <p:embed/>
                </p:oleObj>
              </mc:Choice>
              <mc:Fallback>
                <p:oleObj name="Visio" r:id="rId4" imgW="4051127" imgH="158936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246438"/>
                        <a:ext cx="7019925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38263" y="3246438"/>
          <a:ext cx="7019925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2" name="Visio" r:id="rId6" imgW="4051127" imgH="1589368" progId="Visio.Drawing.11">
                  <p:embed/>
                </p:oleObj>
              </mc:Choice>
              <mc:Fallback>
                <p:oleObj name="Visio" r:id="rId6" imgW="4051127" imgH="158936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246438"/>
                        <a:ext cx="7019925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143000" y="1785938"/>
            <a:ext cx="7286625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单个</a:t>
            </a:r>
            <a:r>
              <a:rPr lang="en-US" altLang="zh-CN" sz="2800" b="1" kern="0" dirty="0" err="1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sin</a:t>
            </a:r>
            <a:r>
              <a:rPr lang="en-US" altLang="zh-CN" sz="2800" b="1" i="1" kern="0" dirty="0" err="1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en-US" altLang="zh-CN" sz="2800" b="1" i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波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形 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---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“拖尾” 收敛慢；</a:t>
            </a:r>
            <a:endParaRPr lang="en-US" altLang="zh-CN" sz="2400" b="1" kern="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Oval 43"/>
          <p:cNvSpPr>
            <a:spLocks noChangeArrowheads="1"/>
          </p:cNvSpPr>
          <p:nvPr/>
        </p:nvSpPr>
        <p:spPr bwMode="auto">
          <a:xfrm>
            <a:off x="642938" y="1811338"/>
            <a:ext cx="857250" cy="6429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观察</a:t>
            </a:r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4086225" y="3697288"/>
            <a:ext cx="714375" cy="1897062"/>
            <a:chOff x="3443282" y="3500436"/>
            <a:chExt cx="714380" cy="1857389"/>
          </a:xfrm>
        </p:grpSpPr>
        <p:cxnSp>
          <p:nvCxnSpPr>
            <p:cNvPr id="17" name="直接连接符 16"/>
            <p:cNvCxnSpPr/>
            <p:nvPr/>
          </p:nvCxnSpPr>
          <p:spPr>
            <a:xfrm rot="5400000">
              <a:off x="3235348" y="4392588"/>
              <a:ext cx="1785891" cy="1587"/>
            </a:xfrm>
            <a:prstGeom prst="line">
              <a:avLst/>
            </a:prstGeom>
            <a:ln>
              <a:solidFill>
                <a:srgbClr val="9933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2528082" y="4428336"/>
              <a:ext cx="1857389" cy="1588"/>
            </a:xfrm>
            <a:prstGeom prst="line">
              <a:avLst/>
            </a:prstGeom>
            <a:ln>
              <a:solidFill>
                <a:srgbClr val="00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3443282" y="5185298"/>
              <a:ext cx="714380" cy="15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6" name="矩形 24"/>
            <p:cNvSpPr>
              <a:spLocks noChangeArrowheads="1"/>
            </p:cNvSpPr>
            <p:nvPr/>
          </p:nvSpPr>
          <p:spPr bwMode="auto">
            <a:xfrm>
              <a:off x="3557582" y="4727134"/>
              <a:ext cx="526110" cy="452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1" i="1" baseline="-250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4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1343025" y="3386138"/>
          <a:ext cx="615791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3" name="Visio" r:id="rId8" imgW="4342043" imgH="1214042" progId="Visio.Drawing.11">
                  <p:embed/>
                </p:oleObj>
              </mc:Choice>
              <mc:Fallback>
                <p:oleObj name="Visio" r:id="rId8" imgW="4342043" imgH="121404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386138"/>
                        <a:ext cx="6157913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1214438" y="5824538"/>
            <a:ext cx="735806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ea"/>
                <a:ea typeface="+mn-ea"/>
              </a:rPr>
              <a:t>将两者合成 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---</a:t>
            </a:r>
            <a:r>
              <a:rPr lang="zh-CN" altLang="en-US" sz="2400" b="1" dirty="0">
                <a:latin typeface="+mn-ea"/>
                <a:ea typeface="+mn-ea"/>
              </a:rPr>
              <a:t>构成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“拖尾”衰减很快</a:t>
            </a:r>
            <a:r>
              <a:rPr lang="zh-CN" altLang="en-US" sz="2400" b="1" dirty="0">
                <a:latin typeface="+mn-ea"/>
                <a:ea typeface="+mn-ea"/>
              </a:rPr>
              <a:t>的脉冲波形</a:t>
            </a:r>
            <a:endParaRPr lang="zh-CN" altLang="en-US" sz="24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642938" y="5357813"/>
            <a:ext cx="857250" cy="6429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思路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1214438" y="2500313"/>
            <a:ext cx="7215187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两个相距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2800" b="1" kern="0" dirty="0" err="1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sin</a:t>
            </a:r>
            <a:r>
              <a:rPr lang="en-US" altLang="zh-CN" sz="2800" b="1" i="1" kern="0" dirty="0" err="1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en-US" altLang="zh-CN" sz="2800" b="1" i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波形 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---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/>
                <a:cs typeface="Arial" pitchFamily="34" charset="0"/>
              </a:rPr>
              <a:t>“拖尾”极性相反</a:t>
            </a:r>
            <a:endParaRPr lang="en-US" altLang="zh-CN" sz="2400" b="1" kern="0" dirty="0">
              <a:solidFill>
                <a:srgbClr val="000000"/>
              </a:solidFill>
              <a:latin typeface="Arial" pitchFamily="34" charset="0"/>
              <a:ea typeface="宋体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  <a:defRPr/>
            </a:pPr>
            <a:endParaRPr lang="en-US" altLang="zh-CN" sz="2400" b="1" kern="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88430" name="Object 16"/>
          <p:cNvGraphicFramePr>
            <a:graphicFrameLocks noChangeAspect="1"/>
          </p:cNvGraphicFramePr>
          <p:nvPr/>
        </p:nvGraphicFramePr>
        <p:xfrm>
          <a:off x="4343400" y="3025775"/>
          <a:ext cx="674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name="Equation" r:id="rId10" imgW="330057" imgH="253890" progId="Equation.DSMT4">
                  <p:embed/>
                </p:oleObj>
              </mc:Choice>
              <mc:Fallback>
                <p:oleObj name="Equation" r:id="rId10" imgW="330057" imgH="2538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25775"/>
                        <a:ext cx="6746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285750" y="385763"/>
            <a:ext cx="8215313" cy="6048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Ⅰ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类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部分响应系统</a:t>
            </a:r>
          </a:p>
        </p:txBody>
      </p:sp>
      <p:sp>
        <p:nvSpPr>
          <p:cNvPr id="88082" name="矩形 3"/>
          <p:cNvSpPr>
            <a:spLocks noChangeArrowheads="1"/>
          </p:cNvSpPr>
          <p:nvPr/>
        </p:nvSpPr>
        <p:spPr bwMode="auto">
          <a:xfrm>
            <a:off x="571500" y="1038225"/>
            <a:ext cx="76438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400"/>
              <a:t>         ——</a:t>
            </a:r>
            <a:r>
              <a:rPr lang="zh-CN" altLang="en-US" sz="2400" b="1">
                <a:solidFill>
                  <a:srgbClr val="FF0000"/>
                </a:solidFill>
              </a:rPr>
              <a:t>当前</a:t>
            </a:r>
            <a:r>
              <a:rPr lang="zh-CN" altLang="en-US" sz="2400" b="1"/>
              <a:t>码元只对</a:t>
            </a:r>
            <a:r>
              <a:rPr lang="zh-CN" altLang="en-US" sz="2400" b="1">
                <a:solidFill>
                  <a:srgbClr val="FF0000"/>
                </a:solidFill>
              </a:rPr>
              <a:t>下一个</a:t>
            </a:r>
            <a:r>
              <a:rPr lang="zh-CN" altLang="en-US" sz="2400" b="1"/>
              <a:t>码元产生码间串扰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27" grpId="0"/>
      <p:bldP spid="28" grpId="0" animBg="1"/>
      <p:bldP spid="3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5163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3293579-C365-47E2-B972-17E9448ED002}" type="slidenum">
              <a:rPr lang="en-US" altLang="zh-CN" sz="1400" smtClean="0"/>
              <a:pPr eaLnBrk="1" hangingPunct="1"/>
              <a:t>85</a:t>
            </a:fld>
            <a:endParaRPr lang="en-US" altLang="zh-CN" sz="1400" smtClean="0"/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4659313" y="2909888"/>
            <a:ext cx="4429125" cy="2528887"/>
            <a:chOff x="4500563" y="3328988"/>
            <a:chExt cx="4429125" cy="2528887"/>
          </a:xfrm>
        </p:grpSpPr>
        <p:pic>
          <p:nvPicPr>
            <p:cNvPr id="89108" name="Picture 2" descr="t05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63" y="3328988"/>
              <a:ext cx="4429125" cy="252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09" name="组合 23"/>
            <p:cNvGrpSpPr>
              <a:grpSpLocks/>
            </p:cNvGrpSpPr>
            <p:nvPr/>
          </p:nvGrpSpPr>
          <p:grpSpPr bwMode="auto">
            <a:xfrm>
              <a:off x="5637213" y="4857750"/>
              <a:ext cx="1812925" cy="400050"/>
              <a:chOff x="5637464" y="4857760"/>
              <a:chExt cx="1812230" cy="400110"/>
            </a:xfrm>
          </p:grpSpPr>
          <p:sp>
            <p:nvSpPr>
              <p:cNvPr id="89110" name="矩形 16"/>
              <p:cNvSpPr>
                <a:spLocks noChangeArrowheads="1"/>
              </p:cNvSpPr>
              <p:nvPr/>
            </p:nvSpPr>
            <p:spPr bwMode="auto">
              <a:xfrm>
                <a:off x="5637464" y="4857760"/>
                <a:ext cx="4347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/>
                  <a:t>T</a:t>
                </a:r>
                <a:r>
                  <a:rPr lang="en-US" altLang="zh-CN" sz="2000" baseline="-25000"/>
                  <a:t>B</a:t>
                </a:r>
                <a:endParaRPr lang="zh-CN" altLang="en-US" sz="2000"/>
              </a:p>
            </p:txBody>
          </p:sp>
          <p:sp>
            <p:nvSpPr>
              <p:cNvPr id="89111" name="矩形 17"/>
              <p:cNvSpPr>
                <a:spLocks noChangeArrowheads="1"/>
              </p:cNvSpPr>
              <p:nvPr/>
            </p:nvSpPr>
            <p:spPr bwMode="auto">
              <a:xfrm>
                <a:off x="6137530" y="4857760"/>
                <a:ext cx="4347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/>
                  <a:t>T</a:t>
                </a:r>
                <a:r>
                  <a:rPr lang="en-US" altLang="zh-CN" sz="2000" baseline="-25000"/>
                  <a:t>B</a:t>
                </a:r>
                <a:endParaRPr lang="zh-CN" altLang="en-US" sz="2000"/>
              </a:p>
            </p:txBody>
          </p:sp>
          <p:sp>
            <p:nvSpPr>
              <p:cNvPr id="89112" name="矩形 18"/>
              <p:cNvSpPr>
                <a:spLocks noChangeArrowheads="1"/>
              </p:cNvSpPr>
              <p:nvPr/>
            </p:nvSpPr>
            <p:spPr bwMode="auto">
              <a:xfrm>
                <a:off x="6566158" y="4857760"/>
                <a:ext cx="4347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/>
                  <a:t>T</a:t>
                </a:r>
                <a:r>
                  <a:rPr lang="en-US" altLang="zh-CN" sz="2000" baseline="-25000"/>
                  <a:t>B</a:t>
                </a:r>
                <a:endParaRPr lang="zh-CN" altLang="en-US" sz="2000"/>
              </a:p>
            </p:txBody>
          </p:sp>
          <p:sp>
            <p:nvSpPr>
              <p:cNvPr id="89113" name="矩形 19"/>
              <p:cNvSpPr>
                <a:spLocks noChangeArrowheads="1"/>
              </p:cNvSpPr>
              <p:nvPr/>
            </p:nvSpPr>
            <p:spPr bwMode="auto">
              <a:xfrm>
                <a:off x="7014960" y="4857760"/>
                <a:ext cx="4347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/>
                  <a:t>T</a:t>
                </a:r>
                <a:r>
                  <a:rPr lang="en-US" altLang="zh-CN" sz="2000" baseline="-25000"/>
                  <a:t>B</a:t>
                </a:r>
                <a:endParaRPr lang="zh-CN" altLang="en-US" sz="2000"/>
              </a:p>
            </p:txBody>
          </p:sp>
        </p:grpSp>
      </p:grp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4884" name="Rectangle 20"/>
          <p:cNvSpPr>
            <a:spLocks noChangeArrowheads="1"/>
          </p:cNvSpPr>
          <p:nvPr/>
        </p:nvSpPr>
        <p:spPr bwMode="auto">
          <a:xfrm>
            <a:off x="0" y="1990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zh-CN" sz="1100"/>
              <a:t> </a:t>
            </a:r>
            <a:endParaRPr lang="zh-CN" altLang="zh-CN"/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5539" name="Object 23"/>
          <p:cNvGraphicFramePr>
            <a:graphicFrameLocks noChangeAspect="1"/>
          </p:cNvGraphicFramePr>
          <p:nvPr/>
        </p:nvGraphicFramePr>
        <p:xfrm>
          <a:off x="1346200" y="1392238"/>
          <a:ext cx="450850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name="Equation" r:id="rId4" imgW="2336800" imgH="838200" progId="Equation.DSMT4">
                  <p:embed/>
                </p:oleObj>
              </mc:Choice>
              <mc:Fallback>
                <p:oleObj name="Equation" r:id="rId4" imgW="2336800" imgH="838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392238"/>
                        <a:ext cx="4508500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489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5541" name="Object 27"/>
          <p:cNvGraphicFramePr>
            <a:graphicFrameLocks noChangeAspect="1"/>
          </p:cNvGraphicFramePr>
          <p:nvPr/>
        </p:nvGraphicFramePr>
        <p:xfrm>
          <a:off x="5857875" y="1643063"/>
          <a:ext cx="2286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Equation" r:id="rId6" imgW="1104900" imgH="482600" progId="Equation.DSMT4">
                  <p:embed/>
                </p:oleObj>
              </mc:Choice>
              <mc:Fallback>
                <p:oleObj name="Equation" r:id="rId6" imgW="1104900" imgH="482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1643063"/>
                        <a:ext cx="22860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42938" y="3429000"/>
            <a:ext cx="3929062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en-US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为传送信号的波形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</a:p>
          <a:p>
            <a:pPr>
              <a:lnSpc>
                <a:spcPts val="3500"/>
              </a:lnSpc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且发送码元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en-US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间隔为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16" name="矩形 15"/>
          <p:cNvSpPr/>
          <p:nvPr/>
        </p:nvSpPr>
        <p:spPr>
          <a:xfrm>
            <a:off x="642938" y="4714875"/>
            <a:ext cx="3929062" cy="14382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则</a:t>
            </a:r>
            <a:r>
              <a:rPr lang="en-US" sz="2400" b="1" dirty="0" err="1">
                <a:solidFill>
                  <a:srgbClr val="FF0000"/>
                </a:solidFill>
                <a:latin typeface="+mn-ea"/>
                <a:ea typeface="+mn-ea"/>
              </a:rPr>
              <a:t>本</a:t>
            </a:r>
            <a:r>
              <a:rPr lang="en-US" sz="2400" b="1" dirty="0" err="1">
                <a:latin typeface="+mn-ea"/>
                <a:ea typeface="+mn-ea"/>
              </a:rPr>
              <a:t>码元</a:t>
            </a: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en-US" sz="2400" b="1" dirty="0" err="1">
                <a:latin typeface="+mn-ea"/>
                <a:ea typeface="+mn-ea"/>
              </a:rPr>
              <a:t>抽样值</a:t>
            </a:r>
            <a:r>
              <a:rPr lang="en-US" sz="2400" b="1" dirty="0">
                <a:latin typeface="+mn-ea"/>
                <a:ea typeface="+mn-ea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+mn-ea"/>
                <a:ea typeface="+mn-ea"/>
              </a:rPr>
              <a:t>仅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受</a:t>
            </a:r>
            <a:endParaRPr lang="en-US" sz="24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ts val="3500"/>
              </a:lnSpc>
              <a:defRPr/>
            </a:pPr>
            <a:r>
              <a:rPr lang="en-US" sz="2400" b="1" dirty="0">
                <a:latin typeface="+mn-ea"/>
                <a:ea typeface="+mn-ea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+mn-ea"/>
                <a:ea typeface="+mn-ea"/>
              </a:rPr>
              <a:t>前一</a:t>
            </a:r>
            <a:r>
              <a:rPr lang="en-US" sz="2400" b="1" dirty="0" err="1">
                <a:latin typeface="+mn-ea"/>
                <a:ea typeface="+mn-ea"/>
              </a:rPr>
              <a:t>码元</a:t>
            </a: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相同</a:t>
            </a:r>
            <a:r>
              <a:rPr lang="zh-CN" altLang="en-US" sz="2400" b="1" dirty="0">
                <a:latin typeface="+mn-ea"/>
                <a:ea typeface="+mn-ea"/>
              </a:rPr>
              <a:t>幅度</a:t>
            </a:r>
            <a:r>
              <a:rPr lang="en-US" sz="2400" b="1" dirty="0" err="1">
                <a:latin typeface="+mn-ea"/>
                <a:ea typeface="+mn-ea"/>
              </a:rPr>
              <a:t>样值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35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串扰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1" name="椭圆 20"/>
          <p:cNvSpPr/>
          <p:nvPr/>
        </p:nvSpPr>
        <p:spPr>
          <a:xfrm>
            <a:off x="6102350" y="3424238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45325" y="3381375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588125" y="340995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500063" y="1071563"/>
            <a:ext cx="1428750" cy="6429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合成波形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5116513" y="5589588"/>
            <a:ext cx="1660525" cy="431800"/>
          </a:xfrm>
          <a:prstGeom prst="wedgeRoundRectCallout">
            <a:avLst>
              <a:gd name="adj1" fmla="val 42307"/>
              <a:gd name="adj2" fmla="val -10134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endParaRPr lang="zh-CN" altLang="en-US" sz="2400" dirty="0"/>
          </a:p>
        </p:txBody>
      </p:sp>
      <p:sp>
        <p:nvSpPr>
          <p:cNvPr id="26" name="圆角矩形标注 25"/>
          <p:cNvSpPr/>
          <p:nvPr/>
        </p:nvSpPr>
        <p:spPr>
          <a:xfrm>
            <a:off x="6953250" y="5589588"/>
            <a:ext cx="1660525" cy="431800"/>
          </a:xfrm>
          <a:prstGeom prst="wedgeRoundRectCallout">
            <a:avLst>
              <a:gd name="adj1" fmla="val -39164"/>
              <a:gd name="adj2" fmla="val -1035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2" grpId="0" animBg="1"/>
      <p:bldP spid="23" grpId="0" animBg="1"/>
      <p:bldP spid="25" grpId="0" animBg="1"/>
      <p:bldP spid="4" grpId="0" animBg="1"/>
      <p:bldP spid="2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72AEA2D-8D9B-490E-A8D9-BE23FE0B18B4}" type="slidenum">
              <a:rPr lang="en-US" altLang="zh-CN" sz="1400" smtClean="0"/>
              <a:pPr eaLnBrk="1" hangingPunct="1"/>
              <a:t>86</a:t>
            </a:fld>
            <a:endParaRPr lang="en-US" altLang="zh-CN" sz="1400" smtClean="0"/>
          </a:p>
        </p:txBody>
      </p:sp>
      <p:grpSp>
        <p:nvGrpSpPr>
          <p:cNvPr id="90115" name="组合 15"/>
          <p:cNvGrpSpPr>
            <a:grpSpLocks/>
          </p:cNvGrpSpPr>
          <p:nvPr/>
        </p:nvGrpSpPr>
        <p:grpSpPr bwMode="auto">
          <a:xfrm>
            <a:off x="3000375" y="1341438"/>
            <a:ext cx="6143625" cy="2325687"/>
            <a:chOff x="642938" y="3246455"/>
            <a:chExt cx="7715250" cy="2754313"/>
          </a:xfrm>
        </p:grpSpPr>
        <p:graphicFrame>
          <p:nvGraphicFramePr>
            <p:cNvPr id="90128" name="Object 2"/>
            <p:cNvGraphicFramePr>
              <a:graphicFrameLocks noChangeAspect="1"/>
            </p:cNvGraphicFramePr>
            <p:nvPr/>
          </p:nvGraphicFramePr>
          <p:xfrm>
            <a:off x="642938" y="3246455"/>
            <a:ext cx="7019925" cy="2754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78" name="Visio" r:id="rId3" imgW="4051127" imgH="1589368" progId="Visio.Drawing.11">
                    <p:embed/>
                  </p:oleObj>
                </mc:Choice>
                <mc:Fallback>
                  <p:oleObj name="Visio" r:id="rId3" imgW="4051127" imgH="1589368" progId="Visio.Drawing.11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8" y="3246455"/>
                          <a:ext cx="7019925" cy="2754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9" name="Object 3"/>
            <p:cNvGraphicFramePr>
              <a:graphicFrameLocks noChangeAspect="1"/>
            </p:cNvGraphicFramePr>
            <p:nvPr/>
          </p:nvGraphicFramePr>
          <p:xfrm>
            <a:off x="1338263" y="3246455"/>
            <a:ext cx="7019925" cy="2754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79" name="Visio" r:id="rId5" imgW="4051127" imgH="1589368" progId="Visio.Drawing.11">
                    <p:embed/>
                  </p:oleObj>
                </mc:Choice>
                <mc:Fallback>
                  <p:oleObj name="Visio" r:id="rId5" imgW="4051127" imgH="1589368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263" y="3246455"/>
                          <a:ext cx="7019925" cy="2754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130" name="组合 25"/>
            <p:cNvGrpSpPr>
              <a:grpSpLocks/>
            </p:cNvGrpSpPr>
            <p:nvPr/>
          </p:nvGrpSpPr>
          <p:grpSpPr bwMode="auto">
            <a:xfrm>
              <a:off x="4085894" y="3697674"/>
              <a:ext cx="713711" cy="1896998"/>
              <a:chOff x="3442951" y="3500192"/>
              <a:chExt cx="713716" cy="1857326"/>
            </a:xfrm>
          </p:grpSpPr>
          <p:cxnSp>
            <p:nvCxnSpPr>
              <p:cNvPr id="7" name="直接连接符 6"/>
              <p:cNvCxnSpPr/>
              <p:nvPr/>
            </p:nvCxnSpPr>
            <p:spPr>
              <a:xfrm rot="5400000">
                <a:off x="3234990" y="4391964"/>
                <a:ext cx="1785537" cy="1994"/>
              </a:xfrm>
              <a:prstGeom prst="line">
                <a:avLst/>
              </a:prstGeom>
              <a:ln>
                <a:solidFill>
                  <a:srgbClr val="9933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rot="5400000">
                <a:off x="2527246" y="4427859"/>
                <a:ext cx="1857326" cy="1993"/>
              </a:xfrm>
              <a:prstGeom prst="line">
                <a:avLst/>
              </a:prstGeom>
              <a:ln>
                <a:solidFill>
                  <a:srgbClr val="00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3442951" y="5184487"/>
                <a:ext cx="713716" cy="18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35" name="矩形 24"/>
              <p:cNvSpPr>
                <a:spLocks noChangeArrowheads="1"/>
              </p:cNvSpPr>
              <p:nvPr/>
            </p:nvSpPr>
            <p:spPr bwMode="auto">
              <a:xfrm>
                <a:off x="3522695" y="4694845"/>
                <a:ext cx="564194" cy="460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Arial" charset="0"/>
                    <a:cs typeface="Arial" charset="0"/>
                  </a:rPr>
                  <a:t>T</a:t>
                </a:r>
                <a:r>
                  <a:rPr lang="en-US" altLang="zh-CN" sz="2000" baseline="-25000">
                    <a:latin typeface="Arial" charset="0"/>
                    <a:cs typeface="Arial" charset="0"/>
                  </a:rPr>
                  <a:t>B</a:t>
                </a:r>
                <a:endParaRPr lang="zh-CN" altLang="en-US" sz="2000">
                  <a:latin typeface="Arial" charset="0"/>
                  <a:cs typeface="Arial" charset="0"/>
                </a:endParaRPr>
              </a:p>
            </p:txBody>
          </p:sp>
        </p:grpSp>
        <p:graphicFrame>
          <p:nvGraphicFramePr>
            <p:cNvPr id="90131" name="Object 10"/>
            <p:cNvGraphicFramePr>
              <a:graphicFrameLocks noChangeAspect="1"/>
            </p:cNvGraphicFramePr>
            <p:nvPr/>
          </p:nvGraphicFramePr>
          <p:xfrm>
            <a:off x="1343025" y="3386790"/>
            <a:ext cx="6157913" cy="171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80" name="Visio" r:id="rId7" imgW="4342043" imgH="1214042" progId="Visio.Drawing.11">
                    <p:embed/>
                  </p:oleObj>
                </mc:Choice>
                <mc:Fallback>
                  <p:oleObj name="Visio" r:id="rId7" imgW="4342043" imgH="1214042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025" y="3386790"/>
                          <a:ext cx="6157913" cy="171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16" name="Object 16"/>
          <p:cNvGraphicFramePr>
            <a:graphicFrameLocks noChangeAspect="1"/>
          </p:cNvGraphicFramePr>
          <p:nvPr/>
        </p:nvGraphicFramePr>
        <p:xfrm>
          <a:off x="6072188" y="1214438"/>
          <a:ext cx="6746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name="Equation" r:id="rId9" imgW="330057" imgH="253890" progId="Equation.DSMT4">
                  <p:embed/>
                </p:oleObj>
              </mc:Choice>
              <mc:Fallback>
                <p:oleObj name="Equation" r:id="rId9" imgW="330057" imgH="2538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1214438"/>
                        <a:ext cx="6746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6375400" y="4292600"/>
          <a:ext cx="11255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2" name="Equation" r:id="rId11" imgW="609336" imgH="495085" progId="Equation.DSMT4">
                  <p:embed/>
                </p:oleObj>
              </mc:Choice>
              <mc:Fallback>
                <p:oleObj name="Equation" r:id="rId11" imgW="609336" imgH="49508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292600"/>
                        <a:ext cx="1125538" cy="9223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875088" y="3929063"/>
            <a:ext cx="264318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b="1" dirty="0" err="1">
                <a:latin typeface="Arial" pitchFamily="34" charset="0"/>
                <a:cs typeface="Arial" pitchFamily="34" charset="0"/>
              </a:rPr>
              <a:t>Nyquist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速率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endParaRPr lang="en-US" altLang="zh-CN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dirty="0">
                <a:latin typeface="+mn-ea"/>
                <a:ea typeface="+mn-ea"/>
              </a:rPr>
              <a:t>  （无</a:t>
            </a:r>
            <a:r>
              <a:rPr lang="en-US" altLang="zh-CN" sz="2000" b="1" dirty="0">
                <a:latin typeface="+mn-ea"/>
                <a:ea typeface="+mn-ea"/>
              </a:rPr>
              <a:t>ISI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zh-CN" altLang="en-US" sz="2000" b="1" dirty="0">
                <a:latin typeface="+mn-ea"/>
                <a:ea typeface="+mn-ea"/>
              </a:rPr>
              <a:t>最高波特率）</a:t>
            </a:r>
          </a:p>
        </p:txBody>
      </p:sp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4143375" y="5643563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3" name="Equation" r:id="rId13" imgW="1549400" imgH="228600" progId="Equation.DSMT4">
                  <p:embed/>
                </p:oleObj>
              </mc:Choice>
              <mc:Fallback>
                <p:oleObj name="Equation" r:id="rId13" imgW="15494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643563"/>
                        <a:ext cx="3873500" cy="571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3D3D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571500" y="5500688"/>
            <a:ext cx="3500438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</a:rPr>
              <a:t>无</a:t>
            </a:r>
            <a:r>
              <a:rPr lang="en-US" altLang="zh-CN" sz="2400" b="1" dirty="0">
                <a:latin typeface="+mn-ea"/>
              </a:rPr>
              <a:t>ISI</a:t>
            </a:r>
            <a:r>
              <a:rPr lang="zh-CN" altLang="en-US" sz="2400" b="1" dirty="0">
                <a:latin typeface="+mn-ea"/>
              </a:rPr>
              <a:t>的</a:t>
            </a:r>
            <a:r>
              <a:rPr lang="zh-CN" altLang="en-US" sz="2400" b="1" dirty="0">
                <a:latin typeface="+mn-ea"/>
                <a:ea typeface="+mn-ea"/>
              </a:rPr>
              <a:t>最高频带利用率</a:t>
            </a:r>
            <a:r>
              <a:rPr lang="en-US" altLang="zh-CN" sz="2400" b="1" dirty="0">
                <a:latin typeface="+mn-ea"/>
                <a:ea typeface="+mn-ea"/>
              </a:rPr>
              <a:t>: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4525" name="矩形 22"/>
          <p:cNvSpPr>
            <a:spLocks noChangeArrowheads="1"/>
          </p:cNvSpPr>
          <p:nvPr/>
        </p:nvSpPr>
        <p:spPr bwMode="auto">
          <a:xfrm>
            <a:off x="622300" y="423703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Arial" charset="0"/>
                <a:cs typeface="Arial" charset="0"/>
              </a:rPr>
              <a:t>带宽：</a:t>
            </a:r>
            <a:endParaRPr lang="zh-CN" altLang="en-US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787525" y="4132263"/>
          <a:ext cx="11493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4" name="Equation" r:id="rId15" imgW="622030" imgH="495085" progId="Equation.DSMT4">
                  <p:embed/>
                </p:oleObj>
              </mc:Choice>
              <mc:Fallback>
                <p:oleObj name="Equation" r:id="rId15" imgW="622030" imgH="4950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4132263"/>
                        <a:ext cx="1149350" cy="9223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43"/>
          <p:cNvSpPr>
            <a:spLocks noChangeArrowheads="1"/>
          </p:cNvSpPr>
          <p:nvPr/>
        </p:nvSpPr>
        <p:spPr bwMode="auto">
          <a:xfrm>
            <a:off x="500063" y="357188"/>
            <a:ext cx="1428750" cy="6429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频谱结构</a:t>
            </a:r>
          </a:p>
        </p:txBody>
      </p:sp>
      <p:grpSp>
        <p:nvGrpSpPr>
          <p:cNvPr id="6" name="组合 27"/>
          <p:cNvGrpSpPr>
            <a:grpSpLocks/>
          </p:cNvGrpSpPr>
          <p:nvPr/>
        </p:nvGrpSpPr>
        <p:grpSpPr bwMode="auto">
          <a:xfrm>
            <a:off x="468313" y="1125538"/>
            <a:ext cx="2428875" cy="2460625"/>
            <a:chOff x="785813" y="1143000"/>
            <a:chExt cx="2428875" cy="2460625"/>
          </a:xfrm>
        </p:grpSpPr>
        <p:pic>
          <p:nvPicPr>
            <p:cNvPr id="90126" name="Picture 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13" y="1143000"/>
              <a:ext cx="2428875" cy="246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2259013" y="3057525"/>
              <a:ext cx="884237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 /</a:t>
              </a:r>
              <a:r>
                <a:rPr lang="en-US" altLang="zh-CN" sz="2000" i="1" dirty="0">
                  <a:latin typeface="Arial" pitchFamily="34" charset="0"/>
                  <a:ea typeface="幼圆" pitchFamily="49" charset="-122"/>
                  <a:cs typeface="Arial" pitchFamily="34" charset="0"/>
                </a:rPr>
                <a:t>T</a:t>
              </a:r>
              <a:r>
                <a:rPr lang="en-US" altLang="zh-CN" sz="2000" baseline="-30000" dirty="0">
                  <a:latin typeface="Arial" pitchFamily="34" charset="0"/>
                  <a:ea typeface="幼圆" pitchFamily="49" charset="-122"/>
                  <a:cs typeface="Arial" pitchFamily="34" charset="0"/>
                </a:rPr>
                <a:t>B</a:t>
              </a:r>
              <a:endParaRPr lang="zh-CN" altLang="en-US" sz="2000" dirty="0"/>
            </a:p>
          </p:txBody>
        </p:sp>
      </p:grpSp>
      <p:sp>
        <p:nvSpPr>
          <p:cNvPr id="25" name="椭圆 24"/>
          <p:cNvSpPr/>
          <p:nvPr/>
        </p:nvSpPr>
        <p:spPr>
          <a:xfrm>
            <a:off x="2250281" y="2941161"/>
            <a:ext cx="71438" cy="71438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64525" grpId="0"/>
      <p:bldP spid="21" grpId="0" animBg="1"/>
      <p:bldP spid="2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761C3C7-FB14-43D2-885E-136D77D68598}" type="slidenum">
              <a:rPr lang="en-US" altLang="zh-CN" sz="1400" smtClean="0"/>
              <a:pPr eaLnBrk="1" hangingPunct="1"/>
              <a:t>87</a:t>
            </a:fld>
            <a:endParaRPr lang="en-US" altLang="zh-CN" sz="1400" smtClean="0"/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5538" name="Object 1"/>
          <p:cNvGraphicFramePr>
            <a:graphicFrameLocks noChangeAspect="1"/>
          </p:cNvGraphicFramePr>
          <p:nvPr/>
        </p:nvGraphicFramePr>
        <p:xfrm>
          <a:off x="2208213" y="973138"/>
          <a:ext cx="5441950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name="Visio" r:id="rId3" imgW="4029837" imgH="1682115" progId="Visio.Drawing.11">
                  <p:embed/>
                </p:oleObj>
              </mc:Choice>
              <mc:Fallback>
                <p:oleObj name="Visio" r:id="rId3" imgW="4029837" imgH="16821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973138"/>
                        <a:ext cx="5441950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Oval 43"/>
          <p:cNvSpPr>
            <a:spLocks noChangeArrowheads="1"/>
          </p:cNvSpPr>
          <p:nvPr/>
        </p:nvSpPr>
        <p:spPr bwMode="auto">
          <a:xfrm>
            <a:off x="642938" y="357188"/>
            <a:ext cx="1428750" cy="6429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实现方法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428625" y="3219450"/>
            <a:ext cx="7929563" cy="21240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304800" eaLnBrk="0" hangingPunct="0">
              <a:lnSpc>
                <a:spcPts val="3800"/>
              </a:lnSpc>
              <a:buClr>
                <a:srgbClr val="0000CC"/>
              </a:buClr>
              <a:buSzPct val="70000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相关编码：</a:t>
            </a:r>
            <a:r>
              <a:rPr lang="zh-CN" altLang="en-US" sz="2400" b="1" dirty="0">
                <a:latin typeface="宋体" pitchFamily="2" charset="-122"/>
                <a:ea typeface="黑体" pitchFamily="2" charset="-122"/>
                <a:cs typeface="Arial" charset="0"/>
              </a:rPr>
              <a:t>使前后码元之间引入某种相关性，</a:t>
            </a:r>
            <a:endParaRPr lang="en-US" altLang="zh-CN" sz="2400" b="1" dirty="0">
              <a:latin typeface="宋体" pitchFamily="2" charset="-122"/>
              <a:ea typeface="黑体" pitchFamily="2" charset="-122"/>
              <a:cs typeface="Arial" charset="0"/>
            </a:endParaRPr>
          </a:p>
          <a:p>
            <a:pPr indent="304800" eaLnBrk="0" hangingPunct="0">
              <a:lnSpc>
                <a:spcPts val="3800"/>
              </a:lnSpc>
              <a:buClr>
                <a:srgbClr val="0000CC"/>
              </a:buClr>
              <a:buSzPct val="70000"/>
              <a:defRPr/>
            </a:pPr>
            <a:r>
              <a:rPr lang="zh-CN" altLang="en-US" sz="2400" b="1" dirty="0">
                <a:latin typeface="宋体" pitchFamily="2" charset="-122"/>
                <a:ea typeface="黑体" pitchFamily="2" charset="-122"/>
                <a:cs typeface="Arial" charset="0"/>
              </a:rPr>
              <a:t>          从而形成预期的响应波形和频谱结构。</a:t>
            </a:r>
            <a:endParaRPr lang="en-US" altLang="zh-CN" sz="2400" b="1" dirty="0">
              <a:latin typeface="宋体" pitchFamily="2" charset="-122"/>
              <a:ea typeface="黑体" pitchFamily="2" charset="-122"/>
              <a:cs typeface="Arial" charset="0"/>
            </a:endParaRPr>
          </a:p>
          <a:p>
            <a:pPr indent="304800" eaLnBrk="0" hangingPunct="0">
              <a:lnSpc>
                <a:spcPts val="4200"/>
              </a:lnSpc>
              <a:buClr>
                <a:srgbClr val="0000CC"/>
              </a:buClr>
              <a:buSzPct val="70000"/>
              <a:defRPr/>
            </a:pPr>
            <a:r>
              <a:rPr lang="zh-CN" altLang="en-US" sz="2400" b="1" dirty="0">
                <a:solidFill>
                  <a:srgbClr val="003399"/>
                </a:solidFill>
                <a:ea typeface="黑体" pitchFamily="2" charset="-122"/>
                <a:cs typeface="Arial" charset="0"/>
              </a:rPr>
              <a:t>   第</a:t>
            </a:r>
            <a:r>
              <a:rPr lang="en-US" altLang="zh-CN" sz="2400" b="1" dirty="0">
                <a:solidFill>
                  <a:srgbClr val="003399"/>
                </a:solidFill>
                <a:ea typeface="黑体" pitchFamily="2" charset="-122"/>
                <a:cs typeface="Arial" charset="0"/>
              </a:rPr>
              <a:t>Ⅰ</a:t>
            </a:r>
            <a:r>
              <a:rPr lang="zh-CN" altLang="en-US" sz="2400" b="1" dirty="0">
                <a:solidFill>
                  <a:srgbClr val="003399"/>
                </a:solidFill>
                <a:ea typeface="黑体" pitchFamily="2" charset="-122"/>
                <a:cs typeface="Arial" charset="0"/>
              </a:rPr>
              <a:t>类：        </a:t>
            </a:r>
            <a:r>
              <a:rPr lang="en-US" altLang="zh-CN" sz="2800" b="1" dirty="0" err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2800" b="1" i="1" baseline="-25000" dirty="0" err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</a:t>
            </a:r>
            <a:r>
              <a:rPr lang="zh-CN" altLang="en-US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黑体" pitchFamily="2" charset="-122"/>
                <a:cs typeface="Arial" charset="0"/>
              </a:rPr>
              <a:t>收：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2400" b="1" i="1" baseline="-25000" dirty="0" err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-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endParaRPr lang="en-US" altLang="zh-CN" sz="24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indent="304800" eaLnBrk="0" hangingPunct="0">
              <a:lnSpc>
                <a:spcPts val="4200"/>
              </a:lnSpc>
              <a:buClr>
                <a:srgbClr val="0000CC"/>
              </a:buClr>
              <a:buSzPct val="70000"/>
              <a:defRPr/>
            </a:pPr>
            <a:r>
              <a:rPr lang="en-US" altLang="zh-CN" sz="2400" b="1" dirty="0">
                <a:ea typeface="黑体" pitchFamily="2" charset="-122"/>
                <a:cs typeface="Arial" charset="0"/>
              </a:rPr>
              <a:t>                </a:t>
            </a:r>
            <a:r>
              <a:rPr lang="zh-CN" altLang="en-US" sz="2400" b="1" dirty="0">
                <a:ea typeface="黑体" pitchFamily="2" charset="-122"/>
                <a:cs typeface="Arial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黑体" pitchFamily="2" charset="-122"/>
                <a:cs typeface="Arial" charset="0"/>
              </a:rPr>
              <a:t>当前</a:t>
            </a:r>
            <a:r>
              <a:rPr lang="zh-CN" altLang="en-US" sz="2400" b="1" dirty="0">
                <a:latin typeface="宋体" pitchFamily="2" charset="-122"/>
                <a:ea typeface="黑体" pitchFamily="2" charset="-122"/>
                <a:cs typeface="Arial" charset="0"/>
              </a:rPr>
              <a:t>码元只对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黑体" pitchFamily="2" charset="-122"/>
                <a:cs typeface="Arial" charset="0"/>
              </a:rPr>
              <a:t>下一个</a:t>
            </a:r>
            <a:r>
              <a:rPr lang="zh-CN" altLang="en-US" sz="2400" b="1" dirty="0">
                <a:latin typeface="宋体" pitchFamily="2" charset="-122"/>
                <a:ea typeface="黑体" pitchFamily="2" charset="-122"/>
                <a:cs typeface="Arial" charset="0"/>
              </a:rPr>
              <a:t>码元产生码间串扰</a:t>
            </a:r>
            <a:r>
              <a:rPr lang="zh-CN" altLang="en-US" sz="2400" b="1" dirty="0">
                <a:ea typeface="黑体" pitchFamily="2" charset="-122"/>
                <a:cs typeface="Arial" charset="0"/>
              </a:rPr>
              <a:t>）</a:t>
            </a:r>
            <a:endParaRPr lang="en-US" altLang="zh-CN" sz="2400" b="1" dirty="0"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784" y="4281487"/>
            <a:ext cx="2071688" cy="50006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80112" y="4294631"/>
            <a:ext cx="1928812" cy="5000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4375" y="5434013"/>
            <a:ext cx="7643813" cy="10572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带来问题：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若接收一个误码</a:t>
            </a:r>
            <a:r>
              <a:rPr lang="en-US" altLang="zh-CN" sz="24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/>
              <a:t>，则其后会产生一连串的   </a:t>
            </a:r>
            <a:endParaRPr lang="en-US" altLang="zh-CN" sz="2400" b="1"/>
          </a:p>
          <a:p>
            <a:pPr>
              <a:lnSpc>
                <a:spcPts val="3800"/>
              </a:lnSpc>
              <a:defRPr/>
            </a:pPr>
            <a:r>
              <a:rPr lang="en-US" altLang="zh-CN" sz="2400" b="1"/>
              <a:t>                  </a:t>
            </a:r>
            <a:r>
              <a:rPr lang="zh-CN" altLang="en-US" sz="2400" b="1"/>
              <a:t>错误</a:t>
            </a:r>
            <a:r>
              <a:rPr lang="en-US" altLang="zh-CN" sz="2400">
                <a:solidFill>
                  <a:srgbClr val="FF0000"/>
                </a:solidFill>
              </a:rPr>
              <a:t> ——”</a:t>
            </a:r>
            <a:r>
              <a:rPr lang="zh-CN" altLang="en-US" sz="2400" b="1">
                <a:solidFill>
                  <a:srgbClr val="FF0000"/>
                </a:solidFill>
              </a:rPr>
              <a:t>差错传播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zh-CN" altLang="en-US"/>
          </a:p>
        </p:txBody>
      </p:sp>
      <p:sp>
        <p:nvSpPr>
          <p:cNvPr id="65547" name="Freeform 10"/>
          <p:cNvSpPr>
            <a:spLocks/>
          </p:cNvSpPr>
          <p:nvPr/>
        </p:nvSpPr>
        <p:spPr bwMode="auto">
          <a:xfrm rot="20275035" flipV="1">
            <a:off x="344488" y="3811588"/>
            <a:ext cx="804862" cy="1609725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5" grpId="0" animBg="1"/>
      <p:bldP spid="655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3FC6478-32C7-4D96-89AF-06911C7130EA}" type="slidenum">
              <a:rPr lang="en-US" altLang="zh-CN" sz="1400" smtClean="0"/>
              <a:pPr eaLnBrk="1" hangingPunct="1"/>
              <a:t>88</a:t>
            </a:fld>
            <a:endParaRPr lang="en-US" altLang="zh-CN" sz="1400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58900"/>
            <a:ext cx="8712200" cy="5129213"/>
          </a:xfrm>
        </p:spPr>
        <p:txBody>
          <a:bodyPr/>
          <a:lstStyle/>
          <a:p>
            <a:pPr lvl="3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</a:t>
            </a:r>
            <a:r>
              <a:rPr lang="zh-CN" altLang="en-US" sz="2200" b="1" smtClean="0">
                <a:latin typeface="Times New Roman" pitchFamily="18" charset="0"/>
              </a:rPr>
              <a:t>输入信码         </a:t>
            </a:r>
            <a:r>
              <a:rPr lang="en-US" altLang="zh-CN" sz="2200" b="1" smtClean="0">
                <a:latin typeface="Times New Roman" pitchFamily="18" charset="0"/>
              </a:rPr>
              <a:t>1   0    1   1   0    0   0    1   0    1    1</a:t>
            </a:r>
          </a:p>
          <a:p>
            <a:pPr lvl="3">
              <a:buFont typeface="Wingdings" pitchFamily="2" charset="2"/>
              <a:buNone/>
            </a:pPr>
            <a:r>
              <a:rPr lang="en-US" altLang="zh-CN" sz="2200" b="1" smtClean="0">
                <a:latin typeface="Times New Roman" pitchFamily="18" charset="0"/>
              </a:rPr>
              <a:t>    </a:t>
            </a:r>
            <a:r>
              <a:rPr lang="zh-CN" altLang="en-US" sz="2200" b="1" smtClean="0">
                <a:latin typeface="Times New Roman" pitchFamily="18" charset="0"/>
              </a:rPr>
              <a:t>发送端</a:t>
            </a:r>
            <a:r>
              <a:rPr lang="en-US" altLang="zh-CN" sz="2200" b="1" smtClean="0">
                <a:latin typeface="Times New Roman" pitchFamily="18" charset="0"/>
              </a:rPr>
              <a:t>{</a:t>
            </a:r>
            <a:r>
              <a:rPr lang="en-US" altLang="zh-CN" sz="2200" b="1" i="1" smtClean="0">
                <a:latin typeface="Times New Roman" pitchFamily="18" charset="0"/>
              </a:rPr>
              <a:t>a</a:t>
            </a:r>
            <a:r>
              <a:rPr lang="en-US" altLang="zh-CN" sz="2200" b="1" i="1" baseline="-25000" smtClean="0">
                <a:latin typeface="Times New Roman" pitchFamily="18" charset="0"/>
              </a:rPr>
              <a:t>k</a:t>
            </a:r>
            <a:r>
              <a:rPr lang="en-US" altLang="zh-CN" sz="2200" b="1" smtClean="0">
                <a:latin typeface="Times New Roman" pitchFamily="18" charset="0"/>
              </a:rPr>
              <a:t>}   +1 –1  +1 +1 –1  –1 –1  +1 –1 +1  +1</a:t>
            </a:r>
          </a:p>
          <a:p>
            <a:pPr lvl="3">
              <a:buFont typeface="Wingdings" pitchFamily="2" charset="2"/>
              <a:buNone/>
            </a:pPr>
            <a:r>
              <a:rPr lang="en-US" altLang="zh-CN" sz="2200" b="1" smtClean="0">
                <a:latin typeface="Times New Roman" pitchFamily="18" charset="0"/>
              </a:rPr>
              <a:t>    </a:t>
            </a:r>
            <a:r>
              <a:rPr lang="zh-CN" altLang="en-US" sz="2200" b="1" smtClean="0">
                <a:latin typeface="Times New Roman" pitchFamily="18" charset="0"/>
              </a:rPr>
              <a:t>发送端</a:t>
            </a:r>
            <a:r>
              <a:rPr lang="en-US" altLang="zh-CN" sz="2200" b="1" smtClean="0">
                <a:latin typeface="Times New Roman" pitchFamily="18" charset="0"/>
              </a:rPr>
              <a:t>{</a:t>
            </a:r>
            <a:r>
              <a:rPr lang="en-US" altLang="zh-CN" sz="2200" b="1" i="1" smtClean="0">
                <a:latin typeface="Times New Roman" pitchFamily="18" charset="0"/>
              </a:rPr>
              <a:t>C</a:t>
            </a:r>
            <a:r>
              <a:rPr lang="en-US" altLang="zh-CN" sz="2200" b="1" i="1" baseline="-25000" smtClean="0">
                <a:latin typeface="Times New Roman" pitchFamily="18" charset="0"/>
              </a:rPr>
              <a:t>k</a:t>
            </a:r>
            <a:r>
              <a:rPr lang="en-US" altLang="zh-CN" sz="2200" b="1" smtClean="0">
                <a:latin typeface="Times New Roman" pitchFamily="18" charset="0"/>
              </a:rPr>
              <a:t>}          0   0  +2   0  –2 –2    0   0   0  +2</a:t>
            </a:r>
          </a:p>
          <a:p>
            <a:pPr lvl="3">
              <a:buFont typeface="Wingdings" pitchFamily="2" charset="2"/>
              <a:buNone/>
            </a:pPr>
            <a:r>
              <a:rPr lang="en-US" altLang="zh-CN" sz="2200" b="1" smtClean="0">
                <a:latin typeface="Times New Roman" pitchFamily="18" charset="0"/>
              </a:rPr>
              <a:t>	</a:t>
            </a:r>
            <a:r>
              <a:rPr lang="zh-CN" altLang="en-US" sz="2200" b="1" smtClean="0">
                <a:latin typeface="Times New Roman" pitchFamily="18" charset="0"/>
              </a:rPr>
              <a:t>接收端</a:t>
            </a:r>
            <a:r>
              <a:rPr lang="en-US" altLang="zh-CN" sz="2200" b="1" smtClean="0">
                <a:latin typeface="Times New Roman" pitchFamily="18" charset="0"/>
              </a:rPr>
              <a:t>{</a:t>
            </a:r>
            <a:r>
              <a:rPr lang="en-US" altLang="zh-CN" sz="2200" b="1" i="1" smtClean="0">
                <a:latin typeface="Times New Roman" pitchFamily="18" charset="0"/>
              </a:rPr>
              <a:t>C</a:t>
            </a:r>
            <a:r>
              <a:rPr lang="en-US" altLang="zh-CN" sz="2200" b="1" i="1" baseline="-25000" smtClean="0">
                <a:latin typeface="Times New Roman" pitchFamily="18" charset="0"/>
              </a:rPr>
              <a:t>k</a:t>
            </a:r>
            <a:r>
              <a:rPr lang="en-US" altLang="zh-CN" sz="2200" b="1" i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smtClean="0">
                <a:latin typeface="Times New Roman" pitchFamily="18" charset="0"/>
              </a:rPr>
              <a:t>}          0   0  +2   0  –2   </a:t>
            </a:r>
            <a:r>
              <a:rPr lang="en-US" altLang="zh-CN" sz="2200" b="1" smtClean="0">
                <a:solidFill>
                  <a:schemeClr val="hlink"/>
                </a:solidFill>
                <a:latin typeface="Times New Roman" pitchFamily="18" charset="0"/>
              </a:rPr>
              <a:t>0  </a:t>
            </a:r>
            <a:r>
              <a:rPr lang="en-US" altLang="zh-CN" sz="2200" b="1" smtClean="0">
                <a:latin typeface="Times New Roman" pitchFamily="18" charset="0"/>
              </a:rPr>
              <a:t>  0   0   0 +2</a:t>
            </a:r>
          </a:p>
          <a:p>
            <a:pPr lvl="3">
              <a:buFont typeface="Wingdings" pitchFamily="2" charset="2"/>
              <a:buNone/>
            </a:pPr>
            <a:r>
              <a:rPr lang="en-US" altLang="zh-CN" sz="2200" b="1" smtClean="0">
                <a:latin typeface="Times New Roman" pitchFamily="18" charset="0"/>
              </a:rPr>
              <a:t>	</a:t>
            </a:r>
            <a:r>
              <a:rPr lang="zh-CN" altLang="en-US" sz="2200" b="1" smtClean="0">
                <a:latin typeface="Times New Roman" pitchFamily="18" charset="0"/>
              </a:rPr>
              <a:t>恢复的</a:t>
            </a:r>
            <a:r>
              <a:rPr lang="en-US" altLang="zh-CN" sz="2200" b="1" smtClean="0">
                <a:latin typeface="Times New Roman" pitchFamily="18" charset="0"/>
              </a:rPr>
              <a:t>{</a:t>
            </a:r>
            <a:r>
              <a:rPr lang="en-US" altLang="zh-CN" sz="2200" b="1" i="1" smtClean="0">
                <a:latin typeface="Times New Roman" pitchFamily="18" charset="0"/>
              </a:rPr>
              <a:t>a</a:t>
            </a:r>
            <a:r>
              <a:rPr lang="en-US" altLang="zh-CN" sz="2200" b="1" i="1" baseline="-25000" smtClean="0">
                <a:latin typeface="Times New Roman" pitchFamily="18" charset="0"/>
              </a:rPr>
              <a:t>k</a:t>
            </a:r>
            <a:r>
              <a:rPr lang="en-US" altLang="zh-CN" sz="2200" b="1" i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smtClean="0">
                <a:latin typeface="Times New Roman" pitchFamily="18" charset="0"/>
              </a:rPr>
              <a:t>}   </a:t>
            </a:r>
            <a:r>
              <a:rPr lang="en-US" altLang="zh-CN" sz="2200" b="1" smtClean="0">
                <a:solidFill>
                  <a:schemeClr val="folHlink"/>
                </a:solidFill>
                <a:latin typeface="Times New Roman" pitchFamily="18" charset="0"/>
              </a:rPr>
              <a:t>+1</a:t>
            </a:r>
            <a:r>
              <a:rPr lang="en-US" altLang="zh-CN" sz="2200" b="1" smtClean="0">
                <a:latin typeface="Times New Roman" pitchFamily="18" charset="0"/>
              </a:rPr>
              <a:t> –1  +1 +1  –1  –1 </a:t>
            </a:r>
            <a:r>
              <a:rPr lang="en-US" altLang="zh-CN" sz="2200" b="1" smtClean="0">
                <a:solidFill>
                  <a:schemeClr val="hlink"/>
                </a:solidFill>
                <a:latin typeface="Times New Roman" pitchFamily="18" charset="0"/>
              </a:rPr>
              <a:t>+1 –1  +1 –1+3</a:t>
            </a:r>
            <a:endParaRPr lang="en-US" altLang="zh-CN" sz="2200" b="1" smtClean="0">
              <a:latin typeface="Times New Roman" pitchFamily="18" charset="0"/>
            </a:endParaRPr>
          </a:p>
          <a:p>
            <a:pPr lvl="3">
              <a:buFont typeface="Wingdings" pitchFamily="2" charset="2"/>
              <a:buNone/>
            </a:pPr>
            <a:endParaRPr lang="en-US" altLang="zh-CN" sz="2200" b="1" smtClean="0">
              <a:latin typeface="Times New Roman" pitchFamily="18" charset="0"/>
            </a:endParaRPr>
          </a:p>
          <a:p>
            <a:pPr lvl="3">
              <a:lnSpc>
                <a:spcPct val="120000"/>
              </a:lnSpc>
            </a:pPr>
            <a:r>
              <a:rPr lang="zh-CN" altLang="en-US" sz="2200" b="1" smtClean="0">
                <a:latin typeface="Times New Roman" pitchFamily="18" charset="0"/>
              </a:rPr>
              <a:t>自</a:t>
            </a:r>
            <a:r>
              <a:rPr lang="en-US" altLang="zh-CN" sz="2200" b="1" smtClean="0">
                <a:latin typeface="Times New Roman" pitchFamily="18" charset="0"/>
              </a:rPr>
              <a:t>{</a:t>
            </a:r>
            <a:r>
              <a:rPr lang="en-US" altLang="zh-CN" sz="2200" b="1" i="1" smtClean="0">
                <a:latin typeface="Times New Roman" pitchFamily="18" charset="0"/>
              </a:rPr>
              <a:t>C</a:t>
            </a:r>
            <a:r>
              <a:rPr lang="en-US" altLang="zh-CN" sz="2200" b="1" i="1" baseline="-25000" smtClean="0">
                <a:latin typeface="Times New Roman" pitchFamily="18" charset="0"/>
              </a:rPr>
              <a:t>k</a:t>
            </a:r>
            <a:r>
              <a:rPr lang="en-US" altLang="zh-CN" sz="2200" b="1" i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smtClean="0">
                <a:latin typeface="Times New Roman" pitchFamily="18" charset="0"/>
              </a:rPr>
              <a:t>}</a:t>
            </a:r>
            <a:r>
              <a:rPr lang="zh-CN" altLang="en-US" sz="2200" b="1" smtClean="0">
                <a:latin typeface="Times New Roman" pitchFamily="18" charset="0"/>
              </a:rPr>
              <a:t>出现错误之后，接收端恢复出来的</a:t>
            </a:r>
            <a:r>
              <a:rPr lang="en-US" altLang="zh-CN" sz="2200" b="1" smtClean="0">
                <a:latin typeface="Times New Roman" pitchFamily="18" charset="0"/>
              </a:rPr>
              <a:t>{</a:t>
            </a:r>
            <a:r>
              <a:rPr lang="en-US" altLang="zh-CN" sz="2200" b="1" i="1" smtClean="0">
                <a:latin typeface="Times New Roman" pitchFamily="18" charset="0"/>
              </a:rPr>
              <a:t>a</a:t>
            </a:r>
            <a:r>
              <a:rPr lang="en-US" altLang="zh-CN" sz="2200" b="1" i="1" baseline="-25000" smtClean="0">
                <a:latin typeface="Times New Roman" pitchFamily="18" charset="0"/>
              </a:rPr>
              <a:t>k</a:t>
            </a:r>
            <a:r>
              <a:rPr lang="en-US" altLang="zh-CN" sz="2200" b="1" i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smtClean="0">
                <a:latin typeface="Times New Roman" pitchFamily="18" charset="0"/>
              </a:rPr>
              <a:t>}</a:t>
            </a:r>
            <a:r>
              <a:rPr lang="zh-CN" altLang="en-US" sz="2200" b="1" smtClean="0">
                <a:latin typeface="Times New Roman" pitchFamily="18" charset="0"/>
              </a:rPr>
              <a:t>全部是错误的。</a:t>
            </a:r>
          </a:p>
          <a:p>
            <a:pPr lvl="3">
              <a:lnSpc>
                <a:spcPct val="120000"/>
              </a:lnSpc>
            </a:pPr>
            <a:r>
              <a:rPr lang="zh-CN" altLang="en-US" sz="2200" b="1" smtClean="0">
                <a:latin typeface="Times New Roman" pitchFamily="18" charset="0"/>
              </a:rPr>
              <a:t>必须有正确的起始值（</a:t>
            </a:r>
            <a:r>
              <a:rPr lang="en-US" altLang="zh-CN" sz="2200" b="1" smtClean="0">
                <a:solidFill>
                  <a:schemeClr val="folHlink"/>
                </a:solidFill>
                <a:latin typeface="Times New Roman" pitchFamily="18" charset="0"/>
              </a:rPr>
              <a:t>+1</a:t>
            </a:r>
            <a:r>
              <a:rPr lang="zh-CN" altLang="en-US" sz="2200" b="1" smtClean="0">
                <a:latin typeface="Times New Roman" pitchFamily="18" charset="0"/>
              </a:rPr>
              <a:t>），否则，即使没有传输差错也不可能得到正确的</a:t>
            </a:r>
            <a:r>
              <a:rPr lang="en-US" altLang="zh-CN" sz="2200" b="1" smtClean="0">
                <a:latin typeface="Times New Roman" pitchFamily="18" charset="0"/>
              </a:rPr>
              <a:t>{</a:t>
            </a:r>
            <a:r>
              <a:rPr lang="en-US" altLang="zh-CN" sz="2200" b="1" i="1" smtClean="0">
                <a:latin typeface="Times New Roman" pitchFamily="18" charset="0"/>
              </a:rPr>
              <a:t>a</a:t>
            </a:r>
            <a:r>
              <a:rPr lang="en-US" altLang="zh-CN" sz="2200" b="1" i="1" baseline="-25000" smtClean="0">
                <a:latin typeface="Times New Roman" pitchFamily="18" charset="0"/>
              </a:rPr>
              <a:t>k</a:t>
            </a:r>
            <a:r>
              <a:rPr lang="en-US" altLang="zh-CN" sz="2200" b="1" i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smtClean="0">
                <a:latin typeface="Times New Roman" pitchFamily="18" charset="0"/>
              </a:rPr>
              <a:t>}</a:t>
            </a:r>
            <a:r>
              <a:rPr lang="zh-CN" altLang="en-US" sz="2200" b="1" smtClean="0">
                <a:latin typeface="Times New Roman" pitchFamily="18" charset="0"/>
              </a:rPr>
              <a:t>序列。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539750" y="333375"/>
            <a:ext cx="2519363" cy="579438"/>
          </a:xfrm>
          <a:prstGeom prst="rect">
            <a:avLst/>
          </a:prstGeom>
          <a:solidFill>
            <a:srgbClr val="F2F2F2"/>
          </a:solidFill>
          <a:ln w="3175" algn="ctr">
            <a:solidFill>
              <a:srgbClr val="7575D1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差错传播问题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3563938" y="0"/>
            <a:ext cx="36449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i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i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- </a:t>
            </a: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01A8603-9B0A-49BD-B006-0910F415CF9C}" type="slidenum">
              <a:rPr lang="en-US" altLang="zh-CN" sz="1400" smtClean="0"/>
              <a:pPr eaLnBrk="1" hangingPunct="1"/>
              <a:t>89</a:t>
            </a:fld>
            <a:endParaRPr lang="en-US" altLang="zh-CN" sz="1400" smtClean="0"/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3188" name="Object 1"/>
          <p:cNvGraphicFramePr>
            <a:graphicFrameLocks noChangeAspect="1"/>
          </p:cNvGraphicFramePr>
          <p:nvPr/>
        </p:nvGraphicFramePr>
        <p:xfrm>
          <a:off x="428625" y="1071563"/>
          <a:ext cx="7358063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7" name="Visio" r:id="rId3" imgW="5556169" imgH="2020402" progId="Visio.Drawing.11">
                  <p:embed/>
                </p:oleObj>
              </mc:Choice>
              <mc:Fallback>
                <p:oleObj name="Visio" r:id="rId3" imgW="5556169" imgH="20204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071563"/>
                        <a:ext cx="7358063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3190" name="矩形 9"/>
          <p:cNvSpPr>
            <a:spLocks noChangeArrowheads="1"/>
          </p:cNvSpPr>
          <p:nvPr/>
        </p:nvSpPr>
        <p:spPr bwMode="auto">
          <a:xfrm>
            <a:off x="2992438" y="333375"/>
            <a:ext cx="1731962" cy="460375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原理方框图</a:t>
            </a:r>
          </a:p>
        </p:txBody>
      </p:sp>
      <p:sp>
        <p:nvSpPr>
          <p:cNvPr id="12" name="矩形 11"/>
          <p:cNvSpPr/>
          <p:nvPr/>
        </p:nvSpPr>
        <p:spPr>
          <a:xfrm>
            <a:off x="357188" y="3357563"/>
            <a:ext cx="8001000" cy="11176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304800" eaLnBrk="0" hangingPunct="0">
              <a:lnSpc>
                <a:spcPts val="4000"/>
              </a:lnSpc>
              <a:buClr>
                <a:srgbClr val="0000CC"/>
              </a:buClr>
              <a:buSzPct val="70000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预 编码：</a:t>
            </a:r>
            <a:r>
              <a:rPr lang="zh-CN" altLang="en-US" sz="2400" b="1" dirty="0">
                <a:latin typeface="宋体" pitchFamily="2" charset="-122"/>
              </a:rPr>
              <a:t>可消除接收端的“差错传播”现象</a:t>
            </a:r>
            <a:r>
              <a:rPr lang="en-US" altLang="zh-CN" sz="2400" b="1" dirty="0">
                <a:latin typeface="宋体" pitchFamily="2" charset="-122"/>
              </a:rPr>
              <a:t>: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                 </a:t>
            </a:r>
          </a:p>
          <a:p>
            <a:pPr indent="304800" eaLnBrk="0" hangingPunct="0">
              <a:lnSpc>
                <a:spcPts val="4000"/>
              </a:lnSpc>
              <a:buClr>
                <a:srgbClr val="0000CC"/>
              </a:buClr>
              <a:buSzPct val="70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            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altLang="zh-CN" sz="2400" b="1" i="1" baseline="-25000" dirty="0" err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=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altLang="zh-CN" sz="2400" b="1" i="1" baseline="-25000" dirty="0" err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zh-CN" altLang="en-US" sz="2400" b="1" dirty="0">
                <a:latin typeface="Times New Roman" pitchFamily="18" charset="0"/>
              </a:rPr>
              <a:t> （模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加）即     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altLang="zh-CN" sz="2400" b="1" i="1" baseline="-25000" dirty="0" err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=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altLang="zh-CN" sz="2400" b="1" i="1" baseline="-25000" dirty="0" err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b="1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0313" y="3962400"/>
            <a:ext cx="1785937" cy="5000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6569" name="矩形 13"/>
          <p:cNvSpPr>
            <a:spLocks noChangeArrowheads="1"/>
          </p:cNvSpPr>
          <p:nvPr/>
        </p:nvSpPr>
        <p:spPr bwMode="auto">
          <a:xfrm>
            <a:off x="2987675" y="4724400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sz="2400" b="1" i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400" b="1" i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+ 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400" b="1" i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-1</a:t>
            </a:r>
            <a:endParaRPr lang="zh-CN" altLang="en-US" sz="2400" b="1" baseline="-25000">
              <a:solidFill>
                <a:schemeClr val="tx2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6570" name="矩形 14"/>
          <p:cNvSpPr>
            <a:spLocks noChangeArrowheads="1"/>
          </p:cNvSpPr>
          <p:nvPr/>
        </p:nvSpPr>
        <p:spPr bwMode="auto">
          <a:xfrm>
            <a:off x="785813" y="4605338"/>
            <a:ext cx="1577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相关编码</a:t>
            </a:r>
            <a:r>
              <a:rPr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:</a:t>
            </a:r>
            <a:endParaRPr lang="zh-CN" altLang="en-US" sz="2400">
              <a:ea typeface="黑体" pitchFamily="2" charset="-122"/>
              <a:cs typeface="Arial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00375" y="4672013"/>
            <a:ext cx="2003425" cy="50006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6572" name="矩形 16"/>
          <p:cNvSpPr>
            <a:spLocks noChangeArrowheads="1"/>
          </p:cNvSpPr>
          <p:nvPr/>
        </p:nvSpPr>
        <p:spPr bwMode="auto">
          <a:xfrm>
            <a:off x="5072063" y="4643438"/>
            <a:ext cx="1731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（算数加）</a:t>
            </a:r>
            <a:endParaRPr lang="zh-CN" altLang="en-US" sz="240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28625" y="5286375"/>
            <a:ext cx="69294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ts val="4000"/>
              </a:lnSpc>
              <a:buClr>
                <a:srgbClr val="0000CC"/>
              </a:buClr>
              <a:buSzPct val="70000"/>
            </a:pPr>
            <a:r>
              <a:rPr lang="zh-CN" altLang="en-US" sz="2400">
                <a:latin typeface="Times New Roman" pitchFamily="18" charset="0"/>
                <a:ea typeface="华文中宋" pitchFamily="2" charset="-122"/>
              </a:rPr>
              <a:t>接收端对</a:t>
            </a:r>
            <a:r>
              <a:rPr lang="en-US" altLang="zh-CN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400" b="1" i="1" baseline="-2500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zh-CN" altLang="en-US" sz="2400">
                <a:latin typeface="Times New Roman" pitchFamily="18" charset="0"/>
                <a:ea typeface="华文中宋" pitchFamily="2" charset="-122"/>
              </a:rPr>
              <a:t>作“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模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判决</a:t>
            </a:r>
            <a:r>
              <a:rPr lang="zh-CN" altLang="en-US" sz="2400" b="1">
                <a:latin typeface="Times New Roman" pitchFamily="18" charset="0"/>
              </a:rPr>
              <a:t>”即可恢复</a:t>
            </a:r>
            <a:r>
              <a:rPr lang="en-US" altLang="zh-CN" sz="2400" b="1" i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altLang="zh-CN" sz="2400" b="1" i="1" baseline="-2500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           </a:t>
            </a:r>
          </a:p>
          <a:p>
            <a:pPr>
              <a:lnSpc>
                <a:spcPts val="4000"/>
              </a:lnSpc>
              <a:buClr>
                <a:srgbClr val="0000CC"/>
              </a:buClr>
              <a:buSzPct val="70000"/>
            </a:pPr>
            <a:r>
              <a:rPr lang="en-US" altLang="zh-CN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                       [</a:t>
            </a:r>
            <a:r>
              <a:rPr lang="en-US" altLang="zh-CN" sz="2400" b="1" i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400" b="1" i="1" baseline="-2500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]</a:t>
            </a:r>
            <a:r>
              <a:rPr lang="en-US" altLang="zh-CN" sz="2400" b="1" baseline="-2500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mod2</a:t>
            </a:r>
            <a:r>
              <a:rPr lang="en-US" altLang="zh-CN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= [ </a:t>
            </a:r>
            <a:r>
              <a:rPr lang="en-US" altLang="zh-CN" sz="2400" b="1" i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altLang="zh-CN" sz="2400" b="1" i="1" baseline="-2500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altLang="zh-CN" sz="2400" b="1" i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altLang="zh-CN" sz="2400" b="1" i="1" baseline="-2500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400" b="1" baseline="-2500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zh-CN" altLang="en-US" sz="2400" b="1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]</a:t>
            </a:r>
            <a:r>
              <a:rPr lang="en-US" altLang="zh-CN" sz="2400" b="1" baseline="-2500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mod2</a:t>
            </a:r>
            <a:r>
              <a:rPr lang="en-US" altLang="zh-CN" sz="2400" b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altLang="zh-CN" sz="2400" b="1" i="1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altLang="zh-CN" sz="2400" b="1" i="1" baseline="-2500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</a:t>
            </a:r>
            <a:endParaRPr lang="zh-CN" altLang="en-US" sz="2400" b="1" i="1">
              <a:latin typeface="Times New Roman" pitchFamily="18" charset="0"/>
              <a:cs typeface="Arial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71750" y="5886450"/>
            <a:ext cx="3800475" cy="5000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72188" y="3929063"/>
            <a:ext cx="1857375" cy="50006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2900" y="1100138"/>
            <a:ext cx="2428875" cy="178593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6569" grpId="0"/>
      <p:bldP spid="66570" grpId="0"/>
      <p:bldP spid="16" grpId="0" animBg="1"/>
      <p:bldP spid="66572" grpId="0"/>
      <p:bldP spid="18" grpId="0"/>
      <p:bldP spid="19" grpId="0" animBg="1"/>
      <p:bldP spid="20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BACC47A-98BD-4639-B3D2-D4D994AA190F}" type="slidenum">
              <a:rPr lang="en-US" altLang="zh-CN" sz="1400" smtClean="0"/>
              <a:pPr eaLnBrk="1" hangingPunct="1"/>
              <a:t>9</a:t>
            </a:fld>
            <a:endParaRPr lang="en-US" altLang="zh-CN" sz="1400" smtClean="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500063" y="357188"/>
            <a:ext cx="7215187" cy="1785937"/>
          </a:xfrm>
          <a:prstGeom prst="wedgeRectCallout">
            <a:avLst>
              <a:gd name="adj1" fmla="val -21746"/>
              <a:gd name="adj2" fmla="val 60062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  （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）单极性波形</a:t>
            </a:r>
            <a:endParaRPr lang="en-US" altLang="zh-CN" sz="24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ts val="35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—— </a:t>
            </a:r>
            <a:r>
              <a:rPr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特点：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极性单一、有</a:t>
            </a:r>
            <a:r>
              <a:rPr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直流分量和低频分量。</a:t>
            </a:r>
            <a:endParaRPr lang="en-US" altLang="zh-CN" sz="240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—— </a:t>
            </a:r>
            <a:r>
              <a:rPr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应用：设备内部和数字调制器中。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571500" y="2214563"/>
          <a:ext cx="7786688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3" imgW="3259563" imgH="1388200" progId="Visio.Drawing.11">
                  <p:embed/>
                </p:oleObj>
              </mc:Choice>
              <mc:Fallback>
                <p:oleObj name="Visio" r:id="rId3" imgW="3259563" imgH="1388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214563"/>
                        <a:ext cx="7786688" cy="348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500063" y="3614738"/>
            <a:ext cx="8072437" cy="2071687"/>
          </a:xfrm>
          <a:prstGeom prst="wedgeRectCallout">
            <a:avLst>
              <a:gd name="adj1" fmla="val 20266"/>
              <a:gd name="adj2" fmla="val -60470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250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b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）双极性波形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</a:rPr>
              <a:t>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——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优点：无直流分量（等概）、抗扰能力较强。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——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应用：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V.24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RS-232C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接口标准和数字调制器中。</a:t>
            </a:r>
          </a:p>
          <a:p>
            <a:pPr algn="ctr">
              <a:lnSpc>
                <a:spcPts val="3200"/>
              </a:lnSpc>
              <a:defRPr/>
            </a:pP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071A23C-C000-40A9-B567-703208FCB52E}" type="slidenum">
              <a:rPr lang="en-US" altLang="zh-CN" sz="1400" smtClean="0"/>
              <a:pPr eaLnBrk="1" hangingPunct="1"/>
              <a:t>90</a:t>
            </a:fld>
            <a:endParaRPr lang="en-US" altLang="zh-CN" sz="1400" smtClean="0"/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4213" name="Object 3"/>
          <p:cNvGraphicFramePr>
            <a:graphicFrameLocks noChangeAspect="1"/>
          </p:cNvGraphicFramePr>
          <p:nvPr/>
        </p:nvGraphicFramePr>
        <p:xfrm>
          <a:off x="179388" y="2060575"/>
          <a:ext cx="8643937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Visio" r:id="rId3" imgW="6995248" imgH="1445033" progId="Visio.Drawing.11">
                  <p:embed/>
                </p:oleObj>
              </mc:Choice>
              <mc:Fallback>
                <p:oleObj name="Visio" r:id="rId3" imgW="6995248" imgH="144503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60575"/>
                        <a:ext cx="8643937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矩形 7"/>
          <p:cNvSpPr>
            <a:spLocks noChangeArrowheads="1"/>
          </p:cNvSpPr>
          <p:nvPr/>
        </p:nvSpPr>
        <p:spPr bwMode="auto">
          <a:xfrm>
            <a:off x="1835150" y="404813"/>
            <a:ext cx="3282950" cy="461962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实际系统组成框图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B27CA58-537E-4610-851A-6EECB73428A5}" type="slidenum">
              <a:rPr lang="en-US" altLang="zh-CN" sz="1400" smtClean="0"/>
              <a:pPr eaLnBrk="1" hangingPunct="1"/>
              <a:t>91</a:t>
            </a:fld>
            <a:endParaRPr lang="en-US" altLang="zh-CN" sz="140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750" y="1196975"/>
            <a:ext cx="8010525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285750">
              <a:lnSpc>
                <a:spcPct val="80000"/>
              </a:lnSpc>
              <a:buClr>
                <a:srgbClr val="FF00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部分响应波形的一般形式可以是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个相继间隔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T</a:t>
            </a:r>
            <a:r>
              <a:rPr lang="en-US" altLang="zh-CN" sz="2400" i="1" kern="0" baseline="-25000" dirty="0" smtClean="0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的波形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sin 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/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之和</a:t>
            </a:r>
          </a:p>
          <a:p>
            <a:pPr lvl="1" indent="-228600">
              <a:lnSpc>
                <a:spcPct val="110000"/>
              </a:lnSpc>
              <a:buClr>
                <a:srgbClr val="3333CC"/>
              </a:buClr>
              <a:buSzPct val="50000"/>
              <a:buFont typeface="Wingdings" pitchFamily="2" charset="2"/>
              <a:buChar char="u"/>
              <a:defRPr/>
            </a:pPr>
            <a:endParaRPr lang="zh-CN" altLang="en-US" sz="2400" b="1" kern="0" dirty="0" smtClean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lvl="1" indent="-228600">
              <a:lnSpc>
                <a:spcPct val="110000"/>
              </a:lnSpc>
              <a:buClr>
                <a:srgbClr val="3333CC"/>
              </a:buClr>
              <a:buSzPct val="50000"/>
              <a:buFont typeface="Wingdings" pitchFamily="2" charset="2"/>
              <a:buChar char="u"/>
              <a:defRPr/>
            </a:pPr>
            <a:endParaRPr lang="zh-CN" altLang="en-US" sz="2400" b="1" kern="0" dirty="0" smtClean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lvl="1" indent="-228600">
              <a:lnSpc>
                <a:spcPct val="110000"/>
              </a:lnSpc>
              <a:buClr>
                <a:srgbClr val="3333CC"/>
              </a:buClr>
              <a:buSzPct val="50000"/>
              <a:buFont typeface="Wingdings" pitchFamily="2" charset="2"/>
              <a:buChar char="u"/>
              <a:defRPr/>
            </a:pPr>
            <a:endParaRPr lang="zh-CN" altLang="en-US" sz="2400" b="1" kern="0" dirty="0" smtClean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lvl="1" indent="-228600">
              <a:lnSpc>
                <a:spcPct val="110000"/>
              </a:lnSpc>
              <a:buClr>
                <a:srgbClr val="3333CC"/>
              </a:buClr>
              <a:buSzPct val="50000"/>
              <a:buFont typeface="Wingdings" pitchFamily="2" charset="2"/>
              <a:buNone/>
              <a:defRPr/>
            </a:pPr>
            <a:endParaRPr lang="zh-CN" altLang="en-US" sz="2400" b="1" kern="0" dirty="0" smtClean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57150" indent="0">
              <a:lnSpc>
                <a:spcPct val="110000"/>
              </a:lnSpc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400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、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、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…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、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i="1" kern="0" baseline="-25000" dirty="0" smtClean="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为加权系数，取值为正、负整数和零</a:t>
            </a:r>
            <a:endParaRPr lang="en-US" altLang="zh-CN" sz="2400" kern="0" dirty="0" smtClean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57150" indent="0">
              <a:lnSpc>
                <a:spcPct val="110000"/>
              </a:lnSpc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endParaRPr lang="zh-CN" altLang="en-US" sz="2400" kern="0" dirty="0" smtClean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indent="-285750">
              <a:lnSpc>
                <a:spcPct val="110000"/>
              </a:lnSpc>
              <a:buClr>
                <a:srgbClr val="FF00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第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Ⅰ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类部分响应波形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:    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 =1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 =1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，其余系数等于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0</a:t>
            </a:r>
            <a:endParaRPr lang="zh-CN" altLang="en-US" sz="2400" kern="0" dirty="0" smtClean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798513" y="2046288"/>
          <a:ext cx="74914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公式" r:id="rId3" imgW="4063680" imgH="838080" progId="Equation.3">
                  <p:embed/>
                </p:oleObj>
              </mc:Choice>
              <mc:Fallback>
                <p:oleObj name="公式" r:id="rId3" imgW="406368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046288"/>
                        <a:ext cx="7491412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10"/>
          <p:cNvSpPr>
            <a:spLocks noChangeArrowheads="1"/>
          </p:cNvSpPr>
          <p:nvPr/>
        </p:nvSpPr>
        <p:spPr bwMode="auto">
          <a:xfrm>
            <a:off x="1466850" y="323850"/>
            <a:ext cx="3321050" cy="461963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部分响应的一般形式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ADAF1F7-EC57-418B-A8CD-72207B3E00CE}" type="slidenum">
              <a:rPr lang="en-US" altLang="zh-CN" sz="1400" smtClean="0"/>
              <a:pPr eaLnBrk="1" hangingPunct="1"/>
              <a:t>92</a:t>
            </a:fld>
            <a:endParaRPr lang="en-US" altLang="zh-CN" sz="1400" smtClean="0"/>
          </a:p>
        </p:txBody>
      </p:sp>
      <p:pic>
        <p:nvPicPr>
          <p:cNvPr id="96259" name="Picture 4" descr="b0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188913"/>
            <a:ext cx="6069012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7"/>
          <p:cNvSpPr>
            <a:spLocks noChangeArrowheads="1"/>
          </p:cNvSpPr>
          <p:nvPr/>
        </p:nvSpPr>
        <p:spPr bwMode="auto">
          <a:xfrm>
            <a:off x="684213" y="1125538"/>
            <a:ext cx="630237" cy="4154487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常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见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的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五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类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部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分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响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应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波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044AED3-5E2D-41D4-9440-A7DDA7A99A7F}" type="slidenum">
              <a:rPr lang="en-US" altLang="zh-CN" sz="1400" smtClean="0"/>
              <a:pPr eaLnBrk="1" hangingPunct="1"/>
              <a:t>93</a:t>
            </a:fld>
            <a:endParaRPr lang="en-US" altLang="zh-CN" sz="1400" smtClean="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000125" y="4173538"/>
            <a:ext cx="7572375" cy="106838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304800" eaLnBrk="0" hangingPunct="0">
              <a:lnSpc>
                <a:spcPts val="3800"/>
              </a:lnSpc>
              <a:defRPr/>
            </a:pPr>
            <a:r>
              <a:rPr lang="zh-CN" sz="2400" b="1" dirty="0">
                <a:latin typeface="Arial" pitchFamily="34" charset="0"/>
                <a:ea typeface="+mn-ea"/>
                <a:cs typeface="Arial" pitchFamily="34" charset="0"/>
              </a:rPr>
              <a:t>当输入数据为</a:t>
            </a:r>
            <a:r>
              <a:rPr lang="en-US" altLang="zh-CN" sz="2400" b="1" i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</a:t>
            </a:r>
            <a:r>
              <a:rPr lang="zh-CN" altLang="en-US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进制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时，相关编码电平数要超过</a:t>
            </a:r>
            <a:r>
              <a:rPr lang="en-US" altLang="zh-CN" sz="2400" b="1" i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。   </a:t>
            </a:r>
            <a:endParaRPr lang="en-US" altLang="zh-CN" sz="24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indent="304800" eaLnBrk="0" hangingPunct="0">
              <a:lnSpc>
                <a:spcPts val="3800"/>
              </a:lnSpc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因此，部分响应系统的抗噪声性能</a:t>
            </a:r>
            <a:r>
              <a:rPr lang="zh-CN" altLang="en-US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变差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。</a:t>
            </a: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000125" y="1743075"/>
            <a:ext cx="7893050" cy="10683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304800" eaLnBrk="0" hangingPunct="0">
              <a:lnSpc>
                <a:spcPts val="3800"/>
              </a:lnSpc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能实现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波特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/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赫的频带利用率，且传输波形的“尾巴”衰减大和收敛快。</a:t>
            </a: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571500" y="1285875"/>
            <a:ext cx="857250" cy="5715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优点</a:t>
            </a:r>
          </a:p>
        </p:txBody>
      </p:sp>
      <p:sp>
        <p:nvSpPr>
          <p:cNvPr id="6" name="Oval 43"/>
          <p:cNvSpPr>
            <a:spLocks noChangeArrowheads="1"/>
          </p:cNvSpPr>
          <p:nvPr/>
        </p:nvSpPr>
        <p:spPr bwMode="auto">
          <a:xfrm>
            <a:off x="500063" y="3643313"/>
            <a:ext cx="857250" cy="5715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缺点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00063" y="428625"/>
            <a:ext cx="7643812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ts val="4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部分响应系统优缺点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E2A6302-F1FF-4190-8D27-88CBD399CDCE}" type="slidenum">
              <a:rPr lang="en-US" altLang="zh-CN" sz="1400" smtClean="0"/>
              <a:pPr eaLnBrk="1" hangingPunct="1"/>
              <a:t>94</a:t>
            </a:fld>
            <a:endParaRPr lang="en-US" altLang="zh-CN" sz="1400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00125" y="5072063"/>
            <a:ext cx="7500938" cy="12350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defRPr/>
            </a:pPr>
            <a:r>
              <a:rPr lang="zh-CN" altLang="en-US" sz="2400" b="1" smtClean="0">
                <a:latin typeface="Arial" charset="0"/>
              </a:rPr>
              <a:t>插入均衡器</a:t>
            </a:r>
            <a:r>
              <a:rPr lang="en-US" altLang="zh-CN" sz="2400" i="1" smtClean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(ω) </a:t>
            </a:r>
            <a:r>
              <a:rPr lang="zh-CN" altLang="en-US" sz="2400" b="1" smtClean="0">
                <a:latin typeface="Arial" charset="0"/>
              </a:rPr>
              <a:t>，使得                  </a:t>
            </a:r>
            <a:r>
              <a:rPr lang="zh-CN" altLang="en-US" sz="2400" b="1" baseline="-25000" smtClean="0">
                <a:latin typeface="Arial" charset="0"/>
              </a:rPr>
              <a:t>        </a:t>
            </a:r>
          </a:p>
          <a:p>
            <a:pPr eaLnBrk="1" hangingPunct="1">
              <a:lnSpc>
                <a:spcPts val="3000"/>
              </a:lnSpc>
              <a:defRPr/>
            </a:pPr>
            <a:endParaRPr lang="zh-CN" altLang="en-US" sz="2400" b="1" baseline="-25000" smtClean="0">
              <a:latin typeface="Arial" charset="0"/>
            </a:endParaRPr>
          </a:p>
          <a:p>
            <a:pPr eaLnBrk="1" hangingPunct="1">
              <a:lnSpc>
                <a:spcPts val="3000"/>
              </a:lnSpc>
              <a:defRPr/>
            </a:pPr>
            <a:r>
              <a:rPr lang="zh-CN" altLang="en-US" sz="2400" b="1" smtClean="0">
                <a:latin typeface="Arial" charset="0"/>
              </a:rPr>
              <a:t>满足无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ISI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的频域条件</a:t>
            </a:r>
            <a:r>
              <a:rPr lang="zh-CN" altLang="en-US" sz="2400" b="1" smtClean="0">
                <a:latin typeface="Arial" charset="0"/>
              </a:rPr>
              <a:t>，则 </a:t>
            </a:r>
            <a:r>
              <a:rPr lang="en-US" altLang="zh-CN" sz="2400" b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charset="0"/>
              </a:rPr>
              <a:t>𝑦</a:t>
            </a:r>
            <a:r>
              <a:rPr lang="en-US" altLang="zh-CN" sz="2400" smtClean="0">
                <a:solidFill>
                  <a:srgbClr val="FF0000"/>
                </a:solidFill>
              </a:rPr>
              <a:t>(t)</a:t>
            </a:r>
            <a:r>
              <a:rPr lang="zh-CN" altLang="en-US" sz="2400" b="1" baseline="-25000" smtClean="0">
                <a:latin typeface="Arial" charset="0"/>
              </a:rPr>
              <a:t>  </a:t>
            </a:r>
            <a:r>
              <a:rPr lang="zh-CN" altLang="en-US" sz="2400" b="1" smtClean="0">
                <a:latin typeface="Arial" charset="0"/>
              </a:rPr>
              <a:t>在抽样时刻上无</a:t>
            </a:r>
            <a:r>
              <a:rPr lang="en-US" altLang="zh-CN" sz="2400" b="1" smtClean="0">
                <a:latin typeface="Arial" charset="0"/>
              </a:rPr>
              <a:t>ISI</a:t>
            </a:r>
            <a:r>
              <a:rPr lang="zh-CN" altLang="en-US" sz="2400" smtClean="0">
                <a:latin typeface="Arial" charset="0"/>
              </a:rPr>
              <a:t>。</a:t>
            </a:r>
          </a:p>
        </p:txBody>
      </p:sp>
      <p:graphicFrame>
        <p:nvGraphicFramePr>
          <p:cNvPr id="98308" name="Object 15"/>
          <p:cNvGraphicFramePr>
            <a:graphicFrameLocks noChangeAspect="1"/>
          </p:cNvGraphicFramePr>
          <p:nvPr/>
        </p:nvGraphicFramePr>
        <p:xfrm>
          <a:off x="4597400" y="4143375"/>
          <a:ext cx="984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3" imgW="469696" imgH="291973" progId="Equation.DSMT4">
                  <p:embed/>
                </p:oleObj>
              </mc:Choice>
              <mc:Fallback>
                <p:oleObj name="Equation" r:id="rId3" imgW="469696" imgH="29197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143375"/>
                        <a:ext cx="984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6" name="AutoShape 18"/>
          <p:cNvSpPr>
            <a:spLocks noChangeArrowheads="1"/>
          </p:cNvSpPr>
          <p:nvPr/>
        </p:nvSpPr>
        <p:spPr bwMode="auto">
          <a:xfrm>
            <a:off x="5010150" y="2428875"/>
            <a:ext cx="1143000" cy="857250"/>
          </a:xfrm>
          <a:prstGeom prst="wedgeRoundRectCallout">
            <a:avLst>
              <a:gd name="adj1" fmla="val -44989"/>
              <a:gd name="adj2" fmla="val 99156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b="1">
                <a:solidFill>
                  <a:srgbClr val="0000CC"/>
                </a:solidFill>
              </a:rPr>
              <a:t>有 </a:t>
            </a:r>
            <a:r>
              <a:rPr lang="en-US" altLang="zh-CN" sz="2400"/>
              <a:t>ISI</a:t>
            </a:r>
          </a:p>
          <a:p>
            <a:pPr>
              <a:defRPr/>
            </a:pPr>
            <a:r>
              <a:rPr lang="en-US" altLang="zh-CN" sz="2400" b="1">
                <a:solidFill>
                  <a:srgbClr val="000099"/>
                </a:solidFill>
                <a:latin typeface="Cambria Math" pitchFamily="18" charset="0"/>
                <a:ea typeface="Cambria Math" pitchFamily="18" charset="0"/>
                <a:cs typeface="Arial" charset="0"/>
              </a:rPr>
              <a:t>    𝑥</a:t>
            </a:r>
            <a:r>
              <a:rPr lang="en-US" altLang="zh-CN" sz="2400">
                <a:solidFill>
                  <a:srgbClr val="000099"/>
                </a:solidFill>
              </a:rPr>
              <a:t>(t)</a:t>
            </a:r>
            <a:endParaRPr lang="en-US" altLang="zh-CN" sz="2000" b="1"/>
          </a:p>
        </p:txBody>
      </p:sp>
      <p:sp>
        <p:nvSpPr>
          <p:cNvPr id="98310" name="Rectangle 26"/>
          <p:cNvSpPr>
            <a:spLocks noChangeArrowheads="1"/>
          </p:cNvSpPr>
          <p:nvPr/>
        </p:nvSpPr>
        <p:spPr bwMode="auto">
          <a:xfrm>
            <a:off x="3795713" y="3536950"/>
            <a:ext cx="2786062" cy="1106488"/>
          </a:xfrm>
          <a:prstGeom prst="rect">
            <a:avLst/>
          </a:prstGeom>
          <a:noFill/>
          <a:ln w="12700">
            <a:solidFill>
              <a:srgbClr val="8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1" name="Rectangle 3"/>
          <p:cNvSpPr txBox="1">
            <a:spLocks noChangeArrowheads="1"/>
          </p:cNvSpPr>
          <p:nvPr/>
        </p:nvSpPr>
        <p:spPr bwMode="auto">
          <a:xfrm>
            <a:off x="0" y="422275"/>
            <a:ext cx="40719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003399"/>
                </a:solidFill>
                <a:cs typeface="Arial" charset="0"/>
              </a:rPr>
              <a:t>§</a:t>
            </a:r>
            <a:r>
              <a:rPr lang="en-US" altLang="en-US" sz="32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6</a:t>
            </a:r>
            <a:r>
              <a:rPr lang="en-US" altLang="zh-CN" sz="32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.7.</a:t>
            </a:r>
            <a:r>
              <a:rPr lang="en-US" altLang="zh-CN" sz="3200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2 </a:t>
            </a:r>
            <a:r>
              <a:rPr lang="en-US" altLang="zh-CN" sz="32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32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时域均衡</a:t>
            </a: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endParaRPr lang="en-US" altLang="zh-CN" sz="3200" b="1">
              <a:solidFill>
                <a:srgbClr val="003399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642938" y="1143000"/>
            <a:ext cx="1500187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目的：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313" name="矩形 25"/>
          <p:cNvSpPr>
            <a:spLocks noChangeArrowheads="1"/>
          </p:cNvSpPr>
          <p:nvPr/>
        </p:nvSpPr>
        <p:spPr bwMode="auto">
          <a:xfrm>
            <a:off x="2214563" y="1214438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消除或减小码间串扰（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ISI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27" name="矩形 6"/>
          <p:cNvSpPr>
            <a:spLocks noChangeArrowheads="1"/>
          </p:cNvSpPr>
          <p:nvPr/>
        </p:nvSpPr>
        <p:spPr bwMode="auto">
          <a:xfrm>
            <a:off x="642938" y="1857375"/>
            <a:ext cx="1500187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方法：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315" name="矩形 27"/>
          <p:cNvSpPr>
            <a:spLocks noChangeArrowheads="1"/>
          </p:cNvSpPr>
          <p:nvPr/>
        </p:nvSpPr>
        <p:spPr bwMode="auto">
          <a:xfrm>
            <a:off x="2214563" y="1928813"/>
            <a:ext cx="3571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33CC"/>
              </a:buClr>
              <a:buSzPct val="55000"/>
            </a:pP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频域均衡 </a:t>
            </a:r>
            <a:r>
              <a:rPr lang="zh-CN" altLang="en-US" sz="2400">
                <a:solidFill>
                  <a:srgbClr val="000000"/>
                </a:solidFill>
                <a:latin typeface="Arial" charset="0"/>
              </a:rPr>
              <a:t>和 </a:t>
            </a:r>
            <a:r>
              <a:rPr lang="zh-CN" altLang="en-US" sz="2400" b="1">
                <a:latin typeface="Arial" charset="0"/>
              </a:rPr>
              <a:t>时域均衡</a:t>
            </a:r>
            <a:endParaRPr lang="zh-CN" altLang="en-US" sz="2400">
              <a:latin typeface="Arial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642938" y="2619375"/>
            <a:ext cx="200025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均衡原理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8317" name="Object 23"/>
          <p:cNvGraphicFramePr>
            <a:graphicFrameLocks noChangeAspect="1"/>
          </p:cNvGraphicFramePr>
          <p:nvPr/>
        </p:nvGraphicFramePr>
        <p:xfrm>
          <a:off x="3224213" y="3071813"/>
          <a:ext cx="5276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Visio" r:id="rId5" imgW="2063760" imgH="447353" progId="Visio.Drawing.11">
                  <p:embed/>
                </p:oleObj>
              </mc:Choice>
              <mc:Fallback>
                <p:oleObj name="Visio" r:id="rId5" imgW="2063760" imgH="447353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3071813"/>
                        <a:ext cx="5276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6510338" y="2428875"/>
            <a:ext cx="1143000" cy="857250"/>
          </a:xfrm>
          <a:prstGeom prst="wedgeRoundRectCallout">
            <a:avLst>
              <a:gd name="adj1" fmla="val -46219"/>
              <a:gd name="adj2" fmla="val 101176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无 </a:t>
            </a:r>
            <a:r>
              <a:rPr lang="en-US" altLang="zh-CN" sz="2400"/>
              <a:t>ISI</a:t>
            </a:r>
            <a:r>
              <a:rPr lang="en-US" altLang="zh-CN" sz="2400" b="1"/>
              <a:t>   </a:t>
            </a:r>
          </a:p>
          <a:p>
            <a:pPr>
              <a:defRPr/>
            </a:pPr>
            <a:r>
              <a:rPr lang="en-US" altLang="zh-CN" sz="2000" b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charset="0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charset="0"/>
              </a:rPr>
              <a:t>𝑦</a:t>
            </a:r>
            <a:r>
              <a:rPr lang="en-US" altLang="zh-CN" sz="2400">
                <a:solidFill>
                  <a:srgbClr val="FF0000"/>
                </a:solidFill>
              </a:rPr>
              <a:t>(t)</a:t>
            </a:r>
          </a:p>
        </p:txBody>
      </p:sp>
      <p:graphicFrame>
        <p:nvGraphicFramePr>
          <p:cNvPr id="98319" name="Object 26"/>
          <p:cNvGraphicFramePr>
            <a:graphicFrameLocks noChangeAspect="1"/>
          </p:cNvGraphicFramePr>
          <p:nvPr/>
        </p:nvGraphicFramePr>
        <p:xfrm>
          <a:off x="4608513" y="5102225"/>
          <a:ext cx="2749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Equation" r:id="rId7" imgW="1346200" imgH="292100" progId="Equation.DSMT4">
                  <p:embed/>
                </p:oleObj>
              </mc:Choice>
              <mc:Fallback>
                <p:oleObj name="Equation" r:id="rId7" imgW="1346200" imgH="2921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5102225"/>
                        <a:ext cx="2749550" cy="6127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143250" y="2786063"/>
            <a:ext cx="1214438" cy="500062"/>
          </a:xfrm>
          <a:prstGeom prst="wedgeRoundRectCallout">
            <a:avLst>
              <a:gd name="adj1" fmla="val 31463"/>
              <a:gd name="adj2" fmla="val 118848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0000CC"/>
                </a:solidFill>
              </a:rPr>
              <a:t>有</a:t>
            </a:r>
            <a:r>
              <a:rPr lang="zh-CN" altLang="en-US" sz="2400" b="1" dirty="0"/>
              <a:t>误差</a:t>
            </a:r>
            <a:endParaRPr lang="en-US" altLang="zh-CN" sz="2400" dirty="0"/>
          </a:p>
          <a:p>
            <a:pPr>
              <a:defRPr/>
            </a:pP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B05394D-9027-408A-9031-028C91DD0690}" type="slidenum">
              <a:rPr lang="en-US" altLang="zh-CN" sz="1400" smtClean="0"/>
              <a:pPr eaLnBrk="1" hangingPunct="1"/>
              <a:t>95</a:t>
            </a:fld>
            <a:endParaRPr lang="en-US" altLang="zh-CN" sz="1400" smtClean="0"/>
          </a:p>
        </p:txBody>
      </p:sp>
      <p:sp>
        <p:nvSpPr>
          <p:cNvPr id="99331" name="TextBox 3"/>
          <p:cNvSpPr txBox="1">
            <a:spLocks noChangeArrowheads="1"/>
          </p:cNvSpPr>
          <p:nvPr/>
        </p:nvSpPr>
        <p:spPr bwMode="auto">
          <a:xfrm>
            <a:off x="684213" y="476250"/>
            <a:ext cx="7170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333CC"/>
              </a:buClr>
              <a:buSzPct val="60000"/>
              <a:buFont typeface="Wingdings" pitchFamily="2" charset="2"/>
              <a:buChar char="u"/>
            </a:pPr>
            <a:r>
              <a:rPr lang="en-US" altLang="zh-CN" sz="2400" b="1">
                <a:solidFill>
                  <a:srgbClr val="00B050"/>
                </a:solidFill>
                <a:latin typeface="Arial" charset="0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i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(t)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构造出均衡器的结构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横向滤波器</a:t>
            </a:r>
          </a:p>
        </p:txBody>
      </p:sp>
      <p:graphicFrame>
        <p:nvGraphicFramePr>
          <p:cNvPr id="99332" name="Object 21"/>
          <p:cNvGraphicFramePr>
            <a:graphicFrameLocks noChangeAspect="1"/>
          </p:cNvGraphicFramePr>
          <p:nvPr/>
        </p:nvGraphicFramePr>
        <p:xfrm>
          <a:off x="2627313" y="1268413"/>
          <a:ext cx="32908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7" name="Equation" r:id="rId3" imgW="1435100" imgH="342900" progId="Equation.DSMT4">
                  <p:embed/>
                </p:oleObj>
              </mc:Choice>
              <mc:Fallback>
                <p:oleObj name="Equation" r:id="rId3" imgW="1435100" imgH="3429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268413"/>
                        <a:ext cx="3290887" cy="78581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611188" y="2420938"/>
          <a:ext cx="7888287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Visio" r:id="rId5" imgW="4633806" imgH="1640856" progId="Visio.Drawing.11">
                  <p:embed/>
                </p:oleObj>
              </mc:Choice>
              <mc:Fallback>
                <p:oleObj name="Visio" r:id="rId5" imgW="4633806" imgH="164085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7888287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5C9A313-228A-4D48-BA38-2BAC3B76E072}" type="slidenum">
              <a:rPr lang="en-US" altLang="zh-CN" sz="1400" smtClean="0"/>
              <a:pPr eaLnBrk="1" hangingPunct="1"/>
              <a:t>96</a:t>
            </a:fld>
            <a:endParaRPr lang="en-US" altLang="zh-CN" sz="1400" smtClean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55650" y="3141663"/>
            <a:ext cx="4065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 在抽样时刻 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t=</a:t>
            </a:r>
            <a:r>
              <a:rPr lang="en-US" altLang="zh-CN" sz="2400" b="1" dirty="0" err="1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kT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B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的取值：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4213" y="1989138"/>
            <a:ext cx="328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+mn-ea"/>
                <a:ea typeface="+mn-ea"/>
              </a:rPr>
              <a:t> 均衡后的输出波形：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642938" y="428625"/>
            <a:ext cx="2714625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有限长均衡器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0358" name="Object 10"/>
          <p:cNvGraphicFramePr>
            <a:graphicFrameLocks noChangeAspect="1"/>
          </p:cNvGraphicFramePr>
          <p:nvPr/>
        </p:nvGraphicFramePr>
        <p:xfrm>
          <a:off x="3576638" y="1000125"/>
          <a:ext cx="30829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3" imgW="1358310" imgH="431613" progId="Equation.DSMT4">
                  <p:embed/>
                </p:oleObj>
              </mc:Choice>
              <mc:Fallback>
                <p:oleObj name="Equation" r:id="rId3" imgW="1358310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000125"/>
                        <a:ext cx="3082925" cy="8905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TextBox 5"/>
          <p:cNvSpPr txBox="1">
            <a:spLocks noChangeArrowheads="1"/>
          </p:cNvSpPr>
          <p:nvPr/>
        </p:nvSpPr>
        <p:spPr bwMode="auto">
          <a:xfrm>
            <a:off x="857250" y="1100138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CC"/>
                </a:solidFill>
                <a:latin typeface="Arial" charset="0"/>
                <a:cs typeface="Arial" charset="0"/>
              </a:rPr>
              <a:t>（</a:t>
            </a:r>
            <a:r>
              <a:rPr lang="en-US" altLang="zh-CN" sz="2000" b="1">
                <a:solidFill>
                  <a:srgbClr val="0000CC"/>
                </a:solidFill>
                <a:latin typeface="Arial" charset="0"/>
                <a:cs typeface="Arial" charset="0"/>
              </a:rPr>
              <a:t>2N+1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cs typeface="Arial" charset="0"/>
              </a:rPr>
              <a:t>个抽头系数 ）</a:t>
            </a:r>
          </a:p>
        </p:txBody>
      </p:sp>
      <p:graphicFrame>
        <p:nvGraphicFramePr>
          <p:cNvPr id="100360" name="Object 12"/>
          <p:cNvGraphicFramePr>
            <a:graphicFrameLocks noChangeAspect="1"/>
          </p:cNvGraphicFramePr>
          <p:nvPr/>
        </p:nvGraphicFramePr>
        <p:xfrm>
          <a:off x="3851275" y="2060575"/>
          <a:ext cx="38163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5" imgW="2082800" imgH="431800" progId="Equation.DSMT4">
                  <p:embed/>
                </p:oleObj>
              </mc:Choice>
              <mc:Fallback>
                <p:oleObj name="Equation" r:id="rId5" imgW="20828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60575"/>
                        <a:ext cx="3816350" cy="7905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4"/>
          <p:cNvGraphicFramePr>
            <a:graphicFrameLocks noChangeAspect="1"/>
          </p:cNvGraphicFramePr>
          <p:nvPr/>
        </p:nvGraphicFramePr>
        <p:xfrm>
          <a:off x="4572000" y="2997200"/>
          <a:ext cx="32400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7" imgW="1637589" imgH="431613" progId="Equation.DSMT4">
                  <p:embed/>
                </p:oleObj>
              </mc:Choice>
              <mc:Fallback>
                <p:oleObj name="Equation" r:id="rId7" imgW="1637589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97200"/>
                        <a:ext cx="3240088" cy="8540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5"/>
          <p:cNvGraphicFramePr>
            <a:graphicFrameLocks noChangeAspect="1"/>
          </p:cNvGraphicFramePr>
          <p:nvPr/>
        </p:nvGraphicFramePr>
        <p:xfrm>
          <a:off x="755650" y="4581525"/>
          <a:ext cx="21478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9" imgW="927100" imgH="431800" progId="Equation.DSMT4">
                  <p:embed/>
                </p:oleObj>
              </mc:Choice>
              <mc:Fallback>
                <p:oleObj name="Equation" r:id="rId9" imgW="9271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81525"/>
                        <a:ext cx="2147888" cy="10001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63" name="Picture 14" descr="t05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56938" r="7106" b="7045"/>
          <a:stretch>
            <a:fillRect/>
          </a:stretch>
        </p:blipFill>
        <p:spPr bwMode="auto">
          <a:xfrm>
            <a:off x="3598863" y="4437063"/>
            <a:ext cx="5545137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8369860-454E-4234-B8AB-AFB4AB5678C4}" type="slidenum">
              <a:rPr lang="en-US" altLang="zh-CN" sz="1400" smtClean="0"/>
              <a:pPr eaLnBrk="1" hangingPunct="1"/>
              <a:t>97</a:t>
            </a:fld>
            <a:endParaRPr lang="en-US" altLang="zh-CN" sz="1400" smtClean="0"/>
          </a:p>
        </p:txBody>
      </p:sp>
      <p:graphicFrame>
        <p:nvGraphicFramePr>
          <p:cNvPr id="101379" name="Object 14"/>
          <p:cNvGraphicFramePr>
            <a:graphicFrameLocks noChangeAspect="1"/>
          </p:cNvGraphicFramePr>
          <p:nvPr/>
        </p:nvGraphicFramePr>
        <p:xfrm>
          <a:off x="5392738" y="2214563"/>
          <a:ext cx="33940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9" name="Visio" r:id="rId3" imgW="4556880" imgH="2577960" progId="Visio.Drawing.11">
                  <p:embed/>
                </p:oleObj>
              </mc:Choice>
              <mc:Fallback>
                <p:oleObj name="Visio" r:id="rId3" imgW="4556880" imgH="257796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2214563"/>
                        <a:ext cx="3394075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28625" y="2357438"/>
            <a:ext cx="1268413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  <a:ea typeface="+mn-ea"/>
              </a:rPr>
              <a:t>根据</a:t>
            </a:r>
          </a:p>
        </p:txBody>
      </p:sp>
      <p:sp>
        <p:nvSpPr>
          <p:cNvPr id="16" name="矩形 15"/>
          <p:cNvSpPr/>
          <p:nvPr/>
        </p:nvSpPr>
        <p:spPr>
          <a:xfrm>
            <a:off x="500063" y="3609975"/>
            <a:ext cx="32797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当 </a:t>
            </a:r>
            <a:r>
              <a:rPr lang="en-US" altLang="zh-CN" sz="2400" b="1" kern="0" dirty="0">
                <a:solidFill>
                  <a:srgbClr val="3333CC"/>
                </a:solidFill>
                <a:latin typeface="Arial" pitchFamily="34" charset="0"/>
                <a:ea typeface="+mn-ea"/>
                <a:cs typeface="Arial" pitchFamily="34" charset="0"/>
              </a:rPr>
              <a:t>k=0 </a:t>
            </a: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时，可得</a:t>
            </a:r>
            <a:endParaRPr lang="zh-CN" altLang="en-US" sz="2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4767" name="Text Box 8"/>
          <p:cNvSpPr txBox="1">
            <a:spLocks noChangeArrowheads="1"/>
          </p:cNvSpPr>
          <p:nvPr/>
        </p:nvSpPr>
        <p:spPr bwMode="auto">
          <a:xfrm>
            <a:off x="500063" y="508000"/>
            <a:ext cx="8464550" cy="156845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8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设三抽头的横向滤波器：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lang="en-US" altLang="zh-CN" sz="2400" b="1" baseline="-25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-1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=-1/4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lang="en-US" altLang="zh-CN" sz="2400" b="1" baseline="-25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=1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lang="zh-CN" altLang="en-US" sz="2400" b="1" baseline="-25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＋</a:t>
            </a:r>
            <a:r>
              <a:rPr lang="en-US" altLang="zh-CN" sz="2400" b="1" baseline="-25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=-1/2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。</a:t>
            </a:r>
            <a:endParaRPr lang="en-US" altLang="zh-CN" sz="2400" b="1" dirty="0">
              <a:solidFill>
                <a:srgbClr val="4221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ts val="38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均衡器输入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x(t)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在各抽样点上的取值分别为：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altLang="zh-CN" sz="2400" b="1" baseline="-25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-1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=1/4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altLang="zh-CN" sz="2400" b="1" baseline="-25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=1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altLang="zh-CN" sz="2400" b="1" baseline="-25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+1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=1/2</a:t>
            </a:r>
            <a:r>
              <a:rPr lang="zh-CN" altLang="en-US" sz="2400" b="1" dirty="0">
                <a:solidFill>
                  <a:srgbClr val="422100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lang="zh-CN" altLang="en-US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其余均为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。 试求均衡器输出 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y(t)</a:t>
            </a:r>
            <a:r>
              <a:rPr lang="en-US" altLang="zh-CN" sz="2400" b="1" dirty="0">
                <a:solidFill>
                  <a:srgbClr val="000099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的抽样值。</a:t>
            </a:r>
          </a:p>
        </p:txBody>
      </p:sp>
      <p:grpSp>
        <p:nvGrpSpPr>
          <p:cNvPr id="101383" name="Group 59"/>
          <p:cNvGrpSpPr>
            <a:grpSpLocks/>
          </p:cNvGrpSpPr>
          <p:nvPr/>
        </p:nvGrpSpPr>
        <p:grpSpPr bwMode="auto">
          <a:xfrm>
            <a:off x="142875" y="214313"/>
            <a:ext cx="720725" cy="719137"/>
            <a:chOff x="1655" y="845"/>
            <a:chExt cx="454" cy="453"/>
          </a:xfrm>
        </p:grpSpPr>
        <p:grpSp>
          <p:nvGrpSpPr>
            <p:cNvPr id="101388" name="Group 12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101390" name="Oval 13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1391" name="Oval 1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1392" name="Oval 1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1393" name="Oval 16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1394" name="Oval 1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1389" name="Text Box 58"/>
            <p:cNvSpPr txBox="1">
              <a:spLocks noChangeArrowheads="1"/>
            </p:cNvSpPr>
            <p:nvPr/>
          </p:nvSpPr>
          <p:spPr bwMode="gray">
            <a:xfrm>
              <a:off x="1690" y="88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例</a:t>
              </a:r>
            </a:p>
          </p:txBody>
        </p:sp>
      </p:grpSp>
      <p:graphicFrame>
        <p:nvGraphicFramePr>
          <p:cNvPr id="101384" name="Object 15"/>
          <p:cNvGraphicFramePr>
            <a:graphicFrameLocks noChangeAspect="1"/>
          </p:cNvGraphicFramePr>
          <p:nvPr/>
        </p:nvGraphicFramePr>
        <p:xfrm>
          <a:off x="2112963" y="2286000"/>
          <a:ext cx="20304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0" name="公式" r:id="rId5" imgW="914400" imgH="431800" progId="Equation.3">
                  <p:embed/>
                </p:oleObj>
              </mc:Choice>
              <mc:Fallback>
                <p:oleObj name="公式" r:id="rId5" imgW="9144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286000"/>
                        <a:ext cx="20304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16"/>
          <p:cNvGraphicFramePr>
            <a:graphicFrameLocks noChangeAspect="1"/>
          </p:cNvGraphicFramePr>
          <p:nvPr/>
        </p:nvGraphicFramePr>
        <p:xfrm>
          <a:off x="2214563" y="4113213"/>
          <a:ext cx="53578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1" name="Equation" r:id="rId7" imgW="2413000" imgH="431800" progId="Equation.DSMT4">
                  <p:embed/>
                </p:oleObj>
              </mc:Choice>
              <mc:Fallback>
                <p:oleObj name="Equation" r:id="rId7" imgW="24130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113213"/>
                        <a:ext cx="53578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506413" y="5181600"/>
            <a:ext cx="32797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当 </a:t>
            </a:r>
            <a:r>
              <a:rPr lang="en-US" altLang="zh-CN" sz="2400" b="1" kern="0" dirty="0">
                <a:solidFill>
                  <a:srgbClr val="3333CC"/>
                </a:solidFill>
                <a:latin typeface="Arial" pitchFamily="34" charset="0"/>
                <a:ea typeface="+mn-ea"/>
                <a:cs typeface="Arial" pitchFamily="34" charset="0"/>
              </a:rPr>
              <a:t>k=1 </a:t>
            </a: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时，可得</a:t>
            </a:r>
            <a:endParaRPr lang="zh-CN" altLang="en-US" sz="2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01387" name="Object 17"/>
          <p:cNvGraphicFramePr>
            <a:graphicFrameLocks noChangeAspect="1"/>
          </p:cNvGraphicFramePr>
          <p:nvPr/>
        </p:nvGraphicFramePr>
        <p:xfrm>
          <a:off x="2214563" y="5470525"/>
          <a:ext cx="53578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2" name="Equation" r:id="rId9" imgW="2413000" imgH="431800" progId="Equation.DSMT4">
                  <p:embed/>
                </p:oleObj>
              </mc:Choice>
              <mc:Fallback>
                <p:oleObj name="Equation" r:id="rId9" imgW="24130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470525"/>
                        <a:ext cx="53578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C797C63-4948-402A-82CC-2BF7E99C67F0}" type="slidenum">
              <a:rPr lang="en-US" altLang="zh-CN" sz="1400" smtClean="0"/>
              <a:pPr eaLnBrk="1" hangingPunct="1"/>
              <a:t>98</a:t>
            </a:fld>
            <a:endParaRPr lang="en-US" altLang="zh-CN" sz="1400" smtClean="0"/>
          </a:p>
        </p:txBody>
      </p:sp>
      <p:graphicFrame>
        <p:nvGraphicFramePr>
          <p:cNvPr id="275463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773349"/>
              </p:ext>
            </p:extLst>
          </p:nvPr>
        </p:nvGraphicFramePr>
        <p:xfrm>
          <a:off x="3862388" y="2765425"/>
          <a:ext cx="4210050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Visio" r:id="rId3" imgW="2938521" imgH="2208692" progId="Visio.Drawing.11">
                  <p:embed/>
                </p:oleObj>
              </mc:Choice>
              <mc:Fallback>
                <p:oleObj name="Visio" r:id="rId3" imgW="2938521" imgH="2208692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2765425"/>
                        <a:ext cx="4210050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6413" y="1071563"/>
            <a:ext cx="32797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当 </a:t>
            </a:r>
            <a:r>
              <a:rPr lang="en-US" altLang="zh-CN" sz="2400" b="1" kern="0" dirty="0">
                <a:solidFill>
                  <a:srgbClr val="3333CC"/>
                </a:solidFill>
                <a:latin typeface="Arial" pitchFamily="34" charset="0"/>
                <a:ea typeface="+mn-ea"/>
                <a:cs typeface="Arial" pitchFamily="34" charset="0"/>
              </a:rPr>
              <a:t>k=1 </a:t>
            </a: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时，可得</a:t>
            </a:r>
            <a:endParaRPr lang="zh-CN" altLang="en-US" sz="2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3" y="2609850"/>
            <a:ext cx="17319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同理可求得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0" y="5038725"/>
            <a:ext cx="17319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其余均为零</a:t>
            </a:r>
            <a:endParaRPr kumimoji="1" lang="zh-CN" altLang="en-US" sz="1200" b="1" dirty="0">
              <a:solidFill>
                <a:srgbClr val="996600"/>
              </a:solidFill>
              <a:latin typeface="+mn-ea"/>
              <a:ea typeface="+mn-ea"/>
            </a:endParaRPr>
          </a:p>
        </p:txBody>
      </p:sp>
      <p:graphicFrame>
        <p:nvGraphicFramePr>
          <p:cNvPr id="102407" name="Object 8"/>
          <p:cNvGraphicFramePr>
            <a:graphicFrameLocks noChangeAspect="1"/>
          </p:cNvGraphicFramePr>
          <p:nvPr/>
        </p:nvGraphicFramePr>
        <p:xfrm>
          <a:off x="2181225" y="1500188"/>
          <a:ext cx="59626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公式" r:id="rId5" imgW="2628900" imgH="431800" progId="Equation.3">
                  <p:embed/>
                </p:oleObj>
              </mc:Choice>
              <mc:Fallback>
                <p:oleObj name="公式" r:id="rId5" imgW="2628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500188"/>
                        <a:ext cx="59626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9"/>
          <p:cNvGraphicFramePr>
            <a:graphicFrameLocks noChangeAspect="1"/>
          </p:cNvGraphicFramePr>
          <p:nvPr/>
        </p:nvGraphicFramePr>
        <p:xfrm>
          <a:off x="1214438" y="3357563"/>
          <a:ext cx="1641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6" name="公式" r:id="rId7" imgW="723586" imgH="215806" progId="Equation.3">
                  <p:embed/>
                </p:oleObj>
              </mc:Choice>
              <mc:Fallback>
                <p:oleObj name="公式" r:id="rId7" imgW="72358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357563"/>
                        <a:ext cx="16414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10"/>
          <p:cNvGraphicFramePr>
            <a:graphicFrameLocks noChangeAspect="1"/>
          </p:cNvGraphicFramePr>
          <p:nvPr/>
        </p:nvGraphicFramePr>
        <p:xfrm>
          <a:off x="1214438" y="4121150"/>
          <a:ext cx="17859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7" name="公式" r:id="rId9" imgW="787058" imgH="215806" progId="Equation.3">
                  <p:embed/>
                </p:oleObj>
              </mc:Choice>
              <mc:Fallback>
                <p:oleObj name="公式" r:id="rId9" imgW="787058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121150"/>
                        <a:ext cx="17859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219A90A-8940-40BA-9FBA-C72361CE1ED9}" type="slidenum">
              <a:rPr lang="en-US" altLang="zh-CN" sz="1400" smtClean="0"/>
              <a:pPr eaLnBrk="1" hangingPunct="1"/>
              <a:t>99</a:t>
            </a:fld>
            <a:endParaRPr lang="en-US" altLang="zh-CN" sz="1400" smtClean="0"/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468313" y="404813"/>
            <a:ext cx="2714625" cy="5191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均衡效果评价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6802" name="Object 6"/>
          <p:cNvGraphicFramePr>
            <a:graphicFrameLocks noChangeAspect="1"/>
          </p:cNvGraphicFramePr>
          <p:nvPr/>
        </p:nvGraphicFramePr>
        <p:xfrm>
          <a:off x="1541463" y="2055813"/>
          <a:ext cx="22653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name="Equation" r:id="rId3" imgW="939392" imgH="533169" progId="Equation.DSMT4">
                  <p:embed/>
                </p:oleObj>
              </mc:Choice>
              <mc:Fallback>
                <p:oleObj name="Equation" r:id="rId3" imgW="939392" imgH="5331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055813"/>
                        <a:ext cx="2265362" cy="1285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7"/>
          <p:cNvGraphicFramePr>
            <a:graphicFrameLocks noChangeAspect="1"/>
          </p:cNvGraphicFramePr>
          <p:nvPr/>
        </p:nvGraphicFramePr>
        <p:xfrm>
          <a:off x="5041900" y="2055813"/>
          <a:ext cx="22050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Equation" r:id="rId5" imgW="914400" imgH="533400" progId="Equation.DSMT4">
                  <p:embed/>
                </p:oleObj>
              </mc:Choice>
              <mc:Fallback>
                <p:oleObj name="Equation" r:id="rId5" imgW="914400" imgH="533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055813"/>
                        <a:ext cx="2205038" cy="1285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27088" y="1341438"/>
            <a:ext cx="2376487" cy="5191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峰值失真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05313" y="1308100"/>
            <a:ext cx="2254250" cy="519113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均方失真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539750" y="3789363"/>
            <a:ext cx="8105775" cy="1539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defRPr/>
            </a:pPr>
            <a:r>
              <a:rPr lang="zh-CN" altLang="en-US" sz="2400" b="1" smtClean="0">
                <a:latin typeface="Times New Roman" pitchFamily="18" charset="0"/>
              </a:rPr>
              <a:t>均衡器设计的目标：</a:t>
            </a:r>
            <a:endParaRPr lang="en-US" altLang="zh-CN" sz="2400" b="1" smtClean="0">
              <a:latin typeface="Times New Roman" pitchFamily="18" charset="0"/>
            </a:endParaRPr>
          </a:p>
          <a:p>
            <a:pPr eaLnBrk="1" hangingPunct="1">
              <a:lnSpc>
                <a:spcPts val="3800"/>
              </a:lnSpc>
              <a:defRPr/>
            </a:pPr>
            <a:r>
              <a:rPr lang="en-US" altLang="zh-CN" sz="2400" b="1" smtClean="0">
                <a:latin typeface="Times New Roman" pitchFamily="18" charset="0"/>
              </a:rPr>
              <a:t>    </a:t>
            </a:r>
            <a:r>
              <a:rPr lang="zh-CN" altLang="en-US" sz="2400" b="1" smtClean="0">
                <a:latin typeface="Times New Roman" pitchFamily="18" charset="0"/>
              </a:rPr>
              <a:t>按照某种算法或准则，求出均衡器的抽头系数 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400" b="1" i="1" baseline="-250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smtClean="0">
                <a:latin typeface="Times New Roman" pitchFamily="18" charset="0"/>
              </a:rPr>
              <a:t>，使得 </a:t>
            </a:r>
            <a:r>
              <a:rPr lang="en-US" altLang="zh-CN" sz="2800" i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Arial" charset="0"/>
              </a:rPr>
              <a:t>k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≠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zh-CN" altLang="en-US" sz="2400" b="1" smtClean="0">
                <a:latin typeface="Times New Roman" pitchFamily="18" charset="0"/>
              </a:rPr>
              <a:t>的所有</a:t>
            </a:r>
            <a:r>
              <a:rPr lang="en-US" altLang="zh-CN" sz="2800" b="1" i="1" smtClean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altLang="zh-CN" sz="2800" b="1" i="1" baseline="-25000" smtClean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800" b="1" baseline="-2500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smtClean="0">
                <a:latin typeface="Times New Roman" pitchFamily="18" charset="0"/>
              </a:rPr>
              <a:t>为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itchFamily="18" charset="0"/>
              </a:rPr>
              <a:t>零</a:t>
            </a:r>
            <a:r>
              <a:rPr lang="zh-CN" altLang="en-US" sz="2400" b="1" smtClean="0">
                <a:latin typeface="Times New Roman" pitchFamily="18" charset="0"/>
              </a:rPr>
              <a:t>，从而消除或减小码间串扰。</a:t>
            </a:r>
            <a:r>
              <a:rPr lang="zh-CN" altLang="en-US" sz="2400" smtClean="0">
                <a:latin typeface="Times New Roman" pitchFamily="18" charset="0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13346</TotalTime>
  <Words>5081</Words>
  <Application>Microsoft Office PowerPoint</Application>
  <PresentationFormat>全屏显示(4:3)</PresentationFormat>
  <Paragraphs>790</Paragraphs>
  <Slides>105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105</vt:i4>
      </vt:variant>
    </vt:vector>
  </HeadingPairs>
  <TitlesOfParts>
    <vt:vector size="110" baseType="lpstr">
      <vt:lpstr>Blends</vt:lpstr>
      <vt:lpstr>Visio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2  HDB3码——3阶高密度双极性码</vt:lpstr>
      <vt:lpstr>PowerPoint 演示文稿</vt:lpstr>
      <vt:lpstr>PowerPoint 演示文稿</vt:lpstr>
      <vt:lpstr>PowerPoint 演示文稿</vt:lpstr>
      <vt:lpstr>    4  CMI 码 —— 传号反转码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西安电子科技大学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ph</dc:creator>
  <cp:lastModifiedBy>penghong</cp:lastModifiedBy>
  <cp:revision>966</cp:revision>
  <cp:lastPrinted>2014-10-15T08:22:55Z</cp:lastPrinted>
  <dcterms:created xsi:type="dcterms:W3CDTF">2006-09-23T08:00:28Z</dcterms:created>
  <dcterms:modified xsi:type="dcterms:W3CDTF">2019-11-03T07:38:05Z</dcterms:modified>
</cp:coreProperties>
</file>