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4" r:id="rId2"/>
  </p:sldMasterIdLst>
  <p:notesMasterIdLst>
    <p:notesMasterId r:id="rId51"/>
  </p:notesMasterIdLst>
  <p:handoutMasterIdLst>
    <p:handoutMasterId r:id="rId52"/>
  </p:handoutMasterIdLst>
  <p:sldIdLst>
    <p:sldId id="363" r:id="rId3"/>
    <p:sldId id="361" r:id="rId4"/>
    <p:sldId id="364" r:id="rId5"/>
    <p:sldId id="545" r:id="rId6"/>
    <p:sldId id="352" r:id="rId7"/>
    <p:sldId id="299" r:id="rId8"/>
    <p:sldId id="298" r:id="rId9"/>
    <p:sldId id="340" r:id="rId10"/>
    <p:sldId id="300" r:id="rId11"/>
    <p:sldId id="387" r:id="rId12"/>
    <p:sldId id="301" r:id="rId13"/>
    <p:sldId id="367" r:id="rId14"/>
    <p:sldId id="365" r:id="rId15"/>
    <p:sldId id="525" r:id="rId16"/>
    <p:sldId id="412" r:id="rId17"/>
    <p:sldId id="414" r:id="rId18"/>
    <p:sldId id="389" r:id="rId19"/>
    <p:sldId id="375" r:id="rId20"/>
    <p:sldId id="416" r:id="rId21"/>
    <p:sldId id="540" r:id="rId22"/>
    <p:sldId id="417" r:id="rId23"/>
    <p:sldId id="397" r:id="rId24"/>
    <p:sldId id="418" r:id="rId25"/>
    <p:sldId id="399" r:id="rId26"/>
    <p:sldId id="419" r:id="rId27"/>
    <p:sldId id="402" r:id="rId28"/>
    <p:sldId id="403" r:id="rId29"/>
    <p:sldId id="444" r:id="rId30"/>
    <p:sldId id="448" r:id="rId31"/>
    <p:sldId id="446" r:id="rId32"/>
    <p:sldId id="453" r:id="rId33"/>
    <p:sldId id="314" r:id="rId34"/>
    <p:sldId id="458" r:id="rId35"/>
    <p:sldId id="471" r:id="rId36"/>
    <p:sldId id="478" r:id="rId37"/>
    <p:sldId id="506" r:id="rId38"/>
    <p:sldId id="505" r:id="rId39"/>
    <p:sldId id="513" r:id="rId40"/>
    <p:sldId id="548" r:id="rId41"/>
    <p:sldId id="483" r:id="rId42"/>
    <p:sldId id="516" r:id="rId43"/>
    <p:sldId id="546" r:id="rId44"/>
    <p:sldId id="517" r:id="rId45"/>
    <p:sldId id="518" r:id="rId46"/>
    <p:sldId id="538" r:id="rId47"/>
    <p:sldId id="534" r:id="rId48"/>
    <p:sldId id="539" r:id="rId49"/>
    <p:sldId id="535" r:id="rId50"/>
  </p:sldIdLst>
  <p:sldSz cx="9144000" cy="6858000" type="screen4x3"/>
  <p:notesSz cx="9866313" cy="67357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CC99FF"/>
    <a:srgbClr val="000099"/>
    <a:srgbClr val="0000FF"/>
    <a:srgbClr val="003399"/>
    <a:srgbClr val="66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8" autoAdjust="0"/>
    <p:restoredTop sz="94727" autoAdjust="0"/>
  </p:normalViewPr>
  <p:slideViewPr>
    <p:cSldViewPr>
      <p:cViewPr varScale="1">
        <p:scale>
          <a:sx n="85" d="100"/>
          <a:sy n="85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EAF3233C-180C-4161-9F9F-E25CC833AB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35D1AC41-DB22-46EE-BE03-4A3A0263F1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8000" y="0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163E53-3CC2-4F3C-B5B6-78F17D0AC262}" type="datetimeFigureOut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242692" name="Rectangle 4">
            <a:extLst>
              <a:ext uri="{FF2B5EF4-FFF2-40B4-BE49-F238E27FC236}">
                <a16:creationId xmlns:a16="http://schemas.microsoft.com/office/drawing/2014/main" id="{79FAF3A6-6719-4120-B07D-AE9C97EB44C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7625"/>
            <a:ext cx="427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2693" name="Rectangle 5">
            <a:extLst>
              <a:ext uri="{FF2B5EF4-FFF2-40B4-BE49-F238E27FC236}">
                <a16:creationId xmlns:a16="http://schemas.microsoft.com/office/drawing/2014/main" id="{8E0AF62A-9A42-4F42-8C73-1FF9D8AEDA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8000" y="6397625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697CA9-CE80-4B5F-B806-99AC2D22741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0808F9F7-13CD-4D83-B249-91DA3C1EB7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6009439F-06B6-403D-963C-ECE76056F5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88000" y="0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16A7482-0B6F-4F3D-BD05-E8EAF008B56D}" type="datetimeFigureOut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0313344-9A43-41C2-B5FE-A928E915FC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04825"/>
            <a:ext cx="3370263" cy="2527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2332CB7E-206F-435E-AA92-BC8E7C4FFB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198813"/>
            <a:ext cx="789305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06234049-8C76-4DE5-8804-5231D00A76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7625"/>
            <a:ext cx="427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D1C6D0C9-BF97-4188-AEAE-E62A8A4592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000" y="6397625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DA1184D-852B-431F-89E9-39E53B1E71B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5BC2C5A-5EC5-47B5-A2DD-415D19879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B8754DA-C03E-44E7-968F-B6B81861C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409E65E-45B7-41C8-B23C-6C4D9FF71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C693D0A-33AF-4C52-AFF0-F1E1D7EE4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24B1EE1-7011-4384-A619-2E8A02990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D238EC2-1FCA-4A61-B5B3-900048894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B4306DE-A403-4D47-9C9D-379ECCA515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777FC69-130A-403F-882C-A68B043D4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4BD38BB-6550-43D0-9088-FE7D5F175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14C7DA9-7B7D-40DA-B2C1-29F15B254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BC54274D-E573-49BA-AF64-6B7B02910D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DF214E06-0345-4EDE-86E3-44A276449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solidFill>
                  <a:srgbClr val="0000CC"/>
                </a:solidFill>
                <a:ea typeface="华文中宋" panose="02010600040101010101" pitchFamily="2" charset="-122"/>
              </a:rPr>
              <a:t>M</a:t>
            </a:r>
            <a:r>
              <a:rPr lang="en-US" altLang="zh-CN" b="1">
                <a:solidFill>
                  <a:srgbClr val="0000CC"/>
                </a:solidFill>
              </a:rPr>
              <a:t>PSK</a:t>
            </a:r>
            <a:r>
              <a:rPr lang="zh-CN" altLang="en-US" b="1"/>
              <a:t>（ </a:t>
            </a:r>
            <a:r>
              <a:rPr lang="zh-CN" altLang="en-US">
                <a:solidFill>
                  <a:srgbClr val="990099"/>
                </a:solidFill>
              </a:rPr>
              <a:t>如</a:t>
            </a:r>
            <a:r>
              <a:rPr lang="en-US" altLang="zh-CN">
                <a:solidFill>
                  <a:srgbClr val="990099"/>
                </a:solidFill>
              </a:rPr>
              <a:t>QPSK</a:t>
            </a:r>
            <a:r>
              <a:rPr lang="zh-CN" altLang="en-US" b="1"/>
              <a:t>）缺点：</a:t>
            </a:r>
            <a:r>
              <a:rPr lang="zh-CN" altLang="en-US"/>
              <a:t>码元转换处载波相位</a:t>
            </a:r>
            <a:r>
              <a:rPr lang="zh-CN" altLang="en-US" b="1"/>
              <a:t>突变（</a:t>
            </a:r>
            <a:r>
              <a:rPr lang="zh-CN" altLang="en-US" b="1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990099"/>
                </a:solidFill>
              </a:rPr>
              <a:t>180</a:t>
            </a:r>
            <a:r>
              <a:rPr lang="en-US" altLang="zh-CN" b="1">
                <a:solidFill>
                  <a:srgbClr val="990099"/>
                </a:solidFill>
              </a:rPr>
              <a:t>˚ </a:t>
            </a:r>
            <a:r>
              <a:rPr lang="zh-CN" altLang="en-US" b="1"/>
              <a:t>）</a:t>
            </a:r>
            <a:r>
              <a:rPr lang="zh-CN" altLang="en-US" b="1">
                <a:solidFill>
                  <a:srgbClr val="0000CC"/>
                </a:solidFill>
              </a:rPr>
              <a:t> </a:t>
            </a:r>
            <a:r>
              <a:rPr lang="zh-CN" altLang="en-US" b="1"/>
              <a:t>→产生</a:t>
            </a:r>
            <a:r>
              <a:rPr lang="zh-CN" altLang="en-US"/>
              <a:t>旁瓣（频谱扩展）</a:t>
            </a:r>
            <a:r>
              <a:rPr lang="zh-CN" altLang="en-US" b="1"/>
              <a:t>→干扰邻道</a:t>
            </a:r>
            <a:r>
              <a:rPr lang="zh-CN" altLang="en-US"/>
              <a:t>若将此信号带限</a:t>
            </a:r>
            <a:r>
              <a:rPr lang="zh-CN" altLang="en-US" b="1"/>
              <a:t>→虽可滤除旁瓣，但会引起信号包络起伏→若要无失真传输</a:t>
            </a:r>
            <a:r>
              <a:rPr lang="zh-CN" altLang="en-US"/>
              <a:t> </a:t>
            </a:r>
            <a:r>
              <a:rPr lang="zh-CN" altLang="en-US" b="1"/>
              <a:t>→这就要苛求信道的线性特性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31FD8645-D20F-478C-9716-5B4A2ACCB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E57CE5-5517-4DC6-AD18-EF1C94FB8021}" type="slidenum">
              <a:rPr lang="zh-CN" altLang="en-US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854939A-9EA5-4CB1-8CCF-AC45C5704A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2086430-92D0-43D0-B67E-59EAECDFE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1AF77E87-4781-4ABC-B1BC-A3281664D0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F353415-F5F4-4E82-9AA4-CD895E664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266700"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所谓“最小”是指这种调制方式能以最小的调制指数（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）获得正交信号；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indent="266700"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②正交的信号，接收时便于分离。</a:t>
            </a:r>
            <a:endParaRPr lang="zh-CN" altLang="en-US" dirty="0">
              <a:latin typeface="Arial" pitchFamily="34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1935DBC4-1489-4F2E-81B0-00BAE1FA1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C3B716-763D-4BDC-B2F5-ED898FA7A509}" type="slidenum">
              <a:rPr lang="zh-CN" altLang="en-US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61565D1-06BF-4D91-BB3D-FC15CC50AE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982A7E7-8851-478F-99D7-2C75D7DBD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ACC1D7A-AB46-4557-BC3B-55A16EA3A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3B00BCA-D611-4B5F-90D7-FBCC56198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32637C3-CA99-49A7-B043-D66D232F1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F9D717F-B2C0-494E-B681-B4AA35B92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41E37F9-99A7-4C34-B570-A219D2AC63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C179B06-02D1-4EA5-A082-E8A05F3BD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F108571-84D2-4B1D-95BB-61FCC0D84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4A364E4-9ED0-4874-AFDA-CD8B68876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6E5F622-B5A8-462E-B7D0-C84D7A741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2555369-478E-43F9-821D-0EF0CA82C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1EE570A-3E5C-48A0-AD90-6AFF486272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7ACAED4-C21D-4E2D-B4C5-5668BCE1B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40F7734-4B61-47B5-87EE-DAD8EAFF94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7B192BF-6E26-4DC3-9478-56ED611D3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2718E339-CFD3-440C-8076-C4C03E62DF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24D61E7E-1ADE-4A33-94E9-730209C0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/>
              <a:t>它是</a:t>
            </a:r>
            <a:r>
              <a:rPr lang="en-US" altLang="zh-CN" b="1"/>
              <a:t>MSK</a:t>
            </a:r>
            <a:r>
              <a:rPr lang="zh-CN" altLang="en-US" b="1"/>
              <a:t>信号的总相位减去随时间线性增长的载波相位而得的剩余相位</a:t>
            </a:r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A415C99B-FE51-45A5-91E7-82C944534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B9F370-674A-492B-95FB-F87657B592F5}" type="slidenum">
              <a:rPr lang="zh-CN" altLang="en-US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C936FCF-27A6-4ECC-9405-02CF0E076F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B6C08B6-CF86-4F3A-A825-A114DF2CE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EBDABEA-2AF4-4F5B-9AD9-A86F3631E6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2C4C735-E905-4986-9B48-FAF0855C7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A2149D5-93AD-4B88-9901-94E1A066EB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8C4EBB86-859A-40D4-8351-B78C7C24A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A9DF447-7EA5-4C78-9380-E180B50668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2D1E3CF-0194-40CE-AB18-F13539F33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0A2B45F-A47C-40BE-B043-41F6DF2BE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A1FEA85-5A6B-4849-B561-71933C751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C8865E7-F58A-4BFC-A436-F04639829C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2F4D66D-A3BD-4262-95EF-2946D5B83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009913D-81A1-4173-AB9A-DCEAAEC4DD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D304432-AC7E-4267-B91C-AB356F396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640EF47F-1137-4E36-8265-F25AC018A7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29DF306-7B8C-4BFE-B9C0-0858EB163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0A09A961-6D35-4406-B2CE-3E473A5485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60A19C17-0856-498F-9EC5-E44E1CF5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由于</a:t>
            </a:r>
            <a:r>
              <a:rPr lang="en-US" altLang="zh-CN" i="1"/>
              <a:t>h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</a:t>
            </a:r>
            <a:r>
              <a:rPr lang="zh-CN" altLang="en-US"/>
              <a:t>为高斯特性，故称为高斯型滤波器。</a:t>
            </a:r>
          </a:p>
          <a:p>
            <a:endParaRPr lang="zh-CN" altLang="en-US"/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47C4EAF5-E60B-4CE3-BC64-BD9252B62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B45FBC-77BC-470F-BAB7-352B829E0A12}" type="slidenum">
              <a:rPr lang="zh-CN" altLang="en-US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45B3CC2C-5680-4467-AEA5-22A1E455AD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AD2102FD-C3B8-4B5A-A3D6-DA275E767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GSM—Global System for Mobile communication</a:t>
            </a:r>
            <a:r>
              <a:rPr lang="zh-CN" altLang="en-US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，第二代移动通信系统</a:t>
            </a:r>
          </a:p>
          <a:p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03D906BD-84F2-4EC3-8AAA-FCF0514431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AC82C5-4DB6-427D-8BEF-0EF2B532597A}" type="slidenum">
              <a:rPr lang="zh-CN" altLang="en-US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4AA2396-E04A-46F1-90D6-A0DF64C94F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3EAFD2B-4C23-436E-A504-C8AAAEFFF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CBCBD99F-0C4D-4718-87B7-6FF5C9B00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C7B9F53-0567-4B53-8A55-8F36CC166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45FE34B0-0D24-4C9E-A5DF-C6057A82E1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12EF3CBD-9365-46D7-B94E-4A4A88F69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华文中宋" panose="02010600040101010101" pitchFamily="2" charset="-122"/>
              </a:rPr>
              <a:t>均衡可消除</a:t>
            </a:r>
            <a:r>
              <a:rPr lang="en-US" altLang="zh-CN" b="1">
                <a:solidFill>
                  <a:srgbClr val="0000CC"/>
                </a:solidFill>
                <a:ea typeface="华文中宋" panose="02010600040101010101" pitchFamily="2" charset="-122"/>
              </a:rPr>
              <a:t>ISI</a:t>
            </a:r>
            <a:r>
              <a:rPr lang="zh-CN" altLang="en-US">
                <a:ea typeface="华文中宋" panose="02010600040101010101" pitchFamily="2" charset="-122"/>
              </a:rPr>
              <a:t>，但 需复杂的均衡算法。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67240811-B426-4BF8-A73C-0C221B175C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B8243A-BD0E-40F1-B6FC-1F03FFBFA455}" type="slidenum">
              <a:rPr lang="zh-CN" altLang="en-US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4B7D84A3-C086-4392-902D-ECC50A8ED0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9E543D7-D286-4D5E-8A28-CB59096FD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01A9FE34-701D-4DA7-9A58-E30CD9D9D9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97CE67F-CD30-4CE9-B6F8-617BF7B44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24754BB-C9E0-48A1-9017-255AF07035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91E1D3C4-0E37-4A5B-83F2-04851B660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F4F94E1-6D20-4F39-A600-4FB5CA08B0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F9290F3-E3D5-401E-925F-B529E8DFB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/>
              <a:t>星座图</a:t>
            </a:r>
            <a:r>
              <a:rPr lang="en-US" altLang="zh-CN" b="1"/>
              <a:t>——</a:t>
            </a:r>
            <a:r>
              <a:rPr lang="zh-CN" altLang="en-US" b="1">
                <a:solidFill>
                  <a:srgbClr val="0000CC"/>
                </a:solidFill>
              </a:rPr>
              <a:t>信号矢量端点的分布图。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0A93501-C66D-4564-A682-7FDD48EC20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D908CAA-8DB9-4DE1-81B3-0A5F64865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98FDAEF-15C2-41E2-A1E6-BB4AB47AE1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1B586BF-4B41-4ABD-81CA-9B8C93055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8552CCDA-7138-42A0-A8E2-4A79157BC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63EB61A3-F967-4A32-B727-88BFE32DD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48EFFBD1-2CD6-4C3B-890F-BAD74ED51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41FCB4A0-EA08-4E0C-8824-4A783B642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6B74D773-5EC1-4467-BA32-EF1F00B3DA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169DF7D3-1AE9-4B15-83C8-7AC7F446F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5B275093-6FC6-4108-9E07-A052297BE4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54A1DCFC-E49E-46BC-8AA7-56B3870B4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15308942-0EBA-428E-BC73-5DFF40589E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08800A06-76E0-462B-AAA5-6BF270513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14E4B03-A52C-4357-96FB-80A92C90E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BD1963F-E939-4A0C-9D09-C794863AA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由</a:t>
            </a:r>
            <a:r>
              <a:rPr lang="en-US" altLang="zh-CN"/>
              <a:t>MPSK</a:t>
            </a:r>
            <a:r>
              <a:rPr lang="zh-CN" altLang="en-US"/>
              <a:t>的星座图可见，所有信号点（图中黑点）平均分布在一个圆周上，圆周半径就等于该信号的幅度。  </a:t>
            </a:r>
          </a:p>
          <a:p>
            <a:pPr eaLnBrk="1" hangingPunct="1"/>
            <a:r>
              <a:rPr lang="zh-CN" altLang="en-US"/>
              <a:t>      在信号幅度相同（功率相等）的条件下，</a:t>
            </a:r>
            <a:r>
              <a:rPr lang="en-US" altLang="zh-CN"/>
              <a:t>8PSK</a:t>
            </a:r>
            <a:r>
              <a:rPr lang="zh-CN" altLang="en-US"/>
              <a:t>相邻信号点的距离比</a:t>
            </a:r>
            <a:r>
              <a:rPr lang="en-US" altLang="zh-CN"/>
              <a:t>4PSK</a:t>
            </a:r>
            <a:r>
              <a:rPr lang="zh-CN" altLang="en-US"/>
              <a:t>的小，并且随着 </a:t>
            </a:r>
            <a:r>
              <a:rPr lang="en-US" altLang="zh-CN" b="1"/>
              <a:t>M </a:t>
            </a:r>
            <a:r>
              <a:rPr lang="zh-CN" altLang="en-US"/>
              <a:t>的增加，星座图上的相邻信号点的距离会越来越小。这意味着在相同噪声条件下，系统的误码率增大。</a:t>
            </a:r>
          </a:p>
          <a:p>
            <a:pPr eaLnBrk="1" hangingPunct="1"/>
            <a:r>
              <a:rPr lang="zh-CN" altLang="en-US"/>
              <a:t>由</a:t>
            </a:r>
            <a:r>
              <a:rPr lang="en-US" altLang="zh-CN"/>
              <a:t>MPSK</a:t>
            </a:r>
            <a:r>
              <a:rPr lang="zh-CN" altLang="en-US"/>
              <a:t>的星座图可见，所有信号点（图中黑点）平均分布在一个圆周上，圆周半径就等于该信号的幅度。  </a:t>
            </a:r>
          </a:p>
          <a:p>
            <a:pPr eaLnBrk="1" hangingPunct="1"/>
            <a:r>
              <a:rPr lang="zh-CN" altLang="en-US"/>
              <a:t>      在信号幅度相同（功率相等）的条件下，</a:t>
            </a:r>
            <a:r>
              <a:rPr lang="en-US" altLang="zh-CN"/>
              <a:t>8PSK</a:t>
            </a:r>
            <a:r>
              <a:rPr lang="zh-CN" altLang="en-US"/>
              <a:t>相邻信号点的距离比</a:t>
            </a:r>
            <a:r>
              <a:rPr lang="en-US" altLang="zh-CN"/>
              <a:t>4PSK</a:t>
            </a:r>
            <a:r>
              <a:rPr lang="zh-CN" altLang="en-US"/>
              <a:t>的小，并且随着 </a:t>
            </a:r>
            <a:r>
              <a:rPr lang="en-US" altLang="zh-CN" b="1"/>
              <a:t>M </a:t>
            </a:r>
            <a:r>
              <a:rPr lang="zh-CN" altLang="en-US"/>
              <a:t>的增加，星座图上的相邻信号点的距离会越来越小。这意味着在相同噪声条件下，系统的误码率增大。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513E416-EDF1-4AF5-BB94-5B7F882C14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7394D02-F796-4062-8188-941F03A77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3560616-49EF-4667-85D0-B41413A4F6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76BF71B-A1FB-4930-91B3-D43DC8B59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4DD6C12-3C28-437A-9BEA-D228C2BBE5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6030596-9268-4D4D-84EE-04057545F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CF150A5-79EE-4137-9008-EA10B720CF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6C88393-A976-43CA-9BB7-E9F8221E8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16PSK</a:t>
            </a:r>
            <a:r>
              <a:rPr lang="zh-CN" altLang="en-US"/>
              <a:t>信号的平均功率（振幅）就等于其最大功率（振幅）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78AD1A-424F-4139-94B4-81BD2F11A9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4DDFC-AF49-4F54-91DD-B67B4F7AC07F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37B0CA-D2AA-49D9-A8F6-B2DD4F42A9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50CBB0-90E2-47E4-AAB7-DAEE2B65A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292D3-6706-4AE2-A6CE-912FCEBF91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67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24844E-C05F-40B8-8522-C136E4FFA7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AC37B-E21E-4FD6-9936-0773228DF4B3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184373-99C2-45A6-A715-AC008D31B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279B6C-5230-4AA4-BF66-E743472007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118E6-027E-4BB9-86CF-53E09FD00C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09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28600"/>
            <a:ext cx="2058988" cy="60690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29325" cy="60690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D95914-0AF9-4613-B4B4-E8D7DC03AD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0B678-E968-47D5-83C4-5638480133E9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743067-5404-4DE6-B6D2-22ABCFEC5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FE59F5-2032-4970-A402-BEB5A2876B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62AC4-BF71-4C92-B08C-2A511C0A76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97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268413"/>
            <a:ext cx="8229600" cy="5029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048AE2-6724-4275-84B7-02000269B4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98BFF-1541-4E22-A47B-6F15107D353E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6073A0-B835-45E9-AB10-4732E393DD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46CF09-E7D5-4259-8611-167CCEE2C4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54CDE-C04C-43AF-85DB-BB421C47E1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407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F9FDD3-946F-4BEC-B414-2699EE19F1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A102F-2030-4E43-A489-4011C90E5C5B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7E9649-F931-42EC-923D-2C896A33C6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5C22C3-0D62-4A63-97C9-2FAEA726B6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D56D2F-6D34-4526-AAE2-3D528320C6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530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B543B3-62B0-4036-9809-B716AA289D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36ACD-72CD-49A0-8869-1D30A4B6A4FD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37056A-C113-478C-B87C-A882D88C9B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4E3BFB-6D3D-45CC-B63A-31DC118517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699D86-7A36-48FE-AE3D-35F17C5D8D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26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51CE09-ED11-4DB6-864A-A33D3CB31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AB25B-2092-44D9-B27C-555421A4CB4A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E665C4-4FB6-4314-905F-AE10DAD9A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C717C9-0A41-403D-8213-C807D7230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14D33-AB0F-4F0D-A0C9-5C80066F9A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949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A3FAC-FCEA-4A8B-AE38-1A9CAFA351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06BE9-7FF6-43D7-B099-24D7A523DB01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1C28D-EB7D-4C94-93CF-FB8BDEE083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011EF5-C98B-4547-A1FE-09905D041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2C7E0-F58B-444E-96CF-61CFA29B18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912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9AC3C3-4FFE-4720-AFD0-FCD4D071DE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0FCDB-4F6D-4B90-9734-8E8F31D315D5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5A19E3-B9D7-4D04-B249-28C72AA2DE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5676BF7-3477-4389-9A79-DADB0F8FE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FF839F-D173-46EE-B620-7F81576A6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966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25E21EE-9360-4EF5-8E55-66708266A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73FAA-3664-41C0-9DAF-84BF64CC7177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6AFC05-830D-44CB-94D6-0B5181F428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094BB2-2D5C-4F37-9DDB-D60BD728BB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5112D-7DAD-4A5C-9239-2FCAD2B5E5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938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178E8BB-6D21-43CC-A27A-2362C256D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8EB1C-7A51-4377-91D5-67F5E60E9C8D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2B1D361-45FC-44F0-9695-7CE7B88505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087328C-B453-41CC-A36A-61A6D7198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37310-883C-40BB-921D-1AFAA81C26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4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06E85F-784A-4E8B-8C16-030555D27D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714A4-5E31-404D-A80F-A32418AF826D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4DB9A4-D2BC-4418-A31E-E962744185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1FFA3A-C0E0-49E7-90FF-7B865EE57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444C3-05C5-4693-A415-BA3DC622CA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8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606EF-2479-46A1-9775-A9DB547303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0D068-B872-48AB-9B4F-2ACF29AA17B8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FFE9EB-58F5-40C8-AB74-08ED106B42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BBB25-DA71-4DA2-AC0D-D6067F3A57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47F7F-ED63-4031-A0B6-D6C530B18D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590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B5D40-A2F6-401E-8639-3A82D36613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26E54-8645-4ECF-B0BE-2DA900CA7A97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EB8B1-668F-48FA-B311-616D9AD1B8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57C338-1B32-43FA-BDD4-FB9AE238C5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BB9B0-C698-4126-B019-E248FCEFDB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74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5FBDE0-0A91-4C9A-8164-83C466931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5C767-BDFF-4303-B317-CFB04FAB0B4F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698731-B2EA-4697-9414-B3F1C6E67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2DC9D7-9E71-4164-8F3D-3D267D1C2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760DDD-B015-4ACC-AE1A-01F36A90D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66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28600"/>
            <a:ext cx="2058988" cy="60690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29325" cy="60690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0BB72E-4007-402C-9442-01F5EE7B3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2530F-7003-4BAC-ACFE-5CE0761BB25D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F79B6F-7BF6-43E4-B057-290BBC958E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B5287D-CEB0-4FC9-B163-ECA30E958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A4EC9-3582-478C-8F3B-28B10A1DA1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72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E6A238-5756-4378-81E6-112456B300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54772-FD60-4682-A36A-9C377321A1AE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09131D-D5E4-436A-984D-D4BF262E7C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F975D0-C2C6-4B39-AE6C-D3512C4F94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E0A4D3-7993-4567-9613-B11F664796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95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2B8C-CC53-4832-9755-25BE0235A3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1250A-61F1-4340-80BD-44393CB0FF45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382CC6-162C-4A99-AE7D-966E4320D9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CC2914-C919-4EAB-A4C0-EEE3B09BC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79A20-874E-4964-B8EA-4DA450D2B2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9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E4B837A-708B-4915-8082-1F41C3D67B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5D3E9-9BDF-40EC-AA8C-5555892BA9DC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B53513-E292-4649-8329-995FF86BE7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611A410-D9B6-4ACE-9202-40C7F367F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4AC30-3CDE-48E4-8ECF-EC7A1A3E8F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C4CD8A7-1141-4C8A-ADDC-452183B898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FF9D-872B-4616-A381-DB0642CEDD7A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F1D503-E00B-4A57-95FC-D93AB2591B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4E10ED-9B51-4D1F-9063-0A07857A5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4A489-C9F6-4A8F-8EA5-BBB60EC0B4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02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06460B3-B841-4000-ACED-D1CA3825D8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926C7-86C7-4B6B-9A8C-919EFEB59832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34C91D-CBE8-4086-A0F5-4576C1642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A3D5C5-021F-44EB-8D10-9FD52E2AE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3E35F-D000-4720-BF55-C7320A9FF3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37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0ABEB-6FD1-4415-85A3-A6F9A32C0A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680E-CBEA-4089-950B-F901EDDF14D0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9F83A-6773-43EE-AF1D-81B245FBFB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07F37-D6C5-424C-8DB9-EDAA2844A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A7F3F-6B67-4FEF-9C8F-F7E3978CFB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91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CAFBB-36A8-4E7D-91DE-2BC05BB71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6DDDB-17FC-4974-8E75-AB41FF0D5CA9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7F9F9-34F2-4F6D-A964-0E34EDDB22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74E2C-49A3-4BB2-816F-671273D20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CC327-BF1A-4AA0-B8B9-C77D8C6A94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87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Relationship Id="rId22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7E17880C-B2A8-4E59-ADE8-D166284B8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AB630F4-638F-48EA-B4E3-1EA553700B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6EEF943-419D-4284-83A0-A47E42CA622E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2B61DA2-BBF2-4C33-995A-217474AD74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5ADFA52-4839-4C97-8AEB-A7EAA7EA47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D172BD-020C-4A8A-9376-E56255C036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A3F63FD-9320-454D-BFF1-48D0EBDB5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99"/>
        </a:buClr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r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1">
            <a:extLst>
              <a:ext uri="{FF2B5EF4-FFF2-40B4-BE49-F238E27FC236}">
                <a16:creationId xmlns:a16="http://schemas.microsoft.com/office/drawing/2014/main" id="{BDFFF8D6-712F-48B3-9B5B-9A441E1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>
            <a:extLst>
              <a:ext uri="{FF2B5EF4-FFF2-40B4-BE49-F238E27FC236}">
                <a16:creationId xmlns:a16="http://schemas.microsoft.com/office/drawing/2014/main" id="{88C4F128-A5F6-4A0C-AD2C-B00733B483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EE6E224-7C38-44A4-8B64-9F831C611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2D5BBB7-EBC8-4D44-BA97-9F10825776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342B641-C43C-4A17-8DBA-1D071A383B5A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D0DB433-8C99-42FC-BD49-852BB0A059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356823-1CF5-470D-9F67-5840C3FFEA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7DFF20-1F38-4DC2-ACF9-5D4C061C35F4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2056" name="Picture 9" descr="artplus_nature_naturalcity42_a">
            <a:extLst>
              <a:ext uri="{FF2B5EF4-FFF2-40B4-BE49-F238E27FC236}">
                <a16:creationId xmlns:a16="http://schemas.microsoft.com/office/drawing/2014/main" id="{CE65BEE5-093F-4EC5-87CF-C2A0F35F1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0" descr="artplus_nature_naturalcity42_b">
            <a:extLst>
              <a:ext uri="{FF2B5EF4-FFF2-40B4-BE49-F238E27FC236}">
                <a16:creationId xmlns:a16="http://schemas.microsoft.com/office/drawing/2014/main" id="{F16FBD6A-C39D-4906-974C-D4A2DCF8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1" descr="artplus_nature_naturalcity42_e">
            <a:extLst>
              <a:ext uri="{FF2B5EF4-FFF2-40B4-BE49-F238E27FC236}">
                <a16:creationId xmlns:a16="http://schemas.microsoft.com/office/drawing/2014/main" id="{1C17D60E-FAFD-4DC1-8AB7-EF69236B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2" descr="artplus_nature_naturalcity42_d">
            <a:extLst>
              <a:ext uri="{FF2B5EF4-FFF2-40B4-BE49-F238E27FC236}">
                <a16:creationId xmlns:a16="http://schemas.microsoft.com/office/drawing/2014/main" id="{BF6A5EE8-8B29-469C-BA84-C81473664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3" descr="artplus_nature_naturalcity42_i">
            <a:extLst>
              <a:ext uri="{FF2B5EF4-FFF2-40B4-BE49-F238E27FC236}">
                <a16:creationId xmlns:a16="http://schemas.microsoft.com/office/drawing/2014/main" id="{C817CCE3-FA18-4D9D-849F-BE5F3215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4" descr="artplus_nature_naturalcity42_c">
            <a:extLst>
              <a:ext uri="{FF2B5EF4-FFF2-40B4-BE49-F238E27FC236}">
                <a16:creationId xmlns:a16="http://schemas.microsoft.com/office/drawing/2014/main" id="{979666FE-0A0B-4B83-84BF-A4E8682B0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artplus_nature_naturalcity42_f">
            <a:extLst>
              <a:ext uri="{FF2B5EF4-FFF2-40B4-BE49-F238E27FC236}">
                <a16:creationId xmlns:a16="http://schemas.microsoft.com/office/drawing/2014/main" id="{C0743FA4-D7CA-4D59-9F0E-B33DF85E4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E8DA03D6-FC47-406E-964F-7BADFB59A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2064" name="图片 17" descr="201002272359031217.gif">
            <a:extLst>
              <a:ext uri="{FF2B5EF4-FFF2-40B4-BE49-F238E27FC236}">
                <a16:creationId xmlns:a16="http://schemas.microsoft.com/office/drawing/2014/main" id="{3E96A6DA-AFD9-42BA-8582-3BCF49A1AB23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913"/>
            <a:ext cx="855663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6" grpId="0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99"/>
        </a:buClr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m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5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6.wmf"/><Relationship Id="rId4" Type="http://schemas.openxmlformats.org/officeDocument/2006/relationships/image" Target="../media/image57.png"/><Relationship Id="rId9" Type="http://schemas.openxmlformats.org/officeDocument/2006/relationships/oleObject" Target="../embeddings/oleObject3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8.emf"/><Relationship Id="rId4" Type="http://schemas.openxmlformats.org/officeDocument/2006/relationships/oleObject" Target="../embeddings/oleObject38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jpeg"/><Relationship Id="rId9" Type="http://schemas.openxmlformats.org/officeDocument/2006/relationships/image" Target="../media/image6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6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93EEB861-3511-401A-809F-208766FF92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9EC9A6-BE6E-47D4-9B88-61040BD44B59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ECA0DA1F-9A1D-41FE-9B42-56356B3B4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714625"/>
            <a:ext cx="9144000" cy="1643063"/>
          </a:xfrm>
          <a:solidFill>
            <a:srgbClr val="003399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新型数字调制</a:t>
            </a:r>
            <a:endParaRPr lang="en-US" altLang="zh-CN" sz="6000" b="1" dirty="0">
              <a:solidFill>
                <a:srgbClr val="000099"/>
              </a:solidFill>
            </a:endParaRPr>
          </a:p>
        </p:txBody>
      </p:sp>
      <p:sp>
        <p:nvSpPr>
          <p:cNvPr id="3076" name="矩形 11">
            <a:extLst>
              <a:ext uri="{FF2B5EF4-FFF2-40B4-BE49-F238E27FC236}">
                <a16:creationId xmlns:a16="http://schemas.microsoft.com/office/drawing/2014/main" id="{8FECDE5D-78D6-47ED-ACCA-1C66D9D0E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85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" name="矩形 9">
            <a:extLst>
              <a:ext uri="{FF2B5EF4-FFF2-40B4-BE49-F238E27FC236}">
                <a16:creationId xmlns:a16="http://schemas.microsoft.com/office/drawing/2014/main" id="{D61E2860-362B-43EA-9BD6-9A2571EC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1482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>
                <a:solidFill>
                  <a:srgbClr val="7030A0"/>
                </a:solidFill>
                <a:ea typeface="Arial Unicode MS" panose="020B0604020202020204" pitchFamily="34" charset="-122"/>
                <a:cs typeface="Arial" panose="020B0604020202020204" pitchFamily="34" charset="0"/>
              </a:rPr>
              <a:t>8</a:t>
            </a:r>
            <a:r>
              <a:rPr lang="zh-CN" altLang="en-US" sz="40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00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675F9827-B18B-4F73-B029-FEE68A1AD2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7244AA-52BC-4675-9B6D-A350012DAF72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12291" name="矩形 2">
            <a:extLst>
              <a:ext uri="{FF2B5EF4-FFF2-40B4-BE49-F238E27FC236}">
                <a16:creationId xmlns:a16="http://schemas.microsoft.com/office/drawing/2014/main" id="{FFD797C1-CB5F-4A2C-BD35-9005364CC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75" y="1143000"/>
            <a:ext cx="6650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990099"/>
                </a:solidFill>
              </a:rPr>
              <a:t>M=4</a:t>
            </a:r>
            <a:r>
              <a:rPr lang="zh-CN" altLang="en-US" sz="2400" b="1"/>
              <a:t>时，</a:t>
            </a:r>
            <a:r>
              <a:rPr lang="en-US" altLang="zh-CN" sz="2400" b="1"/>
              <a:t>QPSK</a:t>
            </a:r>
            <a:r>
              <a:rPr lang="zh-CN" altLang="en-US" sz="2400" b="1"/>
              <a:t>信号就是一种最简单的</a:t>
            </a:r>
            <a:r>
              <a:rPr lang="en-US" altLang="zh-CN" sz="2400" b="1"/>
              <a:t>QAM</a:t>
            </a:r>
            <a:r>
              <a:rPr lang="zh-CN" altLang="en-US" sz="2400" b="1"/>
              <a:t>信号</a:t>
            </a:r>
          </a:p>
        </p:txBody>
      </p:sp>
      <p:grpSp>
        <p:nvGrpSpPr>
          <p:cNvPr id="12292" name="Group 61">
            <a:extLst>
              <a:ext uri="{FF2B5EF4-FFF2-40B4-BE49-F238E27FC236}">
                <a16:creationId xmlns:a16="http://schemas.microsoft.com/office/drawing/2014/main" id="{3465333E-08B7-41D1-B440-745B5BD162EF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2535238"/>
            <a:ext cx="6088062" cy="3009900"/>
            <a:chOff x="2783" y="5172"/>
            <a:chExt cx="6394" cy="3228"/>
          </a:xfrm>
        </p:grpSpPr>
        <p:grpSp>
          <p:nvGrpSpPr>
            <p:cNvPr id="12299" name="Group 62">
              <a:extLst>
                <a:ext uri="{FF2B5EF4-FFF2-40B4-BE49-F238E27FC236}">
                  <a16:creationId xmlns:a16="http://schemas.microsoft.com/office/drawing/2014/main" id="{F0729565-7B50-4125-BACB-389C6D2CE1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3" y="5172"/>
              <a:ext cx="6322" cy="2535"/>
              <a:chOff x="2878" y="11460"/>
              <a:chExt cx="6322" cy="2535"/>
            </a:xfrm>
          </p:grpSpPr>
          <p:grpSp>
            <p:nvGrpSpPr>
              <p:cNvPr id="12302" name="Group 67">
                <a:extLst>
                  <a:ext uri="{FF2B5EF4-FFF2-40B4-BE49-F238E27FC236}">
                    <a16:creationId xmlns:a16="http://schemas.microsoft.com/office/drawing/2014/main" id="{C51754B5-5C3F-4730-9CD7-D484BF0DE0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8" y="11550"/>
                <a:ext cx="2406" cy="2370"/>
                <a:chOff x="2728" y="11895"/>
                <a:chExt cx="2406" cy="2370"/>
              </a:xfrm>
            </p:grpSpPr>
            <p:grpSp>
              <p:nvGrpSpPr>
                <p:cNvPr id="12598" name="Group 68">
                  <a:extLst>
                    <a:ext uri="{FF2B5EF4-FFF2-40B4-BE49-F238E27FC236}">
                      <a16:creationId xmlns:a16="http://schemas.microsoft.com/office/drawing/2014/main" id="{6F1F8DDF-B58D-4196-B0B7-BD229F321A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2" y="11895"/>
                  <a:ext cx="60" cy="2370"/>
                  <a:chOff x="4634" y="11911"/>
                  <a:chExt cx="60" cy="2370"/>
                </a:xfrm>
              </p:grpSpPr>
              <p:sp>
                <p:nvSpPr>
                  <p:cNvPr id="12662" name="Oval 69">
                    <a:extLst>
                      <a:ext uri="{FF2B5EF4-FFF2-40B4-BE49-F238E27FC236}">
                        <a16:creationId xmlns:a16="http://schemas.microsoft.com/office/drawing/2014/main" id="{9E7924CC-76CD-4CA0-B2BA-A9C5E9A4F2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1224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63" name="Oval 70">
                    <a:extLst>
                      <a:ext uri="{FF2B5EF4-FFF2-40B4-BE49-F238E27FC236}">
                        <a16:creationId xmlns:a16="http://schemas.microsoft.com/office/drawing/2014/main" id="{6A948A10-10CF-42E8-9873-F98645808F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1422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64" name="Oval 71">
                    <a:extLst>
                      <a:ext uri="{FF2B5EF4-FFF2-40B4-BE49-F238E27FC236}">
                        <a16:creationId xmlns:a16="http://schemas.microsoft.com/office/drawing/2014/main" id="{2F98A626-A788-4D83-B5CA-FE644FDF5D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1290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65" name="Oval 72">
                    <a:extLst>
                      <a:ext uri="{FF2B5EF4-FFF2-40B4-BE49-F238E27FC236}">
                        <a16:creationId xmlns:a16="http://schemas.microsoft.com/office/drawing/2014/main" id="{C0091022-CFF4-4D75-8612-8AC36D8FC1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1356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66" name="Oval 73">
                    <a:extLst>
                      <a:ext uri="{FF2B5EF4-FFF2-40B4-BE49-F238E27FC236}">
                        <a16:creationId xmlns:a16="http://schemas.microsoft.com/office/drawing/2014/main" id="{66593B47-6161-4700-8F35-B3E5B833B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11911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67" name="Oval 74">
                    <a:extLst>
                      <a:ext uri="{FF2B5EF4-FFF2-40B4-BE49-F238E27FC236}">
                        <a16:creationId xmlns:a16="http://schemas.microsoft.com/office/drawing/2014/main" id="{4803A4E8-B7F2-4F0B-BF30-A70E9E28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13891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68" name="Oval 75">
                    <a:extLst>
                      <a:ext uri="{FF2B5EF4-FFF2-40B4-BE49-F238E27FC236}">
                        <a16:creationId xmlns:a16="http://schemas.microsoft.com/office/drawing/2014/main" id="{662616EC-D44D-4C3C-AAA2-5C70B4537E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12571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69" name="Oval 76">
                    <a:extLst>
                      <a:ext uri="{FF2B5EF4-FFF2-40B4-BE49-F238E27FC236}">
                        <a16:creationId xmlns:a16="http://schemas.microsoft.com/office/drawing/2014/main" id="{E359BB16-87F8-4BD1-89BC-D7B21EB93D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13231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2599" name="Group 77">
                  <a:extLst>
                    <a:ext uri="{FF2B5EF4-FFF2-40B4-BE49-F238E27FC236}">
                      <a16:creationId xmlns:a16="http://schemas.microsoft.com/office/drawing/2014/main" id="{EE0B75EC-D62F-4522-B083-7A228AAEC3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28" y="11895"/>
                  <a:ext cx="60" cy="2370"/>
                  <a:chOff x="2728" y="11911"/>
                  <a:chExt cx="60" cy="2370"/>
                </a:xfrm>
              </p:grpSpPr>
              <p:sp>
                <p:nvSpPr>
                  <p:cNvPr id="12654" name="Oval 78">
                    <a:extLst>
                      <a:ext uri="{FF2B5EF4-FFF2-40B4-BE49-F238E27FC236}">
                        <a16:creationId xmlns:a16="http://schemas.microsoft.com/office/drawing/2014/main" id="{8C5B869E-E5E1-41AF-A6CB-734E50D05A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8" y="1224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55" name="Oval 79">
                    <a:extLst>
                      <a:ext uri="{FF2B5EF4-FFF2-40B4-BE49-F238E27FC236}">
                        <a16:creationId xmlns:a16="http://schemas.microsoft.com/office/drawing/2014/main" id="{766661AB-DB31-4ACE-956F-9AD765341B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8" y="1422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56" name="Oval 80">
                    <a:extLst>
                      <a:ext uri="{FF2B5EF4-FFF2-40B4-BE49-F238E27FC236}">
                        <a16:creationId xmlns:a16="http://schemas.microsoft.com/office/drawing/2014/main" id="{4C5FA769-372D-4938-ADA9-DD5DE0CBA4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8" y="1290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57" name="Oval 81">
                    <a:extLst>
                      <a:ext uri="{FF2B5EF4-FFF2-40B4-BE49-F238E27FC236}">
                        <a16:creationId xmlns:a16="http://schemas.microsoft.com/office/drawing/2014/main" id="{012D673D-3EB1-41F4-9E89-F577EDC9FE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8" y="1356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58" name="Oval 82">
                    <a:extLst>
                      <a:ext uri="{FF2B5EF4-FFF2-40B4-BE49-F238E27FC236}">
                        <a16:creationId xmlns:a16="http://schemas.microsoft.com/office/drawing/2014/main" id="{6B9F536B-4880-4318-9190-C4075D1DA6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8" y="11911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59" name="Oval 83">
                    <a:extLst>
                      <a:ext uri="{FF2B5EF4-FFF2-40B4-BE49-F238E27FC236}">
                        <a16:creationId xmlns:a16="http://schemas.microsoft.com/office/drawing/2014/main" id="{6310D613-94FC-4E5A-862E-6751C2BF2F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8" y="13891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60" name="Oval 84">
                    <a:extLst>
                      <a:ext uri="{FF2B5EF4-FFF2-40B4-BE49-F238E27FC236}">
                        <a16:creationId xmlns:a16="http://schemas.microsoft.com/office/drawing/2014/main" id="{ABC7FB3A-F6C5-4189-9E73-FDB24B51C7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8" y="12571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61" name="Oval 85">
                    <a:extLst>
                      <a:ext uri="{FF2B5EF4-FFF2-40B4-BE49-F238E27FC236}">
                        <a16:creationId xmlns:a16="http://schemas.microsoft.com/office/drawing/2014/main" id="{865A0313-22BE-4FD9-9D96-B2E81E1DF4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8" y="13231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2600" name="Group 86">
                  <a:extLst>
                    <a:ext uri="{FF2B5EF4-FFF2-40B4-BE49-F238E27FC236}">
                      <a16:creationId xmlns:a16="http://schemas.microsoft.com/office/drawing/2014/main" id="{57B6DF57-8F0C-48F5-B989-78F6496A29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10" y="11895"/>
                  <a:ext cx="60" cy="2370"/>
                  <a:chOff x="3373" y="11910"/>
                  <a:chExt cx="60" cy="2370"/>
                </a:xfrm>
              </p:grpSpPr>
              <p:sp>
                <p:nvSpPr>
                  <p:cNvPr id="12646" name="Oval 87">
                    <a:extLst>
                      <a:ext uri="{FF2B5EF4-FFF2-40B4-BE49-F238E27FC236}">
                        <a16:creationId xmlns:a16="http://schemas.microsoft.com/office/drawing/2014/main" id="{7AD10C91-B23E-4F21-A4AA-27BA894CF6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3" y="12239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47" name="Oval 88">
                    <a:extLst>
                      <a:ext uri="{FF2B5EF4-FFF2-40B4-BE49-F238E27FC236}">
                        <a16:creationId xmlns:a16="http://schemas.microsoft.com/office/drawing/2014/main" id="{9726D539-FC04-4FEA-8843-083DBCBBED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3" y="14219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48" name="Oval 89">
                    <a:extLst>
                      <a:ext uri="{FF2B5EF4-FFF2-40B4-BE49-F238E27FC236}">
                        <a16:creationId xmlns:a16="http://schemas.microsoft.com/office/drawing/2014/main" id="{9EACB89B-F7B6-44C5-AD52-64552EF2B1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3" y="12899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49" name="Oval 90">
                    <a:extLst>
                      <a:ext uri="{FF2B5EF4-FFF2-40B4-BE49-F238E27FC236}">
                        <a16:creationId xmlns:a16="http://schemas.microsoft.com/office/drawing/2014/main" id="{D716C51A-E3A2-4AEF-B6F7-CD0326B89C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3" y="13559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50" name="Oval 91">
                    <a:extLst>
                      <a:ext uri="{FF2B5EF4-FFF2-40B4-BE49-F238E27FC236}">
                        <a16:creationId xmlns:a16="http://schemas.microsoft.com/office/drawing/2014/main" id="{4DBA6D3D-A3EE-4AAC-AD13-A266A05B7D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3" y="1191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51" name="Oval 92">
                    <a:extLst>
                      <a:ext uri="{FF2B5EF4-FFF2-40B4-BE49-F238E27FC236}">
                        <a16:creationId xmlns:a16="http://schemas.microsoft.com/office/drawing/2014/main" id="{E745EA17-DC2B-4A31-A1CA-16913CBFCA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3" y="1389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52" name="Oval 93">
                    <a:extLst>
                      <a:ext uri="{FF2B5EF4-FFF2-40B4-BE49-F238E27FC236}">
                        <a16:creationId xmlns:a16="http://schemas.microsoft.com/office/drawing/2014/main" id="{C30D63E6-D5FA-42AF-9D6F-21C1E12B35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3" y="1257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53" name="Oval 94">
                    <a:extLst>
                      <a:ext uri="{FF2B5EF4-FFF2-40B4-BE49-F238E27FC236}">
                        <a16:creationId xmlns:a16="http://schemas.microsoft.com/office/drawing/2014/main" id="{974CBB8B-4126-4576-BA34-2DDC02DE95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3" y="1323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2601" name="Group 95">
                  <a:extLst>
                    <a:ext uri="{FF2B5EF4-FFF2-40B4-BE49-F238E27FC236}">
                      <a16:creationId xmlns:a16="http://schemas.microsoft.com/office/drawing/2014/main" id="{D083E702-EFF8-4EF3-8F37-AAF98826E8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72" y="11895"/>
                  <a:ext cx="60" cy="2370"/>
                  <a:chOff x="3973" y="11910"/>
                  <a:chExt cx="60" cy="2370"/>
                </a:xfrm>
              </p:grpSpPr>
              <p:sp>
                <p:nvSpPr>
                  <p:cNvPr id="12638" name="Oval 96">
                    <a:extLst>
                      <a:ext uri="{FF2B5EF4-FFF2-40B4-BE49-F238E27FC236}">
                        <a16:creationId xmlns:a16="http://schemas.microsoft.com/office/drawing/2014/main" id="{FC366F9E-9AB9-45D5-A7D2-71B64C2725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3" y="12239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39" name="Oval 97">
                    <a:extLst>
                      <a:ext uri="{FF2B5EF4-FFF2-40B4-BE49-F238E27FC236}">
                        <a16:creationId xmlns:a16="http://schemas.microsoft.com/office/drawing/2014/main" id="{41922355-C3F6-4B68-870E-7309E6905B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3" y="14219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40" name="Oval 98">
                    <a:extLst>
                      <a:ext uri="{FF2B5EF4-FFF2-40B4-BE49-F238E27FC236}">
                        <a16:creationId xmlns:a16="http://schemas.microsoft.com/office/drawing/2014/main" id="{AA1CC675-4F81-4AB3-8AB8-661EEFF75B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3" y="12899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41" name="Oval 99">
                    <a:extLst>
                      <a:ext uri="{FF2B5EF4-FFF2-40B4-BE49-F238E27FC236}">
                        <a16:creationId xmlns:a16="http://schemas.microsoft.com/office/drawing/2014/main" id="{3FE2DE7C-EE0B-40C2-9DD5-19F6FC59A2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3" y="13559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42" name="Oval 100">
                    <a:extLst>
                      <a:ext uri="{FF2B5EF4-FFF2-40B4-BE49-F238E27FC236}">
                        <a16:creationId xmlns:a16="http://schemas.microsoft.com/office/drawing/2014/main" id="{B42B8E83-7C05-44B3-8469-06B4CBC8D0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3" y="1191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43" name="Oval 101">
                    <a:extLst>
                      <a:ext uri="{FF2B5EF4-FFF2-40B4-BE49-F238E27FC236}">
                        <a16:creationId xmlns:a16="http://schemas.microsoft.com/office/drawing/2014/main" id="{03CF6472-AF58-48B1-9122-18A4126E4F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3" y="1389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44" name="Oval 102">
                    <a:extLst>
                      <a:ext uri="{FF2B5EF4-FFF2-40B4-BE49-F238E27FC236}">
                        <a16:creationId xmlns:a16="http://schemas.microsoft.com/office/drawing/2014/main" id="{5B58DDF3-70CA-4410-B527-97E02ED140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3" y="1257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45" name="Oval 103">
                    <a:extLst>
                      <a:ext uri="{FF2B5EF4-FFF2-40B4-BE49-F238E27FC236}">
                        <a16:creationId xmlns:a16="http://schemas.microsoft.com/office/drawing/2014/main" id="{1590B209-F4FD-4058-AF06-1E0771D412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3" y="1323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2602" name="Group 104">
                  <a:extLst>
                    <a:ext uri="{FF2B5EF4-FFF2-40B4-BE49-F238E27FC236}">
                      <a16:creationId xmlns:a16="http://schemas.microsoft.com/office/drawing/2014/main" id="{148B83B7-36DA-4C50-B527-17E76B5957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74" y="11895"/>
                  <a:ext cx="60" cy="2370"/>
                  <a:chOff x="4964" y="11911"/>
                  <a:chExt cx="60" cy="2370"/>
                </a:xfrm>
              </p:grpSpPr>
              <p:sp>
                <p:nvSpPr>
                  <p:cNvPr id="12630" name="Oval 105">
                    <a:extLst>
                      <a:ext uri="{FF2B5EF4-FFF2-40B4-BE49-F238E27FC236}">
                        <a16:creationId xmlns:a16="http://schemas.microsoft.com/office/drawing/2014/main" id="{AACC7BDC-A8EB-44CA-8373-C1E46472A3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4" y="1224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31" name="Oval 106">
                    <a:extLst>
                      <a:ext uri="{FF2B5EF4-FFF2-40B4-BE49-F238E27FC236}">
                        <a16:creationId xmlns:a16="http://schemas.microsoft.com/office/drawing/2014/main" id="{D3AFC290-27D3-4039-B4C8-776C6817CC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4" y="1422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32" name="Oval 107">
                    <a:extLst>
                      <a:ext uri="{FF2B5EF4-FFF2-40B4-BE49-F238E27FC236}">
                        <a16:creationId xmlns:a16="http://schemas.microsoft.com/office/drawing/2014/main" id="{8D1882D0-0332-45EE-8A68-D38395BC14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4" y="1290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33" name="Oval 108">
                    <a:extLst>
                      <a:ext uri="{FF2B5EF4-FFF2-40B4-BE49-F238E27FC236}">
                        <a16:creationId xmlns:a16="http://schemas.microsoft.com/office/drawing/2014/main" id="{1D79502E-37FD-40C5-9D7D-139DAE3914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4" y="1356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34" name="Oval 109">
                    <a:extLst>
                      <a:ext uri="{FF2B5EF4-FFF2-40B4-BE49-F238E27FC236}">
                        <a16:creationId xmlns:a16="http://schemas.microsoft.com/office/drawing/2014/main" id="{39EDDB8B-D612-43E6-9AF6-FF0ADF20BE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4" y="11911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35" name="Oval 110">
                    <a:extLst>
                      <a:ext uri="{FF2B5EF4-FFF2-40B4-BE49-F238E27FC236}">
                        <a16:creationId xmlns:a16="http://schemas.microsoft.com/office/drawing/2014/main" id="{AF600822-4FFC-4556-A520-907BC855CB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4" y="13891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36" name="Oval 111">
                    <a:extLst>
                      <a:ext uri="{FF2B5EF4-FFF2-40B4-BE49-F238E27FC236}">
                        <a16:creationId xmlns:a16="http://schemas.microsoft.com/office/drawing/2014/main" id="{D43BBDF9-6363-4DFC-9999-83E9C58249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4" y="12571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37" name="Oval 112">
                    <a:extLst>
                      <a:ext uri="{FF2B5EF4-FFF2-40B4-BE49-F238E27FC236}">
                        <a16:creationId xmlns:a16="http://schemas.microsoft.com/office/drawing/2014/main" id="{A1B570F8-ED9F-450D-8D3A-A4A8E31C4B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4" y="13231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2603" name="Group 113">
                  <a:extLst>
                    <a:ext uri="{FF2B5EF4-FFF2-40B4-BE49-F238E27FC236}">
                      <a16:creationId xmlns:a16="http://schemas.microsoft.com/office/drawing/2014/main" id="{AC204E16-D555-4713-9196-5DC9749CCB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68" y="11895"/>
                  <a:ext cx="60" cy="2370"/>
                  <a:chOff x="3058" y="11911"/>
                  <a:chExt cx="60" cy="2370"/>
                </a:xfrm>
              </p:grpSpPr>
              <p:sp>
                <p:nvSpPr>
                  <p:cNvPr id="12622" name="Oval 114">
                    <a:extLst>
                      <a:ext uri="{FF2B5EF4-FFF2-40B4-BE49-F238E27FC236}">
                        <a16:creationId xmlns:a16="http://schemas.microsoft.com/office/drawing/2014/main" id="{20837526-4987-409D-B3C9-99391F50FA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8" y="1224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23" name="Oval 115">
                    <a:extLst>
                      <a:ext uri="{FF2B5EF4-FFF2-40B4-BE49-F238E27FC236}">
                        <a16:creationId xmlns:a16="http://schemas.microsoft.com/office/drawing/2014/main" id="{61D5D723-88CA-433B-BD0F-D333A5EDC9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8" y="1422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24" name="Oval 116">
                    <a:extLst>
                      <a:ext uri="{FF2B5EF4-FFF2-40B4-BE49-F238E27FC236}">
                        <a16:creationId xmlns:a16="http://schemas.microsoft.com/office/drawing/2014/main" id="{EDB1E066-EA78-4762-9ED8-27C95FB550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8" y="1290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25" name="Oval 117">
                    <a:extLst>
                      <a:ext uri="{FF2B5EF4-FFF2-40B4-BE49-F238E27FC236}">
                        <a16:creationId xmlns:a16="http://schemas.microsoft.com/office/drawing/2014/main" id="{E1818C84-FEB3-4AEF-9AE1-EF20A5EAC7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8" y="1356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26" name="Oval 118">
                    <a:extLst>
                      <a:ext uri="{FF2B5EF4-FFF2-40B4-BE49-F238E27FC236}">
                        <a16:creationId xmlns:a16="http://schemas.microsoft.com/office/drawing/2014/main" id="{9FAC258F-87A1-45C2-A6E4-EF4E8B9314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8" y="11911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27" name="Oval 119">
                    <a:extLst>
                      <a:ext uri="{FF2B5EF4-FFF2-40B4-BE49-F238E27FC236}">
                        <a16:creationId xmlns:a16="http://schemas.microsoft.com/office/drawing/2014/main" id="{7D892D4F-E9C7-4A37-A282-EAB4F5A189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8" y="13891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28" name="Oval 120">
                    <a:extLst>
                      <a:ext uri="{FF2B5EF4-FFF2-40B4-BE49-F238E27FC236}">
                        <a16:creationId xmlns:a16="http://schemas.microsoft.com/office/drawing/2014/main" id="{613ECC1A-4F07-46C4-811B-9CD5197D91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8" y="12571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29" name="Oval 121">
                    <a:extLst>
                      <a:ext uri="{FF2B5EF4-FFF2-40B4-BE49-F238E27FC236}">
                        <a16:creationId xmlns:a16="http://schemas.microsoft.com/office/drawing/2014/main" id="{652BC725-58D4-440A-8620-E8A9CE8736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8" y="13231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2604" name="Group 122">
                  <a:extLst>
                    <a:ext uri="{FF2B5EF4-FFF2-40B4-BE49-F238E27FC236}">
                      <a16:creationId xmlns:a16="http://schemas.microsoft.com/office/drawing/2014/main" id="{722C2B4E-7E48-49D7-9439-D14C72243B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36" y="11895"/>
                  <a:ext cx="60" cy="2370"/>
                  <a:chOff x="3703" y="11910"/>
                  <a:chExt cx="60" cy="2370"/>
                </a:xfrm>
              </p:grpSpPr>
              <p:sp>
                <p:nvSpPr>
                  <p:cNvPr id="12614" name="Oval 123">
                    <a:extLst>
                      <a:ext uri="{FF2B5EF4-FFF2-40B4-BE49-F238E27FC236}">
                        <a16:creationId xmlns:a16="http://schemas.microsoft.com/office/drawing/2014/main" id="{01FE04A2-6E4F-4505-B5D3-5A59A5041C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3" y="12239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15" name="Oval 124">
                    <a:extLst>
                      <a:ext uri="{FF2B5EF4-FFF2-40B4-BE49-F238E27FC236}">
                        <a16:creationId xmlns:a16="http://schemas.microsoft.com/office/drawing/2014/main" id="{FBEB370C-1E43-4A13-8D42-88A89AB5D3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3" y="14219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16" name="Oval 125">
                    <a:extLst>
                      <a:ext uri="{FF2B5EF4-FFF2-40B4-BE49-F238E27FC236}">
                        <a16:creationId xmlns:a16="http://schemas.microsoft.com/office/drawing/2014/main" id="{C33E4C20-8F43-494B-B4E8-E9D51E3F25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3" y="12899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17" name="Oval 126">
                    <a:extLst>
                      <a:ext uri="{FF2B5EF4-FFF2-40B4-BE49-F238E27FC236}">
                        <a16:creationId xmlns:a16="http://schemas.microsoft.com/office/drawing/2014/main" id="{6BE77BBF-669C-4968-9148-7C2D4E0D40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3" y="13559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18" name="Oval 127">
                    <a:extLst>
                      <a:ext uri="{FF2B5EF4-FFF2-40B4-BE49-F238E27FC236}">
                        <a16:creationId xmlns:a16="http://schemas.microsoft.com/office/drawing/2014/main" id="{8D10390C-8474-45C2-A42A-6EF55C5820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3" y="1191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19" name="Oval 128">
                    <a:extLst>
                      <a:ext uri="{FF2B5EF4-FFF2-40B4-BE49-F238E27FC236}">
                        <a16:creationId xmlns:a16="http://schemas.microsoft.com/office/drawing/2014/main" id="{8BDFAECB-A693-418F-B3DB-1763A4BD10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3" y="1389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20" name="Oval 129">
                    <a:extLst>
                      <a:ext uri="{FF2B5EF4-FFF2-40B4-BE49-F238E27FC236}">
                        <a16:creationId xmlns:a16="http://schemas.microsoft.com/office/drawing/2014/main" id="{5F7A0E5D-2BAB-4883-9F4F-AFBECF7DDA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3" y="1257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21" name="Oval 130">
                    <a:extLst>
                      <a:ext uri="{FF2B5EF4-FFF2-40B4-BE49-F238E27FC236}">
                        <a16:creationId xmlns:a16="http://schemas.microsoft.com/office/drawing/2014/main" id="{8450878C-8D5A-40CC-8A54-E4E052B06F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3" y="1323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2605" name="Group 131">
                  <a:extLst>
                    <a:ext uri="{FF2B5EF4-FFF2-40B4-BE49-F238E27FC236}">
                      <a16:creationId xmlns:a16="http://schemas.microsoft.com/office/drawing/2014/main" id="{2FCDF8E2-7D64-4AD1-92C2-74BC008016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04" y="11895"/>
                  <a:ext cx="60" cy="2370"/>
                  <a:chOff x="4303" y="11910"/>
                  <a:chExt cx="60" cy="2370"/>
                </a:xfrm>
              </p:grpSpPr>
              <p:sp>
                <p:nvSpPr>
                  <p:cNvPr id="12606" name="Oval 132">
                    <a:extLst>
                      <a:ext uri="{FF2B5EF4-FFF2-40B4-BE49-F238E27FC236}">
                        <a16:creationId xmlns:a16="http://schemas.microsoft.com/office/drawing/2014/main" id="{3A4D7D77-5B88-4D49-A70F-C054C04F84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3" y="12239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07" name="Oval 133">
                    <a:extLst>
                      <a:ext uri="{FF2B5EF4-FFF2-40B4-BE49-F238E27FC236}">
                        <a16:creationId xmlns:a16="http://schemas.microsoft.com/office/drawing/2014/main" id="{A3B0D837-0070-48BF-A5DB-4923038D89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3" y="14219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08" name="Oval 134">
                    <a:extLst>
                      <a:ext uri="{FF2B5EF4-FFF2-40B4-BE49-F238E27FC236}">
                        <a16:creationId xmlns:a16="http://schemas.microsoft.com/office/drawing/2014/main" id="{EA89C2C3-81AB-44A2-B739-90CFE89B5F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3" y="12899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09" name="Oval 135">
                    <a:extLst>
                      <a:ext uri="{FF2B5EF4-FFF2-40B4-BE49-F238E27FC236}">
                        <a16:creationId xmlns:a16="http://schemas.microsoft.com/office/drawing/2014/main" id="{8F013A67-4861-4B27-9BBD-7FC40A4823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3" y="13559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10" name="Oval 136">
                    <a:extLst>
                      <a:ext uri="{FF2B5EF4-FFF2-40B4-BE49-F238E27FC236}">
                        <a16:creationId xmlns:a16="http://schemas.microsoft.com/office/drawing/2014/main" id="{1A2F9B64-1DF0-4000-A791-85373F5A8F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3" y="1191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11" name="Oval 137">
                    <a:extLst>
                      <a:ext uri="{FF2B5EF4-FFF2-40B4-BE49-F238E27FC236}">
                        <a16:creationId xmlns:a16="http://schemas.microsoft.com/office/drawing/2014/main" id="{D9CC8B40-8811-42E9-A9E5-95A4DAEF5F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3" y="1389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4000"/>
                  </a:p>
                </p:txBody>
              </p:sp>
              <p:sp>
                <p:nvSpPr>
                  <p:cNvPr id="12612" name="Oval 138">
                    <a:extLst>
                      <a:ext uri="{FF2B5EF4-FFF2-40B4-BE49-F238E27FC236}">
                        <a16:creationId xmlns:a16="http://schemas.microsoft.com/office/drawing/2014/main" id="{8B9822A7-F33D-4062-AA9B-8FAB0D763F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3" y="1257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613" name="Oval 139">
                    <a:extLst>
                      <a:ext uri="{FF2B5EF4-FFF2-40B4-BE49-F238E27FC236}">
                        <a16:creationId xmlns:a16="http://schemas.microsoft.com/office/drawing/2014/main" id="{90139AD3-7E6B-4463-BC58-252C113AA1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3" y="1323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2303" name="Group 144">
                <a:extLst>
                  <a:ext uri="{FF2B5EF4-FFF2-40B4-BE49-F238E27FC236}">
                    <a16:creationId xmlns:a16="http://schemas.microsoft.com/office/drawing/2014/main" id="{BCAA3D7C-6FE6-4740-9048-B93B28D4CF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28" y="11460"/>
                <a:ext cx="2572" cy="2535"/>
                <a:chOff x="6674" y="11535"/>
                <a:chExt cx="2572" cy="2535"/>
              </a:xfrm>
            </p:grpSpPr>
            <p:grpSp>
              <p:nvGrpSpPr>
                <p:cNvPr id="12304" name="Group 145">
                  <a:extLst>
                    <a:ext uri="{FF2B5EF4-FFF2-40B4-BE49-F238E27FC236}">
                      <a16:creationId xmlns:a16="http://schemas.microsoft.com/office/drawing/2014/main" id="{C6460E7E-E838-4B3F-BFF2-2247FDBB25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674" y="11535"/>
                  <a:ext cx="2572" cy="2370"/>
                  <a:chOff x="6674" y="11535"/>
                  <a:chExt cx="2572" cy="2370"/>
                </a:xfrm>
              </p:grpSpPr>
              <p:grpSp>
                <p:nvGrpSpPr>
                  <p:cNvPr id="12452" name="Group 146">
                    <a:extLst>
                      <a:ext uri="{FF2B5EF4-FFF2-40B4-BE49-F238E27FC236}">
                        <a16:creationId xmlns:a16="http://schemas.microsoft.com/office/drawing/2014/main" id="{5A523C93-6F10-49E3-B971-1AB905AA291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674" y="11535"/>
                    <a:ext cx="2406" cy="2370"/>
                    <a:chOff x="2728" y="11895"/>
                    <a:chExt cx="2406" cy="2370"/>
                  </a:xfrm>
                </p:grpSpPr>
                <p:grpSp>
                  <p:nvGrpSpPr>
                    <p:cNvPr id="12526" name="Group 147">
                      <a:extLst>
                        <a:ext uri="{FF2B5EF4-FFF2-40B4-BE49-F238E27FC236}">
                          <a16:creationId xmlns:a16="http://schemas.microsoft.com/office/drawing/2014/main" id="{74BD96DA-42E5-432C-9E83-61AD54FB49D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2" y="11895"/>
                      <a:ext cx="60" cy="2370"/>
                      <a:chOff x="4634" y="11911"/>
                      <a:chExt cx="60" cy="2370"/>
                    </a:xfrm>
                  </p:grpSpPr>
                  <p:sp>
                    <p:nvSpPr>
                      <p:cNvPr id="12590" name="Oval 148">
                        <a:extLst>
                          <a:ext uri="{FF2B5EF4-FFF2-40B4-BE49-F238E27FC236}">
                            <a16:creationId xmlns:a16="http://schemas.microsoft.com/office/drawing/2014/main" id="{FFD64923-3C1B-434C-BDA3-EE62A3BD3A1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224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91" name="Oval 149">
                        <a:extLst>
                          <a:ext uri="{FF2B5EF4-FFF2-40B4-BE49-F238E27FC236}">
                            <a16:creationId xmlns:a16="http://schemas.microsoft.com/office/drawing/2014/main" id="{3FAA6B43-37CC-4CDF-AD1E-976BA814248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422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92" name="Oval 150">
                        <a:extLst>
                          <a:ext uri="{FF2B5EF4-FFF2-40B4-BE49-F238E27FC236}">
                            <a16:creationId xmlns:a16="http://schemas.microsoft.com/office/drawing/2014/main" id="{D5158B75-5069-4AD0-8821-B6E874388CA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290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93" name="Oval 151">
                        <a:extLst>
                          <a:ext uri="{FF2B5EF4-FFF2-40B4-BE49-F238E27FC236}">
                            <a16:creationId xmlns:a16="http://schemas.microsoft.com/office/drawing/2014/main" id="{3DFF3887-0C63-4508-A2C1-6497BC43FBF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356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94" name="Oval 152">
                        <a:extLst>
                          <a:ext uri="{FF2B5EF4-FFF2-40B4-BE49-F238E27FC236}">
                            <a16:creationId xmlns:a16="http://schemas.microsoft.com/office/drawing/2014/main" id="{69DE8C16-70AC-4598-B69A-31153747D81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191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95" name="Oval 153">
                        <a:extLst>
                          <a:ext uri="{FF2B5EF4-FFF2-40B4-BE49-F238E27FC236}">
                            <a16:creationId xmlns:a16="http://schemas.microsoft.com/office/drawing/2014/main" id="{E4CEDC91-4B26-44A9-B458-909C169914F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389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96" name="Oval 154">
                        <a:extLst>
                          <a:ext uri="{FF2B5EF4-FFF2-40B4-BE49-F238E27FC236}">
                            <a16:creationId xmlns:a16="http://schemas.microsoft.com/office/drawing/2014/main" id="{465D2969-102B-40FA-87BF-E6D26A37226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2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97" name="Oval 155">
                        <a:extLst>
                          <a:ext uri="{FF2B5EF4-FFF2-40B4-BE49-F238E27FC236}">
                            <a16:creationId xmlns:a16="http://schemas.microsoft.com/office/drawing/2014/main" id="{801005EC-1021-4F2D-B928-618C16F4BAB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32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527" name="Group 156">
                      <a:extLst>
                        <a:ext uri="{FF2B5EF4-FFF2-40B4-BE49-F238E27FC236}">
                          <a16:creationId xmlns:a16="http://schemas.microsoft.com/office/drawing/2014/main" id="{28D0F6AF-24BF-447C-808D-7E0B4790110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28" y="11895"/>
                      <a:ext cx="60" cy="2370"/>
                      <a:chOff x="2728" y="11911"/>
                      <a:chExt cx="60" cy="2370"/>
                    </a:xfrm>
                  </p:grpSpPr>
                  <p:sp>
                    <p:nvSpPr>
                      <p:cNvPr id="12582" name="Oval 157">
                        <a:extLst>
                          <a:ext uri="{FF2B5EF4-FFF2-40B4-BE49-F238E27FC236}">
                            <a16:creationId xmlns:a16="http://schemas.microsoft.com/office/drawing/2014/main" id="{DE08E410-52AA-448A-898A-683BEFC04EC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224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83" name="Oval 158">
                        <a:extLst>
                          <a:ext uri="{FF2B5EF4-FFF2-40B4-BE49-F238E27FC236}">
                            <a16:creationId xmlns:a16="http://schemas.microsoft.com/office/drawing/2014/main" id="{DEA37656-4322-43FA-9C2A-02361C6D26B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422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84" name="Oval 159">
                        <a:extLst>
                          <a:ext uri="{FF2B5EF4-FFF2-40B4-BE49-F238E27FC236}">
                            <a16:creationId xmlns:a16="http://schemas.microsoft.com/office/drawing/2014/main" id="{B7DD1547-3AC0-4E02-8899-05BCA9275FD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290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85" name="Oval 160">
                        <a:extLst>
                          <a:ext uri="{FF2B5EF4-FFF2-40B4-BE49-F238E27FC236}">
                            <a16:creationId xmlns:a16="http://schemas.microsoft.com/office/drawing/2014/main" id="{24C5ACCE-AF38-40B1-B994-42AF1957A96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356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86" name="Oval 161">
                        <a:extLst>
                          <a:ext uri="{FF2B5EF4-FFF2-40B4-BE49-F238E27FC236}">
                            <a16:creationId xmlns:a16="http://schemas.microsoft.com/office/drawing/2014/main" id="{80E40A01-9824-44A2-BD24-DD00A533A3F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191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87" name="Oval 162">
                        <a:extLst>
                          <a:ext uri="{FF2B5EF4-FFF2-40B4-BE49-F238E27FC236}">
                            <a16:creationId xmlns:a16="http://schemas.microsoft.com/office/drawing/2014/main" id="{A490E9DD-0BA4-4D21-987F-6F5858D06F8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389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88" name="Oval 163">
                        <a:extLst>
                          <a:ext uri="{FF2B5EF4-FFF2-40B4-BE49-F238E27FC236}">
                            <a16:creationId xmlns:a16="http://schemas.microsoft.com/office/drawing/2014/main" id="{92EBFEC3-774E-4ECF-B32B-0B12271BDEA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2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89" name="Oval 164">
                        <a:extLst>
                          <a:ext uri="{FF2B5EF4-FFF2-40B4-BE49-F238E27FC236}">
                            <a16:creationId xmlns:a16="http://schemas.microsoft.com/office/drawing/2014/main" id="{F2AF9712-7415-4145-ABFF-CF34037D37D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32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528" name="Group 165">
                      <a:extLst>
                        <a:ext uri="{FF2B5EF4-FFF2-40B4-BE49-F238E27FC236}">
                          <a16:creationId xmlns:a16="http://schemas.microsoft.com/office/drawing/2014/main" id="{01A47960-A89C-4E40-84A0-689F132B95C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10" y="11895"/>
                      <a:ext cx="60" cy="2370"/>
                      <a:chOff x="3373" y="11910"/>
                      <a:chExt cx="60" cy="2370"/>
                    </a:xfrm>
                  </p:grpSpPr>
                  <p:sp>
                    <p:nvSpPr>
                      <p:cNvPr id="12574" name="Oval 166">
                        <a:extLst>
                          <a:ext uri="{FF2B5EF4-FFF2-40B4-BE49-F238E27FC236}">
                            <a16:creationId xmlns:a16="http://schemas.microsoft.com/office/drawing/2014/main" id="{FA26FA48-677F-4BC6-9A4C-B7BD4F11520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223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75" name="Oval 167">
                        <a:extLst>
                          <a:ext uri="{FF2B5EF4-FFF2-40B4-BE49-F238E27FC236}">
                            <a16:creationId xmlns:a16="http://schemas.microsoft.com/office/drawing/2014/main" id="{EBFBB0A1-78C5-4136-8B93-0145F5EF742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421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76" name="Oval 168">
                        <a:extLst>
                          <a:ext uri="{FF2B5EF4-FFF2-40B4-BE49-F238E27FC236}">
                            <a16:creationId xmlns:a16="http://schemas.microsoft.com/office/drawing/2014/main" id="{86AE73C9-6ECE-4B84-B349-721E1D6AAF0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289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77" name="Oval 169">
                        <a:extLst>
                          <a:ext uri="{FF2B5EF4-FFF2-40B4-BE49-F238E27FC236}">
                            <a16:creationId xmlns:a16="http://schemas.microsoft.com/office/drawing/2014/main" id="{248D4D68-31EA-4188-8DA1-7064A095217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355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78" name="Oval 170">
                        <a:extLst>
                          <a:ext uri="{FF2B5EF4-FFF2-40B4-BE49-F238E27FC236}">
                            <a16:creationId xmlns:a16="http://schemas.microsoft.com/office/drawing/2014/main" id="{2B3FAF49-EDF2-4580-9CA3-AAE001259B7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19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79" name="Oval 171">
                        <a:extLst>
                          <a:ext uri="{FF2B5EF4-FFF2-40B4-BE49-F238E27FC236}">
                            <a16:creationId xmlns:a16="http://schemas.microsoft.com/office/drawing/2014/main" id="{8A236BE0-D0CC-4C7B-BE5A-C8AC73C3A23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38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80" name="Oval 172">
                        <a:extLst>
                          <a:ext uri="{FF2B5EF4-FFF2-40B4-BE49-F238E27FC236}">
                            <a16:creationId xmlns:a16="http://schemas.microsoft.com/office/drawing/2014/main" id="{39491FEA-BE27-497B-BC05-AA2A5BFE422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25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81" name="Oval 173">
                        <a:extLst>
                          <a:ext uri="{FF2B5EF4-FFF2-40B4-BE49-F238E27FC236}">
                            <a16:creationId xmlns:a16="http://schemas.microsoft.com/office/drawing/2014/main" id="{FA7B59E6-878B-4CF6-B372-9FB576FB07F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323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529" name="Group 174">
                      <a:extLst>
                        <a:ext uri="{FF2B5EF4-FFF2-40B4-BE49-F238E27FC236}">
                          <a16:creationId xmlns:a16="http://schemas.microsoft.com/office/drawing/2014/main" id="{21F7EFCA-A18B-4DCE-89ED-0082B356EF5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2" y="11895"/>
                      <a:ext cx="60" cy="2370"/>
                      <a:chOff x="3973" y="11910"/>
                      <a:chExt cx="60" cy="2370"/>
                    </a:xfrm>
                  </p:grpSpPr>
                  <p:sp>
                    <p:nvSpPr>
                      <p:cNvPr id="12566" name="Oval 175">
                        <a:extLst>
                          <a:ext uri="{FF2B5EF4-FFF2-40B4-BE49-F238E27FC236}">
                            <a16:creationId xmlns:a16="http://schemas.microsoft.com/office/drawing/2014/main" id="{4D555297-68E9-4C54-A87D-D45C513A11A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223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67" name="Oval 176">
                        <a:extLst>
                          <a:ext uri="{FF2B5EF4-FFF2-40B4-BE49-F238E27FC236}">
                            <a16:creationId xmlns:a16="http://schemas.microsoft.com/office/drawing/2014/main" id="{B7276B65-FD87-4CD7-8E29-8F6A29E632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421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68" name="Oval 177">
                        <a:extLst>
                          <a:ext uri="{FF2B5EF4-FFF2-40B4-BE49-F238E27FC236}">
                            <a16:creationId xmlns:a16="http://schemas.microsoft.com/office/drawing/2014/main" id="{F55BC680-CF3C-46AF-8A4E-F1233F120EA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289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69" name="Oval 178">
                        <a:extLst>
                          <a:ext uri="{FF2B5EF4-FFF2-40B4-BE49-F238E27FC236}">
                            <a16:creationId xmlns:a16="http://schemas.microsoft.com/office/drawing/2014/main" id="{CB52A3BC-697C-4644-ABBC-05C892BBB45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355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70" name="Oval 179">
                        <a:extLst>
                          <a:ext uri="{FF2B5EF4-FFF2-40B4-BE49-F238E27FC236}">
                            <a16:creationId xmlns:a16="http://schemas.microsoft.com/office/drawing/2014/main" id="{59DB0935-1A5E-4B5E-806E-C977A27EA44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19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71" name="Oval 180">
                        <a:extLst>
                          <a:ext uri="{FF2B5EF4-FFF2-40B4-BE49-F238E27FC236}">
                            <a16:creationId xmlns:a16="http://schemas.microsoft.com/office/drawing/2014/main" id="{82BF76A5-E079-4153-8916-2C45342473F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38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72" name="Oval 181">
                        <a:extLst>
                          <a:ext uri="{FF2B5EF4-FFF2-40B4-BE49-F238E27FC236}">
                            <a16:creationId xmlns:a16="http://schemas.microsoft.com/office/drawing/2014/main" id="{9AB535CD-967A-42EE-B773-61F3AC6A068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25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73" name="Oval 182">
                        <a:extLst>
                          <a:ext uri="{FF2B5EF4-FFF2-40B4-BE49-F238E27FC236}">
                            <a16:creationId xmlns:a16="http://schemas.microsoft.com/office/drawing/2014/main" id="{CF12EF20-B15B-42B1-9960-C294A41D2A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323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530" name="Group 183">
                      <a:extLst>
                        <a:ext uri="{FF2B5EF4-FFF2-40B4-BE49-F238E27FC236}">
                          <a16:creationId xmlns:a16="http://schemas.microsoft.com/office/drawing/2014/main" id="{3DB032FE-DE85-4E85-BB12-6A888D4E07A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74" y="11895"/>
                      <a:ext cx="60" cy="2370"/>
                      <a:chOff x="4964" y="11911"/>
                      <a:chExt cx="60" cy="2370"/>
                    </a:xfrm>
                  </p:grpSpPr>
                  <p:sp>
                    <p:nvSpPr>
                      <p:cNvPr id="12558" name="Oval 184">
                        <a:extLst>
                          <a:ext uri="{FF2B5EF4-FFF2-40B4-BE49-F238E27FC236}">
                            <a16:creationId xmlns:a16="http://schemas.microsoft.com/office/drawing/2014/main" id="{BB235F3C-CA2C-4B88-8A88-77F52EA39C2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224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59" name="Oval 185">
                        <a:extLst>
                          <a:ext uri="{FF2B5EF4-FFF2-40B4-BE49-F238E27FC236}">
                            <a16:creationId xmlns:a16="http://schemas.microsoft.com/office/drawing/2014/main" id="{4F831E86-35D3-49D5-A971-BCA83DFA6A1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422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60" name="Oval 186">
                        <a:extLst>
                          <a:ext uri="{FF2B5EF4-FFF2-40B4-BE49-F238E27FC236}">
                            <a16:creationId xmlns:a16="http://schemas.microsoft.com/office/drawing/2014/main" id="{8C718C46-F484-4C89-8A35-0A316FC3B25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290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61" name="Oval 187">
                        <a:extLst>
                          <a:ext uri="{FF2B5EF4-FFF2-40B4-BE49-F238E27FC236}">
                            <a16:creationId xmlns:a16="http://schemas.microsoft.com/office/drawing/2014/main" id="{4EEC8C56-1F18-4A9B-9559-F63F55EB5AA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356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62" name="Oval 188">
                        <a:extLst>
                          <a:ext uri="{FF2B5EF4-FFF2-40B4-BE49-F238E27FC236}">
                            <a16:creationId xmlns:a16="http://schemas.microsoft.com/office/drawing/2014/main" id="{3E89EDD8-3277-42D3-8C85-39C19E2BA97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191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63" name="Oval 189">
                        <a:extLst>
                          <a:ext uri="{FF2B5EF4-FFF2-40B4-BE49-F238E27FC236}">
                            <a16:creationId xmlns:a16="http://schemas.microsoft.com/office/drawing/2014/main" id="{6C6B2CEC-71E3-4031-AEBB-64E481B7990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389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64" name="Oval 190">
                        <a:extLst>
                          <a:ext uri="{FF2B5EF4-FFF2-40B4-BE49-F238E27FC236}">
                            <a16:creationId xmlns:a16="http://schemas.microsoft.com/office/drawing/2014/main" id="{6A7B4140-5E4D-4869-8307-21AC8F1A986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2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65" name="Oval 191">
                        <a:extLst>
                          <a:ext uri="{FF2B5EF4-FFF2-40B4-BE49-F238E27FC236}">
                            <a16:creationId xmlns:a16="http://schemas.microsoft.com/office/drawing/2014/main" id="{8045919E-6C12-4F0A-A7F5-8B3B03E73A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32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531" name="Group 192">
                      <a:extLst>
                        <a:ext uri="{FF2B5EF4-FFF2-40B4-BE49-F238E27FC236}">
                          <a16:creationId xmlns:a16="http://schemas.microsoft.com/office/drawing/2014/main" id="{246E6A98-49F8-4AD5-8CCC-B9956F3E986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68" y="11895"/>
                      <a:ext cx="60" cy="2370"/>
                      <a:chOff x="3058" y="11911"/>
                      <a:chExt cx="60" cy="2370"/>
                    </a:xfrm>
                  </p:grpSpPr>
                  <p:sp>
                    <p:nvSpPr>
                      <p:cNvPr id="12550" name="Oval 193">
                        <a:extLst>
                          <a:ext uri="{FF2B5EF4-FFF2-40B4-BE49-F238E27FC236}">
                            <a16:creationId xmlns:a16="http://schemas.microsoft.com/office/drawing/2014/main" id="{741B0A9A-D810-415B-9D4F-AFD7D7ABD0D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224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51" name="Oval 194">
                        <a:extLst>
                          <a:ext uri="{FF2B5EF4-FFF2-40B4-BE49-F238E27FC236}">
                            <a16:creationId xmlns:a16="http://schemas.microsoft.com/office/drawing/2014/main" id="{765E82F0-6E9B-44BC-9DA8-7A55FE33E1B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422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52" name="Oval 195">
                        <a:extLst>
                          <a:ext uri="{FF2B5EF4-FFF2-40B4-BE49-F238E27FC236}">
                            <a16:creationId xmlns:a16="http://schemas.microsoft.com/office/drawing/2014/main" id="{5A2D2856-1E07-405D-B775-D5703CC57A1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290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53" name="Oval 196">
                        <a:extLst>
                          <a:ext uri="{FF2B5EF4-FFF2-40B4-BE49-F238E27FC236}">
                            <a16:creationId xmlns:a16="http://schemas.microsoft.com/office/drawing/2014/main" id="{FA7EC250-F93E-4E17-BA0E-06756291F8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356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54" name="Oval 197">
                        <a:extLst>
                          <a:ext uri="{FF2B5EF4-FFF2-40B4-BE49-F238E27FC236}">
                            <a16:creationId xmlns:a16="http://schemas.microsoft.com/office/drawing/2014/main" id="{93FE1FFF-2CA6-4C30-9AB8-93D4A83DB71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191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55" name="Oval 198">
                        <a:extLst>
                          <a:ext uri="{FF2B5EF4-FFF2-40B4-BE49-F238E27FC236}">
                            <a16:creationId xmlns:a16="http://schemas.microsoft.com/office/drawing/2014/main" id="{71AE5D46-89A9-41C2-B581-0C33833B252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389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56" name="Oval 199">
                        <a:extLst>
                          <a:ext uri="{FF2B5EF4-FFF2-40B4-BE49-F238E27FC236}">
                            <a16:creationId xmlns:a16="http://schemas.microsoft.com/office/drawing/2014/main" id="{47190E15-6987-48F4-B5E8-48987FE8485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2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57" name="Oval 200">
                        <a:extLst>
                          <a:ext uri="{FF2B5EF4-FFF2-40B4-BE49-F238E27FC236}">
                            <a16:creationId xmlns:a16="http://schemas.microsoft.com/office/drawing/2014/main" id="{A14F38EF-D754-4530-872C-4034873C7F2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32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532" name="Group 201">
                      <a:extLst>
                        <a:ext uri="{FF2B5EF4-FFF2-40B4-BE49-F238E27FC236}">
                          <a16:creationId xmlns:a16="http://schemas.microsoft.com/office/drawing/2014/main" id="{2CACBAE0-7FAE-48AB-ACF7-4C94C210580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36" y="11895"/>
                      <a:ext cx="60" cy="2370"/>
                      <a:chOff x="3703" y="11910"/>
                      <a:chExt cx="60" cy="2370"/>
                    </a:xfrm>
                  </p:grpSpPr>
                  <p:sp>
                    <p:nvSpPr>
                      <p:cNvPr id="12542" name="Oval 202">
                        <a:extLst>
                          <a:ext uri="{FF2B5EF4-FFF2-40B4-BE49-F238E27FC236}">
                            <a16:creationId xmlns:a16="http://schemas.microsoft.com/office/drawing/2014/main" id="{4B678A9E-F618-4E70-BEAF-291FD0699AE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223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43" name="Oval 203">
                        <a:extLst>
                          <a:ext uri="{FF2B5EF4-FFF2-40B4-BE49-F238E27FC236}">
                            <a16:creationId xmlns:a16="http://schemas.microsoft.com/office/drawing/2014/main" id="{AE7817F5-8CC5-48ED-976F-F18C3C7596D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421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44" name="Oval 204">
                        <a:extLst>
                          <a:ext uri="{FF2B5EF4-FFF2-40B4-BE49-F238E27FC236}">
                            <a16:creationId xmlns:a16="http://schemas.microsoft.com/office/drawing/2014/main" id="{AD781B5B-0CB0-4C07-8F6B-223815F7753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289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45" name="Oval 205">
                        <a:extLst>
                          <a:ext uri="{FF2B5EF4-FFF2-40B4-BE49-F238E27FC236}">
                            <a16:creationId xmlns:a16="http://schemas.microsoft.com/office/drawing/2014/main" id="{21872395-3F1B-4F82-82C6-A7B5524BEB8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355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46" name="Oval 206">
                        <a:extLst>
                          <a:ext uri="{FF2B5EF4-FFF2-40B4-BE49-F238E27FC236}">
                            <a16:creationId xmlns:a16="http://schemas.microsoft.com/office/drawing/2014/main" id="{3F8E25B9-ACA4-41D5-AC78-E598E7F901D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19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47" name="Oval 207">
                        <a:extLst>
                          <a:ext uri="{FF2B5EF4-FFF2-40B4-BE49-F238E27FC236}">
                            <a16:creationId xmlns:a16="http://schemas.microsoft.com/office/drawing/2014/main" id="{2C157146-0702-4BA7-BBF9-476DF0B83FA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38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48" name="Oval 208">
                        <a:extLst>
                          <a:ext uri="{FF2B5EF4-FFF2-40B4-BE49-F238E27FC236}">
                            <a16:creationId xmlns:a16="http://schemas.microsoft.com/office/drawing/2014/main" id="{FEF33A28-9CCE-4F49-A25F-9B357136987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25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49" name="Oval 209">
                        <a:extLst>
                          <a:ext uri="{FF2B5EF4-FFF2-40B4-BE49-F238E27FC236}">
                            <a16:creationId xmlns:a16="http://schemas.microsoft.com/office/drawing/2014/main" id="{4524DB1E-610B-4929-921F-18C67815717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323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533" name="Group 210">
                      <a:extLst>
                        <a:ext uri="{FF2B5EF4-FFF2-40B4-BE49-F238E27FC236}">
                          <a16:creationId xmlns:a16="http://schemas.microsoft.com/office/drawing/2014/main" id="{A8E36B79-0A84-482E-BDB9-6246804A14B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04" y="11895"/>
                      <a:ext cx="60" cy="2370"/>
                      <a:chOff x="4303" y="11910"/>
                      <a:chExt cx="60" cy="2370"/>
                    </a:xfrm>
                  </p:grpSpPr>
                  <p:sp>
                    <p:nvSpPr>
                      <p:cNvPr id="12534" name="Oval 211">
                        <a:extLst>
                          <a:ext uri="{FF2B5EF4-FFF2-40B4-BE49-F238E27FC236}">
                            <a16:creationId xmlns:a16="http://schemas.microsoft.com/office/drawing/2014/main" id="{78BB7168-F064-47C3-A309-0454B94F90D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223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35" name="Oval 212">
                        <a:extLst>
                          <a:ext uri="{FF2B5EF4-FFF2-40B4-BE49-F238E27FC236}">
                            <a16:creationId xmlns:a16="http://schemas.microsoft.com/office/drawing/2014/main" id="{6B69B158-CF11-43B4-B389-62D3E7B174D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421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36" name="Oval 213">
                        <a:extLst>
                          <a:ext uri="{FF2B5EF4-FFF2-40B4-BE49-F238E27FC236}">
                            <a16:creationId xmlns:a16="http://schemas.microsoft.com/office/drawing/2014/main" id="{2C5CC8AC-2F46-4C97-A8BC-13E9F6CFE7A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289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37" name="Oval 214">
                        <a:extLst>
                          <a:ext uri="{FF2B5EF4-FFF2-40B4-BE49-F238E27FC236}">
                            <a16:creationId xmlns:a16="http://schemas.microsoft.com/office/drawing/2014/main" id="{7FAC577B-7FF4-484B-BD48-0D04DA0EC0C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355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38" name="Oval 215">
                        <a:extLst>
                          <a:ext uri="{FF2B5EF4-FFF2-40B4-BE49-F238E27FC236}">
                            <a16:creationId xmlns:a16="http://schemas.microsoft.com/office/drawing/2014/main" id="{F2665F95-49A0-4E01-97B6-F12D1B9C9DC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19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39" name="Oval 216">
                        <a:extLst>
                          <a:ext uri="{FF2B5EF4-FFF2-40B4-BE49-F238E27FC236}">
                            <a16:creationId xmlns:a16="http://schemas.microsoft.com/office/drawing/2014/main" id="{AF4C59CA-4CC1-41B7-A507-E1267F84365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38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40" name="Oval 217">
                        <a:extLst>
                          <a:ext uri="{FF2B5EF4-FFF2-40B4-BE49-F238E27FC236}">
                            <a16:creationId xmlns:a16="http://schemas.microsoft.com/office/drawing/2014/main" id="{0364C1B5-35CA-422C-BD07-683F193B9F7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25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41" name="Oval 218">
                        <a:extLst>
                          <a:ext uri="{FF2B5EF4-FFF2-40B4-BE49-F238E27FC236}">
                            <a16:creationId xmlns:a16="http://schemas.microsoft.com/office/drawing/2014/main" id="{179A11A7-7C31-44BA-877F-F485A8A9D2D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323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2453" name="Group 219">
                    <a:extLst>
                      <a:ext uri="{FF2B5EF4-FFF2-40B4-BE49-F238E27FC236}">
                        <a16:creationId xmlns:a16="http://schemas.microsoft.com/office/drawing/2014/main" id="{E8DF56D4-374C-466A-9FB2-2FDD8AE867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40" y="11535"/>
                    <a:ext cx="2406" cy="2370"/>
                    <a:chOff x="2728" y="11895"/>
                    <a:chExt cx="2406" cy="2370"/>
                  </a:xfrm>
                </p:grpSpPr>
                <p:grpSp>
                  <p:nvGrpSpPr>
                    <p:cNvPr id="12454" name="Group 220">
                      <a:extLst>
                        <a:ext uri="{FF2B5EF4-FFF2-40B4-BE49-F238E27FC236}">
                          <a16:creationId xmlns:a16="http://schemas.microsoft.com/office/drawing/2014/main" id="{68AB9010-A597-48E5-97E0-9A1049FBE0E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2" y="11895"/>
                      <a:ext cx="60" cy="2370"/>
                      <a:chOff x="4634" y="11911"/>
                      <a:chExt cx="60" cy="2370"/>
                    </a:xfrm>
                  </p:grpSpPr>
                  <p:sp>
                    <p:nvSpPr>
                      <p:cNvPr id="12518" name="Oval 221">
                        <a:extLst>
                          <a:ext uri="{FF2B5EF4-FFF2-40B4-BE49-F238E27FC236}">
                            <a16:creationId xmlns:a16="http://schemas.microsoft.com/office/drawing/2014/main" id="{904BE02C-56B8-4245-82A5-219ACCF3806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224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19" name="Oval 222">
                        <a:extLst>
                          <a:ext uri="{FF2B5EF4-FFF2-40B4-BE49-F238E27FC236}">
                            <a16:creationId xmlns:a16="http://schemas.microsoft.com/office/drawing/2014/main" id="{E0025B7E-42F6-442A-871D-8C2AA22342F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422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20" name="Oval 223">
                        <a:extLst>
                          <a:ext uri="{FF2B5EF4-FFF2-40B4-BE49-F238E27FC236}">
                            <a16:creationId xmlns:a16="http://schemas.microsoft.com/office/drawing/2014/main" id="{5E8EBAC7-15D1-454D-9066-4C9E37855CD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290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21" name="Oval 224">
                        <a:extLst>
                          <a:ext uri="{FF2B5EF4-FFF2-40B4-BE49-F238E27FC236}">
                            <a16:creationId xmlns:a16="http://schemas.microsoft.com/office/drawing/2014/main" id="{969DC53D-0AD1-483A-999D-352B0325DF8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356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22" name="Oval 225">
                        <a:extLst>
                          <a:ext uri="{FF2B5EF4-FFF2-40B4-BE49-F238E27FC236}">
                            <a16:creationId xmlns:a16="http://schemas.microsoft.com/office/drawing/2014/main" id="{6248E3C2-B146-4BE4-9957-7EC1B794418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191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23" name="Oval 226">
                        <a:extLst>
                          <a:ext uri="{FF2B5EF4-FFF2-40B4-BE49-F238E27FC236}">
                            <a16:creationId xmlns:a16="http://schemas.microsoft.com/office/drawing/2014/main" id="{91D46FD0-D601-4ED5-A174-2D415F84081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389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24" name="Oval 227">
                        <a:extLst>
                          <a:ext uri="{FF2B5EF4-FFF2-40B4-BE49-F238E27FC236}">
                            <a16:creationId xmlns:a16="http://schemas.microsoft.com/office/drawing/2014/main" id="{E956C72C-5C30-449F-B8CB-C86CEF7FC76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2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25" name="Oval 228">
                        <a:extLst>
                          <a:ext uri="{FF2B5EF4-FFF2-40B4-BE49-F238E27FC236}">
                            <a16:creationId xmlns:a16="http://schemas.microsoft.com/office/drawing/2014/main" id="{01977D91-4D0D-4FDC-87C0-5EDCFA7AE8F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32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455" name="Group 229">
                      <a:extLst>
                        <a:ext uri="{FF2B5EF4-FFF2-40B4-BE49-F238E27FC236}">
                          <a16:creationId xmlns:a16="http://schemas.microsoft.com/office/drawing/2014/main" id="{916C2935-C3EC-4418-B405-4B861D22AF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28" y="11895"/>
                      <a:ext cx="60" cy="2370"/>
                      <a:chOff x="2728" y="11911"/>
                      <a:chExt cx="60" cy="2370"/>
                    </a:xfrm>
                  </p:grpSpPr>
                  <p:sp>
                    <p:nvSpPr>
                      <p:cNvPr id="12510" name="Oval 230">
                        <a:extLst>
                          <a:ext uri="{FF2B5EF4-FFF2-40B4-BE49-F238E27FC236}">
                            <a16:creationId xmlns:a16="http://schemas.microsoft.com/office/drawing/2014/main" id="{E97E0E23-1277-4EB2-8837-6DD4107069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224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11" name="Oval 231">
                        <a:extLst>
                          <a:ext uri="{FF2B5EF4-FFF2-40B4-BE49-F238E27FC236}">
                            <a16:creationId xmlns:a16="http://schemas.microsoft.com/office/drawing/2014/main" id="{F05F6712-BBF6-47FA-8040-0DDC4869AFE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422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12" name="Oval 232">
                        <a:extLst>
                          <a:ext uri="{FF2B5EF4-FFF2-40B4-BE49-F238E27FC236}">
                            <a16:creationId xmlns:a16="http://schemas.microsoft.com/office/drawing/2014/main" id="{23610DA2-5192-4F03-9468-CFF5B82E91E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290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13" name="Oval 233">
                        <a:extLst>
                          <a:ext uri="{FF2B5EF4-FFF2-40B4-BE49-F238E27FC236}">
                            <a16:creationId xmlns:a16="http://schemas.microsoft.com/office/drawing/2014/main" id="{55E88D79-009D-4085-91EC-6C3B6936938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356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14" name="Oval 234">
                        <a:extLst>
                          <a:ext uri="{FF2B5EF4-FFF2-40B4-BE49-F238E27FC236}">
                            <a16:creationId xmlns:a16="http://schemas.microsoft.com/office/drawing/2014/main" id="{F431944C-7BFF-428F-AF9B-8ED0B59968D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191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15" name="Oval 235">
                        <a:extLst>
                          <a:ext uri="{FF2B5EF4-FFF2-40B4-BE49-F238E27FC236}">
                            <a16:creationId xmlns:a16="http://schemas.microsoft.com/office/drawing/2014/main" id="{98E6EC21-349D-415B-9F7F-16869CB39D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389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16" name="Oval 236">
                        <a:extLst>
                          <a:ext uri="{FF2B5EF4-FFF2-40B4-BE49-F238E27FC236}">
                            <a16:creationId xmlns:a16="http://schemas.microsoft.com/office/drawing/2014/main" id="{A8D7EE37-B319-4676-A869-B76AA5D9582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2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17" name="Oval 237">
                        <a:extLst>
                          <a:ext uri="{FF2B5EF4-FFF2-40B4-BE49-F238E27FC236}">
                            <a16:creationId xmlns:a16="http://schemas.microsoft.com/office/drawing/2014/main" id="{E991B499-A9AC-4EE0-A3A4-106DA82B396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32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456" name="Group 238">
                      <a:extLst>
                        <a:ext uri="{FF2B5EF4-FFF2-40B4-BE49-F238E27FC236}">
                          <a16:creationId xmlns:a16="http://schemas.microsoft.com/office/drawing/2014/main" id="{2FB3171B-2722-487A-B9F6-77B7160746F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10" y="11895"/>
                      <a:ext cx="60" cy="2370"/>
                      <a:chOff x="3373" y="11910"/>
                      <a:chExt cx="60" cy="2370"/>
                    </a:xfrm>
                  </p:grpSpPr>
                  <p:sp>
                    <p:nvSpPr>
                      <p:cNvPr id="12502" name="Oval 239">
                        <a:extLst>
                          <a:ext uri="{FF2B5EF4-FFF2-40B4-BE49-F238E27FC236}">
                            <a16:creationId xmlns:a16="http://schemas.microsoft.com/office/drawing/2014/main" id="{9122F04D-5438-45CD-8E05-EBE30654BA5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223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03" name="Oval 240">
                        <a:extLst>
                          <a:ext uri="{FF2B5EF4-FFF2-40B4-BE49-F238E27FC236}">
                            <a16:creationId xmlns:a16="http://schemas.microsoft.com/office/drawing/2014/main" id="{33DC4D4B-7973-4D6F-8B23-F7B5D97BFA3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421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04" name="Oval 241">
                        <a:extLst>
                          <a:ext uri="{FF2B5EF4-FFF2-40B4-BE49-F238E27FC236}">
                            <a16:creationId xmlns:a16="http://schemas.microsoft.com/office/drawing/2014/main" id="{5AEF1830-297A-4DA9-927C-26B7E4C0973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289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05" name="Oval 242">
                        <a:extLst>
                          <a:ext uri="{FF2B5EF4-FFF2-40B4-BE49-F238E27FC236}">
                            <a16:creationId xmlns:a16="http://schemas.microsoft.com/office/drawing/2014/main" id="{538D2BB0-5230-4438-9799-9A5ED8A64D5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355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06" name="Oval 243">
                        <a:extLst>
                          <a:ext uri="{FF2B5EF4-FFF2-40B4-BE49-F238E27FC236}">
                            <a16:creationId xmlns:a16="http://schemas.microsoft.com/office/drawing/2014/main" id="{432809D2-5257-4D99-B5A1-626347EA3A8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19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07" name="Oval 244">
                        <a:extLst>
                          <a:ext uri="{FF2B5EF4-FFF2-40B4-BE49-F238E27FC236}">
                            <a16:creationId xmlns:a16="http://schemas.microsoft.com/office/drawing/2014/main" id="{C7AB02CC-A39C-4EBD-AB34-442560EDADC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38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08" name="Oval 245">
                        <a:extLst>
                          <a:ext uri="{FF2B5EF4-FFF2-40B4-BE49-F238E27FC236}">
                            <a16:creationId xmlns:a16="http://schemas.microsoft.com/office/drawing/2014/main" id="{1DB3386A-4FA7-4B7D-ADAD-ACD629489B2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25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09" name="Oval 246">
                        <a:extLst>
                          <a:ext uri="{FF2B5EF4-FFF2-40B4-BE49-F238E27FC236}">
                            <a16:creationId xmlns:a16="http://schemas.microsoft.com/office/drawing/2014/main" id="{64E182E9-1787-40D1-AEA6-40B75B51F5D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323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457" name="Group 247">
                      <a:extLst>
                        <a:ext uri="{FF2B5EF4-FFF2-40B4-BE49-F238E27FC236}">
                          <a16:creationId xmlns:a16="http://schemas.microsoft.com/office/drawing/2014/main" id="{962DCA43-9E73-4A7C-9963-27746029825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2" y="11895"/>
                      <a:ext cx="60" cy="2370"/>
                      <a:chOff x="3973" y="11910"/>
                      <a:chExt cx="60" cy="2370"/>
                    </a:xfrm>
                  </p:grpSpPr>
                  <p:sp>
                    <p:nvSpPr>
                      <p:cNvPr id="12494" name="Oval 248">
                        <a:extLst>
                          <a:ext uri="{FF2B5EF4-FFF2-40B4-BE49-F238E27FC236}">
                            <a16:creationId xmlns:a16="http://schemas.microsoft.com/office/drawing/2014/main" id="{293508F1-5138-49FE-906F-DB4C3D9177D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223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95" name="Oval 249">
                        <a:extLst>
                          <a:ext uri="{FF2B5EF4-FFF2-40B4-BE49-F238E27FC236}">
                            <a16:creationId xmlns:a16="http://schemas.microsoft.com/office/drawing/2014/main" id="{237AF504-CACF-4E4E-A73E-6FC32D0A4B6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421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96" name="Oval 250">
                        <a:extLst>
                          <a:ext uri="{FF2B5EF4-FFF2-40B4-BE49-F238E27FC236}">
                            <a16:creationId xmlns:a16="http://schemas.microsoft.com/office/drawing/2014/main" id="{16FF4D79-A23C-480C-8D81-9FE0CB8E261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289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97" name="Oval 251">
                        <a:extLst>
                          <a:ext uri="{FF2B5EF4-FFF2-40B4-BE49-F238E27FC236}">
                            <a16:creationId xmlns:a16="http://schemas.microsoft.com/office/drawing/2014/main" id="{A31CB066-7871-41C9-A12A-C55A31614B9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355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98" name="Oval 252">
                        <a:extLst>
                          <a:ext uri="{FF2B5EF4-FFF2-40B4-BE49-F238E27FC236}">
                            <a16:creationId xmlns:a16="http://schemas.microsoft.com/office/drawing/2014/main" id="{6353A278-E3B3-4AC9-9688-EE85A1372E0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19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99" name="Oval 253">
                        <a:extLst>
                          <a:ext uri="{FF2B5EF4-FFF2-40B4-BE49-F238E27FC236}">
                            <a16:creationId xmlns:a16="http://schemas.microsoft.com/office/drawing/2014/main" id="{91A81B73-0090-4FD5-A1EF-310CB83CCF5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38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00" name="Oval 254">
                        <a:extLst>
                          <a:ext uri="{FF2B5EF4-FFF2-40B4-BE49-F238E27FC236}">
                            <a16:creationId xmlns:a16="http://schemas.microsoft.com/office/drawing/2014/main" id="{88E42411-316D-45AB-8012-237AC7CE4DB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25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501" name="Oval 255">
                        <a:extLst>
                          <a:ext uri="{FF2B5EF4-FFF2-40B4-BE49-F238E27FC236}">
                            <a16:creationId xmlns:a16="http://schemas.microsoft.com/office/drawing/2014/main" id="{0A185830-C26C-4739-B106-3F377BB890E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323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458" name="Group 256">
                      <a:extLst>
                        <a:ext uri="{FF2B5EF4-FFF2-40B4-BE49-F238E27FC236}">
                          <a16:creationId xmlns:a16="http://schemas.microsoft.com/office/drawing/2014/main" id="{E18AFDD5-883D-41E0-A975-1E0D4FF9C64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74" y="11895"/>
                      <a:ext cx="60" cy="2370"/>
                      <a:chOff x="4964" y="11911"/>
                      <a:chExt cx="60" cy="2370"/>
                    </a:xfrm>
                  </p:grpSpPr>
                  <p:sp>
                    <p:nvSpPr>
                      <p:cNvPr id="12486" name="Oval 257">
                        <a:extLst>
                          <a:ext uri="{FF2B5EF4-FFF2-40B4-BE49-F238E27FC236}">
                            <a16:creationId xmlns:a16="http://schemas.microsoft.com/office/drawing/2014/main" id="{417A83AB-7187-4ED8-A2DC-DFD4D224A2B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224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87" name="Oval 258">
                        <a:extLst>
                          <a:ext uri="{FF2B5EF4-FFF2-40B4-BE49-F238E27FC236}">
                            <a16:creationId xmlns:a16="http://schemas.microsoft.com/office/drawing/2014/main" id="{FF6C789F-67E7-45DD-AC28-F21366606A3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422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88" name="Oval 259">
                        <a:extLst>
                          <a:ext uri="{FF2B5EF4-FFF2-40B4-BE49-F238E27FC236}">
                            <a16:creationId xmlns:a16="http://schemas.microsoft.com/office/drawing/2014/main" id="{ED7E7EB6-8D01-4717-84B1-ED7828E9942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290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89" name="Oval 260">
                        <a:extLst>
                          <a:ext uri="{FF2B5EF4-FFF2-40B4-BE49-F238E27FC236}">
                            <a16:creationId xmlns:a16="http://schemas.microsoft.com/office/drawing/2014/main" id="{8419635E-0CC3-4002-BD4C-407C4BCA6C5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356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90" name="Oval 261">
                        <a:extLst>
                          <a:ext uri="{FF2B5EF4-FFF2-40B4-BE49-F238E27FC236}">
                            <a16:creationId xmlns:a16="http://schemas.microsoft.com/office/drawing/2014/main" id="{97E5F4E9-DEC3-40FB-8303-B7D7E02C971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191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91" name="Oval 262">
                        <a:extLst>
                          <a:ext uri="{FF2B5EF4-FFF2-40B4-BE49-F238E27FC236}">
                            <a16:creationId xmlns:a16="http://schemas.microsoft.com/office/drawing/2014/main" id="{F8F517A9-2DAF-4792-8DE1-60F98C9DE08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389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92" name="Oval 263">
                        <a:extLst>
                          <a:ext uri="{FF2B5EF4-FFF2-40B4-BE49-F238E27FC236}">
                            <a16:creationId xmlns:a16="http://schemas.microsoft.com/office/drawing/2014/main" id="{ACD6D4A1-FF5A-43BA-A938-AD14ECCF620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2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93" name="Oval 264">
                        <a:extLst>
                          <a:ext uri="{FF2B5EF4-FFF2-40B4-BE49-F238E27FC236}">
                            <a16:creationId xmlns:a16="http://schemas.microsoft.com/office/drawing/2014/main" id="{0BE1C357-1A95-4884-83E6-BD8F11B0F75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32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459" name="Group 265">
                      <a:extLst>
                        <a:ext uri="{FF2B5EF4-FFF2-40B4-BE49-F238E27FC236}">
                          <a16:creationId xmlns:a16="http://schemas.microsoft.com/office/drawing/2014/main" id="{3C067284-84AE-452E-BD4C-C8067BC3F01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68" y="11895"/>
                      <a:ext cx="60" cy="2370"/>
                      <a:chOff x="3058" y="11911"/>
                      <a:chExt cx="60" cy="2370"/>
                    </a:xfrm>
                  </p:grpSpPr>
                  <p:sp>
                    <p:nvSpPr>
                      <p:cNvPr id="12478" name="Oval 266">
                        <a:extLst>
                          <a:ext uri="{FF2B5EF4-FFF2-40B4-BE49-F238E27FC236}">
                            <a16:creationId xmlns:a16="http://schemas.microsoft.com/office/drawing/2014/main" id="{A628C88E-CFDE-4768-BBD8-A38B671E435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224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79" name="Oval 267">
                        <a:extLst>
                          <a:ext uri="{FF2B5EF4-FFF2-40B4-BE49-F238E27FC236}">
                            <a16:creationId xmlns:a16="http://schemas.microsoft.com/office/drawing/2014/main" id="{AA35D160-979E-4A55-87FB-77E0F204368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422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80" name="Oval 268">
                        <a:extLst>
                          <a:ext uri="{FF2B5EF4-FFF2-40B4-BE49-F238E27FC236}">
                            <a16:creationId xmlns:a16="http://schemas.microsoft.com/office/drawing/2014/main" id="{015ABCCC-E5CB-41C3-AC4B-41845330E37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290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81" name="Oval 269">
                        <a:extLst>
                          <a:ext uri="{FF2B5EF4-FFF2-40B4-BE49-F238E27FC236}">
                            <a16:creationId xmlns:a16="http://schemas.microsoft.com/office/drawing/2014/main" id="{59D2A85F-3891-43BA-9067-6B254280F61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356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82" name="Oval 270">
                        <a:extLst>
                          <a:ext uri="{FF2B5EF4-FFF2-40B4-BE49-F238E27FC236}">
                            <a16:creationId xmlns:a16="http://schemas.microsoft.com/office/drawing/2014/main" id="{7F79EAC4-A345-4405-8251-E353F501B3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191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83" name="Oval 271">
                        <a:extLst>
                          <a:ext uri="{FF2B5EF4-FFF2-40B4-BE49-F238E27FC236}">
                            <a16:creationId xmlns:a16="http://schemas.microsoft.com/office/drawing/2014/main" id="{F2088385-6E5C-452E-B393-6A5B53C4BC1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389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84" name="Oval 272">
                        <a:extLst>
                          <a:ext uri="{FF2B5EF4-FFF2-40B4-BE49-F238E27FC236}">
                            <a16:creationId xmlns:a16="http://schemas.microsoft.com/office/drawing/2014/main" id="{D7AA6B24-A344-4ADE-A2BA-5E6214B08F8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2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85" name="Oval 273">
                        <a:extLst>
                          <a:ext uri="{FF2B5EF4-FFF2-40B4-BE49-F238E27FC236}">
                            <a16:creationId xmlns:a16="http://schemas.microsoft.com/office/drawing/2014/main" id="{FD8FE188-CDB3-4AC3-AF53-CB78CB13DAA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32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460" name="Group 274">
                      <a:extLst>
                        <a:ext uri="{FF2B5EF4-FFF2-40B4-BE49-F238E27FC236}">
                          <a16:creationId xmlns:a16="http://schemas.microsoft.com/office/drawing/2014/main" id="{85B90EC6-83E0-4495-8959-E23711ED89E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36" y="11895"/>
                      <a:ext cx="60" cy="2370"/>
                      <a:chOff x="3703" y="11910"/>
                      <a:chExt cx="60" cy="2370"/>
                    </a:xfrm>
                  </p:grpSpPr>
                  <p:sp>
                    <p:nvSpPr>
                      <p:cNvPr id="12470" name="Oval 275">
                        <a:extLst>
                          <a:ext uri="{FF2B5EF4-FFF2-40B4-BE49-F238E27FC236}">
                            <a16:creationId xmlns:a16="http://schemas.microsoft.com/office/drawing/2014/main" id="{01C386D2-33E6-4132-A303-746CF008CA1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223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71" name="Oval 276">
                        <a:extLst>
                          <a:ext uri="{FF2B5EF4-FFF2-40B4-BE49-F238E27FC236}">
                            <a16:creationId xmlns:a16="http://schemas.microsoft.com/office/drawing/2014/main" id="{07CB7AAC-B0D3-4807-A47A-867627D207E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421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72" name="Oval 277">
                        <a:extLst>
                          <a:ext uri="{FF2B5EF4-FFF2-40B4-BE49-F238E27FC236}">
                            <a16:creationId xmlns:a16="http://schemas.microsoft.com/office/drawing/2014/main" id="{47948F16-E48E-45DB-9C79-D19AB6E96EB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289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73" name="Oval 278">
                        <a:extLst>
                          <a:ext uri="{FF2B5EF4-FFF2-40B4-BE49-F238E27FC236}">
                            <a16:creationId xmlns:a16="http://schemas.microsoft.com/office/drawing/2014/main" id="{3D90E1D5-E0CB-4064-9012-D86B61575DF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355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74" name="Oval 279">
                        <a:extLst>
                          <a:ext uri="{FF2B5EF4-FFF2-40B4-BE49-F238E27FC236}">
                            <a16:creationId xmlns:a16="http://schemas.microsoft.com/office/drawing/2014/main" id="{1F5A9DBD-BDEC-48BA-BFEC-0C5BA50A770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19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75" name="Oval 280">
                        <a:extLst>
                          <a:ext uri="{FF2B5EF4-FFF2-40B4-BE49-F238E27FC236}">
                            <a16:creationId xmlns:a16="http://schemas.microsoft.com/office/drawing/2014/main" id="{39E2F93A-DD5D-4D94-AADA-F1D41281D80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38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76" name="Oval 281">
                        <a:extLst>
                          <a:ext uri="{FF2B5EF4-FFF2-40B4-BE49-F238E27FC236}">
                            <a16:creationId xmlns:a16="http://schemas.microsoft.com/office/drawing/2014/main" id="{1C46FFBF-D3C6-4C4C-80B1-58022DE53E8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25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77" name="Oval 282">
                        <a:extLst>
                          <a:ext uri="{FF2B5EF4-FFF2-40B4-BE49-F238E27FC236}">
                            <a16:creationId xmlns:a16="http://schemas.microsoft.com/office/drawing/2014/main" id="{E9B7B305-740C-4C04-B55F-D4D3FBB5C6B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323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461" name="Group 283">
                      <a:extLst>
                        <a:ext uri="{FF2B5EF4-FFF2-40B4-BE49-F238E27FC236}">
                          <a16:creationId xmlns:a16="http://schemas.microsoft.com/office/drawing/2014/main" id="{A763CCAE-7AF2-4202-B308-14D7874FBD0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04" y="11895"/>
                      <a:ext cx="60" cy="2370"/>
                      <a:chOff x="4303" y="11910"/>
                      <a:chExt cx="60" cy="2370"/>
                    </a:xfrm>
                  </p:grpSpPr>
                  <p:sp>
                    <p:nvSpPr>
                      <p:cNvPr id="12462" name="Oval 284">
                        <a:extLst>
                          <a:ext uri="{FF2B5EF4-FFF2-40B4-BE49-F238E27FC236}">
                            <a16:creationId xmlns:a16="http://schemas.microsoft.com/office/drawing/2014/main" id="{AC4F2716-9C16-4706-8306-37D984E02C3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223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63" name="Oval 285">
                        <a:extLst>
                          <a:ext uri="{FF2B5EF4-FFF2-40B4-BE49-F238E27FC236}">
                            <a16:creationId xmlns:a16="http://schemas.microsoft.com/office/drawing/2014/main" id="{242CE3A3-66CA-43F1-BD2F-D0CB9135BD4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421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64" name="Oval 286">
                        <a:extLst>
                          <a:ext uri="{FF2B5EF4-FFF2-40B4-BE49-F238E27FC236}">
                            <a16:creationId xmlns:a16="http://schemas.microsoft.com/office/drawing/2014/main" id="{A47BCCA8-DA09-4761-91EC-3F7F0BB7E42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289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65" name="Oval 287">
                        <a:extLst>
                          <a:ext uri="{FF2B5EF4-FFF2-40B4-BE49-F238E27FC236}">
                            <a16:creationId xmlns:a16="http://schemas.microsoft.com/office/drawing/2014/main" id="{DEC102DD-235C-4A39-81B8-326316C6F60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355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66" name="Oval 288">
                        <a:extLst>
                          <a:ext uri="{FF2B5EF4-FFF2-40B4-BE49-F238E27FC236}">
                            <a16:creationId xmlns:a16="http://schemas.microsoft.com/office/drawing/2014/main" id="{692A65EC-B518-48F4-B02F-62BD7C17992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19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67" name="Oval 289">
                        <a:extLst>
                          <a:ext uri="{FF2B5EF4-FFF2-40B4-BE49-F238E27FC236}">
                            <a16:creationId xmlns:a16="http://schemas.microsoft.com/office/drawing/2014/main" id="{CA206841-3EA8-4473-A72E-4EACBFC21FA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38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68" name="Oval 290">
                        <a:extLst>
                          <a:ext uri="{FF2B5EF4-FFF2-40B4-BE49-F238E27FC236}">
                            <a16:creationId xmlns:a16="http://schemas.microsoft.com/office/drawing/2014/main" id="{F653DBC6-A330-4D73-90C5-9DAB09038D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25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69" name="Oval 291">
                        <a:extLst>
                          <a:ext uri="{FF2B5EF4-FFF2-40B4-BE49-F238E27FC236}">
                            <a16:creationId xmlns:a16="http://schemas.microsoft.com/office/drawing/2014/main" id="{518596FF-7CA2-4F6D-8525-5BA1D6454EA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323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2305" name="Group 292">
                  <a:extLst>
                    <a:ext uri="{FF2B5EF4-FFF2-40B4-BE49-F238E27FC236}">
                      <a16:creationId xmlns:a16="http://schemas.microsoft.com/office/drawing/2014/main" id="{1813850C-FE71-49C3-8762-4D879DC513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674" y="11700"/>
                  <a:ext cx="2572" cy="2370"/>
                  <a:chOff x="6674" y="11535"/>
                  <a:chExt cx="2572" cy="2370"/>
                </a:xfrm>
              </p:grpSpPr>
              <p:grpSp>
                <p:nvGrpSpPr>
                  <p:cNvPr id="12306" name="Group 293">
                    <a:extLst>
                      <a:ext uri="{FF2B5EF4-FFF2-40B4-BE49-F238E27FC236}">
                        <a16:creationId xmlns:a16="http://schemas.microsoft.com/office/drawing/2014/main" id="{9D36FF37-2208-40DC-B85E-BE4F04193A6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674" y="11535"/>
                    <a:ext cx="2406" cy="2370"/>
                    <a:chOff x="2728" y="11895"/>
                    <a:chExt cx="2406" cy="2370"/>
                  </a:xfrm>
                </p:grpSpPr>
                <p:grpSp>
                  <p:nvGrpSpPr>
                    <p:cNvPr id="12380" name="Group 294">
                      <a:extLst>
                        <a:ext uri="{FF2B5EF4-FFF2-40B4-BE49-F238E27FC236}">
                          <a16:creationId xmlns:a16="http://schemas.microsoft.com/office/drawing/2014/main" id="{1B50B681-A093-4E77-8FEB-506BB8D3E08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2" y="11895"/>
                      <a:ext cx="60" cy="2370"/>
                      <a:chOff x="4634" y="11911"/>
                      <a:chExt cx="60" cy="2370"/>
                    </a:xfrm>
                  </p:grpSpPr>
                  <p:sp>
                    <p:nvSpPr>
                      <p:cNvPr id="12444" name="Oval 295">
                        <a:extLst>
                          <a:ext uri="{FF2B5EF4-FFF2-40B4-BE49-F238E27FC236}">
                            <a16:creationId xmlns:a16="http://schemas.microsoft.com/office/drawing/2014/main" id="{1FB48A82-C867-4A4E-8703-76DE19301E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224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45" name="Oval 296">
                        <a:extLst>
                          <a:ext uri="{FF2B5EF4-FFF2-40B4-BE49-F238E27FC236}">
                            <a16:creationId xmlns:a16="http://schemas.microsoft.com/office/drawing/2014/main" id="{24D91AAB-224F-4830-8AB1-4C550296DDB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422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46" name="Oval 297">
                        <a:extLst>
                          <a:ext uri="{FF2B5EF4-FFF2-40B4-BE49-F238E27FC236}">
                            <a16:creationId xmlns:a16="http://schemas.microsoft.com/office/drawing/2014/main" id="{6062C3AB-93DC-490F-9470-4C0FED03113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290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47" name="Oval 298">
                        <a:extLst>
                          <a:ext uri="{FF2B5EF4-FFF2-40B4-BE49-F238E27FC236}">
                            <a16:creationId xmlns:a16="http://schemas.microsoft.com/office/drawing/2014/main" id="{7AB20EED-38C1-41B6-AD41-8CA47CB0E20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356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48" name="Oval 299">
                        <a:extLst>
                          <a:ext uri="{FF2B5EF4-FFF2-40B4-BE49-F238E27FC236}">
                            <a16:creationId xmlns:a16="http://schemas.microsoft.com/office/drawing/2014/main" id="{FA9C3813-58BE-4606-AE92-FE6F590F8E1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191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49" name="Oval 300">
                        <a:extLst>
                          <a:ext uri="{FF2B5EF4-FFF2-40B4-BE49-F238E27FC236}">
                            <a16:creationId xmlns:a16="http://schemas.microsoft.com/office/drawing/2014/main" id="{2E667F3F-05E1-4EED-9905-A1F9861DE60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389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50" name="Oval 301">
                        <a:extLst>
                          <a:ext uri="{FF2B5EF4-FFF2-40B4-BE49-F238E27FC236}">
                            <a16:creationId xmlns:a16="http://schemas.microsoft.com/office/drawing/2014/main" id="{7CC7D159-397E-4D81-8CD2-ACA254B2262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2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51" name="Oval 302">
                        <a:extLst>
                          <a:ext uri="{FF2B5EF4-FFF2-40B4-BE49-F238E27FC236}">
                            <a16:creationId xmlns:a16="http://schemas.microsoft.com/office/drawing/2014/main" id="{2C1F7F94-AA52-407F-AC42-80117F18A95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32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381" name="Group 303">
                      <a:extLst>
                        <a:ext uri="{FF2B5EF4-FFF2-40B4-BE49-F238E27FC236}">
                          <a16:creationId xmlns:a16="http://schemas.microsoft.com/office/drawing/2014/main" id="{9CFDAF65-4A74-4401-A140-468AAD34292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28" y="11895"/>
                      <a:ext cx="60" cy="2370"/>
                      <a:chOff x="2728" y="11911"/>
                      <a:chExt cx="60" cy="2370"/>
                    </a:xfrm>
                  </p:grpSpPr>
                  <p:sp>
                    <p:nvSpPr>
                      <p:cNvPr id="12436" name="Oval 304">
                        <a:extLst>
                          <a:ext uri="{FF2B5EF4-FFF2-40B4-BE49-F238E27FC236}">
                            <a16:creationId xmlns:a16="http://schemas.microsoft.com/office/drawing/2014/main" id="{34AC8AD3-E60B-45EF-8D82-B3A4666FC2D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224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37" name="Oval 305">
                        <a:extLst>
                          <a:ext uri="{FF2B5EF4-FFF2-40B4-BE49-F238E27FC236}">
                            <a16:creationId xmlns:a16="http://schemas.microsoft.com/office/drawing/2014/main" id="{691AF20A-2774-4755-BC0D-1B5B4E5E667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422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38" name="Oval 306">
                        <a:extLst>
                          <a:ext uri="{FF2B5EF4-FFF2-40B4-BE49-F238E27FC236}">
                            <a16:creationId xmlns:a16="http://schemas.microsoft.com/office/drawing/2014/main" id="{93B00C91-30BB-4EC5-9366-5AB085A75B1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290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39" name="Oval 307">
                        <a:extLst>
                          <a:ext uri="{FF2B5EF4-FFF2-40B4-BE49-F238E27FC236}">
                            <a16:creationId xmlns:a16="http://schemas.microsoft.com/office/drawing/2014/main" id="{5B2F819A-2356-41FE-8F8B-93A330D8124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356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40" name="Oval 308">
                        <a:extLst>
                          <a:ext uri="{FF2B5EF4-FFF2-40B4-BE49-F238E27FC236}">
                            <a16:creationId xmlns:a16="http://schemas.microsoft.com/office/drawing/2014/main" id="{86DF88E5-4BF1-4E40-A764-14D24F0058A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191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41" name="Oval 309">
                        <a:extLst>
                          <a:ext uri="{FF2B5EF4-FFF2-40B4-BE49-F238E27FC236}">
                            <a16:creationId xmlns:a16="http://schemas.microsoft.com/office/drawing/2014/main" id="{2780BE35-B93C-447A-8C04-68AB5C5401E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389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42" name="Oval 310">
                        <a:extLst>
                          <a:ext uri="{FF2B5EF4-FFF2-40B4-BE49-F238E27FC236}">
                            <a16:creationId xmlns:a16="http://schemas.microsoft.com/office/drawing/2014/main" id="{C2D315E2-60B6-42BB-B62A-6FCADDC18E4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2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43" name="Oval 311">
                        <a:extLst>
                          <a:ext uri="{FF2B5EF4-FFF2-40B4-BE49-F238E27FC236}">
                            <a16:creationId xmlns:a16="http://schemas.microsoft.com/office/drawing/2014/main" id="{E479159E-9A59-4726-ADA4-98F0FAB793A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32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382" name="Group 312">
                      <a:extLst>
                        <a:ext uri="{FF2B5EF4-FFF2-40B4-BE49-F238E27FC236}">
                          <a16:creationId xmlns:a16="http://schemas.microsoft.com/office/drawing/2014/main" id="{ECFD7968-D31E-4135-A286-F84AE267B15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10" y="11895"/>
                      <a:ext cx="60" cy="2370"/>
                      <a:chOff x="3373" y="11910"/>
                      <a:chExt cx="60" cy="2370"/>
                    </a:xfrm>
                  </p:grpSpPr>
                  <p:sp>
                    <p:nvSpPr>
                      <p:cNvPr id="12428" name="Oval 313">
                        <a:extLst>
                          <a:ext uri="{FF2B5EF4-FFF2-40B4-BE49-F238E27FC236}">
                            <a16:creationId xmlns:a16="http://schemas.microsoft.com/office/drawing/2014/main" id="{F237FA8B-FE88-47B5-91AC-D71AB12627B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223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29" name="Oval 314">
                        <a:extLst>
                          <a:ext uri="{FF2B5EF4-FFF2-40B4-BE49-F238E27FC236}">
                            <a16:creationId xmlns:a16="http://schemas.microsoft.com/office/drawing/2014/main" id="{4A510A5C-C67B-4AA2-ACE7-5A6081E7160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421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30" name="Oval 315">
                        <a:extLst>
                          <a:ext uri="{FF2B5EF4-FFF2-40B4-BE49-F238E27FC236}">
                            <a16:creationId xmlns:a16="http://schemas.microsoft.com/office/drawing/2014/main" id="{1AD4185A-09EC-4B79-9E2D-9915567967A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289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31" name="Oval 316">
                        <a:extLst>
                          <a:ext uri="{FF2B5EF4-FFF2-40B4-BE49-F238E27FC236}">
                            <a16:creationId xmlns:a16="http://schemas.microsoft.com/office/drawing/2014/main" id="{403C59DB-6CC0-40CC-AA49-EF251914097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355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32" name="Oval 317">
                        <a:extLst>
                          <a:ext uri="{FF2B5EF4-FFF2-40B4-BE49-F238E27FC236}">
                            <a16:creationId xmlns:a16="http://schemas.microsoft.com/office/drawing/2014/main" id="{DBB9BC90-416E-4121-B130-AAC0EB40D46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19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33" name="Oval 318">
                        <a:extLst>
                          <a:ext uri="{FF2B5EF4-FFF2-40B4-BE49-F238E27FC236}">
                            <a16:creationId xmlns:a16="http://schemas.microsoft.com/office/drawing/2014/main" id="{636E716C-276E-463C-9D30-739BF63578B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38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34" name="Oval 319">
                        <a:extLst>
                          <a:ext uri="{FF2B5EF4-FFF2-40B4-BE49-F238E27FC236}">
                            <a16:creationId xmlns:a16="http://schemas.microsoft.com/office/drawing/2014/main" id="{1209C7A3-450D-4474-87F5-64C81C54E3A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25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35" name="Oval 320">
                        <a:extLst>
                          <a:ext uri="{FF2B5EF4-FFF2-40B4-BE49-F238E27FC236}">
                            <a16:creationId xmlns:a16="http://schemas.microsoft.com/office/drawing/2014/main" id="{F480C156-3A85-496F-A616-4AFDBDFAA37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323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383" name="Group 321">
                      <a:extLst>
                        <a:ext uri="{FF2B5EF4-FFF2-40B4-BE49-F238E27FC236}">
                          <a16:creationId xmlns:a16="http://schemas.microsoft.com/office/drawing/2014/main" id="{9751BEE5-F1C6-464B-B407-AFE86FF7855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2" y="11895"/>
                      <a:ext cx="60" cy="2370"/>
                      <a:chOff x="3973" y="11910"/>
                      <a:chExt cx="60" cy="2370"/>
                    </a:xfrm>
                  </p:grpSpPr>
                  <p:sp>
                    <p:nvSpPr>
                      <p:cNvPr id="12420" name="Oval 322">
                        <a:extLst>
                          <a:ext uri="{FF2B5EF4-FFF2-40B4-BE49-F238E27FC236}">
                            <a16:creationId xmlns:a16="http://schemas.microsoft.com/office/drawing/2014/main" id="{BD089613-6187-4D9A-AB7D-7B98240F0FA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223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21" name="Oval 323">
                        <a:extLst>
                          <a:ext uri="{FF2B5EF4-FFF2-40B4-BE49-F238E27FC236}">
                            <a16:creationId xmlns:a16="http://schemas.microsoft.com/office/drawing/2014/main" id="{B70DC73F-F09B-4FEA-9521-239B6B59343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421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22" name="Oval 324">
                        <a:extLst>
                          <a:ext uri="{FF2B5EF4-FFF2-40B4-BE49-F238E27FC236}">
                            <a16:creationId xmlns:a16="http://schemas.microsoft.com/office/drawing/2014/main" id="{7C6A118B-424D-4A3C-82EC-9BCA827E7A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289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23" name="Oval 325">
                        <a:extLst>
                          <a:ext uri="{FF2B5EF4-FFF2-40B4-BE49-F238E27FC236}">
                            <a16:creationId xmlns:a16="http://schemas.microsoft.com/office/drawing/2014/main" id="{F7B97443-1EB6-46CB-BB6A-BFF28F296D7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355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24" name="Oval 326">
                        <a:extLst>
                          <a:ext uri="{FF2B5EF4-FFF2-40B4-BE49-F238E27FC236}">
                            <a16:creationId xmlns:a16="http://schemas.microsoft.com/office/drawing/2014/main" id="{6B962A89-9F97-476A-87C4-0EB52E0CCB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19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25" name="Oval 327">
                        <a:extLst>
                          <a:ext uri="{FF2B5EF4-FFF2-40B4-BE49-F238E27FC236}">
                            <a16:creationId xmlns:a16="http://schemas.microsoft.com/office/drawing/2014/main" id="{11203175-F4E7-4CC0-97C9-18FA5C6851A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38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26" name="Oval 328">
                        <a:extLst>
                          <a:ext uri="{FF2B5EF4-FFF2-40B4-BE49-F238E27FC236}">
                            <a16:creationId xmlns:a16="http://schemas.microsoft.com/office/drawing/2014/main" id="{0B361C61-2409-4838-8F79-03E6F2903C9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25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27" name="Oval 329">
                        <a:extLst>
                          <a:ext uri="{FF2B5EF4-FFF2-40B4-BE49-F238E27FC236}">
                            <a16:creationId xmlns:a16="http://schemas.microsoft.com/office/drawing/2014/main" id="{A0A42A55-FD26-4ED9-AB39-4DE97A70CE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323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384" name="Group 330">
                      <a:extLst>
                        <a:ext uri="{FF2B5EF4-FFF2-40B4-BE49-F238E27FC236}">
                          <a16:creationId xmlns:a16="http://schemas.microsoft.com/office/drawing/2014/main" id="{F5E31DC9-B1D4-4744-BE8D-FDCE88F774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74" y="11895"/>
                      <a:ext cx="60" cy="2370"/>
                      <a:chOff x="4964" y="11911"/>
                      <a:chExt cx="60" cy="2370"/>
                    </a:xfrm>
                  </p:grpSpPr>
                  <p:sp>
                    <p:nvSpPr>
                      <p:cNvPr id="12412" name="Oval 331">
                        <a:extLst>
                          <a:ext uri="{FF2B5EF4-FFF2-40B4-BE49-F238E27FC236}">
                            <a16:creationId xmlns:a16="http://schemas.microsoft.com/office/drawing/2014/main" id="{AC0F7C95-2D4C-49F4-B8B1-4E4F6EBF716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224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13" name="Oval 332">
                        <a:extLst>
                          <a:ext uri="{FF2B5EF4-FFF2-40B4-BE49-F238E27FC236}">
                            <a16:creationId xmlns:a16="http://schemas.microsoft.com/office/drawing/2014/main" id="{20D18EB5-10D1-4029-B824-C5B49D0A093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422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14" name="Oval 333">
                        <a:extLst>
                          <a:ext uri="{FF2B5EF4-FFF2-40B4-BE49-F238E27FC236}">
                            <a16:creationId xmlns:a16="http://schemas.microsoft.com/office/drawing/2014/main" id="{5CA17E31-629D-40FD-A47C-B5AC67126FB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290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15" name="Oval 334">
                        <a:extLst>
                          <a:ext uri="{FF2B5EF4-FFF2-40B4-BE49-F238E27FC236}">
                            <a16:creationId xmlns:a16="http://schemas.microsoft.com/office/drawing/2014/main" id="{3B97D6CF-1D83-4BDC-B57B-EDB3EC83224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356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16" name="Oval 335">
                        <a:extLst>
                          <a:ext uri="{FF2B5EF4-FFF2-40B4-BE49-F238E27FC236}">
                            <a16:creationId xmlns:a16="http://schemas.microsoft.com/office/drawing/2014/main" id="{EA81CBF1-48B6-4945-8661-F094DA5FCF7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191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17" name="Oval 336">
                        <a:extLst>
                          <a:ext uri="{FF2B5EF4-FFF2-40B4-BE49-F238E27FC236}">
                            <a16:creationId xmlns:a16="http://schemas.microsoft.com/office/drawing/2014/main" id="{2EE2DA89-7613-4674-8375-5B99568727D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389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18" name="Oval 337">
                        <a:extLst>
                          <a:ext uri="{FF2B5EF4-FFF2-40B4-BE49-F238E27FC236}">
                            <a16:creationId xmlns:a16="http://schemas.microsoft.com/office/drawing/2014/main" id="{48735BD3-2FDD-4DD3-ADDD-257ACF7D351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2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19" name="Oval 338">
                        <a:extLst>
                          <a:ext uri="{FF2B5EF4-FFF2-40B4-BE49-F238E27FC236}">
                            <a16:creationId xmlns:a16="http://schemas.microsoft.com/office/drawing/2014/main" id="{7E7FABE5-2044-4D59-BC28-CC798B752DF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32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385" name="Group 339">
                      <a:extLst>
                        <a:ext uri="{FF2B5EF4-FFF2-40B4-BE49-F238E27FC236}">
                          <a16:creationId xmlns:a16="http://schemas.microsoft.com/office/drawing/2014/main" id="{5FDFD2A5-3327-470E-951E-2E4D5F26622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68" y="11895"/>
                      <a:ext cx="60" cy="2370"/>
                      <a:chOff x="3058" y="11911"/>
                      <a:chExt cx="60" cy="2370"/>
                    </a:xfrm>
                  </p:grpSpPr>
                  <p:sp>
                    <p:nvSpPr>
                      <p:cNvPr id="12404" name="Oval 340">
                        <a:extLst>
                          <a:ext uri="{FF2B5EF4-FFF2-40B4-BE49-F238E27FC236}">
                            <a16:creationId xmlns:a16="http://schemas.microsoft.com/office/drawing/2014/main" id="{33FE8EBB-33A1-424E-ADC0-F833AFAA5A8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224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05" name="Oval 341">
                        <a:extLst>
                          <a:ext uri="{FF2B5EF4-FFF2-40B4-BE49-F238E27FC236}">
                            <a16:creationId xmlns:a16="http://schemas.microsoft.com/office/drawing/2014/main" id="{1A428FEE-3272-411D-8DCB-5B80C85D80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422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06" name="Oval 342">
                        <a:extLst>
                          <a:ext uri="{FF2B5EF4-FFF2-40B4-BE49-F238E27FC236}">
                            <a16:creationId xmlns:a16="http://schemas.microsoft.com/office/drawing/2014/main" id="{75AFDCFC-BDA3-4781-A18D-CFC2F9F06B7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290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07" name="Oval 343">
                        <a:extLst>
                          <a:ext uri="{FF2B5EF4-FFF2-40B4-BE49-F238E27FC236}">
                            <a16:creationId xmlns:a16="http://schemas.microsoft.com/office/drawing/2014/main" id="{CA21A737-08D1-458A-B928-0955F722C83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356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08" name="Oval 344">
                        <a:extLst>
                          <a:ext uri="{FF2B5EF4-FFF2-40B4-BE49-F238E27FC236}">
                            <a16:creationId xmlns:a16="http://schemas.microsoft.com/office/drawing/2014/main" id="{0770D5BF-20E9-497B-9B4B-AFA422DC250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191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09" name="Oval 345">
                        <a:extLst>
                          <a:ext uri="{FF2B5EF4-FFF2-40B4-BE49-F238E27FC236}">
                            <a16:creationId xmlns:a16="http://schemas.microsoft.com/office/drawing/2014/main" id="{CEAA19D0-492A-4CD4-B353-8AEA6804D68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389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10" name="Oval 346">
                        <a:extLst>
                          <a:ext uri="{FF2B5EF4-FFF2-40B4-BE49-F238E27FC236}">
                            <a16:creationId xmlns:a16="http://schemas.microsoft.com/office/drawing/2014/main" id="{B0337CBD-B4DB-4367-884B-BBEC67DFCCB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2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11" name="Oval 347">
                        <a:extLst>
                          <a:ext uri="{FF2B5EF4-FFF2-40B4-BE49-F238E27FC236}">
                            <a16:creationId xmlns:a16="http://schemas.microsoft.com/office/drawing/2014/main" id="{6FBD4904-30F8-4E35-B9E7-9FFF98D0718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32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386" name="Group 348">
                      <a:extLst>
                        <a:ext uri="{FF2B5EF4-FFF2-40B4-BE49-F238E27FC236}">
                          <a16:creationId xmlns:a16="http://schemas.microsoft.com/office/drawing/2014/main" id="{636EA497-858D-43AD-8A47-FBBED618FEA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36" y="11895"/>
                      <a:ext cx="60" cy="2370"/>
                      <a:chOff x="3703" y="11910"/>
                      <a:chExt cx="60" cy="2370"/>
                    </a:xfrm>
                  </p:grpSpPr>
                  <p:sp>
                    <p:nvSpPr>
                      <p:cNvPr id="12396" name="Oval 349">
                        <a:extLst>
                          <a:ext uri="{FF2B5EF4-FFF2-40B4-BE49-F238E27FC236}">
                            <a16:creationId xmlns:a16="http://schemas.microsoft.com/office/drawing/2014/main" id="{A3C984BD-6BC9-425E-8A14-19E137E7D17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223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97" name="Oval 350">
                        <a:extLst>
                          <a:ext uri="{FF2B5EF4-FFF2-40B4-BE49-F238E27FC236}">
                            <a16:creationId xmlns:a16="http://schemas.microsoft.com/office/drawing/2014/main" id="{83843C78-EF81-4257-87B9-797A8FB81D5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421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98" name="Oval 351">
                        <a:extLst>
                          <a:ext uri="{FF2B5EF4-FFF2-40B4-BE49-F238E27FC236}">
                            <a16:creationId xmlns:a16="http://schemas.microsoft.com/office/drawing/2014/main" id="{C22830D7-B87D-48E9-B5AC-6ADE84D7881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289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99" name="Oval 352">
                        <a:extLst>
                          <a:ext uri="{FF2B5EF4-FFF2-40B4-BE49-F238E27FC236}">
                            <a16:creationId xmlns:a16="http://schemas.microsoft.com/office/drawing/2014/main" id="{3CEE6A13-A22D-4F10-9886-94ABDC148C7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355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00" name="Oval 353">
                        <a:extLst>
                          <a:ext uri="{FF2B5EF4-FFF2-40B4-BE49-F238E27FC236}">
                            <a16:creationId xmlns:a16="http://schemas.microsoft.com/office/drawing/2014/main" id="{CD084451-D7C7-499C-B5E6-8092D54EEED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19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01" name="Oval 354">
                        <a:extLst>
                          <a:ext uri="{FF2B5EF4-FFF2-40B4-BE49-F238E27FC236}">
                            <a16:creationId xmlns:a16="http://schemas.microsoft.com/office/drawing/2014/main" id="{71F49CC9-01D2-4113-8F04-96F33EF8F87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38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02" name="Oval 355">
                        <a:extLst>
                          <a:ext uri="{FF2B5EF4-FFF2-40B4-BE49-F238E27FC236}">
                            <a16:creationId xmlns:a16="http://schemas.microsoft.com/office/drawing/2014/main" id="{3AC80AFD-24BF-4FF0-A872-A2F3AFD0937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25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403" name="Oval 356">
                        <a:extLst>
                          <a:ext uri="{FF2B5EF4-FFF2-40B4-BE49-F238E27FC236}">
                            <a16:creationId xmlns:a16="http://schemas.microsoft.com/office/drawing/2014/main" id="{76411927-80C8-403C-9F04-3A760EABD64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323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387" name="Group 357">
                      <a:extLst>
                        <a:ext uri="{FF2B5EF4-FFF2-40B4-BE49-F238E27FC236}">
                          <a16:creationId xmlns:a16="http://schemas.microsoft.com/office/drawing/2014/main" id="{2002D9A6-A0EA-4A7D-BC0C-7560FD52EEA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04" y="11895"/>
                      <a:ext cx="60" cy="2370"/>
                      <a:chOff x="4303" y="11910"/>
                      <a:chExt cx="60" cy="2370"/>
                    </a:xfrm>
                  </p:grpSpPr>
                  <p:sp>
                    <p:nvSpPr>
                      <p:cNvPr id="12388" name="Oval 358">
                        <a:extLst>
                          <a:ext uri="{FF2B5EF4-FFF2-40B4-BE49-F238E27FC236}">
                            <a16:creationId xmlns:a16="http://schemas.microsoft.com/office/drawing/2014/main" id="{D99C33F7-75B4-4F11-B4EF-EFB8023C8F4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223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89" name="Oval 359">
                        <a:extLst>
                          <a:ext uri="{FF2B5EF4-FFF2-40B4-BE49-F238E27FC236}">
                            <a16:creationId xmlns:a16="http://schemas.microsoft.com/office/drawing/2014/main" id="{D065E22E-D62C-43AD-B4E9-1B9609E0EE2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421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90" name="Oval 360">
                        <a:extLst>
                          <a:ext uri="{FF2B5EF4-FFF2-40B4-BE49-F238E27FC236}">
                            <a16:creationId xmlns:a16="http://schemas.microsoft.com/office/drawing/2014/main" id="{8018BA3C-8DC5-47D1-B9B1-4DED90B6C43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289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91" name="Oval 361">
                        <a:extLst>
                          <a:ext uri="{FF2B5EF4-FFF2-40B4-BE49-F238E27FC236}">
                            <a16:creationId xmlns:a16="http://schemas.microsoft.com/office/drawing/2014/main" id="{11F3F5DC-76DC-4E79-B418-35637A23768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355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92" name="Oval 362">
                        <a:extLst>
                          <a:ext uri="{FF2B5EF4-FFF2-40B4-BE49-F238E27FC236}">
                            <a16:creationId xmlns:a16="http://schemas.microsoft.com/office/drawing/2014/main" id="{34AAAD8B-712E-4328-AB95-BF179519A34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19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93" name="Oval 363">
                        <a:extLst>
                          <a:ext uri="{FF2B5EF4-FFF2-40B4-BE49-F238E27FC236}">
                            <a16:creationId xmlns:a16="http://schemas.microsoft.com/office/drawing/2014/main" id="{D8C1A54B-56D2-422D-AD35-C8875ADC8FC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38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94" name="Oval 364">
                        <a:extLst>
                          <a:ext uri="{FF2B5EF4-FFF2-40B4-BE49-F238E27FC236}">
                            <a16:creationId xmlns:a16="http://schemas.microsoft.com/office/drawing/2014/main" id="{9516F1B3-5B57-4214-850C-921E462354F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25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95" name="Oval 365">
                        <a:extLst>
                          <a:ext uri="{FF2B5EF4-FFF2-40B4-BE49-F238E27FC236}">
                            <a16:creationId xmlns:a16="http://schemas.microsoft.com/office/drawing/2014/main" id="{1C434083-51A1-4BAF-B474-5EEA54D972D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323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2307" name="Group 366">
                    <a:extLst>
                      <a:ext uri="{FF2B5EF4-FFF2-40B4-BE49-F238E27FC236}">
                        <a16:creationId xmlns:a16="http://schemas.microsoft.com/office/drawing/2014/main" id="{C3056B32-764A-4FAF-88CF-0FCFB1C393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40" y="11535"/>
                    <a:ext cx="2406" cy="2370"/>
                    <a:chOff x="2728" y="11895"/>
                    <a:chExt cx="2406" cy="2370"/>
                  </a:xfrm>
                </p:grpSpPr>
                <p:grpSp>
                  <p:nvGrpSpPr>
                    <p:cNvPr id="12308" name="Group 367">
                      <a:extLst>
                        <a:ext uri="{FF2B5EF4-FFF2-40B4-BE49-F238E27FC236}">
                          <a16:creationId xmlns:a16="http://schemas.microsoft.com/office/drawing/2014/main" id="{0EDB614E-7953-4899-9AE7-DC35AC7C3F6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2" y="11895"/>
                      <a:ext cx="60" cy="2370"/>
                      <a:chOff x="4634" y="11911"/>
                      <a:chExt cx="60" cy="2370"/>
                    </a:xfrm>
                  </p:grpSpPr>
                  <p:sp>
                    <p:nvSpPr>
                      <p:cNvPr id="12372" name="Oval 368">
                        <a:extLst>
                          <a:ext uri="{FF2B5EF4-FFF2-40B4-BE49-F238E27FC236}">
                            <a16:creationId xmlns:a16="http://schemas.microsoft.com/office/drawing/2014/main" id="{FC58FD59-FA74-4FAE-899E-4A1BC88D775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224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73" name="Oval 369">
                        <a:extLst>
                          <a:ext uri="{FF2B5EF4-FFF2-40B4-BE49-F238E27FC236}">
                            <a16:creationId xmlns:a16="http://schemas.microsoft.com/office/drawing/2014/main" id="{9A17DFAB-A148-4DE4-A5E3-19711FF46B2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422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74" name="Oval 370">
                        <a:extLst>
                          <a:ext uri="{FF2B5EF4-FFF2-40B4-BE49-F238E27FC236}">
                            <a16:creationId xmlns:a16="http://schemas.microsoft.com/office/drawing/2014/main" id="{26EF9EE5-591C-4249-9B2F-770F5DAFD7B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290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75" name="Oval 371">
                        <a:extLst>
                          <a:ext uri="{FF2B5EF4-FFF2-40B4-BE49-F238E27FC236}">
                            <a16:creationId xmlns:a16="http://schemas.microsoft.com/office/drawing/2014/main" id="{836202EF-304D-4A8B-A6CD-69FB1508342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356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76" name="Oval 372">
                        <a:extLst>
                          <a:ext uri="{FF2B5EF4-FFF2-40B4-BE49-F238E27FC236}">
                            <a16:creationId xmlns:a16="http://schemas.microsoft.com/office/drawing/2014/main" id="{AF79B650-8CFC-43DD-B766-3829785094E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191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77" name="Oval 373">
                        <a:extLst>
                          <a:ext uri="{FF2B5EF4-FFF2-40B4-BE49-F238E27FC236}">
                            <a16:creationId xmlns:a16="http://schemas.microsoft.com/office/drawing/2014/main" id="{C1017098-4621-43E8-873F-7D7C29BB9C0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389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78" name="Oval 374">
                        <a:extLst>
                          <a:ext uri="{FF2B5EF4-FFF2-40B4-BE49-F238E27FC236}">
                            <a16:creationId xmlns:a16="http://schemas.microsoft.com/office/drawing/2014/main" id="{BDC8C145-079D-4EBE-89D1-D2D901DF2F8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2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79" name="Oval 375">
                        <a:extLst>
                          <a:ext uri="{FF2B5EF4-FFF2-40B4-BE49-F238E27FC236}">
                            <a16:creationId xmlns:a16="http://schemas.microsoft.com/office/drawing/2014/main" id="{0FB27A66-9CBC-4B3D-8CA6-97D2FE705E8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4" y="132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309" name="Group 376">
                      <a:extLst>
                        <a:ext uri="{FF2B5EF4-FFF2-40B4-BE49-F238E27FC236}">
                          <a16:creationId xmlns:a16="http://schemas.microsoft.com/office/drawing/2014/main" id="{6CC2C040-CAFE-46BE-B2DD-0FDAA940A8E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28" y="11895"/>
                      <a:ext cx="60" cy="2370"/>
                      <a:chOff x="2728" y="11911"/>
                      <a:chExt cx="60" cy="2370"/>
                    </a:xfrm>
                  </p:grpSpPr>
                  <p:sp>
                    <p:nvSpPr>
                      <p:cNvPr id="12364" name="Oval 377">
                        <a:extLst>
                          <a:ext uri="{FF2B5EF4-FFF2-40B4-BE49-F238E27FC236}">
                            <a16:creationId xmlns:a16="http://schemas.microsoft.com/office/drawing/2014/main" id="{D2E70108-7E58-494C-A89A-B0A3C10968C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224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65" name="Oval 378">
                        <a:extLst>
                          <a:ext uri="{FF2B5EF4-FFF2-40B4-BE49-F238E27FC236}">
                            <a16:creationId xmlns:a16="http://schemas.microsoft.com/office/drawing/2014/main" id="{E996FA9C-39DE-4D81-87A6-B3A95D1BD7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422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66" name="Oval 379">
                        <a:extLst>
                          <a:ext uri="{FF2B5EF4-FFF2-40B4-BE49-F238E27FC236}">
                            <a16:creationId xmlns:a16="http://schemas.microsoft.com/office/drawing/2014/main" id="{8CA13B25-4901-4F5A-B213-B9A3B075F5D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290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67" name="Oval 380">
                        <a:extLst>
                          <a:ext uri="{FF2B5EF4-FFF2-40B4-BE49-F238E27FC236}">
                            <a16:creationId xmlns:a16="http://schemas.microsoft.com/office/drawing/2014/main" id="{4525E201-4CB4-4922-A866-9886538299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356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68" name="Oval 381">
                        <a:extLst>
                          <a:ext uri="{FF2B5EF4-FFF2-40B4-BE49-F238E27FC236}">
                            <a16:creationId xmlns:a16="http://schemas.microsoft.com/office/drawing/2014/main" id="{EE3CE68D-2401-4F2D-A6EB-77447D38168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191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69" name="Oval 382">
                        <a:extLst>
                          <a:ext uri="{FF2B5EF4-FFF2-40B4-BE49-F238E27FC236}">
                            <a16:creationId xmlns:a16="http://schemas.microsoft.com/office/drawing/2014/main" id="{96637E8C-F542-4C67-99F8-8F74025FEA3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389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70" name="Oval 383">
                        <a:extLst>
                          <a:ext uri="{FF2B5EF4-FFF2-40B4-BE49-F238E27FC236}">
                            <a16:creationId xmlns:a16="http://schemas.microsoft.com/office/drawing/2014/main" id="{C10794CA-B8B5-40FB-A725-3D2A2CEB0E7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2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71" name="Oval 384">
                        <a:extLst>
                          <a:ext uri="{FF2B5EF4-FFF2-40B4-BE49-F238E27FC236}">
                            <a16:creationId xmlns:a16="http://schemas.microsoft.com/office/drawing/2014/main" id="{CF491CD3-7739-4E6E-B81D-AF5035969CA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8" y="132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310" name="Group 385">
                      <a:extLst>
                        <a:ext uri="{FF2B5EF4-FFF2-40B4-BE49-F238E27FC236}">
                          <a16:creationId xmlns:a16="http://schemas.microsoft.com/office/drawing/2014/main" id="{F4BD50C6-BC0D-4D4B-A2F0-836E96C7741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10" y="11895"/>
                      <a:ext cx="60" cy="2370"/>
                      <a:chOff x="3373" y="11910"/>
                      <a:chExt cx="60" cy="2370"/>
                    </a:xfrm>
                  </p:grpSpPr>
                  <p:sp>
                    <p:nvSpPr>
                      <p:cNvPr id="12356" name="Oval 386">
                        <a:extLst>
                          <a:ext uri="{FF2B5EF4-FFF2-40B4-BE49-F238E27FC236}">
                            <a16:creationId xmlns:a16="http://schemas.microsoft.com/office/drawing/2014/main" id="{53ECF67B-702C-4729-890E-F5C6828333C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223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57" name="Oval 387">
                        <a:extLst>
                          <a:ext uri="{FF2B5EF4-FFF2-40B4-BE49-F238E27FC236}">
                            <a16:creationId xmlns:a16="http://schemas.microsoft.com/office/drawing/2014/main" id="{8D4DBDA4-047A-4F0E-B7E6-6E65A85AF03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421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58" name="Oval 388">
                        <a:extLst>
                          <a:ext uri="{FF2B5EF4-FFF2-40B4-BE49-F238E27FC236}">
                            <a16:creationId xmlns:a16="http://schemas.microsoft.com/office/drawing/2014/main" id="{1CFA952B-F40C-4A05-9C02-D4BED1CE0B1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289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59" name="Oval 389">
                        <a:extLst>
                          <a:ext uri="{FF2B5EF4-FFF2-40B4-BE49-F238E27FC236}">
                            <a16:creationId xmlns:a16="http://schemas.microsoft.com/office/drawing/2014/main" id="{42573ACC-6245-4299-803C-1BFC052B6F1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355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60" name="Oval 390">
                        <a:extLst>
                          <a:ext uri="{FF2B5EF4-FFF2-40B4-BE49-F238E27FC236}">
                            <a16:creationId xmlns:a16="http://schemas.microsoft.com/office/drawing/2014/main" id="{2B2B5556-0C01-40AC-B9D7-D0742055504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19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61" name="Oval 391">
                        <a:extLst>
                          <a:ext uri="{FF2B5EF4-FFF2-40B4-BE49-F238E27FC236}">
                            <a16:creationId xmlns:a16="http://schemas.microsoft.com/office/drawing/2014/main" id="{A4D5C31A-73C7-4019-8327-A0484ABE44E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38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62" name="Oval 392">
                        <a:extLst>
                          <a:ext uri="{FF2B5EF4-FFF2-40B4-BE49-F238E27FC236}">
                            <a16:creationId xmlns:a16="http://schemas.microsoft.com/office/drawing/2014/main" id="{84B9175B-F5BD-4E0C-853D-A83AB9160D5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25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63" name="Oval 393">
                        <a:extLst>
                          <a:ext uri="{FF2B5EF4-FFF2-40B4-BE49-F238E27FC236}">
                            <a16:creationId xmlns:a16="http://schemas.microsoft.com/office/drawing/2014/main" id="{43ACB3DA-F41D-4400-A323-7489E18D52C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3" y="1323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311" name="Group 394">
                      <a:extLst>
                        <a:ext uri="{FF2B5EF4-FFF2-40B4-BE49-F238E27FC236}">
                          <a16:creationId xmlns:a16="http://schemas.microsoft.com/office/drawing/2014/main" id="{BF5EBCD4-DFD5-41D3-9382-34BAEF88F9D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2" y="11895"/>
                      <a:ext cx="60" cy="2370"/>
                      <a:chOff x="3973" y="11910"/>
                      <a:chExt cx="60" cy="2370"/>
                    </a:xfrm>
                  </p:grpSpPr>
                  <p:sp>
                    <p:nvSpPr>
                      <p:cNvPr id="12348" name="Oval 395">
                        <a:extLst>
                          <a:ext uri="{FF2B5EF4-FFF2-40B4-BE49-F238E27FC236}">
                            <a16:creationId xmlns:a16="http://schemas.microsoft.com/office/drawing/2014/main" id="{EA8448A9-4100-41E4-93E4-ECEFE2E265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223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49" name="Oval 396">
                        <a:extLst>
                          <a:ext uri="{FF2B5EF4-FFF2-40B4-BE49-F238E27FC236}">
                            <a16:creationId xmlns:a16="http://schemas.microsoft.com/office/drawing/2014/main" id="{6D786499-4BE3-4D5B-BCFE-28C32DD859D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421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50" name="Oval 397">
                        <a:extLst>
                          <a:ext uri="{FF2B5EF4-FFF2-40B4-BE49-F238E27FC236}">
                            <a16:creationId xmlns:a16="http://schemas.microsoft.com/office/drawing/2014/main" id="{20A4E9CA-78C8-4015-A12A-553C2B6363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289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51" name="Oval 398">
                        <a:extLst>
                          <a:ext uri="{FF2B5EF4-FFF2-40B4-BE49-F238E27FC236}">
                            <a16:creationId xmlns:a16="http://schemas.microsoft.com/office/drawing/2014/main" id="{4872185E-D069-41F6-9A9E-4EBF3611BE4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355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52" name="Oval 399">
                        <a:extLst>
                          <a:ext uri="{FF2B5EF4-FFF2-40B4-BE49-F238E27FC236}">
                            <a16:creationId xmlns:a16="http://schemas.microsoft.com/office/drawing/2014/main" id="{4448A62E-3C56-48AB-BD4C-4B06D95CD07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19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53" name="Oval 400">
                        <a:extLst>
                          <a:ext uri="{FF2B5EF4-FFF2-40B4-BE49-F238E27FC236}">
                            <a16:creationId xmlns:a16="http://schemas.microsoft.com/office/drawing/2014/main" id="{643F034E-0FF2-4122-AAC2-EF5645E5D17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38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54" name="Oval 401">
                        <a:extLst>
                          <a:ext uri="{FF2B5EF4-FFF2-40B4-BE49-F238E27FC236}">
                            <a16:creationId xmlns:a16="http://schemas.microsoft.com/office/drawing/2014/main" id="{9F811D03-023F-4E20-9273-A5BC14D015E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25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55" name="Oval 402">
                        <a:extLst>
                          <a:ext uri="{FF2B5EF4-FFF2-40B4-BE49-F238E27FC236}">
                            <a16:creationId xmlns:a16="http://schemas.microsoft.com/office/drawing/2014/main" id="{097FF5BA-49AC-4CDF-A28A-8D7F399C16A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3" y="1323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312" name="Group 403">
                      <a:extLst>
                        <a:ext uri="{FF2B5EF4-FFF2-40B4-BE49-F238E27FC236}">
                          <a16:creationId xmlns:a16="http://schemas.microsoft.com/office/drawing/2014/main" id="{4BC46ACC-7236-4DFB-954E-D9B4B079CB5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74" y="11895"/>
                      <a:ext cx="60" cy="2370"/>
                      <a:chOff x="4964" y="11911"/>
                      <a:chExt cx="60" cy="2370"/>
                    </a:xfrm>
                  </p:grpSpPr>
                  <p:sp>
                    <p:nvSpPr>
                      <p:cNvPr id="12340" name="Oval 404">
                        <a:extLst>
                          <a:ext uri="{FF2B5EF4-FFF2-40B4-BE49-F238E27FC236}">
                            <a16:creationId xmlns:a16="http://schemas.microsoft.com/office/drawing/2014/main" id="{671749C1-5BFF-4D77-AB6F-A2F18033DB3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224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41" name="Oval 405">
                        <a:extLst>
                          <a:ext uri="{FF2B5EF4-FFF2-40B4-BE49-F238E27FC236}">
                            <a16:creationId xmlns:a16="http://schemas.microsoft.com/office/drawing/2014/main" id="{5D62A56D-D5C7-4867-A23A-494B54DF044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422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42" name="Oval 406">
                        <a:extLst>
                          <a:ext uri="{FF2B5EF4-FFF2-40B4-BE49-F238E27FC236}">
                            <a16:creationId xmlns:a16="http://schemas.microsoft.com/office/drawing/2014/main" id="{BA1D1949-94AA-4139-9BE6-15BAFB7141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290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43" name="Oval 407">
                        <a:extLst>
                          <a:ext uri="{FF2B5EF4-FFF2-40B4-BE49-F238E27FC236}">
                            <a16:creationId xmlns:a16="http://schemas.microsoft.com/office/drawing/2014/main" id="{2C9CBDC1-B4DA-4113-ACB3-1515A573B40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356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44" name="Oval 408">
                        <a:extLst>
                          <a:ext uri="{FF2B5EF4-FFF2-40B4-BE49-F238E27FC236}">
                            <a16:creationId xmlns:a16="http://schemas.microsoft.com/office/drawing/2014/main" id="{5FB132F0-C256-4020-A551-A80F5758C5D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191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45" name="Oval 409">
                        <a:extLst>
                          <a:ext uri="{FF2B5EF4-FFF2-40B4-BE49-F238E27FC236}">
                            <a16:creationId xmlns:a16="http://schemas.microsoft.com/office/drawing/2014/main" id="{AD09B5AD-1838-48D4-BCB7-993798AB351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389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46" name="Oval 410">
                        <a:extLst>
                          <a:ext uri="{FF2B5EF4-FFF2-40B4-BE49-F238E27FC236}">
                            <a16:creationId xmlns:a16="http://schemas.microsoft.com/office/drawing/2014/main" id="{488ECAC1-3034-4AE4-B564-55EDBAEBD86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2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47" name="Oval 411">
                        <a:extLst>
                          <a:ext uri="{FF2B5EF4-FFF2-40B4-BE49-F238E27FC236}">
                            <a16:creationId xmlns:a16="http://schemas.microsoft.com/office/drawing/2014/main" id="{1D4EA9E3-7933-4F50-8405-96B9AC949F5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4" y="132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313" name="Group 412">
                      <a:extLst>
                        <a:ext uri="{FF2B5EF4-FFF2-40B4-BE49-F238E27FC236}">
                          <a16:creationId xmlns:a16="http://schemas.microsoft.com/office/drawing/2014/main" id="{E214056E-77E5-45E3-A2C1-DFF342E88A0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68" y="11895"/>
                      <a:ext cx="60" cy="2370"/>
                      <a:chOff x="3058" y="11911"/>
                      <a:chExt cx="60" cy="2370"/>
                    </a:xfrm>
                  </p:grpSpPr>
                  <p:sp>
                    <p:nvSpPr>
                      <p:cNvPr id="12332" name="Oval 413">
                        <a:extLst>
                          <a:ext uri="{FF2B5EF4-FFF2-40B4-BE49-F238E27FC236}">
                            <a16:creationId xmlns:a16="http://schemas.microsoft.com/office/drawing/2014/main" id="{7AAC8E41-E3CB-45C1-B2C2-E9A6BB1E12A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224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33" name="Oval 414">
                        <a:extLst>
                          <a:ext uri="{FF2B5EF4-FFF2-40B4-BE49-F238E27FC236}">
                            <a16:creationId xmlns:a16="http://schemas.microsoft.com/office/drawing/2014/main" id="{AD92AB7C-DC44-4F91-B684-B708CC619FD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422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34" name="Oval 415">
                        <a:extLst>
                          <a:ext uri="{FF2B5EF4-FFF2-40B4-BE49-F238E27FC236}">
                            <a16:creationId xmlns:a16="http://schemas.microsoft.com/office/drawing/2014/main" id="{24EC2B1B-CA4C-48C1-9434-6C4572CBCFD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290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35" name="Oval 416">
                        <a:extLst>
                          <a:ext uri="{FF2B5EF4-FFF2-40B4-BE49-F238E27FC236}">
                            <a16:creationId xmlns:a16="http://schemas.microsoft.com/office/drawing/2014/main" id="{4EF35067-0DE2-4AAD-85A2-FEC14DFC2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356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36" name="Oval 417">
                        <a:extLst>
                          <a:ext uri="{FF2B5EF4-FFF2-40B4-BE49-F238E27FC236}">
                            <a16:creationId xmlns:a16="http://schemas.microsoft.com/office/drawing/2014/main" id="{ED8986D5-73A6-401B-ABBC-4D415421DDC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191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37" name="Oval 418">
                        <a:extLst>
                          <a:ext uri="{FF2B5EF4-FFF2-40B4-BE49-F238E27FC236}">
                            <a16:creationId xmlns:a16="http://schemas.microsoft.com/office/drawing/2014/main" id="{2A7D8EE4-F5CE-4713-B155-A829298BD1E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389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38" name="Oval 419">
                        <a:extLst>
                          <a:ext uri="{FF2B5EF4-FFF2-40B4-BE49-F238E27FC236}">
                            <a16:creationId xmlns:a16="http://schemas.microsoft.com/office/drawing/2014/main" id="{7EED4F78-F459-4848-9563-1C2D952BBC3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257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39" name="Oval 420">
                        <a:extLst>
                          <a:ext uri="{FF2B5EF4-FFF2-40B4-BE49-F238E27FC236}">
                            <a16:creationId xmlns:a16="http://schemas.microsoft.com/office/drawing/2014/main" id="{F2362072-31A3-494F-B423-B02E115B6FD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8" y="13231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314" name="Group 421">
                      <a:extLst>
                        <a:ext uri="{FF2B5EF4-FFF2-40B4-BE49-F238E27FC236}">
                          <a16:creationId xmlns:a16="http://schemas.microsoft.com/office/drawing/2014/main" id="{C0D93D78-2F60-4859-8A34-76AD4C4F6B0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36" y="11895"/>
                      <a:ext cx="60" cy="2370"/>
                      <a:chOff x="3703" y="11910"/>
                      <a:chExt cx="60" cy="2370"/>
                    </a:xfrm>
                  </p:grpSpPr>
                  <p:sp>
                    <p:nvSpPr>
                      <p:cNvPr id="12324" name="Oval 422">
                        <a:extLst>
                          <a:ext uri="{FF2B5EF4-FFF2-40B4-BE49-F238E27FC236}">
                            <a16:creationId xmlns:a16="http://schemas.microsoft.com/office/drawing/2014/main" id="{2A94E524-E302-4B39-AE27-91840A37EC6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223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25" name="Oval 423">
                        <a:extLst>
                          <a:ext uri="{FF2B5EF4-FFF2-40B4-BE49-F238E27FC236}">
                            <a16:creationId xmlns:a16="http://schemas.microsoft.com/office/drawing/2014/main" id="{80F1F21D-2B72-4925-9018-7845FCE56AA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421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26" name="Oval 424">
                        <a:extLst>
                          <a:ext uri="{FF2B5EF4-FFF2-40B4-BE49-F238E27FC236}">
                            <a16:creationId xmlns:a16="http://schemas.microsoft.com/office/drawing/2014/main" id="{044F20BC-5705-4893-B187-696F68C68EE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289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27" name="Oval 425">
                        <a:extLst>
                          <a:ext uri="{FF2B5EF4-FFF2-40B4-BE49-F238E27FC236}">
                            <a16:creationId xmlns:a16="http://schemas.microsoft.com/office/drawing/2014/main" id="{22400D7A-7CAD-4F2D-8515-BD3A460A03B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355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28" name="Oval 426">
                        <a:extLst>
                          <a:ext uri="{FF2B5EF4-FFF2-40B4-BE49-F238E27FC236}">
                            <a16:creationId xmlns:a16="http://schemas.microsoft.com/office/drawing/2014/main" id="{CB1725AA-387C-4FA3-955F-DEB4D10EE8F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19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29" name="Oval 427">
                        <a:extLst>
                          <a:ext uri="{FF2B5EF4-FFF2-40B4-BE49-F238E27FC236}">
                            <a16:creationId xmlns:a16="http://schemas.microsoft.com/office/drawing/2014/main" id="{865EA2B6-F707-45EB-9DA2-C45A07A2C42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38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30" name="Oval 428">
                        <a:extLst>
                          <a:ext uri="{FF2B5EF4-FFF2-40B4-BE49-F238E27FC236}">
                            <a16:creationId xmlns:a16="http://schemas.microsoft.com/office/drawing/2014/main" id="{49466AEC-295A-49FC-807A-49721A23141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25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31" name="Oval 429">
                        <a:extLst>
                          <a:ext uri="{FF2B5EF4-FFF2-40B4-BE49-F238E27FC236}">
                            <a16:creationId xmlns:a16="http://schemas.microsoft.com/office/drawing/2014/main" id="{B58CC4AB-7D0B-4C3A-B571-2F1666CBD5D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3" y="1323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315" name="Group 430">
                      <a:extLst>
                        <a:ext uri="{FF2B5EF4-FFF2-40B4-BE49-F238E27FC236}">
                          <a16:creationId xmlns:a16="http://schemas.microsoft.com/office/drawing/2014/main" id="{F2834238-3884-47FD-8425-4DAB172DCC8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04" y="11895"/>
                      <a:ext cx="60" cy="2370"/>
                      <a:chOff x="4303" y="11910"/>
                      <a:chExt cx="60" cy="2370"/>
                    </a:xfrm>
                  </p:grpSpPr>
                  <p:sp>
                    <p:nvSpPr>
                      <p:cNvPr id="12316" name="Oval 431">
                        <a:extLst>
                          <a:ext uri="{FF2B5EF4-FFF2-40B4-BE49-F238E27FC236}">
                            <a16:creationId xmlns:a16="http://schemas.microsoft.com/office/drawing/2014/main" id="{3F785D32-4239-4386-997A-165E4F82D8E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223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17" name="Oval 432">
                        <a:extLst>
                          <a:ext uri="{FF2B5EF4-FFF2-40B4-BE49-F238E27FC236}">
                            <a16:creationId xmlns:a16="http://schemas.microsoft.com/office/drawing/2014/main" id="{3AC8244F-8F39-42B9-BA66-7BA9DC608B2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421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18" name="Oval 433">
                        <a:extLst>
                          <a:ext uri="{FF2B5EF4-FFF2-40B4-BE49-F238E27FC236}">
                            <a16:creationId xmlns:a16="http://schemas.microsoft.com/office/drawing/2014/main" id="{D074B692-4904-4720-8074-11506CA2BAB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289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19" name="Oval 434">
                        <a:extLst>
                          <a:ext uri="{FF2B5EF4-FFF2-40B4-BE49-F238E27FC236}">
                            <a16:creationId xmlns:a16="http://schemas.microsoft.com/office/drawing/2014/main" id="{4367B55B-B78A-4418-ACDD-C88F933BAFB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3559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20" name="Oval 435">
                        <a:extLst>
                          <a:ext uri="{FF2B5EF4-FFF2-40B4-BE49-F238E27FC236}">
                            <a16:creationId xmlns:a16="http://schemas.microsoft.com/office/drawing/2014/main" id="{2ECA0CDD-38B7-48D3-BF25-18D89CC7BA6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191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21" name="Oval 436">
                        <a:extLst>
                          <a:ext uri="{FF2B5EF4-FFF2-40B4-BE49-F238E27FC236}">
                            <a16:creationId xmlns:a16="http://schemas.microsoft.com/office/drawing/2014/main" id="{90DFB120-2AE2-44B6-9430-CF303C6072D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389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22" name="Oval 437">
                        <a:extLst>
                          <a:ext uri="{FF2B5EF4-FFF2-40B4-BE49-F238E27FC236}">
                            <a16:creationId xmlns:a16="http://schemas.microsoft.com/office/drawing/2014/main" id="{EC4633B8-6D67-44C0-93A3-97C85FA2BAA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257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2323" name="Oval 438">
                        <a:extLst>
                          <a:ext uri="{FF2B5EF4-FFF2-40B4-BE49-F238E27FC236}">
                            <a16:creationId xmlns:a16="http://schemas.microsoft.com/office/drawing/2014/main" id="{5BFA6C2F-9EBB-49C6-8A0B-28D8E44B304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3" y="13230"/>
                        <a:ext cx="60" cy="6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sp>
          <p:nvSpPr>
            <p:cNvPr id="6" name="Text Box 439">
              <a:extLst>
                <a:ext uri="{FF2B5EF4-FFF2-40B4-BE49-F238E27FC236}">
                  <a16:creationId xmlns:a16="http://schemas.microsoft.com/office/drawing/2014/main" id="{E76C2655-475E-46F9-AF17-A256D4725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8010"/>
              <a:ext cx="253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 dirty="0">
                  <a:latin typeface="+mn-lt"/>
                </a:rPr>
                <a:t> </a:t>
              </a:r>
              <a:r>
                <a:rPr lang="en-US" altLang="zh-CN" sz="2000" dirty="0">
                  <a:latin typeface="+mn-lt"/>
                </a:rPr>
                <a:t>64</a:t>
              </a:r>
              <a:r>
                <a:rPr lang="en-US" altLang="zh-CN" sz="2000" b="1" dirty="0">
                  <a:latin typeface="+mn-lt"/>
                </a:rPr>
                <a:t>QAM</a:t>
              </a:r>
              <a:r>
                <a:rPr lang="zh-CN" altLang="en-US" sz="2000" b="1" dirty="0">
                  <a:latin typeface="+mn-lt"/>
                </a:rPr>
                <a:t>信号矢量图</a:t>
              </a:r>
            </a:p>
          </p:txBody>
        </p:sp>
        <p:sp>
          <p:nvSpPr>
            <p:cNvPr id="7" name="Text Box 440">
              <a:extLst>
                <a:ext uri="{FF2B5EF4-FFF2-40B4-BE49-F238E27FC236}">
                  <a16:creationId xmlns:a16="http://schemas.microsoft.com/office/drawing/2014/main" id="{8706594A-5E5B-4C2B-B36A-1B9E24288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3" y="7964"/>
              <a:ext cx="277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dirty="0">
                  <a:latin typeface="+mn-lt"/>
                </a:rPr>
                <a:t>256</a:t>
              </a:r>
              <a:r>
                <a:rPr lang="en-US" altLang="zh-CN" sz="2000" b="1" dirty="0">
                  <a:latin typeface="+mn-lt"/>
                </a:rPr>
                <a:t>QAM</a:t>
              </a:r>
              <a:r>
                <a:rPr lang="zh-CN" altLang="en-US" sz="2000" b="1" dirty="0">
                  <a:latin typeface="+mn-lt"/>
                </a:rPr>
                <a:t>信号矢量图</a:t>
              </a:r>
            </a:p>
            <a:p>
              <a:pPr>
                <a:defRPr/>
              </a:pPr>
              <a:endParaRPr lang="en-US" altLang="zh-CN" sz="2000" b="1" dirty="0">
                <a:latin typeface="+mn-lt"/>
              </a:endParaRPr>
            </a:p>
          </p:txBody>
        </p:sp>
      </p:grpSp>
      <p:sp>
        <p:nvSpPr>
          <p:cNvPr id="12293" name="Line 65">
            <a:extLst>
              <a:ext uri="{FF2B5EF4-FFF2-40B4-BE49-F238E27FC236}">
                <a16:creationId xmlns:a16="http://schemas.microsoft.com/office/drawing/2014/main" id="{8DCAAA4B-9ADC-4490-A059-A5734D4A775E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285875" y="3719513"/>
            <a:ext cx="2655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66">
            <a:extLst>
              <a:ext uri="{FF2B5EF4-FFF2-40B4-BE49-F238E27FC236}">
                <a16:creationId xmlns:a16="http://schemas.microsoft.com/office/drawing/2014/main" id="{AFA345BC-82E7-4313-8449-E1B7B758160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307306" y="3702844"/>
            <a:ext cx="25860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142">
            <a:extLst>
              <a:ext uri="{FF2B5EF4-FFF2-40B4-BE49-F238E27FC236}">
                <a16:creationId xmlns:a16="http://schemas.microsoft.com/office/drawing/2014/main" id="{2435C6F3-5D5F-4A1C-A75C-FB704CE4A3DE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841875" y="3722688"/>
            <a:ext cx="2970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Line 143">
            <a:extLst>
              <a:ext uri="{FF2B5EF4-FFF2-40B4-BE49-F238E27FC236}">
                <a16:creationId xmlns:a16="http://schemas.microsoft.com/office/drawing/2014/main" id="{98850EDF-6645-4C3B-B9BB-FE1A899AE3FC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776787" y="3689351"/>
            <a:ext cx="2949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Rectangle 17">
            <a:extLst>
              <a:ext uri="{FF2B5EF4-FFF2-40B4-BE49-F238E27FC236}">
                <a16:creationId xmlns:a16="http://schemas.microsoft.com/office/drawing/2014/main" id="{D95F663E-05FA-4AA8-9874-28761942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895975"/>
            <a:ext cx="757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990099"/>
                </a:solidFill>
              </a:rPr>
              <a:t> 注：</a:t>
            </a:r>
            <a:r>
              <a:rPr lang="en-US" altLang="zh-CN" sz="2400" b="1">
                <a:solidFill>
                  <a:srgbClr val="990099"/>
                </a:solidFill>
              </a:rPr>
              <a:t> </a:t>
            </a:r>
            <a:r>
              <a:rPr lang="en-US" altLang="zh-CN" sz="2400"/>
              <a:t>QAM</a:t>
            </a:r>
            <a:r>
              <a:rPr lang="zh-CN" altLang="en-US" sz="2400" b="1"/>
              <a:t>星座图除</a:t>
            </a:r>
            <a:r>
              <a:rPr lang="zh-CN" altLang="en-US" sz="2400" b="1">
                <a:solidFill>
                  <a:srgbClr val="0000CC"/>
                </a:solidFill>
              </a:rPr>
              <a:t>方型</a:t>
            </a:r>
            <a:r>
              <a:rPr lang="zh-CN" altLang="en-US" sz="2400" b="1"/>
              <a:t>结构外，还有</a:t>
            </a:r>
            <a:r>
              <a:rPr lang="zh-CN" altLang="en-US" sz="2400" b="1">
                <a:solidFill>
                  <a:srgbClr val="0000CC"/>
                </a:solidFill>
              </a:rPr>
              <a:t>星型</a:t>
            </a:r>
            <a:r>
              <a:rPr lang="zh-CN" altLang="en-US" sz="2400" b="1"/>
              <a:t>或其他结构</a:t>
            </a:r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DA946AE2-88A1-43CA-AF1D-FA4056217E3F}"/>
              </a:ext>
            </a:extLst>
          </p:cNvPr>
          <p:cNvSpPr/>
          <p:nvPr/>
        </p:nvSpPr>
        <p:spPr>
          <a:xfrm>
            <a:off x="928688" y="1714500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990099"/>
                </a:solidFill>
                <a:latin typeface="+mn-lt"/>
              </a:rPr>
              <a:t>M=64</a:t>
            </a:r>
            <a:r>
              <a:rPr lang="zh-CN" altLang="en-US" sz="2400" dirty="0">
                <a:solidFill>
                  <a:srgbClr val="990099"/>
                </a:solidFill>
                <a:latin typeface="+mn-lt"/>
              </a:rPr>
              <a:t>、</a:t>
            </a:r>
            <a:r>
              <a:rPr lang="en-US" altLang="zh-CN" sz="2400" dirty="0">
                <a:solidFill>
                  <a:srgbClr val="990099"/>
                </a:solidFill>
                <a:latin typeface="+mn-lt"/>
              </a:rPr>
              <a:t>256</a:t>
            </a:r>
            <a:r>
              <a:rPr lang="zh-CN" altLang="en-US" sz="2400" b="1" dirty="0">
                <a:latin typeface="+mn-lt"/>
              </a:rPr>
              <a:t>时，</a:t>
            </a:r>
            <a:r>
              <a:rPr lang="en-US" altLang="zh-CN" sz="2400" b="1" dirty="0">
                <a:solidFill>
                  <a:srgbClr val="080808"/>
                </a:solidFill>
                <a:latin typeface="Arial" charset="0"/>
              </a:rPr>
              <a:t>QAM</a:t>
            </a:r>
            <a:r>
              <a:rPr lang="zh-CN" altLang="en-US" sz="2400" b="1" dirty="0">
                <a:solidFill>
                  <a:srgbClr val="080808"/>
                </a:solidFill>
                <a:latin typeface="Arial" charset="0"/>
              </a:rPr>
              <a:t>信号的</a:t>
            </a:r>
            <a:r>
              <a:rPr lang="zh-CN" altLang="en-US" sz="2400" b="1" dirty="0">
                <a:latin typeface="Arial" charset="0"/>
              </a:rPr>
              <a:t>星座图</a:t>
            </a:r>
            <a:r>
              <a:rPr lang="zh-CN" altLang="en-US" sz="2400" b="1" dirty="0">
                <a:solidFill>
                  <a:srgbClr val="080808"/>
                </a:solidFill>
                <a:latin typeface="Arial" charset="0"/>
              </a:rPr>
              <a:t>：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660014D9-9117-4E80-81A5-C5610B532C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B99986-FF22-44C2-ADEF-BD8195D93BA4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2122A5-2B8D-4DEE-9B75-D666C5B6C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143000"/>
            <a:ext cx="78581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800"/>
              </a:lnSpc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      在 </a:t>
            </a:r>
            <a:r>
              <a:rPr lang="en-US" altLang="zh-CN" sz="2000" b="1" dirty="0">
                <a:latin typeface="+mn-lt"/>
                <a:ea typeface="微软雅黑" pitchFamily="34" charset="-122"/>
              </a:rPr>
              <a:t>QAM 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中，载波 的</a:t>
            </a:r>
            <a:r>
              <a:rPr lang="zh-CN" altLang="en-US" sz="2000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振幅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和</a:t>
            </a:r>
            <a:r>
              <a:rPr lang="zh-CN" altLang="en-US" sz="2000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相位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同时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受基带信号控制，因此，       </a:t>
            </a:r>
            <a:endParaRPr lang="en-US" altLang="zh-CN" sz="2000" dirty="0">
              <a:latin typeface="+mn-lt"/>
              <a:ea typeface="微软雅黑" pitchFamily="34" charset="-122"/>
            </a:endParaRPr>
          </a:p>
          <a:p>
            <a:pPr>
              <a:lnSpc>
                <a:spcPts val="3800"/>
              </a:lnSpc>
              <a:defRPr/>
            </a:pPr>
            <a:r>
              <a:rPr lang="en-US" altLang="zh-CN" sz="2000" dirty="0">
                <a:latin typeface="+mn-lt"/>
                <a:ea typeface="微软雅黑" pitchFamily="34" charset="-122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它的一个码元可表示为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DBF088-6479-463A-89E2-0A0B88DDF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2851150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展开为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2E2B8A-6C76-4B23-8EB2-DF59F84D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638800"/>
            <a:ext cx="7929562" cy="5873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solidFill>
              <a:srgbClr val="9999FF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rgbClr val="0000CC"/>
              </a:buClr>
              <a:buSzPct val="70000"/>
              <a:defRPr/>
            </a:pPr>
            <a:r>
              <a:rPr lang="en-US" altLang="zh-CN" sz="2400" b="1" dirty="0">
                <a:solidFill>
                  <a:srgbClr val="990099"/>
                </a:solidFill>
                <a:latin typeface="Arial" charset="0"/>
              </a:rPr>
              <a:t> M</a:t>
            </a:r>
            <a:r>
              <a:rPr lang="en-US" altLang="zh-CN" sz="2400" b="1" dirty="0">
                <a:latin typeface="Arial" charset="0"/>
              </a:rPr>
              <a:t>QAM</a:t>
            </a:r>
            <a:r>
              <a:rPr lang="zh-CN" altLang="en-US" sz="2400" b="1" dirty="0">
                <a:latin typeface="Arial" charset="0"/>
              </a:rPr>
              <a:t>信号可由两路载波正交的   </a:t>
            </a:r>
            <a:r>
              <a:rPr lang="en-US" altLang="zh-CN" sz="2400" b="1" i="1" dirty="0">
                <a:solidFill>
                  <a:srgbClr val="000099"/>
                </a:solidFill>
                <a:latin typeface="Arial" charset="0"/>
              </a:rPr>
              <a:t>  </a:t>
            </a:r>
            <a:r>
              <a:rPr lang="en-US" altLang="zh-CN" sz="2400" b="1" dirty="0">
                <a:solidFill>
                  <a:srgbClr val="000099"/>
                </a:solidFill>
                <a:latin typeface="Arial" charset="0"/>
              </a:rPr>
              <a:t>    </a:t>
            </a:r>
            <a:r>
              <a:rPr lang="en-US" altLang="zh-CN" sz="2400" b="1" dirty="0">
                <a:latin typeface="Arial" charset="0"/>
              </a:rPr>
              <a:t>ASK</a:t>
            </a:r>
            <a:r>
              <a:rPr lang="zh-CN" altLang="en-US" sz="2400" b="1" dirty="0">
                <a:latin typeface="Arial" charset="0"/>
              </a:rPr>
              <a:t>信号叠加而成</a:t>
            </a:r>
          </a:p>
        </p:txBody>
      </p:sp>
      <p:sp>
        <p:nvSpPr>
          <p:cNvPr id="49169" name="Rectangle 17">
            <a:extLst>
              <a:ext uri="{FF2B5EF4-FFF2-40B4-BE49-F238E27FC236}">
                <a16:creationId xmlns:a16="http://schemas.microsoft.com/office/drawing/2014/main" id="{A782E4F6-0B97-4C89-8551-5A3BB1B20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4060825"/>
            <a:ext cx="7702550" cy="1006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304800">
              <a:lnSpc>
                <a:spcPct val="125000"/>
              </a:lnSpc>
              <a:defRPr/>
            </a:pPr>
            <a:r>
              <a:rPr lang="zh-CN" altLang="en-US" sz="2000">
                <a:latin typeface="Times New Roman" pitchFamily="18" charset="0"/>
                <a:ea typeface="微软雅黑" pitchFamily="34" charset="-122"/>
              </a:rPr>
              <a:t>式中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zh-CN" altLang="en-US" sz="2400" b="1">
                <a:latin typeface="Times New Roman" pitchFamily="18" charset="0"/>
              </a:rPr>
              <a:t>     </a:t>
            </a:r>
            <a:r>
              <a:rPr lang="en-US" altLang="zh-CN" sz="2400" i="1">
                <a:latin typeface="Times New Roman" pitchFamily="18" charset="0"/>
                <a:ea typeface="华文中宋" pitchFamily="2" charset="-122"/>
              </a:rPr>
              <a:t>X</a:t>
            </a:r>
            <a:r>
              <a:rPr lang="en-US" altLang="zh-CN" sz="2400" i="1" baseline="-25000">
                <a:latin typeface="Times New Roman" pitchFamily="18" charset="0"/>
                <a:ea typeface="华文中宋" pitchFamily="2" charset="-122"/>
              </a:rPr>
              <a:t>k</a:t>
            </a:r>
            <a:r>
              <a:rPr lang="en-US" altLang="zh-CN" sz="2400">
                <a:latin typeface="Times New Roman" pitchFamily="18" charset="0"/>
                <a:ea typeface="华文中宋" pitchFamily="2" charset="-122"/>
              </a:rPr>
              <a:t> = </a:t>
            </a:r>
            <a:r>
              <a:rPr lang="en-US" altLang="zh-CN" sz="2400" i="1">
                <a:latin typeface="Times New Roman" pitchFamily="18" charset="0"/>
                <a:ea typeface="华文中宋" pitchFamily="2" charset="-122"/>
              </a:rPr>
              <a:t>A</a:t>
            </a:r>
            <a:r>
              <a:rPr lang="en-US" altLang="zh-CN" sz="2400" i="1" baseline="-25000">
                <a:latin typeface="Times New Roman" pitchFamily="18" charset="0"/>
                <a:ea typeface="华文中宋" pitchFamily="2" charset="-122"/>
              </a:rPr>
              <a:t>k</a:t>
            </a:r>
            <a:r>
              <a:rPr lang="en-US" altLang="zh-CN" sz="2400">
                <a:latin typeface="Times New Roman" pitchFamily="18" charset="0"/>
                <a:ea typeface="华文中宋" pitchFamily="2" charset="-122"/>
              </a:rPr>
              <a:t>cos</a:t>
            </a:r>
            <a:r>
              <a:rPr lang="en-US" altLang="zh-CN" sz="2400" i="1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</a:t>
            </a:r>
            <a:r>
              <a:rPr lang="en-US" altLang="zh-CN" sz="2400" i="1" baseline="-25000">
                <a:latin typeface="Times New Roman" pitchFamily="18" charset="0"/>
                <a:ea typeface="华文中宋" pitchFamily="2" charset="-122"/>
              </a:rPr>
              <a:t>k</a:t>
            </a:r>
            <a:r>
              <a:rPr lang="zh-CN" altLang="en-US" sz="24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，</a:t>
            </a:r>
            <a:r>
              <a:rPr lang="en-US" altLang="zh-CN" sz="2400" i="1">
                <a:latin typeface="Times New Roman" pitchFamily="18" charset="0"/>
                <a:ea typeface="华文中宋" pitchFamily="2" charset="-122"/>
                <a:sym typeface="Symbol" pitchFamily="18" charset="2"/>
              </a:rPr>
              <a:t>Y</a:t>
            </a:r>
            <a:r>
              <a:rPr lang="en-US" altLang="zh-CN" sz="2400" i="1" baseline="-250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k</a:t>
            </a:r>
            <a:r>
              <a:rPr lang="en-US" altLang="zh-CN" sz="2400" i="1">
                <a:latin typeface="Times New Roman" pitchFamily="18" charset="0"/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= -</a:t>
            </a:r>
            <a:r>
              <a:rPr lang="en-US" altLang="zh-CN" sz="2400" i="1">
                <a:latin typeface="Times New Roman" pitchFamily="18" charset="0"/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 sz="2400" i="1" baseline="-250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k</a:t>
            </a:r>
            <a:r>
              <a:rPr lang="en-US" altLang="zh-CN" sz="24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sin</a:t>
            </a:r>
            <a:r>
              <a:rPr lang="en-US" altLang="zh-CN" sz="2400" i="1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</a:t>
            </a:r>
            <a:r>
              <a:rPr lang="en-US" altLang="zh-CN" sz="2400" i="1" baseline="-25000">
                <a:latin typeface="Times New Roman" pitchFamily="18" charset="0"/>
                <a:ea typeface="华文中宋" pitchFamily="2" charset="-122"/>
              </a:rPr>
              <a:t>k</a:t>
            </a:r>
            <a:endParaRPr lang="zh-CN" altLang="en-US" sz="2400" i="1">
              <a:latin typeface="Times New Roman" pitchFamily="18" charset="0"/>
              <a:ea typeface="华文中宋" pitchFamily="2" charset="-122"/>
              <a:sym typeface="Symbol" pitchFamily="18" charset="2"/>
            </a:endParaRPr>
          </a:p>
          <a:p>
            <a:pPr indent="304800">
              <a:lnSpc>
                <a:spcPct val="125000"/>
              </a:lnSpc>
              <a:defRPr/>
            </a:pPr>
            <a:r>
              <a:rPr lang="en-US" altLang="zh-CN" sz="24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               </a:t>
            </a:r>
            <a:r>
              <a:rPr lang="en-US" altLang="zh-CN" sz="2400" i="1">
                <a:latin typeface="Times New Roman" pitchFamily="18" charset="0"/>
                <a:ea typeface="华文中宋" pitchFamily="2" charset="-122"/>
                <a:sym typeface="Symbol" pitchFamily="18" charset="2"/>
              </a:rPr>
              <a:t> A</a:t>
            </a:r>
            <a:r>
              <a:rPr lang="en-US" altLang="zh-CN" sz="2400" i="1" baseline="-250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k</a:t>
            </a:r>
            <a:r>
              <a:rPr lang="zh-CN" altLang="en-US" sz="24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、</a:t>
            </a:r>
            <a:r>
              <a:rPr lang="zh-CN" altLang="en-US" sz="2400" i="1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</a:t>
            </a:r>
            <a:r>
              <a:rPr lang="en-US" altLang="zh-CN" sz="2400" i="1" baseline="-25000">
                <a:latin typeface="Times New Roman" pitchFamily="18" charset="0"/>
                <a:ea typeface="华文中宋" pitchFamily="2" charset="-122"/>
              </a:rPr>
              <a:t>k</a:t>
            </a:r>
            <a:r>
              <a:rPr lang="zh-CN" altLang="en-US" sz="24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、 </a:t>
            </a:r>
            <a:r>
              <a:rPr lang="en-US" altLang="zh-CN" sz="2400" i="1">
                <a:latin typeface="Times New Roman" pitchFamily="18" charset="0"/>
                <a:ea typeface="华文中宋" pitchFamily="2" charset="-122"/>
                <a:sym typeface="Symbol" pitchFamily="18" charset="2"/>
              </a:rPr>
              <a:t>X</a:t>
            </a:r>
            <a:r>
              <a:rPr lang="en-US" altLang="zh-CN" sz="2400" i="1" baseline="-250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k</a:t>
            </a:r>
            <a:r>
              <a:rPr lang="zh-CN" altLang="en-US" sz="24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和</a:t>
            </a:r>
            <a:r>
              <a:rPr lang="en-US" altLang="zh-CN" sz="2400" i="1">
                <a:latin typeface="Times New Roman" pitchFamily="18" charset="0"/>
                <a:ea typeface="华文中宋" pitchFamily="2" charset="-122"/>
                <a:sym typeface="Symbol" pitchFamily="18" charset="2"/>
              </a:rPr>
              <a:t>Y</a:t>
            </a:r>
            <a:r>
              <a:rPr lang="en-US" altLang="zh-CN" sz="2400" i="1" baseline="-250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k</a:t>
            </a:r>
            <a:r>
              <a:rPr lang="zh-CN" altLang="en-US" sz="24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分别可以取多个离散值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64249-865E-451B-952B-33750DE70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76250"/>
            <a:ext cx="4170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+mn-lt"/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2800" b="1" dirty="0">
                <a:latin typeface="+mn-lt"/>
                <a:ea typeface="黑体" pitchFamily="2" charset="-122"/>
                <a:cs typeface="Times New Roman" pitchFamily="18" charset="0"/>
              </a:rPr>
              <a:t>16QAM</a:t>
            </a:r>
            <a:r>
              <a:rPr lang="zh-CN" altLang="en-US" sz="2800" b="1" dirty="0">
                <a:latin typeface="+mn-lt"/>
                <a:ea typeface="黑体" pitchFamily="2" charset="-122"/>
                <a:cs typeface="Times New Roman" pitchFamily="18" charset="0"/>
              </a:rPr>
              <a:t>信号的产生</a:t>
            </a:r>
          </a:p>
        </p:txBody>
      </p:sp>
      <p:sp>
        <p:nvSpPr>
          <p:cNvPr id="13320" name="矩形 12">
            <a:extLst>
              <a:ext uri="{FF2B5EF4-FFF2-40B4-BE49-F238E27FC236}">
                <a16:creationId xmlns:a16="http://schemas.microsoft.com/office/drawing/2014/main" id="{E65FC19B-BDA0-47C1-9FEA-5D3EF0379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512445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表明</a:t>
            </a:r>
            <a:r>
              <a:rPr lang="zh-CN" altLang="en-US" sz="2400">
                <a:solidFill>
                  <a:srgbClr val="080808"/>
                </a:solidFill>
                <a:sym typeface="Symbol" panose="05050102010706020507" pitchFamily="18" charset="2"/>
              </a:rPr>
              <a:t>：</a:t>
            </a:r>
            <a:endParaRPr lang="zh-CN" altLang="en-US"/>
          </a:p>
        </p:txBody>
      </p:sp>
      <p:sp>
        <p:nvSpPr>
          <p:cNvPr id="13321" name="Freeform 10">
            <a:extLst>
              <a:ext uri="{FF2B5EF4-FFF2-40B4-BE49-F238E27FC236}">
                <a16:creationId xmlns:a16="http://schemas.microsoft.com/office/drawing/2014/main" id="{0C613BB2-707D-4B2F-A1CE-F40B84594FAE}"/>
              </a:ext>
            </a:extLst>
          </p:cNvPr>
          <p:cNvSpPr>
            <a:spLocks/>
          </p:cNvSpPr>
          <p:nvPr/>
        </p:nvSpPr>
        <p:spPr bwMode="auto">
          <a:xfrm flipV="1">
            <a:off x="1857375" y="3900488"/>
            <a:ext cx="714375" cy="1357312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22" name="Object 12">
            <a:extLst>
              <a:ext uri="{FF2B5EF4-FFF2-40B4-BE49-F238E27FC236}">
                <a16:creationId xmlns:a16="http://schemas.microsoft.com/office/drawing/2014/main" id="{7FA8BBAD-8C46-4803-90A2-A98F06782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0675" y="5643563"/>
          <a:ext cx="6381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4" imgW="317087" imgH="215619" progId="">
                  <p:embed/>
                </p:oleObj>
              </mc:Choice>
              <mc:Fallback>
                <p:oleObj name="Equation" r:id="rId4" imgW="317087" imgH="215619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5643563"/>
                        <a:ext cx="6381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3" descr="新闻纸">
            <a:extLst>
              <a:ext uri="{FF2B5EF4-FFF2-40B4-BE49-F238E27FC236}">
                <a16:creationId xmlns:a16="http://schemas.microsoft.com/office/drawing/2014/main" id="{4F9C518F-9B58-460A-A52B-7B6A4EC4C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205038"/>
          <a:ext cx="34226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6" imgW="1422400" imgH="228600" progId="">
                  <p:embed/>
                </p:oleObj>
              </mc:Choice>
              <mc:Fallback>
                <p:oleObj name="Equation" r:id="rId6" imgW="1422400" imgH="228600" progId="">
                  <p:embed/>
                  <p:pic>
                    <p:nvPicPr>
                      <p:cNvPr id="0" name="Object 13" descr="新闻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205038"/>
                        <a:ext cx="3422650" cy="549275"/>
                      </a:xfrm>
                      <a:prstGeom prst="rect">
                        <a:avLst/>
                      </a:prstGeom>
                      <a:noFill/>
                      <a:ln w="38100" cmpd="dbl" algn="ctr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4">
            <a:extLst>
              <a:ext uri="{FF2B5EF4-FFF2-40B4-BE49-F238E27FC236}">
                <a16:creationId xmlns:a16="http://schemas.microsoft.com/office/drawing/2014/main" id="{EB6E7A89-BAD0-4F38-9592-430E93D8B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2188" y="2274888"/>
          <a:ext cx="24384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8" imgW="1117600" imgH="228600" progId="">
                  <p:embed/>
                </p:oleObj>
              </mc:Choice>
              <mc:Fallback>
                <p:oleObj name="Equation" r:id="rId8" imgW="1117600" imgH="2286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274888"/>
                        <a:ext cx="24384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6">
            <a:extLst>
              <a:ext uri="{FF2B5EF4-FFF2-40B4-BE49-F238E27FC236}">
                <a16:creationId xmlns:a16="http://schemas.microsoft.com/office/drawing/2014/main" id="{FD081D5F-619C-4425-9D51-625934759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284538"/>
          <a:ext cx="45005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10" imgW="1778000" imgH="228600" progId="">
                  <p:embed/>
                </p:oleObj>
              </mc:Choice>
              <mc:Fallback>
                <p:oleObj name="Equation" r:id="rId10" imgW="1778000" imgH="22860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84538"/>
                        <a:ext cx="4500562" cy="576262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10BD8AFA-B047-4BA0-8EB5-957B9F81E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5573CF-BF20-413D-84BA-C569EB68B8CF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grpSp>
        <p:nvGrpSpPr>
          <p:cNvPr id="14339" name="Group 14">
            <a:extLst>
              <a:ext uri="{FF2B5EF4-FFF2-40B4-BE49-F238E27FC236}">
                <a16:creationId xmlns:a16="http://schemas.microsoft.com/office/drawing/2014/main" id="{D30EA61B-0717-4BD5-9C6B-E6FCAF763A93}"/>
              </a:ext>
            </a:extLst>
          </p:cNvPr>
          <p:cNvGrpSpPr>
            <a:grpSpLocks/>
          </p:cNvGrpSpPr>
          <p:nvPr/>
        </p:nvGrpSpPr>
        <p:grpSpPr bwMode="auto">
          <a:xfrm>
            <a:off x="869950" y="2909888"/>
            <a:ext cx="3376613" cy="2835275"/>
            <a:chOff x="2128" y="1659"/>
            <a:chExt cx="3450" cy="3330"/>
          </a:xfrm>
        </p:grpSpPr>
        <p:sp>
          <p:nvSpPr>
            <p:cNvPr id="14383" name="Text Box 15">
              <a:extLst>
                <a:ext uri="{FF2B5EF4-FFF2-40B4-BE49-F238E27FC236}">
                  <a16:creationId xmlns:a16="http://schemas.microsoft.com/office/drawing/2014/main" id="{83D0A74A-7694-446A-BF5C-4E3FCAB69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2395"/>
              <a:ext cx="67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M</a:t>
              </a:r>
              <a:endParaRPr lang="en-US" altLang="zh-CN" sz="3200"/>
            </a:p>
          </p:txBody>
        </p:sp>
        <p:grpSp>
          <p:nvGrpSpPr>
            <p:cNvPr id="14384" name="Group 16">
              <a:extLst>
                <a:ext uri="{FF2B5EF4-FFF2-40B4-BE49-F238E27FC236}">
                  <a16:creationId xmlns:a16="http://schemas.microsoft.com/office/drawing/2014/main" id="{5780894D-B1FC-4BBB-8951-B6660B4CD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8" y="1659"/>
              <a:ext cx="3450" cy="3330"/>
              <a:chOff x="2128" y="1659"/>
              <a:chExt cx="3450" cy="3330"/>
            </a:xfrm>
          </p:grpSpPr>
          <p:grpSp>
            <p:nvGrpSpPr>
              <p:cNvPr id="14385" name="Group 17">
                <a:extLst>
                  <a:ext uri="{FF2B5EF4-FFF2-40B4-BE49-F238E27FC236}">
                    <a16:creationId xmlns:a16="http://schemas.microsoft.com/office/drawing/2014/main" id="{A1B6F457-C4F1-49D8-AC3C-B3BEB48247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1" y="2351"/>
                <a:ext cx="1966" cy="2041"/>
                <a:chOff x="6643" y="8505"/>
                <a:chExt cx="1966" cy="2041"/>
              </a:xfrm>
            </p:grpSpPr>
            <p:grpSp>
              <p:nvGrpSpPr>
                <p:cNvPr id="14403" name="Group 18">
                  <a:extLst>
                    <a:ext uri="{FF2B5EF4-FFF2-40B4-BE49-F238E27FC236}">
                      <a16:creationId xmlns:a16="http://schemas.microsoft.com/office/drawing/2014/main" id="{68E02E99-363C-41E9-B5D5-9C18CF1493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643" y="8505"/>
                  <a:ext cx="1966" cy="61"/>
                  <a:chOff x="2712" y="8325"/>
                  <a:chExt cx="1966" cy="61"/>
                </a:xfrm>
              </p:grpSpPr>
              <p:sp>
                <p:nvSpPr>
                  <p:cNvPr id="14413" name="Oval 19">
                    <a:extLst>
                      <a:ext uri="{FF2B5EF4-FFF2-40B4-BE49-F238E27FC236}">
                        <a16:creationId xmlns:a16="http://schemas.microsoft.com/office/drawing/2014/main" id="{8004E30B-A14D-4B97-9C99-A7DEB857AF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18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414" name="Oval 20">
                    <a:extLst>
                      <a:ext uri="{FF2B5EF4-FFF2-40B4-BE49-F238E27FC236}">
                        <a16:creationId xmlns:a16="http://schemas.microsoft.com/office/drawing/2014/main" id="{64411060-74EA-418C-BE84-0CF49F0038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2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4404" name="Group 21">
                  <a:extLst>
                    <a:ext uri="{FF2B5EF4-FFF2-40B4-BE49-F238E27FC236}">
                      <a16:creationId xmlns:a16="http://schemas.microsoft.com/office/drawing/2014/main" id="{D66414F8-449A-472C-BABF-C306DFFF22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643" y="10485"/>
                  <a:ext cx="1966" cy="61"/>
                  <a:chOff x="2712" y="8325"/>
                  <a:chExt cx="1966" cy="61"/>
                </a:xfrm>
              </p:grpSpPr>
              <p:sp>
                <p:nvSpPr>
                  <p:cNvPr id="14411" name="Oval 22">
                    <a:extLst>
                      <a:ext uri="{FF2B5EF4-FFF2-40B4-BE49-F238E27FC236}">
                        <a16:creationId xmlns:a16="http://schemas.microsoft.com/office/drawing/2014/main" id="{59A52F6E-FCA8-4525-96F2-997D59061E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18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412" name="Oval 23">
                    <a:extLst>
                      <a:ext uri="{FF2B5EF4-FFF2-40B4-BE49-F238E27FC236}">
                        <a16:creationId xmlns:a16="http://schemas.microsoft.com/office/drawing/2014/main" id="{0B39A8DA-1AAA-45C2-B0CC-7CD376F3B2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2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4405" name="Group 24">
                  <a:extLst>
                    <a:ext uri="{FF2B5EF4-FFF2-40B4-BE49-F238E27FC236}">
                      <a16:creationId xmlns:a16="http://schemas.microsoft.com/office/drawing/2014/main" id="{3A396632-880D-4763-AE5D-67D549E88C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643" y="9165"/>
                  <a:ext cx="1966" cy="61"/>
                  <a:chOff x="2712" y="8325"/>
                  <a:chExt cx="1966" cy="61"/>
                </a:xfrm>
              </p:grpSpPr>
              <p:sp>
                <p:nvSpPr>
                  <p:cNvPr id="14409" name="Oval 25">
                    <a:extLst>
                      <a:ext uri="{FF2B5EF4-FFF2-40B4-BE49-F238E27FC236}">
                        <a16:creationId xmlns:a16="http://schemas.microsoft.com/office/drawing/2014/main" id="{6E9C8F60-E100-444F-85DA-C17F821D52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18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410" name="Oval 26">
                    <a:extLst>
                      <a:ext uri="{FF2B5EF4-FFF2-40B4-BE49-F238E27FC236}">
                        <a16:creationId xmlns:a16="http://schemas.microsoft.com/office/drawing/2014/main" id="{0FAB2EFD-3686-4FC7-B191-0FA8050B66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2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4406" name="Group 27">
                  <a:extLst>
                    <a:ext uri="{FF2B5EF4-FFF2-40B4-BE49-F238E27FC236}">
                      <a16:creationId xmlns:a16="http://schemas.microsoft.com/office/drawing/2014/main" id="{DC301112-2FF6-4AE6-A996-49B558BB59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643" y="9825"/>
                  <a:ext cx="1966" cy="61"/>
                  <a:chOff x="2712" y="8325"/>
                  <a:chExt cx="1966" cy="61"/>
                </a:xfrm>
              </p:grpSpPr>
              <p:sp>
                <p:nvSpPr>
                  <p:cNvPr id="14407" name="Oval 28">
                    <a:extLst>
                      <a:ext uri="{FF2B5EF4-FFF2-40B4-BE49-F238E27FC236}">
                        <a16:creationId xmlns:a16="http://schemas.microsoft.com/office/drawing/2014/main" id="{E64394DB-28B2-443A-B4D5-D58931F0A7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18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408" name="Oval 29">
                    <a:extLst>
                      <a:ext uri="{FF2B5EF4-FFF2-40B4-BE49-F238E27FC236}">
                        <a16:creationId xmlns:a16="http://schemas.microsoft.com/office/drawing/2014/main" id="{8233A23F-EC96-45B0-88C8-BD2630FD0F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2" y="83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4386" name="Group 30">
                <a:extLst>
                  <a:ext uri="{FF2B5EF4-FFF2-40B4-BE49-F238E27FC236}">
                    <a16:creationId xmlns:a16="http://schemas.microsoft.com/office/drawing/2014/main" id="{0523746F-C670-41D3-A1B3-5F6C5549D9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6" y="2350"/>
                <a:ext cx="660" cy="2041"/>
                <a:chOff x="7288" y="8490"/>
                <a:chExt cx="660" cy="2041"/>
              </a:xfrm>
            </p:grpSpPr>
            <p:grpSp>
              <p:nvGrpSpPr>
                <p:cNvPr id="14393" name="Group 31">
                  <a:extLst>
                    <a:ext uri="{FF2B5EF4-FFF2-40B4-BE49-F238E27FC236}">
                      <a16:creationId xmlns:a16="http://schemas.microsoft.com/office/drawing/2014/main" id="{5DE4DF82-5379-4740-8EFC-A7676E6DAA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88" y="8490"/>
                  <a:ext cx="60" cy="2041"/>
                  <a:chOff x="7288" y="8505"/>
                  <a:chExt cx="60" cy="2041"/>
                </a:xfrm>
              </p:grpSpPr>
              <p:sp>
                <p:nvSpPr>
                  <p:cNvPr id="14399" name="Oval 32">
                    <a:extLst>
                      <a:ext uri="{FF2B5EF4-FFF2-40B4-BE49-F238E27FC236}">
                        <a16:creationId xmlns:a16="http://schemas.microsoft.com/office/drawing/2014/main" id="{B7FE6E18-3F22-4869-9713-E142B11C24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88" y="850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400" name="Oval 33">
                    <a:extLst>
                      <a:ext uri="{FF2B5EF4-FFF2-40B4-BE49-F238E27FC236}">
                        <a16:creationId xmlns:a16="http://schemas.microsoft.com/office/drawing/2014/main" id="{4076755D-ECFD-48F9-9401-8A726C00E8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88" y="1048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401" name="Oval 34">
                    <a:extLst>
                      <a:ext uri="{FF2B5EF4-FFF2-40B4-BE49-F238E27FC236}">
                        <a16:creationId xmlns:a16="http://schemas.microsoft.com/office/drawing/2014/main" id="{E8C75FED-3790-45BE-B7BE-5B4306231D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88" y="916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402" name="Oval 35">
                    <a:extLst>
                      <a:ext uri="{FF2B5EF4-FFF2-40B4-BE49-F238E27FC236}">
                        <a16:creationId xmlns:a16="http://schemas.microsoft.com/office/drawing/2014/main" id="{B2498BC0-D0F4-4EEE-9830-E30170F47E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88" y="98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4394" name="Group 36">
                  <a:extLst>
                    <a:ext uri="{FF2B5EF4-FFF2-40B4-BE49-F238E27FC236}">
                      <a16:creationId xmlns:a16="http://schemas.microsoft.com/office/drawing/2014/main" id="{6825750C-7DE0-4916-9E22-1F22F2A922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88" y="8490"/>
                  <a:ext cx="60" cy="2041"/>
                  <a:chOff x="7888" y="8490"/>
                  <a:chExt cx="60" cy="2041"/>
                </a:xfrm>
              </p:grpSpPr>
              <p:sp>
                <p:nvSpPr>
                  <p:cNvPr id="14395" name="Oval 37">
                    <a:extLst>
                      <a:ext uri="{FF2B5EF4-FFF2-40B4-BE49-F238E27FC236}">
                        <a16:creationId xmlns:a16="http://schemas.microsoft.com/office/drawing/2014/main" id="{1F422306-9FDF-48E3-90E1-3F3DE11B8D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" y="849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96" name="Oval 38">
                    <a:extLst>
                      <a:ext uri="{FF2B5EF4-FFF2-40B4-BE49-F238E27FC236}">
                        <a16:creationId xmlns:a16="http://schemas.microsoft.com/office/drawing/2014/main" id="{0BB123B7-847C-4CBB-993C-126B24AB3E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" y="1047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97" name="Oval 39">
                    <a:extLst>
                      <a:ext uri="{FF2B5EF4-FFF2-40B4-BE49-F238E27FC236}">
                        <a16:creationId xmlns:a16="http://schemas.microsoft.com/office/drawing/2014/main" id="{43379A7F-BA88-4E1B-89E4-F86DB05B1E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" y="915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98" name="Oval 40">
                    <a:extLst>
                      <a:ext uri="{FF2B5EF4-FFF2-40B4-BE49-F238E27FC236}">
                        <a16:creationId xmlns:a16="http://schemas.microsoft.com/office/drawing/2014/main" id="{EEAB7615-8D12-4F82-AA81-9E01E5C98A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" y="9810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14387" name="Line 41">
                <a:extLst>
                  <a:ext uri="{FF2B5EF4-FFF2-40B4-BE49-F238E27FC236}">
                    <a16:creationId xmlns:a16="http://schemas.microsoft.com/office/drawing/2014/main" id="{E5EAED7A-B254-4424-ADEE-E293222DF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3" y="3038"/>
                <a:ext cx="944" cy="330"/>
              </a:xfrm>
              <a:prstGeom prst="line">
                <a:avLst/>
              </a:prstGeom>
              <a:noFill/>
              <a:ln w="28575">
                <a:solidFill>
                  <a:srgbClr val="99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388" name="Group 42">
                <a:extLst>
                  <a:ext uri="{FF2B5EF4-FFF2-40B4-BE49-F238E27FC236}">
                    <a16:creationId xmlns:a16="http://schemas.microsoft.com/office/drawing/2014/main" id="{4C0F4FF4-3E64-4C0A-9A33-38D04BB503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8" y="1659"/>
                <a:ext cx="3450" cy="3330"/>
                <a:chOff x="6026" y="2736"/>
                <a:chExt cx="3450" cy="3330"/>
              </a:xfrm>
            </p:grpSpPr>
            <p:sp>
              <p:nvSpPr>
                <p:cNvPr id="14391" name="Line 43">
                  <a:extLst>
                    <a:ext uri="{FF2B5EF4-FFF2-40B4-BE49-F238E27FC236}">
                      <a16:creationId xmlns:a16="http://schemas.microsoft.com/office/drawing/2014/main" id="{256425A8-BD7F-461B-AC18-CE91309160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V="1">
                  <a:off x="6026" y="4440"/>
                  <a:ext cx="345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2" name="Line 44">
                  <a:extLst>
                    <a:ext uri="{FF2B5EF4-FFF2-40B4-BE49-F238E27FC236}">
                      <a16:creationId xmlns:a16="http://schemas.microsoft.com/office/drawing/2014/main" id="{6D832AF6-B141-4EA1-B4FF-448875BE19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6035" y="4401"/>
                  <a:ext cx="33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389" name="Line 45">
                <a:extLst>
                  <a:ext uri="{FF2B5EF4-FFF2-40B4-BE49-F238E27FC236}">
                    <a16:creationId xmlns:a16="http://schemas.microsoft.com/office/drawing/2014/main" id="{769B00FA-15D8-4F17-8D94-560B227F9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4" y="3360"/>
                <a:ext cx="976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0" name="Line 46">
                <a:extLst>
                  <a:ext uri="{FF2B5EF4-FFF2-40B4-BE49-F238E27FC236}">
                    <a16:creationId xmlns:a16="http://schemas.microsoft.com/office/drawing/2014/main" id="{C3632FED-C6D1-4229-80DC-53743A332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9" y="3077"/>
                <a:ext cx="0" cy="30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" name="Rectangle 3">
            <a:extLst>
              <a:ext uri="{FF2B5EF4-FFF2-40B4-BE49-F238E27FC236}">
                <a16:creationId xmlns:a16="http://schemas.microsoft.com/office/drawing/2014/main" id="{1E79572F-E639-417E-9FD6-4A6B310F8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1106488"/>
            <a:ext cx="2705100" cy="15652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ts val="38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b="1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正交调幅法</a:t>
            </a:r>
            <a:r>
              <a:rPr lang="zh-CN" altLang="en-US" sz="2400" kern="0" dirty="0">
                <a:solidFill>
                  <a:srgbClr val="990099"/>
                </a:solidFill>
                <a:latin typeface="+mn-lt"/>
                <a:ea typeface="+mn-ea"/>
              </a:rPr>
              <a:t>：</a:t>
            </a: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</a:rPr>
              <a:t> </a:t>
            </a:r>
          </a:p>
          <a:p>
            <a:pPr eaLnBrk="0" hangingPunct="0">
              <a:lnSpc>
                <a:spcPts val="3800"/>
              </a:lnSpc>
              <a:spcBef>
                <a:spcPct val="20000"/>
              </a:spcBef>
              <a:buClr>
                <a:srgbClr val="0000CC"/>
              </a:buClr>
              <a:buSzPct val="60000"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两路正交的</a:t>
            </a:r>
            <a:r>
              <a:rPr lang="en-US" altLang="zh-CN" sz="2400" b="1" kern="0" dirty="0">
                <a:solidFill>
                  <a:srgbClr val="0000CC"/>
                </a:solidFill>
                <a:latin typeface="+mn-lt"/>
                <a:ea typeface="+mn-ea"/>
              </a:rPr>
              <a:t>4ASK</a:t>
            </a:r>
            <a:r>
              <a:rPr lang="zh-CN" altLang="en-US" sz="2400" b="1" kern="0" dirty="0">
                <a:latin typeface="+mn-lt"/>
                <a:ea typeface="+mn-ea"/>
              </a:rPr>
              <a:t>信号叠加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E3D2E9-EE74-436E-A230-2F2212E56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234950"/>
            <a:ext cx="4170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+mn-lt"/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2800" b="1" dirty="0">
                <a:latin typeface="+mn-lt"/>
                <a:ea typeface="黑体" pitchFamily="2" charset="-122"/>
                <a:cs typeface="Times New Roman" pitchFamily="18" charset="0"/>
              </a:rPr>
              <a:t>16QAM</a:t>
            </a:r>
            <a:r>
              <a:rPr lang="zh-CN" altLang="en-US" sz="2800" b="1" dirty="0">
                <a:latin typeface="+mn-lt"/>
                <a:ea typeface="黑体" pitchFamily="2" charset="-122"/>
                <a:cs typeface="Times New Roman" pitchFamily="18" charset="0"/>
              </a:rPr>
              <a:t>信号的产生</a:t>
            </a: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617E4C4C-0D55-4F00-BEEF-326F6173F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5" y="1122363"/>
            <a:ext cx="2919413" cy="165893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ts val="38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b="1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复合相移法</a:t>
            </a:r>
            <a:r>
              <a:rPr lang="zh-CN" altLang="en-US" sz="2400" kern="0" dirty="0">
                <a:solidFill>
                  <a:srgbClr val="990099"/>
                </a:solidFill>
                <a:latin typeface="+mn-lt"/>
                <a:ea typeface="+mn-ea"/>
              </a:rPr>
              <a:t>：</a:t>
            </a:r>
            <a:endParaRPr lang="en-US" altLang="zh-CN" sz="2400" kern="0" dirty="0">
              <a:solidFill>
                <a:srgbClr val="990099"/>
              </a:solidFill>
              <a:latin typeface="+mn-lt"/>
              <a:ea typeface="+mn-ea"/>
            </a:endParaRPr>
          </a:p>
          <a:p>
            <a:pPr eaLnBrk="0" hangingPunct="0">
              <a:lnSpc>
                <a:spcPts val="3800"/>
              </a:lnSpc>
              <a:spcBef>
                <a:spcPct val="20000"/>
              </a:spcBef>
              <a:buClr>
                <a:srgbClr val="0000CC"/>
              </a:buClr>
              <a:buSzPct val="60000"/>
              <a:defRPr/>
            </a:pP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</a:rPr>
              <a:t> </a:t>
            </a:r>
            <a:r>
              <a:rPr lang="zh-CN" altLang="en-US" sz="2400" b="1" kern="0" dirty="0">
                <a:latin typeface="+mn-lt"/>
                <a:ea typeface="+mn-ea"/>
              </a:rPr>
              <a:t>两路独立的</a:t>
            </a:r>
            <a:r>
              <a:rPr lang="en-US" altLang="zh-CN" sz="2400" b="1" dirty="0">
                <a:solidFill>
                  <a:srgbClr val="0000CC"/>
                </a:solidFill>
                <a:latin typeface="Arial" charset="0"/>
              </a:rPr>
              <a:t>QPSK</a:t>
            </a:r>
            <a:r>
              <a:rPr lang="zh-CN" altLang="en-US" sz="2400" b="1" kern="0" dirty="0">
                <a:latin typeface="+mn-lt"/>
                <a:ea typeface="+mn-ea"/>
              </a:rPr>
              <a:t>信号叠加</a:t>
            </a:r>
          </a:p>
        </p:txBody>
      </p:sp>
      <p:grpSp>
        <p:nvGrpSpPr>
          <p:cNvPr id="14343" name="Group 81">
            <a:extLst>
              <a:ext uri="{FF2B5EF4-FFF2-40B4-BE49-F238E27FC236}">
                <a16:creationId xmlns:a16="http://schemas.microsoft.com/office/drawing/2014/main" id="{C6FE071B-A2A7-468D-B2B1-F0B2FBE4FA2D}"/>
              </a:ext>
            </a:extLst>
          </p:cNvPr>
          <p:cNvGrpSpPr>
            <a:grpSpLocks/>
          </p:cNvGrpSpPr>
          <p:nvPr/>
        </p:nvGrpSpPr>
        <p:grpSpPr bwMode="auto">
          <a:xfrm>
            <a:off x="4933950" y="3068638"/>
            <a:ext cx="3116263" cy="2735262"/>
            <a:chOff x="3108" y="1933"/>
            <a:chExt cx="1963" cy="1723"/>
          </a:xfrm>
        </p:grpSpPr>
        <p:sp>
          <p:nvSpPr>
            <p:cNvPr id="14344" name="Text Box 49">
              <a:extLst>
                <a:ext uri="{FF2B5EF4-FFF2-40B4-BE49-F238E27FC236}">
                  <a16:creationId xmlns:a16="http://schemas.microsoft.com/office/drawing/2014/main" id="{053469D3-59B1-438B-B673-7157208E1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8" y="1933"/>
              <a:ext cx="44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M</a:t>
              </a:r>
              <a:endParaRPr lang="en-US" altLang="zh-CN" sz="3200"/>
            </a:p>
          </p:txBody>
        </p:sp>
        <p:sp>
          <p:nvSpPr>
            <p:cNvPr id="14345" name="Text Box 50">
              <a:extLst>
                <a:ext uri="{FF2B5EF4-FFF2-40B4-BE49-F238E27FC236}">
                  <a16:creationId xmlns:a16="http://schemas.microsoft.com/office/drawing/2014/main" id="{5C878CC6-6035-4A04-A326-E783B69EB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" y="3228"/>
              <a:ext cx="44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M</a:t>
              </a:r>
              <a:endParaRPr lang="en-US" altLang="zh-CN" sz="3200"/>
            </a:p>
          </p:txBody>
        </p:sp>
        <p:sp>
          <p:nvSpPr>
            <p:cNvPr id="47" name="Oval 52">
              <a:extLst>
                <a:ext uri="{FF2B5EF4-FFF2-40B4-BE49-F238E27FC236}">
                  <a16:creationId xmlns:a16="http://schemas.microsoft.com/office/drawing/2014/main" id="{A2CE3B19-9AAD-46B3-A82E-2745C546E0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5279">
              <a:off x="3470" y="2249"/>
              <a:ext cx="1109" cy="1055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14347" name="Group 53">
              <a:extLst>
                <a:ext uri="{FF2B5EF4-FFF2-40B4-BE49-F238E27FC236}">
                  <a16:creationId xmlns:a16="http://schemas.microsoft.com/office/drawing/2014/main" id="{CCC6A454-27BA-4CB6-B2B6-9D33FEB82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4" y="2181"/>
              <a:ext cx="1310" cy="1190"/>
              <a:chOff x="6540" y="2424"/>
              <a:chExt cx="1981" cy="1861"/>
            </a:xfrm>
          </p:grpSpPr>
          <p:grpSp>
            <p:nvGrpSpPr>
              <p:cNvPr id="14361" name="Group 54">
                <a:extLst>
                  <a:ext uri="{FF2B5EF4-FFF2-40B4-BE49-F238E27FC236}">
                    <a16:creationId xmlns:a16="http://schemas.microsoft.com/office/drawing/2014/main" id="{277F33E8-E2EB-4969-9344-8298AFA4FD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0" y="2424"/>
                <a:ext cx="1967" cy="663"/>
                <a:chOff x="6540" y="2424"/>
                <a:chExt cx="1967" cy="663"/>
              </a:xfrm>
            </p:grpSpPr>
            <p:grpSp>
              <p:nvGrpSpPr>
                <p:cNvPr id="14373" name="Group 55">
                  <a:extLst>
                    <a:ext uri="{FF2B5EF4-FFF2-40B4-BE49-F238E27FC236}">
                      <a16:creationId xmlns:a16="http://schemas.microsoft.com/office/drawing/2014/main" id="{EC4E3315-43A4-4078-942A-9B2927B635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40" y="2424"/>
                  <a:ext cx="1966" cy="63"/>
                  <a:chOff x="6541" y="2364"/>
                  <a:chExt cx="1966" cy="63"/>
                </a:xfrm>
              </p:grpSpPr>
              <p:sp>
                <p:nvSpPr>
                  <p:cNvPr id="14379" name="Oval 56">
                    <a:extLst>
                      <a:ext uri="{FF2B5EF4-FFF2-40B4-BE49-F238E27FC236}">
                        <a16:creationId xmlns:a16="http://schemas.microsoft.com/office/drawing/2014/main" id="{F93B7ACF-9F45-4C93-81C4-072DDA888E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47" y="2366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80" name="Oval 57">
                    <a:extLst>
                      <a:ext uri="{FF2B5EF4-FFF2-40B4-BE49-F238E27FC236}">
                        <a16:creationId xmlns:a16="http://schemas.microsoft.com/office/drawing/2014/main" id="{C9BCABA6-F511-4E13-ABAD-504F5DD6F3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41" y="2366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81" name="Oval 58">
                    <a:extLst>
                      <a:ext uri="{FF2B5EF4-FFF2-40B4-BE49-F238E27FC236}">
                        <a16:creationId xmlns:a16="http://schemas.microsoft.com/office/drawing/2014/main" id="{0226838A-12B6-48E4-8EC6-E52E91F056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86" y="236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82" name="Oval 59">
                    <a:extLst>
                      <a:ext uri="{FF2B5EF4-FFF2-40B4-BE49-F238E27FC236}">
                        <a16:creationId xmlns:a16="http://schemas.microsoft.com/office/drawing/2014/main" id="{A5A6F788-49D5-4E58-93A4-74FCD4935F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86" y="2364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4374" name="Group 60">
                  <a:extLst>
                    <a:ext uri="{FF2B5EF4-FFF2-40B4-BE49-F238E27FC236}">
                      <a16:creationId xmlns:a16="http://schemas.microsoft.com/office/drawing/2014/main" id="{D7F7B465-F7CC-4C6B-B8F3-96988E8378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41" y="3025"/>
                  <a:ext cx="1966" cy="62"/>
                  <a:chOff x="6541" y="3025"/>
                  <a:chExt cx="1966" cy="62"/>
                </a:xfrm>
              </p:grpSpPr>
              <p:sp>
                <p:nvSpPr>
                  <p:cNvPr id="14375" name="Oval 61">
                    <a:extLst>
                      <a:ext uri="{FF2B5EF4-FFF2-40B4-BE49-F238E27FC236}">
                        <a16:creationId xmlns:a16="http://schemas.microsoft.com/office/drawing/2014/main" id="{4450477F-8FC1-4E33-AB27-70018D5FB3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47" y="3026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76" name="Oval 62">
                    <a:extLst>
                      <a:ext uri="{FF2B5EF4-FFF2-40B4-BE49-F238E27FC236}">
                        <a16:creationId xmlns:a16="http://schemas.microsoft.com/office/drawing/2014/main" id="{3496B1E6-46A4-4D5E-A688-2C91860388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41" y="3026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77" name="Oval 63">
                    <a:extLst>
                      <a:ext uri="{FF2B5EF4-FFF2-40B4-BE49-F238E27FC236}">
                        <a16:creationId xmlns:a16="http://schemas.microsoft.com/office/drawing/2014/main" id="{3B5A486A-EFA0-4B57-8892-384F0E5CA1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86" y="30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78" name="Oval 64">
                    <a:extLst>
                      <a:ext uri="{FF2B5EF4-FFF2-40B4-BE49-F238E27FC236}">
                        <a16:creationId xmlns:a16="http://schemas.microsoft.com/office/drawing/2014/main" id="{15F1E01D-A0F8-487C-9371-4BE2EDF4D7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86" y="302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4362" name="Group 65">
                <a:extLst>
                  <a:ext uri="{FF2B5EF4-FFF2-40B4-BE49-F238E27FC236}">
                    <a16:creationId xmlns:a16="http://schemas.microsoft.com/office/drawing/2014/main" id="{999CF9BB-8233-4AAB-A98A-C9C105811A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0" y="3624"/>
                <a:ext cx="1981" cy="661"/>
                <a:chOff x="6541" y="3685"/>
                <a:chExt cx="1981" cy="661"/>
              </a:xfrm>
            </p:grpSpPr>
            <p:grpSp>
              <p:nvGrpSpPr>
                <p:cNvPr id="14363" name="Group 66">
                  <a:extLst>
                    <a:ext uri="{FF2B5EF4-FFF2-40B4-BE49-F238E27FC236}">
                      <a16:creationId xmlns:a16="http://schemas.microsoft.com/office/drawing/2014/main" id="{0996A9ED-4918-447F-984C-8D7121F221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56" y="4284"/>
                  <a:ext cx="1966" cy="62"/>
                  <a:chOff x="6541" y="4345"/>
                  <a:chExt cx="1966" cy="62"/>
                </a:xfrm>
              </p:grpSpPr>
              <p:sp>
                <p:nvSpPr>
                  <p:cNvPr id="14369" name="Oval 67">
                    <a:extLst>
                      <a:ext uri="{FF2B5EF4-FFF2-40B4-BE49-F238E27FC236}">
                        <a16:creationId xmlns:a16="http://schemas.microsoft.com/office/drawing/2014/main" id="{1DDA30B9-8A99-4CA4-8E8F-E4356D51C7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47" y="4346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70" name="Oval 68">
                    <a:extLst>
                      <a:ext uri="{FF2B5EF4-FFF2-40B4-BE49-F238E27FC236}">
                        <a16:creationId xmlns:a16="http://schemas.microsoft.com/office/drawing/2014/main" id="{EEBD7095-48BA-4F3F-A4BE-5160375710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41" y="4346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71" name="Oval 69">
                    <a:extLst>
                      <a:ext uri="{FF2B5EF4-FFF2-40B4-BE49-F238E27FC236}">
                        <a16:creationId xmlns:a16="http://schemas.microsoft.com/office/drawing/2014/main" id="{16DF754E-0A26-4748-9384-E97AD8FD96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86" y="434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72" name="Oval 70">
                    <a:extLst>
                      <a:ext uri="{FF2B5EF4-FFF2-40B4-BE49-F238E27FC236}">
                        <a16:creationId xmlns:a16="http://schemas.microsoft.com/office/drawing/2014/main" id="{5E334387-9AFA-4BBE-BC4C-7E01FB501E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86" y="434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4364" name="Group 71">
                  <a:extLst>
                    <a:ext uri="{FF2B5EF4-FFF2-40B4-BE49-F238E27FC236}">
                      <a16:creationId xmlns:a16="http://schemas.microsoft.com/office/drawing/2014/main" id="{71E12AF3-325D-4CBC-9262-2513A471E4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41" y="3685"/>
                  <a:ext cx="1966" cy="62"/>
                  <a:chOff x="6541" y="3685"/>
                  <a:chExt cx="1966" cy="62"/>
                </a:xfrm>
              </p:grpSpPr>
              <p:sp>
                <p:nvSpPr>
                  <p:cNvPr id="14365" name="Oval 72">
                    <a:extLst>
                      <a:ext uri="{FF2B5EF4-FFF2-40B4-BE49-F238E27FC236}">
                        <a16:creationId xmlns:a16="http://schemas.microsoft.com/office/drawing/2014/main" id="{E5FAF91B-26CF-44CF-85D9-323E30FF98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47" y="3686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66" name="Oval 73">
                    <a:extLst>
                      <a:ext uri="{FF2B5EF4-FFF2-40B4-BE49-F238E27FC236}">
                        <a16:creationId xmlns:a16="http://schemas.microsoft.com/office/drawing/2014/main" id="{8CDE18C7-66AE-4F9E-A3C0-37F56994FC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41" y="3686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67" name="Oval 74">
                    <a:extLst>
                      <a:ext uri="{FF2B5EF4-FFF2-40B4-BE49-F238E27FC236}">
                        <a16:creationId xmlns:a16="http://schemas.microsoft.com/office/drawing/2014/main" id="{736210A5-4180-4A76-88B1-A13ADF9260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86" y="368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68" name="Oval 75">
                    <a:extLst>
                      <a:ext uri="{FF2B5EF4-FFF2-40B4-BE49-F238E27FC236}">
                        <a16:creationId xmlns:a16="http://schemas.microsoft.com/office/drawing/2014/main" id="{70A64B29-A973-40EA-A428-F515EAEC5E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86" y="3685"/>
                    <a:ext cx="60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sp>
          <p:nvSpPr>
            <p:cNvPr id="14348" name="Line 76">
              <a:extLst>
                <a:ext uri="{FF2B5EF4-FFF2-40B4-BE49-F238E27FC236}">
                  <a16:creationId xmlns:a16="http://schemas.microsoft.com/office/drawing/2014/main" id="{B13158EE-FD06-4316-AFFA-ACB0A573FE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7" y="2194"/>
              <a:ext cx="198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77">
              <a:extLst>
                <a:ext uri="{FF2B5EF4-FFF2-40B4-BE49-F238E27FC236}">
                  <a16:creationId xmlns:a16="http://schemas.microsoft.com/office/drawing/2014/main" id="{08B55497-E7C7-46B7-A9C7-03014D9C96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7" y="2390"/>
              <a:ext cx="359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50" name="Group 78">
              <a:extLst>
                <a:ext uri="{FF2B5EF4-FFF2-40B4-BE49-F238E27FC236}">
                  <a16:creationId xmlns:a16="http://schemas.microsoft.com/office/drawing/2014/main" id="{057773C2-3659-496F-94B8-89448AB23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8" y="1933"/>
              <a:ext cx="1905" cy="1723"/>
              <a:chOff x="6153" y="2037"/>
              <a:chExt cx="2880" cy="2694"/>
            </a:xfrm>
          </p:grpSpPr>
          <p:sp>
            <p:nvSpPr>
              <p:cNvPr id="14353" name="Line 79">
                <a:extLst>
                  <a:ext uri="{FF2B5EF4-FFF2-40B4-BE49-F238E27FC236}">
                    <a16:creationId xmlns:a16="http://schemas.microsoft.com/office/drawing/2014/main" id="{3B2DD4F0-6E12-4BD5-A599-63CCDA4A6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6153" y="3345"/>
                <a:ext cx="2880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4" name="Line 80">
                <a:extLst>
                  <a:ext uri="{FF2B5EF4-FFF2-40B4-BE49-F238E27FC236}">
                    <a16:creationId xmlns:a16="http://schemas.microsoft.com/office/drawing/2014/main" id="{FC1255AF-5CDC-40F7-A4B6-508EC7CE6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6208" y="3380"/>
                <a:ext cx="2694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5" name="Line 81">
                <a:extLst>
                  <a:ext uri="{FF2B5EF4-FFF2-40B4-BE49-F238E27FC236}">
                    <a16:creationId xmlns:a16="http://schemas.microsoft.com/office/drawing/2014/main" id="{1DB4944D-9277-4037-BE00-AF4D84698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58" y="2385"/>
                <a:ext cx="30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356" name="Group 82">
                <a:extLst>
                  <a:ext uri="{FF2B5EF4-FFF2-40B4-BE49-F238E27FC236}">
                    <a16:creationId xmlns:a16="http://schemas.microsoft.com/office/drawing/2014/main" id="{1AB3F457-C6F1-44AB-AB56-F63C4DA8A6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44" y="3345"/>
                <a:ext cx="914" cy="930"/>
                <a:chOff x="7514" y="3375"/>
                <a:chExt cx="898" cy="930"/>
              </a:xfrm>
            </p:grpSpPr>
            <p:sp>
              <p:nvSpPr>
                <p:cNvPr id="14359" name="Line 83">
                  <a:extLst>
                    <a:ext uri="{FF2B5EF4-FFF2-40B4-BE49-F238E27FC236}">
                      <a16:creationId xmlns:a16="http://schemas.microsoft.com/office/drawing/2014/main" id="{0B8AC017-0963-4F91-AA6B-4928CFACE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14" y="3375"/>
                  <a:ext cx="600" cy="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0" name="Line 84">
                  <a:extLst>
                    <a:ext uri="{FF2B5EF4-FFF2-40B4-BE49-F238E27FC236}">
                      <a16:creationId xmlns:a16="http://schemas.microsoft.com/office/drawing/2014/main" id="{2A517D60-433D-4829-899E-BA2C58336B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112" y="3990"/>
                  <a:ext cx="300" cy="31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357" name="Line 85">
                <a:extLst>
                  <a:ext uri="{FF2B5EF4-FFF2-40B4-BE49-F238E27FC236}">
                    <a16:creationId xmlns:a16="http://schemas.microsoft.com/office/drawing/2014/main" id="{7F1EE162-DADB-45A7-B81E-A663EF109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 flipH="1" flipV="1">
                <a:off x="7872" y="3916"/>
                <a:ext cx="300" cy="3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Line 86">
                <a:extLst>
                  <a:ext uri="{FF2B5EF4-FFF2-40B4-BE49-F238E27FC236}">
                    <a16:creationId xmlns:a16="http://schemas.microsoft.com/office/drawing/2014/main" id="{D998080B-9D85-4C89-976C-596A4B774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 flipV="1">
                <a:off x="8188" y="3631"/>
                <a:ext cx="300" cy="3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" name="Oval 87">
              <a:extLst>
                <a:ext uri="{FF2B5EF4-FFF2-40B4-BE49-F238E27FC236}">
                  <a16:creationId xmlns:a16="http://schemas.microsoft.com/office/drawing/2014/main" id="{74DF571E-F497-4053-9253-2814FAFB0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2904"/>
              <a:ext cx="557" cy="508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3" name="Oval 88">
              <a:extLst>
                <a:ext uri="{FF2B5EF4-FFF2-40B4-BE49-F238E27FC236}">
                  <a16:creationId xmlns:a16="http://schemas.microsoft.com/office/drawing/2014/main" id="{BD43C8A7-B0CC-4C68-B33C-117DBA330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2146"/>
              <a:ext cx="566" cy="518"/>
            </a:xfrm>
            <a:prstGeom prst="ellipse">
              <a:avLst/>
            </a:prstGeom>
            <a:noFill/>
            <a:ln w="12700">
              <a:solidFill>
                <a:srgbClr val="0000CC"/>
              </a:solidFill>
              <a:prstDash val="dash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4C22193F-3738-4CFA-8CA2-A755BD4951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4CD07D-9F44-4B8B-A186-31CD3D1C1494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15363" name="Text Box 36">
            <a:extLst>
              <a:ext uri="{FF2B5EF4-FFF2-40B4-BE49-F238E27FC236}">
                <a16:creationId xmlns:a16="http://schemas.microsoft.com/office/drawing/2014/main" id="{F0AF22C5-C72E-400F-95B5-9CEA4F0C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924175"/>
            <a:ext cx="5429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最小频移键控（</a:t>
            </a:r>
            <a:r>
              <a:rPr lang="en-US" altLang="zh-CN" sz="4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MSK</a:t>
            </a:r>
            <a:r>
              <a:rPr lang="zh-CN" altLang="en-US" sz="4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40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矩形 4">
            <a:extLst>
              <a:ext uri="{FF2B5EF4-FFF2-40B4-BE49-F238E27FC236}">
                <a16:creationId xmlns:a16="http://schemas.microsoft.com/office/drawing/2014/main" id="{7627EF42-34BC-4429-9CAF-47BF4D9D9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531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3600" b="1" u="sng">
                <a:solidFill>
                  <a:srgbClr val="800080"/>
                </a:solidFill>
              </a:rPr>
              <a:t>§</a:t>
            </a:r>
            <a:r>
              <a:rPr lang="en-US" altLang="en-US" sz="3600" b="1" u="sng">
                <a:solidFill>
                  <a:srgbClr val="80008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lang="en-US" altLang="zh-CN" sz="3600" b="1" u="sng">
                <a:solidFill>
                  <a:srgbClr val="80008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.2  </a:t>
            </a:r>
            <a:endParaRPr lang="zh-CN" altLang="en-US" sz="3600" b="1" u="sng">
              <a:solidFill>
                <a:srgbClr val="800080"/>
              </a:solidFill>
            </a:endParaRPr>
          </a:p>
        </p:txBody>
      </p:sp>
      <p:sp>
        <p:nvSpPr>
          <p:cNvPr id="15365" name="矩形 8">
            <a:extLst>
              <a:ext uri="{FF2B5EF4-FFF2-40B4-BE49-F238E27FC236}">
                <a16:creationId xmlns:a16="http://schemas.microsoft.com/office/drawing/2014/main" id="{F8AC5BCB-6BB2-4B01-A1FD-594A6710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3857625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en-US" altLang="zh-CN" sz="2800">
                <a:ea typeface="华文中宋" panose="02010600040101010101" pitchFamily="2" charset="-122"/>
              </a:rPr>
              <a:t>2FSK</a:t>
            </a:r>
            <a:r>
              <a:rPr lang="zh-CN" altLang="en-US" sz="2800">
                <a:ea typeface="华文中宋" panose="02010600040101010101" pitchFamily="2" charset="-122"/>
              </a:rPr>
              <a:t>的改进型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23D11D74-F874-4708-86AF-1ECE302CF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661A4C-914D-4756-9C44-F5CB80A14404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377DF-C99F-4514-AFDD-46064832D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8625"/>
            <a:ext cx="2428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问题引出</a:t>
            </a:r>
            <a:r>
              <a:rPr lang="zh-CN" altLang="zh-CN" sz="24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：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C9D2425C-3EEA-48AA-8A90-05EDC8386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3803650"/>
            <a:ext cx="7643812" cy="10001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Arial" charset="0"/>
                <a:ea typeface="华文中宋" pitchFamily="2" charset="-122"/>
              </a:rPr>
              <a:t>键控</a:t>
            </a:r>
            <a:r>
              <a:rPr lang="en-US" altLang="zh-CN" sz="2400" b="1" dirty="0">
                <a:solidFill>
                  <a:srgbClr val="0000CC"/>
                </a:solidFill>
                <a:latin typeface="Arial" charset="0"/>
                <a:ea typeface="华文中宋" pitchFamily="2" charset="-122"/>
              </a:rPr>
              <a:t>2FSK</a:t>
            </a:r>
            <a:r>
              <a:rPr lang="zh-CN" altLang="en-US" sz="2400" b="1" dirty="0">
                <a:latin typeface="+mn-ea"/>
                <a:ea typeface="+mn-ea"/>
              </a:rPr>
              <a:t>缺点：相位不连续、占用频带宽和功率谱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5000"/>
              <a:defRPr/>
            </a:pPr>
            <a:r>
              <a:rPr lang="zh-CN" altLang="en-US" sz="2400" b="1" dirty="0">
                <a:latin typeface="+mn-ea"/>
                <a:ea typeface="+mn-ea"/>
              </a:rPr>
              <a:t>旁瓣衰减慢等。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AB623D-2CC0-43DA-B5A1-F781C7C07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89213"/>
            <a:ext cx="7667625" cy="1006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  OQPSK</a:t>
            </a:r>
            <a:r>
              <a:rPr lang="zh-CN" altLang="en-US" sz="2400" b="1" dirty="0">
                <a:latin typeface="Arial" charset="0"/>
              </a:rPr>
              <a:t>和</a:t>
            </a:r>
            <a:r>
              <a:rPr lang="el-GR" altLang="zh-CN" sz="2400" b="1" dirty="0">
                <a:solidFill>
                  <a:srgbClr val="0000CC"/>
                </a:solidFill>
                <a:latin typeface="Arial" charset="0"/>
              </a:rPr>
              <a:t>π</a:t>
            </a:r>
            <a:r>
              <a:rPr lang="en-US" altLang="zh-CN" sz="2400" b="1" dirty="0">
                <a:solidFill>
                  <a:srgbClr val="0000CC"/>
                </a:solidFill>
                <a:latin typeface="Arial" charset="0"/>
              </a:rPr>
              <a:t>/4-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QPSK</a:t>
            </a:r>
            <a:r>
              <a:rPr lang="zh-CN" altLang="en-US" sz="2400" b="1" dirty="0">
                <a:latin typeface="Arial" charset="0"/>
              </a:rPr>
              <a:t>虽然不会像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QPSK</a:t>
            </a:r>
            <a:r>
              <a:rPr lang="zh-CN" altLang="en-US" sz="2400" b="1" dirty="0">
                <a:latin typeface="Arial" charset="0"/>
              </a:rPr>
              <a:t>那样发生</a:t>
            </a:r>
            <a:r>
              <a:rPr lang="en-US" altLang="zh-CN" sz="2400" b="1" dirty="0">
                <a:solidFill>
                  <a:srgbClr val="990099"/>
                </a:solidFill>
                <a:latin typeface="+mn-lt"/>
              </a:rPr>
              <a:t>180˚</a:t>
            </a:r>
            <a:r>
              <a:rPr lang="zh-CN" altLang="en-US" sz="2400" b="1" dirty="0">
                <a:latin typeface="Arial" charset="0"/>
              </a:rPr>
              <a:t>相位突变，但未根本解决</a:t>
            </a:r>
            <a:r>
              <a:rPr lang="zh-CN" altLang="en-US" sz="2400" b="1" dirty="0">
                <a:solidFill>
                  <a:srgbClr val="990099"/>
                </a:solidFill>
                <a:latin typeface="Arial" charset="0"/>
              </a:rPr>
              <a:t>包络起伏</a:t>
            </a:r>
            <a:r>
              <a:rPr lang="zh-CN" altLang="en-US" sz="2400" b="1" dirty="0">
                <a:latin typeface="Arial" charset="0"/>
              </a:rPr>
              <a:t>问题。</a:t>
            </a:r>
            <a:endParaRPr lang="zh-CN" altLang="en-US" sz="2400" dirty="0">
              <a:latin typeface="Arial" charset="0"/>
              <a:ea typeface="华文中宋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93713C-3DE6-423F-B771-A790EE2B1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732463"/>
            <a:ext cx="7667625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chemeClr val="bg1">
                  <a:lumMod val="50000"/>
                </a:schemeClr>
              </a:buClr>
              <a:buSzPct val="65000"/>
              <a:defRPr/>
            </a:pP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            ——</a:t>
            </a:r>
            <a:r>
              <a:rPr lang="zh-CN" altLang="en-US" sz="2400" b="1" dirty="0">
                <a:latin typeface="+mn-ea"/>
                <a:ea typeface="+mn-ea"/>
              </a:rPr>
              <a:t>相位不连续引起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21C381-C0C0-4F61-B433-0F5A41023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30338"/>
            <a:ext cx="7667625" cy="1006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rgbClr val="7F7F7F"/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Arial" charset="0"/>
                <a:ea typeface="华文中宋" pitchFamily="2" charset="-122"/>
              </a:rPr>
              <a:t>  </a:t>
            </a:r>
            <a:r>
              <a:rPr lang="en-US" altLang="zh-CN" sz="2400" b="1" dirty="0">
                <a:latin typeface="Arial" charset="0"/>
                <a:ea typeface="华文中宋" pitchFamily="2" charset="-122"/>
              </a:rPr>
              <a:t>M</a:t>
            </a:r>
            <a:r>
              <a:rPr lang="en-US" altLang="zh-CN" sz="2400" b="1" dirty="0">
                <a:latin typeface="Arial" charset="0"/>
              </a:rPr>
              <a:t>PSK</a:t>
            </a:r>
            <a:r>
              <a:rPr lang="zh-CN" altLang="en-US" sz="2400" b="1" dirty="0">
                <a:latin typeface="Arial" charset="0"/>
              </a:rPr>
              <a:t>（ </a:t>
            </a:r>
            <a:r>
              <a:rPr lang="zh-CN" altLang="en-US" sz="2400" dirty="0">
                <a:latin typeface="+mn-lt"/>
              </a:rPr>
              <a:t>如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QPSK</a:t>
            </a:r>
            <a:r>
              <a:rPr lang="zh-CN" altLang="en-US" sz="2400" b="1" dirty="0">
                <a:latin typeface="Arial" charset="0"/>
              </a:rPr>
              <a:t>）缺点：载波相位突变（</a:t>
            </a:r>
            <a:r>
              <a:rPr lang="zh-CN" altLang="en-US" sz="24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altLang="zh-CN" sz="2400" b="1" dirty="0">
                <a:solidFill>
                  <a:srgbClr val="990099"/>
                </a:solidFill>
                <a:latin typeface="Arial" charset="0"/>
              </a:rPr>
              <a:t>180˚ </a:t>
            </a:r>
            <a:r>
              <a:rPr lang="zh-CN" altLang="en-US" sz="2400" b="1" dirty="0">
                <a:latin typeface="Arial" charset="0"/>
              </a:rPr>
              <a:t>）</a:t>
            </a:r>
            <a:r>
              <a:rPr lang="zh-CN" altLang="en-US" sz="2400" b="1" dirty="0">
                <a:solidFill>
                  <a:srgbClr val="0000CC"/>
                </a:solidFill>
                <a:latin typeface="Arial" charset="0"/>
              </a:rPr>
              <a:t>   </a:t>
            </a:r>
            <a:endParaRPr lang="en-US" altLang="zh-CN" sz="2400" b="1" dirty="0">
              <a:solidFill>
                <a:srgbClr val="0000CC"/>
              </a:solidFill>
              <a:latin typeface="Arial" charset="0"/>
            </a:endParaRPr>
          </a:p>
          <a:p>
            <a:pPr>
              <a:lnSpc>
                <a:spcPct val="125000"/>
              </a:lnSpc>
              <a:buClr>
                <a:srgbClr val="7F7F7F"/>
              </a:buClr>
              <a:buSzPct val="65000"/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Arial" charset="0"/>
              </a:rPr>
              <a:t>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→</a:t>
            </a:r>
            <a:r>
              <a:rPr lang="zh-CN" altLang="en-US" sz="2400" b="1" dirty="0">
                <a:latin typeface="Arial" charset="0"/>
              </a:rPr>
              <a:t>旁瓣大（频谱扩展）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→</a:t>
            </a:r>
            <a:r>
              <a:rPr lang="zh-CN" altLang="en-US" sz="2400" b="1" dirty="0">
                <a:latin typeface="Arial" charset="0"/>
              </a:rPr>
              <a:t>干扰邻道</a:t>
            </a:r>
            <a:r>
              <a:rPr lang="zh-CN" altLang="en-US" sz="2400" dirty="0">
                <a:latin typeface="Arial" charset="0"/>
              </a:rPr>
              <a:t> ；</a:t>
            </a:r>
            <a:r>
              <a:rPr lang="zh-CN" altLang="en-US" sz="2400" b="1" dirty="0">
                <a:latin typeface="Arial" charset="0"/>
              </a:rPr>
              <a:t>包络起伏</a:t>
            </a:r>
            <a:r>
              <a:rPr lang="zh-CN" altLang="en-US" sz="2400" b="1" dirty="0">
                <a:solidFill>
                  <a:srgbClr val="990099"/>
                </a:solidFill>
                <a:latin typeface="Arial" charset="0"/>
              </a:rPr>
              <a:t>大</a:t>
            </a:r>
            <a:r>
              <a:rPr lang="zh-CN" altLang="en-US" sz="2400" b="1" dirty="0">
                <a:latin typeface="Arial" charset="0"/>
              </a:rPr>
              <a:t> 。</a:t>
            </a:r>
            <a:endParaRPr lang="zh-CN" altLang="en-US" sz="2400" dirty="0">
              <a:latin typeface="Arial" charset="0"/>
              <a:ea typeface="华文中宋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BCC4F-2023-42CE-9BF2-E4DC6C047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137150"/>
            <a:ext cx="7858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究其原因</a:t>
            </a:r>
            <a:r>
              <a:rPr lang="zh-CN" altLang="zh-CN" sz="24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：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A085E822-2B18-41CB-943F-916DD79D1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450" y="5715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需求背景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A838A4BB-2A46-4D39-B870-3AD2C410E2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957507-E0E4-497C-A5D7-1815B8C8DC32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4092A-4DE6-47E4-90A1-2631ABA18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071563"/>
            <a:ext cx="7858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解决途径</a:t>
            </a:r>
            <a:r>
              <a:rPr lang="zh-CN" altLang="zh-CN" sz="24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：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938059-A4BD-4D41-B457-64599A1CAE79}"/>
              </a:ext>
            </a:extLst>
          </p:cNvPr>
          <p:cNvSpPr/>
          <p:nvPr/>
        </p:nvSpPr>
        <p:spPr>
          <a:xfrm>
            <a:off x="1000125" y="1857375"/>
            <a:ext cx="7358063" cy="457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Arial" charset="0"/>
              </a:rPr>
              <a:t>——</a:t>
            </a:r>
            <a:r>
              <a:rPr lang="zh-CN" sz="2400" b="1" dirty="0">
                <a:latin typeface="Arial" charset="0"/>
              </a:rPr>
              <a:t>改善已调波的相位路径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67588" name="矩形 6">
            <a:extLst>
              <a:ext uri="{FF2B5EF4-FFF2-40B4-BE49-F238E27FC236}">
                <a16:creationId xmlns:a16="http://schemas.microsoft.com/office/drawing/2014/main" id="{33FB03A0-6A5A-4F85-B400-E5D63165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500063"/>
            <a:ext cx="5819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990099"/>
                </a:solidFill>
                <a:latin typeface="Cambria Math" pitchFamily="18" charset="0"/>
              </a:rPr>
              <a:t>        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已调波的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频谱特性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相位路径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密切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4" name="矩形 7">
            <a:extLst>
              <a:ext uri="{FF2B5EF4-FFF2-40B4-BE49-F238E27FC236}">
                <a16:creationId xmlns:a16="http://schemas.microsoft.com/office/drawing/2014/main" id="{2A8D1126-7C5B-4B73-BDE0-F751EFCA1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1571625"/>
            <a:ext cx="2379663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恒包络调制技术</a:t>
            </a:r>
            <a:endParaRPr lang="en-US" altLang="zh-CN" sz="20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的发展思路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EADEBD-8A98-4056-AF0A-264DBD93693F}"/>
              </a:ext>
            </a:extLst>
          </p:cNvPr>
          <p:cNvSpPr/>
          <p:nvPr/>
        </p:nvSpPr>
        <p:spPr>
          <a:xfrm>
            <a:off x="1000125" y="2786063"/>
            <a:ext cx="7358063" cy="457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Arial" charset="0"/>
              </a:rPr>
              <a:t>——</a:t>
            </a:r>
            <a:r>
              <a:rPr lang="zh-CN" altLang="en-US" sz="2400" b="1" dirty="0">
                <a:latin typeface="Arial" charset="0"/>
              </a:rPr>
              <a:t>采用相位连续变化的调制方式</a:t>
            </a:r>
            <a:r>
              <a:rPr lang="en-US" altLang="zh-CN" sz="2400" b="1" dirty="0">
                <a:latin typeface="Arial" charset="0"/>
              </a:rPr>
              <a:t>CPM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3B724B-5EFB-4AA1-9433-14899BDA0D01}"/>
              </a:ext>
            </a:extLst>
          </p:cNvPr>
          <p:cNvSpPr/>
          <p:nvPr/>
        </p:nvSpPr>
        <p:spPr>
          <a:xfrm>
            <a:off x="1000125" y="3657600"/>
            <a:ext cx="7358063" cy="118745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Arial" charset="0"/>
              </a:rPr>
              <a:t>——</a:t>
            </a:r>
            <a:r>
              <a:rPr lang="en-US" altLang="zh-CN" sz="2400" b="1" dirty="0">
                <a:solidFill>
                  <a:srgbClr val="990099"/>
                </a:solidFill>
                <a:latin typeface="Arial" charset="0"/>
              </a:rPr>
              <a:t>MSK</a:t>
            </a:r>
            <a:r>
              <a:rPr lang="zh-CN" altLang="en-US" sz="2400" b="1" dirty="0">
                <a:latin typeface="Arial" charset="0"/>
              </a:rPr>
              <a:t>就是一种</a:t>
            </a:r>
            <a:r>
              <a:rPr lang="zh-CN" altLang="en-US" sz="2400" b="1" dirty="0">
                <a:latin typeface="Arial" charset="0"/>
                <a:ea typeface="华文中宋" pitchFamily="2" charset="-122"/>
              </a:rPr>
              <a:t>包络恒定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、</a:t>
            </a:r>
            <a:r>
              <a:rPr lang="zh-CN" altLang="en-US" sz="2400" b="1" dirty="0">
                <a:latin typeface="Arial" charset="0"/>
                <a:ea typeface="华文中宋" pitchFamily="2" charset="-122"/>
              </a:rPr>
              <a:t>相位连续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、</a:t>
            </a:r>
            <a:r>
              <a:rPr lang="zh-CN" altLang="en-US" sz="2400" b="1" dirty="0">
                <a:latin typeface="Arial" charset="0"/>
                <a:ea typeface="华文中宋" pitchFamily="2" charset="-122"/>
                <a:cs typeface="Times New Roman" pitchFamily="18" charset="0"/>
              </a:rPr>
              <a:t>频差</a:t>
            </a:r>
            <a:r>
              <a:rPr lang="zh-CN" altLang="en-US" sz="2400" b="1" dirty="0">
                <a:latin typeface="Arial" charset="0"/>
                <a:ea typeface="华文中宋" pitchFamily="2" charset="-122"/>
              </a:rPr>
              <a:t>最小，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并且严格</a:t>
            </a:r>
            <a:r>
              <a:rPr lang="zh-CN" altLang="en-US" sz="2400" b="1" dirty="0">
                <a:latin typeface="Arial" charset="0"/>
                <a:ea typeface="华文中宋" pitchFamily="2" charset="-122"/>
              </a:rPr>
              <a:t>正交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的</a:t>
            </a:r>
            <a:r>
              <a:rPr lang="en-US" altLang="zh-CN" sz="2400" b="1" dirty="0">
                <a:solidFill>
                  <a:srgbClr val="0000CC"/>
                </a:solidFill>
                <a:latin typeface="Arial" charset="0"/>
                <a:ea typeface="华文中宋" pitchFamily="2" charset="-122"/>
              </a:rPr>
              <a:t>2FSK</a:t>
            </a:r>
            <a:r>
              <a:rPr lang="zh-CN" altLang="en-US" sz="2400" dirty="0">
                <a:solidFill>
                  <a:srgbClr val="0000CC"/>
                </a:solidFill>
                <a:latin typeface="Arial" charset="0"/>
                <a:ea typeface="华文中宋" pitchFamily="2" charset="-122"/>
              </a:rPr>
              <a:t>（</a:t>
            </a:r>
            <a:r>
              <a:rPr lang="en-US" altLang="zh-CN" sz="2400" b="1" dirty="0">
                <a:latin typeface="Arial" charset="0"/>
              </a:rPr>
              <a:t>CPFSK</a:t>
            </a:r>
            <a:r>
              <a:rPr lang="zh-CN" altLang="en-US" sz="2400" dirty="0">
                <a:solidFill>
                  <a:srgbClr val="0000CC"/>
                </a:solidFill>
                <a:latin typeface="Arial" charset="0"/>
                <a:ea typeface="华文中宋" pitchFamily="2" charset="-122"/>
              </a:rPr>
              <a:t>）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信号。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7417" name="椭圆 14">
            <a:extLst>
              <a:ext uri="{FF2B5EF4-FFF2-40B4-BE49-F238E27FC236}">
                <a16:creationId xmlns:a16="http://schemas.microsoft.com/office/drawing/2014/main" id="{CD63B77E-F261-478F-AEEA-88B61A162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3643313"/>
            <a:ext cx="1214437" cy="642937"/>
          </a:xfrm>
          <a:prstGeom prst="ellipse">
            <a:avLst/>
          </a:prstGeom>
          <a:noFill/>
          <a:ln w="12700" algn="ctr">
            <a:solidFill>
              <a:srgbClr val="99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" name="矩形 4">
            <a:extLst>
              <a:ext uri="{FF2B5EF4-FFF2-40B4-BE49-F238E27FC236}">
                <a16:creationId xmlns:a16="http://schemas.microsoft.com/office/drawing/2014/main" id="{D0C5F80D-A83F-4438-96C2-231C06A83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5143500"/>
            <a:ext cx="6202362" cy="1196975"/>
          </a:xfrm>
          <a:prstGeom prst="rect">
            <a:avLst/>
          </a:prstGeom>
          <a:noFill/>
          <a:ln w="38100" cmpd="dbl" algn="ctr">
            <a:solidFill>
              <a:srgbClr val="66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080808"/>
                </a:solidFill>
                <a:ea typeface="华文中宋" panose="02010600040101010101" pitchFamily="2" charset="-122"/>
              </a:rPr>
              <a:t>正交</a:t>
            </a:r>
            <a:r>
              <a:rPr lang="en-US" altLang="zh-CN" sz="2400" b="1">
                <a:solidFill>
                  <a:srgbClr val="080808"/>
                </a:solidFill>
                <a:ea typeface="华文中宋" panose="02010600040101010101" pitchFamily="2" charset="-122"/>
              </a:rPr>
              <a:t>——</a:t>
            </a:r>
            <a:r>
              <a:rPr lang="zh-CN" altLang="en-US" sz="2400" b="1"/>
              <a:t>两个频率的信号不相关，即</a:t>
            </a:r>
            <a:endParaRPr lang="en-US" altLang="zh-CN" sz="2400" b="1"/>
          </a:p>
          <a:p>
            <a:pPr marL="0" lvl="1" eaLnBrk="1" hangingPunct="1">
              <a:lnSpc>
                <a:spcPct val="150000"/>
              </a:lnSpc>
            </a:pPr>
            <a:endParaRPr lang="zh-CN" altLang="en-US" sz="2400"/>
          </a:p>
        </p:txBody>
      </p:sp>
      <p:graphicFrame>
        <p:nvGraphicFramePr>
          <p:cNvPr id="17419" name="Object 10">
            <a:extLst>
              <a:ext uri="{FF2B5EF4-FFF2-40B4-BE49-F238E27FC236}">
                <a16:creationId xmlns:a16="http://schemas.microsoft.com/office/drawing/2014/main" id="{EA7E334A-BB9B-471F-B2B2-640879D78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2675" y="5741988"/>
          <a:ext cx="28479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4" imgW="1460500" imgH="228600" progId="Equation.DSMT4">
                  <p:embed/>
                </p:oleObj>
              </mc:Choice>
              <mc:Fallback>
                <p:oleObj name="Equation" r:id="rId4" imgW="14605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5741988"/>
                        <a:ext cx="28479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9">
            <a:extLst>
              <a:ext uri="{FF2B5EF4-FFF2-40B4-BE49-F238E27FC236}">
                <a16:creationId xmlns:a16="http://schemas.microsoft.com/office/drawing/2014/main" id="{9515EAB0-629E-400C-8902-C62FC6C9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963" y="5716588"/>
            <a:ext cx="294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Arial" charset="0"/>
              </a:rPr>
              <a:t>的互相关系数 </a:t>
            </a:r>
            <a:r>
              <a:rPr lang="el-GR" altLang="zh-CN" sz="2400" b="1" i="1" dirty="0">
                <a:solidFill>
                  <a:srgbClr val="FF0000"/>
                </a:solidFill>
                <a:latin typeface="+mn-lt"/>
              </a:rPr>
              <a:t>ρ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＝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17421" name="直接连接符 27">
            <a:extLst>
              <a:ext uri="{FF2B5EF4-FFF2-40B4-BE49-F238E27FC236}">
                <a16:creationId xmlns:a16="http://schemas.microsoft.com/office/drawing/2014/main" id="{8D345F78-B284-4B0B-ACE4-3E938D6A1D4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486819" y="5001419"/>
            <a:ext cx="28575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140E65E-FF50-4617-AC0A-D9CA4BF27D78}"/>
              </a:ext>
            </a:extLst>
          </p:cNvPr>
          <p:cNvCxnSpPr/>
          <p:nvPr/>
        </p:nvCxnSpPr>
        <p:spPr bwMode="auto">
          <a:xfrm>
            <a:off x="2357438" y="4829175"/>
            <a:ext cx="50006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79E38ECF-70B0-4CCD-86C0-156A7A050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65B4B0-5099-414B-A0B3-CD90A702FEEF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D614762C-8757-4358-8572-1AFA670C5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643188"/>
            <a:ext cx="7500938" cy="1285875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38100" cmpd="dbl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5000"/>
              <a:defRPr/>
            </a:pPr>
            <a:r>
              <a:rPr lang="en-US" altLang="zh-CN" sz="2400" b="1" dirty="0">
                <a:latin typeface="Arial" charset="0"/>
              </a:rPr>
              <a:t> —— </a:t>
            </a:r>
            <a:r>
              <a:rPr lang="zh-CN" altLang="en-US" sz="2400" b="1" dirty="0">
                <a:latin typeface="Arial" charset="0"/>
              </a:rPr>
              <a:t>因此，</a:t>
            </a:r>
            <a:r>
              <a:rPr lang="en-US" altLang="zh-CN" sz="2400" b="1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MSK </a:t>
            </a:r>
            <a:r>
              <a:rPr lang="zh-CN" altLang="en-US" sz="2400" b="1" dirty="0">
                <a:latin typeface="Arial" charset="0"/>
                <a:cs typeface="Times New Roman" pitchFamily="18" charset="0"/>
              </a:rPr>
              <a:t>称为最小频移键控，</a:t>
            </a:r>
            <a:endParaRPr lang="en-US" altLang="zh-CN" sz="2400" b="1" dirty="0">
              <a:latin typeface="Arial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ts val="32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5000"/>
              <a:defRPr/>
            </a:pPr>
            <a:r>
              <a:rPr lang="en-US" altLang="zh-CN" sz="2400" b="1" dirty="0">
                <a:latin typeface="Arial" charset="0"/>
                <a:ea typeface="华文中宋" pitchFamily="2" charset="-122"/>
                <a:cs typeface="Times New Roman" pitchFamily="18" charset="0"/>
              </a:rPr>
              <a:t>         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又称快速频移键控（</a:t>
            </a:r>
            <a:r>
              <a:rPr lang="en-US" altLang="zh-CN" sz="2400" dirty="0">
                <a:latin typeface="Arial" charset="0"/>
                <a:ea typeface="华文中宋" pitchFamily="2" charset="-122"/>
              </a:rPr>
              <a:t>FFSK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，</a:t>
            </a:r>
            <a:r>
              <a:rPr lang="en-US" altLang="zh-CN" sz="2400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Fast FSK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）。</a:t>
            </a:r>
            <a:endParaRPr lang="en-US" altLang="zh-CN" sz="2400" dirty="0">
              <a:latin typeface="Arial" charset="0"/>
              <a:ea typeface="华文中宋" pitchFamily="2" charset="-122"/>
            </a:endParaRPr>
          </a:p>
        </p:txBody>
      </p:sp>
      <p:sp>
        <p:nvSpPr>
          <p:cNvPr id="18436" name="矩形 12">
            <a:extLst>
              <a:ext uri="{FF2B5EF4-FFF2-40B4-BE49-F238E27FC236}">
                <a16:creationId xmlns:a16="http://schemas.microsoft.com/office/drawing/2014/main" id="{550AFDFC-18C2-427C-8B4C-2DC09E2BA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1071563"/>
            <a:ext cx="5599112" cy="1196975"/>
          </a:xfrm>
          <a:prstGeom prst="rect">
            <a:avLst/>
          </a:prstGeom>
          <a:noFill/>
          <a:ln w="38100" cmpd="dbl" algn="ctr">
            <a:solidFill>
              <a:srgbClr val="66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cs typeface="Times New Roman" panose="02020603050405020304" pitchFamily="18" charset="0"/>
              </a:rPr>
              <a:t>频差最小</a:t>
            </a:r>
            <a:r>
              <a:rPr lang="en-US" altLang="zh-CN" sz="2400" b="1">
                <a:cs typeface="Times New Roman" panose="02020603050405020304" pitchFamily="18" charset="0"/>
              </a:rPr>
              <a:t>——</a:t>
            </a:r>
            <a:r>
              <a:rPr lang="zh-CN" altLang="en-US" sz="2400" b="1">
                <a:cs typeface="Times New Roman" panose="02020603050405020304" pitchFamily="18" charset="0"/>
              </a:rPr>
              <a:t>意味占用带宽最小、</a:t>
            </a:r>
            <a:endParaRPr lang="en-US" altLang="zh-CN" sz="2400" b="1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cs typeface="Times New Roman" panose="02020603050405020304" pitchFamily="18" charset="0"/>
              </a:rPr>
              <a:t>                       </a:t>
            </a:r>
            <a:r>
              <a:rPr lang="zh-CN" altLang="en-US" sz="2400" b="1">
                <a:cs typeface="Times New Roman" panose="02020603050405020304" pitchFamily="18" charset="0"/>
              </a:rPr>
              <a:t>调制指数最小：</a:t>
            </a:r>
            <a:r>
              <a:rPr lang="en-US" altLang="zh-CN" sz="2400" b="1">
                <a:cs typeface="Times New Roman" panose="02020603050405020304" pitchFamily="18" charset="0"/>
              </a:rPr>
              <a:t>h=0.5</a:t>
            </a:r>
            <a:endParaRPr lang="zh-CN" altLang="en-US" sz="2400" b="1">
              <a:cs typeface="Times New Roman" panose="02020603050405020304" pitchFamily="18" charset="0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2E0EC322-9455-4DBE-B521-40481D19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357688"/>
            <a:ext cx="7500938" cy="1071562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38100" cmpd="dbl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ts val="35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5000"/>
              <a:defRPr/>
            </a:pPr>
            <a:r>
              <a:rPr lang="en-US" altLang="zh-CN" sz="2400" b="1" dirty="0">
                <a:latin typeface="Arial" charset="0"/>
              </a:rPr>
              <a:t> ——</a:t>
            </a:r>
            <a:r>
              <a:rPr lang="zh-CN" altLang="en-US" sz="2400" b="1" dirty="0">
                <a:latin typeface="Arial" charset="0"/>
                <a:sym typeface="Symbol" pitchFamily="18" charset="2"/>
              </a:rPr>
              <a:t>它相比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O</a:t>
            </a:r>
            <a:r>
              <a:rPr lang="en-US" altLang="zh-CN" sz="2400" dirty="0">
                <a:solidFill>
                  <a:srgbClr val="0000CC"/>
                </a:solidFill>
                <a:latin typeface="Arial" charset="0"/>
              </a:rPr>
              <a:t>QPSK</a:t>
            </a:r>
            <a:r>
              <a:rPr lang="en-US" altLang="zh-CN" sz="2400" b="1" dirty="0">
                <a:latin typeface="Arial" charset="0"/>
              </a:rPr>
              <a:t> </a:t>
            </a:r>
            <a:r>
              <a:rPr lang="zh-CN" altLang="en-US" sz="2400" b="1" dirty="0">
                <a:latin typeface="Arial" charset="0"/>
              </a:rPr>
              <a:t>和</a:t>
            </a:r>
            <a:r>
              <a:rPr lang="en-US" altLang="zh-CN" sz="2400" dirty="0">
                <a:solidFill>
                  <a:srgbClr val="0000CC"/>
                </a:solidFill>
                <a:latin typeface="Arial" charset="0"/>
              </a:rPr>
              <a:t>QPSK</a:t>
            </a:r>
            <a:r>
              <a:rPr lang="en-US" sz="24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zh-CN" altLang="en-US" sz="2400" b="1" dirty="0">
                <a:latin typeface="Arial" charset="0"/>
              </a:rPr>
              <a:t>，功率谱更为集中，即 </a:t>
            </a:r>
            <a:endParaRPr lang="en-US" altLang="zh-CN" sz="2400" b="1" dirty="0">
              <a:latin typeface="Arial" charset="0"/>
            </a:endParaRPr>
          </a:p>
          <a:p>
            <a:pPr marL="342900" indent="-342900" eaLnBrk="0" hangingPunct="0">
              <a:lnSpc>
                <a:spcPts val="35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5000"/>
              <a:defRPr/>
            </a:pPr>
            <a:r>
              <a:rPr lang="en-US" altLang="zh-CN" sz="2400" b="1" dirty="0">
                <a:latin typeface="Arial" charset="0"/>
              </a:rPr>
              <a:t>       </a:t>
            </a:r>
            <a:r>
              <a:rPr lang="zh-CN" altLang="en-US" sz="2400" b="1" dirty="0">
                <a:latin typeface="Arial" charset="0"/>
              </a:rPr>
              <a:t>旁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瓣衰减更快，对邻道干扰小，</a:t>
            </a:r>
            <a:r>
              <a:rPr lang="zh-CN" altLang="en-US" sz="2400" b="1" dirty="0">
                <a:latin typeface="Arial" charset="0"/>
              </a:rPr>
              <a:t>适用于移动通信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E558443C-2B4E-455E-A778-E88140EF64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AACD81-3EE3-4B51-8573-01F3E1AD785C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C15F72D5-FD66-4DF1-B7EF-A86CB1488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35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0" name="Object 2">
            <a:extLst>
              <a:ext uri="{FF2B5EF4-FFF2-40B4-BE49-F238E27FC236}">
                <a16:creationId xmlns:a16="http://schemas.microsoft.com/office/drawing/2014/main" id="{E0D223A3-9333-4C3D-AA06-FF638C86A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1866900"/>
          <a:ext cx="51800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4" imgW="2540000" imgH="482600" progId="Equation.3">
                  <p:embed/>
                </p:oleObj>
              </mc:Choice>
              <mc:Fallback>
                <p:oleObj name="公式" r:id="rId4" imgW="25400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866900"/>
                        <a:ext cx="51800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>
            <a:extLst>
              <a:ext uri="{FF2B5EF4-FFF2-40B4-BE49-F238E27FC236}">
                <a16:creationId xmlns:a16="http://schemas.microsoft.com/office/drawing/2014/main" id="{5419210E-F003-489C-A3EF-053DACE14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8488" y="3397250"/>
          <a:ext cx="53911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公式" r:id="rId6" imgW="2565400" imgH="330200" progId="Equation.3">
                  <p:embed/>
                </p:oleObj>
              </mc:Choice>
              <mc:Fallback>
                <p:oleObj name="公式" r:id="rId6" imgW="2565400" imgH="33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397250"/>
                        <a:ext cx="53911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9">
            <a:extLst>
              <a:ext uri="{FF2B5EF4-FFF2-40B4-BE49-F238E27FC236}">
                <a16:creationId xmlns:a16="http://schemas.microsoft.com/office/drawing/2014/main" id="{8A1347CD-8430-4452-A7AA-0A279EEF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11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3" name="Rectangle 11">
            <a:extLst>
              <a:ext uri="{FF2B5EF4-FFF2-40B4-BE49-F238E27FC236}">
                <a16:creationId xmlns:a16="http://schemas.microsoft.com/office/drawing/2014/main" id="{95F1FD01-6072-4A5E-BE39-6F061A3C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35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9BD0299-5132-4088-9FF8-D7E6EC85D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7188"/>
            <a:ext cx="681831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en-US" sz="2800" b="1" dirty="0">
                <a:solidFill>
                  <a:srgbClr val="000099"/>
                </a:solidFill>
                <a:latin typeface="+mn-lt"/>
                <a:cs typeface="Arial" pitchFamily="34" charset="0"/>
              </a:rPr>
              <a:t> </a:t>
            </a:r>
            <a:r>
              <a:rPr lang="zh-CN" altLang="en-US" sz="28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正交</a:t>
            </a:r>
            <a:r>
              <a:rPr lang="en-US" altLang="zh-CN" sz="28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2FSK</a:t>
            </a:r>
            <a:r>
              <a:rPr lang="zh-CN" altLang="en-US" sz="28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信号的最小频率间隔</a:t>
            </a:r>
            <a:endParaRPr lang="en-US" altLang="zh-CN" sz="28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F38357-CF43-4F19-AF6E-D5DBBA90A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214438"/>
            <a:ext cx="4506913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800"/>
              </a:lnSpc>
              <a:defRPr/>
            </a:pPr>
            <a:r>
              <a:rPr lang="zh-CN" altLang="en-US" sz="2400">
                <a:latin typeface="Arial" charset="0"/>
                <a:ea typeface="微软雅黑" pitchFamily="34" charset="-122"/>
              </a:rPr>
              <a:t> 设 </a:t>
            </a:r>
            <a:r>
              <a:rPr lang="en-US" altLang="zh-CN" sz="2400">
                <a:latin typeface="Arial" charset="0"/>
                <a:ea typeface="微软雅黑" pitchFamily="34" charset="-122"/>
              </a:rPr>
              <a:t>2FSK</a:t>
            </a:r>
            <a:r>
              <a:rPr lang="zh-CN" altLang="en-US" sz="2400">
                <a:latin typeface="Arial" charset="0"/>
                <a:ea typeface="微软雅黑" pitchFamily="34" charset="-122"/>
              </a:rPr>
              <a:t>信号码元的表示式为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39528D-179A-4C36-AE1A-741C538D7A54}"/>
              </a:ext>
            </a:extLst>
          </p:cNvPr>
          <p:cNvSpPr/>
          <p:nvPr/>
        </p:nvSpPr>
        <p:spPr>
          <a:xfrm>
            <a:off x="839788" y="2835275"/>
            <a:ext cx="5286375" cy="457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28600" indent="-228600" eaLnBrk="0" hangingPunct="0">
              <a:spcBef>
                <a:spcPct val="20000"/>
              </a:spcBef>
              <a:buClr>
                <a:srgbClr val="FFCC00"/>
              </a:buClr>
              <a:defRPr/>
            </a:pPr>
            <a:r>
              <a:rPr lang="zh-CN" altLang="en-US" sz="2400" b="1" kern="0" dirty="0">
                <a:solidFill>
                  <a:srgbClr val="080808"/>
                </a:solidFill>
                <a:latin typeface="Arial"/>
                <a:ea typeface="宋体"/>
              </a:rPr>
              <a:t> 欲满足</a:t>
            </a:r>
            <a:r>
              <a:rPr lang="zh-CN" alt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宋体"/>
              </a:rPr>
              <a:t>正交</a:t>
            </a:r>
            <a:r>
              <a:rPr lang="zh-CN" altLang="en-US" sz="2400" b="1" kern="0" dirty="0">
                <a:solidFill>
                  <a:srgbClr val="080808"/>
                </a:solidFill>
                <a:latin typeface="Arial"/>
                <a:ea typeface="宋体"/>
              </a:rPr>
              <a:t>条件，则要求互相关系数</a:t>
            </a:r>
          </a:p>
        </p:txBody>
      </p:sp>
      <p:graphicFrame>
        <p:nvGraphicFramePr>
          <p:cNvPr id="19467" name="对象 1">
            <a:extLst>
              <a:ext uri="{FF2B5EF4-FFF2-40B4-BE49-F238E27FC236}">
                <a16:creationId xmlns:a16="http://schemas.microsoft.com/office/drawing/2014/main" id="{7C20EEC0-E3BE-4A89-94E5-E3F1787A8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0063" y="4652963"/>
          <a:ext cx="23955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公式" r:id="rId8" imgW="1143000" imgH="228600" progId="Equation.3">
                  <p:embed/>
                </p:oleObj>
              </mc:Choice>
              <mc:Fallback>
                <p:oleObj name="公式" r:id="rId8" imgW="1143000" imgH="2286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4652963"/>
                        <a:ext cx="2395537" cy="4794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287062-705D-40F4-B529-596BB21196AF}"/>
              </a:ext>
            </a:extLst>
          </p:cNvPr>
          <p:cNvSpPr/>
          <p:nvPr/>
        </p:nvSpPr>
        <p:spPr>
          <a:xfrm>
            <a:off x="839788" y="4122738"/>
            <a:ext cx="6900862" cy="4603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80808"/>
                </a:solidFill>
                <a:latin typeface="Arial"/>
                <a:ea typeface="宋体"/>
              </a:rPr>
              <a:t>可得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宋体" charset="-122"/>
              </a:rPr>
              <a:t>非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宋体" charset="-122"/>
              </a:rPr>
              <a:t>相干</a:t>
            </a:r>
            <a:r>
              <a:rPr lang="zh-CN" altLang="en-US" sz="2400" b="1" dirty="0">
                <a:latin typeface="+mn-ea"/>
                <a:ea typeface="宋体" charset="-122"/>
              </a:rPr>
              <a:t>接收</a:t>
            </a:r>
            <a:r>
              <a:rPr lang="zh-CN" altLang="en-US" sz="2400" b="1" kern="0" dirty="0">
                <a:solidFill>
                  <a:srgbClr val="080808"/>
                </a:solidFill>
                <a:latin typeface="Arial"/>
                <a:ea typeface="宋体"/>
              </a:rPr>
              <a:t>满足</a:t>
            </a:r>
            <a:r>
              <a:rPr lang="zh-CN" altLang="en-US" sz="2400" b="1" kern="0" dirty="0">
                <a:solidFill>
                  <a:srgbClr val="FF0000"/>
                </a:solidFill>
                <a:latin typeface="Arial"/>
                <a:ea typeface="宋体"/>
              </a:rPr>
              <a:t>正交</a:t>
            </a:r>
            <a:r>
              <a:rPr lang="zh-CN" altLang="en-US" sz="2400" b="1" kern="0" dirty="0">
                <a:latin typeface="Arial"/>
                <a:ea typeface="宋体"/>
              </a:rPr>
              <a:t>条件的</a:t>
            </a:r>
            <a:r>
              <a:rPr lang="zh-CN" altLang="en-US" sz="2400" b="1" kern="0" dirty="0">
                <a:solidFill>
                  <a:srgbClr val="FF0000"/>
                </a:solidFill>
                <a:latin typeface="Arial"/>
                <a:ea typeface="宋体"/>
              </a:rPr>
              <a:t>最小频率间隔：</a:t>
            </a:r>
            <a:endParaRPr lang="zh-CN" altLang="en-US" sz="2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3444AE-021F-4E3A-841E-5CD9670B9E9D}"/>
              </a:ext>
            </a:extLst>
          </p:cNvPr>
          <p:cNvSpPr/>
          <p:nvPr/>
        </p:nvSpPr>
        <p:spPr>
          <a:xfrm>
            <a:off x="831850" y="5300663"/>
            <a:ext cx="7572375" cy="457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Arial" charset="0"/>
              </a:rPr>
              <a:t>相干接收</a:t>
            </a:r>
            <a:r>
              <a:rPr lang="zh-CN" altLang="en-US" sz="2400" b="1" dirty="0">
                <a:latin typeface="Arial" charset="0"/>
              </a:rPr>
              <a:t>时，保证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</a:rPr>
              <a:t>正交</a:t>
            </a:r>
            <a:r>
              <a:rPr lang="zh-CN" altLang="en-US" sz="2400" b="1" dirty="0">
                <a:latin typeface="Arial" charset="0"/>
              </a:rPr>
              <a:t>的</a:t>
            </a:r>
            <a:r>
              <a:rPr lang="en-US" altLang="zh-CN" sz="2400" b="1" dirty="0">
                <a:latin typeface="Arial" charset="0"/>
              </a:rPr>
              <a:t>2FSK</a:t>
            </a:r>
            <a:r>
              <a:rPr lang="zh-CN" altLang="en-US" sz="2400" b="1" dirty="0">
                <a:latin typeface="Arial" charset="0"/>
              </a:rPr>
              <a:t>信号的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</a:rPr>
              <a:t>最小频率间隔：</a:t>
            </a:r>
          </a:p>
        </p:txBody>
      </p:sp>
      <p:graphicFrame>
        <p:nvGraphicFramePr>
          <p:cNvPr id="19470" name="Object 5">
            <a:extLst>
              <a:ext uri="{FF2B5EF4-FFF2-40B4-BE49-F238E27FC236}">
                <a16:creationId xmlns:a16="http://schemas.microsoft.com/office/drawing/2014/main" id="{2E510D4F-1D21-40A6-9CD9-72A015FC9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3863" y="5949950"/>
          <a:ext cx="26701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公式" r:id="rId10" imgW="1219200" imgH="228600" progId="Equation.3">
                  <p:embed/>
                </p:oleObj>
              </mc:Choice>
              <mc:Fallback>
                <p:oleObj name="公式" r:id="rId10" imgW="1219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5949950"/>
                        <a:ext cx="2670175" cy="50006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13C1111D-A724-4A63-A030-605877303B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1A734B-2606-465D-B27F-D783388C34EE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755EE-3E17-4DA2-966A-8202A02A0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493713"/>
            <a:ext cx="668496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zh-CN" sz="28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MSK</a:t>
            </a:r>
            <a:r>
              <a:rPr lang="zh-CN" altLang="en-US" sz="28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信号的基本原理</a:t>
            </a:r>
            <a:endParaRPr lang="en-US" altLang="zh-CN" sz="28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DD4F8977-B5F4-46B0-B200-A68029CCE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2657475"/>
          <a:ext cx="62150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公式" r:id="rId4" imgW="2959100" imgH="431800" progId="Equation.3">
                  <p:embed/>
                </p:oleObj>
              </mc:Choice>
              <mc:Fallback>
                <p:oleObj name="公式" r:id="rId4" imgW="2959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657475"/>
                        <a:ext cx="6215062" cy="9144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CD132A-C32B-4FED-ADA3-EFADAF08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262063"/>
            <a:ext cx="4170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defRPr/>
            </a:pPr>
            <a:r>
              <a:rPr lang="en-US" altLang="zh-CN" sz="2800" b="1" u="sng" dirty="0">
                <a:solidFill>
                  <a:srgbClr val="990099"/>
                </a:solidFill>
                <a:latin typeface="+mn-lt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2800" b="1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MSK</a:t>
            </a:r>
            <a:r>
              <a:rPr lang="zh-CN" altLang="en-US" sz="2800" b="1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信号的频率间隔</a:t>
            </a:r>
            <a:endParaRPr lang="zh-CN" altLang="en-US" sz="28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DF6A4-2945-4E6C-A4F8-EE2D6A59B7F7}"/>
              </a:ext>
            </a:extLst>
          </p:cNvPr>
          <p:cNvSpPr/>
          <p:nvPr/>
        </p:nvSpPr>
        <p:spPr>
          <a:xfrm>
            <a:off x="1071563" y="1966913"/>
            <a:ext cx="4214812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080808"/>
                </a:solidFill>
                <a:latin typeface="+mn-lt"/>
                <a:ea typeface="+mn-ea"/>
              </a:rPr>
              <a:t>MSK</a:t>
            </a: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+mn-ea"/>
              </a:rPr>
              <a:t>信号第</a:t>
            </a:r>
            <a:r>
              <a:rPr lang="en-US" altLang="zh-CN" sz="2400" b="1" i="1" kern="0" dirty="0">
                <a:solidFill>
                  <a:srgbClr val="080808"/>
                </a:solidFill>
                <a:latin typeface="+mn-lt"/>
                <a:ea typeface="+mn-ea"/>
              </a:rPr>
              <a:t>k</a:t>
            </a: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+mn-ea"/>
              </a:rPr>
              <a:t>个码元表示：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20487" name="矩形 9">
            <a:extLst>
              <a:ext uri="{FF2B5EF4-FFF2-40B4-BE49-F238E27FC236}">
                <a16:creationId xmlns:a16="http://schemas.microsoft.com/office/drawing/2014/main" id="{FBE06EE6-98B4-4EBE-9849-316192D72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5643563"/>
            <a:ext cx="7715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8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保证在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t=kT</a:t>
            </a:r>
            <a:r>
              <a:rPr lang="en-US" altLang="zh-CN" sz="24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时刻信号相位连续而加入的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相位常数。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lang="zh-CN" altLang="en-US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488" name="Object 7">
            <a:extLst>
              <a:ext uri="{FF2B5EF4-FFF2-40B4-BE49-F238E27FC236}">
                <a16:creationId xmlns:a16="http://schemas.microsoft.com/office/drawing/2014/main" id="{179BF068-2BFF-47E2-9893-6E808AC54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3888" y="3857625"/>
          <a:ext cx="15113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公式" r:id="rId6" imgW="761669" imgH="431613" progId="Equation.3">
                  <p:embed/>
                </p:oleObj>
              </mc:Choice>
              <mc:Fallback>
                <p:oleObj name="公式" r:id="rId6" imgW="761669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3857625"/>
                        <a:ext cx="15113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2C6A8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AC9319F-56E2-455C-9BCB-C5B902E5EB4D}"/>
              </a:ext>
            </a:extLst>
          </p:cNvPr>
          <p:cNvSpPr/>
          <p:nvPr/>
        </p:nvSpPr>
        <p:spPr>
          <a:xfrm>
            <a:off x="6429375" y="1966913"/>
            <a:ext cx="1928813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这里</a:t>
            </a:r>
            <a:r>
              <a:rPr lang="en-US" altLang="zh-CN" sz="2400" b="1" i="1" kern="0" dirty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400" b="1" i="1" kern="0" baseline="-25000" dirty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 b="1" i="1" kern="0" dirty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=T</a:t>
            </a:r>
            <a:r>
              <a:rPr lang="en-US" altLang="zh-CN" sz="2400" b="1" i="1" kern="0" baseline="-25000" dirty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b</a:t>
            </a:r>
            <a:endParaRPr lang="zh-CN" alt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0" name="矩形 10">
            <a:extLst>
              <a:ext uri="{FF2B5EF4-FFF2-40B4-BE49-F238E27FC236}">
                <a16:creationId xmlns:a16="http://schemas.microsoft.com/office/drawing/2014/main" id="{8D7217C0-4585-4EEF-BC37-FD82AC228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88" y="3976688"/>
            <a:ext cx="1887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b="1" baseline="-2500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zh-CN" altLang="en-US" sz="2400" b="1">
                <a:solidFill>
                  <a:srgbClr val="080808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载频； </a:t>
            </a:r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91" name="矩形 11">
            <a:extLst>
              <a:ext uri="{FF2B5EF4-FFF2-40B4-BE49-F238E27FC236}">
                <a16:creationId xmlns:a16="http://schemas.microsoft.com/office/drawing/2014/main" id="{ABEF0609-F83B-405D-A845-4C79D2A98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4038600"/>
            <a:ext cx="221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zh-CN" altLang="en-US" sz="2400" b="1">
                <a:solidFill>
                  <a:srgbClr val="08080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码元宽度；</a:t>
            </a: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360BE1-8A26-4075-9CE6-0D297D8576BF}"/>
              </a:ext>
            </a:extLst>
          </p:cNvPr>
          <p:cNvSpPr/>
          <p:nvPr/>
        </p:nvSpPr>
        <p:spPr>
          <a:xfrm>
            <a:off x="1214438" y="4967288"/>
            <a:ext cx="59023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i="1" kern="0" dirty="0" err="1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a</a:t>
            </a:r>
            <a:r>
              <a:rPr lang="en-US" altLang="zh-CN" sz="2400" b="1" i="1" kern="0" baseline="-25000" dirty="0" err="1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k</a:t>
            </a:r>
            <a:r>
              <a:rPr lang="en-US" altLang="zh-CN" sz="2400" b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= </a:t>
            </a:r>
            <a:r>
              <a:rPr lang="en-US" altLang="zh-CN" sz="2400" b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 1</a:t>
            </a:r>
            <a:r>
              <a:rPr lang="zh-CN" altLang="en-US" sz="2400" b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（对应输入码元“</a:t>
            </a:r>
            <a:r>
              <a:rPr lang="en-US" altLang="zh-CN" sz="2400" b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1”</a:t>
            </a:r>
            <a:r>
              <a:rPr lang="zh-CN" altLang="en-US" sz="2400" b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和 “</a:t>
            </a:r>
            <a:r>
              <a:rPr lang="en-US" altLang="zh-CN" sz="2400" b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0”</a:t>
            </a:r>
            <a:r>
              <a:rPr lang="zh-CN" altLang="en-US" sz="2400" b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）；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4E8B3F46-CE69-4948-BA3E-E27B36696A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776908-20CB-43F0-B0BF-DDBA1168C943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1A707E61-29CA-4DAC-9762-0C6FC3353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1000125"/>
          <a:ext cx="62150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公式" r:id="rId4" imgW="2959100" imgH="431800" progId="Equation.3">
                  <p:embed/>
                </p:oleObj>
              </mc:Choice>
              <mc:Fallback>
                <p:oleObj name="公式" r:id="rId4" imgW="2959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000125"/>
                        <a:ext cx="6215063" cy="9144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2A290A77-E07F-4F6D-98B5-B009421C0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43125"/>
            <a:ext cx="7858125" cy="1285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当输入码元“</a:t>
            </a:r>
            <a:r>
              <a:rPr lang="en-US" altLang="zh-CN" sz="24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en-US" altLang="zh-CN" sz="2400" kern="0" dirty="0"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  <a:r>
              <a:rPr lang="zh-CN" altLang="en-US" sz="24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时  </a:t>
            </a:r>
            <a:r>
              <a:rPr lang="en-US" altLang="zh-CN" sz="24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(</a:t>
            </a:r>
            <a:r>
              <a:rPr lang="en-US" altLang="zh-CN" sz="2400" b="1" i="1" kern="0" dirty="0" err="1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a</a:t>
            </a:r>
            <a:r>
              <a:rPr lang="en-US" altLang="zh-CN" sz="2400" b="1" i="1" kern="0" baseline="-25000" dirty="0" err="1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k</a:t>
            </a:r>
            <a:r>
              <a:rPr lang="en-US" altLang="zh-CN" sz="2400" b="1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= </a:t>
            </a:r>
            <a:r>
              <a:rPr lang="en-US" altLang="zh-CN" sz="2400" b="1" kern="0" dirty="0"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+1</a:t>
            </a:r>
            <a:r>
              <a:rPr lang="en-US" altLang="zh-CN" sz="24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</a:t>
            </a:r>
            <a:r>
              <a:rPr lang="zh-CN" altLang="en-US" sz="24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，码元频率 </a:t>
            </a:r>
            <a:r>
              <a:rPr lang="en-US" altLang="zh-CN" sz="2400" b="1" i="1" kern="0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</a:t>
            </a:r>
            <a:r>
              <a:rPr lang="en-US" altLang="zh-CN" sz="2400" b="1" kern="0" baseline="-25000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en-US" altLang="zh-CN" sz="2400" b="1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 </a:t>
            </a:r>
            <a:r>
              <a:rPr lang="en-US" altLang="zh-CN" sz="2400" b="1" i="1" kern="0" dirty="0" err="1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</a:t>
            </a:r>
            <a:r>
              <a:rPr lang="en-US" altLang="zh-CN" sz="2400" b="1" i="1" kern="0" baseline="-25000" dirty="0" err="1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</a:t>
            </a:r>
            <a:r>
              <a:rPr lang="en-US" altLang="zh-CN" sz="2400" b="1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+ 1/(4</a:t>
            </a:r>
            <a:r>
              <a:rPr lang="en-US" altLang="zh-CN" sz="2400" b="1" i="1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</a:t>
            </a:r>
            <a:r>
              <a:rPr lang="en-US" altLang="zh-CN" sz="2400" b="1" kern="0" baseline="-250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B</a:t>
            </a:r>
            <a:r>
              <a:rPr lang="en-US" altLang="zh-CN" sz="2400" b="1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当输入码元“</a:t>
            </a:r>
            <a:r>
              <a:rPr lang="en-US" altLang="zh-CN" sz="24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0</a:t>
            </a:r>
            <a:r>
              <a:rPr lang="en-US" altLang="zh-CN" sz="2400" kern="0" dirty="0"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  <a:r>
              <a:rPr lang="zh-CN" altLang="en-US" sz="24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时  </a:t>
            </a:r>
            <a:r>
              <a:rPr lang="en-US" altLang="zh-CN" sz="24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(</a:t>
            </a:r>
            <a:r>
              <a:rPr lang="en-US" altLang="zh-CN" sz="2400" b="1" i="1" kern="0" dirty="0" err="1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a</a:t>
            </a:r>
            <a:r>
              <a:rPr lang="en-US" altLang="zh-CN" sz="2400" b="1" i="1" kern="0" baseline="-25000" dirty="0" err="1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k</a:t>
            </a:r>
            <a:r>
              <a:rPr lang="en-US" altLang="zh-CN" sz="2400" b="1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= </a:t>
            </a:r>
            <a:r>
              <a:rPr lang="en-US" altLang="zh-CN" sz="2400" b="1" kern="0" dirty="0"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- 1</a:t>
            </a:r>
            <a:r>
              <a:rPr lang="en-US" altLang="zh-CN" sz="24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</a:t>
            </a:r>
            <a:r>
              <a:rPr lang="zh-CN" altLang="en-US" sz="24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，码元频率 </a:t>
            </a:r>
            <a:r>
              <a:rPr lang="en-US" altLang="zh-CN" sz="2400" b="1" i="1" kern="0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</a:t>
            </a:r>
            <a:r>
              <a:rPr lang="en-US" altLang="zh-CN" sz="2400" b="1" kern="0" baseline="-25000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0</a:t>
            </a:r>
            <a:r>
              <a:rPr lang="en-US" altLang="zh-CN" sz="2400" b="1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 </a:t>
            </a:r>
            <a:r>
              <a:rPr lang="en-US" altLang="zh-CN" sz="2400" b="1" i="1" kern="0" dirty="0" err="1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</a:t>
            </a:r>
            <a:r>
              <a:rPr lang="en-US" altLang="zh-CN" sz="2400" b="1" i="1" kern="0" baseline="-25000" dirty="0" err="1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</a:t>
            </a:r>
            <a:r>
              <a:rPr lang="en-US" altLang="zh-CN" sz="2400" b="1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- 1/(4</a:t>
            </a:r>
            <a:r>
              <a:rPr lang="en-US" altLang="zh-CN" sz="2400" b="1" i="1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</a:t>
            </a:r>
            <a:r>
              <a:rPr lang="en-US" altLang="zh-CN" sz="2400" b="1" kern="0" baseline="-250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B</a:t>
            </a:r>
            <a:r>
              <a:rPr lang="en-US" altLang="zh-CN" sz="2400" b="1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id="{D69772FE-233C-46DE-B623-E72DA6F667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7913" y="4286250"/>
          <a:ext cx="28352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公式" r:id="rId6" imgW="1295400" imgH="228600" progId="Equation.3">
                  <p:embed/>
                </p:oleObj>
              </mc:Choice>
              <mc:Fallback>
                <p:oleObj name="公式" r:id="rId6" imgW="1295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4286250"/>
                        <a:ext cx="2835275" cy="50006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D9431F97-93C4-4E73-BE7F-CF1A28DC2DC4}"/>
              </a:ext>
            </a:extLst>
          </p:cNvPr>
          <p:cNvSpPr/>
          <p:nvPr/>
        </p:nvSpPr>
        <p:spPr>
          <a:xfrm>
            <a:off x="1571625" y="3786188"/>
            <a:ext cx="1511300" cy="457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80808"/>
                </a:solidFill>
                <a:latin typeface="Arial"/>
                <a:ea typeface="宋体"/>
              </a:rPr>
              <a:t>最小频差</a:t>
            </a:r>
            <a:r>
              <a:rPr lang="en-US" altLang="zh-CN" sz="2400" b="1" kern="0" dirty="0">
                <a:solidFill>
                  <a:srgbClr val="080808"/>
                </a:solidFill>
                <a:latin typeface="Arial"/>
                <a:ea typeface="宋体"/>
              </a:rPr>
              <a:t>:</a:t>
            </a:r>
            <a:endParaRPr lang="zh-CN" altLang="en-US" sz="2400" b="1" dirty="0">
              <a:latin typeface="Arial" charset="0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A1490189-B55E-439D-B221-C3A960EDE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4929188"/>
            <a:ext cx="1511300" cy="457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Arial" charset="0"/>
              </a:rPr>
              <a:t>调制指数</a:t>
            </a:r>
            <a:r>
              <a:rPr lang="en-US" altLang="zh-CN" sz="2400" b="1" dirty="0">
                <a:latin typeface="Arial" charset="0"/>
              </a:rPr>
              <a:t>:</a:t>
            </a:r>
            <a:endParaRPr lang="zh-CN" altLang="en-US" sz="2400" b="1" dirty="0">
              <a:latin typeface="Arial" charset="0"/>
            </a:endParaRPr>
          </a:p>
        </p:txBody>
      </p:sp>
      <p:graphicFrame>
        <p:nvGraphicFramePr>
          <p:cNvPr id="21512" name="Object 27">
            <a:extLst>
              <a:ext uri="{FF2B5EF4-FFF2-40B4-BE49-F238E27FC236}">
                <a16:creationId xmlns:a16="http://schemas.microsoft.com/office/drawing/2014/main" id="{51A1F51A-7583-4ACB-9900-9E8863948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357813"/>
          <a:ext cx="20621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8" imgW="927100" imgH="431800" progId="">
                  <p:embed/>
                </p:oleObj>
              </mc:Choice>
              <mc:Fallback>
                <p:oleObj name="Equation" r:id="rId8" imgW="927100" imgH="43180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357813"/>
                        <a:ext cx="2062163" cy="9525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560794D4-BDEA-4702-BAFE-9DE75190B3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AD6620-22B0-41C3-A202-83DA860068A6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250081-D430-418E-AE4E-2EE10BD97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3713" y="1773238"/>
            <a:ext cx="6721475" cy="4311650"/>
          </a:xfrm>
        </p:spPr>
        <p:txBody>
          <a:bodyPr/>
          <a:lstStyle/>
          <a:p>
            <a:pPr eaLnBrk="1" hangingPunct="1">
              <a:lnSpc>
                <a:spcPts val="4800"/>
              </a:lnSpc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</a:t>
            </a:r>
            <a:r>
              <a:rPr lang="zh-CN" altLang="en-US" sz="2800" b="1">
                <a:solidFill>
                  <a:srgbClr val="003399"/>
                </a:solidFill>
                <a:ea typeface="微软雅黑" panose="020B0503020204020204" pitchFamily="34" charset="-122"/>
              </a:rPr>
              <a:t>振幅调制 </a:t>
            </a:r>
            <a:r>
              <a:rPr lang="zh-CN" altLang="en-US" sz="2800" b="1">
                <a:solidFill>
                  <a:srgbClr val="003399"/>
                </a:solidFill>
              </a:rPr>
              <a:t>（</a:t>
            </a:r>
            <a:r>
              <a:rPr lang="en-US" altLang="zh-CN" sz="2800" b="1">
                <a:solidFill>
                  <a:srgbClr val="003399"/>
                </a:solidFill>
              </a:rPr>
              <a:t>QAM</a:t>
            </a:r>
            <a:r>
              <a:rPr lang="zh-CN" altLang="en-US" sz="2800" b="1">
                <a:solidFill>
                  <a:srgbClr val="003399"/>
                </a:solidFill>
              </a:rPr>
              <a:t>）</a:t>
            </a:r>
            <a:endParaRPr lang="en-US" altLang="zh-CN" sz="2800" b="1">
              <a:solidFill>
                <a:srgbClr val="003399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99"/>
                </a:solidFill>
                <a:ea typeface="微软雅黑" panose="020B0503020204020204" pitchFamily="34" charset="-122"/>
              </a:rPr>
              <a:t>最小移频键控</a:t>
            </a:r>
            <a:r>
              <a:rPr lang="zh-CN" altLang="en-US" sz="2800" b="1">
                <a:solidFill>
                  <a:srgbClr val="003399"/>
                </a:solidFill>
              </a:rPr>
              <a:t>（</a:t>
            </a:r>
            <a:r>
              <a:rPr lang="en-US" altLang="zh-CN" sz="2800" b="1">
                <a:solidFill>
                  <a:srgbClr val="003399"/>
                </a:solidFill>
              </a:rPr>
              <a:t>MSK</a:t>
            </a:r>
            <a:r>
              <a:rPr lang="zh-CN" altLang="en-US" sz="2800" b="1">
                <a:solidFill>
                  <a:srgbClr val="003399"/>
                </a:solidFill>
              </a:rPr>
              <a:t>）</a:t>
            </a:r>
            <a:endParaRPr lang="zh-CN" altLang="zh-CN" sz="2800" b="1">
              <a:solidFill>
                <a:srgbClr val="003399"/>
              </a:solidFill>
            </a:endParaRPr>
          </a:p>
          <a:p>
            <a:pPr eaLnBrk="1" hangingPunct="1">
              <a:lnSpc>
                <a:spcPts val="4800"/>
              </a:lnSpc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99"/>
                </a:solidFill>
                <a:ea typeface="微软雅黑" panose="020B0503020204020204" pitchFamily="34" charset="-122"/>
              </a:rPr>
              <a:t>高斯最小移频键控</a:t>
            </a:r>
            <a:r>
              <a:rPr lang="zh-CN" altLang="en-US" sz="2800" b="1">
                <a:solidFill>
                  <a:srgbClr val="003399"/>
                </a:solidFill>
              </a:rPr>
              <a:t>（</a:t>
            </a:r>
            <a:r>
              <a:rPr lang="en-US" altLang="zh-CN" sz="2800" b="1">
                <a:solidFill>
                  <a:srgbClr val="003399"/>
                </a:solidFill>
              </a:rPr>
              <a:t>GMSK</a:t>
            </a:r>
            <a:r>
              <a:rPr lang="zh-CN" altLang="en-US" sz="2800" b="1">
                <a:solidFill>
                  <a:srgbClr val="003399"/>
                </a:solidFill>
              </a:rPr>
              <a:t>）</a:t>
            </a:r>
            <a:endParaRPr lang="en-US" altLang="zh-CN" sz="2800" b="1">
              <a:solidFill>
                <a:srgbClr val="003399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99"/>
                </a:solidFill>
                <a:ea typeface="微软雅黑" panose="020B0503020204020204" pitchFamily="34" charset="-122"/>
              </a:rPr>
              <a:t>正交频分复用</a:t>
            </a:r>
            <a:r>
              <a:rPr lang="zh-CN" altLang="en-US" sz="2800" b="1">
                <a:solidFill>
                  <a:srgbClr val="003399"/>
                </a:solidFill>
              </a:rPr>
              <a:t>（</a:t>
            </a:r>
            <a:r>
              <a:rPr lang="en-US" altLang="zh-CN" sz="2800" b="1">
                <a:solidFill>
                  <a:srgbClr val="003399"/>
                </a:solidFill>
              </a:rPr>
              <a:t>OFDM</a:t>
            </a:r>
            <a:r>
              <a:rPr lang="zh-CN" altLang="en-US" sz="2800" b="1">
                <a:solidFill>
                  <a:srgbClr val="003399"/>
                </a:solidFill>
              </a:rPr>
              <a:t>）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C45310-163F-41E2-BD56-17A739E1E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100"/>
            <a:ext cx="2660650" cy="708025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chemeClr val="bg1"/>
                </a:solidFill>
                <a:latin typeface="+mn-lt"/>
                <a:ea typeface="微软雅黑" pitchFamily="34" charset="-122"/>
                <a:cs typeface="Arial" pitchFamily="34" charset="0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4101" name="Group 8">
            <a:extLst>
              <a:ext uri="{FF2B5EF4-FFF2-40B4-BE49-F238E27FC236}">
                <a16:creationId xmlns:a16="http://schemas.microsoft.com/office/drawing/2014/main" id="{2F037778-560C-4D2D-A1C3-DB55E71418A5}"/>
              </a:ext>
            </a:extLst>
          </p:cNvPr>
          <p:cNvGrpSpPr>
            <a:grpSpLocks/>
          </p:cNvGrpSpPr>
          <p:nvPr/>
        </p:nvGrpSpPr>
        <p:grpSpPr bwMode="auto">
          <a:xfrm>
            <a:off x="1504950" y="2000250"/>
            <a:ext cx="185738" cy="207963"/>
            <a:chOff x="2976" y="1008"/>
            <a:chExt cx="1056" cy="432"/>
          </a:xfrm>
        </p:grpSpPr>
        <p:sp>
          <p:nvSpPr>
            <p:cNvPr id="4112" name="Oval 9">
              <a:extLst>
                <a:ext uri="{FF2B5EF4-FFF2-40B4-BE49-F238E27FC236}">
                  <a16:creationId xmlns:a16="http://schemas.microsoft.com/office/drawing/2014/main" id="{1BBBED96-EADA-463A-9913-16619A9F4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4113" name="Oval 10">
              <a:extLst>
                <a:ext uri="{FF2B5EF4-FFF2-40B4-BE49-F238E27FC236}">
                  <a16:creationId xmlns:a16="http://schemas.microsoft.com/office/drawing/2014/main" id="{2A8C35B5-8CF8-4BDB-B810-5222ABE19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grpSp>
        <p:nvGrpSpPr>
          <p:cNvPr id="4102" name="Group 17">
            <a:extLst>
              <a:ext uri="{FF2B5EF4-FFF2-40B4-BE49-F238E27FC236}">
                <a16:creationId xmlns:a16="http://schemas.microsoft.com/office/drawing/2014/main" id="{9E1DF00A-918E-4D06-8F30-3B234A49A3A0}"/>
              </a:ext>
            </a:extLst>
          </p:cNvPr>
          <p:cNvGrpSpPr>
            <a:grpSpLocks/>
          </p:cNvGrpSpPr>
          <p:nvPr/>
        </p:nvGrpSpPr>
        <p:grpSpPr bwMode="auto">
          <a:xfrm>
            <a:off x="1506538" y="2720975"/>
            <a:ext cx="185737" cy="207963"/>
            <a:chOff x="2976" y="1008"/>
            <a:chExt cx="1056" cy="432"/>
          </a:xfrm>
        </p:grpSpPr>
        <p:sp>
          <p:nvSpPr>
            <p:cNvPr id="4110" name="Oval 18">
              <a:extLst>
                <a:ext uri="{FF2B5EF4-FFF2-40B4-BE49-F238E27FC236}">
                  <a16:creationId xmlns:a16="http://schemas.microsoft.com/office/drawing/2014/main" id="{57DC4474-A7EA-4112-937F-8416E7089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4111" name="Oval 19">
              <a:extLst>
                <a:ext uri="{FF2B5EF4-FFF2-40B4-BE49-F238E27FC236}">
                  <a16:creationId xmlns:a16="http://schemas.microsoft.com/office/drawing/2014/main" id="{52C4D18A-12EA-47A7-89C3-1D2B23A50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grpSp>
        <p:nvGrpSpPr>
          <p:cNvPr id="4103" name="Group 20">
            <a:extLst>
              <a:ext uri="{FF2B5EF4-FFF2-40B4-BE49-F238E27FC236}">
                <a16:creationId xmlns:a16="http://schemas.microsoft.com/office/drawing/2014/main" id="{691B14AE-B588-4A25-97C4-22A7473471A0}"/>
              </a:ext>
            </a:extLst>
          </p:cNvPr>
          <p:cNvGrpSpPr>
            <a:grpSpLocks/>
          </p:cNvGrpSpPr>
          <p:nvPr/>
        </p:nvGrpSpPr>
        <p:grpSpPr bwMode="auto">
          <a:xfrm>
            <a:off x="1492250" y="3406775"/>
            <a:ext cx="185738" cy="207963"/>
            <a:chOff x="2976" y="1008"/>
            <a:chExt cx="1056" cy="432"/>
          </a:xfrm>
        </p:grpSpPr>
        <p:sp>
          <p:nvSpPr>
            <p:cNvPr id="4108" name="Oval 21">
              <a:extLst>
                <a:ext uri="{FF2B5EF4-FFF2-40B4-BE49-F238E27FC236}">
                  <a16:creationId xmlns:a16="http://schemas.microsoft.com/office/drawing/2014/main" id="{9714790A-A090-4E55-9FE7-546DABD93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4109" name="Oval 22">
              <a:extLst>
                <a:ext uri="{FF2B5EF4-FFF2-40B4-BE49-F238E27FC236}">
                  <a16:creationId xmlns:a16="http://schemas.microsoft.com/office/drawing/2014/main" id="{71E4DFA1-9AC9-4423-B23B-4C5F10699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grpSp>
        <p:nvGrpSpPr>
          <p:cNvPr id="4104" name="Group 8">
            <a:extLst>
              <a:ext uri="{FF2B5EF4-FFF2-40B4-BE49-F238E27FC236}">
                <a16:creationId xmlns:a16="http://schemas.microsoft.com/office/drawing/2014/main" id="{9952CD57-335F-4218-A5D5-B704708E9719}"/>
              </a:ext>
            </a:extLst>
          </p:cNvPr>
          <p:cNvGrpSpPr>
            <a:grpSpLocks/>
          </p:cNvGrpSpPr>
          <p:nvPr/>
        </p:nvGrpSpPr>
        <p:grpSpPr bwMode="auto">
          <a:xfrm>
            <a:off x="1492250" y="4106863"/>
            <a:ext cx="185738" cy="207962"/>
            <a:chOff x="2976" y="1008"/>
            <a:chExt cx="1056" cy="432"/>
          </a:xfrm>
        </p:grpSpPr>
        <p:sp>
          <p:nvSpPr>
            <p:cNvPr id="4106" name="Oval 9">
              <a:extLst>
                <a:ext uri="{FF2B5EF4-FFF2-40B4-BE49-F238E27FC236}">
                  <a16:creationId xmlns:a16="http://schemas.microsoft.com/office/drawing/2014/main" id="{2950C1C3-958B-4EBB-87C4-4C146C21E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4107" name="Oval 10">
              <a:extLst>
                <a:ext uri="{FF2B5EF4-FFF2-40B4-BE49-F238E27FC236}">
                  <a16:creationId xmlns:a16="http://schemas.microsoft.com/office/drawing/2014/main" id="{819E72DD-FE87-4920-B035-F4B2DEE8C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E2C254E6-3C43-4ADB-BD10-087D5168E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49275"/>
            <a:ext cx="314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章  新型数字调制  </a:t>
            </a:r>
            <a:r>
              <a:rPr lang="en-US" altLang="zh-CN" sz="240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400" dirty="0">
              <a:latin typeface="+mn-ea"/>
              <a:ea typeface="+mn-ea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83A56836-3C08-465D-973F-4224C2F259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C92FA6-E015-474F-963B-D3B0C8CFC323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graphicFrame>
        <p:nvGraphicFramePr>
          <p:cNvPr id="22531" name="Object 4">
            <a:extLst>
              <a:ext uri="{FF2B5EF4-FFF2-40B4-BE49-F238E27FC236}">
                <a16:creationId xmlns:a16="http://schemas.microsoft.com/office/drawing/2014/main" id="{F9DF97BA-3142-4C1D-BB56-558EFF5095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2273300"/>
          <a:ext cx="497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公式" r:id="rId4" imgW="2387600" imgH="482600" progId="Equation.3">
                  <p:embed/>
                </p:oleObj>
              </mc:Choice>
              <mc:Fallback>
                <p:oleObj name="公式" r:id="rId4" imgW="23876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2273300"/>
                        <a:ext cx="4978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2">
            <a:extLst>
              <a:ext uri="{FF2B5EF4-FFF2-40B4-BE49-F238E27FC236}">
                <a16:creationId xmlns:a16="http://schemas.microsoft.com/office/drawing/2014/main" id="{56CD9AB9-08DF-404B-9339-CEC3F8EAD1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500438"/>
          <a:ext cx="21590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公式" r:id="rId6" imgW="1066800" imgH="457200" progId="Equation.3">
                  <p:embed/>
                </p:oleObj>
              </mc:Choice>
              <mc:Fallback>
                <p:oleObj name="公式" r:id="rId6" imgW="10668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500438"/>
                        <a:ext cx="21590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2BD7737-98B3-4C0E-9AF1-B8E5A7BFB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76250"/>
            <a:ext cx="5286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defRPr/>
            </a:pPr>
            <a:r>
              <a:rPr lang="en-US" altLang="zh-CN" sz="2800" b="1" u="sng" dirty="0">
                <a:solidFill>
                  <a:srgbClr val="990099"/>
                </a:solidFill>
                <a:latin typeface="+mn-lt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2800" b="1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MSK</a:t>
            </a:r>
            <a:r>
              <a:rPr lang="zh-CN" altLang="en-US" sz="28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码元中波形的周期数</a:t>
            </a:r>
            <a:endParaRPr lang="zh-CN" altLang="en-US" sz="28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A4820B2-33E0-4D56-9371-FD24BA165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23241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66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defRPr/>
            </a:pPr>
            <a:r>
              <a:rPr lang="zh-CN" altLang="en-US" sz="2400" b="1" kern="0" dirty="0">
                <a:solidFill>
                  <a:srgbClr val="080808"/>
                </a:solidFill>
                <a:latin typeface="Arial"/>
                <a:ea typeface="宋体"/>
              </a:rPr>
              <a:t>可改写为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CED9BF-DEAA-4E4B-8DD8-A1AA35762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36449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66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defRPr/>
            </a:pPr>
            <a:r>
              <a:rPr lang="zh-CN" altLang="en-US" sz="2400" b="1" kern="0" dirty="0">
                <a:solidFill>
                  <a:srgbClr val="080808"/>
                </a:solidFill>
                <a:latin typeface="Arial"/>
                <a:ea typeface="宋体"/>
              </a:rPr>
              <a:t>式中</a:t>
            </a:r>
          </a:p>
        </p:txBody>
      </p:sp>
      <p:graphicFrame>
        <p:nvGraphicFramePr>
          <p:cNvPr id="22536" name="Object 15">
            <a:extLst>
              <a:ext uri="{FF2B5EF4-FFF2-40B4-BE49-F238E27FC236}">
                <a16:creationId xmlns:a16="http://schemas.microsoft.com/office/drawing/2014/main" id="{7F81B500-4B2C-4873-B046-AD29DF857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1157288"/>
          <a:ext cx="62150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公式" r:id="rId8" imgW="2959100" imgH="431800" progId="Equation.3">
                  <p:embed/>
                </p:oleObj>
              </mc:Choice>
              <mc:Fallback>
                <p:oleObj name="公式" r:id="rId8" imgW="29591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157288"/>
                        <a:ext cx="6215063" cy="9144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26294526-9CF1-40A0-BD4E-DCEEC8A5E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4581525"/>
            <a:ext cx="1493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66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defRPr/>
            </a:pPr>
            <a:r>
              <a:rPr lang="zh-CN" altLang="en-US" sz="2400" b="1">
                <a:solidFill>
                  <a:srgbClr val="080808"/>
                </a:solidFill>
                <a:latin typeface="Arial" charset="0"/>
              </a:rPr>
              <a:t>由此推出 </a:t>
            </a:r>
          </a:p>
        </p:txBody>
      </p:sp>
      <p:graphicFrame>
        <p:nvGraphicFramePr>
          <p:cNvPr id="22538" name="Object 27">
            <a:extLst>
              <a:ext uri="{FF2B5EF4-FFF2-40B4-BE49-F238E27FC236}">
                <a16:creationId xmlns:a16="http://schemas.microsoft.com/office/drawing/2014/main" id="{09B9DE24-BE57-402C-9492-537499768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581525"/>
          <a:ext cx="59388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10" imgW="2667000" imgH="431800" progId="">
                  <p:embed/>
                </p:oleObj>
              </mc:Choice>
              <mc:Fallback>
                <p:oleObj name="Equation" r:id="rId10" imgW="2667000" imgH="43180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581525"/>
                        <a:ext cx="5938838" cy="9525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23">
            <a:extLst>
              <a:ext uri="{FF2B5EF4-FFF2-40B4-BE49-F238E27FC236}">
                <a16:creationId xmlns:a16="http://schemas.microsoft.com/office/drawing/2014/main" id="{756D12C9-B888-4D09-9E52-5C379FCA1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4614863"/>
          <a:ext cx="12287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12" imgW="571252" imgH="393529" progId="">
                  <p:embed/>
                </p:oleObj>
              </mc:Choice>
              <mc:Fallback>
                <p:oleObj name="Equation" r:id="rId12" imgW="571252" imgH="393529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614863"/>
                        <a:ext cx="12287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2C6A8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322CFF2-991C-4F9B-A9C7-6A12A3F7056E}"/>
              </a:ext>
            </a:extLst>
          </p:cNvPr>
          <p:cNvSpPr/>
          <p:nvPr/>
        </p:nvSpPr>
        <p:spPr>
          <a:xfrm>
            <a:off x="3924300" y="4810125"/>
            <a:ext cx="490538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Arial"/>
                <a:ea typeface="宋体"/>
              </a:rPr>
              <a:t>或</a:t>
            </a:r>
            <a:endParaRPr lang="zh-CN" altLang="en-US" sz="2400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4F76F-FBF2-4468-BC5E-E5654454A066}"/>
              </a:ext>
            </a:extLst>
          </p:cNvPr>
          <p:cNvSpPr/>
          <p:nvPr/>
        </p:nvSpPr>
        <p:spPr>
          <a:xfrm>
            <a:off x="611188" y="5589588"/>
            <a:ext cx="7777162" cy="10572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spAutoFit/>
          </a:bodyPr>
          <a:lstStyle/>
          <a:p>
            <a:pPr>
              <a:lnSpc>
                <a:spcPts val="3800"/>
              </a:lnSpc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Arial"/>
                <a:ea typeface="黑体" pitchFamily="2" charset="-122"/>
              </a:rPr>
              <a:t>表明</a:t>
            </a:r>
            <a:r>
              <a:rPr lang="zh-CN" altLang="en-US" sz="2400" b="1" kern="0" dirty="0">
                <a:solidFill>
                  <a:srgbClr val="080808"/>
                </a:solidFill>
                <a:latin typeface="Arial"/>
                <a:ea typeface="黑体" pitchFamily="2" charset="-122"/>
              </a:rPr>
              <a:t>：</a:t>
            </a:r>
            <a:r>
              <a:rPr lang="en-US" altLang="zh-CN" sz="2400" b="1" kern="0" dirty="0">
                <a:solidFill>
                  <a:srgbClr val="080808"/>
                </a:solidFill>
                <a:latin typeface="+mn-lt"/>
                <a:ea typeface="+mn-ea"/>
              </a:rPr>
              <a:t>MSK</a:t>
            </a: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+mn-ea"/>
              </a:rPr>
              <a:t>信号在</a:t>
            </a:r>
            <a:r>
              <a:rPr lang="zh-CN" altLang="en-US" sz="2400" b="1" dirty="0">
                <a:latin typeface="+mn-lt"/>
                <a:ea typeface="+mn-ea"/>
              </a:rPr>
              <a:t>每个</a:t>
            </a: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+mn-ea"/>
              </a:rPr>
              <a:t>码元周期内必须包含</a:t>
            </a: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+mn-ea"/>
                <a:cs typeface="Times New Roman" pitchFamily="18" charset="0"/>
              </a:rPr>
              <a:t>四分之一</a:t>
            </a:r>
            <a:endParaRPr lang="en-US" altLang="zh-CN" sz="2400" b="1" kern="0" dirty="0">
              <a:solidFill>
                <a:srgbClr val="080808"/>
              </a:solidFill>
              <a:latin typeface="+mn-lt"/>
              <a:ea typeface="+mn-ea"/>
            </a:endParaRPr>
          </a:p>
          <a:p>
            <a:pPr>
              <a:lnSpc>
                <a:spcPts val="3800"/>
              </a:lnSpc>
              <a:defRPr/>
            </a:pP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+mn-ea"/>
                <a:cs typeface="Times New Roman" pitchFamily="18" charset="0"/>
              </a:rPr>
              <a:t>                             载波周期的整数倍。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C10FF9BA-D629-4F6C-BAC2-C5B58841AC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94F88C-1C50-48A8-82C3-4AF7E5AFF20C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graphicFrame>
        <p:nvGraphicFramePr>
          <p:cNvPr id="23555" name="Object 27">
            <a:extLst>
              <a:ext uri="{FF2B5EF4-FFF2-40B4-BE49-F238E27FC236}">
                <a16:creationId xmlns:a16="http://schemas.microsoft.com/office/drawing/2014/main" id="{F25FC0F0-CC20-4934-90FC-31043A001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273175"/>
          <a:ext cx="3898900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4" imgW="1917700" imgH="914400" progId="">
                  <p:embed/>
                </p:oleObj>
              </mc:Choice>
              <mc:Fallback>
                <p:oleObj name="Equation" r:id="rId4" imgW="1917700" imgH="91440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273175"/>
                        <a:ext cx="3898900" cy="184308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280F858-7423-4818-B1EA-F2675218F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90638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66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defRPr/>
            </a:pPr>
            <a:r>
              <a:rPr lang="zh-CN" altLang="en-US" sz="2400" b="1">
                <a:solidFill>
                  <a:srgbClr val="080808"/>
                </a:solidFill>
                <a:latin typeface="Arial" charset="0"/>
              </a:rPr>
              <a:t>并有 </a:t>
            </a:r>
          </a:p>
        </p:txBody>
      </p:sp>
      <p:graphicFrame>
        <p:nvGraphicFramePr>
          <p:cNvPr id="23557" name="Object 6">
            <a:extLst>
              <a:ext uri="{FF2B5EF4-FFF2-40B4-BE49-F238E27FC236}">
                <a16:creationId xmlns:a16="http://schemas.microsoft.com/office/drawing/2014/main" id="{70AA1A50-F5B1-4258-B8CA-F5565CE3E5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3429000"/>
          <a:ext cx="44561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公式" r:id="rId6" imgW="2222500" imgH="431800" progId="Equation.3">
                  <p:embed/>
                </p:oleObj>
              </mc:Choice>
              <mc:Fallback>
                <p:oleObj name="公式" r:id="rId6" imgW="22225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429000"/>
                        <a:ext cx="4456112" cy="8572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矩形 6">
            <a:extLst>
              <a:ext uri="{FF2B5EF4-FFF2-40B4-BE49-F238E27FC236}">
                <a16:creationId xmlns:a16="http://schemas.microsoft.com/office/drawing/2014/main" id="{CAA7FB2F-8FD1-4252-9F03-9DA3349DB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3333750"/>
            <a:ext cx="1401762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1 /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1 /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559" name="矩形 8">
            <a:extLst>
              <a:ext uri="{FF2B5EF4-FFF2-40B4-BE49-F238E27FC236}">
                <a16:creationId xmlns:a16="http://schemas.microsoft.com/office/drawing/2014/main" id="{29269298-0D1C-408E-BA6F-B0D1BAB41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4610100"/>
            <a:ext cx="664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含义：一个码元时间</a:t>
            </a:r>
            <a:r>
              <a:rPr lang="en-US" altLang="zh-CN" sz="2400" b="1" i="1"/>
              <a:t>T</a:t>
            </a:r>
            <a:r>
              <a:rPr lang="en-US" altLang="zh-CN" sz="2400" b="1" i="1" baseline="-25000"/>
              <a:t>B</a:t>
            </a:r>
            <a:r>
              <a:rPr lang="zh-CN" altLang="en-US" sz="2400" b="1"/>
              <a:t>内包含的正弦波周期数。</a:t>
            </a:r>
          </a:p>
        </p:txBody>
      </p:sp>
      <p:sp>
        <p:nvSpPr>
          <p:cNvPr id="23560" name="矩形 9">
            <a:extLst>
              <a:ext uri="{FF2B5EF4-FFF2-40B4-BE49-F238E27FC236}">
                <a16:creationId xmlns:a16="http://schemas.microsoft.com/office/drawing/2014/main" id="{4CE5F6B9-5799-4437-A387-80BD1A89D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5324475"/>
            <a:ext cx="6122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两种码元包含的正弦波数均相差</a:t>
            </a:r>
            <a:r>
              <a:rPr lang="en-US" altLang="zh-CN" sz="2400" b="1"/>
              <a:t>1/2</a:t>
            </a:r>
            <a:r>
              <a:rPr lang="zh-CN" altLang="en-US" sz="2400" b="1"/>
              <a:t>个周期。</a:t>
            </a:r>
          </a:p>
        </p:txBody>
      </p:sp>
      <p:sp>
        <p:nvSpPr>
          <p:cNvPr id="23561" name="Freeform 10">
            <a:extLst>
              <a:ext uri="{FF2B5EF4-FFF2-40B4-BE49-F238E27FC236}">
                <a16:creationId xmlns:a16="http://schemas.microsoft.com/office/drawing/2014/main" id="{37845F15-28EC-4EAD-9360-0B553B68E486}"/>
              </a:ext>
            </a:extLst>
          </p:cNvPr>
          <p:cNvSpPr>
            <a:spLocks/>
          </p:cNvSpPr>
          <p:nvPr/>
        </p:nvSpPr>
        <p:spPr bwMode="auto">
          <a:xfrm rot="19839653" flipV="1">
            <a:off x="1541463" y="2459038"/>
            <a:ext cx="819150" cy="1033462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6666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62" name="对象 1">
            <a:extLst>
              <a:ext uri="{FF2B5EF4-FFF2-40B4-BE49-F238E27FC236}">
                <a16:creationId xmlns:a16="http://schemas.microsoft.com/office/drawing/2014/main" id="{514C2BC5-2A4A-4985-9300-8BBFC13503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61925"/>
          <a:ext cx="58102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8" imgW="2730500" imgH="431800" progId="Equation.DSMT4">
                  <p:embed/>
                </p:oleObj>
              </mc:Choice>
              <mc:Fallback>
                <p:oleObj name="Equation" r:id="rId8" imgW="2730500" imgH="431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61925"/>
                        <a:ext cx="5810250" cy="9096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EF3AA297-6525-445B-A8E8-40FA285E7B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BBF0EE-15D0-43BE-82A1-2291F2B05280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pic>
        <p:nvPicPr>
          <p:cNvPr id="24579" name="Picture 5" descr="t0639">
            <a:extLst>
              <a:ext uri="{FF2B5EF4-FFF2-40B4-BE49-F238E27FC236}">
                <a16:creationId xmlns:a16="http://schemas.microsoft.com/office/drawing/2014/main" id="{1E210B1A-8A85-4699-9552-6967C4DE8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9" t="40625" b="5803"/>
          <a:stretch>
            <a:fillRect/>
          </a:stretch>
        </p:blipFill>
        <p:spPr bwMode="auto">
          <a:xfrm>
            <a:off x="1500188" y="3929063"/>
            <a:ext cx="6286500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矩形 7">
            <a:extLst>
              <a:ext uri="{FF2B5EF4-FFF2-40B4-BE49-F238E27FC236}">
                <a16:creationId xmlns:a16="http://schemas.microsoft.com/office/drawing/2014/main" id="{1C715DA7-2439-4DDB-84F4-5E85CB19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2143125"/>
            <a:ext cx="6643688" cy="147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latin typeface="Arial" charset="0"/>
              </a:rPr>
              <a:t>          当 </a:t>
            </a:r>
            <a:r>
              <a:rPr lang="en-US" altLang="zh-CN" sz="2400" b="1" i="1" dirty="0">
                <a:latin typeface="Arial" charset="0"/>
              </a:rPr>
              <a:t>N</a:t>
            </a:r>
            <a:r>
              <a:rPr lang="en-US" altLang="zh-CN" sz="2400" b="1" dirty="0">
                <a:latin typeface="Arial" charset="0"/>
              </a:rPr>
              <a:t> =1</a:t>
            </a:r>
            <a:r>
              <a:rPr lang="zh-CN" altLang="en-US" sz="2400" b="1" dirty="0">
                <a:latin typeface="Arial" charset="0"/>
              </a:rPr>
              <a:t>，</a:t>
            </a:r>
            <a:r>
              <a:rPr lang="en-US" altLang="zh-CN" sz="2400" b="1" i="1" dirty="0">
                <a:latin typeface="Arial" charset="0"/>
              </a:rPr>
              <a:t>m</a:t>
            </a:r>
            <a:r>
              <a:rPr lang="en-US" altLang="zh-CN" sz="2400" b="1" dirty="0">
                <a:latin typeface="Arial" charset="0"/>
              </a:rPr>
              <a:t> = 3 </a:t>
            </a:r>
            <a:r>
              <a:rPr lang="zh-CN" altLang="en-US" sz="2400" b="1" dirty="0">
                <a:latin typeface="Arial" charset="0"/>
              </a:rPr>
              <a:t>时</a:t>
            </a:r>
            <a:endParaRPr lang="en-US" altLang="zh-CN" sz="2400" b="1" dirty="0">
              <a:latin typeface="Arial" charset="0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latin typeface="Arial" charset="0"/>
              </a:rPr>
              <a:t>  “</a:t>
            </a:r>
            <a:r>
              <a:rPr lang="en-US" altLang="zh-CN" sz="2400" b="1" dirty="0">
                <a:latin typeface="Arial" charset="0"/>
              </a:rPr>
              <a:t>1”</a:t>
            </a:r>
            <a:r>
              <a:rPr lang="zh-CN" altLang="en-US" sz="2400" b="1" dirty="0">
                <a:latin typeface="Arial" charset="0"/>
              </a:rPr>
              <a:t>的一个码元内有  </a:t>
            </a:r>
            <a:r>
              <a:rPr lang="en-US" altLang="zh-CN" sz="2400" b="1" dirty="0">
                <a:latin typeface="Arial" charset="0"/>
              </a:rPr>
              <a:t>2 </a:t>
            </a:r>
            <a:r>
              <a:rPr lang="zh-CN" altLang="en-US" sz="2400" b="1" dirty="0">
                <a:latin typeface="Arial" charset="0"/>
              </a:rPr>
              <a:t>个正弦波周期。</a:t>
            </a:r>
            <a:endParaRPr lang="en-US" altLang="zh-CN" sz="2400" b="1" dirty="0">
              <a:latin typeface="Arial" charset="0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latin typeface="Arial" charset="0"/>
              </a:rPr>
              <a:t>  “</a:t>
            </a:r>
            <a:r>
              <a:rPr lang="en-US" altLang="zh-CN" sz="2400" b="1" dirty="0">
                <a:latin typeface="Arial" charset="0"/>
              </a:rPr>
              <a:t>0”</a:t>
            </a:r>
            <a:r>
              <a:rPr lang="zh-CN" altLang="en-US" sz="2400" b="1" dirty="0">
                <a:latin typeface="Arial" charset="0"/>
              </a:rPr>
              <a:t>的一个码元内有</a:t>
            </a:r>
            <a:r>
              <a:rPr lang="en-US" altLang="zh-CN" sz="2400" b="1" dirty="0">
                <a:latin typeface="Arial" charset="0"/>
              </a:rPr>
              <a:t>1.5</a:t>
            </a:r>
            <a:r>
              <a:rPr lang="zh-CN" altLang="en-US" sz="2400" b="1" dirty="0">
                <a:latin typeface="Arial" charset="0"/>
              </a:rPr>
              <a:t>个正弦波周期。</a:t>
            </a:r>
          </a:p>
        </p:txBody>
      </p:sp>
      <p:graphicFrame>
        <p:nvGraphicFramePr>
          <p:cNvPr id="24581" name="Object 6">
            <a:extLst>
              <a:ext uri="{FF2B5EF4-FFF2-40B4-BE49-F238E27FC236}">
                <a16:creationId xmlns:a16="http://schemas.microsoft.com/office/drawing/2014/main" id="{2565BBC7-9B29-470F-BED0-7373D6A69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1014413"/>
          <a:ext cx="42862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公式" r:id="rId5" imgW="2222500" imgH="431800" progId="Equation.3">
                  <p:embed/>
                </p:oleObj>
              </mc:Choice>
              <mc:Fallback>
                <p:oleObj name="公式" r:id="rId5" imgW="22225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1014413"/>
                        <a:ext cx="4286250" cy="8255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组合 57">
            <a:extLst>
              <a:ext uri="{FF2B5EF4-FFF2-40B4-BE49-F238E27FC236}">
                <a16:creationId xmlns:a16="http://schemas.microsoft.com/office/drawing/2014/main" id="{BD304A57-5979-424B-BD96-34EB78C09231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1857375"/>
            <a:ext cx="1071563" cy="642938"/>
            <a:chOff x="2500298" y="3214686"/>
            <a:chExt cx="1071570" cy="642942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1EC7543-53ED-4C38-8C4A-A7BDC5242AA3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rgbClr val="6666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195944F-51F7-469D-BAB2-185AC17FC4D4}"/>
                </a:ext>
              </a:extLst>
            </p:cNvPr>
            <p:cNvSpPr/>
            <p:nvPr/>
          </p:nvSpPr>
          <p:spPr>
            <a:xfrm>
              <a:off x="2625712" y="3286124"/>
              <a:ext cx="793755" cy="4572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例如</a:t>
              </a:r>
              <a:endParaRPr lang="zh-CN" altLang="en-US" sz="2400" dirty="0"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34B179BC-D2EE-4A2F-9CCC-E601811BE6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02E3B5-409E-44C0-9B47-2C87C0F49815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2651D-4EC0-46C4-AC34-3CD5C6977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476250"/>
            <a:ext cx="4541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defRPr/>
            </a:pPr>
            <a:r>
              <a:rPr lang="en-US" altLang="zh-CN" sz="2800" b="1" u="sng" dirty="0">
                <a:solidFill>
                  <a:srgbClr val="990099"/>
                </a:solidFill>
                <a:latin typeface="+mn-lt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2800" b="1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MSK</a:t>
            </a:r>
            <a:r>
              <a:rPr lang="zh-CN" altLang="en-US" sz="2800" b="1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信号的</a:t>
            </a:r>
            <a:r>
              <a:rPr lang="zh-CN" altLang="en-US" sz="28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相位连续性</a:t>
            </a:r>
            <a:endParaRPr lang="zh-CN" altLang="en-US" sz="28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5604" name="矩形 4">
            <a:extLst>
              <a:ext uri="{FF2B5EF4-FFF2-40B4-BE49-F238E27FC236}">
                <a16:creationId xmlns:a16="http://schemas.microsoft.com/office/drawing/2014/main" id="{BFC5789D-EC3D-444F-A04D-03303243C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1814513"/>
            <a:ext cx="635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CC"/>
                </a:solidFill>
              </a:rPr>
              <a:t> 前</a:t>
            </a:r>
            <a:r>
              <a:rPr lang="zh-CN" altLang="en-US" sz="2400" b="1"/>
              <a:t>一码元</a:t>
            </a:r>
            <a:r>
              <a:rPr lang="zh-CN" altLang="en-US" sz="2400" b="1">
                <a:solidFill>
                  <a:srgbClr val="0000CC"/>
                </a:solidFill>
              </a:rPr>
              <a:t>末尾</a:t>
            </a:r>
            <a:r>
              <a:rPr lang="zh-CN" altLang="en-US" sz="2400" b="1"/>
              <a:t>的相位  </a:t>
            </a:r>
            <a:r>
              <a:rPr lang="en-US" altLang="zh-CN" sz="2400" b="1">
                <a:solidFill>
                  <a:srgbClr val="FF0000"/>
                </a:solidFill>
              </a:rPr>
              <a:t>=</a:t>
            </a:r>
            <a:r>
              <a:rPr lang="en-US" altLang="zh-CN" sz="2400" b="1"/>
              <a:t>  </a:t>
            </a:r>
            <a:r>
              <a:rPr lang="zh-CN" altLang="en-US" sz="2400" b="1">
                <a:solidFill>
                  <a:srgbClr val="0000CC"/>
                </a:solidFill>
              </a:rPr>
              <a:t>后</a:t>
            </a:r>
            <a:r>
              <a:rPr lang="zh-CN" altLang="en-US" sz="2400" b="1"/>
              <a:t>一码元</a:t>
            </a:r>
            <a:r>
              <a:rPr lang="zh-CN" altLang="en-US" sz="2400" b="1">
                <a:solidFill>
                  <a:srgbClr val="0000CC"/>
                </a:solidFill>
              </a:rPr>
              <a:t>起始</a:t>
            </a:r>
            <a:r>
              <a:rPr lang="zh-CN" altLang="en-US" sz="2400" b="1"/>
              <a:t>的相位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D03CD1-8B3E-4437-986C-F05C44ABD052}"/>
              </a:ext>
            </a:extLst>
          </p:cNvPr>
          <p:cNvSpPr/>
          <p:nvPr/>
        </p:nvSpPr>
        <p:spPr>
          <a:xfrm>
            <a:off x="915988" y="1181100"/>
            <a:ext cx="2492375" cy="45720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 相位连续条件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606" name="矩形 9">
            <a:extLst>
              <a:ext uri="{FF2B5EF4-FFF2-40B4-BE49-F238E27FC236}">
                <a16:creationId xmlns:a16="http://schemas.microsoft.com/office/drawing/2014/main" id="{EC7AFE32-2A9B-4741-B9EC-2AF238F4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290763"/>
            <a:ext cx="714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即在码元转换时刻 </a:t>
            </a:r>
            <a:r>
              <a:rPr lang="en-US" altLang="zh-CN" sz="2400" b="1" i="1">
                <a:cs typeface="Times New Roman" panose="02020603050405020304" pitchFamily="18" charset="0"/>
              </a:rPr>
              <a:t>t=k</a:t>
            </a:r>
            <a:r>
              <a:rPr lang="en-US" altLang="zh-CN" sz="2400" b="1"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cs typeface="Times New Roman" panose="02020603050405020304" pitchFamily="18" charset="0"/>
              </a:rPr>
              <a:t>B</a:t>
            </a:r>
            <a:r>
              <a:rPr lang="zh-CN" altLang="en-US" sz="2400" b="1"/>
              <a:t>，满足：</a:t>
            </a:r>
            <a:endParaRPr lang="en-US" altLang="zh-CN" sz="2400" b="1"/>
          </a:p>
        </p:txBody>
      </p:sp>
      <p:graphicFrame>
        <p:nvGraphicFramePr>
          <p:cNvPr id="25607" name="Object 8">
            <a:extLst>
              <a:ext uri="{FF2B5EF4-FFF2-40B4-BE49-F238E27FC236}">
                <a16:creationId xmlns:a16="http://schemas.microsoft.com/office/drawing/2014/main" id="{3BD7836A-EFAE-49F9-A6D1-9F9362601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3709988"/>
          <a:ext cx="65135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公式" r:id="rId4" imgW="3251200" imgH="482600" progId="Equation.3">
                  <p:embed/>
                </p:oleObj>
              </mc:Choice>
              <mc:Fallback>
                <p:oleObj name="公式" r:id="rId4" imgW="32512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709988"/>
                        <a:ext cx="6513512" cy="9715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73D50788-6F84-4219-BF58-C85B4FA31777}"/>
              </a:ext>
            </a:extLst>
          </p:cNvPr>
          <p:cNvSpPr/>
          <p:nvPr/>
        </p:nvSpPr>
        <p:spPr>
          <a:xfrm>
            <a:off x="1214438" y="4752975"/>
            <a:ext cx="7072312" cy="45720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80808"/>
                </a:solidFill>
                <a:latin typeface="Arial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</a:rPr>
              <a:t>相位约束条件</a:t>
            </a:r>
            <a:r>
              <a:rPr lang="zh-CN" altLang="en-US" sz="2400" b="1" dirty="0">
                <a:solidFill>
                  <a:srgbClr val="080808"/>
                </a:solidFill>
                <a:latin typeface="Arial" charset="0"/>
              </a:rPr>
              <a:t>。据此确定初相</a:t>
            </a:r>
            <a:r>
              <a:rPr lang="zh-CN" altLang="en-US" sz="2400" b="1" i="1" kern="0" dirty="0">
                <a:latin typeface="Arial" charset="0"/>
                <a:ea typeface="微软雅黑" pitchFamily="34" charset="-122"/>
                <a:sym typeface="Symbol" pitchFamily="18" charset="2"/>
              </a:rPr>
              <a:t></a:t>
            </a:r>
            <a:r>
              <a:rPr lang="en-US" altLang="zh-CN" sz="2400" b="1" i="1" kern="0" baseline="-25000" dirty="0">
                <a:latin typeface="Arial" charset="0"/>
                <a:ea typeface="微软雅黑" pitchFamily="34" charset="-122"/>
                <a:sym typeface="Symbol" pitchFamily="18" charset="2"/>
              </a:rPr>
              <a:t>k</a:t>
            </a:r>
            <a:r>
              <a:rPr lang="zh-CN" altLang="en-US" sz="2400" b="1" dirty="0">
                <a:solidFill>
                  <a:srgbClr val="080808"/>
                </a:solidFill>
                <a:latin typeface="Arial" charset="0"/>
              </a:rPr>
              <a:t>，使相位连续。</a:t>
            </a:r>
            <a:endParaRPr lang="zh-CN" altLang="en-US" dirty="0">
              <a:latin typeface="Arial" charset="0"/>
            </a:endParaRPr>
          </a:p>
        </p:txBody>
      </p:sp>
      <p:graphicFrame>
        <p:nvGraphicFramePr>
          <p:cNvPr id="25609" name="Object 4">
            <a:extLst>
              <a:ext uri="{FF2B5EF4-FFF2-40B4-BE49-F238E27FC236}">
                <a16:creationId xmlns:a16="http://schemas.microsoft.com/office/drawing/2014/main" id="{7F614470-7667-4EE4-8B56-EB0662AE8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5957888"/>
          <a:ext cx="34290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公式" r:id="rId6" imgW="1663700" imgH="228600" progId="Equation.3">
                  <p:embed/>
                </p:oleObj>
              </mc:Choice>
              <mc:Fallback>
                <p:oleObj name="公式" r:id="rId6" imgW="1663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957888"/>
                        <a:ext cx="3429000" cy="47148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47DBF29-3380-4EB9-B4B3-DD92E7B96039}"/>
              </a:ext>
            </a:extLst>
          </p:cNvPr>
          <p:cNvSpPr/>
          <p:nvPr/>
        </p:nvSpPr>
        <p:spPr>
          <a:xfrm>
            <a:off x="857250" y="5467350"/>
            <a:ext cx="7500938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宋体"/>
              </a:rPr>
              <a:t> 若设</a:t>
            </a:r>
            <a:r>
              <a:rPr lang="zh-CN" altLang="en-US" sz="2400" b="1" i="1" kern="0" dirty="0">
                <a:solidFill>
                  <a:srgbClr val="080808"/>
                </a:solidFill>
                <a:latin typeface="+mn-lt"/>
                <a:ea typeface="宋体"/>
                <a:sym typeface="Symbol" pitchFamily="18" charset="2"/>
              </a:rPr>
              <a:t></a:t>
            </a:r>
            <a:r>
              <a:rPr lang="en-US" altLang="zh-CN" sz="2400" b="1" kern="0" baseline="-25000" dirty="0">
                <a:solidFill>
                  <a:srgbClr val="080808"/>
                </a:solidFill>
                <a:latin typeface="+mn-lt"/>
                <a:ea typeface="宋体"/>
                <a:sym typeface="Symbol" pitchFamily="18" charset="2"/>
              </a:rPr>
              <a:t>k-1</a:t>
            </a: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宋体"/>
              </a:rPr>
              <a:t>的初始参考值等于</a:t>
            </a:r>
            <a:r>
              <a:rPr lang="en-US" altLang="zh-CN" sz="2400" b="1" kern="0" dirty="0">
                <a:solidFill>
                  <a:srgbClr val="080808"/>
                </a:solidFill>
                <a:latin typeface="+mn-lt"/>
                <a:ea typeface="宋体"/>
              </a:rPr>
              <a:t>0</a:t>
            </a: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宋体"/>
              </a:rPr>
              <a:t>，则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25611" name="Freeform 10">
            <a:extLst>
              <a:ext uri="{FF2B5EF4-FFF2-40B4-BE49-F238E27FC236}">
                <a16:creationId xmlns:a16="http://schemas.microsoft.com/office/drawing/2014/main" id="{D9DC97B8-91A8-4767-B061-0C73F736D1C7}"/>
              </a:ext>
            </a:extLst>
          </p:cNvPr>
          <p:cNvSpPr>
            <a:spLocks/>
          </p:cNvSpPr>
          <p:nvPr/>
        </p:nvSpPr>
        <p:spPr bwMode="auto">
          <a:xfrm rot="20353873" flipV="1">
            <a:off x="1071563" y="3252788"/>
            <a:ext cx="601662" cy="777875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6666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12" name="Object 27">
            <a:extLst>
              <a:ext uri="{FF2B5EF4-FFF2-40B4-BE49-F238E27FC236}">
                <a16:creationId xmlns:a16="http://schemas.microsoft.com/office/drawing/2014/main" id="{48753B20-15C8-4148-BD87-5ED928A61C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1041400"/>
          <a:ext cx="3070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8" imgW="1714500" imgH="431800" progId="Equation.DSMT4">
                  <p:embed/>
                </p:oleObj>
              </mc:Choice>
              <mc:Fallback>
                <p:oleObj name="Equation" r:id="rId8" imgW="1714500" imgH="431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041400"/>
                        <a:ext cx="3070225" cy="7493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4">
            <a:extLst>
              <a:ext uri="{FF2B5EF4-FFF2-40B4-BE49-F238E27FC236}">
                <a16:creationId xmlns:a16="http://schemas.microsoft.com/office/drawing/2014/main" id="{E757471A-8722-48BA-AA15-01447E1AD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752725"/>
          <a:ext cx="41417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10" imgW="2006600" imgH="431800" progId="">
                  <p:embed/>
                </p:oleObj>
              </mc:Choice>
              <mc:Fallback>
                <p:oleObj name="Equation" r:id="rId10" imgW="2006600" imgH="4318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752725"/>
                        <a:ext cx="41417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6">
            <a:extLst>
              <a:ext uri="{FF2B5EF4-FFF2-40B4-BE49-F238E27FC236}">
                <a16:creationId xmlns:a16="http://schemas.microsoft.com/office/drawing/2014/main" id="{4A58F448-E40A-4268-B87C-1FF30BD28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9225" y="554038"/>
          <a:ext cx="18780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12" imgW="1168400" imgH="228600" progId="">
                  <p:embed/>
                </p:oleObj>
              </mc:Choice>
              <mc:Fallback>
                <p:oleObj name="Equation" r:id="rId12" imgW="1168400" imgH="228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554038"/>
                        <a:ext cx="1878013" cy="363537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2743E29E-C484-49D9-BAF6-4CFB388E6F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A8D29B-1C66-47C7-B879-E84916EFDE0A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174666-6FE3-4C02-B1F8-6019FBF5FBB0}"/>
              </a:ext>
            </a:extLst>
          </p:cNvPr>
          <p:cNvSpPr/>
          <p:nvPr/>
        </p:nvSpPr>
        <p:spPr>
          <a:xfrm>
            <a:off x="850900" y="1071563"/>
            <a:ext cx="3490913" cy="45720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+mn-lt"/>
                <a:ea typeface="黑体" pitchFamily="2" charset="-122"/>
              </a:rPr>
              <a:t>  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MSK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信号的相位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路径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BB64D8-2239-404F-9F7B-32CB83B9F5B4}"/>
              </a:ext>
            </a:extLst>
          </p:cNvPr>
          <p:cNvSpPr/>
          <p:nvPr/>
        </p:nvSpPr>
        <p:spPr>
          <a:xfrm>
            <a:off x="1000125" y="2651125"/>
            <a:ext cx="5453063" cy="530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宋体"/>
              </a:rPr>
              <a:t>第</a:t>
            </a:r>
            <a:r>
              <a:rPr lang="en-US" altLang="zh-CN" sz="2400" b="1" i="1" kern="0" dirty="0">
                <a:solidFill>
                  <a:srgbClr val="080808"/>
                </a:solidFill>
                <a:latin typeface="+mn-lt"/>
                <a:ea typeface="宋体"/>
              </a:rPr>
              <a:t>k</a:t>
            </a: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宋体"/>
              </a:rPr>
              <a:t>个码元的附加相位： </a:t>
            </a:r>
          </a:p>
        </p:txBody>
      </p:sp>
      <p:graphicFrame>
        <p:nvGraphicFramePr>
          <p:cNvPr id="26629" name="Object 15">
            <a:extLst>
              <a:ext uri="{FF2B5EF4-FFF2-40B4-BE49-F238E27FC236}">
                <a16:creationId xmlns:a16="http://schemas.microsoft.com/office/drawing/2014/main" id="{7B81486A-773E-4B71-B797-5C94D5CC4A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1647825"/>
          <a:ext cx="60007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公式" r:id="rId4" imgW="3060700" imgH="431800" progId="Equation.3">
                  <p:embed/>
                </p:oleObj>
              </mc:Choice>
              <mc:Fallback>
                <p:oleObj name="公式" r:id="rId4" imgW="30607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647825"/>
                        <a:ext cx="600075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9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矩形 25">
            <a:extLst>
              <a:ext uri="{FF2B5EF4-FFF2-40B4-BE49-F238E27FC236}">
                <a16:creationId xmlns:a16="http://schemas.microsoft.com/office/drawing/2014/main" id="{3A77D78A-F386-499A-ACD5-DADB4DEB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4214813"/>
            <a:ext cx="378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 斜率     截距      直线方程</a:t>
            </a:r>
          </a:p>
        </p:txBody>
      </p:sp>
      <p:cxnSp>
        <p:nvCxnSpPr>
          <p:cNvPr id="26631" name="直接连接符 27">
            <a:extLst>
              <a:ext uri="{FF2B5EF4-FFF2-40B4-BE49-F238E27FC236}">
                <a16:creationId xmlns:a16="http://schemas.microsoft.com/office/drawing/2014/main" id="{F6DF08FC-8B7F-41ED-85D7-698D5121DA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71875" y="2462213"/>
            <a:ext cx="1357313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2" name="椭圆形标注 29">
            <a:extLst>
              <a:ext uri="{FF2B5EF4-FFF2-40B4-BE49-F238E27FC236}">
                <a16:creationId xmlns:a16="http://schemas.microsoft.com/office/drawing/2014/main" id="{30D095AC-0CC8-4151-B098-AC1F7F026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3171825"/>
            <a:ext cx="642937" cy="1000125"/>
          </a:xfrm>
          <a:prstGeom prst="wedgeEllipseCallout">
            <a:avLst>
              <a:gd name="adj1" fmla="val 7949"/>
              <a:gd name="adj2" fmla="val 68306"/>
            </a:avLst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3" name="椭圆形标注 30">
            <a:extLst>
              <a:ext uri="{FF2B5EF4-FFF2-40B4-BE49-F238E27FC236}">
                <a16:creationId xmlns:a16="http://schemas.microsoft.com/office/drawing/2014/main" id="{0FA96A81-3FE2-4EA7-8F52-EEFD3252A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3416300"/>
            <a:ext cx="428625" cy="500063"/>
          </a:xfrm>
          <a:prstGeom prst="wedgeEllipseCallout">
            <a:avLst>
              <a:gd name="adj1" fmla="val 6255"/>
              <a:gd name="adj2" fmla="val 114745"/>
            </a:avLst>
          </a:prstGeom>
          <a:noFill/>
          <a:ln w="9525" algn="ctr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34" name="Object 27">
            <a:extLst>
              <a:ext uri="{FF2B5EF4-FFF2-40B4-BE49-F238E27FC236}">
                <a16:creationId xmlns:a16="http://schemas.microsoft.com/office/drawing/2014/main" id="{53340C03-E6B7-40ED-ABEC-667922DAD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2663" y="3214688"/>
          <a:ext cx="53197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6" imgW="2578100" imgH="431800" progId="">
                  <p:embed/>
                </p:oleObj>
              </mc:Choice>
              <mc:Fallback>
                <p:oleObj name="Equation" r:id="rId6" imgW="2578100" imgH="43180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3214688"/>
                        <a:ext cx="53197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9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FD0B4192-3F97-410A-B987-9C6E0398785F}"/>
              </a:ext>
            </a:extLst>
          </p:cNvPr>
          <p:cNvSpPr/>
          <p:nvPr/>
        </p:nvSpPr>
        <p:spPr>
          <a:xfrm>
            <a:off x="2857500" y="4943475"/>
            <a:ext cx="4643438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=+1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zh-CN" altLang="en-US" sz="2400" b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	</a:t>
            </a:r>
            <a:r>
              <a:rPr lang="zh-CN" altLang="en-US" sz="2400" b="1" i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</a:t>
            </a:r>
            <a:r>
              <a:rPr lang="en-US" altLang="zh-CN" sz="2400" b="1" i="1" kern="0" baseline="-2500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400" b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) </a:t>
            </a:r>
            <a:r>
              <a:rPr lang="zh-CN" altLang="en-US" sz="2400" b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线性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增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加 </a:t>
            </a:r>
            <a:r>
              <a:rPr lang="zh-CN" altLang="en-US" sz="24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/2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DC4584-3204-4A82-8ABC-F6ABFA0BD14E}"/>
              </a:ext>
            </a:extLst>
          </p:cNvPr>
          <p:cNvSpPr/>
          <p:nvPr/>
        </p:nvSpPr>
        <p:spPr>
          <a:xfrm>
            <a:off x="962025" y="5300663"/>
            <a:ext cx="1671638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Arial" charset="0"/>
              </a:rPr>
              <a:t> 任一</a:t>
            </a:r>
            <a:r>
              <a:rPr lang="en-US" altLang="zh-CN" sz="2400" b="1" i="1" dirty="0">
                <a:solidFill>
                  <a:srgbClr val="0000CC"/>
                </a:solidFill>
                <a:latin typeface="Arial" charset="0"/>
              </a:rPr>
              <a:t>T</a:t>
            </a:r>
            <a:r>
              <a:rPr lang="en-US" altLang="zh-CN" sz="2400" b="1" baseline="-25000" dirty="0">
                <a:solidFill>
                  <a:srgbClr val="0000CC"/>
                </a:solidFill>
                <a:latin typeface="Arial" charset="0"/>
              </a:rPr>
              <a:t>B</a:t>
            </a:r>
            <a:r>
              <a:rPr lang="zh-CN" altLang="en-US" sz="2400" b="1" dirty="0">
                <a:latin typeface="Arial" charset="0"/>
              </a:rPr>
              <a:t>内</a:t>
            </a:r>
          </a:p>
        </p:txBody>
      </p:sp>
      <p:sp>
        <p:nvSpPr>
          <p:cNvPr id="26637" name="左大括号 23">
            <a:extLst>
              <a:ext uri="{FF2B5EF4-FFF2-40B4-BE49-F238E27FC236}">
                <a16:creationId xmlns:a16="http://schemas.microsoft.com/office/drawing/2014/main" id="{2D4CD40C-EB91-4DD6-AF85-0C82A7CFB301}"/>
              </a:ext>
            </a:extLst>
          </p:cNvPr>
          <p:cNvSpPr>
            <a:spLocks/>
          </p:cNvSpPr>
          <p:nvPr/>
        </p:nvSpPr>
        <p:spPr bwMode="auto">
          <a:xfrm>
            <a:off x="2643188" y="5300663"/>
            <a:ext cx="214312" cy="500062"/>
          </a:xfrm>
          <a:prstGeom prst="leftBrace">
            <a:avLst>
              <a:gd name="adj1" fmla="val 8329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6638" name="组合 20">
            <a:extLst>
              <a:ext uri="{FF2B5EF4-FFF2-40B4-BE49-F238E27FC236}">
                <a16:creationId xmlns:a16="http://schemas.microsoft.com/office/drawing/2014/main" id="{033BBFDD-E5CE-401B-B777-141E98FFD080}"/>
              </a:ext>
            </a:extLst>
          </p:cNvPr>
          <p:cNvGrpSpPr>
            <a:grpSpLocks/>
          </p:cNvGrpSpPr>
          <p:nvPr/>
        </p:nvGrpSpPr>
        <p:grpSpPr bwMode="auto">
          <a:xfrm>
            <a:off x="7358063" y="5286375"/>
            <a:ext cx="1000125" cy="571500"/>
            <a:chOff x="357159" y="1714488"/>
            <a:chExt cx="690769" cy="57150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A9C417D-E6B4-4AF2-AC71-2907896EE749}"/>
                </a:ext>
              </a:extLst>
            </p:cNvPr>
            <p:cNvSpPr/>
            <p:nvPr/>
          </p:nvSpPr>
          <p:spPr bwMode="auto">
            <a:xfrm>
              <a:off x="357159" y="1714488"/>
              <a:ext cx="690769" cy="5715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400" b="1" dirty="0">
                <a:solidFill>
                  <a:srgbClr val="80008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641" name="矩形 22">
              <a:extLst>
                <a:ext uri="{FF2B5EF4-FFF2-40B4-BE49-F238E27FC236}">
                  <a16:creationId xmlns:a16="http://schemas.microsoft.com/office/drawing/2014/main" id="{6DD6537C-9E37-4C01-A16F-B27213BB3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29" y="1785926"/>
              <a:ext cx="548229" cy="457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下图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0B926D2-A6F5-4F6B-8710-2B4536B1951A}"/>
              </a:ext>
            </a:extLst>
          </p:cNvPr>
          <p:cNvSpPr/>
          <p:nvPr/>
        </p:nvSpPr>
        <p:spPr>
          <a:xfrm>
            <a:off x="2857500" y="5500688"/>
            <a:ext cx="4643438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= -1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zh-CN" altLang="en-US" sz="2400" b="1" i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</a:t>
            </a:r>
            <a:r>
              <a:rPr lang="en-US" altLang="zh-CN" sz="2400" b="1" i="1" kern="0" baseline="-2500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400" b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) </a:t>
            </a:r>
            <a:r>
              <a:rPr lang="zh-CN" altLang="en-US" sz="2400" b="1" kern="0" dirty="0">
                <a:solidFill>
                  <a:srgbClr val="080808"/>
                </a:solidFill>
                <a:latin typeface="Times New Roman" pitchFamily="18" charset="0"/>
                <a:ea typeface="宋体"/>
                <a:cs typeface="Times New Roman" pitchFamily="18" charset="0"/>
                <a:sym typeface="Symbol" pitchFamily="18" charset="2"/>
              </a:rPr>
              <a:t>线性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减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小 </a:t>
            </a:r>
            <a:r>
              <a:rPr lang="zh-CN" altLang="en-US" sz="24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endParaRPr lang="zh-CN" altLang="en-US" sz="2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D8E7B0BD-D642-4438-AEF3-59CA38DC9A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F46772-D4ED-4E27-8725-FDD99EB9C632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5DF8A7-F43B-4320-BA75-71EFF8919477}"/>
              </a:ext>
            </a:extLst>
          </p:cNvPr>
          <p:cNvSpPr/>
          <p:nvPr/>
        </p:nvSpPr>
        <p:spPr>
          <a:xfrm>
            <a:off x="857250" y="1071563"/>
            <a:ext cx="4060825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+mn-lt"/>
              </a:rPr>
              <a:t> 附加相位</a:t>
            </a:r>
            <a:r>
              <a:rPr lang="zh-CN" altLang="en-US" sz="2400" b="1" i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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+mn-lt"/>
              </a:rPr>
              <a:t>k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en-US" sz="2400" b="1" dirty="0">
                <a:latin typeface="+mn-lt"/>
              </a:rPr>
              <a:t>的路径示例：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2ACB4185-9D88-4EBF-8786-9C56D3057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" r="22124" b="21819"/>
          <a:stretch>
            <a:fillRect/>
          </a:stretch>
        </p:blipFill>
        <p:spPr bwMode="auto">
          <a:xfrm>
            <a:off x="857250" y="2214563"/>
            <a:ext cx="7715250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50CD34-6A47-483B-AFBB-CE073254996B}"/>
              </a:ext>
            </a:extLst>
          </p:cNvPr>
          <p:cNvSpPr/>
          <p:nvPr/>
        </p:nvSpPr>
        <p:spPr>
          <a:xfrm>
            <a:off x="1936750" y="2324100"/>
            <a:ext cx="6350000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-1      -1      +1     -1       +1     +1     -1      +1</a:t>
            </a:r>
            <a:endParaRPr lang="zh-CN" altLang="en-US" sz="24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CEC4FA-C301-4C4E-BC1C-6BAA0534DD56}"/>
              </a:ext>
            </a:extLst>
          </p:cNvPr>
          <p:cNvSpPr/>
          <p:nvPr/>
        </p:nvSpPr>
        <p:spPr>
          <a:xfrm>
            <a:off x="2000250" y="1857375"/>
            <a:ext cx="5834063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+mn-lt"/>
              </a:rPr>
              <a:t>0       0        1       0        1       1       0       1</a:t>
            </a:r>
            <a:endParaRPr lang="zh-CN" altLang="en-US" sz="2400" b="1" dirty="0">
              <a:latin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5A76BC3-94E5-48D3-A61B-9308A79068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43275" y="3184525"/>
            <a:ext cx="785813" cy="1588"/>
          </a:xfrm>
          <a:prstGeom prst="line">
            <a:avLst/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41962F3-9A4D-4EBB-8808-0EC1F1DB96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43275" y="3657600"/>
            <a:ext cx="785813" cy="7000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98DFEE9-884D-4420-AD5F-A79A2C2D11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43175" y="3700463"/>
            <a:ext cx="785813" cy="64293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4E9D26-0CE9-494B-9045-7E119E5F93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28888" y="3084513"/>
            <a:ext cx="785812" cy="1587"/>
          </a:xfrm>
          <a:prstGeom prst="line">
            <a:avLst/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9535ED7-AA7C-41EE-A7F5-E692D6EA7A61}"/>
              </a:ext>
            </a:extLst>
          </p:cNvPr>
          <p:cNvSpPr/>
          <p:nvPr/>
        </p:nvSpPr>
        <p:spPr>
          <a:xfrm>
            <a:off x="1357313" y="5357813"/>
            <a:ext cx="7391400" cy="45720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Arial" charset="0"/>
              </a:rPr>
              <a:t>    在码元转换时刻，</a:t>
            </a:r>
            <a:r>
              <a:rPr lang="en-US" altLang="zh-CN" sz="2400" b="1" dirty="0">
                <a:latin typeface="Arial" charset="0"/>
              </a:rPr>
              <a:t>MSK</a:t>
            </a:r>
            <a:r>
              <a:rPr lang="zh-CN" altLang="en-US" sz="2400" b="1" dirty="0">
                <a:latin typeface="Arial" charset="0"/>
              </a:rPr>
              <a:t>信号的附加相位</a:t>
            </a:r>
            <a:r>
              <a:rPr lang="zh-CN" altLang="en-US" sz="2400" b="1" dirty="0">
                <a:latin typeface="Arial" charset="0"/>
                <a:sym typeface="Symbol" pitchFamily="18" charset="2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连续</a:t>
            </a:r>
            <a:r>
              <a:rPr lang="zh-CN" altLang="en-US" sz="2400" b="1" dirty="0">
                <a:latin typeface="Arial" charset="0"/>
                <a:sym typeface="Symbol" pitchFamily="18" charset="2"/>
              </a:rPr>
              <a:t>的！</a:t>
            </a:r>
            <a:endParaRPr lang="zh-CN" altLang="en-US" sz="2400" dirty="0">
              <a:latin typeface="Arial" charset="0"/>
            </a:endParaRPr>
          </a:p>
        </p:txBody>
      </p:sp>
      <p:grpSp>
        <p:nvGrpSpPr>
          <p:cNvPr id="2" name="组合 20">
            <a:extLst>
              <a:ext uri="{FF2B5EF4-FFF2-40B4-BE49-F238E27FC236}">
                <a16:creationId xmlns:a16="http://schemas.microsoft.com/office/drawing/2014/main" id="{BDAE406F-634D-44F8-951E-BFA145F10D99}"/>
              </a:ext>
            </a:extLst>
          </p:cNvPr>
          <p:cNvGrpSpPr>
            <a:grpSpLocks/>
          </p:cNvGrpSpPr>
          <p:nvPr/>
        </p:nvGrpSpPr>
        <p:grpSpPr bwMode="auto">
          <a:xfrm>
            <a:off x="788988" y="5000625"/>
            <a:ext cx="1206500" cy="571500"/>
            <a:chOff x="357159" y="1714488"/>
            <a:chExt cx="833415" cy="571504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77E96AA-E1F9-4C29-8E21-2D769A76BD49}"/>
                </a:ext>
              </a:extLst>
            </p:cNvPr>
            <p:cNvSpPr/>
            <p:nvPr/>
          </p:nvSpPr>
          <p:spPr bwMode="auto">
            <a:xfrm>
              <a:off x="357159" y="1714488"/>
              <a:ext cx="690857" cy="5715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rgbClr val="6666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400" b="1" dirty="0">
                <a:solidFill>
                  <a:srgbClr val="80008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62" name="矩形 22">
              <a:extLst>
                <a:ext uri="{FF2B5EF4-FFF2-40B4-BE49-F238E27FC236}">
                  <a16:creationId xmlns:a16="http://schemas.microsoft.com/office/drawing/2014/main" id="{68D15389-08F6-4A97-A6B2-220E7E846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38" y="1785926"/>
              <a:ext cx="762136" cy="457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可见：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777D0651-8677-4910-89B4-655A90C11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350447-F91E-4117-9005-154E70269EBB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grpSp>
        <p:nvGrpSpPr>
          <p:cNvPr id="2" name="Group 102">
            <a:extLst>
              <a:ext uri="{FF2B5EF4-FFF2-40B4-BE49-F238E27FC236}">
                <a16:creationId xmlns:a16="http://schemas.microsoft.com/office/drawing/2014/main" id="{AA4C0431-59D1-4CA0-B709-E3C0AC54BC20}"/>
              </a:ext>
            </a:extLst>
          </p:cNvPr>
          <p:cNvGrpSpPr>
            <a:grpSpLocks/>
          </p:cNvGrpSpPr>
          <p:nvPr/>
        </p:nvGrpSpPr>
        <p:grpSpPr bwMode="auto">
          <a:xfrm>
            <a:off x="2000250" y="1785938"/>
            <a:ext cx="5111750" cy="4500562"/>
            <a:chOff x="1338" y="1094"/>
            <a:chExt cx="3220" cy="2835"/>
          </a:xfrm>
        </p:grpSpPr>
        <p:grpSp>
          <p:nvGrpSpPr>
            <p:cNvPr id="28688" name="Group 10">
              <a:extLst>
                <a:ext uri="{FF2B5EF4-FFF2-40B4-BE49-F238E27FC236}">
                  <a16:creationId xmlns:a16="http://schemas.microsoft.com/office/drawing/2014/main" id="{2C5B258C-5228-4FD5-806E-3B20AE39C4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1094"/>
              <a:ext cx="3220" cy="2835"/>
              <a:chOff x="3650" y="4956"/>
              <a:chExt cx="4680" cy="4380"/>
            </a:xfrm>
          </p:grpSpPr>
          <p:pic>
            <p:nvPicPr>
              <p:cNvPr id="28698" name="Picture 11" descr="MSK附加相位图">
                <a:extLst>
                  <a:ext uri="{FF2B5EF4-FFF2-40B4-BE49-F238E27FC236}">
                    <a16:creationId xmlns:a16="http://schemas.microsoft.com/office/drawing/2014/main" id="{BE68E874-2F3C-4FEC-B72B-CA29FAD9B2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0" y="4956"/>
                <a:ext cx="4680" cy="4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8699" name="Group 12">
                <a:extLst>
                  <a:ext uri="{FF2B5EF4-FFF2-40B4-BE49-F238E27FC236}">
                    <a16:creationId xmlns:a16="http://schemas.microsoft.com/office/drawing/2014/main" id="{48C21750-65CF-41D1-AE24-49278EADE8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4" y="7065"/>
                <a:ext cx="3100" cy="75"/>
                <a:chOff x="4454" y="3318"/>
                <a:chExt cx="3100" cy="75"/>
              </a:xfrm>
            </p:grpSpPr>
            <p:grpSp>
              <p:nvGrpSpPr>
                <p:cNvPr id="28700" name="Group 13">
                  <a:extLst>
                    <a:ext uri="{FF2B5EF4-FFF2-40B4-BE49-F238E27FC236}">
                      <a16:creationId xmlns:a16="http://schemas.microsoft.com/office/drawing/2014/main" id="{A5AAACC8-2C31-43E7-8A28-DBC59C41B7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4" y="3324"/>
                  <a:ext cx="2822" cy="69"/>
                  <a:chOff x="4874" y="7269"/>
                  <a:chExt cx="2822" cy="159"/>
                </a:xfrm>
              </p:grpSpPr>
              <p:grpSp>
                <p:nvGrpSpPr>
                  <p:cNvPr id="28709" name="Group 14">
                    <a:extLst>
                      <a:ext uri="{FF2B5EF4-FFF2-40B4-BE49-F238E27FC236}">
                        <a16:creationId xmlns:a16="http://schemas.microsoft.com/office/drawing/2014/main" id="{F61C8503-CE15-46F9-961B-457115E3B8B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74" y="7269"/>
                    <a:ext cx="2264" cy="159"/>
                    <a:chOff x="4874" y="7269"/>
                    <a:chExt cx="2264" cy="159"/>
                  </a:xfrm>
                </p:grpSpPr>
                <p:sp>
                  <p:nvSpPr>
                    <p:cNvPr id="28711" name="Line 15">
                      <a:extLst>
                        <a:ext uri="{FF2B5EF4-FFF2-40B4-BE49-F238E27FC236}">
                          <a16:creationId xmlns:a16="http://schemas.microsoft.com/office/drawing/2014/main" id="{555CFF36-496E-40E7-A536-F393676D2FE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36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712" name="Line 16">
                      <a:extLst>
                        <a:ext uri="{FF2B5EF4-FFF2-40B4-BE49-F238E27FC236}">
                          <a16:creationId xmlns:a16="http://schemas.microsoft.com/office/drawing/2014/main" id="{798289A9-8991-4A3E-A524-F4F8CFF5463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4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713" name="Line 17">
                      <a:extLst>
                        <a:ext uri="{FF2B5EF4-FFF2-40B4-BE49-F238E27FC236}">
                          <a16:creationId xmlns:a16="http://schemas.microsoft.com/office/drawing/2014/main" id="{95331A96-7557-496C-A38A-A54EAA8443E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714" name="Line 18">
                      <a:extLst>
                        <a:ext uri="{FF2B5EF4-FFF2-40B4-BE49-F238E27FC236}">
                          <a16:creationId xmlns:a16="http://schemas.microsoft.com/office/drawing/2014/main" id="{3178D1EC-7ADD-46A8-85BE-0685E4FDE97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715" name="Line 19">
                      <a:extLst>
                        <a:ext uri="{FF2B5EF4-FFF2-40B4-BE49-F238E27FC236}">
                          <a16:creationId xmlns:a16="http://schemas.microsoft.com/office/drawing/2014/main" id="{10651D53-CE18-4955-9238-9D127494D79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38" y="7278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8710" name="Line 20">
                    <a:extLst>
                      <a:ext uri="{FF2B5EF4-FFF2-40B4-BE49-F238E27FC236}">
                        <a16:creationId xmlns:a16="http://schemas.microsoft.com/office/drawing/2014/main" id="{4F98541D-05B9-4B33-8D78-04EB18A8C8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96" y="728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701" name="Group 21">
                  <a:extLst>
                    <a:ext uri="{FF2B5EF4-FFF2-40B4-BE49-F238E27FC236}">
                      <a16:creationId xmlns:a16="http://schemas.microsoft.com/office/drawing/2014/main" id="{E0ECA85B-DF8E-4D9B-B64F-75E2FD2877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2" y="3318"/>
                  <a:ext cx="2822" cy="69"/>
                  <a:chOff x="4874" y="7269"/>
                  <a:chExt cx="2822" cy="159"/>
                </a:xfrm>
              </p:grpSpPr>
              <p:grpSp>
                <p:nvGrpSpPr>
                  <p:cNvPr id="28702" name="Group 22">
                    <a:extLst>
                      <a:ext uri="{FF2B5EF4-FFF2-40B4-BE49-F238E27FC236}">
                        <a16:creationId xmlns:a16="http://schemas.microsoft.com/office/drawing/2014/main" id="{48EE2BB1-1F8F-4126-A0D7-99D3A5C3A6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74" y="7269"/>
                    <a:ext cx="2264" cy="159"/>
                    <a:chOff x="4874" y="7269"/>
                    <a:chExt cx="2264" cy="159"/>
                  </a:xfrm>
                </p:grpSpPr>
                <p:sp>
                  <p:nvSpPr>
                    <p:cNvPr id="28704" name="Line 23">
                      <a:extLst>
                        <a:ext uri="{FF2B5EF4-FFF2-40B4-BE49-F238E27FC236}">
                          <a16:creationId xmlns:a16="http://schemas.microsoft.com/office/drawing/2014/main" id="{873F7CBE-C9C6-463D-A579-3B15055CF3A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36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705" name="Line 24">
                      <a:extLst>
                        <a:ext uri="{FF2B5EF4-FFF2-40B4-BE49-F238E27FC236}">
                          <a16:creationId xmlns:a16="http://schemas.microsoft.com/office/drawing/2014/main" id="{6FB4F9E3-BBD1-44FD-8632-7E71891DB12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4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706" name="Line 25">
                      <a:extLst>
                        <a:ext uri="{FF2B5EF4-FFF2-40B4-BE49-F238E27FC236}">
                          <a16:creationId xmlns:a16="http://schemas.microsoft.com/office/drawing/2014/main" id="{7A170E11-C7BC-465C-A9BB-33A8FB98737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707" name="Line 26">
                      <a:extLst>
                        <a:ext uri="{FF2B5EF4-FFF2-40B4-BE49-F238E27FC236}">
                          <a16:creationId xmlns:a16="http://schemas.microsoft.com/office/drawing/2014/main" id="{3202624F-F1E6-48A1-8746-4A86FB78774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708" name="Line 27">
                      <a:extLst>
                        <a:ext uri="{FF2B5EF4-FFF2-40B4-BE49-F238E27FC236}">
                          <a16:creationId xmlns:a16="http://schemas.microsoft.com/office/drawing/2014/main" id="{F86F53D8-DE6B-43B8-B189-F215F5C48C7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38" y="7278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8703" name="Line 28">
                    <a:extLst>
                      <a:ext uri="{FF2B5EF4-FFF2-40B4-BE49-F238E27FC236}">
                        <a16:creationId xmlns:a16="http://schemas.microsoft.com/office/drawing/2014/main" id="{574F61A4-D4EB-480E-91D8-A5186B12FA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96" y="728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8689" name="Group 29">
              <a:extLst>
                <a:ext uri="{FF2B5EF4-FFF2-40B4-BE49-F238E27FC236}">
                  <a16:creationId xmlns:a16="http://schemas.microsoft.com/office/drawing/2014/main" id="{25F934F9-2297-4900-95F1-8FEBAC474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1" y="2478"/>
              <a:ext cx="2676" cy="347"/>
              <a:chOff x="3812" y="3477"/>
              <a:chExt cx="3764" cy="450"/>
            </a:xfrm>
          </p:grpSpPr>
          <p:sp>
            <p:nvSpPr>
              <p:cNvPr id="28691" name="Text Box 30">
                <a:extLst>
                  <a:ext uri="{FF2B5EF4-FFF2-40B4-BE49-F238E27FC236}">
                    <a16:creationId xmlns:a16="http://schemas.microsoft.com/office/drawing/2014/main" id="{3087F7CD-141E-42E3-AFA8-FF77E2AB0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3492"/>
                <a:ext cx="45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400" baseline="-25000">
                    <a:latin typeface="Times New Roman" panose="02020603050405020304" pitchFamily="18" charset="0"/>
                  </a:rPr>
                  <a:t>B</a:t>
                </a:r>
                <a:endParaRPr lang="en-US" altLang="zh-CN" sz="3600"/>
              </a:p>
            </p:txBody>
          </p:sp>
          <p:sp>
            <p:nvSpPr>
              <p:cNvPr id="28692" name="Text Box 31">
                <a:extLst>
                  <a:ext uri="{FF2B5EF4-FFF2-40B4-BE49-F238E27FC236}">
                    <a16:creationId xmlns:a16="http://schemas.microsoft.com/office/drawing/2014/main" id="{EABB3737-D599-4FDE-BFE5-C9C02B344D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4" y="3492"/>
                <a:ext cx="524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14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400" baseline="-25000">
                    <a:latin typeface="Times New Roman" panose="02020603050405020304" pitchFamily="18" charset="0"/>
                  </a:rPr>
                  <a:t>B</a:t>
                </a:r>
                <a:endParaRPr lang="en-US" altLang="zh-CN" sz="3600"/>
              </a:p>
            </p:txBody>
          </p:sp>
          <p:sp>
            <p:nvSpPr>
              <p:cNvPr id="28693" name="Text Box 32">
                <a:extLst>
                  <a:ext uri="{FF2B5EF4-FFF2-40B4-BE49-F238E27FC236}">
                    <a16:creationId xmlns:a16="http://schemas.microsoft.com/office/drawing/2014/main" id="{7B827016-D6E6-4AA7-8339-8D1031498B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4" y="3492"/>
                <a:ext cx="5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5</a:t>
                </a:r>
                <a:r>
                  <a:rPr lang="en-US" altLang="zh-CN" sz="14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400" baseline="-25000">
                    <a:latin typeface="Times New Roman" panose="02020603050405020304" pitchFamily="18" charset="0"/>
                  </a:rPr>
                  <a:t>B</a:t>
                </a:r>
                <a:endParaRPr lang="en-US" altLang="zh-CN" sz="3600"/>
              </a:p>
            </p:txBody>
          </p:sp>
          <p:sp>
            <p:nvSpPr>
              <p:cNvPr id="28694" name="Text Box 33">
                <a:extLst>
                  <a:ext uri="{FF2B5EF4-FFF2-40B4-BE49-F238E27FC236}">
                    <a16:creationId xmlns:a16="http://schemas.microsoft.com/office/drawing/2014/main" id="{080F8143-A695-454D-880C-42FAD1AAA9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4" y="3507"/>
                <a:ext cx="5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 i="1">
                    <a:latin typeface="Times New Roman" panose="02020603050405020304" pitchFamily="18" charset="0"/>
                  </a:rPr>
                  <a:t>9T</a:t>
                </a:r>
                <a:r>
                  <a:rPr lang="en-US" altLang="zh-CN" sz="1400" baseline="-25000">
                    <a:latin typeface="Times New Roman" panose="02020603050405020304" pitchFamily="18" charset="0"/>
                  </a:rPr>
                  <a:t>B</a:t>
                </a:r>
                <a:endParaRPr lang="en-US" altLang="zh-CN" sz="3600"/>
              </a:p>
            </p:txBody>
          </p:sp>
          <p:sp>
            <p:nvSpPr>
              <p:cNvPr id="28695" name="Text Box 34">
                <a:extLst>
                  <a:ext uri="{FF2B5EF4-FFF2-40B4-BE49-F238E27FC236}">
                    <a16:creationId xmlns:a16="http://schemas.microsoft.com/office/drawing/2014/main" id="{2710061A-0D50-47B1-AF74-DF7BEF68B2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4" y="3492"/>
                <a:ext cx="466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7</a:t>
                </a:r>
                <a:r>
                  <a:rPr lang="en-US" altLang="zh-CN" sz="14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400" baseline="-25000">
                    <a:latin typeface="Times New Roman" panose="02020603050405020304" pitchFamily="18" charset="0"/>
                  </a:rPr>
                  <a:t>B</a:t>
                </a:r>
                <a:endParaRPr lang="en-US" altLang="zh-CN" sz="3600"/>
              </a:p>
            </p:txBody>
          </p:sp>
          <p:sp>
            <p:nvSpPr>
              <p:cNvPr id="28696" name="Text Box 35">
                <a:extLst>
                  <a:ext uri="{FF2B5EF4-FFF2-40B4-BE49-F238E27FC236}">
                    <a16:creationId xmlns:a16="http://schemas.microsoft.com/office/drawing/2014/main" id="{7C75CAE4-2FD5-444F-9793-BBEB84E4B4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6" y="3507"/>
                <a:ext cx="66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11</a:t>
                </a:r>
                <a:r>
                  <a:rPr lang="en-US" altLang="zh-CN" sz="14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400" baseline="-25000">
                    <a:latin typeface="Times New Roman" panose="02020603050405020304" pitchFamily="18" charset="0"/>
                  </a:rPr>
                  <a:t>B</a:t>
                </a:r>
                <a:endParaRPr lang="en-US" altLang="zh-CN" sz="3600"/>
              </a:p>
            </p:txBody>
          </p:sp>
          <p:sp>
            <p:nvSpPr>
              <p:cNvPr id="28697" name="Text Box 36">
                <a:extLst>
                  <a:ext uri="{FF2B5EF4-FFF2-40B4-BE49-F238E27FC236}">
                    <a16:creationId xmlns:a16="http://schemas.microsoft.com/office/drawing/2014/main" id="{84AEAC61-08DF-46D9-BD4B-FAD975F3BE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2" y="3477"/>
                <a:ext cx="45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0</a:t>
                </a:r>
                <a:endParaRPr lang="en-US" altLang="zh-CN" sz="3600"/>
              </a:p>
            </p:txBody>
          </p:sp>
        </p:grpSp>
        <p:sp>
          <p:nvSpPr>
            <p:cNvPr id="28690" name="Text Box 99">
              <a:extLst>
                <a:ext uri="{FF2B5EF4-FFF2-40B4-BE49-F238E27FC236}">
                  <a16:creationId xmlns:a16="http://schemas.microsoft.com/office/drawing/2014/main" id="{43BEF185-4732-4689-96CB-C042E995A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094"/>
              <a:ext cx="299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latin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zh-CN" sz="2000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zh-CN" sz="200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>
                  <a:latin typeface="Times New Roman" panose="02020603050405020304" pitchFamily="18" charset="0"/>
                </a:rPr>
                <a:t>)</a:t>
              </a:r>
              <a:endParaRPr lang="en-US" altLang="zh-CN" sz="3600"/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E433845B-1988-41E3-ACC0-057060B7AEEB}"/>
              </a:ext>
            </a:extLst>
          </p:cNvPr>
          <p:cNvSpPr/>
          <p:nvPr/>
        </p:nvSpPr>
        <p:spPr>
          <a:xfrm>
            <a:off x="857250" y="1038225"/>
            <a:ext cx="467360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+mn-lt"/>
              </a:rPr>
              <a:t> 附加相位</a:t>
            </a:r>
            <a:r>
              <a:rPr lang="zh-CN" altLang="en-US" sz="2400" b="1" i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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+mn-lt"/>
              </a:rPr>
              <a:t>k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en-US" sz="2400" b="1" dirty="0">
                <a:latin typeface="+mn-lt"/>
              </a:rPr>
              <a:t>的</a:t>
            </a:r>
            <a:r>
              <a:rPr lang="zh-CN" altLang="en-US" sz="2400" b="1" dirty="0">
                <a:latin typeface="Arial" charset="0"/>
              </a:rPr>
              <a:t>全部可能路径</a:t>
            </a:r>
            <a:r>
              <a:rPr lang="zh-CN" altLang="en-US" sz="2400" b="1" dirty="0">
                <a:latin typeface="+mn-lt"/>
              </a:rPr>
              <a:t>：</a:t>
            </a:r>
          </a:p>
        </p:txBody>
      </p:sp>
      <p:grpSp>
        <p:nvGrpSpPr>
          <p:cNvPr id="10" name="组合 64">
            <a:extLst>
              <a:ext uri="{FF2B5EF4-FFF2-40B4-BE49-F238E27FC236}">
                <a16:creationId xmlns:a16="http://schemas.microsoft.com/office/drawing/2014/main" id="{57308076-9CE5-4533-95FF-6AACB831A62C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986213"/>
            <a:ext cx="2471737" cy="642937"/>
            <a:chOff x="2872002" y="3985990"/>
            <a:chExt cx="2471302" cy="642942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27A709E-A584-470B-9CBE-629513AA982B}"/>
                </a:ext>
              </a:extLst>
            </p:cNvPr>
            <p:cNvCxnSpPr/>
            <p:nvPr/>
          </p:nvCxnSpPr>
          <p:spPr bwMode="auto">
            <a:xfrm rot="16200000" flipH="1">
              <a:off x="4743308" y="4014591"/>
              <a:ext cx="285752" cy="285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</p:cxnSp>
        <p:grpSp>
          <p:nvGrpSpPr>
            <p:cNvPr id="28680" name="组合 63">
              <a:extLst>
                <a:ext uri="{FF2B5EF4-FFF2-40B4-BE49-F238E27FC236}">
                  <a16:creationId xmlns:a16="http://schemas.microsoft.com/office/drawing/2014/main" id="{59FE486E-FEB1-4EEA-AC09-4674FB98D0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2002" y="3985990"/>
              <a:ext cx="2471302" cy="642942"/>
              <a:chOff x="2872002" y="3985990"/>
              <a:chExt cx="2471302" cy="642942"/>
            </a:xfrm>
          </p:grpSpPr>
          <p:cxnSp>
            <p:nvCxnSpPr>
              <p:cNvPr id="28681" name="直接连接符 60">
                <a:extLst>
                  <a:ext uri="{FF2B5EF4-FFF2-40B4-BE49-F238E27FC236}">
                    <a16:creationId xmlns:a16="http://schemas.microsoft.com/office/drawing/2014/main" id="{D77EF747-C14B-4663-AF51-CC363E57B4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57552" y="4042914"/>
                <a:ext cx="285752" cy="285752"/>
              </a:xfrm>
              <a:prstGeom prst="lin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8682" name="组合 62">
                <a:extLst>
                  <a:ext uri="{FF2B5EF4-FFF2-40B4-BE49-F238E27FC236}">
                    <a16:creationId xmlns:a16="http://schemas.microsoft.com/office/drawing/2014/main" id="{6AB30368-7317-47D4-AFD4-659956342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2002" y="3985990"/>
                <a:ext cx="2171036" cy="642942"/>
                <a:chOff x="2872002" y="3985990"/>
                <a:chExt cx="2171036" cy="642942"/>
              </a:xfrm>
            </p:grpSpPr>
            <p:cxnSp>
              <p:nvCxnSpPr>
                <p:cNvPr id="28683" name="直接连接符 40">
                  <a:extLst>
                    <a:ext uri="{FF2B5EF4-FFF2-40B4-BE49-F238E27FC236}">
                      <a16:creationId xmlns:a16="http://schemas.microsoft.com/office/drawing/2014/main" id="{D7B00D98-193B-4548-B2E0-7D179F7930C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872002" y="3985990"/>
                  <a:ext cx="642942" cy="642942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684" name="直接连接符 43">
                  <a:extLst>
                    <a:ext uri="{FF2B5EF4-FFF2-40B4-BE49-F238E27FC236}">
                      <a16:creationId xmlns:a16="http://schemas.microsoft.com/office/drawing/2014/main" id="{744938A7-9848-4E89-825C-D61069FA931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514944" y="4328666"/>
                  <a:ext cx="285752" cy="285752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685" name="直接连接符 49">
                  <a:extLst>
                    <a:ext uri="{FF2B5EF4-FFF2-40B4-BE49-F238E27FC236}">
                      <a16:creationId xmlns:a16="http://schemas.microsoft.com/office/drawing/2014/main" id="{E6996880-81E5-4FE0-B5A8-41439FF405F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3815210" y="4315284"/>
                  <a:ext cx="285752" cy="285752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686" name="直接连接符 51">
                  <a:extLst>
                    <a:ext uri="{FF2B5EF4-FFF2-40B4-BE49-F238E27FC236}">
                      <a16:creationId xmlns:a16="http://schemas.microsoft.com/office/drawing/2014/main" id="{88C831A2-1546-46ED-9AE8-6D78E23BA52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4143372" y="4029532"/>
                  <a:ext cx="571504" cy="571504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687" name="直接连接符 61">
                  <a:extLst>
                    <a:ext uri="{FF2B5EF4-FFF2-40B4-BE49-F238E27FC236}">
                      <a16:creationId xmlns:a16="http://schemas.microsoft.com/office/drawing/2014/main" id="{F9B56E9F-5E73-4356-9837-6A6EDAC864B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4757286" y="4028400"/>
                  <a:ext cx="285752" cy="285752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52585B81-3D60-427D-8EB1-2BA1A811D0A1}"/>
              </a:ext>
            </a:extLst>
          </p:cNvPr>
          <p:cNvSpPr/>
          <p:nvPr/>
        </p:nvSpPr>
        <p:spPr>
          <a:xfrm>
            <a:off x="1785938" y="3457575"/>
            <a:ext cx="3152775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</a:rPr>
              <a:t>上例  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0  0  1  0  1   1   0  1</a:t>
            </a:r>
            <a:endParaRPr lang="zh-CN" altLang="en-US" sz="20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28FD8E9F-A327-4631-9F0E-FD6B4526A3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0394AD-6146-44BC-B70D-6E699A83A3DC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p:grpSp>
        <p:nvGrpSpPr>
          <p:cNvPr id="29699" name="Group 103">
            <a:extLst>
              <a:ext uri="{FF2B5EF4-FFF2-40B4-BE49-F238E27FC236}">
                <a16:creationId xmlns:a16="http://schemas.microsoft.com/office/drawing/2014/main" id="{4D180601-6C30-4E7F-BEAD-C14B14E313EA}"/>
              </a:ext>
            </a:extLst>
          </p:cNvPr>
          <p:cNvGrpSpPr>
            <a:grpSpLocks/>
          </p:cNvGrpSpPr>
          <p:nvPr/>
        </p:nvGrpSpPr>
        <p:grpSpPr bwMode="auto">
          <a:xfrm>
            <a:off x="1439863" y="1958975"/>
            <a:ext cx="6156325" cy="2470150"/>
            <a:chOff x="1202" y="1148"/>
            <a:chExt cx="3878" cy="1556"/>
          </a:xfrm>
        </p:grpSpPr>
        <p:grpSp>
          <p:nvGrpSpPr>
            <p:cNvPr id="29701" name="Group 38">
              <a:extLst>
                <a:ext uri="{FF2B5EF4-FFF2-40B4-BE49-F238E27FC236}">
                  <a16:creationId xmlns:a16="http://schemas.microsoft.com/office/drawing/2014/main" id="{C5F4247C-3B8D-435C-862F-E62FF9F5DF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1253"/>
              <a:ext cx="3878" cy="1451"/>
              <a:chOff x="3620" y="9672"/>
              <a:chExt cx="4605" cy="1950"/>
            </a:xfrm>
          </p:grpSpPr>
          <p:pic>
            <p:nvPicPr>
              <p:cNvPr id="29711" name="Picture 39" descr="MSK附加相位图2">
                <a:extLst>
                  <a:ext uri="{FF2B5EF4-FFF2-40B4-BE49-F238E27FC236}">
                    <a16:creationId xmlns:a16="http://schemas.microsoft.com/office/drawing/2014/main" id="{511A5B9A-DDD2-4724-89BC-5D6EA44A7E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0" y="9672"/>
                <a:ext cx="4605" cy="1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9712" name="Group 40">
                <a:extLst>
                  <a:ext uri="{FF2B5EF4-FFF2-40B4-BE49-F238E27FC236}">
                    <a16:creationId xmlns:a16="http://schemas.microsoft.com/office/drawing/2014/main" id="{73D4BE6A-1A42-4ED0-98EC-0B57793EEB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4" y="10569"/>
                <a:ext cx="3100" cy="75"/>
                <a:chOff x="4454" y="3318"/>
                <a:chExt cx="3100" cy="75"/>
              </a:xfrm>
            </p:grpSpPr>
            <p:grpSp>
              <p:nvGrpSpPr>
                <p:cNvPr id="29713" name="Group 41">
                  <a:extLst>
                    <a:ext uri="{FF2B5EF4-FFF2-40B4-BE49-F238E27FC236}">
                      <a16:creationId xmlns:a16="http://schemas.microsoft.com/office/drawing/2014/main" id="{40C74812-F503-44E3-9DCD-9492B75D16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4" y="3324"/>
                  <a:ext cx="2822" cy="69"/>
                  <a:chOff x="4874" y="7269"/>
                  <a:chExt cx="2822" cy="159"/>
                </a:xfrm>
              </p:grpSpPr>
              <p:grpSp>
                <p:nvGrpSpPr>
                  <p:cNvPr id="29722" name="Group 42">
                    <a:extLst>
                      <a:ext uri="{FF2B5EF4-FFF2-40B4-BE49-F238E27FC236}">
                        <a16:creationId xmlns:a16="http://schemas.microsoft.com/office/drawing/2014/main" id="{4ACB2F18-FF64-462F-BA87-8339584210E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74" y="7269"/>
                    <a:ext cx="2264" cy="159"/>
                    <a:chOff x="4874" y="7269"/>
                    <a:chExt cx="2264" cy="159"/>
                  </a:xfrm>
                </p:grpSpPr>
                <p:sp>
                  <p:nvSpPr>
                    <p:cNvPr id="29724" name="Line 43">
                      <a:extLst>
                        <a:ext uri="{FF2B5EF4-FFF2-40B4-BE49-F238E27FC236}">
                          <a16:creationId xmlns:a16="http://schemas.microsoft.com/office/drawing/2014/main" id="{374D263E-B395-410A-9795-28D780E27E4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36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25" name="Line 44">
                      <a:extLst>
                        <a:ext uri="{FF2B5EF4-FFF2-40B4-BE49-F238E27FC236}">
                          <a16:creationId xmlns:a16="http://schemas.microsoft.com/office/drawing/2014/main" id="{48A40C25-F6D3-41A7-80BA-8E8C956ECCB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4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26" name="Line 45">
                      <a:extLst>
                        <a:ext uri="{FF2B5EF4-FFF2-40B4-BE49-F238E27FC236}">
                          <a16:creationId xmlns:a16="http://schemas.microsoft.com/office/drawing/2014/main" id="{5CED4379-BBE9-4831-AE23-A7492A9B0F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27" name="Line 46">
                      <a:extLst>
                        <a:ext uri="{FF2B5EF4-FFF2-40B4-BE49-F238E27FC236}">
                          <a16:creationId xmlns:a16="http://schemas.microsoft.com/office/drawing/2014/main" id="{35FFA8EC-4748-4420-A3F3-18AF4BA43A4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28" name="Line 47">
                      <a:extLst>
                        <a:ext uri="{FF2B5EF4-FFF2-40B4-BE49-F238E27FC236}">
                          <a16:creationId xmlns:a16="http://schemas.microsoft.com/office/drawing/2014/main" id="{747D96EE-4947-4A29-9CD2-57F6630FEFF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38" y="7278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9723" name="Line 48">
                    <a:extLst>
                      <a:ext uri="{FF2B5EF4-FFF2-40B4-BE49-F238E27FC236}">
                        <a16:creationId xmlns:a16="http://schemas.microsoft.com/office/drawing/2014/main" id="{BB4535A6-A04D-43A0-AE32-7D880FD26B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96" y="728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714" name="Group 49">
                  <a:extLst>
                    <a:ext uri="{FF2B5EF4-FFF2-40B4-BE49-F238E27FC236}">
                      <a16:creationId xmlns:a16="http://schemas.microsoft.com/office/drawing/2014/main" id="{D4BA5F46-1A9B-445E-BA68-306F65FCB7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2" y="3318"/>
                  <a:ext cx="2822" cy="69"/>
                  <a:chOff x="4874" y="7269"/>
                  <a:chExt cx="2822" cy="159"/>
                </a:xfrm>
              </p:grpSpPr>
              <p:grpSp>
                <p:nvGrpSpPr>
                  <p:cNvPr id="29715" name="Group 50">
                    <a:extLst>
                      <a:ext uri="{FF2B5EF4-FFF2-40B4-BE49-F238E27FC236}">
                        <a16:creationId xmlns:a16="http://schemas.microsoft.com/office/drawing/2014/main" id="{B45BC281-7363-4F2E-BE0E-6EC677F05DB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74" y="7269"/>
                    <a:ext cx="2264" cy="159"/>
                    <a:chOff x="4874" y="7269"/>
                    <a:chExt cx="2264" cy="159"/>
                  </a:xfrm>
                </p:grpSpPr>
                <p:sp>
                  <p:nvSpPr>
                    <p:cNvPr id="29717" name="Line 51">
                      <a:extLst>
                        <a:ext uri="{FF2B5EF4-FFF2-40B4-BE49-F238E27FC236}">
                          <a16:creationId xmlns:a16="http://schemas.microsoft.com/office/drawing/2014/main" id="{BF5E6ECE-0EA5-4E7F-825F-2709B555901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36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18" name="Line 52">
                      <a:extLst>
                        <a:ext uri="{FF2B5EF4-FFF2-40B4-BE49-F238E27FC236}">
                          <a16:creationId xmlns:a16="http://schemas.microsoft.com/office/drawing/2014/main" id="{380D37B4-AF7E-4DB4-A7EE-9CE6EA06212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4" y="7275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19" name="Line 53">
                      <a:extLst>
                        <a:ext uri="{FF2B5EF4-FFF2-40B4-BE49-F238E27FC236}">
                          <a16:creationId xmlns:a16="http://schemas.microsoft.com/office/drawing/2014/main" id="{7B1B0CE9-A6F1-4978-8C48-DD1B4F80675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20" name="Line 54">
                      <a:extLst>
                        <a:ext uri="{FF2B5EF4-FFF2-40B4-BE49-F238E27FC236}">
                          <a16:creationId xmlns:a16="http://schemas.microsoft.com/office/drawing/2014/main" id="{77D1C51D-8B8A-4AF2-83CA-1EC78E15D07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6" y="7269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21" name="Line 55">
                      <a:extLst>
                        <a:ext uri="{FF2B5EF4-FFF2-40B4-BE49-F238E27FC236}">
                          <a16:creationId xmlns:a16="http://schemas.microsoft.com/office/drawing/2014/main" id="{3A329760-54BF-4DA7-8472-300876D00E8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38" y="7278"/>
                      <a:ext cx="0" cy="1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9716" name="Line 56">
                    <a:extLst>
                      <a:ext uri="{FF2B5EF4-FFF2-40B4-BE49-F238E27FC236}">
                        <a16:creationId xmlns:a16="http://schemas.microsoft.com/office/drawing/2014/main" id="{1B605ED5-35FD-4B56-B383-A43C736388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96" y="728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9702" name="Group 57">
              <a:extLst>
                <a:ext uri="{FF2B5EF4-FFF2-40B4-BE49-F238E27FC236}">
                  <a16:creationId xmlns:a16="http://schemas.microsoft.com/office/drawing/2014/main" id="{B201B0F5-3AED-4C48-A783-AA92AF8A5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1911"/>
              <a:ext cx="3176" cy="409"/>
              <a:chOff x="3812" y="3477"/>
              <a:chExt cx="3764" cy="450"/>
            </a:xfrm>
          </p:grpSpPr>
          <p:sp>
            <p:nvSpPr>
              <p:cNvPr id="29704" name="Text Box 58">
                <a:extLst>
                  <a:ext uri="{FF2B5EF4-FFF2-40B4-BE49-F238E27FC236}">
                    <a16:creationId xmlns:a16="http://schemas.microsoft.com/office/drawing/2014/main" id="{33ADA171-62E6-4166-B1FD-10CEA33AB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3492"/>
                <a:ext cx="45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400" baseline="-25000">
                    <a:latin typeface="Times New Roman" panose="02020603050405020304" pitchFamily="18" charset="0"/>
                  </a:rPr>
                  <a:t>B</a:t>
                </a:r>
                <a:endParaRPr lang="en-US" altLang="zh-CN" sz="3600"/>
              </a:p>
            </p:txBody>
          </p:sp>
          <p:sp>
            <p:nvSpPr>
              <p:cNvPr id="29705" name="Text Box 59">
                <a:extLst>
                  <a:ext uri="{FF2B5EF4-FFF2-40B4-BE49-F238E27FC236}">
                    <a16:creationId xmlns:a16="http://schemas.microsoft.com/office/drawing/2014/main" id="{73024239-287B-4F00-8733-E8B1718B01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4" y="3492"/>
                <a:ext cx="524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14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400" baseline="-25000">
                    <a:latin typeface="Times New Roman" panose="02020603050405020304" pitchFamily="18" charset="0"/>
                  </a:rPr>
                  <a:t>B</a:t>
                </a:r>
                <a:endParaRPr lang="en-US" altLang="zh-CN" sz="3600"/>
              </a:p>
            </p:txBody>
          </p:sp>
          <p:sp>
            <p:nvSpPr>
              <p:cNvPr id="29706" name="Text Box 60">
                <a:extLst>
                  <a:ext uri="{FF2B5EF4-FFF2-40B4-BE49-F238E27FC236}">
                    <a16:creationId xmlns:a16="http://schemas.microsoft.com/office/drawing/2014/main" id="{0205C2B4-5F61-450B-99B6-8E56D7069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4" y="3492"/>
                <a:ext cx="5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5</a:t>
                </a:r>
                <a:r>
                  <a:rPr lang="en-US" altLang="zh-CN" sz="14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400" baseline="-25000">
                    <a:latin typeface="Times New Roman" panose="02020603050405020304" pitchFamily="18" charset="0"/>
                  </a:rPr>
                  <a:t>B</a:t>
                </a:r>
                <a:endParaRPr lang="en-US" altLang="zh-CN" sz="3600"/>
              </a:p>
            </p:txBody>
          </p:sp>
          <p:sp>
            <p:nvSpPr>
              <p:cNvPr id="29707" name="Text Box 61">
                <a:extLst>
                  <a:ext uri="{FF2B5EF4-FFF2-40B4-BE49-F238E27FC236}">
                    <a16:creationId xmlns:a16="http://schemas.microsoft.com/office/drawing/2014/main" id="{2DD23FD9-DBD3-40A7-B293-18D1899AB8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4" y="3507"/>
                <a:ext cx="5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9T</a:t>
                </a:r>
                <a:r>
                  <a:rPr lang="en-US" altLang="zh-CN" sz="1400" baseline="-25000">
                    <a:latin typeface="Times New Roman" panose="02020603050405020304" pitchFamily="18" charset="0"/>
                  </a:rPr>
                  <a:t>B</a:t>
                </a:r>
                <a:endParaRPr lang="en-US" altLang="zh-CN" sz="1400"/>
              </a:p>
            </p:txBody>
          </p:sp>
          <p:sp>
            <p:nvSpPr>
              <p:cNvPr id="29708" name="Text Box 62">
                <a:extLst>
                  <a:ext uri="{FF2B5EF4-FFF2-40B4-BE49-F238E27FC236}">
                    <a16:creationId xmlns:a16="http://schemas.microsoft.com/office/drawing/2014/main" id="{0A7D8066-FFC6-4464-AAAB-3803FCDA6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4" y="3492"/>
                <a:ext cx="466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7T</a:t>
                </a:r>
                <a:r>
                  <a:rPr lang="en-US" altLang="zh-CN" sz="1200" baseline="-25000">
                    <a:latin typeface="Times New Roman" panose="02020603050405020304" pitchFamily="18" charset="0"/>
                  </a:rPr>
                  <a:t>B</a:t>
                </a:r>
                <a:endParaRPr lang="en-US" altLang="zh-CN" sz="1200"/>
              </a:p>
            </p:txBody>
          </p:sp>
          <p:sp>
            <p:nvSpPr>
              <p:cNvPr id="29709" name="Text Box 63">
                <a:extLst>
                  <a:ext uri="{FF2B5EF4-FFF2-40B4-BE49-F238E27FC236}">
                    <a16:creationId xmlns:a16="http://schemas.microsoft.com/office/drawing/2014/main" id="{26630152-C0F3-4858-816D-A9958FED98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6" y="3507"/>
                <a:ext cx="66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11T</a:t>
                </a:r>
                <a:r>
                  <a:rPr lang="en-US" altLang="zh-CN" sz="1200" baseline="-25000">
                    <a:latin typeface="Times New Roman" panose="02020603050405020304" pitchFamily="18" charset="0"/>
                  </a:rPr>
                  <a:t>B</a:t>
                </a:r>
                <a:endParaRPr lang="en-US" altLang="zh-CN" sz="1200"/>
              </a:p>
            </p:txBody>
          </p:sp>
          <p:sp>
            <p:nvSpPr>
              <p:cNvPr id="29710" name="Text Box 64">
                <a:extLst>
                  <a:ext uri="{FF2B5EF4-FFF2-40B4-BE49-F238E27FC236}">
                    <a16:creationId xmlns:a16="http://schemas.microsoft.com/office/drawing/2014/main" id="{3A0FC34D-4907-4207-9E7F-BAC8F06F3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2" y="3477"/>
                <a:ext cx="45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0</a:t>
                </a:r>
                <a:endParaRPr lang="en-US" altLang="zh-CN" sz="3600"/>
              </a:p>
            </p:txBody>
          </p:sp>
        </p:grpSp>
        <p:sp>
          <p:nvSpPr>
            <p:cNvPr id="29703" name="Text Box 100">
              <a:extLst>
                <a:ext uri="{FF2B5EF4-FFF2-40B4-BE49-F238E27FC236}">
                  <a16:creationId xmlns:a16="http://schemas.microsoft.com/office/drawing/2014/main" id="{792AAAB8-BD1C-4ECE-9341-8BFA9E8A6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1148"/>
              <a:ext cx="368" cy="2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zh-CN" b="1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t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  <a:endParaRPr lang="en-US" altLang="zh-CN" sz="3200" b="1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DF39350A-0D3F-4C1C-B565-632737AED28C}"/>
              </a:ext>
            </a:extLst>
          </p:cNvPr>
          <p:cNvSpPr/>
          <p:nvPr/>
        </p:nvSpPr>
        <p:spPr>
          <a:xfrm>
            <a:off x="928688" y="1071563"/>
            <a:ext cx="4433887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Arial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Arial" charset="0"/>
              </a:rPr>
              <a:t>模</a:t>
            </a:r>
            <a:r>
              <a:rPr lang="en-US" altLang="zh-CN" sz="2400" b="1" dirty="0">
                <a:solidFill>
                  <a:srgbClr val="0000CC"/>
                </a:solidFill>
                <a:latin typeface="Arial" charset="0"/>
              </a:rPr>
              <a:t>2</a:t>
            </a:r>
            <a:r>
              <a:rPr lang="en-US" altLang="zh-CN" sz="2400" b="1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</a:t>
            </a:r>
            <a:r>
              <a:rPr lang="zh-CN" altLang="en-US" sz="2400" b="1" dirty="0">
                <a:latin typeface="Arial" charset="0"/>
              </a:rPr>
              <a:t>运算后的</a:t>
            </a:r>
            <a:r>
              <a:rPr lang="zh-CN" altLang="en-US" sz="2400" b="1" dirty="0">
                <a:latin typeface="+mn-lt"/>
              </a:rPr>
              <a:t>附加相位</a:t>
            </a:r>
            <a:r>
              <a:rPr lang="zh-CN" altLang="en-US" sz="2400" b="1" dirty="0">
                <a:latin typeface="Arial" charset="0"/>
              </a:rPr>
              <a:t>路径</a:t>
            </a:r>
            <a:r>
              <a:rPr lang="zh-CN" altLang="en-US" sz="2400" b="1" dirty="0">
                <a:latin typeface="+mn-lt"/>
              </a:rPr>
              <a:t>：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E6EEBE49-AF8B-4D5E-B29F-A31908F93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1770BE-D97F-4757-B653-955CDC125FAF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BBABD3-F97F-4BCA-B124-8FE92D6B6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3375"/>
            <a:ext cx="660241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zh-CN" sz="28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MSK</a:t>
            </a:r>
            <a:r>
              <a:rPr lang="zh-CN" altLang="en-US" sz="28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信号的功率谱</a:t>
            </a:r>
            <a:endParaRPr lang="en-US" altLang="zh-CN" sz="28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0724" name="Picture 6" descr="MSK功率谱2">
            <a:extLst>
              <a:ext uri="{FF2B5EF4-FFF2-40B4-BE49-F238E27FC236}">
                <a16:creationId xmlns:a16="http://schemas.microsoft.com/office/drawing/2014/main" id="{0A94035C-449A-434B-86B4-CF69946F9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357313"/>
            <a:ext cx="547687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5" name="Object 4">
            <a:extLst>
              <a:ext uri="{FF2B5EF4-FFF2-40B4-BE49-F238E27FC236}">
                <a16:creationId xmlns:a16="http://schemas.microsoft.com/office/drawing/2014/main" id="{F87EE655-9554-4D00-AABC-61C2CB2C1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1938" y="1643063"/>
          <a:ext cx="42687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公式" r:id="rId5" imgW="2159000" imgH="508000" progId="Equation.3">
                  <p:embed/>
                </p:oleObj>
              </mc:Choice>
              <mc:Fallback>
                <p:oleObj name="公式" r:id="rId5" imgW="21590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1643063"/>
                        <a:ext cx="4268787" cy="10001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F7FCF377-47EA-4C5E-865B-8D9237D038AA}"/>
              </a:ext>
            </a:extLst>
          </p:cNvPr>
          <p:cNvSpPr/>
          <p:nvPr/>
        </p:nvSpPr>
        <p:spPr>
          <a:xfrm>
            <a:off x="428625" y="5762625"/>
            <a:ext cx="8429625" cy="561975"/>
          </a:xfrm>
          <a:prstGeom prst="rect">
            <a:avLst/>
          </a:prstGeom>
          <a:solidFill>
            <a:schemeClr val="accent3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</a:rPr>
              <a:t>注意</a:t>
            </a:r>
            <a:r>
              <a:rPr lang="en-US" altLang="zh-CN" sz="2400" b="1" dirty="0">
                <a:latin typeface="Arial" charset="0"/>
              </a:rPr>
              <a:t>:  </a:t>
            </a:r>
            <a:r>
              <a:rPr lang="zh-CN" altLang="en-US" sz="2400" b="1" dirty="0">
                <a:latin typeface="Arial" charset="0"/>
              </a:rPr>
              <a:t>图中横坐标是以载频为中心画的，即横坐标代表</a:t>
            </a:r>
            <a:r>
              <a:rPr lang="en-US" altLang="zh-CN" sz="2400" b="1" dirty="0">
                <a:latin typeface="Arial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Arial" charset="0"/>
              </a:rPr>
              <a:t> – </a:t>
            </a:r>
            <a:r>
              <a:rPr lang="en-US" altLang="zh-CN" sz="2400" b="1" i="1" dirty="0" err="1">
                <a:solidFill>
                  <a:srgbClr val="FF0000"/>
                </a:solidFill>
                <a:latin typeface="Arial" charset="0"/>
              </a:rPr>
              <a:t>f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altLang="zh-CN" sz="2400" b="1" dirty="0">
                <a:latin typeface="Arial" charset="0"/>
              </a:rPr>
              <a:t>)</a:t>
            </a:r>
            <a:r>
              <a:rPr lang="zh-CN" altLang="en-US" sz="2400" b="1" dirty="0">
                <a:latin typeface="Arial" charset="0"/>
              </a:rPr>
              <a:t> </a:t>
            </a:r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id="{05910DDB-14CF-45A3-994D-4B7B8D196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2886075"/>
            <a:ext cx="3429000" cy="23780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Arial" charset="0"/>
              </a:rPr>
              <a:t>可见</a:t>
            </a:r>
            <a:r>
              <a:rPr lang="zh-CN" altLang="en-US" sz="2400" b="1" dirty="0">
                <a:latin typeface="Arial" charset="0"/>
              </a:rPr>
              <a:t>：与</a:t>
            </a:r>
            <a:r>
              <a:rPr lang="en-US" altLang="zh-CN" sz="2400" b="1" dirty="0">
                <a:latin typeface="Arial" charset="0"/>
              </a:rPr>
              <a:t>QPSK</a:t>
            </a:r>
            <a:r>
              <a:rPr lang="en-US" altLang="zh-CN" sz="2400" b="1" kern="0" dirty="0">
                <a:latin typeface="Arial" charset="0"/>
              </a:rPr>
              <a:t> </a:t>
            </a:r>
            <a:r>
              <a:rPr lang="zh-CN" altLang="en-US" sz="2400" b="1" kern="0" dirty="0">
                <a:latin typeface="Arial" charset="0"/>
              </a:rPr>
              <a:t>和</a:t>
            </a:r>
            <a:r>
              <a:rPr lang="en-US" altLang="zh-CN" sz="2400" b="1" kern="0" dirty="0">
                <a:latin typeface="Arial" charset="0"/>
              </a:rPr>
              <a:t>OQPSK</a:t>
            </a:r>
            <a:r>
              <a:rPr lang="zh-CN" altLang="en-US" sz="2400" b="1" kern="0" dirty="0">
                <a:latin typeface="Arial" charset="0"/>
              </a:rPr>
              <a:t>相比</a:t>
            </a:r>
            <a:r>
              <a:rPr lang="zh-CN" altLang="en-US" sz="2400" kern="0" dirty="0">
                <a:latin typeface="Arial" charset="0"/>
              </a:rPr>
              <a:t>，</a:t>
            </a:r>
            <a:r>
              <a:rPr lang="en-US" altLang="zh-CN" sz="2400" b="1" dirty="0">
                <a:latin typeface="Arial" charset="0"/>
              </a:rPr>
              <a:t>MSK</a:t>
            </a:r>
            <a:r>
              <a:rPr lang="zh-CN" altLang="en-US" sz="2400" b="1" dirty="0">
                <a:latin typeface="Arial" charset="0"/>
              </a:rPr>
              <a:t>的谱密度更为集中，即旁瓣下降得更快，故对相邻频道的干扰较小。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B44BE3-894A-4043-B6B1-7A8329C68BB9}"/>
              </a:ext>
            </a:extLst>
          </p:cNvPr>
          <p:cNvSpPr/>
          <p:nvPr/>
        </p:nvSpPr>
        <p:spPr bwMode="auto">
          <a:xfrm>
            <a:off x="2357438" y="5486400"/>
            <a:ext cx="714375" cy="1428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042A85-BDA3-48F6-9CF6-97213B7BEC1C}"/>
              </a:ext>
            </a:extLst>
          </p:cNvPr>
          <p:cNvSpPr/>
          <p:nvPr/>
        </p:nvSpPr>
        <p:spPr>
          <a:xfrm>
            <a:off x="3929063" y="1243013"/>
            <a:ext cx="4857750" cy="39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+mn-lt"/>
              </a:rPr>
              <a:t>归一化               单边功率谱密度</a:t>
            </a:r>
            <a:r>
              <a:rPr lang="en-US" altLang="zh-CN" sz="2000" b="1" i="1" dirty="0">
                <a:latin typeface="+mn-lt"/>
              </a:rPr>
              <a:t>P</a:t>
            </a:r>
            <a:r>
              <a:rPr lang="en-US" altLang="zh-CN" sz="2000" b="1" baseline="-25000" dirty="0">
                <a:latin typeface="+mn-lt"/>
              </a:rPr>
              <a:t>s</a:t>
            </a:r>
            <a:r>
              <a:rPr lang="en-US" altLang="zh-CN" sz="2000" b="1" dirty="0">
                <a:latin typeface="+mn-lt"/>
              </a:rPr>
              <a:t>(</a:t>
            </a:r>
            <a:r>
              <a:rPr lang="en-US" altLang="zh-CN" sz="2000" b="1" i="1" dirty="0">
                <a:latin typeface="+mn-lt"/>
              </a:rPr>
              <a:t>f</a:t>
            </a:r>
            <a:r>
              <a:rPr lang="en-US" altLang="zh-CN" sz="2000" b="1" dirty="0">
                <a:latin typeface="+mn-lt"/>
              </a:rPr>
              <a:t>)</a:t>
            </a:r>
            <a:r>
              <a:rPr lang="zh-CN" altLang="en-US" sz="2000" b="1" dirty="0">
                <a:latin typeface="+mn-lt"/>
              </a:rPr>
              <a:t>：</a:t>
            </a:r>
          </a:p>
        </p:txBody>
      </p:sp>
      <p:sp>
        <p:nvSpPr>
          <p:cNvPr id="30730" name="矩形 14">
            <a:extLst>
              <a:ext uri="{FF2B5EF4-FFF2-40B4-BE49-F238E27FC236}">
                <a16:creationId xmlns:a16="http://schemas.microsoft.com/office/drawing/2014/main" id="{B1BD8BF9-4CA2-4237-BF0F-FA0A72501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1058863"/>
            <a:ext cx="1327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990099"/>
                </a:solidFill>
              </a:rPr>
              <a:t>（平均功率</a:t>
            </a:r>
            <a:endParaRPr lang="en-US" altLang="zh-CN" sz="1600">
              <a:solidFill>
                <a:srgbClr val="990099"/>
              </a:solidFill>
            </a:endParaRPr>
          </a:p>
          <a:p>
            <a:pPr eaLnBrk="1" hangingPunct="1"/>
            <a:r>
              <a:rPr lang="en-US" altLang="zh-CN" sz="1600">
                <a:solidFill>
                  <a:srgbClr val="990099"/>
                </a:solidFill>
              </a:rPr>
              <a:t>   </a:t>
            </a:r>
            <a:r>
              <a:rPr lang="zh-CN" altLang="en-US" sz="1600">
                <a:solidFill>
                  <a:srgbClr val="990099"/>
                </a:solidFill>
              </a:rPr>
              <a:t>＝</a:t>
            </a:r>
            <a:r>
              <a:rPr lang="en-US" altLang="zh-CN" sz="1600">
                <a:solidFill>
                  <a:srgbClr val="990099"/>
                </a:solidFill>
              </a:rPr>
              <a:t>1 W</a:t>
            </a:r>
            <a:r>
              <a:rPr lang="zh-CN" altLang="en-US" sz="1600">
                <a:solidFill>
                  <a:srgbClr val="990099"/>
                </a:solidFill>
              </a:rPr>
              <a:t>时）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>
            <a:extLst>
              <a:ext uri="{FF2B5EF4-FFF2-40B4-BE49-F238E27FC236}">
                <a16:creationId xmlns:a16="http://schemas.microsoft.com/office/drawing/2014/main" id="{E42CFBB6-AF13-4E80-8E3D-B6373A861E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575705-A049-43F6-93C1-D7DED77B3D22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1D0DD-872F-482F-B67D-8CA5209D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071563"/>
            <a:ext cx="7500938" cy="521493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28600" indent="-228600">
              <a:lnSpc>
                <a:spcPts val="4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   </a:t>
            </a:r>
            <a:endParaRPr lang="en-US" altLang="zh-CN" sz="2400" b="1" kern="0" dirty="0">
              <a:latin typeface="+mn-lt"/>
              <a:ea typeface="+mn-ea"/>
            </a:endParaRPr>
          </a:p>
          <a:p>
            <a:pPr marL="228600" indent="-2286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包含</a:t>
            </a: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</a:rPr>
              <a:t>90</a:t>
            </a:r>
            <a:r>
              <a:rPr lang="zh-CN" altLang="en-US" sz="2400" b="1" kern="0" dirty="0">
                <a:solidFill>
                  <a:srgbClr val="990099"/>
                </a:solidFill>
                <a:latin typeface="+mn-lt"/>
                <a:ea typeface="+mn-ea"/>
              </a:rPr>
              <a:t>％</a:t>
            </a:r>
            <a:r>
              <a:rPr lang="zh-CN" altLang="en-US" sz="2400" b="1" kern="0" dirty="0">
                <a:latin typeface="+mn-lt"/>
                <a:ea typeface="+mn-ea"/>
              </a:rPr>
              <a:t>信号功率的带宽近似值为：</a:t>
            </a:r>
          </a:p>
          <a:p>
            <a:pPr marL="228600" indent="-228600">
              <a:lnSpc>
                <a:spcPts val="4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	        对于</a:t>
            </a:r>
            <a:r>
              <a:rPr lang="en-US" altLang="zh-CN" sz="2400" b="1" kern="0" dirty="0">
                <a:latin typeface="+mn-lt"/>
                <a:ea typeface="+mn-ea"/>
              </a:rPr>
              <a:t>QPSK</a:t>
            </a:r>
            <a:r>
              <a:rPr lang="zh-CN" altLang="en-US" sz="2400" b="1" kern="0" dirty="0">
                <a:latin typeface="+mn-lt"/>
                <a:ea typeface="+mn-ea"/>
              </a:rPr>
              <a:t>、</a:t>
            </a:r>
            <a:r>
              <a:rPr lang="en-US" altLang="zh-CN" sz="2400" b="1" kern="0" dirty="0">
                <a:latin typeface="+mn-lt"/>
                <a:ea typeface="+mn-ea"/>
              </a:rPr>
              <a:t>OQPSK</a:t>
            </a:r>
            <a:r>
              <a:rPr lang="zh-CN" altLang="en-US" sz="2400" b="1" kern="0" dirty="0">
                <a:latin typeface="+mn-lt"/>
                <a:ea typeface="+mn-ea"/>
              </a:rPr>
              <a:t>、</a:t>
            </a: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</a:rPr>
              <a:t>MSK</a:t>
            </a:r>
            <a:r>
              <a:rPr lang="zh-CN" altLang="en-US" sz="2400" b="1" kern="0" dirty="0">
                <a:latin typeface="+mn-lt"/>
                <a:ea typeface="+mn-ea"/>
              </a:rPr>
              <a:t>：  </a:t>
            </a:r>
            <a:r>
              <a:rPr lang="en-US" altLang="zh-CN" sz="2400" b="1" i="1" kern="0" dirty="0">
                <a:solidFill>
                  <a:srgbClr val="990099"/>
                </a:solidFill>
                <a:latin typeface="+mn-lt"/>
                <a:ea typeface="+mn-ea"/>
              </a:rPr>
              <a:t>B</a:t>
            </a: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</a:rPr>
              <a:t> </a:t>
            </a: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  <a:sym typeface="Symbol" pitchFamily="18" charset="2"/>
              </a:rPr>
              <a:t></a:t>
            </a: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</a:rPr>
              <a:t> 1/</a:t>
            </a:r>
            <a:r>
              <a:rPr lang="en-US" altLang="zh-CN" sz="2400" b="1" i="1" kern="0" dirty="0">
                <a:solidFill>
                  <a:srgbClr val="990099"/>
                </a:solidFill>
                <a:latin typeface="+mn-lt"/>
                <a:ea typeface="+mn-ea"/>
              </a:rPr>
              <a:t>T</a:t>
            </a:r>
            <a:r>
              <a:rPr lang="en-US" altLang="zh-CN" sz="2400" b="1" i="1" kern="0" baseline="-25000" dirty="0">
                <a:solidFill>
                  <a:srgbClr val="990099"/>
                </a:solidFill>
                <a:latin typeface="+mn-lt"/>
                <a:ea typeface="+mn-ea"/>
              </a:rPr>
              <a:t>B</a:t>
            </a: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</a:rPr>
              <a:t>  </a:t>
            </a:r>
            <a:r>
              <a:rPr lang="en-US" altLang="zh-CN" sz="2400" b="1" kern="0" dirty="0">
                <a:latin typeface="+mn-lt"/>
                <a:ea typeface="+mn-ea"/>
              </a:rPr>
              <a:t>Hz</a:t>
            </a:r>
            <a:endParaRPr lang="zh-CN" altLang="en-US" sz="2400" b="1" kern="0" dirty="0">
              <a:latin typeface="+mn-lt"/>
              <a:ea typeface="+mn-ea"/>
            </a:endParaRPr>
          </a:p>
          <a:p>
            <a:pPr marL="228600" indent="-228600">
              <a:lnSpc>
                <a:spcPts val="4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		对于</a:t>
            </a:r>
            <a:r>
              <a:rPr lang="en-US" altLang="zh-CN" sz="2400" b="1" kern="0" dirty="0">
                <a:latin typeface="+mn-lt"/>
                <a:ea typeface="+mn-ea"/>
              </a:rPr>
              <a:t>BPSK</a:t>
            </a:r>
            <a:r>
              <a:rPr lang="zh-CN" altLang="en-US" sz="2400" b="1" kern="0" dirty="0">
                <a:latin typeface="+mn-lt"/>
                <a:ea typeface="+mn-ea"/>
              </a:rPr>
              <a:t>：			</a:t>
            </a:r>
            <a:r>
              <a:rPr lang="zh-CN" altLang="en-US" sz="2400" b="1" kern="0" dirty="0">
                <a:solidFill>
                  <a:srgbClr val="0000CC"/>
                </a:solidFill>
                <a:latin typeface="+mn-lt"/>
                <a:ea typeface="+mn-ea"/>
              </a:rPr>
              <a:t>         </a:t>
            </a:r>
            <a:r>
              <a:rPr lang="en-US" altLang="zh-CN" sz="2400" b="1" i="1" kern="0" dirty="0">
                <a:solidFill>
                  <a:srgbClr val="000099"/>
                </a:solidFill>
                <a:latin typeface="+mn-lt"/>
                <a:ea typeface="+mn-ea"/>
              </a:rPr>
              <a:t>B</a:t>
            </a:r>
            <a:r>
              <a:rPr lang="en-US" altLang="zh-CN" sz="2400" b="1" kern="0" dirty="0">
                <a:solidFill>
                  <a:srgbClr val="000099"/>
                </a:solidFill>
                <a:latin typeface="+mn-lt"/>
                <a:ea typeface="+mn-ea"/>
              </a:rPr>
              <a:t> </a:t>
            </a:r>
            <a:r>
              <a:rPr lang="en-US" altLang="zh-CN" sz="2400" b="1" kern="0" dirty="0">
                <a:solidFill>
                  <a:srgbClr val="000099"/>
                </a:solidFill>
                <a:latin typeface="+mn-lt"/>
                <a:ea typeface="+mn-ea"/>
                <a:sym typeface="Symbol" pitchFamily="18" charset="2"/>
              </a:rPr>
              <a:t></a:t>
            </a:r>
            <a:r>
              <a:rPr lang="en-US" altLang="zh-CN" sz="2400" b="1" kern="0" dirty="0">
                <a:solidFill>
                  <a:srgbClr val="000099"/>
                </a:solidFill>
                <a:latin typeface="+mn-lt"/>
                <a:ea typeface="+mn-ea"/>
              </a:rPr>
              <a:t> 2/</a:t>
            </a:r>
            <a:r>
              <a:rPr lang="en-US" altLang="zh-CN" sz="2400" b="1" i="1" kern="0" dirty="0">
                <a:solidFill>
                  <a:srgbClr val="000099"/>
                </a:solidFill>
                <a:latin typeface="+mn-lt"/>
                <a:ea typeface="+mn-ea"/>
              </a:rPr>
              <a:t>T</a:t>
            </a:r>
            <a:r>
              <a:rPr lang="en-US" altLang="zh-CN" sz="2400" b="1" i="1" kern="0" baseline="-25000" dirty="0">
                <a:solidFill>
                  <a:srgbClr val="000099"/>
                </a:solidFill>
                <a:latin typeface="+mn-lt"/>
                <a:ea typeface="+mn-ea"/>
              </a:rPr>
              <a:t>B</a:t>
            </a:r>
            <a:r>
              <a:rPr lang="en-US" altLang="zh-CN" sz="2400" b="1" kern="0" dirty="0">
                <a:solidFill>
                  <a:srgbClr val="000099"/>
                </a:solidFill>
                <a:latin typeface="+mn-lt"/>
                <a:ea typeface="+mn-ea"/>
              </a:rPr>
              <a:t>  </a:t>
            </a:r>
            <a:r>
              <a:rPr lang="en-US" altLang="zh-CN" sz="2400" b="1" kern="0" dirty="0">
                <a:latin typeface="+mn-lt"/>
                <a:ea typeface="+mn-ea"/>
              </a:rPr>
              <a:t>Hz</a:t>
            </a:r>
            <a:endParaRPr lang="zh-CN" altLang="en-US" sz="2400" b="1" kern="0" dirty="0">
              <a:latin typeface="+mn-lt"/>
              <a:ea typeface="+mn-ea"/>
            </a:endParaRPr>
          </a:p>
          <a:p>
            <a:pPr marL="228600" indent="-228600">
              <a:lnSpc>
                <a:spcPts val="4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包含</a:t>
            </a: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</a:rPr>
              <a:t>99</a:t>
            </a:r>
            <a:r>
              <a:rPr lang="zh-CN" altLang="en-US" sz="2400" b="1" kern="0" dirty="0">
                <a:solidFill>
                  <a:srgbClr val="990099"/>
                </a:solidFill>
                <a:latin typeface="+mn-lt"/>
                <a:ea typeface="+mn-ea"/>
              </a:rPr>
              <a:t>％</a:t>
            </a:r>
            <a:r>
              <a:rPr lang="zh-CN" altLang="en-US" sz="2400" b="1" kern="0" dirty="0">
                <a:latin typeface="+mn-lt"/>
                <a:ea typeface="+mn-ea"/>
              </a:rPr>
              <a:t>信号功率的带宽近似值为：</a:t>
            </a:r>
          </a:p>
          <a:p>
            <a:pPr marL="228600" indent="-228600">
              <a:lnSpc>
                <a:spcPts val="4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		对于 </a:t>
            </a: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</a:rPr>
              <a:t>MSK</a:t>
            </a:r>
            <a:r>
              <a:rPr lang="zh-CN" altLang="en-US" sz="2400" b="1" kern="0" dirty="0">
                <a:latin typeface="+mn-lt"/>
                <a:ea typeface="+mn-ea"/>
              </a:rPr>
              <a:t>：			         </a:t>
            </a:r>
            <a:r>
              <a:rPr lang="en-US" altLang="zh-CN" sz="2400" b="1" i="1" kern="0" dirty="0">
                <a:solidFill>
                  <a:srgbClr val="990099"/>
                </a:solidFill>
                <a:latin typeface="+mn-lt"/>
                <a:ea typeface="+mn-ea"/>
              </a:rPr>
              <a:t>B</a:t>
            </a: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</a:rPr>
              <a:t> </a:t>
            </a: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  <a:sym typeface="Symbol" pitchFamily="18" charset="2"/>
              </a:rPr>
              <a:t></a:t>
            </a: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</a:rPr>
              <a:t> 1.2/</a:t>
            </a:r>
            <a:r>
              <a:rPr lang="en-US" altLang="zh-CN" sz="2400" b="1" i="1" kern="0" dirty="0">
                <a:solidFill>
                  <a:srgbClr val="990099"/>
                </a:solidFill>
                <a:latin typeface="+mn-lt"/>
                <a:ea typeface="+mn-ea"/>
              </a:rPr>
              <a:t>T</a:t>
            </a:r>
            <a:r>
              <a:rPr lang="en-US" altLang="zh-CN" sz="2400" b="1" i="1" kern="0" baseline="-25000" dirty="0">
                <a:solidFill>
                  <a:srgbClr val="990099"/>
                </a:solidFill>
                <a:latin typeface="+mn-lt"/>
                <a:ea typeface="+mn-ea"/>
              </a:rPr>
              <a:t>B</a:t>
            </a: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</a:rPr>
              <a:t>  </a:t>
            </a:r>
            <a:r>
              <a:rPr lang="en-US" altLang="zh-CN" sz="2400" b="1" kern="0" dirty="0">
                <a:latin typeface="+mn-lt"/>
                <a:ea typeface="+mn-ea"/>
              </a:rPr>
              <a:t>Hz</a:t>
            </a:r>
          </a:p>
          <a:p>
            <a:pPr marL="228600" indent="-228600">
              <a:lnSpc>
                <a:spcPts val="4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		</a:t>
            </a:r>
            <a:r>
              <a:rPr lang="zh-CN" altLang="en-US" sz="2400" b="1" kern="0" dirty="0">
                <a:latin typeface="+mn-lt"/>
                <a:ea typeface="+mn-ea"/>
              </a:rPr>
              <a:t>对于 </a:t>
            </a:r>
            <a:r>
              <a:rPr lang="en-US" altLang="zh-CN" sz="2400" b="1" kern="0" dirty="0">
                <a:latin typeface="+mn-lt"/>
                <a:ea typeface="+mn-ea"/>
              </a:rPr>
              <a:t>QPSK</a:t>
            </a:r>
            <a:r>
              <a:rPr lang="zh-CN" altLang="en-US" sz="2400" b="1" kern="0" dirty="0">
                <a:latin typeface="+mn-lt"/>
                <a:ea typeface="+mn-ea"/>
              </a:rPr>
              <a:t>及</a:t>
            </a:r>
            <a:r>
              <a:rPr lang="en-US" altLang="zh-CN" sz="2400" b="1" kern="0" dirty="0">
                <a:latin typeface="+mn-lt"/>
                <a:ea typeface="+mn-ea"/>
              </a:rPr>
              <a:t>OQPSK</a:t>
            </a:r>
            <a:r>
              <a:rPr lang="zh-CN" altLang="en-US" sz="2400" b="1" kern="0" dirty="0">
                <a:latin typeface="+mn-lt"/>
                <a:ea typeface="+mn-ea"/>
              </a:rPr>
              <a:t>：	</a:t>
            </a:r>
            <a:r>
              <a:rPr lang="zh-CN" altLang="en-US" sz="2400" b="1" kern="0" dirty="0">
                <a:solidFill>
                  <a:srgbClr val="0000CC"/>
                </a:solidFill>
                <a:latin typeface="+mn-lt"/>
                <a:ea typeface="+mn-ea"/>
              </a:rPr>
              <a:t>         </a:t>
            </a:r>
            <a:r>
              <a:rPr lang="en-US" altLang="zh-CN" sz="2400" b="1" i="1" kern="0" dirty="0">
                <a:solidFill>
                  <a:srgbClr val="000099"/>
                </a:solidFill>
                <a:latin typeface="+mn-lt"/>
                <a:ea typeface="+mn-ea"/>
              </a:rPr>
              <a:t>B</a:t>
            </a:r>
            <a:r>
              <a:rPr lang="en-US" altLang="zh-CN" sz="2400" b="1" kern="0" dirty="0">
                <a:solidFill>
                  <a:srgbClr val="000099"/>
                </a:solidFill>
                <a:latin typeface="+mn-lt"/>
                <a:ea typeface="+mn-ea"/>
              </a:rPr>
              <a:t> </a:t>
            </a:r>
            <a:r>
              <a:rPr lang="en-US" altLang="zh-CN" sz="2400" b="1" kern="0" dirty="0">
                <a:solidFill>
                  <a:srgbClr val="000099"/>
                </a:solidFill>
                <a:latin typeface="+mn-lt"/>
                <a:ea typeface="+mn-ea"/>
                <a:sym typeface="Symbol" pitchFamily="18" charset="2"/>
              </a:rPr>
              <a:t></a:t>
            </a:r>
            <a:r>
              <a:rPr lang="en-US" altLang="zh-CN" sz="2400" b="1" kern="0" dirty="0">
                <a:solidFill>
                  <a:srgbClr val="000099"/>
                </a:solidFill>
                <a:latin typeface="+mn-lt"/>
                <a:ea typeface="+mn-ea"/>
              </a:rPr>
              <a:t> 6/</a:t>
            </a:r>
            <a:r>
              <a:rPr lang="en-US" altLang="zh-CN" sz="2400" b="1" i="1" kern="0" dirty="0">
                <a:solidFill>
                  <a:srgbClr val="000099"/>
                </a:solidFill>
                <a:latin typeface="+mn-lt"/>
                <a:ea typeface="+mn-ea"/>
              </a:rPr>
              <a:t>T</a:t>
            </a:r>
            <a:r>
              <a:rPr lang="en-US" altLang="zh-CN" sz="2400" b="1" i="1" kern="0" baseline="-25000" dirty="0">
                <a:solidFill>
                  <a:srgbClr val="000099"/>
                </a:solidFill>
                <a:latin typeface="+mn-lt"/>
                <a:ea typeface="+mn-ea"/>
              </a:rPr>
              <a:t>B</a:t>
            </a:r>
            <a:r>
              <a:rPr lang="en-US" altLang="zh-CN" sz="2400" b="1" kern="0" dirty="0">
                <a:solidFill>
                  <a:srgbClr val="000099"/>
                </a:solidFill>
                <a:latin typeface="+mn-lt"/>
                <a:ea typeface="+mn-ea"/>
              </a:rPr>
              <a:t>    </a:t>
            </a:r>
            <a:r>
              <a:rPr lang="en-US" altLang="zh-CN" sz="2400" b="1" kern="0" dirty="0">
                <a:latin typeface="+mn-lt"/>
                <a:ea typeface="+mn-ea"/>
              </a:rPr>
              <a:t>Hz</a:t>
            </a:r>
          </a:p>
          <a:p>
            <a:pPr marL="228600" indent="-228600">
              <a:lnSpc>
                <a:spcPts val="4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		</a:t>
            </a:r>
            <a:r>
              <a:rPr lang="zh-CN" altLang="en-US" sz="2400" b="1" kern="0" dirty="0">
                <a:latin typeface="+mn-lt"/>
                <a:ea typeface="+mn-ea"/>
              </a:rPr>
              <a:t>对于 </a:t>
            </a:r>
            <a:r>
              <a:rPr lang="en-US" altLang="zh-CN" sz="2400" b="1" kern="0" dirty="0">
                <a:latin typeface="+mn-lt"/>
                <a:ea typeface="+mn-ea"/>
              </a:rPr>
              <a:t>BPSK</a:t>
            </a:r>
            <a:r>
              <a:rPr lang="zh-CN" altLang="en-US" sz="2400" b="1" kern="0" dirty="0">
                <a:latin typeface="+mn-lt"/>
                <a:ea typeface="+mn-ea"/>
              </a:rPr>
              <a:t>：	</a:t>
            </a:r>
            <a:r>
              <a:rPr lang="zh-CN" altLang="en-US" sz="2400" b="1" kern="0" dirty="0">
                <a:solidFill>
                  <a:srgbClr val="0000CC"/>
                </a:solidFill>
                <a:latin typeface="+mn-lt"/>
                <a:ea typeface="+mn-ea"/>
              </a:rPr>
              <a:t>                    </a:t>
            </a:r>
            <a:r>
              <a:rPr lang="en-US" altLang="zh-CN" sz="2400" b="1" i="1" kern="0" dirty="0">
                <a:solidFill>
                  <a:srgbClr val="000099"/>
                </a:solidFill>
                <a:latin typeface="+mn-lt"/>
                <a:ea typeface="+mn-ea"/>
              </a:rPr>
              <a:t>B</a:t>
            </a:r>
            <a:r>
              <a:rPr lang="en-US" altLang="zh-CN" sz="2400" b="1" kern="0" dirty="0">
                <a:solidFill>
                  <a:srgbClr val="000099"/>
                </a:solidFill>
                <a:latin typeface="+mn-lt"/>
                <a:ea typeface="+mn-ea"/>
              </a:rPr>
              <a:t> </a:t>
            </a:r>
            <a:r>
              <a:rPr lang="en-US" altLang="zh-CN" sz="2400" b="1" kern="0" dirty="0">
                <a:solidFill>
                  <a:srgbClr val="000099"/>
                </a:solidFill>
                <a:latin typeface="+mn-lt"/>
                <a:ea typeface="+mn-ea"/>
                <a:sym typeface="Symbol" pitchFamily="18" charset="2"/>
              </a:rPr>
              <a:t></a:t>
            </a:r>
            <a:r>
              <a:rPr lang="en-US" altLang="zh-CN" sz="2400" b="1" kern="0" dirty="0">
                <a:solidFill>
                  <a:srgbClr val="000099"/>
                </a:solidFill>
                <a:latin typeface="+mn-lt"/>
                <a:ea typeface="+mn-ea"/>
              </a:rPr>
              <a:t> 9/</a:t>
            </a:r>
            <a:r>
              <a:rPr lang="en-US" altLang="zh-CN" sz="2400" b="1" i="1" kern="0" dirty="0">
                <a:solidFill>
                  <a:srgbClr val="000099"/>
                </a:solidFill>
                <a:latin typeface="+mn-lt"/>
                <a:ea typeface="+mn-ea"/>
              </a:rPr>
              <a:t>T</a:t>
            </a:r>
            <a:r>
              <a:rPr lang="en-US" altLang="zh-CN" sz="2400" b="1" i="1" kern="0" baseline="-25000" dirty="0">
                <a:solidFill>
                  <a:srgbClr val="000099"/>
                </a:solidFill>
                <a:latin typeface="+mn-lt"/>
                <a:ea typeface="+mn-ea"/>
              </a:rPr>
              <a:t>B</a:t>
            </a:r>
            <a:r>
              <a:rPr lang="en-US" altLang="zh-CN" sz="2400" b="1" kern="0" dirty="0">
                <a:solidFill>
                  <a:srgbClr val="000099"/>
                </a:solidFill>
                <a:latin typeface="+mn-lt"/>
                <a:ea typeface="+mn-ea"/>
              </a:rPr>
              <a:t>    </a:t>
            </a:r>
            <a:r>
              <a:rPr lang="en-US" altLang="zh-CN" sz="2400" b="1" kern="0" dirty="0">
                <a:latin typeface="+mn-lt"/>
                <a:ea typeface="+mn-ea"/>
              </a:rPr>
              <a:t>Hz</a:t>
            </a:r>
          </a:p>
          <a:p>
            <a:pPr marL="228600" indent="-228600">
              <a:lnSpc>
                <a:spcPts val="4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   由此可见，</a:t>
            </a: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</a:rPr>
              <a:t>MSK</a:t>
            </a:r>
            <a:r>
              <a:rPr lang="zh-CN" altLang="en-US" sz="2400" b="1" kern="0" dirty="0">
                <a:solidFill>
                  <a:srgbClr val="990099"/>
                </a:solidFill>
                <a:latin typeface="+mn-lt"/>
                <a:ea typeface="+mn-ea"/>
              </a:rPr>
              <a:t>信号的带外功率下降非常快。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A4DD98-66B4-4EFE-A171-287D830D5C78}"/>
              </a:ext>
            </a:extLst>
          </p:cNvPr>
          <p:cNvSpPr/>
          <p:nvPr/>
        </p:nvSpPr>
        <p:spPr>
          <a:xfrm>
            <a:off x="642938" y="785813"/>
            <a:ext cx="1612900" cy="519112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计算表明</a:t>
            </a:r>
            <a:endParaRPr lang="zh-CN" altLang="en-US" sz="2800" b="1" dirty="0">
              <a:solidFill>
                <a:srgbClr val="990099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19C8B392-70E3-4B29-B9E8-12DFBBF1E0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5AB167-A40D-47F2-B707-2E5411162202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5123" name="Text Box 36">
            <a:extLst>
              <a:ext uri="{FF2B5EF4-FFF2-40B4-BE49-F238E27FC236}">
                <a16:creationId xmlns:a16="http://schemas.microsoft.com/office/drawing/2014/main" id="{66813168-B004-4A19-B953-9E4AF6EA5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2135188"/>
            <a:ext cx="5446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3399"/>
                </a:solidFill>
                <a:ea typeface="黑体" panose="02010609060101010101" pitchFamily="49" charset="-122"/>
              </a:rPr>
              <a:t>正交振幅调制（</a:t>
            </a:r>
            <a:r>
              <a:rPr lang="en-US" altLang="zh-CN" sz="4000" b="1">
                <a:solidFill>
                  <a:srgbClr val="003399"/>
                </a:solidFill>
                <a:ea typeface="黑体" panose="02010609060101010101" pitchFamily="49" charset="-122"/>
              </a:rPr>
              <a:t>QAM</a:t>
            </a:r>
            <a:r>
              <a:rPr lang="zh-CN" altLang="en-US" sz="4000" b="1">
                <a:solidFill>
                  <a:srgbClr val="003399"/>
                </a:solidFill>
                <a:ea typeface="黑体" panose="02010609060101010101" pitchFamily="49" charset="-122"/>
              </a:rPr>
              <a:t>）</a:t>
            </a:r>
            <a:endParaRPr lang="en-US" altLang="zh-CN" sz="4000" b="1">
              <a:solidFill>
                <a:srgbClr val="003399"/>
              </a:solidFill>
              <a:ea typeface="黑体" panose="02010609060101010101" pitchFamily="49" charset="-122"/>
            </a:endParaRPr>
          </a:p>
        </p:txBody>
      </p:sp>
      <p:sp>
        <p:nvSpPr>
          <p:cNvPr id="5124" name="矩形 4">
            <a:extLst>
              <a:ext uri="{FF2B5EF4-FFF2-40B4-BE49-F238E27FC236}">
                <a16:creationId xmlns:a16="http://schemas.microsoft.com/office/drawing/2014/main" id="{D400DBBA-D215-4B3D-B9A6-BD8FF24C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1425575"/>
            <a:ext cx="1682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4000" b="1" u="sng">
                <a:solidFill>
                  <a:srgbClr val="800080"/>
                </a:solidFill>
              </a:rPr>
              <a:t>§</a:t>
            </a:r>
            <a:r>
              <a:rPr lang="en-US" altLang="en-US" sz="4000" b="1" u="sng">
                <a:solidFill>
                  <a:srgbClr val="80008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lang="en-US" altLang="zh-CN" sz="4000" b="1" u="sng">
                <a:solidFill>
                  <a:srgbClr val="80008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.1  </a:t>
            </a:r>
            <a:endParaRPr lang="zh-CN" altLang="en-US" sz="4000" b="1" u="sng">
              <a:solidFill>
                <a:srgbClr val="800080"/>
              </a:solidFill>
            </a:endParaRPr>
          </a:p>
        </p:txBody>
      </p:sp>
      <p:sp>
        <p:nvSpPr>
          <p:cNvPr id="5125" name="矩形 5">
            <a:extLst>
              <a:ext uri="{FF2B5EF4-FFF2-40B4-BE49-F238E27FC236}">
                <a16:creationId xmlns:a16="http://schemas.microsoft.com/office/drawing/2014/main" id="{C3BB5AB9-99AE-494E-8718-D7414A9BD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068638"/>
            <a:ext cx="6354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3399"/>
                </a:solidFill>
                <a:ea typeface="华文中宋" panose="02010600040101010101" pitchFamily="2" charset="-122"/>
              </a:rPr>
              <a:t>（</a:t>
            </a:r>
            <a:r>
              <a:rPr lang="en-US" altLang="zh-CN" sz="2400">
                <a:solidFill>
                  <a:srgbClr val="003399"/>
                </a:solidFill>
                <a:ea typeface="华文中宋" panose="02010600040101010101" pitchFamily="2" charset="-122"/>
              </a:rPr>
              <a:t>Quadrature Amplitude Modulation</a:t>
            </a:r>
            <a:r>
              <a:rPr lang="zh-CN" altLang="en-US" sz="2400">
                <a:solidFill>
                  <a:srgbClr val="003399"/>
                </a:solidFill>
                <a:ea typeface="华文中宋" panose="02010600040101010101" pitchFamily="2" charset="-122"/>
              </a:rPr>
              <a:t>，</a:t>
            </a:r>
            <a:r>
              <a:rPr lang="en-US" altLang="zh-CN" sz="2400">
                <a:solidFill>
                  <a:srgbClr val="003399"/>
                </a:solidFill>
                <a:ea typeface="华文中宋" panose="02010600040101010101" pitchFamily="2" charset="-122"/>
              </a:rPr>
              <a:t>QAM</a:t>
            </a:r>
            <a:r>
              <a:rPr lang="zh-CN" altLang="en-US" sz="2400">
                <a:solidFill>
                  <a:srgbClr val="003399"/>
                </a:solidFill>
                <a:ea typeface="华文中宋" panose="02010600040101010101" pitchFamily="2" charset="-122"/>
              </a:rPr>
              <a:t>）</a:t>
            </a:r>
            <a:endParaRPr lang="zh-CN" altLang="en-US" sz="2400">
              <a:solidFill>
                <a:srgbClr val="003399"/>
              </a:solidFill>
            </a:endParaRPr>
          </a:p>
        </p:txBody>
      </p:sp>
      <p:sp>
        <p:nvSpPr>
          <p:cNvPr id="5126" name="矩形 8">
            <a:extLst>
              <a:ext uri="{FF2B5EF4-FFF2-40B4-BE49-F238E27FC236}">
                <a16:creationId xmlns:a16="http://schemas.microsoft.com/office/drawing/2014/main" id="{C56710A8-1A74-4FE8-A392-E80829C25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5" y="4068763"/>
            <a:ext cx="659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一种</a:t>
            </a:r>
            <a:r>
              <a:rPr lang="zh-CN" altLang="en-US" sz="2800" b="1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振幅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b="1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相位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联合键控的数字调制技术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BB2D7E9D-774B-4206-9E2D-8D90F2CFA5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919F65-4184-416C-80B3-1F92688271CC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072274-622D-4241-BADB-D2983CBD0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643063"/>
            <a:ext cx="7891463" cy="414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ts val="40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信号的包络恒定；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Arial" charset="0"/>
              </a:rPr>
              <a:t>在码元转换时刻，信号的相位连续；</a:t>
            </a:r>
            <a:endParaRPr lang="zh-CN" altLang="en-US" sz="2400" b="1" kern="0" dirty="0">
              <a:latin typeface="+mn-lt"/>
              <a:ea typeface="+mn-ea"/>
            </a:endParaRPr>
          </a:p>
          <a:p>
            <a:pPr marL="342900" indent="-342900">
              <a:lnSpc>
                <a:spcPts val="40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Arial" charset="0"/>
              </a:rPr>
              <a:t>信号的频偏等于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1/4T</a:t>
            </a:r>
            <a:r>
              <a:rPr lang="en-US" altLang="zh-CN" sz="2400" b="1" kern="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kern="0" baseline="-25000" dirty="0">
                <a:latin typeface="Arial" charset="0"/>
              </a:rPr>
              <a:t>，</a:t>
            </a:r>
            <a:r>
              <a:rPr lang="zh-CN" altLang="en-US" sz="2400" b="1" kern="0" dirty="0">
                <a:latin typeface="Arial" charset="0"/>
              </a:rPr>
              <a:t>调制指数</a:t>
            </a:r>
            <a:r>
              <a:rPr lang="en-US" altLang="zh-CN" sz="2800" b="1" i="1" kern="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=0.5</a:t>
            </a:r>
            <a:r>
              <a:rPr lang="zh-CN" altLang="en-US" sz="2400" b="1" kern="0" dirty="0">
                <a:latin typeface="Arial" charset="0"/>
              </a:rPr>
              <a:t>；</a:t>
            </a:r>
            <a:endParaRPr lang="en-US" altLang="zh-CN" sz="2400" b="1" kern="0" dirty="0">
              <a:latin typeface="+mn-lt"/>
              <a:ea typeface="+mn-ea"/>
            </a:endParaRPr>
          </a:p>
          <a:p>
            <a:pPr marL="342900" indent="-342900">
              <a:lnSpc>
                <a:spcPts val="40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在一个码元期间，</a:t>
            </a:r>
            <a:r>
              <a:rPr lang="zh-CN" altLang="en-US" sz="2400" b="1" dirty="0">
                <a:latin typeface="Arial" charset="0"/>
              </a:rPr>
              <a:t>附加相位</a:t>
            </a:r>
            <a:r>
              <a:rPr lang="zh-CN" altLang="en-US" sz="2400" b="1" kern="0" dirty="0">
                <a:latin typeface="+mn-lt"/>
                <a:ea typeface="+mn-ea"/>
              </a:rPr>
              <a:t>线性变化</a:t>
            </a:r>
            <a:r>
              <a:rPr lang="en-US" altLang="zh-CN" sz="2400" b="1" kern="0" dirty="0">
                <a:latin typeface="Times New Roman" pitchFamily="18" charset="0"/>
                <a:ea typeface="+mn-ea"/>
                <a:cs typeface="Times New Roman" pitchFamily="18" charset="0"/>
              </a:rPr>
              <a:t>±</a:t>
            </a:r>
            <a:r>
              <a:rPr lang="el-GR" altLang="zh-CN" sz="2400" b="1" kern="0" dirty="0">
                <a:latin typeface="Times New Roman" pitchFamily="18" charset="0"/>
                <a:ea typeface="+mn-ea"/>
                <a:cs typeface="Times New Roman" pitchFamily="18" charset="0"/>
              </a:rPr>
              <a:t>π</a:t>
            </a:r>
            <a:r>
              <a:rPr lang="en-US" altLang="zh-CN" sz="2400" b="1" kern="0" dirty="0">
                <a:latin typeface="Times New Roman" pitchFamily="18" charset="0"/>
                <a:ea typeface="+mn-ea"/>
                <a:cs typeface="Times New Roman" pitchFamily="18" charset="0"/>
              </a:rPr>
              <a:t>/2</a:t>
            </a:r>
            <a:r>
              <a:rPr lang="zh-CN" altLang="en-US" sz="2400" b="1" kern="0" dirty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endParaRPr lang="en-US" altLang="zh-CN" sz="2400" b="1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ts val="4000"/>
              </a:lnSpc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solidFill>
                  <a:srgbClr val="080808"/>
                </a:solidFill>
                <a:latin typeface="Arial" charset="0"/>
              </a:rPr>
              <a:t>  在</a:t>
            </a:r>
            <a:r>
              <a:rPr lang="zh-CN" altLang="en-US" sz="2400" b="1" dirty="0">
                <a:latin typeface="Arial" charset="0"/>
              </a:rPr>
              <a:t>每个</a:t>
            </a:r>
            <a:r>
              <a:rPr lang="zh-CN" altLang="en-US" sz="2400" b="1" kern="0" dirty="0">
                <a:solidFill>
                  <a:srgbClr val="080808"/>
                </a:solidFill>
                <a:latin typeface="Arial" charset="0"/>
              </a:rPr>
              <a:t>码元周期内必须包含</a:t>
            </a:r>
            <a:r>
              <a:rPr lang="en-US" altLang="zh-CN" sz="2400" b="1" kern="0" dirty="0">
                <a:solidFill>
                  <a:srgbClr val="080808"/>
                </a:solidFill>
                <a:latin typeface="Arial" charset="0"/>
                <a:cs typeface="Times New Roman" pitchFamily="18" charset="0"/>
              </a:rPr>
              <a:t>1/4</a:t>
            </a:r>
            <a:r>
              <a:rPr lang="zh-CN" altLang="en-US" sz="2400" b="1" kern="0" dirty="0">
                <a:solidFill>
                  <a:srgbClr val="080808"/>
                </a:solidFill>
                <a:latin typeface="Arial" charset="0"/>
                <a:cs typeface="Times New Roman" pitchFamily="18" charset="0"/>
              </a:rPr>
              <a:t> 载波周期的整数倍；</a:t>
            </a:r>
            <a:endParaRPr lang="en-US" altLang="zh-CN" sz="2400" b="1" kern="0" dirty="0">
              <a:solidFill>
                <a:srgbClr val="080808"/>
              </a:solidFill>
              <a:latin typeface="Arial" charset="0"/>
              <a:cs typeface="Times New Roman" pitchFamily="18" charset="0"/>
            </a:endParaRPr>
          </a:p>
          <a:p>
            <a:pPr>
              <a:lnSpc>
                <a:spcPts val="4000"/>
              </a:lnSpc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Arial" charset="0"/>
              </a:rPr>
              <a:t>  两种码元包含的正弦波数均相差</a:t>
            </a:r>
            <a:r>
              <a:rPr lang="en-US" altLang="zh-CN" sz="2400" b="1" dirty="0">
                <a:latin typeface="Arial" charset="0"/>
              </a:rPr>
              <a:t>1/2</a:t>
            </a:r>
            <a:r>
              <a:rPr lang="zh-CN" altLang="en-US" sz="2400" b="1" dirty="0">
                <a:latin typeface="Arial" charset="0"/>
              </a:rPr>
              <a:t>个周期；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功率谱密度的主瓣较</a:t>
            </a:r>
            <a:r>
              <a:rPr lang="en-US" altLang="zh-CN" sz="2400" b="1" kern="0" dirty="0">
                <a:latin typeface="+mn-lt"/>
                <a:ea typeface="+mn-ea"/>
              </a:rPr>
              <a:t>QPSK</a:t>
            </a:r>
            <a:r>
              <a:rPr lang="zh-CN" altLang="en-US" sz="2400" b="1" kern="0" dirty="0">
                <a:latin typeface="+mn-lt"/>
                <a:ea typeface="+mn-ea"/>
              </a:rPr>
              <a:t>宽，但滚降速率较快。</a:t>
            </a:r>
          </a:p>
          <a:p>
            <a:pPr marL="342900" indent="-342900">
              <a:lnSpc>
                <a:spcPts val="3800"/>
              </a:lnSpc>
              <a:spcBef>
                <a:spcPct val="20000"/>
              </a:spcBef>
              <a:buClr>
                <a:srgbClr val="0000CC"/>
              </a:buClr>
              <a:buSzPct val="60000"/>
              <a:defRPr/>
            </a:pPr>
            <a:endParaRPr lang="zh-CN" altLang="en-US" sz="2400" b="1" kern="0" dirty="0">
              <a:latin typeface="+mn-lt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86CBE7-0CC6-46B9-AE51-4E6D2413EE7B}"/>
              </a:ext>
            </a:extLst>
          </p:cNvPr>
          <p:cNvSpPr/>
          <p:nvPr/>
        </p:nvSpPr>
        <p:spPr>
          <a:xfrm>
            <a:off x="1166813" y="874713"/>
            <a:ext cx="7262812" cy="519112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defRPr/>
            </a:pPr>
            <a:r>
              <a:rPr lang="en-US" altLang="zh-CN" sz="2800" b="1" kern="0" dirty="0">
                <a:latin typeface="+mn-lt"/>
                <a:ea typeface="黑体" pitchFamily="2" charset="-122"/>
              </a:rPr>
              <a:t>        </a:t>
            </a:r>
            <a:r>
              <a:rPr lang="en-US" altLang="zh-CN" sz="2800" kern="0" dirty="0">
                <a:latin typeface="+mn-lt"/>
                <a:ea typeface="黑体" pitchFamily="2" charset="-122"/>
              </a:rPr>
              <a:t>MSK</a:t>
            </a:r>
            <a:r>
              <a:rPr lang="zh-CN" altLang="en-US" sz="2800" b="1" kern="0" dirty="0">
                <a:latin typeface="+mn-lt"/>
                <a:ea typeface="黑体" pitchFamily="2" charset="-122"/>
              </a:rPr>
              <a:t>信号的主要特点；</a:t>
            </a:r>
          </a:p>
        </p:txBody>
      </p:sp>
      <p:grpSp>
        <p:nvGrpSpPr>
          <p:cNvPr id="32773" name="组合 20">
            <a:extLst>
              <a:ext uri="{FF2B5EF4-FFF2-40B4-BE49-F238E27FC236}">
                <a16:creationId xmlns:a16="http://schemas.microsoft.com/office/drawing/2014/main" id="{7F7B3901-18B8-4F11-856F-DE01DA0D93BF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642938"/>
            <a:ext cx="1112838" cy="717550"/>
            <a:chOff x="357159" y="1714488"/>
            <a:chExt cx="690858" cy="57150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19053FD-15D5-4D36-81BF-6D1FD5786255}"/>
                </a:ext>
              </a:extLst>
            </p:cNvPr>
            <p:cNvSpPr/>
            <p:nvPr/>
          </p:nvSpPr>
          <p:spPr bwMode="auto">
            <a:xfrm>
              <a:off x="357159" y="1714488"/>
              <a:ext cx="690858" cy="5715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rgbClr val="6666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400" b="1" dirty="0">
                <a:solidFill>
                  <a:srgbClr val="80008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775" name="矩形 22">
              <a:extLst>
                <a:ext uri="{FF2B5EF4-FFF2-40B4-BE49-F238E27FC236}">
                  <a16:creationId xmlns:a16="http://schemas.microsoft.com/office/drawing/2014/main" id="{2866F4FC-74F4-4A35-8D8C-EAF8D418C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17" y="1786558"/>
              <a:ext cx="557811" cy="413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99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归纳</a:t>
              </a:r>
              <a:endParaRPr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C8656C09-A4D8-4B64-84A2-BB3988D545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99A376-CC92-4594-8EB5-090EA49E26DB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A00AC-FCD5-46EC-B870-BBF457D8C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214438"/>
            <a:ext cx="7704138" cy="3214687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ts val="38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移动通信</a:t>
            </a:r>
            <a:r>
              <a:rPr lang="zh-CN" altLang="en-US" sz="2400" b="1" kern="0" dirty="0">
                <a:latin typeface="+mn-lt"/>
                <a:ea typeface="+mn-ea"/>
              </a:rPr>
              <a:t>系统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+mn-ea"/>
              </a:rPr>
              <a:t>要求</a:t>
            </a:r>
            <a:r>
              <a:rPr lang="zh-CN" altLang="en-US" sz="2400" b="1" kern="0" dirty="0">
                <a:latin typeface="+mn-lt"/>
                <a:ea typeface="+mn-ea"/>
              </a:rPr>
              <a:t>：信号谱的</a:t>
            </a:r>
            <a:r>
              <a:rPr lang="zh-CN" altLang="en-US" sz="2400" b="1" kern="0" dirty="0">
                <a:solidFill>
                  <a:srgbClr val="0000CC"/>
                </a:solidFill>
                <a:latin typeface="+mn-lt"/>
                <a:ea typeface="+mn-ea"/>
              </a:rPr>
              <a:t>旁瓣</a:t>
            </a:r>
            <a:r>
              <a:rPr lang="zh-CN" altLang="en-US" sz="2400" b="1" kern="0" dirty="0">
                <a:latin typeface="+mn-lt"/>
                <a:ea typeface="+mn-ea"/>
              </a:rPr>
              <a:t>相对于</a:t>
            </a:r>
            <a:r>
              <a:rPr lang="zh-CN" altLang="en-US" sz="2400" b="1" kern="0" dirty="0">
                <a:solidFill>
                  <a:srgbClr val="0000CC"/>
                </a:solidFill>
                <a:latin typeface="+mn-lt"/>
                <a:ea typeface="+mn-ea"/>
              </a:rPr>
              <a:t>主瓣峰值</a:t>
            </a:r>
            <a:r>
              <a:rPr lang="zh-CN" altLang="en-US" sz="2400" b="1" kern="0" dirty="0">
                <a:latin typeface="+mn-lt"/>
                <a:ea typeface="+mn-ea"/>
              </a:rPr>
              <a:t>应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+mn-ea"/>
              </a:rPr>
              <a:t>低于</a:t>
            </a:r>
            <a:r>
              <a:rPr lang="en-US" altLang="zh-CN" sz="2400" b="1" kern="0" dirty="0">
                <a:solidFill>
                  <a:srgbClr val="0000CC"/>
                </a:solidFill>
                <a:latin typeface="+mn-lt"/>
                <a:ea typeface="+mn-ea"/>
              </a:rPr>
              <a:t>60 ~70dB</a:t>
            </a:r>
            <a:r>
              <a:rPr lang="zh-CN" altLang="en-US" sz="2400" b="1" kern="0" dirty="0">
                <a:latin typeface="+mn-lt"/>
                <a:ea typeface="+mn-ea"/>
              </a:rPr>
              <a:t>。</a:t>
            </a:r>
            <a:endParaRPr lang="en-US" altLang="zh-CN" sz="2400" b="1" kern="0" dirty="0">
              <a:latin typeface="+mn-lt"/>
              <a:ea typeface="+mn-ea"/>
            </a:endParaRPr>
          </a:p>
          <a:p>
            <a:pPr marL="342900" indent="-342900">
              <a:lnSpc>
                <a:spcPts val="38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尽管</a:t>
            </a: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</a:rPr>
              <a:t>MSK</a:t>
            </a:r>
            <a:r>
              <a:rPr lang="zh-CN" altLang="en-US" sz="2400" b="1" kern="0" dirty="0">
                <a:latin typeface="+mn-lt"/>
                <a:ea typeface="+mn-ea"/>
              </a:rPr>
              <a:t>信号具有较好的频谱特性和误码性能， 但仍不能满足此要求。</a:t>
            </a:r>
          </a:p>
          <a:p>
            <a:pPr marL="342900" indent="-342900">
              <a:lnSpc>
                <a:spcPts val="38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因此，需要对</a:t>
            </a:r>
            <a:r>
              <a:rPr lang="en-US" altLang="zh-CN" sz="2400" b="1" kern="0" dirty="0">
                <a:solidFill>
                  <a:srgbClr val="990099"/>
                </a:solidFill>
                <a:latin typeface="+mn-lt"/>
                <a:ea typeface="+mn-ea"/>
              </a:rPr>
              <a:t>MSK</a:t>
            </a:r>
            <a:r>
              <a:rPr lang="zh-CN" altLang="en-US" sz="2400" b="1" kern="0" dirty="0">
                <a:latin typeface="+mn-lt"/>
                <a:ea typeface="+mn-ea"/>
              </a:rPr>
              <a:t>的带外频谱特性进行改进， 使其衰减速度加快。</a:t>
            </a:r>
          </a:p>
          <a:p>
            <a:pPr marL="342900" indent="-342900">
              <a:lnSpc>
                <a:spcPts val="38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b="1" kern="0" dirty="0">
              <a:latin typeface="+mn-lt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A1C84-E393-4E22-AF66-3DC6880D2B04}"/>
              </a:ext>
            </a:extLst>
          </p:cNvPr>
          <p:cNvSpPr/>
          <p:nvPr/>
        </p:nvSpPr>
        <p:spPr>
          <a:xfrm>
            <a:off x="6911975" y="538163"/>
            <a:ext cx="170815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进一步改进</a:t>
            </a:r>
            <a:endParaRPr lang="zh-CN" altLang="en-US" sz="2400" dirty="0">
              <a:solidFill>
                <a:srgbClr val="99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52243B-FB8B-46B8-929B-E5FC2B131736}"/>
              </a:ext>
            </a:extLst>
          </p:cNvPr>
          <p:cNvSpPr/>
          <p:nvPr/>
        </p:nvSpPr>
        <p:spPr>
          <a:xfrm>
            <a:off x="3487738" y="4500563"/>
            <a:ext cx="1782762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400" b="1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MSK</a:t>
            </a:r>
            <a:endParaRPr lang="zh-CN" alt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3C254F71-A76A-4FFB-B2FF-7C5E9665C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072063"/>
            <a:ext cx="7786687" cy="118745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38100" cmpd="dbl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400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MSK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的功率谱密度比</a:t>
            </a:r>
            <a:r>
              <a:rPr lang="en-US" altLang="zh-CN" sz="2400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MSK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的更加集中，旁瓣进一步降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Arial" charset="0"/>
                <a:ea typeface="华文中宋" pitchFamily="2" charset="-122"/>
              </a:rPr>
              <a:t>低，能满足蜂窝移动通信环境下对带外辐射的严格要求。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9F978116-7B06-452A-A42F-5933C499BD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BA14BB-6CDB-495F-B684-A8B6B212FF2F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66563" name="矩形 2">
            <a:extLst>
              <a:ext uri="{FF2B5EF4-FFF2-40B4-BE49-F238E27FC236}">
                <a16:creationId xmlns:a16="http://schemas.microsoft.com/office/drawing/2014/main" id="{07A46055-4388-4920-B9B1-899F2B7BD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500188"/>
            <a:ext cx="7643812" cy="10064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400" dirty="0">
                <a:latin typeface="Arial" charset="0"/>
                <a:ea typeface="华文中宋" pitchFamily="2" charset="-122"/>
              </a:rPr>
              <a:t>在</a:t>
            </a:r>
            <a:r>
              <a:rPr lang="en-US" altLang="zh-CN" sz="2400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MSK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调制之前，用一个</a:t>
            </a:r>
            <a:r>
              <a:rPr lang="zh-CN" altLang="en-US" sz="2400" dirty="0">
                <a:solidFill>
                  <a:srgbClr val="FF0000"/>
                </a:solidFill>
                <a:latin typeface="Arial" charset="0"/>
                <a:ea typeface="华文中宋" pitchFamily="2" charset="-122"/>
              </a:rPr>
              <a:t>高斯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型低通滤波器对矩形的输入基带信号进行预处理，这种体制称为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华文中宋" pitchFamily="2" charset="-122"/>
              </a:rPr>
              <a:t>G</a:t>
            </a:r>
            <a:r>
              <a:rPr lang="en-US" altLang="zh-CN" sz="2400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MSK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。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7CDDBC4-3CF6-4F12-AD80-E3A7C95DE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3375"/>
            <a:ext cx="66024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r>
              <a:rPr lang="zh-CN" altLang="en-US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高斯最小频移键控</a:t>
            </a:r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MSK)</a:t>
            </a:r>
          </a:p>
        </p:txBody>
      </p:sp>
      <p:sp>
        <p:nvSpPr>
          <p:cNvPr id="27655" name="矩形 7">
            <a:extLst>
              <a:ext uri="{FF2B5EF4-FFF2-40B4-BE49-F238E27FC236}">
                <a16:creationId xmlns:a16="http://schemas.microsoft.com/office/drawing/2014/main" id="{CAFF6EA8-CD3D-4970-9E95-0D9B38C85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966788"/>
            <a:ext cx="728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华文中宋" pitchFamily="2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华文中宋" pitchFamily="2" charset="-122"/>
              </a:rPr>
              <a:t>Gaussian Filtered Minimum Shift Keying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华文中宋" pitchFamily="2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华文中宋" pitchFamily="2" charset="-122"/>
              </a:rPr>
              <a:t>GMSK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华文中宋" pitchFamily="2" charset="-122"/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39A5B-6F5C-4514-9F02-11D8ED671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2883" y="2786058"/>
            <a:ext cx="515519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4823" name="矩形 9">
            <a:extLst>
              <a:ext uri="{FF2B5EF4-FFF2-40B4-BE49-F238E27FC236}">
                <a16:creationId xmlns:a16="http://schemas.microsoft.com/office/drawing/2014/main" id="{9464DC0E-058F-4034-87F9-F86B17BF1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762375"/>
            <a:ext cx="340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71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高斯型低通滤波器</a:t>
            </a:r>
          </a:p>
        </p:txBody>
      </p:sp>
      <p:graphicFrame>
        <p:nvGraphicFramePr>
          <p:cNvPr id="34824" name="Object 4">
            <a:extLst>
              <a:ext uri="{FF2B5EF4-FFF2-40B4-BE49-F238E27FC236}">
                <a16:creationId xmlns:a16="http://schemas.microsoft.com/office/drawing/2014/main" id="{066CE540-EA62-4AB3-95DF-6A6C8D9022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4500563"/>
          <a:ext cx="25034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5" imgW="1295400" imgH="228600" progId="">
                  <p:embed/>
                </p:oleObj>
              </mc:Choice>
              <mc:Fallback>
                <p:oleObj name="Equation" r:id="rId5" imgW="1295400" imgH="228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500563"/>
                        <a:ext cx="2503487" cy="4349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6">
            <a:extLst>
              <a:ext uri="{FF2B5EF4-FFF2-40B4-BE49-F238E27FC236}">
                <a16:creationId xmlns:a16="http://schemas.microsoft.com/office/drawing/2014/main" id="{CFEB16B5-DA8E-48A7-95BD-EA345A3D9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8063" y="5280025"/>
          <a:ext cx="31511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7" imgW="1574800" imgH="508000" progId="">
                  <p:embed/>
                </p:oleObj>
              </mc:Choice>
              <mc:Fallback>
                <p:oleObj name="Equation" r:id="rId7" imgW="1574800" imgH="5080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5280025"/>
                        <a:ext cx="3151187" cy="10064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35FFFDA0-744B-4154-8659-2F4FF70E2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4286250"/>
          <a:ext cx="27495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9" imgW="1371600" imgH="457200" progId="">
                  <p:embed/>
                </p:oleObj>
              </mc:Choice>
              <mc:Fallback>
                <p:oleObj name="Equation" r:id="rId9" imgW="1371600" imgH="4572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4286250"/>
                        <a:ext cx="274955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BBA8F7BF-A29B-44EE-915F-3D24AA990E61}"/>
              </a:ext>
            </a:extLst>
          </p:cNvPr>
          <p:cNvSpPr/>
          <p:nvPr/>
        </p:nvSpPr>
        <p:spPr>
          <a:xfrm>
            <a:off x="5715000" y="5143500"/>
            <a:ext cx="3214688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zh-CN" sz="2400" b="1" i="1" dirty="0">
                <a:latin typeface="Arial" charset="0"/>
              </a:rPr>
              <a:t>B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—</a:t>
            </a: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宋体"/>
              </a:rPr>
              <a:t>滤波器的</a:t>
            </a:r>
            <a:r>
              <a:rPr lang="en-US" altLang="zh-CN" sz="2400" b="1" dirty="0">
                <a:latin typeface="+mn-lt"/>
              </a:rPr>
              <a:t>3dB</a:t>
            </a:r>
            <a:r>
              <a:rPr lang="zh-CN" altLang="en-US" sz="2400" b="1" dirty="0">
                <a:latin typeface="+mn-lt"/>
              </a:rPr>
              <a:t>带宽</a:t>
            </a:r>
            <a:endParaRPr lang="en-US" altLang="zh-CN" sz="2400" b="1" dirty="0">
              <a:latin typeface="+mn-lt"/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2400" b="1" dirty="0" err="1">
                <a:latin typeface="Arial" charset="0"/>
              </a:rPr>
              <a:t>BT</a:t>
            </a:r>
            <a:r>
              <a:rPr lang="en-US" altLang="zh-CN" sz="2400" b="1" baseline="-25000" dirty="0" err="1">
                <a:latin typeface="Arial" charset="0"/>
              </a:rPr>
              <a:t>b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—</a:t>
            </a:r>
            <a:r>
              <a:rPr lang="zh-CN" altLang="en-US" sz="2400" b="1" dirty="0">
                <a:latin typeface="Arial" charset="0"/>
              </a:rPr>
              <a:t>归一化</a:t>
            </a:r>
            <a:r>
              <a:rPr lang="en-US" altLang="zh-CN" sz="2400" b="1" dirty="0">
                <a:latin typeface="Arial" charset="0"/>
              </a:rPr>
              <a:t>3dB</a:t>
            </a:r>
            <a:r>
              <a:rPr lang="zh-CN" altLang="en-US" sz="2400" b="1" dirty="0">
                <a:latin typeface="Arial" charset="0"/>
              </a:rPr>
              <a:t>带宽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7BC06C-0948-4829-9A21-FA06C2759C12}"/>
              </a:ext>
            </a:extLst>
          </p:cNvPr>
          <p:cNvSpPr/>
          <p:nvPr/>
        </p:nvSpPr>
        <p:spPr>
          <a:xfrm>
            <a:off x="642938" y="4462463"/>
            <a:ext cx="2143125" cy="1311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Arial" charset="0"/>
              </a:rPr>
              <a:t> 传递函数</a:t>
            </a:r>
            <a:endParaRPr lang="en-US" altLang="zh-CN" sz="2400" b="1" kern="0" dirty="0">
              <a:latin typeface="Arial" charset="0"/>
            </a:endParaRPr>
          </a:p>
          <a:p>
            <a:pPr>
              <a:lnSpc>
                <a:spcPts val="3200"/>
              </a:lnSpc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b="1" kern="0" dirty="0">
              <a:latin typeface="Arial" charset="0"/>
            </a:endParaRPr>
          </a:p>
          <a:p>
            <a:pPr>
              <a:lnSpc>
                <a:spcPts val="3200"/>
              </a:lnSpc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Arial" charset="0"/>
              </a:rPr>
              <a:t> 冲激响应</a:t>
            </a:r>
            <a:endParaRPr lang="en-US" altLang="zh-CN" sz="2400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B9714DF3-69FE-4E15-84D3-540AF27E90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F08791-837B-4221-B040-F70F1DFB9C06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sp>
        <p:nvSpPr>
          <p:cNvPr id="35843" name="矩形 2">
            <a:extLst>
              <a:ext uri="{FF2B5EF4-FFF2-40B4-BE49-F238E27FC236}">
                <a16:creationId xmlns:a16="http://schemas.microsoft.com/office/drawing/2014/main" id="{43EF3CCA-EB51-4861-9491-871F7578D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76250"/>
            <a:ext cx="4833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71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ea typeface="华文中宋" panose="02010600040101010101" pitchFamily="2" charset="-122"/>
              </a:rPr>
              <a:t>GMSK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信号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的的功率谱密度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D63F79-AE0A-4323-A355-2D7D6B5D4656}"/>
              </a:ext>
            </a:extLst>
          </p:cNvPr>
          <p:cNvSpPr txBox="1">
            <a:spLocks noChangeArrowheads="1"/>
          </p:cNvSpPr>
          <p:nvPr/>
        </p:nvSpPr>
        <p:spPr>
          <a:xfrm>
            <a:off x="785813" y="1428750"/>
            <a:ext cx="2857500" cy="114300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defRPr/>
            </a:pPr>
            <a:r>
              <a:rPr lang="en-US" altLang="zh-CN" sz="2400" b="1" kern="0" dirty="0" err="1">
                <a:latin typeface="+mn-lt"/>
                <a:ea typeface="+mn-ea"/>
              </a:rPr>
              <a:t>BT</a:t>
            </a:r>
            <a:r>
              <a:rPr lang="en-US" altLang="zh-CN" sz="2400" b="1" kern="0" baseline="-25000" dirty="0" err="1">
                <a:latin typeface="+mn-lt"/>
                <a:ea typeface="+mn-ea"/>
              </a:rPr>
              <a:t>b</a:t>
            </a:r>
            <a:r>
              <a:rPr lang="zh-CN" altLang="en-US" sz="2400" b="1" kern="0" dirty="0">
                <a:solidFill>
                  <a:srgbClr val="080808"/>
                </a:solidFill>
                <a:latin typeface="Arial"/>
                <a:ea typeface="宋体"/>
              </a:rPr>
              <a:t>越</a:t>
            </a:r>
            <a:r>
              <a:rPr lang="zh-CN" altLang="en-US" sz="2400" b="1" kern="0" dirty="0">
                <a:latin typeface="+mn-lt"/>
                <a:ea typeface="+mn-ea"/>
              </a:rPr>
              <a:t>小，</a:t>
            </a:r>
            <a:endParaRPr lang="en-US" altLang="zh-CN" sz="2400" b="1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功率谱的衰降越快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9097D1-0A52-4FEB-8847-91A66EBB7E59}"/>
              </a:ext>
            </a:extLst>
          </p:cNvPr>
          <p:cNvSpPr/>
          <p:nvPr/>
        </p:nvSpPr>
        <p:spPr>
          <a:xfrm>
            <a:off x="785813" y="3429000"/>
            <a:ext cx="2994025" cy="133350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FF">
                  <a:lumMod val="50000"/>
                </a:srgbClr>
              </a:buClr>
              <a:buSzPct val="65000"/>
              <a:defRPr/>
            </a:pPr>
            <a:r>
              <a:rPr lang="en-US" altLang="zh-CN" sz="2400" b="1" dirty="0" err="1">
                <a:latin typeface="Arial" charset="0"/>
              </a:rPr>
              <a:t>BT</a:t>
            </a:r>
            <a:r>
              <a:rPr lang="en-US" altLang="zh-CN" sz="2400" b="1" baseline="-25000" dirty="0" err="1">
                <a:latin typeface="Arial" charset="0"/>
              </a:rPr>
              <a:t>b</a:t>
            </a:r>
            <a:r>
              <a:rPr lang="zh-CN" altLang="en-US" sz="2400" b="1" kern="0" dirty="0">
                <a:solidFill>
                  <a:srgbClr val="080808"/>
                </a:solidFill>
                <a:latin typeface="Arial"/>
                <a:ea typeface="宋体"/>
              </a:rPr>
              <a:t>越小，</a:t>
            </a:r>
            <a:endParaRPr lang="en-US" altLang="zh-CN" sz="2400" b="1" kern="0" dirty="0">
              <a:solidFill>
                <a:srgbClr val="080808"/>
              </a:solidFill>
              <a:latin typeface="Arial"/>
              <a:ea typeface="宋体"/>
            </a:endParaRPr>
          </a:p>
          <a:p>
            <a:pPr marL="342900" indent="-342900">
              <a:spcBef>
                <a:spcPct val="20000"/>
              </a:spcBef>
              <a:buClr>
                <a:srgbClr val="FFFFFF">
                  <a:lumMod val="50000"/>
                </a:srgbClr>
              </a:buClr>
              <a:buSzPct val="65000"/>
              <a:defRPr/>
            </a:pPr>
            <a:r>
              <a:rPr lang="zh-CN" altLang="en-US" sz="2400" b="1" kern="0" dirty="0">
                <a:solidFill>
                  <a:srgbClr val="080808"/>
                </a:solidFill>
                <a:latin typeface="Arial"/>
                <a:ea typeface="宋体"/>
              </a:rPr>
              <a:t>输出</a:t>
            </a:r>
            <a:r>
              <a:rPr lang="zh-CN" altLang="en-US" sz="2400" b="1" kern="0" dirty="0">
                <a:latin typeface="Arial" charset="0"/>
              </a:rPr>
              <a:t>脉冲宽度越大</a:t>
            </a:r>
            <a:r>
              <a:rPr lang="zh-CN" altLang="en-US" sz="2400" b="1" kern="0" dirty="0">
                <a:solidFill>
                  <a:srgbClr val="080808"/>
                </a:solidFill>
                <a:latin typeface="Arial"/>
                <a:ea typeface="宋体"/>
              </a:rPr>
              <a:t>，</a:t>
            </a:r>
            <a:endParaRPr lang="en-US" altLang="zh-CN" sz="2400" b="1" kern="0" dirty="0">
              <a:solidFill>
                <a:srgbClr val="080808"/>
              </a:solidFill>
              <a:latin typeface="Arial"/>
              <a:ea typeface="宋体"/>
            </a:endParaRPr>
          </a:p>
          <a:p>
            <a:pPr marL="342900" indent="-342900">
              <a:spcBef>
                <a:spcPct val="20000"/>
              </a:spcBef>
              <a:buClr>
                <a:srgbClr val="FFFFFF">
                  <a:lumMod val="50000"/>
                </a:srgbClr>
              </a:buClr>
              <a:buSzPct val="65000"/>
              <a:defRPr/>
            </a:pPr>
            <a:r>
              <a:rPr lang="en-US" altLang="zh-CN" sz="2400" b="1" kern="0" dirty="0">
                <a:solidFill>
                  <a:srgbClr val="080808"/>
                </a:solidFill>
                <a:latin typeface="Arial"/>
                <a:ea typeface="宋体"/>
              </a:rPr>
              <a:t>ISI</a:t>
            </a:r>
            <a:r>
              <a:rPr lang="zh-CN" altLang="en-US" sz="2400" b="1" kern="0" dirty="0">
                <a:solidFill>
                  <a:srgbClr val="080808"/>
                </a:solidFill>
                <a:latin typeface="Arial"/>
                <a:ea typeface="宋体"/>
              </a:rPr>
              <a:t>越严重。</a:t>
            </a:r>
            <a:endParaRPr lang="en-US" altLang="zh-CN" sz="2000" b="1" kern="0" dirty="0">
              <a:solidFill>
                <a:srgbClr val="080808"/>
              </a:solidFill>
              <a:latin typeface="Arial"/>
              <a:ea typeface="宋体"/>
            </a:endParaRPr>
          </a:p>
        </p:txBody>
      </p:sp>
      <p:sp>
        <p:nvSpPr>
          <p:cNvPr id="30726" name="矩形 6">
            <a:extLst>
              <a:ext uri="{FF2B5EF4-FFF2-40B4-BE49-F238E27FC236}">
                <a16:creationId xmlns:a16="http://schemas.microsoft.com/office/drawing/2014/main" id="{B9F031F7-736F-4EF7-B3E9-CBACC3614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800600"/>
            <a:ext cx="271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—— </a:t>
            </a:r>
            <a:r>
              <a:rPr lang="en-US" altLang="zh-CN" sz="2400" b="1" dirty="0">
                <a:latin typeface="+mn-lt"/>
                <a:ea typeface="+mn-ea"/>
              </a:rPr>
              <a:t>GMSK</a:t>
            </a:r>
            <a:r>
              <a:rPr lang="zh-CN" altLang="en-US" sz="2400" b="1" dirty="0">
                <a:latin typeface="+mn-lt"/>
                <a:ea typeface="+mn-ea"/>
              </a:rPr>
              <a:t>的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+mn-ea"/>
              </a:rPr>
              <a:t>缺点</a:t>
            </a:r>
          </a:p>
        </p:txBody>
      </p:sp>
      <p:sp>
        <p:nvSpPr>
          <p:cNvPr id="30727" name="矩形 7">
            <a:extLst>
              <a:ext uri="{FF2B5EF4-FFF2-40B4-BE49-F238E27FC236}">
                <a16:creationId xmlns:a16="http://schemas.microsoft.com/office/drawing/2014/main" id="{CA9FD66F-34C7-4C32-826A-09520F77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609850"/>
            <a:ext cx="271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—— </a:t>
            </a:r>
            <a:r>
              <a:rPr lang="en-US" altLang="zh-CN" sz="2400" b="1" dirty="0">
                <a:latin typeface="+mn-lt"/>
                <a:ea typeface="+mn-ea"/>
              </a:rPr>
              <a:t>GMSK</a:t>
            </a:r>
            <a:r>
              <a:rPr lang="zh-CN" altLang="en-US" sz="2400" b="1" dirty="0">
                <a:latin typeface="+mn-lt"/>
                <a:ea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优点</a:t>
            </a:r>
          </a:p>
        </p:txBody>
      </p:sp>
      <p:graphicFrame>
        <p:nvGraphicFramePr>
          <p:cNvPr id="35848" name="Object 4">
            <a:extLst>
              <a:ext uri="{FF2B5EF4-FFF2-40B4-BE49-F238E27FC236}">
                <a16:creationId xmlns:a16="http://schemas.microsoft.com/office/drawing/2014/main" id="{4AE2BBF4-4D64-46CB-BA4A-8E67B59C3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1000125"/>
          <a:ext cx="4833937" cy="494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Visio" r:id="rId4" imgW="2801200" imgH="2863901" progId="">
                  <p:embed/>
                </p:oleObj>
              </mc:Choice>
              <mc:Fallback>
                <p:oleObj name="Visio" r:id="rId4" imgW="2801200" imgH="2863901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1000125"/>
                        <a:ext cx="4833937" cy="494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矩形 9">
            <a:extLst>
              <a:ext uri="{FF2B5EF4-FFF2-40B4-BE49-F238E27FC236}">
                <a16:creationId xmlns:a16="http://schemas.microsoft.com/office/drawing/2014/main" id="{8FFA5F88-24E7-4655-B1FF-86FF0FA8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6000750"/>
            <a:ext cx="792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在第二代 移动通信系统（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GSM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）中，采用</a:t>
            </a:r>
            <a:r>
              <a:rPr lang="en-US" altLang="zh-CN" sz="2000" i="1" dirty="0" err="1">
                <a:latin typeface="+mn-lt"/>
                <a:ea typeface="微软雅黑" pitchFamily="34" charset="-122"/>
              </a:rPr>
              <a:t>BT</a:t>
            </a:r>
            <a:r>
              <a:rPr lang="en-US" altLang="zh-CN" sz="2000" i="1" baseline="-25000" dirty="0" err="1">
                <a:latin typeface="+mn-lt"/>
                <a:ea typeface="微软雅黑" pitchFamily="34" charset="-122"/>
              </a:rPr>
              <a:t>b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 = 0.3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的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GMSK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调制。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1EAF3F3F-CF1B-4132-A822-B6B1D1FC54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C5A939-1AE9-4D5B-9994-7B9149C26FB2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sp>
        <p:nvSpPr>
          <p:cNvPr id="4" name="Text Box 36">
            <a:extLst>
              <a:ext uri="{FF2B5EF4-FFF2-40B4-BE49-F238E27FC236}">
                <a16:creationId xmlns:a16="http://schemas.microsoft.com/office/drawing/2014/main" id="{B99BC822-2041-4EB6-89DB-5AC5C0F192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71688" y="2132013"/>
            <a:ext cx="53578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3600" b="1" dirty="0">
                <a:solidFill>
                  <a:srgbClr val="003399"/>
                </a:solidFill>
                <a:latin typeface="+mn-lt"/>
                <a:ea typeface="微软雅黑" pitchFamily="34" charset="-122"/>
              </a:rPr>
              <a:t> 正交频分复用（</a:t>
            </a:r>
            <a:r>
              <a:rPr lang="en-US" altLang="zh-CN" sz="3600" b="1" dirty="0">
                <a:solidFill>
                  <a:srgbClr val="003399"/>
                </a:solidFill>
                <a:latin typeface="+mn-lt"/>
                <a:ea typeface="微软雅黑" pitchFamily="34" charset="-122"/>
              </a:rPr>
              <a:t>OFDM</a:t>
            </a:r>
            <a:r>
              <a:rPr lang="zh-CN" altLang="en-US" sz="3600" b="1" dirty="0">
                <a:solidFill>
                  <a:srgbClr val="003399"/>
                </a:solidFill>
                <a:latin typeface="+mn-lt"/>
                <a:ea typeface="微软雅黑" pitchFamily="34" charset="-122"/>
              </a:rPr>
              <a:t>）</a:t>
            </a:r>
            <a:endParaRPr lang="en-US" altLang="zh-CN" sz="3600" b="1" dirty="0">
              <a:solidFill>
                <a:srgbClr val="003399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36868" name="矩形 4">
            <a:extLst>
              <a:ext uri="{FF2B5EF4-FFF2-40B4-BE49-F238E27FC236}">
                <a16:creationId xmlns:a16="http://schemas.microsoft.com/office/drawing/2014/main" id="{A163C06D-5C08-4B15-982A-261280963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417638"/>
            <a:ext cx="1531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3600" b="1" u="sng">
                <a:solidFill>
                  <a:srgbClr val="800080"/>
                </a:solidFill>
              </a:rPr>
              <a:t>§</a:t>
            </a:r>
            <a:r>
              <a:rPr lang="en-US" altLang="en-US" sz="3600" b="1" u="sng">
                <a:solidFill>
                  <a:srgbClr val="80008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lang="en-US" altLang="zh-CN" sz="3600" b="1" u="sng">
                <a:solidFill>
                  <a:srgbClr val="80008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.3  </a:t>
            </a:r>
            <a:endParaRPr lang="zh-CN" altLang="en-US" sz="3600" b="1" u="sng">
              <a:solidFill>
                <a:srgbClr val="800080"/>
              </a:solidFill>
            </a:endParaRPr>
          </a:p>
        </p:txBody>
      </p:sp>
      <p:sp>
        <p:nvSpPr>
          <p:cNvPr id="36869" name="矩形 8">
            <a:extLst>
              <a:ext uri="{FF2B5EF4-FFF2-40B4-BE49-F238E27FC236}">
                <a16:creationId xmlns:a16="http://schemas.microsoft.com/office/drawing/2014/main" id="{237292C7-0413-455D-A4DA-1485BA7CB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3203575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一种多载波调制技术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978235-2F28-46DE-AFDD-F8E1F5457A44}"/>
              </a:ext>
            </a:extLst>
          </p:cNvPr>
          <p:cNvSpPr/>
          <p:nvPr/>
        </p:nvSpPr>
        <p:spPr>
          <a:xfrm>
            <a:off x="1571625" y="2774950"/>
            <a:ext cx="6500813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华文中宋" pitchFamily="2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华文中宋" pitchFamily="2" charset="-122"/>
              </a:rPr>
              <a:t>Orthogonal Frequency Division Multiplexing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华文中宋" pitchFamily="2" charset="-122"/>
              </a:rPr>
              <a:t>）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12B73-9A3F-4632-BFDE-95B80B19FBFA}"/>
              </a:ext>
            </a:extLst>
          </p:cNvPr>
          <p:cNvSpPr/>
          <p:nvPr/>
        </p:nvSpPr>
        <p:spPr>
          <a:xfrm>
            <a:off x="1571625" y="4060825"/>
            <a:ext cx="6786563" cy="1006475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具有较强的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抗多径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传播和抗频率选择性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衰落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的能力以及较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高的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频谱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利用率，在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高速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无线通信系统中得到了广泛应用。</a:t>
            </a:r>
          </a:p>
        </p:txBody>
      </p:sp>
      <p:sp>
        <p:nvSpPr>
          <p:cNvPr id="36872" name="矩形 11">
            <a:extLst>
              <a:ext uri="{FF2B5EF4-FFF2-40B4-BE49-F238E27FC236}">
                <a16:creationId xmlns:a16="http://schemas.microsoft.com/office/drawing/2014/main" id="{7B5F2578-FB02-4C27-9465-DD208F9F1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3275013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多载波调制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2D470AF7-FF60-4AB8-8C9C-24574226B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B0441B-A084-43A8-B4A9-898730108153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087B3E-BFAD-4B45-8CEB-6CCBEF750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671638"/>
            <a:ext cx="7458075" cy="15398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8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          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它是将需要传输的数据流调制到</a:t>
            </a:r>
            <a:r>
              <a:rPr lang="zh-CN" altLang="en-US" sz="2400" dirty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单个载波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上进行传送，前面介绍的各种数字调制方式都属于单载波体制。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2C3F3-CC80-4080-9DEA-E5EB74AB2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547688"/>
            <a:ext cx="171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defRPr/>
            </a:pPr>
            <a:r>
              <a:rPr lang="zh-CN" altLang="en-US" sz="28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问题引出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63838-2C6F-4F96-BB60-1C07AFFCB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357313"/>
            <a:ext cx="2214563" cy="52863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单载波调制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351B675-285E-4DF1-9EBA-F19916F4C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428625"/>
            <a:ext cx="45466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zh-CN" altLang="en-US" sz="3200" b="1" dirty="0">
                <a:solidFill>
                  <a:srgbClr val="000099"/>
                </a:solidFill>
                <a:latin typeface="+mn-lt"/>
                <a:ea typeface="微软雅黑" pitchFamily="34" charset="-122"/>
              </a:rPr>
              <a:t>概述</a:t>
            </a:r>
            <a:endParaRPr lang="en-US" altLang="zh-CN" sz="3200" b="1" dirty="0">
              <a:solidFill>
                <a:srgbClr val="003399"/>
              </a:solidFill>
              <a:latin typeface="+mn-lt"/>
              <a:ea typeface="微软雅黑" pitchFamily="34" charset="-122"/>
            </a:endParaRPr>
          </a:p>
        </p:txBody>
      </p:sp>
      <p:grpSp>
        <p:nvGrpSpPr>
          <p:cNvPr id="37895" name="组合 57">
            <a:extLst>
              <a:ext uri="{FF2B5EF4-FFF2-40B4-BE49-F238E27FC236}">
                <a16:creationId xmlns:a16="http://schemas.microsoft.com/office/drawing/2014/main" id="{3CE1E140-6379-41BA-B6DD-41963B98F202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786188"/>
            <a:ext cx="1685925" cy="642937"/>
            <a:chOff x="2500298" y="3214686"/>
            <a:chExt cx="1685495" cy="64294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F7B7288-0630-4CE1-BE44-3A86AF48930F}"/>
                </a:ext>
              </a:extLst>
            </p:cNvPr>
            <p:cNvSpPr/>
            <p:nvPr/>
          </p:nvSpPr>
          <p:spPr bwMode="auto">
            <a:xfrm>
              <a:off x="2500298" y="3214686"/>
              <a:ext cx="1571224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37897" name="矩形 17">
              <a:extLst>
                <a:ext uri="{FF2B5EF4-FFF2-40B4-BE49-F238E27FC236}">
                  <a16:creationId xmlns:a16="http://schemas.microsoft.com/office/drawing/2014/main" id="{81368AFE-870B-40C6-83D0-AEAC42CA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11" y="3286124"/>
              <a:ext cx="1588682" cy="457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存在问题</a:t>
              </a:r>
              <a:endParaRPr lang="zh-CN" altLang="en-US" sz="2400" b="1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id="{CC78EC72-EB56-4F2C-B593-3E8047AFFD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3F08F5-135A-41FF-800F-A9D554181FCD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39F3B8-B810-4F85-9E4D-BC6228075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671638"/>
            <a:ext cx="7458075" cy="15398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8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          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它是将需要传输的数据流调制到</a:t>
            </a:r>
            <a:r>
              <a:rPr lang="zh-CN" altLang="en-US" sz="2400" b="1" dirty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单个</a:t>
            </a:r>
            <a:r>
              <a:rPr lang="zh-CN" altLang="en-US" sz="2400" dirty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载波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上进行传送，前面介绍的各种数字调制方式都属于单载波体制。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9BBD8-257A-46BA-8B8D-8271234F5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547688"/>
            <a:ext cx="171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defRPr/>
            </a:pPr>
            <a:r>
              <a:rPr lang="zh-CN" altLang="en-US" sz="28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问题引出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B27BA-839A-46CE-A1BA-7A6AA934C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357313"/>
            <a:ext cx="2214563" cy="52863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单载波调制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1033EA1-89FA-4DDB-AA53-A95EF23D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28625"/>
            <a:ext cx="55292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zh-CN" altLang="en-US" sz="3200" b="1" dirty="0">
                <a:solidFill>
                  <a:srgbClr val="000099"/>
                </a:solidFill>
                <a:latin typeface="+mn-lt"/>
                <a:ea typeface="微软雅黑" pitchFamily="34" charset="-122"/>
              </a:rPr>
              <a:t> 概述</a:t>
            </a:r>
            <a:endParaRPr lang="en-US" altLang="zh-CN" sz="3200" b="1" dirty="0">
              <a:solidFill>
                <a:srgbClr val="003399"/>
              </a:solidFill>
              <a:latin typeface="+mn-lt"/>
              <a:ea typeface="微软雅黑" pitchFamily="34" charset="-122"/>
            </a:endParaRPr>
          </a:p>
        </p:txBody>
      </p:sp>
      <p:grpSp>
        <p:nvGrpSpPr>
          <p:cNvPr id="2" name="组合 40">
            <a:extLst>
              <a:ext uri="{FF2B5EF4-FFF2-40B4-BE49-F238E27FC236}">
                <a16:creationId xmlns:a16="http://schemas.microsoft.com/office/drawing/2014/main" id="{DA8E8408-B402-4569-BC56-0A19C97A48A0}"/>
              </a:ext>
            </a:extLst>
          </p:cNvPr>
          <p:cNvGrpSpPr>
            <a:grpSpLocks/>
          </p:cNvGrpSpPr>
          <p:nvPr/>
        </p:nvGrpSpPr>
        <p:grpSpPr bwMode="auto">
          <a:xfrm>
            <a:off x="4043363" y="1522413"/>
            <a:ext cx="4314825" cy="2178050"/>
            <a:chOff x="4042906" y="1522832"/>
            <a:chExt cx="4315308" cy="2177406"/>
          </a:xfrm>
        </p:grpSpPr>
        <p:grpSp>
          <p:nvGrpSpPr>
            <p:cNvPr id="38934" name="组合 29">
              <a:extLst>
                <a:ext uri="{FF2B5EF4-FFF2-40B4-BE49-F238E27FC236}">
                  <a16:creationId xmlns:a16="http://schemas.microsoft.com/office/drawing/2014/main" id="{2910D327-B934-4218-85BC-F1DD356D2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8449" y="1522832"/>
              <a:ext cx="4149765" cy="2177406"/>
              <a:chOff x="500034" y="1000108"/>
              <a:chExt cx="4149765" cy="2177406"/>
            </a:xfrm>
          </p:grpSpPr>
          <p:grpSp>
            <p:nvGrpSpPr>
              <p:cNvPr id="38936" name="组合 65">
                <a:extLst>
                  <a:ext uri="{FF2B5EF4-FFF2-40B4-BE49-F238E27FC236}">
                    <a16:creationId xmlns:a16="http://schemas.microsoft.com/office/drawing/2014/main" id="{6A06AED2-8FB5-4D4E-9058-F7CD9450D6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910" y="1000108"/>
                <a:ext cx="4006889" cy="2177406"/>
                <a:chOff x="642910" y="1000108"/>
                <a:chExt cx="4006889" cy="2177406"/>
              </a:xfrm>
            </p:grpSpPr>
            <p:grpSp>
              <p:nvGrpSpPr>
                <p:cNvPr id="38938" name="组合 63">
                  <a:extLst>
                    <a:ext uri="{FF2B5EF4-FFF2-40B4-BE49-F238E27FC236}">
                      <a16:creationId xmlns:a16="http://schemas.microsoft.com/office/drawing/2014/main" id="{18D412D4-5978-40D0-B7AB-0F67ADCBEA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2910" y="1000108"/>
                  <a:ext cx="4006889" cy="2169777"/>
                  <a:chOff x="642910" y="1000108"/>
                  <a:chExt cx="4006889" cy="2169777"/>
                </a:xfrm>
              </p:grpSpPr>
              <p:pic>
                <p:nvPicPr>
                  <p:cNvPr id="38943" name="Picture 7" descr="MSK串扰2">
                    <a:extLst>
                      <a:ext uri="{FF2B5EF4-FFF2-40B4-BE49-F238E27FC236}">
                        <a16:creationId xmlns:a16="http://schemas.microsoft.com/office/drawing/2014/main" id="{F8C1EC05-FE35-4B39-9C14-78A411EA3C7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5654" t="62376"/>
                  <a:stretch>
                    <a:fillRect/>
                  </a:stretch>
                </p:blipFill>
                <p:spPr bwMode="auto">
                  <a:xfrm>
                    <a:off x="4429124" y="1256832"/>
                    <a:ext cx="220675" cy="19130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8944" name="Picture 10" descr="MSK串扰2">
                    <a:extLst>
                      <a:ext uri="{FF2B5EF4-FFF2-40B4-BE49-F238E27FC236}">
                        <a16:creationId xmlns:a16="http://schemas.microsoft.com/office/drawing/2014/main" id="{0C9A1A6B-C91D-4D78-80B2-850A396B085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773" r="24039" b="57285"/>
                  <a:stretch>
                    <a:fillRect/>
                  </a:stretch>
                </p:blipFill>
                <p:spPr bwMode="auto">
                  <a:xfrm>
                    <a:off x="642910" y="1000108"/>
                    <a:ext cx="3857652" cy="192882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0" name="Text Box 24">
                  <a:extLst>
                    <a:ext uri="{FF2B5EF4-FFF2-40B4-BE49-F238E27FC236}">
                      <a16:creationId xmlns:a16="http://schemas.microsoft.com/office/drawing/2014/main" id="{6DD144FC-3150-48F9-976F-B0F8F7F086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14017" y="1001695"/>
                  <a:ext cx="528696" cy="3205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defRPr/>
                  </a:pPr>
                  <a:r>
                    <a:rPr lang="en-US" altLang="zh-CN" b="1" dirty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</a:rPr>
                    <a:t>|</a:t>
                  </a:r>
                  <a:r>
                    <a:rPr lang="en-US" altLang="zh-CN" b="1" i="1" dirty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</a:rPr>
                    <a:t>C</a:t>
                  </a:r>
                  <a:r>
                    <a:rPr lang="en-US" altLang="zh-CN" b="1" dirty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</a:rPr>
                    <a:t>(</a:t>
                  </a:r>
                  <a:r>
                    <a:rPr lang="en-US" altLang="zh-CN" b="1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f</a:t>
                  </a:r>
                  <a:r>
                    <a:rPr lang="en-US" altLang="zh-CN" b="1" dirty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</a:rPr>
                    <a:t>)|</a:t>
                  </a:r>
                </a:p>
              </p:txBody>
            </p:sp>
            <p:sp>
              <p:nvSpPr>
                <p:cNvPr id="38940" name="Text Box 15">
                  <a:extLst>
                    <a:ext uri="{FF2B5EF4-FFF2-40B4-BE49-F238E27FC236}">
                      <a16:creationId xmlns:a16="http://schemas.microsoft.com/office/drawing/2014/main" id="{DBEE5775-2B94-4E67-AA1C-4D4A797740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29124" y="2857496"/>
                  <a:ext cx="206049" cy="3200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 b="1" i="1">
                      <a:latin typeface="Times New Roman" panose="02020603050405020304" pitchFamily="18" charset="0"/>
                    </a:rPr>
                    <a:t>t</a:t>
                  </a:r>
                  <a:endParaRPr lang="en-US" altLang="zh-CN" sz="2000" b="1"/>
                </a:p>
              </p:txBody>
            </p:sp>
            <p:sp>
              <p:nvSpPr>
                <p:cNvPr id="22" name="任意多边形 21">
                  <a:extLst>
                    <a:ext uri="{FF2B5EF4-FFF2-40B4-BE49-F238E27FC236}">
                      <a16:creationId xmlns:a16="http://schemas.microsoft.com/office/drawing/2014/main" id="{69F77A72-B3D8-4236-BEC7-9C93B4955C11}"/>
                    </a:ext>
                  </a:extLst>
                </p:cNvPr>
                <p:cNvSpPr/>
                <p:nvPr/>
              </p:nvSpPr>
              <p:spPr bwMode="auto">
                <a:xfrm>
                  <a:off x="1071174" y="1428606"/>
                  <a:ext cx="112725" cy="1291843"/>
                </a:xfrm>
                <a:custGeom>
                  <a:avLst/>
                  <a:gdLst>
                    <a:gd name="connsiteX0" fmla="*/ 0 w 164495"/>
                    <a:gd name="connsiteY0" fmla="*/ 0 h 1359505"/>
                    <a:gd name="connsiteX1" fmla="*/ 72572 w 164495"/>
                    <a:gd name="connsiteY1" fmla="*/ 159658 h 1359505"/>
                    <a:gd name="connsiteX2" fmla="*/ 72572 w 164495"/>
                    <a:gd name="connsiteY2" fmla="*/ 159658 h 1359505"/>
                    <a:gd name="connsiteX3" fmla="*/ 87086 w 164495"/>
                    <a:gd name="connsiteY3" fmla="*/ 493486 h 1359505"/>
                    <a:gd name="connsiteX4" fmla="*/ 14515 w 164495"/>
                    <a:gd name="connsiteY4" fmla="*/ 667658 h 1359505"/>
                    <a:gd name="connsiteX5" fmla="*/ 58057 w 164495"/>
                    <a:gd name="connsiteY5" fmla="*/ 827315 h 1359505"/>
                    <a:gd name="connsiteX6" fmla="*/ 145143 w 164495"/>
                    <a:gd name="connsiteY6" fmla="*/ 943429 h 1359505"/>
                    <a:gd name="connsiteX7" fmla="*/ 145143 w 164495"/>
                    <a:gd name="connsiteY7" fmla="*/ 1074058 h 1359505"/>
                    <a:gd name="connsiteX8" fmla="*/ 29029 w 164495"/>
                    <a:gd name="connsiteY8" fmla="*/ 1320800 h 1359505"/>
                    <a:gd name="connsiteX9" fmla="*/ 14515 w 164495"/>
                    <a:gd name="connsiteY9" fmla="*/ 1306286 h 1359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4495" h="1359505">
                      <a:moveTo>
                        <a:pt x="0" y="0"/>
                      </a:moveTo>
                      <a:lnTo>
                        <a:pt x="72572" y="159658"/>
                      </a:lnTo>
                      <a:lnTo>
                        <a:pt x="72572" y="159658"/>
                      </a:lnTo>
                      <a:cubicBezTo>
                        <a:pt x="74991" y="215296"/>
                        <a:pt x="96762" y="408819"/>
                        <a:pt x="87086" y="493486"/>
                      </a:cubicBezTo>
                      <a:cubicBezTo>
                        <a:pt x="77410" y="578153"/>
                        <a:pt x="19353" y="612020"/>
                        <a:pt x="14515" y="667658"/>
                      </a:cubicBezTo>
                      <a:cubicBezTo>
                        <a:pt x="9677" y="723296"/>
                        <a:pt x="36286" y="781353"/>
                        <a:pt x="58057" y="827315"/>
                      </a:cubicBezTo>
                      <a:cubicBezTo>
                        <a:pt x="79828" y="873277"/>
                        <a:pt x="130629" y="902305"/>
                        <a:pt x="145143" y="943429"/>
                      </a:cubicBezTo>
                      <a:cubicBezTo>
                        <a:pt x="159657" y="984553"/>
                        <a:pt x="164495" y="1011163"/>
                        <a:pt x="145143" y="1074058"/>
                      </a:cubicBezTo>
                      <a:cubicBezTo>
                        <a:pt x="125791" y="1136953"/>
                        <a:pt x="50800" y="1282095"/>
                        <a:pt x="29029" y="1320800"/>
                      </a:cubicBezTo>
                      <a:cubicBezTo>
                        <a:pt x="7258" y="1359505"/>
                        <a:pt x="10886" y="1332895"/>
                        <a:pt x="14515" y="1306286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38942" name="Text Box 13">
                  <a:extLst>
                    <a:ext uri="{FF2B5EF4-FFF2-40B4-BE49-F238E27FC236}">
                      <a16:creationId xmlns:a16="http://schemas.microsoft.com/office/drawing/2014/main" id="{E601C6E1-FD32-4919-818B-BD318FF9CF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78803" y="1000108"/>
                  <a:ext cx="206049" cy="3200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 i="1">
                      <a:latin typeface="Times New Roman" panose="02020603050405020304" pitchFamily="18" charset="0"/>
                    </a:rPr>
                    <a:t>f</a:t>
                  </a:r>
                  <a:endParaRPr lang="en-US" altLang="zh-CN" sz="2800" b="1"/>
                </a:p>
              </p:txBody>
            </p:sp>
          </p:grpSp>
          <p:sp>
            <p:nvSpPr>
              <p:cNvPr id="38937" name="Text Box 13">
                <a:extLst>
                  <a:ext uri="{FF2B5EF4-FFF2-40B4-BE49-F238E27FC236}">
                    <a16:creationId xmlns:a16="http://schemas.microsoft.com/office/drawing/2014/main" id="{B12FDE02-7D15-496D-8D80-F172E6A562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500034" y="2714620"/>
                <a:ext cx="214314" cy="357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1" i="1">
                    <a:latin typeface="Times New Roman" panose="02020603050405020304" pitchFamily="18" charset="0"/>
                  </a:rPr>
                  <a:t>f</a:t>
                </a:r>
                <a:endParaRPr lang="en-US" altLang="zh-CN" sz="2800" b="1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F1CB09-114E-430E-889F-5E0EFCD3DE4C}"/>
                </a:ext>
              </a:extLst>
            </p:cNvPr>
            <p:cNvSpPr/>
            <p:nvPr/>
          </p:nvSpPr>
          <p:spPr bwMode="auto">
            <a:xfrm>
              <a:off x="4042906" y="1829128"/>
              <a:ext cx="357227" cy="142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7" name="组合 41">
            <a:extLst>
              <a:ext uri="{FF2B5EF4-FFF2-40B4-BE49-F238E27FC236}">
                <a16:creationId xmlns:a16="http://schemas.microsoft.com/office/drawing/2014/main" id="{1C751531-B4F5-4F09-AF76-1FDF8F2B643C}"/>
              </a:ext>
            </a:extLst>
          </p:cNvPr>
          <p:cNvGrpSpPr>
            <a:grpSpLocks/>
          </p:cNvGrpSpPr>
          <p:nvPr/>
        </p:nvGrpSpPr>
        <p:grpSpPr bwMode="auto">
          <a:xfrm>
            <a:off x="5430838" y="1943100"/>
            <a:ext cx="182562" cy="1285875"/>
            <a:chOff x="2043774" y="3714752"/>
            <a:chExt cx="182304" cy="1285884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99EC57B-AE0D-4C50-8F0F-725779E90AA0}"/>
                </a:ext>
              </a:extLst>
            </p:cNvPr>
            <p:cNvCxnSpPr/>
            <p:nvPr/>
          </p:nvCxnSpPr>
          <p:spPr bwMode="auto">
            <a:xfrm rot="5400000">
              <a:off x="1501495" y="4356902"/>
              <a:ext cx="1285884" cy="158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 Box 18">
              <a:extLst>
                <a:ext uri="{FF2B5EF4-FFF2-40B4-BE49-F238E27FC236}">
                  <a16:creationId xmlns:a16="http://schemas.microsoft.com/office/drawing/2014/main" id="{9E497F9F-6AED-4D78-B471-FCD98A855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774" y="4213230"/>
              <a:ext cx="182304" cy="32067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b="1" i="1" dirty="0">
                  <a:solidFill>
                    <a:srgbClr val="0000CC"/>
                  </a:solidFill>
                  <a:latin typeface="+mn-lt"/>
                </a:rPr>
                <a:t>B</a:t>
              </a:r>
              <a:endParaRPr lang="en-US" altLang="zh-CN" sz="2800" b="1" dirty="0">
                <a:solidFill>
                  <a:srgbClr val="0000CC"/>
                </a:solidFill>
                <a:latin typeface="+mn-lt"/>
              </a:endParaRPr>
            </a:p>
          </p:txBody>
        </p:sp>
      </p:grpSp>
      <p:sp>
        <p:nvSpPr>
          <p:cNvPr id="29" name="Text Box 19">
            <a:extLst>
              <a:ext uri="{FF2B5EF4-FFF2-40B4-BE49-F238E27FC236}">
                <a16:creationId xmlns:a16="http://schemas.microsoft.com/office/drawing/2014/main" id="{A6F54D3C-7033-49D2-A694-36D9AE3FC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675" y="1514475"/>
            <a:ext cx="322263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+mn-lt"/>
              </a:rPr>
              <a:t>T</a:t>
            </a:r>
            <a:r>
              <a:rPr lang="en-US" altLang="zh-CN" sz="2000" b="1" baseline="-25000" dirty="0">
                <a:solidFill>
                  <a:srgbClr val="0000CC"/>
                </a:solidFill>
                <a:latin typeface="+mn-lt"/>
              </a:rPr>
              <a:t>B</a:t>
            </a:r>
            <a:endParaRPr lang="en-US" altLang="zh-CN" sz="20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0" name="任意多边形 29">
            <a:extLst>
              <a:ext uri="{FF2B5EF4-FFF2-40B4-BE49-F238E27FC236}">
                <a16:creationId xmlns:a16="http://schemas.microsoft.com/office/drawing/2014/main" id="{90A1B500-6274-44BC-9155-917DB6150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13" y="1924050"/>
            <a:ext cx="112712" cy="1292225"/>
          </a:xfrm>
          <a:custGeom>
            <a:avLst/>
            <a:gdLst>
              <a:gd name="T0" fmla="*/ 0 w 164495"/>
              <a:gd name="T1" fmla="*/ 0 h 1359505"/>
              <a:gd name="T2" fmla="*/ 3 w 164495"/>
              <a:gd name="T3" fmla="*/ 42628 h 1359505"/>
              <a:gd name="T4" fmla="*/ 3 w 164495"/>
              <a:gd name="T5" fmla="*/ 42628 h 1359505"/>
              <a:gd name="T6" fmla="*/ 5 w 164495"/>
              <a:gd name="T7" fmla="*/ 131761 h 1359505"/>
              <a:gd name="T8" fmla="*/ 1 w 164495"/>
              <a:gd name="T9" fmla="*/ 178263 h 1359505"/>
              <a:gd name="T10" fmla="*/ 3 w 164495"/>
              <a:gd name="T11" fmla="*/ 220890 h 1359505"/>
              <a:gd name="T12" fmla="*/ 8 w 164495"/>
              <a:gd name="T13" fmla="*/ 251892 h 1359505"/>
              <a:gd name="T14" fmla="*/ 8 w 164495"/>
              <a:gd name="T15" fmla="*/ 286771 h 1359505"/>
              <a:gd name="T16" fmla="*/ 1 w 164495"/>
              <a:gd name="T17" fmla="*/ 352650 h 1359505"/>
              <a:gd name="T18" fmla="*/ 1 w 164495"/>
              <a:gd name="T19" fmla="*/ 348774 h 13595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4495"/>
              <a:gd name="T31" fmla="*/ 0 h 1359505"/>
              <a:gd name="T32" fmla="*/ 164495 w 164495"/>
              <a:gd name="T33" fmla="*/ 1359505 h 13595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4495" h="1359505">
                <a:moveTo>
                  <a:pt x="0" y="0"/>
                </a:moveTo>
                <a:lnTo>
                  <a:pt x="72572" y="159658"/>
                </a:lnTo>
                <a:cubicBezTo>
                  <a:pt x="74991" y="215296"/>
                  <a:pt x="96762" y="408819"/>
                  <a:pt x="87086" y="493486"/>
                </a:cubicBezTo>
                <a:cubicBezTo>
                  <a:pt x="77410" y="578153"/>
                  <a:pt x="19353" y="612020"/>
                  <a:pt x="14515" y="667658"/>
                </a:cubicBezTo>
                <a:cubicBezTo>
                  <a:pt x="9677" y="723296"/>
                  <a:pt x="36286" y="781353"/>
                  <a:pt x="58057" y="827315"/>
                </a:cubicBezTo>
                <a:cubicBezTo>
                  <a:pt x="79828" y="873277"/>
                  <a:pt x="130629" y="902305"/>
                  <a:pt x="145143" y="943429"/>
                </a:cubicBezTo>
                <a:cubicBezTo>
                  <a:pt x="159657" y="984553"/>
                  <a:pt x="164495" y="1011163"/>
                  <a:pt x="145143" y="1074058"/>
                </a:cubicBezTo>
                <a:cubicBezTo>
                  <a:pt x="125791" y="1136953"/>
                  <a:pt x="50800" y="1282095"/>
                  <a:pt x="29029" y="1320800"/>
                </a:cubicBezTo>
                <a:cubicBezTo>
                  <a:pt x="7258" y="1359505"/>
                  <a:pt x="10886" y="1332895"/>
                  <a:pt x="14515" y="1306286"/>
                </a:cubicBezTo>
              </a:path>
            </a:pathLst>
          </a:custGeom>
          <a:noFill/>
          <a:ln w="28575" algn="ctr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25CAD3-BD37-4491-999F-AFDD473A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4214813"/>
            <a:ext cx="7747000" cy="17970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华文中宋" pitchFamily="2" charset="-122"/>
              </a:rPr>
              <a:t>高速</a:t>
            </a:r>
            <a:r>
              <a:rPr lang="zh-CN" altLang="en-US" sz="2400" dirty="0">
                <a:latin typeface="+mn-lt"/>
                <a:ea typeface="华文中宋" pitchFamily="2" charset="-122"/>
              </a:rPr>
              <a:t>数据信号的码元持续时间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T</a:t>
            </a:r>
            <a:r>
              <a:rPr lang="en-US" altLang="zh-CN" sz="2400" b="1" i="1" baseline="-25000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B 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华文中宋" pitchFamily="2" charset="-122"/>
              </a:rPr>
              <a:t>短</a:t>
            </a:r>
            <a:r>
              <a:rPr lang="zh-CN" altLang="en-US" sz="2400" dirty="0">
                <a:latin typeface="+mn-lt"/>
                <a:ea typeface="华文中宋" pitchFamily="2" charset="-122"/>
              </a:rPr>
              <a:t>，但占用带宽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华文中宋" pitchFamily="2" charset="-122"/>
              </a:rPr>
              <a:t>大</a:t>
            </a:r>
            <a:endParaRPr lang="en-US" altLang="zh-CN" sz="2400" dirty="0">
              <a:solidFill>
                <a:srgbClr val="FF0000"/>
              </a:solidFill>
              <a:latin typeface="+mn-lt"/>
              <a:ea typeface="华文中宋" pitchFamily="2" charset="-122"/>
            </a:endParaRPr>
          </a:p>
          <a:p>
            <a:pPr>
              <a:lnSpc>
                <a:spcPts val="3800"/>
              </a:lnSpc>
              <a:defRPr/>
            </a:pPr>
            <a:r>
              <a:rPr lang="en-US" altLang="zh-CN" sz="2400" dirty="0">
                <a:latin typeface="+mn-lt"/>
                <a:ea typeface="华文中宋" pitchFamily="2" charset="-122"/>
              </a:rPr>
              <a:t> —— </a:t>
            </a:r>
            <a:r>
              <a:rPr lang="zh-CN" altLang="en-US" sz="2400" dirty="0">
                <a:latin typeface="+mn-lt"/>
                <a:ea typeface="华文中宋" pitchFamily="2" charset="-122"/>
              </a:rPr>
              <a:t>信道特性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|</a:t>
            </a:r>
            <a:r>
              <a:rPr lang="en-US" altLang="zh-CN" sz="2400" i="1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C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f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)|</a:t>
            </a:r>
            <a:r>
              <a:rPr lang="zh-CN" altLang="en-US" sz="2400" dirty="0">
                <a:latin typeface="+mn-lt"/>
                <a:ea typeface="华文中宋" pitchFamily="2" charset="-122"/>
              </a:rPr>
              <a:t>不理想，将产生码间串扰 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ISI</a:t>
            </a:r>
            <a:r>
              <a:rPr lang="zh-CN" altLang="en-US" sz="2400" dirty="0">
                <a:latin typeface="+mn-lt"/>
                <a:ea typeface="华文中宋" pitchFamily="2" charset="-122"/>
              </a:rPr>
              <a:t>。</a:t>
            </a:r>
            <a:endParaRPr lang="en-US" altLang="zh-CN" sz="2400" dirty="0">
              <a:latin typeface="+mn-lt"/>
              <a:ea typeface="华文中宋" pitchFamily="2" charset="-122"/>
            </a:endParaRPr>
          </a:p>
          <a:p>
            <a:pPr>
              <a:lnSpc>
                <a:spcPts val="3800"/>
              </a:lnSpc>
              <a:defRPr/>
            </a:pPr>
            <a:r>
              <a:rPr lang="en-US" altLang="zh-CN" sz="2400" dirty="0">
                <a:latin typeface="+mn-lt"/>
                <a:ea typeface="华文中宋" pitchFamily="2" charset="-122"/>
              </a:rPr>
              <a:t> </a:t>
            </a:r>
            <a:endParaRPr lang="en-US" altLang="zh-CN" sz="2400" dirty="0">
              <a:solidFill>
                <a:srgbClr val="0000CC"/>
              </a:solidFill>
              <a:latin typeface="+mn-lt"/>
              <a:ea typeface="华文中宋" pitchFamily="2" charset="-122"/>
            </a:endParaRPr>
          </a:p>
        </p:txBody>
      </p:sp>
      <p:grpSp>
        <p:nvGrpSpPr>
          <p:cNvPr id="38924" name="组合 57">
            <a:extLst>
              <a:ext uri="{FF2B5EF4-FFF2-40B4-BE49-F238E27FC236}">
                <a16:creationId xmlns:a16="http://schemas.microsoft.com/office/drawing/2014/main" id="{127E76F0-ACBB-488E-B333-7E8DB2F1D499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786188"/>
            <a:ext cx="1685925" cy="642937"/>
            <a:chOff x="2500298" y="3214686"/>
            <a:chExt cx="1685495" cy="64294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191FECA-9FD1-476F-8203-B6DB3DE27151}"/>
                </a:ext>
              </a:extLst>
            </p:cNvPr>
            <p:cNvSpPr/>
            <p:nvPr/>
          </p:nvSpPr>
          <p:spPr bwMode="auto">
            <a:xfrm>
              <a:off x="2500298" y="3214686"/>
              <a:ext cx="1571224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38931" name="矩形 17">
              <a:extLst>
                <a:ext uri="{FF2B5EF4-FFF2-40B4-BE49-F238E27FC236}">
                  <a16:creationId xmlns:a16="http://schemas.microsoft.com/office/drawing/2014/main" id="{C3B94CB8-9951-4049-8B58-AE5B06068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11" y="3286124"/>
              <a:ext cx="1588682" cy="457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存在问题</a:t>
              </a:r>
              <a:endParaRPr lang="zh-CN" altLang="en-US" sz="2400" b="1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Text Box 24">
            <a:extLst>
              <a:ext uri="{FF2B5EF4-FFF2-40B4-BE49-F238E27FC236}">
                <a16:creationId xmlns:a16="http://schemas.microsoft.com/office/drawing/2014/main" id="{52477654-F46C-4643-821F-179344F63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503363"/>
            <a:ext cx="528637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defRPr/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|</a:t>
            </a:r>
            <a:r>
              <a:rPr lang="en-US" altLang="zh-CN" b="1" i="1" dirty="0">
                <a:solidFill>
                  <a:srgbClr val="0000CC"/>
                </a:solidFill>
                <a:latin typeface="+mn-lt"/>
              </a:rPr>
              <a:t>C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)|</a:t>
            </a:r>
          </a:p>
        </p:txBody>
      </p:sp>
      <p:sp>
        <p:nvSpPr>
          <p:cNvPr id="36" name="矩形 12">
            <a:extLst>
              <a:ext uri="{FF2B5EF4-FFF2-40B4-BE49-F238E27FC236}">
                <a16:creationId xmlns:a16="http://schemas.microsoft.com/office/drawing/2014/main" id="{D599F3E7-337B-4863-BDB8-03E44F237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6143625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u="sng">
                <a:ea typeface="华文中宋" panose="02010600040101010101" pitchFamily="2" charset="-122"/>
                <a:cs typeface="Times New Roman" panose="02020603050405020304" pitchFamily="18" charset="0"/>
              </a:rPr>
              <a:t>信道最大多径迟延差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33B3C04-0B4F-454F-84DC-FEF0DE98D17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607469" y="6150769"/>
            <a:ext cx="214312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8DC735D-8B52-436F-901D-AE5915799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5429250"/>
            <a:ext cx="6780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80808"/>
                </a:solidFill>
                <a:ea typeface="华文中宋" panose="02010600040101010101" pitchFamily="2" charset="-122"/>
              </a:rPr>
              <a:t>—— </a:t>
            </a:r>
            <a:r>
              <a:rPr lang="en-US" altLang="zh-CN" sz="2400" b="1" i="1">
                <a:solidFill>
                  <a:srgbClr val="0000CC"/>
                </a:solidFill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>
                <a:solidFill>
                  <a:srgbClr val="0000CC"/>
                </a:solidFill>
                <a:ea typeface="华文中宋" panose="02010600040101010101" pitchFamily="2" charset="-122"/>
              </a:rPr>
              <a:t>B</a:t>
            </a:r>
            <a:r>
              <a:rPr lang="en-US" altLang="zh-CN" sz="2400" b="1" i="1" baseline="-25000">
                <a:solidFill>
                  <a:srgbClr val="080808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400" i="1" baseline="-25000">
                <a:solidFill>
                  <a:srgbClr val="080808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>
                <a:solidFill>
                  <a:srgbClr val="080808"/>
                </a:solidFill>
                <a:ea typeface="华文中宋" panose="02010600040101010101" pitchFamily="2" charset="-122"/>
              </a:rPr>
              <a:t>&lt;</a:t>
            </a:r>
            <a:r>
              <a:rPr lang="en-US" altLang="zh-CN" sz="2800">
                <a:solidFill>
                  <a:srgbClr val="0000CC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τ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sz="2400">
                <a:solidFill>
                  <a:srgbClr val="990099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sz="2400">
                <a:solidFill>
                  <a:srgbClr val="080808"/>
                </a:solidFill>
                <a:ea typeface="华文中宋" panose="02010600040101010101" pitchFamily="2" charset="-122"/>
              </a:rPr>
              <a:t>，产生</a:t>
            </a:r>
            <a:r>
              <a:rPr lang="zh-CN" altLang="en-US" sz="2400">
                <a:solidFill>
                  <a:srgbClr val="0000CC"/>
                </a:solidFill>
                <a:ea typeface="华文中宋" panose="02010600040101010101" pitchFamily="2" charset="-122"/>
              </a:rPr>
              <a:t>频率选择性衰落。</a:t>
            </a: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B6A4161-2D0B-4CAF-A6B5-502334A4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6100763"/>
            <a:ext cx="177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华文中宋" panose="02010600040101010101" pitchFamily="2" charset="-122"/>
              </a:rPr>
              <a:t> </a:t>
            </a:r>
            <a:r>
              <a:rPr lang="zh-CN" altLang="en-US" sz="2000" u="sng">
                <a:ea typeface="华文中宋" panose="02010600040101010101" pitchFamily="2" charset="-122"/>
              </a:rPr>
              <a:t>需复杂的均衡</a:t>
            </a:r>
            <a:endParaRPr lang="zh-CN" altLang="en-US" sz="2000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build="allAtOnce" animBg="1"/>
      <p:bldP spid="32" grpId="0"/>
      <p:bldP spid="36" grpId="0"/>
      <p:bldP spid="38" grpId="0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1ADF0132-CD8A-44E9-9E9B-4F98F7D637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D1C909-777C-4682-A169-FE269143F7CE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  <p:grpSp>
        <p:nvGrpSpPr>
          <p:cNvPr id="2" name="组合 37">
            <a:extLst>
              <a:ext uri="{FF2B5EF4-FFF2-40B4-BE49-F238E27FC236}">
                <a16:creationId xmlns:a16="http://schemas.microsoft.com/office/drawing/2014/main" id="{9B467ACB-DE14-4C08-A407-B721B946B227}"/>
              </a:ext>
            </a:extLst>
          </p:cNvPr>
          <p:cNvGrpSpPr>
            <a:grpSpLocks/>
          </p:cNvGrpSpPr>
          <p:nvPr/>
        </p:nvGrpSpPr>
        <p:grpSpPr bwMode="auto">
          <a:xfrm>
            <a:off x="6392863" y="2524125"/>
            <a:ext cx="1500187" cy="455613"/>
            <a:chOff x="5786446" y="971080"/>
            <a:chExt cx="1500198" cy="456397"/>
          </a:xfrm>
        </p:grpSpPr>
        <p:pic>
          <p:nvPicPr>
            <p:cNvPr id="39988" name="Picture 7" descr="MSK串扰2">
              <a:extLst>
                <a:ext uri="{FF2B5EF4-FFF2-40B4-BE49-F238E27FC236}">
                  <a16:creationId xmlns:a16="http://schemas.microsoft.com/office/drawing/2014/main" id="{4BF242C7-E5CB-451D-BDEF-C8633A313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20" t="93285" r="24039"/>
            <a:stretch>
              <a:fillRect/>
            </a:stretch>
          </p:blipFill>
          <p:spPr bwMode="auto">
            <a:xfrm>
              <a:off x="5786446" y="1086060"/>
              <a:ext cx="1500198" cy="34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89" name="Text Box 19">
              <a:extLst>
                <a:ext uri="{FF2B5EF4-FFF2-40B4-BE49-F238E27FC236}">
                  <a16:creationId xmlns:a16="http://schemas.microsoft.com/office/drawing/2014/main" id="{8FE05204-AA3B-4C7F-8CF8-A7884FADF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087" y="971080"/>
              <a:ext cx="536579" cy="21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="1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68">
            <a:extLst>
              <a:ext uri="{FF2B5EF4-FFF2-40B4-BE49-F238E27FC236}">
                <a16:creationId xmlns:a16="http://schemas.microsoft.com/office/drawing/2014/main" id="{7C883998-41C6-450C-8223-F2EC0394FE0B}"/>
              </a:ext>
            </a:extLst>
          </p:cNvPr>
          <p:cNvGrpSpPr>
            <a:grpSpLocks/>
          </p:cNvGrpSpPr>
          <p:nvPr/>
        </p:nvGrpSpPr>
        <p:grpSpPr bwMode="auto">
          <a:xfrm>
            <a:off x="5321300" y="2566988"/>
            <a:ext cx="3122613" cy="2170112"/>
            <a:chOff x="5178821" y="2129734"/>
            <a:chExt cx="3121625" cy="217103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0A93A50-D5FF-46DA-8442-1716AF13033D}"/>
                </a:ext>
              </a:extLst>
            </p:cNvPr>
            <p:cNvCxnSpPr/>
            <p:nvPr/>
          </p:nvCxnSpPr>
          <p:spPr bwMode="auto">
            <a:xfrm>
              <a:off x="7649777" y="3941842"/>
              <a:ext cx="285660" cy="15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9983" name="组合 67">
              <a:extLst>
                <a:ext uri="{FF2B5EF4-FFF2-40B4-BE49-F238E27FC236}">
                  <a16:creationId xmlns:a16="http://schemas.microsoft.com/office/drawing/2014/main" id="{DA3BE169-4F51-402E-9A2A-3E05BB91A2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8821" y="2129734"/>
              <a:ext cx="3121625" cy="2171036"/>
              <a:chOff x="5178821" y="2129734"/>
              <a:chExt cx="3121625" cy="2171036"/>
            </a:xfrm>
          </p:grpSpPr>
          <p:pic>
            <p:nvPicPr>
              <p:cNvPr id="39984" name="Picture 7" descr="MSK串扰2">
                <a:extLst>
                  <a:ext uri="{FF2B5EF4-FFF2-40B4-BE49-F238E27FC236}">
                    <a16:creationId xmlns:a16="http://schemas.microsoft.com/office/drawing/2014/main" id="{402ABE38-7658-4311-A156-0D4A815705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20" t="62376" r="24039" b="6715"/>
              <a:stretch>
                <a:fillRect/>
              </a:stretch>
            </p:blipFill>
            <p:spPr bwMode="auto">
              <a:xfrm>
                <a:off x="5178821" y="2386458"/>
                <a:ext cx="2571768" cy="1571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985" name="Text Box 15">
                <a:extLst>
                  <a:ext uri="{FF2B5EF4-FFF2-40B4-BE49-F238E27FC236}">
                    <a16:creationId xmlns:a16="http://schemas.microsoft.com/office/drawing/2014/main" id="{BBB36F39-BAE5-4B88-B35D-B48518471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94397" y="3898906"/>
                <a:ext cx="206049" cy="320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 i="1">
                    <a:latin typeface="Times New Roman" panose="02020603050405020304" pitchFamily="18" charset="0"/>
                  </a:rPr>
                  <a:t>t</a:t>
                </a:r>
                <a:endParaRPr lang="en-US" altLang="zh-CN" sz="2000" b="1"/>
              </a:p>
            </p:txBody>
          </p:sp>
          <p:pic>
            <p:nvPicPr>
              <p:cNvPr id="39986" name="Picture 7" descr="MSK串扰2">
                <a:extLst>
                  <a:ext uri="{FF2B5EF4-FFF2-40B4-BE49-F238E27FC236}">
                    <a16:creationId xmlns:a16="http://schemas.microsoft.com/office/drawing/2014/main" id="{AAAE5D21-9F57-4276-8C95-ED0BC42454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654" t="62376"/>
              <a:stretch>
                <a:fillRect/>
              </a:stretch>
            </p:blipFill>
            <p:spPr bwMode="auto">
              <a:xfrm>
                <a:off x="7893465" y="2387717"/>
                <a:ext cx="220675" cy="19130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987" name="Text Box 13">
                <a:extLst>
                  <a:ext uri="{FF2B5EF4-FFF2-40B4-BE49-F238E27FC236}">
                    <a16:creationId xmlns:a16="http://schemas.microsoft.com/office/drawing/2014/main" id="{93B61B4D-AC80-4C1A-93EA-7B12D6433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5448" y="2129734"/>
                <a:ext cx="206049" cy="320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1" i="1">
                    <a:latin typeface="Times New Roman" panose="02020603050405020304" pitchFamily="18" charset="0"/>
                  </a:rPr>
                  <a:t>f</a:t>
                </a:r>
                <a:endParaRPr lang="en-US" altLang="zh-CN" sz="2800" b="1"/>
              </a:p>
            </p:txBody>
          </p:sp>
        </p:grpSp>
      </p:grpSp>
      <p:grpSp>
        <p:nvGrpSpPr>
          <p:cNvPr id="5" name="组合 36">
            <a:extLst>
              <a:ext uri="{FF2B5EF4-FFF2-40B4-BE49-F238E27FC236}">
                <a16:creationId xmlns:a16="http://schemas.microsoft.com/office/drawing/2014/main" id="{86C7A585-8F91-42D8-A3E4-12313F8E9B62}"/>
              </a:ext>
            </a:extLst>
          </p:cNvPr>
          <p:cNvGrpSpPr>
            <a:grpSpLocks/>
          </p:cNvGrpSpPr>
          <p:nvPr/>
        </p:nvGrpSpPr>
        <p:grpSpPr bwMode="auto">
          <a:xfrm>
            <a:off x="7935913" y="3122613"/>
            <a:ext cx="779462" cy="1000125"/>
            <a:chOff x="7329054" y="1571612"/>
            <a:chExt cx="779529" cy="1000132"/>
          </a:xfrm>
        </p:grpSpPr>
        <p:pic>
          <p:nvPicPr>
            <p:cNvPr id="39980" name="Picture 10" descr="MSK串扰2">
              <a:extLst>
                <a:ext uri="{FF2B5EF4-FFF2-40B4-BE49-F238E27FC236}">
                  <a16:creationId xmlns:a16="http://schemas.microsoft.com/office/drawing/2014/main" id="{EA84C085-CB94-4B34-924F-5934AAB60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20" t="4773" r="33887" b="88200"/>
            <a:stretch>
              <a:fillRect/>
            </a:stretch>
          </p:blipFill>
          <p:spPr bwMode="auto">
            <a:xfrm rot="5400000">
              <a:off x="7007583" y="1893083"/>
              <a:ext cx="1000132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81" name="Text Box 19">
              <a:extLst>
                <a:ext uri="{FF2B5EF4-FFF2-40B4-BE49-F238E27FC236}">
                  <a16:creationId xmlns:a16="http://schemas.microsoft.com/office/drawing/2014/main" id="{EBD4BD33-053A-430A-BF05-F6B4AA0A8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1962" y="1714488"/>
              <a:ext cx="536621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/N</a:t>
              </a:r>
              <a:endParaRPr lang="en-US" altLang="zh-CN" sz="2000" b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AE18AAC-43DE-4860-8043-324EC141D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476250"/>
            <a:ext cx="1643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defRPr/>
            </a:pP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解决途径</a:t>
            </a:r>
            <a:endParaRPr lang="zh-CN" altLang="en-US" sz="2400" dirty="0">
              <a:solidFill>
                <a:srgbClr val="990099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Freeform 57">
            <a:extLst>
              <a:ext uri="{FF2B5EF4-FFF2-40B4-BE49-F238E27FC236}">
                <a16:creationId xmlns:a16="http://schemas.microsoft.com/office/drawing/2014/main" id="{B329845F-EBC2-4C57-A192-FEB106D58F11}"/>
              </a:ext>
            </a:extLst>
          </p:cNvPr>
          <p:cNvSpPr>
            <a:spLocks/>
          </p:cNvSpPr>
          <p:nvPr/>
        </p:nvSpPr>
        <p:spPr bwMode="auto">
          <a:xfrm>
            <a:off x="4429125" y="3429000"/>
            <a:ext cx="714375" cy="571500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97979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4DD8D81-D41C-4739-80B8-820CDED4D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057275"/>
            <a:ext cx="7458075" cy="12906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              </a:t>
            </a: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+mn-ea"/>
              </a:rPr>
              <a:t>信道 </a:t>
            </a:r>
            <a:r>
              <a:rPr lang="zh-CN" altLang="en-US" sz="28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b="1" kern="0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+mn-ea"/>
              </a:rPr>
              <a:t>  </a:t>
            </a:r>
            <a:r>
              <a:rPr lang="en-US" altLang="zh-CN" sz="2400" b="1" i="1" kern="0" dirty="0">
                <a:solidFill>
                  <a:srgbClr val="080808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+mn-ea"/>
              </a:rPr>
              <a:t>个</a:t>
            </a:r>
            <a:r>
              <a:rPr lang="zh-CN" altLang="en-US" sz="2400" b="1" kern="0" dirty="0">
                <a:solidFill>
                  <a:srgbClr val="990099"/>
                </a:solidFill>
                <a:latin typeface="+mn-lt"/>
                <a:ea typeface="+mn-ea"/>
              </a:rPr>
              <a:t>子信道</a:t>
            </a: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+mn-ea"/>
              </a:rPr>
              <a:t>，</a:t>
            </a:r>
            <a:r>
              <a:rPr lang="zh-CN" altLang="en-US" sz="2400" b="1" kern="0" dirty="0">
                <a:latin typeface="+mn-lt"/>
                <a:ea typeface="+mn-ea"/>
              </a:rPr>
              <a:t>高速</a:t>
            </a:r>
            <a:r>
              <a:rPr lang="zh-CN" altLang="en-US" sz="2400" b="1" kern="0" dirty="0">
                <a:solidFill>
                  <a:srgbClr val="990099"/>
                </a:solidFill>
                <a:latin typeface="+mn-lt"/>
                <a:ea typeface="+mn-ea"/>
              </a:rPr>
              <a:t> </a:t>
            </a:r>
            <a:r>
              <a:rPr lang="zh-CN" altLang="en-US" sz="2000" b="1" kern="0" dirty="0">
                <a:solidFill>
                  <a:srgbClr val="080808"/>
                </a:solidFill>
                <a:latin typeface="+mn-lt"/>
                <a:ea typeface="+mn-ea"/>
              </a:rPr>
              <a:t>        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+mn-lt"/>
                <a:ea typeface="+mn-ea"/>
              </a:rPr>
              <a:t> </a:t>
            </a:r>
            <a:r>
              <a:rPr lang="zh-CN" altLang="zh-CN" sz="2400" b="1" dirty="0">
                <a:latin typeface="+mn-lt"/>
                <a:ea typeface="+mn-ea"/>
              </a:rPr>
              <a:t>路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+mn-ea"/>
              </a:rPr>
              <a:t>低速</a:t>
            </a:r>
            <a:r>
              <a:rPr lang="zh-CN" altLang="en-US" sz="2400" b="1" kern="0" dirty="0">
                <a:solidFill>
                  <a:srgbClr val="990099"/>
                </a:solidFill>
                <a:latin typeface="+mn-lt"/>
                <a:ea typeface="+mn-ea"/>
              </a:rPr>
              <a:t>子</a:t>
            </a:r>
            <a:r>
              <a:rPr lang="zh-CN" altLang="en-US" sz="2400" b="1" kern="0" dirty="0">
                <a:solidFill>
                  <a:srgbClr val="080808"/>
                </a:solidFill>
                <a:latin typeface="+mn-lt"/>
                <a:ea typeface="+mn-ea"/>
              </a:rPr>
              <a:t>数据流，</a:t>
            </a:r>
            <a:r>
              <a:rPr lang="en-US" altLang="zh-CN" sz="2400" b="1" dirty="0">
                <a:latin typeface="+mn-lt"/>
                <a:ea typeface="+mn-ea"/>
              </a:rPr>
              <a:t> </a:t>
            </a:r>
            <a:r>
              <a:rPr lang="zh-CN" altLang="zh-CN" sz="2400" b="1" dirty="0">
                <a:latin typeface="+mn-lt"/>
                <a:ea typeface="+mn-ea"/>
              </a:rPr>
              <a:t>分别调制到</a:t>
            </a:r>
            <a:r>
              <a:rPr lang="zh-CN" altLang="en-US" sz="2400" b="1" dirty="0">
                <a:latin typeface="+mn-lt"/>
                <a:ea typeface="+mn-ea"/>
              </a:rPr>
              <a:t>各</a:t>
            </a:r>
            <a:r>
              <a:rPr lang="zh-CN" altLang="zh-CN" sz="2400" b="1" dirty="0">
                <a:latin typeface="+mn-lt"/>
                <a:ea typeface="+mn-ea"/>
              </a:rPr>
              <a:t>子</a:t>
            </a:r>
            <a:r>
              <a:rPr lang="zh-CN" altLang="en-US" sz="2400" b="1" dirty="0">
                <a:latin typeface="+mn-lt"/>
                <a:ea typeface="+mn-ea"/>
              </a:rPr>
              <a:t>载波</a:t>
            </a:r>
            <a:r>
              <a:rPr lang="zh-CN" altLang="zh-CN" sz="2400" b="1" dirty="0">
                <a:latin typeface="+mn-lt"/>
                <a:ea typeface="+mn-ea"/>
              </a:rPr>
              <a:t>上</a:t>
            </a:r>
            <a:r>
              <a:rPr lang="zh-CN" altLang="zh-CN" sz="2400" b="1" dirty="0">
                <a:solidFill>
                  <a:srgbClr val="990099"/>
                </a:solidFill>
                <a:latin typeface="+mn-lt"/>
                <a:ea typeface="+mn-ea"/>
              </a:rPr>
              <a:t>并行</a:t>
            </a:r>
            <a:r>
              <a:rPr lang="zh-CN" altLang="zh-CN" sz="2400" b="1" dirty="0">
                <a:latin typeface="+mn-lt"/>
                <a:ea typeface="+mn-ea"/>
              </a:rPr>
              <a:t>传输。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8E05DD-C14C-4BFA-B75D-6DFEB7208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714375"/>
            <a:ext cx="2214563" cy="5286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多载波调制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5" name="矩形 10">
            <a:extLst>
              <a:ext uri="{FF2B5EF4-FFF2-40B4-BE49-F238E27FC236}">
                <a16:creationId xmlns:a16="http://schemas.microsoft.com/office/drawing/2014/main" id="{08B5DCC4-1E92-453E-8752-47EFBEE4A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1120775"/>
            <a:ext cx="4111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zh-CN" altLang="zh-CN" sz="1400">
                <a:solidFill>
                  <a:srgbClr val="0000CC"/>
                </a:solidFill>
                <a:ea typeface="华文中宋" panose="02010600040101010101" pitchFamily="2" charset="-122"/>
              </a:rPr>
              <a:t>串</a:t>
            </a:r>
            <a:endParaRPr lang="en-US" altLang="zh-CN" sz="1400">
              <a:solidFill>
                <a:srgbClr val="0000CC"/>
              </a:solidFill>
              <a:ea typeface="华文中宋" panose="02010600040101010101" pitchFamily="2" charset="-122"/>
            </a:endParaRPr>
          </a:p>
          <a:p>
            <a:pPr eaLnBrk="1" hangingPunct="1">
              <a:lnSpc>
                <a:spcPts val="1400"/>
              </a:lnSpc>
            </a:pPr>
            <a:r>
              <a:rPr lang="en-US" altLang="zh-CN" sz="1400">
                <a:solidFill>
                  <a:srgbClr val="0000CC"/>
                </a:solidFill>
                <a:ea typeface="华文中宋" panose="02010600040101010101" pitchFamily="2" charset="-122"/>
              </a:rPr>
              <a:t>/</a:t>
            </a:r>
            <a:r>
              <a:rPr lang="zh-CN" altLang="zh-CN" sz="1400">
                <a:solidFill>
                  <a:srgbClr val="0000CC"/>
                </a:solidFill>
                <a:ea typeface="华文中宋" panose="02010600040101010101" pitchFamily="2" charset="-122"/>
              </a:rPr>
              <a:t>并</a:t>
            </a:r>
            <a:endParaRPr lang="zh-CN" altLang="en-US" sz="1400">
              <a:solidFill>
                <a:srgbClr val="0000CC"/>
              </a:solidFill>
            </a:endParaRPr>
          </a:p>
        </p:txBody>
      </p:sp>
      <p:sp>
        <p:nvSpPr>
          <p:cNvPr id="46" name="矩形 10">
            <a:extLst>
              <a:ext uri="{FF2B5EF4-FFF2-40B4-BE49-F238E27FC236}">
                <a16:creationId xmlns:a16="http://schemas.microsoft.com/office/drawing/2014/main" id="{A1349EE5-6903-45F6-B877-EE128D749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1120775"/>
            <a:ext cx="3571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zh-CN" altLang="en-US" sz="1400">
                <a:solidFill>
                  <a:srgbClr val="0000CC"/>
                </a:solidFill>
                <a:ea typeface="华文中宋" panose="02010600040101010101" pitchFamily="2" charset="-122"/>
              </a:rPr>
              <a:t>分</a:t>
            </a:r>
            <a:endParaRPr lang="en-US" altLang="zh-CN" sz="1400">
              <a:solidFill>
                <a:srgbClr val="0000CC"/>
              </a:solidFill>
              <a:ea typeface="华文中宋" panose="02010600040101010101" pitchFamily="2" charset="-122"/>
            </a:endParaRPr>
          </a:p>
          <a:p>
            <a:pPr eaLnBrk="1" hangingPunct="1">
              <a:lnSpc>
                <a:spcPts val="1400"/>
              </a:lnSpc>
            </a:pPr>
            <a:r>
              <a:rPr lang="zh-CN" altLang="en-US" sz="1400">
                <a:solidFill>
                  <a:srgbClr val="0000CC"/>
                </a:solidFill>
                <a:ea typeface="华文中宋" panose="02010600040101010101" pitchFamily="2" charset="-122"/>
              </a:rPr>
              <a:t>成</a:t>
            </a:r>
            <a:endParaRPr lang="zh-CN" altLang="en-US" sz="1400">
              <a:solidFill>
                <a:srgbClr val="0000CC"/>
              </a:solidFill>
            </a:endParaRPr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id="{22179B6A-2D3A-4CEA-94A4-E3EEF51D9E9D}"/>
              </a:ext>
            </a:extLst>
          </p:cNvPr>
          <p:cNvSpPr>
            <a:spLocks noEditPoints="1"/>
          </p:cNvSpPr>
          <p:nvPr/>
        </p:nvSpPr>
        <p:spPr bwMode="auto">
          <a:xfrm rot="2535275">
            <a:off x="3543300" y="1149350"/>
            <a:ext cx="782638" cy="428625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12">
            <a:extLst>
              <a:ext uri="{FF2B5EF4-FFF2-40B4-BE49-F238E27FC236}">
                <a16:creationId xmlns:a16="http://schemas.microsoft.com/office/drawing/2014/main" id="{0B1F13A3-7346-4714-82D2-D42BB6E7C273}"/>
              </a:ext>
            </a:extLst>
          </p:cNvPr>
          <p:cNvSpPr>
            <a:spLocks noEditPoints="1"/>
          </p:cNvSpPr>
          <p:nvPr/>
        </p:nvSpPr>
        <p:spPr bwMode="auto">
          <a:xfrm rot="2535275">
            <a:off x="6648450" y="1149350"/>
            <a:ext cx="782638" cy="428625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矩形 12">
            <a:extLst>
              <a:ext uri="{FF2B5EF4-FFF2-40B4-BE49-F238E27FC236}">
                <a16:creationId xmlns:a16="http://schemas.microsoft.com/office/drawing/2014/main" id="{68F9A0F2-F33F-41F4-9366-2A7DA7B9D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8402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ACD575B-69D4-4615-96BF-EA2A562F2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4840288"/>
            <a:ext cx="7429500" cy="1549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800"/>
              </a:lnSpc>
              <a:defRPr/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                 带宽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:  </a:t>
            </a:r>
            <a:r>
              <a:rPr lang="en-US" altLang="zh-CN" sz="2400" b="1" i="1" dirty="0">
                <a:solidFill>
                  <a:srgbClr val="990099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B</a:t>
            </a:r>
            <a:r>
              <a:rPr lang="en-US" sz="2400" b="1" baseline="-25000" dirty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/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N</a:t>
            </a:r>
          </a:p>
          <a:p>
            <a:pPr>
              <a:lnSpc>
                <a:spcPts val="3800"/>
              </a:lnSpc>
              <a:defRPr/>
            </a:pPr>
            <a:r>
              <a:rPr lang="en-US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码元</a:t>
            </a:r>
            <a:r>
              <a:rPr lang="zh-CN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持续时间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:   </a:t>
            </a:r>
            <a:r>
              <a:rPr lang="en-US" sz="2400" b="1" i="1" dirty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baseline="-25000" dirty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3800"/>
              </a:lnSpc>
              <a:defRPr/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  数据传输速率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:  </a:t>
            </a:r>
            <a:r>
              <a:rPr lang="en-US" sz="2400" b="1" i="1" dirty="0" err="1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baseline="-25000" dirty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 </a:t>
            </a:r>
            <a:r>
              <a:rPr lang="en-US" sz="24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400" b="1" i="1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52" name="矩形 5">
            <a:extLst>
              <a:ext uri="{FF2B5EF4-FFF2-40B4-BE49-F238E27FC236}">
                <a16:creationId xmlns:a16="http://schemas.microsoft.com/office/drawing/2014/main" id="{8D7F1027-B840-4580-8814-78437A99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4857750"/>
            <a:ext cx="252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a typeface="华文中宋" panose="02010600040101010101" pitchFamily="2" charset="-122"/>
              </a:rPr>
              <a:t>&lt;</a:t>
            </a:r>
            <a:r>
              <a:rPr lang="zh-CN" altLang="zh-CN" sz="2400">
                <a:ea typeface="华文中宋" panose="02010600040101010101" pitchFamily="2" charset="-122"/>
              </a:rPr>
              <a:t>信道的相关带宽</a:t>
            </a:r>
            <a:endParaRPr lang="zh-CN" altLang="en-US" sz="2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0DBA3F9-BA42-47C8-B453-FF8CDF982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5343525"/>
            <a:ext cx="348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信道最大多径迟延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en-US" altLang="zh-CN" b="1" baseline="-25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max</a:t>
            </a:r>
            <a:endParaRPr lang="zh-CN" altLang="en-US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7">
            <a:extLst>
              <a:ext uri="{FF2B5EF4-FFF2-40B4-BE49-F238E27FC236}">
                <a16:creationId xmlns:a16="http://schemas.microsoft.com/office/drawing/2014/main" id="{56D2F1A9-F8F0-44DB-AB1F-4ED8582C447D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714875"/>
            <a:ext cx="1685925" cy="642938"/>
            <a:chOff x="2500298" y="3214686"/>
            <a:chExt cx="1685495" cy="64294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0846135-C4DE-43ED-A52F-8BB6CE73682D}"/>
                </a:ext>
              </a:extLst>
            </p:cNvPr>
            <p:cNvSpPr/>
            <p:nvPr/>
          </p:nvSpPr>
          <p:spPr bwMode="auto">
            <a:xfrm>
              <a:off x="2500298" y="3214686"/>
              <a:ext cx="1571224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39979" name="矩形 16">
              <a:extLst>
                <a:ext uri="{FF2B5EF4-FFF2-40B4-BE49-F238E27FC236}">
                  <a16:creationId xmlns:a16="http://schemas.microsoft.com/office/drawing/2014/main" id="{BC9C8CD0-42E5-4F1F-87EA-2FF65207C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11" y="3286124"/>
              <a:ext cx="1588682" cy="457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99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子信道</a:t>
              </a:r>
              <a:endParaRPr lang="zh-CN" altLang="en-US" sz="2400">
                <a:solidFill>
                  <a:srgbClr val="990099"/>
                </a:solidFill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1FDA9E59-4CCD-455C-AA7D-C1AF78F1095F}"/>
              </a:ext>
            </a:extLst>
          </p:cNvPr>
          <p:cNvSpPr/>
          <p:nvPr/>
        </p:nvSpPr>
        <p:spPr bwMode="auto">
          <a:xfrm>
            <a:off x="5441950" y="3286125"/>
            <a:ext cx="2457450" cy="171450"/>
          </a:xfrm>
          <a:prstGeom prst="rect">
            <a:avLst/>
          </a:prstGeom>
          <a:solidFill>
            <a:srgbClr val="9900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39956" name="组合 79">
            <a:extLst>
              <a:ext uri="{FF2B5EF4-FFF2-40B4-BE49-F238E27FC236}">
                <a16:creationId xmlns:a16="http://schemas.microsoft.com/office/drawing/2014/main" id="{28B9A74A-50DA-4708-AC7E-DBAFF56EE5BF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2528888"/>
            <a:ext cx="4314825" cy="2185987"/>
            <a:chOff x="214282" y="2529334"/>
            <a:chExt cx="4314825" cy="2185988"/>
          </a:xfrm>
        </p:grpSpPr>
        <p:grpSp>
          <p:nvGrpSpPr>
            <p:cNvPr id="39961" name="组合 40">
              <a:extLst>
                <a:ext uri="{FF2B5EF4-FFF2-40B4-BE49-F238E27FC236}">
                  <a16:creationId xmlns:a16="http://schemas.microsoft.com/office/drawing/2014/main" id="{09627F56-BC67-4FA1-998A-412DB5DB5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282" y="2537272"/>
              <a:ext cx="4314825" cy="2178050"/>
              <a:chOff x="4042906" y="1522832"/>
              <a:chExt cx="4315308" cy="2177406"/>
            </a:xfrm>
          </p:grpSpPr>
          <p:grpSp>
            <p:nvGrpSpPr>
              <p:cNvPr id="39967" name="组合 29">
                <a:extLst>
                  <a:ext uri="{FF2B5EF4-FFF2-40B4-BE49-F238E27FC236}">
                    <a16:creationId xmlns:a16="http://schemas.microsoft.com/office/drawing/2014/main" id="{CE7DF4C8-891E-4695-888C-EAB53D51E7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8449" y="1522832"/>
                <a:ext cx="4149765" cy="2177406"/>
                <a:chOff x="500034" y="1000108"/>
                <a:chExt cx="4149765" cy="2177406"/>
              </a:xfrm>
            </p:grpSpPr>
            <p:grpSp>
              <p:nvGrpSpPr>
                <p:cNvPr id="39969" name="组合 65">
                  <a:extLst>
                    <a:ext uri="{FF2B5EF4-FFF2-40B4-BE49-F238E27FC236}">
                      <a16:creationId xmlns:a16="http://schemas.microsoft.com/office/drawing/2014/main" id="{2BC3B87C-6C4A-4C0F-AE6D-A957F6CB46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2910" y="1000108"/>
                  <a:ext cx="4006889" cy="2177406"/>
                  <a:chOff x="642910" y="1000108"/>
                  <a:chExt cx="4006889" cy="2177406"/>
                </a:xfrm>
              </p:grpSpPr>
              <p:grpSp>
                <p:nvGrpSpPr>
                  <p:cNvPr id="39971" name="组合 63">
                    <a:extLst>
                      <a:ext uri="{FF2B5EF4-FFF2-40B4-BE49-F238E27FC236}">
                        <a16:creationId xmlns:a16="http://schemas.microsoft.com/office/drawing/2014/main" id="{99FE2119-061C-4A7A-828D-6F233D74E9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2910" y="1000108"/>
                    <a:ext cx="4006889" cy="2169777"/>
                    <a:chOff x="642910" y="1000108"/>
                    <a:chExt cx="4006889" cy="2169777"/>
                  </a:xfrm>
                </p:grpSpPr>
                <p:pic>
                  <p:nvPicPr>
                    <p:cNvPr id="39976" name="Picture 7" descr="MSK串扰2">
                      <a:extLst>
                        <a:ext uri="{FF2B5EF4-FFF2-40B4-BE49-F238E27FC236}">
                          <a16:creationId xmlns:a16="http://schemas.microsoft.com/office/drawing/2014/main" id="{5B853B9E-604C-4D9F-8DF8-ED701D78E41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5654" t="62376"/>
                    <a:stretch>
                      <a:fillRect/>
                    </a:stretch>
                  </p:blipFill>
                  <p:spPr bwMode="auto">
                    <a:xfrm>
                      <a:off x="4429124" y="1256832"/>
                      <a:ext cx="220675" cy="19130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9977" name="Picture 10" descr="MSK串扰2">
                      <a:extLst>
                        <a:ext uri="{FF2B5EF4-FFF2-40B4-BE49-F238E27FC236}">
                          <a16:creationId xmlns:a16="http://schemas.microsoft.com/office/drawing/2014/main" id="{C669DE74-2EA9-4222-9C38-4FEBD379426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4773" r="24039" b="57285"/>
                    <a:stretch>
                      <a:fillRect/>
                    </a:stretch>
                  </p:blipFill>
                  <p:spPr bwMode="auto">
                    <a:xfrm>
                      <a:off x="642910" y="1000108"/>
                      <a:ext cx="3857652" cy="19288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64" name="Text Box 24">
                    <a:extLst>
                      <a:ext uri="{FF2B5EF4-FFF2-40B4-BE49-F238E27FC236}">
                        <a16:creationId xmlns:a16="http://schemas.microsoft.com/office/drawing/2014/main" id="{E936A3CE-CB5E-405F-A35C-78E8A2F713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9728" y="1074698"/>
                    <a:ext cx="528697" cy="32058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defRPr/>
                    </a:pPr>
                    <a:r>
                      <a:rPr lang="en-US" altLang="zh-CN" sz="1600" b="1" dirty="0">
                        <a:latin typeface="+mn-lt"/>
                      </a:rPr>
                      <a:t>|</a:t>
                    </a:r>
                    <a:r>
                      <a:rPr lang="en-US" altLang="zh-CN" sz="1600" b="1" i="1" dirty="0">
                        <a:latin typeface="+mn-lt"/>
                      </a:rPr>
                      <a:t>C</a:t>
                    </a:r>
                    <a:r>
                      <a:rPr lang="en-US" altLang="zh-CN" sz="1600" b="1" dirty="0">
                        <a:latin typeface="+mn-lt"/>
                      </a:rPr>
                      <a:t>(</a:t>
                    </a:r>
                    <a:r>
                      <a:rPr lang="en-US" altLang="zh-CN" sz="1600" b="1" i="1" dirty="0">
                        <a:latin typeface="Times New Roman" pitchFamily="18" charset="0"/>
                        <a:cs typeface="Times New Roman" pitchFamily="18" charset="0"/>
                      </a:rPr>
                      <a:t>f</a:t>
                    </a:r>
                    <a:r>
                      <a:rPr lang="en-US" altLang="zh-CN" sz="1600" b="1" dirty="0">
                        <a:latin typeface="+mn-lt"/>
                      </a:rPr>
                      <a:t>)|</a:t>
                    </a:r>
                    <a:endParaRPr lang="en-US" altLang="zh-CN" sz="2800" b="1" dirty="0">
                      <a:latin typeface="+mn-lt"/>
                    </a:endParaRPr>
                  </a:p>
                </p:txBody>
              </p:sp>
              <p:sp>
                <p:nvSpPr>
                  <p:cNvPr id="39973" name="Text Box 15">
                    <a:extLst>
                      <a:ext uri="{FF2B5EF4-FFF2-40B4-BE49-F238E27FC236}">
                        <a16:creationId xmlns:a16="http://schemas.microsoft.com/office/drawing/2014/main" id="{8CD6CDA1-28C9-49C2-9D99-E0E24DB2C4A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29124" y="2857496"/>
                    <a:ext cx="206049" cy="3200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2000" b="1" i="1">
                        <a:latin typeface="Times New Roman" panose="02020603050405020304" pitchFamily="18" charset="0"/>
                      </a:rPr>
                      <a:t>t</a:t>
                    </a:r>
                    <a:endParaRPr lang="en-US" altLang="zh-CN" sz="2000" b="1"/>
                  </a:p>
                </p:txBody>
              </p:sp>
              <p:sp>
                <p:nvSpPr>
                  <p:cNvPr id="66" name="任意多边形 65">
                    <a:extLst>
                      <a:ext uri="{FF2B5EF4-FFF2-40B4-BE49-F238E27FC236}">
                        <a16:creationId xmlns:a16="http://schemas.microsoft.com/office/drawing/2014/main" id="{1FA89F79-ACB9-44EF-BF49-D75239A7EF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1174" y="1428605"/>
                    <a:ext cx="112725" cy="1291844"/>
                  </a:xfrm>
                  <a:custGeom>
                    <a:avLst/>
                    <a:gdLst>
                      <a:gd name="connsiteX0" fmla="*/ 0 w 164495"/>
                      <a:gd name="connsiteY0" fmla="*/ 0 h 1359505"/>
                      <a:gd name="connsiteX1" fmla="*/ 72572 w 164495"/>
                      <a:gd name="connsiteY1" fmla="*/ 159658 h 1359505"/>
                      <a:gd name="connsiteX2" fmla="*/ 72572 w 164495"/>
                      <a:gd name="connsiteY2" fmla="*/ 159658 h 1359505"/>
                      <a:gd name="connsiteX3" fmla="*/ 87086 w 164495"/>
                      <a:gd name="connsiteY3" fmla="*/ 493486 h 1359505"/>
                      <a:gd name="connsiteX4" fmla="*/ 14515 w 164495"/>
                      <a:gd name="connsiteY4" fmla="*/ 667658 h 1359505"/>
                      <a:gd name="connsiteX5" fmla="*/ 58057 w 164495"/>
                      <a:gd name="connsiteY5" fmla="*/ 827315 h 1359505"/>
                      <a:gd name="connsiteX6" fmla="*/ 145143 w 164495"/>
                      <a:gd name="connsiteY6" fmla="*/ 943429 h 1359505"/>
                      <a:gd name="connsiteX7" fmla="*/ 145143 w 164495"/>
                      <a:gd name="connsiteY7" fmla="*/ 1074058 h 1359505"/>
                      <a:gd name="connsiteX8" fmla="*/ 29029 w 164495"/>
                      <a:gd name="connsiteY8" fmla="*/ 1320800 h 1359505"/>
                      <a:gd name="connsiteX9" fmla="*/ 14515 w 164495"/>
                      <a:gd name="connsiteY9" fmla="*/ 1306286 h 1359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4495" h="1359505">
                        <a:moveTo>
                          <a:pt x="0" y="0"/>
                        </a:moveTo>
                        <a:lnTo>
                          <a:pt x="72572" y="159658"/>
                        </a:lnTo>
                        <a:lnTo>
                          <a:pt x="72572" y="159658"/>
                        </a:lnTo>
                        <a:cubicBezTo>
                          <a:pt x="74991" y="215296"/>
                          <a:pt x="96762" y="408819"/>
                          <a:pt x="87086" y="493486"/>
                        </a:cubicBezTo>
                        <a:cubicBezTo>
                          <a:pt x="77410" y="578153"/>
                          <a:pt x="19353" y="612020"/>
                          <a:pt x="14515" y="667658"/>
                        </a:cubicBezTo>
                        <a:cubicBezTo>
                          <a:pt x="9677" y="723296"/>
                          <a:pt x="36286" y="781353"/>
                          <a:pt x="58057" y="827315"/>
                        </a:cubicBezTo>
                        <a:cubicBezTo>
                          <a:pt x="79828" y="873277"/>
                          <a:pt x="130629" y="902305"/>
                          <a:pt x="145143" y="943429"/>
                        </a:cubicBezTo>
                        <a:cubicBezTo>
                          <a:pt x="159657" y="984553"/>
                          <a:pt x="164495" y="1011163"/>
                          <a:pt x="145143" y="1074058"/>
                        </a:cubicBezTo>
                        <a:cubicBezTo>
                          <a:pt x="125791" y="1136953"/>
                          <a:pt x="50800" y="1282095"/>
                          <a:pt x="29029" y="1320800"/>
                        </a:cubicBezTo>
                        <a:cubicBezTo>
                          <a:pt x="7258" y="1359505"/>
                          <a:pt x="10886" y="1332895"/>
                          <a:pt x="14515" y="1306286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Arial" charset="0"/>
                    </a:endParaRPr>
                  </a:p>
                </p:txBody>
              </p:sp>
              <p:sp>
                <p:nvSpPr>
                  <p:cNvPr id="39975" name="Text Box 13">
                    <a:extLst>
                      <a:ext uri="{FF2B5EF4-FFF2-40B4-BE49-F238E27FC236}">
                        <a16:creationId xmlns:a16="http://schemas.microsoft.com/office/drawing/2014/main" id="{5FF1C163-0F7E-476C-BD2F-DAD412423A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8803" y="1000108"/>
                    <a:ext cx="206049" cy="3200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 b="1" i="1">
                        <a:latin typeface="Times New Roman" panose="02020603050405020304" pitchFamily="18" charset="0"/>
                      </a:rPr>
                      <a:t>f</a:t>
                    </a:r>
                    <a:endParaRPr lang="en-US" altLang="zh-CN" sz="2800" b="1"/>
                  </a:p>
                </p:txBody>
              </p:sp>
            </p:grpSp>
            <p:sp>
              <p:nvSpPr>
                <p:cNvPr id="39970" name="Text Box 13">
                  <a:extLst>
                    <a:ext uri="{FF2B5EF4-FFF2-40B4-BE49-F238E27FC236}">
                      <a16:creationId xmlns:a16="http://schemas.microsoft.com/office/drawing/2014/main" id="{0FD216D0-1478-43E7-BEAB-BBAF718A9C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500034" y="2714620"/>
                  <a:ext cx="214314" cy="357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 i="1">
                      <a:latin typeface="Times New Roman" panose="02020603050405020304" pitchFamily="18" charset="0"/>
                    </a:rPr>
                    <a:t>f</a:t>
                  </a:r>
                  <a:endParaRPr lang="en-US" altLang="zh-CN" sz="2800" b="1"/>
                </a:p>
              </p:txBody>
            </p:sp>
          </p:grp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79D95CF0-4F0E-459F-A631-43E3C3DF2298}"/>
                  </a:ext>
                </a:extLst>
              </p:cNvPr>
              <p:cNvSpPr/>
              <p:nvPr/>
            </p:nvSpPr>
            <p:spPr bwMode="auto">
              <a:xfrm>
                <a:off x="4042906" y="1829129"/>
                <a:ext cx="357227" cy="142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39962" name="组合 41">
              <a:extLst>
                <a:ext uri="{FF2B5EF4-FFF2-40B4-BE49-F238E27FC236}">
                  <a16:creationId xmlns:a16="http://schemas.microsoft.com/office/drawing/2014/main" id="{16565CF6-F540-48F6-914C-86A327EA2B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1757" y="2957959"/>
              <a:ext cx="182562" cy="1285875"/>
              <a:chOff x="2043774" y="3714752"/>
              <a:chExt cx="182304" cy="1285884"/>
            </a:xfrm>
          </p:grpSpPr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12FA7F16-CDB1-4497-B5CA-36766AAD4AE0}"/>
                  </a:ext>
                </a:extLst>
              </p:cNvPr>
              <p:cNvCxnSpPr/>
              <p:nvPr/>
            </p:nvCxnSpPr>
            <p:spPr bwMode="auto">
              <a:xfrm rot="5400000">
                <a:off x="1501495" y="4356902"/>
                <a:ext cx="1285885" cy="158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sp>
            <p:nvSpPr>
              <p:cNvPr id="76" name="Text Box 18">
                <a:extLst>
                  <a:ext uri="{FF2B5EF4-FFF2-40B4-BE49-F238E27FC236}">
                    <a16:creationId xmlns:a16="http://schemas.microsoft.com/office/drawing/2014/main" id="{8815674E-7A23-4C3E-A46D-E130D6E195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3774" y="4213231"/>
                <a:ext cx="182304" cy="320677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defRPr/>
                </a:pPr>
                <a:r>
                  <a:rPr lang="en-US" altLang="zh-CN" sz="1600" b="1" i="1" dirty="0">
                    <a:solidFill>
                      <a:srgbClr val="0000CC"/>
                    </a:solidFill>
                    <a:latin typeface="+mn-lt"/>
                  </a:rPr>
                  <a:t>B</a:t>
                </a:r>
                <a:endParaRPr lang="en-US" altLang="zh-CN" sz="2800" b="1" dirty="0">
                  <a:solidFill>
                    <a:srgbClr val="0000CC"/>
                  </a:solidFill>
                  <a:latin typeface="+mn-lt"/>
                </a:endParaRPr>
              </a:p>
            </p:txBody>
          </p:sp>
        </p:grpSp>
        <p:sp>
          <p:nvSpPr>
            <p:cNvPr id="78" name="Text Box 19">
              <a:extLst>
                <a:ext uri="{FF2B5EF4-FFF2-40B4-BE49-F238E27FC236}">
                  <a16:creationId xmlns:a16="http://schemas.microsoft.com/office/drawing/2014/main" id="{560BED6F-1C94-4D66-A25D-328DC5BC9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594" y="2529334"/>
              <a:ext cx="322263" cy="320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000" b="1" i="1" dirty="0">
                  <a:solidFill>
                    <a:srgbClr val="0000CC"/>
                  </a:solidFill>
                  <a:latin typeface="+mn-lt"/>
                </a:rPr>
                <a:t>T</a:t>
              </a:r>
              <a:r>
                <a:rPr lang="en-US" altLang="zh-CN" sz="2000" b="1" baseline="-25000" dirty="0">
                  <a:solidFill>
                    <a:srgbClr val="0000CC"/>
                  </a:solidFill>
                  <a:latin typeface="+mn-lt"/>
                </a:rPr>
                <a:t>B</a:t>
              </a:r>
              <a:endParaRPr lang="en-US" altLang="zh-CN" sz="2000" b="1" dirty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39964" name="任意多边形 78">
              <a:extLst>
                <a:ext uri="{FF2B5EF4-FFF2-40B4-BE49-F238E27FC236}">
                  <a16:creationId xmlns:a16="http://schemas.microsoft.com/office/drawing/2014/main" id="{DA9E3AC4-ACE7-4DEC-81E2-C26F095B9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32" y="2938909"/>
              <a:ext cx="112712" cy="1292225"/>
            </a:xfrm>
            <a:custGeom>
              <a:avLst/>
              <a:gdLst>
                <a:gd name="T0" fmla="*/ 0 w 164495"/>
                <a:gd name="T1" fmla="*/ 0 h 1359505"/>
                <a:gd name="T2" fmla="*/ 3 w 164495"/>
                <a:gd name="T3" fmla="*/ 42628 h 1359505"/>
                <a:gd name="T4" fmla="*/ 3 w 164495"/>
                <a:gd name="T5" fmla="*/ 42628 h 1359505"/>
                <a:gd name="T6" fmla="*/ 5 w 164495"/>
                <a:gd name="T7" fmla="*/ 131761 h 1359505"/>
                <a:gd name="T8" fmla="*/ 1 w 164495"/>
                <a:gd name="T9" fmla="*/ 178263 h 1359505"/>
                <a:gd name="T10" fmla="*/ 3 w 164495"/>
                <a:gd name="T11" fmla="*/ 220890 h 1359505"/>
                <a:gd name="T12" fmla="*/ 8 w 164495"/>
                <a:gd name="T13" fmla="*/ 251892 h 1359505"/>
                <a:gd name="T14" fmla="*/ 8 w 164495"/>
                <a:gd name="T15" fmla="*/ 286771 h 1359505"/>
                <a:gd name="T16" fmla="*/ 1 w 164495"/>
                <a:gd name="T17" fmla="*/ 352650 h 1359505"/>
                <a:gd name="T18" fmla="*/ 1 w 164495"/>
                <a:gd name="T19" fmla="*/ 348774 h 13595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4495"/>
                <a:gd name="T31" fmla="*/ 0 h 1359505"/>
                <a:gd name="T32" fmla="*/ 164495 w 164495"/>
                <a:gd name="T33" fmla="*/ 1359505 h 13595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4495" h="1359505">
                  <a:moveTo>
                    <a:pt x="0" y="0"/>
                  </a:moveTo>
                  <a:lnTo>
                    <a:pt x="72572" y="159658"/>
                  </a:lnTo>
                  <a:cubicBezTo>
                    <a:pt x="74991" y="215296"/>
                    <a:pt x="96762" y="408819"/>
                    <a:pt x="87086" y="493486"/>
                  </a:cubicBezTo>
                  <a:cubicBezTo>
                    <a:pt x="77410" y="578153"/>
                    <a:pt x="19353" y="612020"/>
                    <a:pt x="14515" y="667658"/>
                  </a:cubicBezTo>
                  <a:cubicBezTo>
                    <a:pt x="9677" y="723296"/>
                    <a:pt x="36286" y="781353"/>
                    <a:pt x="58057" y="827315"/>
                  </a:cubicBezTo>
                  <a:cubicBezTo>
                    <a:pt x="79828" y="873277"/>
                    <a:pt x="130629" y="902305"/>
                    <a:pt x="145143" y="943429"/>
                  </a:cubicBezTo>
                  <a:cubicBezTo>
                    <a:pt x="159657" y="984553"/>
                    <a:pt x="164495" y="1011163"/>
                    <a:pt x="145143" y="1074058"/>
                  </a:cubicBezTo>
                  <a:cubicBezTo>
                    <a:pt x="125791" y="1136953"/>
                    <a:pt x="50800" y="1282095"/>
                    <a:pt x="29029" y="1320800"/>
                  </a:cubicBezTo>
                  <a:cubicBezTo>
                    <a:pt x="7258" y="1359505"/>
                    <a:pt x="10886" y="1332895"/>
                    <a:pt x="14515" y="1306286"/>
                  </a:cubicBezTo>
                </a:path>
              </a:pathLst>
            </a:custGeom>
            <a:noFill/>
            <a:ln w="28575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41">
            <a:extLst>
              <a:ext uri="{FF2B5EF4-FFF2-40B4-BE49-F238E27FC236}">
                <a16:creationId xmlns:a16="http://schemas.microsoft.com/office/drawing/2014/main" id="{615FAC37-5889-42E9-89DE-63774D5D9644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957513"/>
            <a:ext cx="182563" cy="1285875"/>
            <a:chOff x="2043774" y="3714752"/>
            <a:chExt cx="182304" cy="1285884"/>
          </a:xfrm>
        </p:grpSpPr>
        <p:cxnSp>
          <p:nvCxnSpPr>
            <p:cNvPr id="39959" name="直接箭头连接符 81">
              <a:extLst>
                <a:ext uri="{FF2B5EF4-FFF2-40B4-BE49-F238E27FC236}">
                  <a16:creationId xmlns:a16="http://schemas.microsoft.com/office/drawing/2014/main" id="{B5B20742-FFBF-4836-8E4C-9C0200FA3E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501495" y="4356902"/>
              <a:ext cx="1285884" cy="1586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" name="Text Box 18">
              <a:extLst>
                <a:ext uri="{FF2B5EF4-FFF2-40B4-BE49-F238E27FC236}">
                  <a16:creationId xmlns:a16="http://schemas.microsoft.com/office/drawing/2014/main" id="{DFF217CB-7FD6-4E69-9010-D01D96BF2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774" y="4213230"/>
              <a:ext cx="182304" cy="32067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b="1" i="1" dirty="0">
                  <a:solidFill>
                    <a:srgbClr val="0000CC"/>
                  </a:solidFill>
                  <a:latin typeface="+mn-lt"/>
                </a:rPr>
                <a:t>B</a:t>
              </a:r>
              <a:endParaRPr lang="en-US" altLang="zh-CN" sz="2800" b="1" dirty="0">
                <a:solidFill>
                  <a:srgbClr val="0000CC"/>
                </a:solidFill>
                <a:latin typeface="+mn-lt"/>
              </a:endParaRPr>
            </a:p>
          </p:txBody>
        </p:sp>
      </p:grpSp>
      <p:sp>
        <p:nvSpPr>
          <p:cNvPr id="84" name="Text Box 19">
            <a:extLst>
              <a:ext uri="{FF2B5EF4-FFF2-40B4-BE49-F238E27FC236}">
                <a16:creationId xmlns:a16="http://schemas.microsoft.com/office/drawing/2014/main" id="{1D1BE787-D8A9-4539-9FD9-E69347921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528888"/>
            <a:ext cx="3222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42" grpId="0" animBg="1"/>
      <p:bldP spid="45" grpId="0"/>
      <p:bldP spid="46" grpId="0"/>
      <p:bldP spid="52" grpId="0"/>
      <p:bldP spid="53" grpId="0"/>
      <p:bldP spid="57" grpId="0" animBg="1"/>
      <p:bldP spid="8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>
            <a:extLst>
              <a:ext uri="{FF2B5EF4-FFF2-40B4-BE49-F238E27FC236}">
                <a16:creationId xmlns:a16="http://schemas.microsoft.com/office/drawing/2014/main" id="{B5DC0ED2-068A-447D-A81E-63F1BB9845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42A81E-65FE-4993-BDDB-4C55204F26B2}" type="slidenum">
              <a:rPr lang="en-US" altLang="zh-CN"/>
              <a:pPr eaLnBrk="1" hangingPunct="1"/>
              <a:t>38</a:t>
            </a:fld>
            <a:endParaRPr lang="en-US" altLang="zh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71F84-556F-452B-85EE-447329460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33375"/>
            <a:ext cx="4286250" cy="5286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dirty="0">
                <a:latin typeface="Arial" charset="0"/>
              </a:rPr>
              <a:t> </a:t>
            </a:r>
            <a:r>
              <a:rPr lang="zh-CN" altLang="en-US" sz="2800" b="1" dirty="0">
                <a:latin typeface="Arial" charset="0"/>
              </a:rPr>
              <a:t>正交频分复用（</a:t>
            </a:r>
            <a:r>
              <a:rPr lang="en-US" altLang="zh-CN" sz="2800" b="1" dirty="0">
                <a:solidFill>
                  <a:srgbClr val="003399"/>
                </a:solidFill>
                <a:latin typeface="Arial" charset="0"/>
              </a:rPr>
              <a:t>OFDM</a:t>
            </a:r>
            <a:r>
              <a:rPr lang="zh-CN" altLang="en-US" sz="2800" b="1" dirty="0">
                <a:latin typeface="Arial" charset="0"/>
              </a:rPr>
              <a:t>）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3F9B2F-6530-4E2C-BC65-A37AE72F8263}"/>
              </a:ext>
            </a:extLst>
          </p:cNvPr>
          <p:cNvSpPr/>
          <p:nvPr/>
        </p:nvSpPr>
        <p:spPr>
          <a:xfrm>
            <a:off x="2197100" y="1320800"/>
            <a:ext cx="570547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kern="0" dirty="0">
                <a:latin typeface="+mj-ea"/>
                <a:ea typeface="+mj-ea"/>
              </a:rPr>
              <a:t>——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一类</a:t>
            </a:r>
            <a:r>
              <a:rPr lang="zh-CN" altLang="en-US" sz="20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多载波并行调制体制</a:t>
            </a:r>
            <a:endParaRPr lang="zh-CN" altLang="en-US" sz="2000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C21723-C949-4E96-B3F9-BC323D9DE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498725"/>
            <a:ext cx="7715250" cy="207168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28600" indent="-228600">
              <a:lnSpc>
                <a:spcPts val="3500"/>
              </a:lnSpc>
              <a:spcBef>
                <a:spcPct val="20000"/>
              </a:spcBef>
              <a:buClr>
                <a:srgbClr val="7F7F7F"/>
              </a:buClr>
              <a:buSzPct val="60000"/>
              <a:defRPr/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         将</a:t>
            </a:r>
            <a:r>
              <a:rPr lang="zh-CN" altLang="en-US" sz="20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高速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数据流分散</a:t>
            </a:r>
            <a:r>
              <a:rPr lang="zh-CN" altLang="zh-CN" sz="2000">
                <a:ea typeface="微软雅黑" pitchFamily="34" charset="-122"/>
                <a:cs typeface="Times New Roman" pitchFamily="18" charset="0"/>
              </a:rPr>
              <a:t>调制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到多个</a:t>
            </a:r>
            <a:r>
              <a:rPr lang="zh-CN" altLang="en-US" sz="2000" b="1">
                <a:ea typeface="微软雅黑" pitchFamily="34" charset="-122"/>
                <a:cs typeface="Times New Roman" pitchFamily="18" charset="0"/>
              </a:rPr>
              <a:t>子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载波上</a:t>
            </a:r>
            <a:r>
              <a:rPr lang="zh-CN" altLang="zh-CN" sz="2000">
                <a:ea typeface="微软雅黑" pitchFamily="34" charset="-122"/>
                <a:cs typeface="Times New Roman" pitchFamily="18" charset="0"/>
              </a:rPr>
              <a:t>并行传输</a:t>
            </a:r>
            <a:r>
              <a:rPr lang="zh-CN" altLang="en-US" sz="2000">
                <a:latin typeface="华文中宋" pitchFamily="2" charset="-122"/>
                <a:ea typeface="微软雅黑" pitchFamily="34" charset="-122"/>
                <a:cs typeface="Times New Roman" pitchFamily="18" charset="0"/>
              </a:rPr>
              <a:t>，从而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使各子   </a:t>
            </a:r>
            <a:endParaRPr lang="en-US" altLang="zh-CN" sz="2000">
              <a:ea typeface="微软雅黑" pitchFamily="34" charset="-122"/>
              <a:cs typeface="Times New Roman" pitchFamily="18" charset="0"/>
            </a:endParaRPr>
          </a:p>
          <a:p>
            <a:pPr marL="228600" indent="-228600">
              <a:lnSpc>
                <a:spcPts val="3500"/>
              </a:lnSpc>
              <a:spcBef>
                <a:spcPct val="20000"/>
              </a:spcBef>
              <a:buClr>
                <a:srgbClr val="7F7F7F"/>
              </a:buClr>
              <a:buSzPct val="60000"/>
              <a:defRPr/>
            </a:pP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载波的信号速率大为</a:t>
            </a:r>
            <a:r>
              <a:rPr lang="zh-CN" altLang="en-US" sz="20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降低</a:t>
            </a:r>
            <a:r>
              <a:rPr lang="zh-CN" altLang="en-US" sz="2000">
                <a:latin typeface="华文中宋" pitchFamily="2" charset="-122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2000">
              <a:ea typeface="微软雅黑" pitchFamily="34" charset="-122"/>
              <a:cs typeface="Times New Roman" pitchFamily="18" charset="0"/>
            </a:endParaRPr>
          </a:p>
          <a:p>
            <a:pPr marL="228600" indent="-228600">
              <a:lnSpc>
                <a:spcPts val="3500"/>
              </a:lnSpc>
              <a:spcBef>
                <a:spcPct val="20000"/>
              </a:spcBef>
              <a:buClr>
                <a:srgbClr val="7F7F7F"/>
              </a:buClr>
              <a:buSzPct val="60000"/>
              <a:defRPr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00CC"/>
                </a:solidFill>
                <a:ea typeface="微软雅黑" pitchFamily="34" charset="-122"/>
                <a:cs typeface="Times New Roman" pitchFamily="18" charset="0"/>
              </a:rPr>
              <a:t>∵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子信道上的信号带宽</a:t>
            </a:r>
            <a:r>
              <a:rPr lang="en-US" altLang="zh-CN" sz="2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信道的相关带宽</a:t>
            </a:r>
            <a:r>
              <a:rPr lang="zh-CN" altLang="en-US" sz="2000">
                <a:latin typeface="华文中宋" pitchFamily="2" charset="-122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zh-CN" altLang="en-US" sz="2000" b="1">
                <a:solidFill>
                  <a:srgbClr val="0000CC"/>
                </a:solidFill>
                <a:ea typeface="微软雅黑" pitchFamily="34" charset="-122"/>
                <a:cs typeface="Times New Roman" pitchFamily="18" charset="0"/>
              </a:rPr>
              <a:t>∴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每个子信道上可看成是平坦性衰落</a:t>
            </a:r>
            <a:r>
              <a:rPr lang="zh-CN" altLang="en-US" sz="2000">
                <a:latin typeface="华文中宋" pitchFamily="2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从而可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消除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ISI 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、提高抗多径和抗衰落的能力。</a:t>
            </a:r>
          </a:p>
        </p:txBody>
      </p:sp>
      <p:sp>
        <p:nvSpPr>
          <p:cNvPr id="16" name="矩形 16">
            <a:extLst>
              <a:ext uri="{FF2B5EF4-FFF2-40B4-BE49-F238E27FC236}">
                <a16:creationId xmlns:a16="http://schemas.microsoft.com/office/drawing/2014/main" id="{D41E9FD1-B28D-4DE4-8ACE-572E42C7C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2" y="2284617"/>
            <a:ext cx="500066" cy="1426031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lnSpc>
                <a:spcPts val="2600"/>
              </a:lnSpc>
              <a:buSzPct val="84000"/>
              <a:defRPr/>
            </a:pPr>
            <a:r>
              <a:rPr lang="zh-CN" altLang="en-US" sz="280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设计思想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D60BC3-5B64-4ED4-9AFF-58793E1FA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3" y="3113088"/>
            <a:ext cx="2786062" cy="376237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子信道的均衡也相对容易</a:t>
            </a:r>
            <a:endParaRPr lang="zh-CN" altLang="en-US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id="{EBCEED00-41E2-4445-A5B6-628AD3AB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83F21D-52BB-47F3-9F86-A8FE7A568F6E}" type="slidenum">
              <a:rPr lang="en-US" altLang="zh-CN"/>
              <a:pPr eaLnBrk="1" hangingPunct="1"/>
              <a:t>39</a:t>
            </a:fld>
            <a:endParaRPr lang="en-US" altLang="zh-CN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3C61A266-2A75-4769-8A0C-8F30A4F49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33375"/>
            <a:ext cx="3779838" cy="533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defRPr/>
            </a:pPr>
            <a:r>
              <a:rPr lang="zh-CN" altLang="en-US" sz="28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多载波系统的基本结构 </a:t>
            </a:r>
          </a:p>
        </p:txBody>
      </p:sp>
      <p:graphicFrame>
        <p:nvGraphicFramePr>
          <p:cNvPr id="41988" name="Object 5">
            <a:extLst>
              <a:ext uri="{FF2B5EF4-FFF2-40B4-BE49-F238E27FC236}">
                <a16:creationId xmlns:a16="http://schemas.microsoft.com/office/drawing/2014/main" id="{D95615E8-1B4D-4C1F-9CA4-984DB63E8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8" y="1808163"/>
          <a:ext cx="774065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VISIO" r:id="rId3" imgW="4007532" imgH="1413982" progId="Visio.Drawing.11">
                  <p:embed/>
                </p:oleObj>
              </mc:Choice>
              <mc:Fallback>
                <p:oleObj name="VISIO" r:id="rId3" imgW="4007532" imgH="141398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808163"/>
                        <a:ext cx="7740650" cy="294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F4B168BB-AC95-4C5E-A5D1-F594501524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43FEC8-28FB-4B65-BC1D-24E4AB50D07D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F471A6-284A-4FB5-BF8F-11263F81B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122363"/>
            <a:ext cx="7786687" cy="109220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chemeClr val="bg1">
                  <a:lumMod val="50000"/>
                </a:schemeClr>
              </a:buClr>
              <a:buSzPct val="70000"/>
              <a:defRPr/>
            </a:pPr>
            <a:r>
              <a:rPr lang="zh-CN" altLang="en-US" sz="2400" b="1" dirty="0">
                <a:latin typeface="+mn-ea"/>
                <a:ea typeface="+mn-ea"/>
              </a:rPr>
              <a:t>                      所有信号点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Arial"/>
                <a:ea typeface="+mn-ea"/>
                <a:cs typeface="Arial"/>
              </a:rPr>
              <a:t>•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r>
              <a:rPr lang="zh-CN" altLang="en-US" sz="2400" b="1" dirty="0">
                <a:latin typeface="+mn-ea"/>
                <a:ea typeface="+mn-ea"/>
              </a:rPr>
              <a:t>平均分布在同一个圆周上。圆周半径等于信号幅度。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0CF9D1-33DD-4C73-9B76-7BC2AC8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157288"/>
            <a:ext cx="3429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Arial" charset="0"/>
                <a:ea typeface="华文中宋" pitchFamily="2" charset="-122"/>
              </a:rPr>
              <a:t>  </a:t>
            </a:r>
            <a:r>
              <a:rPr lang="zh-CN" altLang="en-US" sz="2400" b="1" dirty="0">
                <a:latin typeface="+mn-lt"/>
                <a:ea typeface="+mn-ea"/>
              </a:rPr>
              <a:t>观察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MPSK</a:t>
            </a:r>
            <a:r>
              <a:rPr lang="zh-CN" altLang="en-US" sz="2400" b="1" dirty="0">
                <a:latin typeface="+mn-lt"/>
                <a:ea typeface="+mn-ea"/>
              </a:rPr>
              <a:t>的星座图：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28009" name="Rectangle 9">
            <a:extLst>
              <a:ext uri="{FF2B5EF4-FFF2-40B4-BE49-F238E27FC236}">
                <a16:creationId xmlns:a16="http://schemas.microsoft.com/office/drawing/2014/main" id="{212BE896-C6CD-4913-9B17-4016B777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aphicFrame>
        <p:nvGraphicFramePr>
          <p:cNvPr id="6150" name="Object 14">
            <a:extLst>
              <a:ext uri="{FF2B5EF4-FFF2-40B4-BE49-F238E27FC236}">
                <a16:creationId xmlns:a16="http://schemas.microsoft.com/office/drawing/2014/main" id="{3D2E515A-7E30-42CD-88CB-F56DB7ADC7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6338" y="2409825"/>
          <a:ext cx="2171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4" imgW="766757" imgH="754591" progId="">
                  <p:embed/>
                </p:oleObj>
              </mc:Choice>
              <mc:Fallback>
                <p:oleObj name="Visio" r:id="rId4" imgW="766757" imgH="754591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409825"/>
                        <a:ext cx="2171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2E2E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5">
            <a:extLst>
              <a:ext uri="{FF2B5EF4-FFF2-40B4-BE49-F238E27FC236}">
                <a16:creationId xmlns:a16="http://schemas.microsoft.com/office/drawing/2014/main" id="{C5DBEFC2-A1B5-4409-BCF9-E9AA5D1F4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271713"/>
          <a:ext cx="2497138" cy="244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6" imgW="874723" imgH="856722" progId="">
                  <p:embed/>
                </p:oleObj>
              </mc:Choice>
              <mc:Fallback>
                <p:oleObj name="Visio" r:id="rId6" imgW="874723" imgH="856722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71713"/>
                        <a:ext cx="2497138" cy="244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2E2E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6">
            <a:extLst>
              <a:ext uri="{FF2B5EF4-FFF2-40B4-BE49-F238E27FC236}">
                <a16:creationId xmlns:a16="http://schemas.microsoft.com/office/drawing/2014/main" id="{580A8646-9E63-45AB-A259-119038EA9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235200"/>
          <a:ext cx="2660650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8" imgW="928847" imgH="892736" progId="">
                  <p:embed/>
                </p:oleObj>
              </mc:Choice>
              <mc:Fallback>
                <p:oleObj name="Visio" r:id="rId8" imgW="928847" imgH="892736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35200"/>
                        <a:ext cx="2660650" cy="255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2E2E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FE34CCF-6F7B-4840-8AE3-AEF4279C2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4800600"/>
            <a:ext cx="7786687" cy="1477963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+mn-lt"/>
                <a:ea typeface="华文中宋" pitchFamily="2" charset="-122"/>
              </a:rPr>
              <a:t>  </a:t>
            </a:r>
            <a:r>
              <a:rPr lang="zh-CN" altLang="en-US" sz="2400" b="1" dirty="0">
                <a:latin typeface="+mn-lt"/>
                <a:ea typeface="+mn-ea"/>
              </a:rPr>
              <a:t>在信号幅度相同（即功率相等）条件下：</a:t>
            </a:r>
            <a:endParaRPr lang="en-US" altLang="zh-CN" sz="2400" b="1" dirty="0">
              <a:latin typeface="+mn-lt"/>
              <a:ea typeface="+mn-ea"/>
            </a:endParaRPr>
          </a:p>
          <a:p>
            <a:pPr>
              <a:lnSpc>
                <a:spcPct val="125000"/>
              </a:lnSpc>
              <a:buClr>
                <a:schemeClr val="bg1">
                  <a:lumMod val="50000"/>
                </a:schemeClr>
              </a:buClr>
              <a:buSzPct val="70000"/>
              <a:defRPr/>
            </a:pPr>
            <a:r>
              <a:rPr lang="en-US" altLang="zh-CN" sz="2400" dirty="0">
                <a:latin typeface="+mn-lt"/>
                <a:ea typeface="+mn-ea"/>
              </a:rPr>
              <a:t> ——</a:t>
            </a:r>
            <a:r>
              <a:rPr lang="zh-CN" altLang="en-US" sz="2400" b="1" dirty="0">
                <a:latin typeface="+mn-lt"/>
                <a:ea typeface="+mn-ea"/>
              </a:rPr>
              <a:t>进制数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M </a:t>
            </a:r>
            <a:r>
              <a:rPr lang="zh-CN" altLang="en-US" sz="2400" b="1" dirty="0">
                <a:solidFill>
                  <a:srgbClr val="990099"/>
                </a:solidFill>
                <a:latin typeface="+mn-lt"/>
                <a:ea typeface="+mn-ea"/>
              </a:rPr>
              <a:t>增加</a:t>
            </a:r>
            <a:r>
              <a:rPr lang="zh-CN" altLang="en-US" sz="2400" b="1" dirty="0">
                <a:latin typeface="+mn-ea"/>
                <a:ea typeface="+mn-ea"/>
              </a:rPr>
              <a:t>，星座图上相邻信号点的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距离</a:t>
            </a:r>
            <a:r>
              <a:rPr lang="zh-CN" altLang="en-US" sz="2400" b="1" dirty="0">
                <a:solidFill>
                  <a:srgbClr val="990099"/>
                </a:solidFill>
                <a:latin typeface="+mn-ea"/>
                <a:ea typeface="+mn-ea"/>
              </a:rPr>
              <a:t>越小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buClr>
                <a:schemeClr val="bg1">
                  <a:lumMod val="50000"/>
                </a:schemeClr>
              </a:buClr>
              <a:buSzPct val="70000"/>
              <a:defRPr/>
            </a:pPr>
            <a:r>
              <a:rPr lang="en-US" altLang="zh-CN" sz="2400" b="1" dirty="0">
                <a:latin typeface="+mn-lt"/>
                <a:ea typeface="+mn-ea"/>
              </a:rPr>
              <a:t> —— </a:t>
            </a:r>
            <a:r>
              <a:rPr lang="zh-CN" altLang="en-US" sz="2400" b="1" dirty="0">
                <a:latin typeface="+mn-lt"/>
                <a:ea typeface="+mn-ea"/>
              </a:rPr>
              <a:t>这</a:t>
            </a:r>
            <a:r>
              <a:rPr lang="zh-CN" altLang="en-US" sz="2400" b="1" dirty="0">
                <a:latin typeface="+mn-ea"/>
                <a:ea typeface="+mn-ea"/>
              </a:rPr>
              <a:t>意味着在相同噪声条件下，系统的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误码率</a:t>
            </a:r>
            <a:r>
              <a:rPr lang="zh-CN" altLang="en-US" sz="2400" b="1" dirty="0">
                <a:solidFill>
                  <a:srgbClr val="990099"/>
                </a:solidFill>
                <a:latin typeface="+mn-ea"/>
                <a:ea typeface="+mn-ea"/>
              </a:rPr>
              <a:t>增大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65CE-DB90-4AC8-B6EC-3A8935EAC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76250"/>
            <a:ext cx="4170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需求背景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312E79-16F3-4FB6-92D3-10B0FB53CC64}"/>
              </a:ext>
            </a:extLst>
          </p:cNvPr>
          <p:cNvSpPr/>
          <p:nvPr/>
        </p:nvSpPr>
        <p:spPr>
          <a:xfrm>
            <a:off x="7286625" y="571500"/>
            <a:ext cx="12112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问题引出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595AB917-05B3-4FCE-8DC5-E9ABFF6CD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6CAC63-2F9E-4DD9-9339-6199F304760A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974AA97-C3BF-4EA6-A164-28F3529FA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692150"/>
            <a:ext cx="8034337" cy="295275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zh-CN" altLang="en-US" sz="2000" kern="0" dirty="0">
                <a:solidFill>
                  <a:srgbClr val="990099"/>
                </a:solidFill>
                <a:latin typeface="+mn-lt"/>
                <a:ea typeface="微软雅黑" pitchFamily="34" charset="-122"/>
                <a:cs typeface="Arial" pitchFamily="34" charset="0"/>
                <a:sym typeface="Symbol" pitchFamily="18" charset="2"/>
              </a:rPr>
              <a:t>    </a:t>
            </a:r>
            <a:r>
              <a:rPr lang="en-US" altLang="zh-CN" sz="2000" dirty="0">
                <a:solidFill>
                  <a:srgbClr val="990099"/>
                </a:solidFill>
                <a:latin typeface="+mn-lt"/>
                <a:ea typeface="微软雅黑" pitchFamily="34" charset="-122"/>
                <a:cs typeface="Arial" pitchFamily="34" charset="0"/>
                <a:sym typeface="Symbol" pitchFamily="18" charset="2"/>
              </a:rPr>
              <a:t> </a:t>
            </a:r>
            <a:r>
              <a:rPr lang="zh-CN" altLang="en-US" sz="2000" kern="0" dirty="0">
                <a:latin typeface="+mn-lt"/>
                <a:ea typeface="微软雅黑" pitchFamily="34" charset="-122"/>
              </a:rPr>
              <a:t>各路子载波的已调信号频谱有</a:t>
            </a:r>
            <a:r>
              <a:rPr lang="en-US" altLang="zh-CN" sz="2000" dirty="0">
                <a:latin typeface="+mn-lt"/>
                <a:ea typeface="微软雅黑" pitchFamily="34" charset="-122"/>
                <a:cs typeface="Times New Roman" pitchFamily="18" charset="0"/>
              </a:rPr>
              <a:t>1/2</a:t>
            </a:r>
            <a:r>
              <a:rPr lang="zh-CN" altLang="en-US" sz="2000" dirty="0">
                <a:latin typeface="+mn-lt"/>
                <a:ea typeface="微软雅黑" pitchFamily="34" charset="-122"/>
                <a:cs typeface="Times New Roman" pitchFamily="18" charset="0"/>
              </a:rPr>
              <a:t>重叠 </a:t>
            </a:r>
            <a:endParaRPr lang="en-US" altLang="zh-CN" sz="2000" dirty="0">
              <a:latin typeface="+mn-lt"/>
              <a:ea typeface="微软雅黑" pitchFamily="34" charset="-122"/>
              <a:cs typeface="Times New Roman" pitchFamily="18" charset="0"/>
            </a:endParaRP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altLang="zh-CN" sz="2000" dirty="0">
                <a:latin typeface="+mn-lt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2000" dirty="0">
                <a:latin typeface="+mn-lt"/>
                <a:ea typeface="微软雅黑" pitchFamily="34" charset="-122"/>
                <a:cs typeface="Arial" pitchFamily="34" charset="0"/>
              </a:rPr>
              <a:t>——</a:t>
            </a:r>
            <a:r>
              <a:rPr lang="zh-CN" altLang="en-US" sz="2000" kern="0" dirty="0">
                <a:latin typeface="+mn-lt"/>
                <a:ea typeface="微软雅黑" pitchFamily="34" charset="-122"/>
              </a:rPr>
              <a:t>提高了频率利用率和总传输速率；</a:t>
            </a:r>
            <a:r>
              <a:rPr lang="zh-CN" altLang="en-US" sz="2000" dirty="0">
                <a:solidFill>
                  <a:srgbClr val="000099"/>
                </a:solidFill>
                <a:latin typeface="+mn-lt"/>
                <a:ea typeface="微软雅黑" pitchFamily="34" charset="-122"/>
                <a:cs typeface="Arial" pitchFamily="34" charset="0"/>
                <a:sym typeface="Symbol" pitchFamily="18" charset="2"/>
              </a:rPr>
              <a:t>  </a:t>
            </a:r>
            <a:r>
              <a:rPr lang="zh-CN" altLang="en-US" sz="20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  <a:sym typeface="Symbol" pitchFamily="18" charset="2"/>
              </a:rPr>
              <a:t> </a:t>
            </a:r>
            <a:endParaRPr lang="en-US" altLang="zh-CN" sz="2000" dirty="0">
              <a:solidFill>
                <a:srgbClr val="0000CC"/>
              </a:solidFill>
              <a:latin typeface="+mn-lt"/>
              <a:ea typeface="微软雅黑" pitchFamily="34" charset="-122"/>
              <a:cs typeface="Arial" pitchFamily="34" charset="0"/>
              <a:sym typeface="Symbol" pitchFamily="18" charset="2"/>
            </a:endParaRPr>
          </a:p>
          <a:p>
            <a:pPr marL="228600" indent="-228600">
              <a:lnSpc>
                <a:spcPts val="3300"/>
              </a:lnSpc>
              <a:spcBef>
                <a:spcPct val="20000"/>
              </a:spcBef>
              <a:buClr>
                <a:srgbClr val="7F7F7F"/>
              </a:buClr>
              <a:buSzPct val="60000"/>
              <a:defRPr/>
            </a:pPr>
            <a:r>
              <a:rPr lang="en-US" altLang="zh-CN" sz="2000" dirty="0">
                <a:solidFill>
                  <a:srgbClr val="990099"/>
                </a:solidFill>
                <a:latin typeface="+mn-lt"/>
                <a:ea typeface="微软雅黑" pitchFamily="34" charset="-122"/>
                <a:cs typeface="Arial" pitchFamily="34" charset="0"/>
                <a:sym typeface="Symbol" pitchFamily="18" charset="2"/>
              </a:rPr>
              <a:t>   </a:t>
            </a:r>
            <a:r>
              <a:rPr lang="en-US" altLang="zh-CN" sz="20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  <a:sym typeface="Symbol" pitchFamily="18" charset="2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各路已调信号是严格</a:t>
            </a:r>
            <a:r>
              <a:rPr lang="zh-CN" altLang="en-US" sz="20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正交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的 </a:t>
            </a:r>
            <a:endParaRPr lang="en-US" altLang="zh-CN" sz="2000" dirty="0">
              <a:latin typeface="+mn-lt"/>
              <a:ea typeface="微软雅黑" pitchFamily="34" charset="-122"/>
              <a:cs typeface="Arial" pitchFamily="34" charset="0"/>
            </a:endParaRPr>
          </a:p>
          <a:p>
            <a:pPr marL="228600" indent="-228600">
              <a:lnSpc>
                <a:spcPts val="3300"/>
              </a:lnSpc>
              <a:spcBef>
                <a:spcPct val="20000"/>
              </a:spcBef>
              <a:buClr>
                <a:srgbClr val="7F7F7F"/>
              </a:buClr>
              <a:buSzPct val="60000"/>
              <a:defRPr/>
            </a:pPr>
            <a:r>
              <a:rPr lang="en-US" altLang="zh-CN" sz="2000" dirty="0">
                <a:latin typeface="+mn-lt"/>
                <a:ea typeface="微软雅黑" pitchFamily="34" charset="-122"/>
                <a:cs typeface="Arial" pitchFamily="34" charset="0"/>
              </a:rPr>
              <a:t>——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便于接收端</a:t>
            </a:r>
            <a:r>
              <a:rPr lang="zh-CN" altLang="en-US" sz="20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分离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各路信号，减少子信道之间的相互干扰（</a:t>
            </a:r>
            <a:r>
              <a:rPr lang="en-US" altLang="zh-CN" sz="2000" dirty="0">
                <a:latin typeface="+mn-lt"/>
                <a:ea typeface="微软雅黑" pitchFamily="34" charset="-122"/>
                <a:cs typeface="Arial" pitchFamily="34" charset="0"/>
              </a:rPr>
              <a:t>ICI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）；</a:t>
            </a:r>
            <a:endParaRPr lang="en-US" altLang="zh-CN" sz="2000" dirty="0">
              <a:latin typeface="+mn-lt"/>
              <a:ea typeface="微软雅黑" pitchFamily="34" charset="-122"/>
              <a:cs typeface="Arial" pitchFamily="34" charset="0"/>
            </a:endParaRPr>
          </a:p>
          <a:p>
            <a:pPr marL="228600" indent="-228600">
              <a:lnSpc>
                <a:spcPts val="3300"/>
              </a:lnSpc>
              <a:spcBef>
                <a:spcPct val="20000"/>
              </a:spcBef>
              <a:buClr>
                <a:srgbClr val="7F7F7F"/>
              </a:buClr>
              <a:buSzPct val="60000"/>
              <a:defRPr/>
            </a:pP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z="2000" dirty="0">
                <a:solidFill>
                  <a:srgbClr val="990099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000" dirty="0">
                <a:solidFill>
                  <a:srgbClr val="990099"/>
                </a:solidFill>
                <a:latin typeface="+mn-lt"/>
                <a:ea typeface="微软雅黑" pitchFamily="34" charset="-122"/>
                <a:cs typeface="Arial" pitchFamily="34" charset="0"/>
                <a:sym typeface="Symbol" pitchFamily="18" charset="2"/>
              </a:rPr>
              <a:t>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每路子载波的调制制度可以不同</a:t>
            </a:r>
            <a:endParaRPr lang="en-US" altLang="zh-CN" sz="2000" dirty="0">
              <a:latin typeface="+mn-lt"/>
              <a:ea typeface="微软雅黑" pitchFamily="34" charset="-122"/>
              <a:cs typeface="Arial" pitchFamily="34" charset="0"/>
            </a:endParaRPr>
          </a:p>
          <a:p>
            <a:pPr marL="228600" indent="-228600">
              <a:lnSpc>
                <a:spcPts val="3300"/>
              </a:lnSpc>
              <a:spcBef>
                <a:spcPct val="20000"/>
              </a:spcBef>
              <a:buClr>
                <a:srgbClr val="7F7F7F"/>
              </a:buClr>
              <a:buSzPct val="60000"/>
              <a:defRPr/>
            </a:pPr>
            <a:r>
              <a:rPr lang="en-US" altLang="zh-CN" sz="2000" dirty="0">
                <a:latin typeface="+mn-lt"/>
                <a:ea typeface="微软雅黑" pitchFamily="34" charset="-122"/>
                <a:cs typeface="Arial" pitchFamily="34" charset="0"/>
              </a:rPr>
              <a:t>——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根据每个子载波处信道特性的优劣不同采用不同的体制。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2F6145D-E4D9-4A2C-878A-1BC6B0C66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437063"/>
            <a:ext cx="8034337" cy="2100262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28600" lvl="1" indent="-228600">
              <a:lnSpc>
                <a:spcPts val="3500"/>
              </a:lnSpc>
              <a:spcBef>
                <a:spcPct val="20000"/>
              </a:spcBef>
              <a:buClr>
                <a:srgbClr val="7F7F7F"/>
              </a:buClr>
              <a:buSzPct val="60000"/>
              <a:defRPr/>
            </a:pPr>
            <a:r>
              <a:rPr lang="zh-CN" altLang="en-US" sz="2000" dirty="0">
                <a:solidFill>
                  <a:srgbClr val="000099"/>
                </a:solidFill>
                <a:ea typeface="微软雅黑" pitchFamily="34" charset="-122"/>
                <a:cs typeface="Arial" pitchFamily="34" charset="0"/>
                <a:sym typeface="Symbol" pitchFamily="18" charset="2"/>
              </a:rPr>
              <a:t>    </a:t>
            </a:r>
            <a:r>
              <a:rPr lang="en-US" altLang="zh-CN" sz="2400" dirty="0">
                <a:solidFill>
                  <a:srgbClr val="0000CC"/>
                </a:solidFill>
                <a:ea typeface="微软雅黑" pitchFamily="34" charset="-122"/>
                <a:cs typeface="Arial" pitchFamily="34" charset="0"/>
                <a:sym typeface="Symbol" pitchFamily="18" charset="2"/>
              </a:rPr>
              <a:t>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对信道产生的频率偏移和相位噪声很敏感</a:t>
            </a:r>
            <a:r>
              <a:rPr lang="zh-CN" altLang="en-US" sz="2000" dirty="0">
                <a:latin typeface="华文中宋" pitchFamily="2" charset="-122"/>
                <a:ea typeface="微软雅黑" pitchFamily="34" charset="-122"/>
                <a:cs typeface="Arial" pitchFamily="34" charset="0"/>
              </a:rPr>
              <a:t>；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28600" lvl="1" indent="-228600">
              <a:lnSpc>
                <a:spcPts val="3500"/>
              </a:lnSpc>
              <a:spcBef>
                <a:spcPct val="20000"/>
              </a:spcBef>
              <a:buClr>
                <a:srgbClr val="7F7F7F"/>
              </a:buClr>
              <a:buSzPct val="60000"/>
              <a:defRPr/>
            </a:pP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   </a:t>
            </a:r>
            <a:r>
              <a:rPr lang="en-US" altLang="zh-CN" sz="24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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信号峰值功率和平均功率的比值较大，这将会降低射频功率放大器的效率</a:t>
            </a:r>
            <a:r>
              <a:rPr lang="zh-CN" altLang="en-US" sz="2000" dirty="0">
                <a:latin typeface="华文中宋" pitchFamily="2" charset="-122"/>
                <a:ea typeface="微软雅黑" pitchFamily="34" charset="-122"/>
                <a:cs typeface="Arial" pitchFamily="34" charset="0"/>
              </a:rPr>
              <a:t>；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28600" lvl="1" indent="-228600">
              <a:lnSpc>
                <a:spcPts val="3500"/>
              </a:lnSpc>
              <a:spcBef>
                <a:spcPct val="20000"/>
              </a:spcBef>
              <a:buClr>
                <a:srgbClr val="7F7F7F"/>
              </a:buClr>
              <a:buSzPct val="60000"/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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对同步要求严格。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28600" lvl="1" indent="-228600">
              <a:lnSpc>
                <a:spcPts val="3500"/>
              </a:lnSpc>
              <a:spcBef>
                <a:spcPct val="20000"/>
              </a:spcBef>
              <a:buClr>
                <a:srgbClr val="7F7F7F"/>
              </a:buClr>
              <a:buSzPct val="60000"/>
              <a:defRPr/>
            </a:pPr>
            <a:endParaRPr lang="zh-CN" altLang="en-US" sz="2400" dirty="0">
              <a:latin typeface="华文中宋" pitchFamily="2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43013" name="组合 57">
            <a:extLst>
              <a:ext uri="{FF2B5EF4-FFF2-40B4-BE49-F238E27FC236}">
                <a16:creationId xmlns:a16="http://schemas.microsoft.com/office/drawing/2014/main" id="{F9C17FDC-3BD8-441B-A4F5-59B791D826B9}"/>
              </a:ext>
            </a:extLst>
          </p:cNvPr>
          <p:cNvGrpSpPr>
            <a:grpSpLocks/>
          </p:cNvGrpSpPr>
          <p:nvPr/>
        </p:nvGrpSpPr>
        <p:grpSpPr bwMode="auto">
          <a:xfrm>
            <a:off x="546100" y="3881438"/>
            <a:ext cx="1276350" cy="581025"/>
            <a:chOff x="2510047" y="3334582"/>
            <a:chExt cx="1275808" cy="52344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3C6EEBE-9E3C-4517-B861-C4819B47F448}"/>
                </a:ext>
              </a:extLst>
            </p:cNvPr>
            <p:cNvSpPr/>
            <p:nvPr/>
          </p:nvSpPr>
          <p:spPr bwMode="auto">
            <a:xfrm>
              <a:off x="2643340" y="3343163"/>
              <a:ext cx="1142515" cy="514861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20" name="矩形 16">
              <a:extLst>
                <a:ext uri="{FF2B5EF4-FFF2-40B4-BE49-F238E27FC236}">
                  <a16:creationId xmlns:a16="http://schemas.microsoft.com/office/drawing/2014/main" id="{1774DC77-E37D-4135-870B-DC3270042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047" y="3334582"/>
              <a:ext cx="1188533" cy="522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SzPct val="84000"/>
                <a:defRPr/>
              </a:pPr>
              <a:r>
                <a:rPr lang="zh-CN" altLang="en-US" sz="2800" kern="0" dirty="0">
                  <a:solidFill>
                    <a:srgbClr val="0000CC"/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zh-CN" altLang="en-US" sz="3200" kern="0" dirty="0">
                  <a:solidFill>
                    <a:srgbClr val="0000CC"/>
                  </a:solidFill>
                  <a:latin typeface="隶书" pitchFamily="49" charset="-122"/>
                  <a:ea typeface="隶书" pitchFamily="49" charset="-122"/>
                </a:rPr>
                <a:t>缺点</a:t>
              </a:r>
              <a:r>
                <a:rPr lang="zh-CN" altLang="en-US" sz="3200" kern="0" dirty="0">
                  <a:solidFill>
                    <a:srgbClr val="0000CC"/>
                  </a:solidFill>
                  <a:latin typeface="Arial"/>
                  <a:ea typeface="黑体" pitchFamily="2" charset="-122"/>
                </a:rPr>
                <a:t>：</a:t>
              </a:r>
              <a:endParaRPr lang="zh-CN" altLang="en-US" sz="3200" dirty="0">
                <a:solidFill>
                  <a:srgbClr val="990099"/>
                </a:solidFill>
                <a:latin typeface="Arial" charset="0"/>
              </a:endParaRPr>
            </a:p>
          </p:txBody>
        </p:sp>
      </p:grpSp>
      <p:grpSp>
        <p:nvGrpSpPr>
          <p:cNvPr id="43014" name="组合 57">
            <a:extLst>
              <a:ext uri="{FF2B5EF4-FFF2-40B4-BE49-F238E27FC236}">
                <a16:creationId xmlns:a16="http://schemas.microsoft.com/office/drawing/2014/main" id="{F894F597-CA02-4EE0-9EFF-39CC0FE7ECEC}"/>
              </a:ext>
            </a:extLst>
          </p:cNvPr>
          <p:cNvGrpSpPr>
            <a:grpSpLocks/>
          </p:cNvGrpSpPr>
          <p:nvPr/>
        </p:nvGrpSpPr>
        <p:grpSpPr bwMode="auto">
          <a:xfrm>
            <a:off x="555625" y="257175"/>
            <a:ext cx="1189038" cy="571500"/>
            <a:chOff x="2597112" y="3343278"/>
            <a:chExt cx="1188743" cy="51435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C04EAD7-9351-4746-904A-7D54D3BD27C8}"/>
                </a:ext>
              </a:extLst>
            </p:cNvPr>
            <p:cNvSpPr/>
            <p:nvPr/>
          </p:nvSpPr>
          <p:spPr bwMode="auto">
            <a:xfrm>
              <a:off x="2643139" y="3343278"/>
              <a:ext cx="1142716" cy="514354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11" name="矩形 16">
              <a:extLst>
                <a:ext uri="{FF2B5EF4-FFF2-40B4-BE49-F238E27FC236}">
                  <a16:creationId xmlns:a16="http://schemas.microsoft.com/office/drawing/2014/main" id="{9E2B52BE-5FDD-439B-A455-B04EDE9DC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12" y="3386141"/>
              <a:ext cx="1188743" cy="467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SzPct val="84000"/>
                <a:defRPr/>
              </a:pPr>
              <a:r>
                <a:rPr lang="zh-CN" altLang="en-US" sz="2800" b="1" kern="0" dirty="0">
                  <a:solidFill>
                    <a:srgbClr val="0000CC"/>
                  </a:solidFill>
                  <a:latin typeface="Arial"/>
                  <a:ea typeface="黑体" pitchFamily="2" charset="-122"/>
                </a:rPr>
                <a:t>  </a:t>
              </a:r>
              <a:r>
                <a:rPr lang="zh-CN" altLang="en-US" sz="2800" kern="0" dirty="0">
                  <a:solidFill>
                    <a:srgbClr val="990099"/>
                  </a:solidFill>
                  <a:latin typeface="隶书" pitchFamily="49" charset="-122"/>
                  <a:ea typeface="隶书" pitchFamily="49" charset="-122"/>
                </a:rPr>
                <a:t>特点</a:t>
              </a:r>
              <a:endParaRPr lang="zh-CN" altLang="en-US" sz="2800" dirty="0">
                <a:solidFill>
                  <a:srgbClr val="990099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FB03A87D-AE4A-41F4-A6F3-A2D04D63C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ECA4DF-D36C-442D-8581-46D46A137992}" type="slidenum">
              <a:rPr lang="en-US" altLang="zh-CN"/>
              <a:pPr eaLnBrk="1" hangingPunct="1"/>
              <a:t>41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91BA7A-0937-4C6E-9FA1-8F98FF31DA95}"/>
              </a:ext>
            </a:extLst>
          </p:cNvPr>
          <p:cNvSpPr/>
          <p:nvPr/>
        </p:nvSpPr>
        <p:spPr>
          <a:xfrm>
            <a:off x="617538" y="457200"/>
            <a:ext cx="3240087" cy="519113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lvl="2"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OFDM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的频域特性</a:t>
            </a:r>
          </a:p>
        </p:txBody>
      </p:sp>
      <p:grpSp>
        <p:nvGrpSpPr>
          <p:cNvPr id="44036" name="Group 13">
            <a:extLst>
              <a:ext uri="{FF2B5EF4-FFF2-40B4-BE49-F238E27FC236}">
                <a16:creationId xmlns:a16="http://schemas.microsoft.com/office/drawing/2014/main" id="{6D146297-84DC-4465-B7EC-ED4F6FB1FADE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1812925"/>
            <a:ext cx="2701925" cy="1428750"/>
            <a:chOff x="2550" y="10845"/>
            <a:chExt cx="3316" cy="1695"/>
          </a:xfrm>
        </p:grpSpPr>
        <p:grpSp>
          <p:nvGrpSpPr>
            <p:cNvPr id="44067" name="Group 14">
              <a:extLst>
                <a:ext uri="{FF2B5EF4-FFF2-40B4-BE49-F238E27FC236}">
                  <a16:creationId xmlns:a16="http://schemas.microsoft.com/office/drawing/2014/main" id="{AF076789-BB9F-45EA-BB8B-B0B6A6700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2126"/>
              <a:ext cx="2654" cy="414"/>
              <a:chOff x="2342" y="14691"/>
              <a:chExt cx="2654" cy="414"/>
            </a:xfrm>
          </p:grpSpPr>
          <p:sp>
            <p:nvSpPr>
              <p:cNvPr id="44082" name="Text Box 15">
                <a:extLst>
                  <a:ext uri="{FF2B5EF4-FFF2-40B4-BE49-F238E27FC236}">
                    <a16:creationId xmlns:a16="http://schemas.microsoft.com/office/drawing/2014/main" id="{D6EF117B-008A-43A2-A956-F17EE4C34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6" y="14691"/>
                <a:ext cx="738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B</a:t>
                </a:r>
                <a:endParaRPr lang="en-US" altLang="zh-CN" sz="3600" b="1"/>
              </a:p>
            </p:txBody>
          </p:sp>
          <p:grpSp>
            <p:nvGrpSpPr>
              <p:cNvPr id="44083" name="Group 16">
                <a:extLst>
                  <a:ext uri="{FF2B5EF4-FFF2-40B4-BE49-F238E27FC236}">
                    <a16:creationId xmlns:a16="http://schemas.microsoft.com/office/drawing/2014/main" id="{641E4B01-CAD3-487D-BC04-26F99455F8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14802"/>
                <a:ext cx="1014" cy="186"/>
                <a:chOff x="3982" y="14802"/>
                <a:chExt cx="1014" cy="186"/>
              </a:xfrm>
            </p:grpSpPr>
            <p:sp>
              <p:nvSpPr>
                <p:cNvPr id="44087" name="Line 17">
                  <a:extLst>
                    <a:ext uri="{FF2B5EF4-FFF2-40B4-BE49-F238E27FC236}">
                      <a16:creationId xmlns:a16="http://schemas.microsoft.com/office/drawing/2014/main" id="{A86586B1-E85C-4A57-83A5-08B34750BD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2" y="14889"/>
                  <a:ext cx="101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88" name="Line 18">
                  <a:extLst>
                    <a:ext uri="{FF2B5EF4-FFF2-40B4-BE49-F238E27FC236}">
                      <a16:creationId xmlns:a16="http://schemas.microsoft.com/office/drawing/2014/main" id="{FB8C252D-FE76-4303-B318-83ACFF766E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6" y="14802"/>
                  <a:ext cx="0" cy="18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084" name="Group 19">
                <a:extLst>
                  <a:ext uri="{FF2B5EF4-FFF2-40B4-BE49-F238E27FC236}">
                    <a16:creationId xmlns:a16="http://schemas.microsoft.com/office/drawing/2014/main" id="{C596E59A-C247-485F-8DC9-0CB4CB6DA5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342" y="14814"/>
                <a:ext cx="1014" cy="186"/>
                <a:chOff x="3982" y="14802"/>
                <a:chExt cx="1014" cy="186"/>
              </a:xfrm>
            </p:grpSpPr>
            <p:sp>
              <p:nvSpPr>
                <p:cNvPr id="44085" name="Line 20">
                  <a:extLst>
                    <a:ext uri="{FF2B5EF4-FFF2-40B4-BE49-F238E27FC236}">
                      <a16:creationId xmlns:a16="http://schemas.microsoft.com/office/drawing/2014/main" id="{144DF54A-B5A9-4827-96AF-603D741A81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2" y="14889"/>
                  <a:ext cx="101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86" name="Line 21">
                  <a:extLst>
                    <a:ext uri="{FF2B5EF4-FFF2-40B4-BE49-F238E27FC236}">
                      <a16:creationId xmlns:a16="http://schemas.microsoft.com/office/drawing/2014/main" id="{D01D610C-56B9-43AC-85F1-87D5E2FD94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6" y="14802"/>
                  <a:ext cx="0" cy="18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068" name="Group 22">
              <a:extLst>
                <a:ext uri="{FF2B5EF4-FFF2-40B4-BE49-F238E27FC236}">
                  <a16:creationId xmlns:a16="http://schemas.microsoft.com/office/drawing/2014/main" id="{ED3084CE-37EC-462B-8606-A2CEA6B624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4" y="10845"/>
              <a:ext cx="2637" cy="1320"/>
              <a:chOff x="2794" y="10845"/>
              <a:chExt cx="2637" cy="1320"/>
            </a:xfrm>
          </p:grpSpPr>
          <p:grpSp>
            <p:nvGrpSpPr>
              <p:cNvPr id="44071" name="Group 23">
                <a:extLst>
                  <a:ext uri="{FF2B5EF4-FFF2-40B4-BE49-F238E27FC236}">
                    <a16:creationId xmlns:a16="http://schemas.microsoft.com/office/drawing/2014/main" id="{F5C5A6D9-D0DD-45CA-81FA-6707BB9EE9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9" y="11497"/>
                <a:ext cx="1003" cy="668"/>
                <a:chOff x="2492" y="3255"/>
                <a:chExt cx="1498" cy="1290"/>
              </a:xfrm>
            </p:grpSpPr>
            <p:pic>
              <p:nvPicPr>
                <p:cNvPr id="44080" name="Picture 24" descr="多个余弦脉冲">
                  <a:extLst>
                    <a:ext uri="{FF2B5EF4-FFF2-40B4-BE49-F238E27FC236}">
                      <a16:creationId xmlns:a16="http://schemas.microsoft.com/office/drawing/2014/main" id="{62A87CDC-4752-45B9-97BE-B81208ED3D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05" t="16054" r="75555" b="34520"/>
                <a:stretch>
                  <a:fillRect/>
                </a:stretch>
              </p:blipFill>
              <p:spPr bwMode="auto">
                <a:xfrm flipV="1">
                  <a:off x="2492" y="3255"/>
                  <a:ext cx="508" cy="1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081" name="Picture 25" descr="多个余弦脉冲">
                  <a:extLst>
                    <a:ext uri="{FF2B5EF4-FFF2-40B4-BE49-F238E27FC236}">
                      <a16:creationId xmlns:a16="http://schemas.microsoft.com/office/drawing/2014/main" id="{55534DA6-497E-44F5-8BDB-47E1D80E0B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05" t="16054" r="75555" b="34520"/>
                <a:stretch>
                  <a:fillRect/>
                </a:stretch>
              </p:blipFill>
              <p:spPr bwMode="auto">
                <a:xfrm flipV="1">
                  <a:off x="3482" y="3255"/>
                  <a:ext cx="508" cy="1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4072" name="Group 26">
                <a:extLst>
                  <a:ext uri="{FF2B5EF4-FFF2-40B4-BE49-F238E27FC236}">
                    <a16:creationId xmlns:a16="http://schemas.microsoft.com/office/drawing/2014/main" id="{AD288A0B-EAAD-4E1F-8135-1D1D0F975C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94" y="10845"/>
                <a:ext cx="2321" cy="668"/>
                <a:chOff x="2794" y="10845"/>
                <a:chExt cx="2321" cy="668"/>
              </a:xfrm>
            </p:grpSpPr>
            <p:pic>
              <p:nvPicPr>
                <p:cNvPr id="44076" name="Picture 27" descr="多个余弦脉冲">
                  <a:extLst>
                    <a:ext uri="{FF2B5EF4-FFF2-40B4-BE49-F238E27FC236}">
                      <a16:creationId xmlns:a16="http://schemas.microsoft.com/office/drawing/2014/main" id="{08AB698F-EC7C-4A8E-B641-395C568C44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05" t="16054" r="75555" b="34520"/>
                <a:stretch>
                  <a:fillRect/>
                </a:stretch>
              </p:blipFill>
              <p:spPr bwMode="auto">
                <a:xfrm>
                  <a:off x="2794" y="10845"/>
                  <a:ext cx="340" cy="6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077" name="Picture 28" descr="多个余弦脉冲">
                  <a:extLst>
                    <a:ext uri="{FF2B5EF4-FFF2-40B4-BE49-F238E27FC236}">
                      <a16:creationId xmlns:a16="http://schemas.microsoft.com/office/drawing/2014/main" id="{B44F9B72-E07B-4D1B-BA65-19AF4E56D9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05" t="16054" r="75555" b="34520"/>
                <a:stretch>
                  <a:fillRect/>
                </a:stretch>
              </p:blipFill>
              <p:spPr bwMode="auto">
                <a:xfrm>
                  <a:off x="3458" y="10845"/>
                  <a:ext cx="338" cy="6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078" name="Picture 29" descr="多个余弦脉冲">
                  <a:extLst>
                    <a:ext uri="{FF2B5EF4-FFF2-40B4-BE49-F238E27FC236}">
                      <a16:creationId xmlns:a16="http://schemas.microsoft.com/office/drawing/2014/main" id="{BD215F96-D874-4A1D-9624-33E329F796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05" t="16054" r="75555" b="34520"/>
                <a:stretch>
                  <a:fillRect/>
                </a:stretch>
              </p:blipFill>
              <p:spPr bwMode="auto">
                <a:xfrm>
                  <a:off x="4113" y="10845"/>
                  <a:ext cx="340" cy="6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079" name="Picture 30" descr="多个余弦脉冲">
                  <a:extLst>
                    <a:ext uri="{FF2B5EF4-FFF2-40B4-BE49-F238E27FC236}">
                      <a16:creationId xmlns:a16="http://schemas.microsoft.com/office/drawing/2014/main" id="{83E6D3B6-98A7-42F9-84F0-27D5897BB7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05" t="16054" r="75555" b="34520"/>
                <a:stretch>
                  <a:fillRect/>
                </a:stretch>
              </p:blipFill>
              <p:spPr bwMode="auto">
                <a:xfrm>
                  <a:off x="4776" y="10845"/>
                  <a:ext cx="339" cy="6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4073" name="Group 31">
                <a:extLst>
                  <a:ext uri="{FF2B5EF4-FFF2-40B4-BE49-F238E27FC236}">
                    <a16:creationId xmlns:a16="http://schemas.microsoft.com/office/drawing/2014/main" id="{DBC385EC-E3A4-4DED-ACF7-360E6E771F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8" y="11497"/>
                <a:ext cx="1003" cy="668"/>
                <a:chOff x="2492" y="3255"/>
                <a:chExt cx="1498" cy="1290"/>
              </a:xfrm>
            </p:grpSpPr>
            <p:pic>
              <p:nvPicPr>
                <p:cNvPr id="44074" name="Picture 32" descr="多个余弦脉冲">
                  <a:extLst>
                    <a:ext uri="{FF2B5EF4-FFF2-40B4-BE49-F238E27FC236}">
                      <a16:creationId xmlns:a16="http://schemas.microsoft.com/office/drawing/2014/main" id="{AAB7AD36-63A4-46DF-8660-709991B5D8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05" t="16054" r="75555" b="34520"/>
                <a:stretch>
                  <a:fillRect/>
                </a:stretch>
              </p:blipFill>
              <p:spPr bwMode="auto">
                <a:xfrm flipV="1">
                  <a:off x="2492" y="3255"/>
                  <a:ext cx="508" cy="1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075" name="Picture 33" descr="多个余弦脉冲">
                  <a:extLst>
                    <a:ext uri="{FF2B5EF4-FFF2-40B4-BE49-F238E27FC236}">
                      <a16:creationId xmlns:a16="http://schemas.microsoft.com/office/drawing/2014/main" id="{C0A73388-6356-423C-A047-F62D6B4D5E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05" t="16054" r="75555" b="34520"/>
                <a:stretch>
                  <a:fillRect/>
                </a:stretch>
              </p:blipFill>
              <p:spPr bwMode="auto">
                <a:xfrm flipV="1">
                  <a:off x="3482" y="3255"/>
                  <a:ext cx="508" cy="1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44069" name="Line 34">
              <a:extLst>
                <a:ext uri="{FF2B5EF4-FFF2-40B4-BE49-F238E27FC236}">
                  <a16:creationId xmlns:a16="http://schemas.microsoft.com/office/drawing/2014/main" id="{B59B2380-A4E8-4D57-A762-1531542D1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0" y="11505"/>
              <a:ext cx="32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0" name="Text Box 35">
              <a:extLst>
                <a:ext uri="{FF2B5EF4-FFF2-40B4-BE49-F238E27FC236}">
                  <a16:creationId xmlns:a16="http://schemas.microsoft.com/office/drawing/2014/main" id="{85058E4D-0441-42CB-84E5-CFB4A1F5B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0" y="11445"/>
              <a:ext cx="406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endParaRPr lang="en-US" altLang="zh-CN" sz="3600"/>
            </a:p>
          </p:txBody>
        </p:sp>
      </p:grpSp>
      <p:grpSp>
        <p:nvGrpSpPr>
          <p:cNvPr id="44037" name="组合 89">
            <a:extLst>
              <a:ext uri="{FF2B5EF4-FFF2-40B4-BE49-F238E27FC236}">
                <a16:creationId xmlns:a16="http://schemas.microsoft.com/office/drawing/2014/main" id="{A1229E53-176D-4AA5-9E3A-95DFFB370432}"/>
              </a:ext>
            </a:extLst>
          </p:cNvPr>
          <p:cNvGrpSpPr>
            <a:grpSpLocks/>
          </p:cNvGrpSpPr>
          <p:nvPr/>
        </p:nvGrpSpPr>
        <p:grpSpPr bwMode="auto">
          <a:xfrm>
            <a:off x="4418013" y="1785938"/>
            <a:ext cx="4225925" cy="1600200"/>
            <a:chOff x="4022701" y="2000240"/>
            <a:chExt cx="4226340" cy="1600664"/>
          </a:xfrm>
        </p:grpSpPr>
        <p:pic>
          <p:nvPicPr>
            <p:cNvPr id="44061" name="Picture 8" descr="Sa函数">
              <a:extLst>
                <a:ext uri="{FF2B5EF4-FFF2-40B4-BE49-F238E27FC236}">
                  <a16:creationId xmlns:a16="http://schemas.microsoft.com/office/drawing/2014/main" id="{DB7420EB-E40E-4737-97EF-4D3650BFC6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2701" y="2000240"/>
              <a:ext cx="4101040" cy="158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062" name="组合 4">
              <a:extLst>
                <a:ext uri="{FF2B5EF4-FFF2-40B4-BE49-F238E27FC236}">
                  <a16:creationId xmlns:a16="http://schemas.microsoft.com/office/drawing/2014/main" id="{AE35AF10-DC37-477E-AA6C-959AEED01B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0360" y="2271478"/>
              <a:ext cx="984284" cy="812582"/>
              <a:chOff x="6406018" y="4188054"/>
              <a:chExt cx="984284" cy="812582"/>
            </a:xfrm>
          </p:grpSpPr>
          <p:sp>
            <p:nvSpPr>
              <p:cNvPr id="44065" name="Text Box 11">
                <a:extLst>
                  <a:ext uri="{FF2B5EF4-FFF2-40B4-BE49-F238E27FC236}">
                    <a16:creationId xmlns:a16="http://schemas.microsoft.com/office/drawing/2014/main" id="{2608EBCA-5B20-4548-AD84-7154BF2FB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0826" y="4188054"/>
                <a:ext cx="889476" cy="577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>
                    <a:latin typeface="Times New Roman" panose="02020603050405020304" pitchFamily="18" charset="0"/>
                  </a:rPr>
                  <a:t>f</a:t>
                </a:r>
                <a:r>
                  <a:rPr lang="en-US" altLang="zh-CN" b="1" i="1" baseline="-25000">
                    <a:latin typeface="Times New Roman" panose="02020603050405020304" pitchFamily="18" charset="0"/>
                  </a:rPr>
                  <a:t>k</a:t>
                </a:r>
                <a:r>
                  <a:rPr lang="en-US" altLang="zh-CN" b="1" i="1">
                    <a:latin typeface="Times New Roman" panose="02020603050405020304" pitchFamily="18" charset="0"/>
                  </a:rPr>
                  <a:t>+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1</a:t>
                </a:r>
                <a:r>
                  <a:rPr lang="en-US" altLang="zh-CN" b="1" i="1">
                    <a:latin typeface="Times New Roman" panose="02020603050405020304" pitchFamily="18" charset="0"/>
                  </a:rPr>
                  <a:t>/T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B</a:t>
                </a:r>
                <a:endParaRPr lang="en-US" altLang="zh-CN" sz="3200" b="1"/>
              </a:p>
            </p:txBody>
          </p:sp>
          <p:sp>
            <p:nvSpPr>
              <p:cNvPr id="44066" name="Line 12">
                <a:extLst>
                  <a:ext uri="{FF2B5EF4-FFF2-40B4-BE49-F238E27FC236}">
                    <a16:creationId xmlns:a16="http://schemas.microsoft.com/office/drawing/2014/main" id="{2123834B-CACB-41D1-9FCF-FDA3C22B5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06018" y="4759558"/>
                <a:ext cx="237683" cy="2410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3" name="Text Box 10">
              <a:extLst>
                <a:ext uri="{FF2B5EF4-FFF2-40B4-BE49-F238E27FC236}">
                  <a16:creationId xmlns:a16="http://schemas.microsoft.com/office/drawing/2014/main" id="{F3AF7D5F-7622-4CE7-8264-337506998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6135" y="3172155"/>
              <a:ext cx="376274" cy="42874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ts val="2000"/>
                </a:lnSpc>
                <a:defRPr/>
              </a:pPr>
              <a:r>
                <a:rPr lang="en-US" altLang="zh-CN" b="1" i="1" dirty="0" err="1">
                  <a:latin typeface="Times New Roman" pitchFamily="18" charset="0"/>
                </a:rPr>
                <a:t>f</a:t>
              </a:r>
              <a:r>
                <a:rPr lang="en-US" altLang="zh-CN" b="1" i="1" baseline="-25000" dirty="0" err="1">
                  <a:latin typeface="Times New Roman" pitchFamily="18" charset="0"/>
                </a:rPr>
                <a:t>k</a:t>
              </a:r>
              <a:endParaRPr lang="en-US" altLang="zh-CN" sz="3200" b="1" dirty="0">
                <a:latin typeface="Arial" charset="0"/>
              </a:endParaRPr>
            </a:p>
          </p:txBody>
        </p:sp>
        <p:sp>
          <p:nvSpPr>
            <p:cNvPr id="44064" name="Text Box 10">
              <a:extLst>
                <a:ext uri="{FF2B5EF4-FFF2-40B4-BE49-F238E27FC236}">
                  <a16:creationId xmlns:a16="http://schemas.microsoft.com/office/drawing/2014/main" id="{4CB48EBC-D2E0-4CED-BA91-362EA948F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2662" y="3114220"/>
              <a:ext cx="376379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2000"/>
                </a:lnSpc>
              </a:pPr>
              <a:r>
                <a:rPr lang="en-US" altLang="zh-CN" b="1" i="1">
                  <a:latin typeface="Times New Roman" panose="02020603050405020304" pitchFamily="18" charset="0"/>
                </a:rPr>
                <a:t>f</a:t>
              </a:r>
              <a:endParaRPr lang="en-US" altLang="zh-CN" sz="3200" b="1"/>
            </a:p>
          </p:txBody>
        </p:sp>
      </p:grpSp>
      <p:sp>
        <p:nvSpPr>
          <p:cNvPr id="98" name="矩形 97">
            <a:extLst>
              <a:ext uri="{FF2B5EF4-FFF2-40B4-BE49-F238E27FC236}">
                <a16:creationId xmlns:a16="http://schemas.microsoft.com/office/drawing/2014/main" id="{230C3FAE-6D61-4549-9604-2E711DA18A46}"/>
              </a:ext>
            </a:extLst>
          </p:cNvPr>
          <p:cNvSpPr/>
          <p:nvPr/>
        </p:nvSpPr>
        <p:spPr>
          <a:xfrm>
            <a:off x="4637088" y="3532188"/>
            <a:ext cx="4368800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OFDM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信号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各子载波合成后）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频谱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</a:t>
            </a:r>
          </a:p>
        </p:txBody>
      </p:sp>
      <p:grpSp>
        <p:nvGrpSpPr>
          <p:cNvPr id="44039" name="组合 101">
            <a:extLst>
              <a:ext uri="{FF2B5EF4-FFF2-40B4-BE49-F238E27FC236}">
                <a16:creationId xmlns:a16="http://schemas.microsoft.com/office/drawing/2014/main" id="{117B5A3F-F526-4C90-87F1-97F0409B5BDF}"/>
              </a:ext>
            </a:extLst>
          </p:cNvPr>
          <p:cNvGrpSpPr>
            <a:grpSpLocks/>
          </p:cNvGrpSpPr>
          <p:nvPr/>
        </p:nvGrpSpPr>
        <p:grpSpPr bwMode="auto">
          <a:xfrm>
            <a:off x="4414838" y="3929063"/>
            <a:ext cx="4632325" cy="2270125"/>
            <a:chOff x="1285894" y="4000504"/>
            <a:chExt cx="5929313" cy="2589454"/>
          </a:xfrm>
        </p:grpSpPr>
        <p:grpSp>
          <p:nvGrpSpPr>
            <p:cNvPr id="44043" name="Group 39">
              <a:extLst>
                <a:ext uri="{FF2B5EF4-FFF2-40B4-BE49-F238E27FC236}">
                  <a16:creationId xmlns:a16="http://schemas.microsoft.com/office/drawing/2014/main" id="{CA95517E-BB99-4942-8DDD-297187D29E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894" y="4000504"/>
              <a:ext cx="5929313" cy="2465388"/>
              <a:chOff x="1027" y="2047"/>
              <a:chExt cx="3735" cy="1553"/>
            </a:xfrm>
          </p:grpSpPr>
          <p:grpSp>
            <p:nvGrpSpPr>
              <p:cNvPr id="44046" name="Group 38">
                <a:extLst>
                  <a:ext uri="{FF2B5EF4-FFF2-40B4-BE49-F238E27FC236}">
                    <a16:creationId xmlns:a16="http://schemas.microsoft.com/office/drawing/2014/main" id="{8D035527-948F-4C23-9738-C8CB4BFCF1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7" y="2047"/>
                <a:ext cx="3686" cy="1553"/>
                <a:chOff x="1027" y="2047"/>
                <a:chExt cx="3686" cy="1553"/>
              </a:xfrm>
            </p:grpSpPr>
            <p:grpSp>
              <p:nvGrpSpPr>
                <p:cNvPr id="44048" name="Group 36">
                  <a:extLst>
                    <a:ext uri="{FF2B5EF4-FFF2-40B4-BE49-F238E27FC236}">
                      <a16:creationId xmlns:a16="http://schemas.microsoft.com/office/drawing/2014/main" id="{04B50712-3749-4725-AF33-710B802DDE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7" y="2069"/>
                  <a:ext cx="3686" cy="1531"/>
                  <a:chOff x="1027" y="2069"/>
                  <a:chExt cx="3686" cy="1531"/>
                </a:xfrm>
              </p:grpSpPr>
              <p:grpSp>
                <p:nvGrpSpPr>
                  <p:cNvPr id="44052" name="Group 35">
                    <a:extLst>
                      <a:ext uri="{FF2B5EF4-FFF2-40B4-BE49-F238E27FC236}">
                        <a16:creationId xmlns:a16="http://schemas.microsoft.com/office/drawing/2014/main" id="{740F05E3-81E4-4E03-9A6A-77CEE212A2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27" y="2069"/>
                    <a:ext cx="3686" cy="1531"/>
                    <a:chOff x="1027" y="2069"/>
                    <a:chExt cx="3686" cy="1531"/>
                  </a:xfrm>
                </p:grpSpPr>
                <p:grpSp>
                  <p:nvGrpSpPr>
                    <p:cNvPr id="44057" name="Group 34">
                      <a:extLst>
                        <a:ext uri="{FF2B5EF4-FFF2-40B4-BE49-F238E27FC236}">
                          <a16:creationId xmlns:a16="http://schemas.microsoft.com/office/drawing/2014/main" id="{8A66E37C-7433-4237-8C11-40068DA990B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27" y="2069"/>
                      <a:ext cx="3686" cy="1531"/>
                      <a:chOff x="1027" y="2069"/>
                      <a:chExt cx="3686" cy="1531"/>
                    </a:xfrm>
                  </p:grpSpPr>
                  <p:pic>
                    <p:nvPicPr>
                      <p:cNvPr id="44059" name="Picture 30" descr="Sa函数">
                        <a:extLst>
                          <a:ext uri="{FF2B5EF4-FFF2-40B4-BE49-F238E27FC236}">
                            <a16:creationId xmlns:a16="http://schemas.microsoft.com/office/drawing/2014/main" id="{6C41BE16-F3B9-4F31-A3EE-2AE6FCE442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499" t="21042"/>
                      <a:stretch>
                        <a:fillRect/>
                      </a:stretch>
                    </p:blipFill>
                    <p:spPr bwMode="auto">
                      <a:xfrm>
                        <a:off x="1027" y="2069"/>
                        <a:ext cx="3671" cy="1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44060" name="Picture 32" descr="Sa函数2">
                        <a:extLst>
                          <a:ext uri="{FF2B5EF4-FFF2-40B4-BE49-F238E27FC236}">
                            <a16:creationId xmlns:a16="http://schemas.microsoft.com/office/drawing/2014/main" id="{8F73DCBD-BA27-40B8-8CF3-62DCEA409E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" y="2205"/>
                        <a:ext cx="3017" cy="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pic>
                  <p:nvPicPr>
                    <p:cNvPr id="44058" name="Picture 31" descr="Sa函数2">
                      <a:extLst>
                        <a:ext uri="{FF2B5EF4-FFF2-40B4-BE49-F238E27FC236}">
                          <a16:creationId xmlns:a16="http://schemas.microsoft.com/office/drawing/2014/main" id="{C626764E-94DD-4C03-B186-ADBB07DF944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429" y="2205"/>
                      <a:ext cx="3017" cy="1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44053" name="Line 17">
                    <a:extLst>
                      <a:ext uri="{FF2B5EF4-FFF2-40B4-BE49-F238E27FC236}">
                        <a16:creationId xmlns:a16="http://schemas.microsoft.com/office/drawing/2014/main" id="{64B9CF6E-4F9E-4D3E-AD68-A1AAEBCD1A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1" y="2136"/>
                    <a:ext cx="0" cy="10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54" name="Line 21">
                    <a:extLst>
                      <a:ext uri="{FF2B5EF4-FFF2-40B4-BE49-F238E27FC236}">
                        <a16:creationId xmlns:a16="http://schemas.microsoft.com/office/drawing/2014/main" id="{57539965-59F8-49FD-A3B7-EEF06B76FF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1" y="2212"/>
                    <a:ext cx="2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55" name="Line 24">
                    <a:extLst>
                      <a:ext uri="{FF2B5EF4-FFF2-40B4-BE49-F238E27FC236}">
                        <a16:creationId xmlns:a16="http://schemas.microsoft.com/office/drawing/2014/main" id="{CA9C90E9-604A-407D-A4BA-DACDCC05C1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51" y="2124"/>
                    <a:ext cx="0" cy="10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56" name="Line 25">
                    <a:extLst>
                      <a:ext uri="{FF2B5EF4-FFF2-40B4-BE49-F238E27FC236}">
                        <a16:creationId xmlns:a16="http://schemas.microsoft.com/office/drawing/2014/main" id="{D3DEF70E-FD24-440A-9E92-7473B3458E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61" y="2204"/>
                    <a:ext cx="2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49" name="Text Box 9">
                  <a:extLst>
                    <a:ext uri="{FF2B5EF4-FFF2-40B4-BE49-F238E27FC236}">
                      <a16:creationId xmlns:a16="http://schemas.microsoft.com/office/drawing/2014/main" id="{5D4EF266-81F4-4E90-95B3-E6FE54295D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5" y="3078"/>
                  <a:ext cx="98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 b="1" i="1">
                      <a:latin typeface="Times New Roman" panose="02020603050405020304" pitchFamily="18" charset="0"/>
                    </a:rPr>
                    <a:t>f</a:t>
                  </a:r>
                  <a:r>
                    <a:rPr lang="en-US" altLang="zh-CN" sz="2000" b="1" i="1" baseline="-25000">
                      <a:latin typeface="Times New Roman" panose="02020603050405020304" pitchFamily="18" charset="0"/>
                    </a:rPr>
                    <a:t>k</a:t>
                  </a:r>
                  <a:r>
                    <a:rPr lang="zh-CN" altLang="en-US" sz="2000" b="1">
                      <a:latin typeface="Times New Roman" panose="02020603050405020304" pitchFamily="18" charset="0"/>
                    </a:rPr>
                    <a:t>＋</a:t>
                  </a:r>
                  <a:r>
                    <a:rPr lang="en-US" altLang="zh-CN" sz="2000" b="1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sz="2000" b="1" i="1">
                      <a:latin typeface="Times New Roman" panose="02020603050405020304" pitchFamily="18" charset="0"/>
                    </a:rPr>
                    <a:t>/T</a:t>
                  </a:r>
                  <a:r>
                    <a:rPr lang="en-US" altLang="zh-CN" sz="2000" b="1" baseline="-25000">
                      <a:latin typeface="Times New Roman" panose="02020603050405020304" pitchFamily="18" charset="0"/>
                    </a:rPr>
                    <a:t>B</a:t>
                  </a:r>
                  <a:endParaRPr lang="en-US" altLang="zh-CN" sz="4000" b="1"/>
                </a:p>
              </p:txBody>
            </p:sp>
            <p:sp>
              <p:nvSpPr>
                <p:cNvPr id="44050" name="Text Box 13">
                  <a:extLst>
                    <a:ext uri="{FF2B5EF4-FFF2-40B4-BE49-F238E27FC236}">
                      <a16:creationId xmlns:a16="http://schemas.microsoft.com/office/drawing/2014/main" id="{5598D83A-8F1C-44DF-BA42-32B25D7D14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8" y="3079"/>
                  <a:ext cx="300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 b="1" i="1">
                      <a:latin typeface="Times New Roman" panose="02020603050405020304" pitchFamily="18" charset="0"/>
                    </a:rPr>
                    <a:t>f</a:t>
                  </a:r>
                  <a:r>
                    <a:rPr lang="en-US" altLang="zh-CN" sz="2000" b="1" i="1" baseline="-25000">
                      <a:latin typeface="Times New Roman" panose="02020603050405020304" pitchFamily="18" charset="0"/>
                    </a:rPr>
                    <a:t>k</a:t>
                  </a:r>
                  <a:endParaRPr lang="en-US" altLang="zh-CN" sz="4000" b="1"/>
                </a:p>
              </p:txBody>
            </p:sp>
            <p:sp>
              <p:nvSpPr>
                <p:cNvPr id="44051" name="Text Box 19">
                  <a:extLst>
                    <a:ext uri="{FF2B5EF4-FFF2-40B4-BE49-F238E27FC236}">
                      <a16:creationId xmlns:a16="http://schemas.microsoft.com/office/drawing/2014/main" id="{717A375A-CF94-42DE-BFFA-7150DE8D6F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5" y="2047"/>
                  <a:ext cx="490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</a:t>
                  </a:r>
                  <a:r>
                    <a:rPr lang="en-US" altLang="zh-CN" sz="2000" i="1">
                      <a:latin typeface="Times New Roman" panose="02020603050405020304" pitchFamily="18" charset="0"/>
                    </a:rPr>
                    <a:t>f</a:t>
                  </a:r>
                  <a:endParaRPr lang="en-US" altLang="zh-CN" sz="4000"/>
                </a:p>
              </p:txBody>
            </p:sp>
          </p:grpSp>
          <p:sp>
            <p:nvSpPr>
              <p:cNvPr id="44047" name="Text Box 27">
                <a:extLst>
                  <a:ext uri="{FF2B5EF4-FFF2-40B4-BE49-F238E27FC236}">
                    <a16:creationId xmlns:a16="http://schemas.microsoft.com/office/drawing/2014/main" id="{A0691EDB-069E-4469-A122-DDBB1D4CF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3" y="2811"/>
                <a:ext cx="40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i="1">
                    <a:latin typeface="Times New Roman" panose="02020603050405020304" pitchFamily="18" charset="0"/>
                  </a:rPr>
                  <a:t>f</a:t>
                </a:r>
                <a:endParaRPr lang="en-US" altLang="zh-CN" sz="4000"/>
              </a:p>
            </p:txBody>
          </p:sp>
        </p:grpSp>
        <p:sp>
          <p:nvSpPr>
            <p:cNvPr id="44044" name="Text Box 11">
              <a:extLst>
                <a:ext uri="{FF2B5EF4-FFF2-40B4-BE49-F238E27FC236}">
                  <a16:creationId xmlns:a16="http://schemas.microsoft.com/office/drawing/2014/main" id="{50A7E663-4F39-425C-B6C6-3DD00E647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866" y="6086720"/>
              <a:ext cx="1658954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f 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k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＋</a:t>
              </a: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/T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B</a:t>
              </a:r>
              <a:endParaRPr lang="en-US" altLang="zh-CN" sz="4000" b="1"/>
            </a:p>
          </p:txBody>
        </p:sp>
        <p:sp>
          <p:nvSpPr>
            <p:cNvPr id="44045" name="Line 15">
              <a:extLst>
                <a:ext uri="{FF2B5EF4-FFF2-40B4-BE49-F238E27FC236}">
                  <a16:creationId xmlns:a16="http://schemas.microsoft.com/office/drawing/2014/main" id="{EAAC4026-5912-4FF4-A5F1-28D41CF39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0962" y="5773982"/>
              <a:ext cx="65088" cy="312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D067031D-021B-474E-B044-D59593DDB9EE}"/>
              </a:ext>
            </a:extLst>
          </p:cNvPr>
          <p:cNvSpPr/>
          <p:nvPr/>
        </p:nvSpPr>
        <p:spPr>
          <a:xfrm>
            <a:off x="815975" y="1143000"/>
            <a:ext cx="2414588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单个子载波频谱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6">
            <a:extLst>
              <a:ext uri="{FF2B5EF4-FFF2-40B4-BE49-F238E27FC236}">
                <a16:creationId xmlns:a16="http://schemas.microsoft.com/office/drawing/2014/main" id="{1D89577E-81A1-45E5-A812-4AF3E7562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1071563"/>
            <a:ext cx="4748212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  <a:buClr>
                <a:schemeClr val="bg1">
                  <a:lumMod val="50000"/>
                </a:schemeClr>
              </a:buClr>
              <a:buSzPct val="65000"/>
              <a:defRPr/>
            </a:pPr>
            <a:r>
              <a:rPr lang="zh-CN" altLang="en-US" dirty="0">
                <a:latin typeface="+mn-lt"/>
                <a:ea typeface="微软雅黑" pitchFamily="34" charset="-122"/>
              </a:rPr>
              <a:t>   设一个子信道中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en-US" dirty="0">
                <a:latin typeface="+mn-lt"/>
                <a:ea typeface="微软雅黑" pitchFamily="34" charset="-122"/>
              </a:rPr>
              <a:t>子载频 </a:t>
            </a:r>
            <a:r>
              <a:rPr lang="en-US" altLang="zh-CN" b="1" i="1" dirty="0" err="1">
                <a:solidFill>
                  <a:srgbClr val="0000CC"/>
                </a:solidFill>
                <a:latin typeface="+mn-lt"/>
                <a:ea typeface="微软雅黑" pitchFamily="34" charset="-122"/>
              </a:rPr>
              <a:t>f</a:t>
            </a:r>
            <a:r>
              <a:rPr lang="en-US" altLang="zh-CN" b="1" i="1" baseline="-25000" dirty="0" err="1">
                <a:solidFill>
                  <a:srgbClr val="0000CC"/>
                </a:solidFill>
                <a:latin typeface="+mn-lt"/>
                <a:ea typeface="微软雅黑" pitchFamily="34" charset="-122"/>
              </a:rPr>
              <a:t>k</a:t>
            </a:r>
            <a:r>
              <a:rPr lang="en-US" altLang="zh-CN" b="1" i="1" baseline="-25000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>
                <a:latin typeface="+mn-lt"/>
                <a:ea typeface="微软雅黑" pitchFamily="34" charset="-122"/>
              </a:rPr>
              <a:t>码长</a:t>
            </a:r>
            <a:r>
              <a:rPr lang="en-US" altLang="zh-CN" b="1" i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T</a:t>
            </a:r>
            <a:r>
              <a:rPr lang="en-US" altLang="zh-CN" b="1" baseline="-25000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B</a:t>
            </a:r>
            <a:r>
              <a:rPr lang="zh-CN" altLang="en-US" dirty="0">
                <a:latin typeface="+mn-ea"/>
                <a:ea typeface="+mn-ea"/>
              </a:rPr>
              <a:t>，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ts val="2800"/>
              </a:lnSpc>
              <a:buClr>
                <a:schemeClr val="bg1">
                  <a:lumMod val="50000"/>
                </a:schemeClr>
              </a:buClr>
              <a:buSzPct val="65000"/>
              <a:defRPr/>
            </a:pPr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lt"/>
                <a:ea typeface="微软雅黑" pitchFamily="34" charset="-122"/>
              </a:rPr>
              <a:t>则此码元的波形和频谱密度</a:t>
            </a:r>
            <a:r>
              <a:rPr lang="zh-CN" altLang="en-US" dirty="0">
                <a:latin typeface="+mn-ea"/>
                <a:ea typeface="+mn-ea"/>
              </a:rPr>
              <a:t>：</a:t>
            </a:r>
          </a:p>
        </p:txBody>
      </p:sp>
      <p:graphicFrame>
        <p:nvGraphicFramePr>
          <p:cNvPr id="44042" name="对象 2">
            <a:extLst>
              <a:ext uri="{FF2B5EF4-FFF2-40B4-BE49-F238E27FC236}">
                <a16:creationId xmlns:a16="http://schemas.microsoft.com/office/drawing/2014/main" id="{57DE3741-81C2-4590-BDF8-AB3AA34BCE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" y="3532188"/>
          <a:ext cx="3676650" cy="25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VISIO" r:id="rId8" imgW="2009205" imgH="1577134" progId="Visio.Drawing.11">
                  <p:embed/>
                </p:oleObj>
              </mc:Choice>
              <mc:Fallback>
                <p:oleObj name="VISIO" r:id="rId8" imgW="2009205" imgH="1577134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532188"/>
                        <a:ext cx="3676650" cy="257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5D54931A-6C37-4435-ACAB-E234F3C7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D6AE9E-0856-4B1B-9229-FF3809DA25D6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8AD8B1-AB3F-4595-BA25-95C475F450FD}"/>
              </a:ext>
            </a:extLst>
          </p:cNvPr>
          <p:cNvSpPr/>
          <p:nvPr/>
        </p:nvSpPr>
        <p:spPr>
          <a:xfrm>
            <a:off x="6267450" y="1004888"/>
            <a:ext cx="2605088" cy="811212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2800"/>
              </a:lnSpc>
              <a:buFont typeface="Wingdings" pitchFamily="2" charset="2"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各相邻子载波的频率间隔等于最小容许间隔</a:t>
            </a:r>
            <a:r>
              <a:rPr lang="zh-CN" altLang="en-US" dirty="0">
                <a:latin typeface="+mn-ea"/>
              </a:rPr>
              <a:t>：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5060" name="Object 2">
            <a:extLst>
              <a:ext uri="{FF2B5EF4-FFF2-40B4-BE49-F238E27FC236}">
                <a16:creationId xmlns:a16="http://schemas.microsoft.com/office/drawing/2014/main" id="{5BF7D146-A831-488A-BFD9-F5AA373F8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8463" y="1985963"/>
          <a:ext cx="164306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公式" r:id="rId3" imgW="787058" imgH="215806" progId="Equation.3">
                  <p:embed/>
                </p:oleObj>
              </mc:Choice>
              <mc:Fallback>
                <p:oleObj name="公式" r:id="rId3" imgW="787058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463" y="1985963"/>
                        <a:ext cx="1643062" cy="45243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1" name="组合 101">
            <a:extLst>
              <a:ext uri="{FF2B5EF4-FFF2-40B4-BE49-F238E27FC236}">
                <a16:creationId xmlns:a16="http://schemas.microsoft.com/office/drawing/2014/main" id="{BBC5C687-159E-4E8C-ACE1-A302B3E3DC4A}"/>
              </a:ext>
            </a:extLst>
          </p:cNvPr>
          <p:cNvGrpSpPr>
            <a:grpSpLocks/>
          </p:cNvGrpSpPr>
          <p:nvPr/>
        </p:nvGrpSpPr>
        <p:grpSpPr bwMode="auto">
          <a:xfrm>
            <a:off x="933450" y="971550"/>
            <a:ext cx="5643563" cy="2500313"/>
            <a:chOff x="1285894" y="4000504"/>
            <a:chExt cx="5929313" cy="2571768"/>
          </a:xfrm>
        </p:grpSpPr>
        <p:grpSp>
          <p:nvGrpSpPr>
            <p:cNvPr id="45065" name="Group 39">
              <a:extLst>
                <a:ext uri="{FF2B5EF4-FFF2-40B4-BE49-F238E27FC236}">
                  <a16:creationId xmlns:a16="http://schemas.microsoft.com/office/drawing/2014/main" id="{65373228-174F-48AB-B8C6-C584241AB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894" y="4000504"/>
              <a:ext cx="5929313" cy="2465388"/>
              <a:chOff x="1027" y="2047"/>
              <a:chExt cx="3735" cy="1553"/>
            </a:xfrm>
          </p:grpSpPr>
          <p:grpSp>
            <p:nvGrpSpPr>
              <p:cNvPr id="45068" name="Group 38">
                <a:extLst>
                  <a:ext uri="{FF2B5EF4-FFF2-40B4-BE49-F238E27FC236}">
                    <a16:creationId xmlns:a16="http://schemas.microsoft.com/office/drawing/2014/main" id="{2ECFA4DA-2CBA-40A0-940E-ABD8FB74EA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7" y="2047"/>
                <a:ext cx="3686" cy="1553"/>
                <a:chOff x="1027" y="2047"/>
                <a:chExt cx="3686" cy="1553"/>
              </a:xfrm>
            </p:grpSpPr>
            <p:grpSp>
              <p:nvGrpSpPr>
                <p:cNvPr id="45070" name="Group 36">
                  <a:extLst>
                    <a:ext uri="{FF2B5EF4-FFF2-40B4-BE49-F238E27FC236}">
                      <a16:creationId xmlns:a16="http://schemas.microsoft.com/office/drawing/2014/main" id="{96E124D5-721D-4495-89FB-49927630AB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7" y="2069"/>
                  <a:ext cx="3686" cy="1531"/>
                  <a:chOff x="1027" y="2069"/>
                  <a:chExt cx="3686" cy="1531"/>
                </a:xfrm>
              </p:grpSpPr>
              <p:grpSp>
                <p:nvGrpSpPr>
                  <p:cNvPr id="45074" name="Group 35">
                    <a:extLst>
                      <a:ext uri="{FF2B5EF4-FFF2-40B4-BE49-F238E27FC236}">
                        <a16:creationId xmlns:a16="http://schemas.microsoft.com/office/drawing/2014/main" id="{0741552B-A774-4F46-A8DD-E0ED1D65548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27" y="2069"/>
                    <a:ext cx="3686" cy="1531"/>
                    <a:chOff x="1027" y="2069"/>
                    <a:chExt cx="3686" cy="1531"/>
                  </a:xfrm>
                </p:grpSpPr>
                <p:grpSp>
                  <p:nvGrpSpPr>
                    <p:cNvPr id="45079" name="Group 34">
                      <a:extLst>
                        <a:ext uri="{FF2B5EF4-FFF2-40B4-BE49-F238E27FC236}">
                          <a16:creationId xmlns:a16="http://schemas.microsoft.com/office/drawing/2014/main" id="{29A866DC-519F-4B27-B70F-73D5920D631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27" y="2069"/>
                      <a:ext cx="3686" cy="1531"/>
                      <a:chOff x="1027" y="2069"/>
                      <a:chExt cx="3686" cy="1531"/>
                    </a:xfrm>
                  </p:grpSpPr>
                  <p:pic>
                    <p:nvPicPr>
                      <p:cNvPr id="45081" name="Picture 30" descr="Sa函数">
                        <a:extLst>
                          <a:ext uri="{FF2B5EF4-FFF2-40B4-BE49-F238E27FC236}">
                            <a16:creationId xmlns:a16="http://schemas.microsoft.com/office/drawing/2014/main" id="{F5DEC56A-2EE0-468F-B04E-172A48CB3F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499" t="21042"/>
                      <a:stretch>
                        <a:fillRect/>
                      </a:stretch>
                    </p:blipFill>
                    <p:spPr bwMode="auto">
                      <a:xfrm>
                        <a:off x="1027" y="2069"/>
                        <a:ext cx="3671" cy="1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45082" name="Picture 32" descr="Sa函数2">
                        <a:extLst>
                          <a:ext uri="{FF2B5EF4-FFF2-40B4-BE49-F238E27FC236}">
                            <a16:creationId xmlns:a16="http://schemas.microsoft.com/office/drawing/2014/main" id="{E16707DF-D598-4395-9730-46AAA60D7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" y="2205"/>
                        <a:ext cx="3017" cy="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pic>
                  <p:nvPicPr>
                    <p:cNvPr id="45080" name="Picture 31" descr="Sa函数2">
                      <a:extLst>
                        <a:ext uri="{FF2B5EF4-FFF2-40B4-BE49-F238E27FC236}">
                          <a16:creationId xmlns:a16="http://schemas.microsoft.com/office/drawing/2014/main" id="{FEA4B186-9CDC-417B-8657-596C2ECF3C5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429" y="2205"/>
                      <a:ext cx="3017" cy="1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45075" name="Line 17">
                    <a:extLst>
                      <a:ext uri="{FF2B5EF4-FFF2-40B4-BE49-F238E27FC236}">
                        <a16:creationId xmlns:a16="http://schemas.microsoft.com/office/drawing/2014/main" id="{0A0EDAC8-1D13-488D-906C-5FEFE4A204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1" y="2136"/>
                    <a:ext cx="0" cy="10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76" name="Line 21">
                    <a:extLst>
                      <a:ext uri="{FF2B5EF4-FFF2-40B4-BE49-F238E27FC236}">
                        <a16:creationId xmlns:a16="http://schemas.microsoft.com/office/drawing/2014/main" id="{5D664808-0CCF-4798-A64F-0F905A8298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1" y="2212"/>
                    <a:ext cx="2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77" name="Line 24">
                    <a:extLst>
                      <a:ext uri="{FF2B5EF4-FFF2-40B4-BE49-F238E27FC236}">
                        <a16:creationId xmlns:a16="http://schemas.microsoft.com/office/drawing/2014/main" id="{4FEC80FC-2DEE-4091-A2AA-C035DAD93C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51" y="2124"/>
                    <a:ext cx="0" cy="10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78" name="Line 25">
                    <a:extLst>
                      <a:ext uri="{FF2B5EF4-FFF2-40B4-BE49-F238E27FC236}">
                        <a16:creationId xmlns:a16="http://schemas.microsoft.com/office/drawing/2014/main" id="{FCC5E332-89ED-4C6E-BBAF-C699274365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61" y="2204"/>
                    <a:ext cx="2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071" name="Text Box 9">
                  <a:extLst>
                    <a:ext uri="{FF2B5EF4-FFF2-40B4-BE49-F238E27FC236}">
                      <a16:creationId xmlns:a16="http://schemas.microsoft.com/office/drawing/2014/main" id="{DB6EBF1D-B012-4641-8507-AB4CF6A180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5" y="3078"/>
                  <a:ext cx="713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 b="1" i="1">
                      <a:latin typeface="Times New Roman" panose="02020603050405020304" pitchFamily="18" charset="0"/>
                    </a:rPr>
                    <a:t>f</a:t>
                  </a:r>
                  <a:r>
                    <a:rPr lang="en-US" altLang="zh-CN" sz="2000" b="1" i="1" baseline="-25000">
                      <a:latin typeface="Times New Roman" panose="02020603050405020304" pitchFamily="18" charset="0"/>
                    </a:rPr>
                    <a:t>k</a:t>
                  </a:r>
                  <a:r>
                    <a:rPr lang="zh-CN" altLang="en-US" sz="2000" b="1">
                      <a:latin typeface="Times New Roman" panose="02020603050405020304" pitchFamily="18" charset="0"/>
                    </a:rPr>
                    <a:t>＋</a:t>
                  </a:r>
                  <a:r>
                    <a:rPr lang="en-US" altLang="zh-CN" sz="2000" b="1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sz="2000" b="1" i="1">
                      <a:latin typeface="Times New Roman" panose="02020603050405020304" pitchFamily="18" charset="0"/>
                    </a:rPr>
                    <a:t>/T</a:t>
                  </a:r>
                  <a:r>
                    <a:rPr lang="en-US" altLang="zh-CN" sz="2000" b="1" baseline="-25000">
                      <a:latin typeface="Times New Roman" panose="02020603050405020304" pitchFamily="18" charset="0"/>
                    </a:rPr>
                    <a:t>B</a:t>
                  </a:r>
                  <a:endParaRPr lang="en-US" altLang="zh-CN" sz="4000" b="1"/>
                </a:p>
              </p:txBody>
            </p:sp>
            <p:sp>
              <p:nvSpPr>
                <p:cNvPr id="45072" name="Text Box 13">
                  <a:extLst>
                    <a:ext uri="{FF2B5EF4-FFF2-40B4-BE49-F238E27FC236}">
                      <a16:creationId xmlns:a16="http://schemas.microsoft.com/office/drawing/2014/main" id="{5EF3B00F-4B3B-4416-90B8-208FBD0B6A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8" y="3079"/>
                  <a:ext cx="300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 b="1" i="1">
                      <a:latin typeface="Times New Roman" panose="02020603050405020304" pitchFamily="18" charset="0"/>
                    </a:rPr>
                    <a:t>f</a:t>
                  </a:r>
                  <a:r>
                    <a:rPr lang="en-US" altLang="zh-CN" sz="2000" b="1" i="1" baseline="-25000">
                      <a:latin typeface="Times New Roman" panose="02020603050405020304" pitchFamily="18" charset="0"/>
                    </a:rPr>
                    <a:t>k</a:t>
                  </a:r>
                  <a:endParaRPr lang="en-US" altLang="zh-CN" sz="4000" b="1"/>
                </a:p>
              </p:txBody>
            </p:sp>
            <p:sp>
              <p:nvSpPr>
                <p:cNvPr id="45073" name="Text Box 19">
                  <a:extLst>
                    <a:ext uri="{FF2B5EF4-FFF2-40B4-BE49-F238E27FC236}">
                      <a16:creationId xmlns:a16="http://schemas.microsoft.com/office/drawing/2014/main" id="{2A79C31A-9787-4215-A03A-13C8598F49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5" y="2047"/>
                  <a:ext cx="490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</a:t>
                  </a:r>
                  <a:r>
                    <a:rPr lang="en-US" altLang="zh-CN" sz="2000" i="1">
                      <a:latin typeface="Times New Roman" panose="02020603050405020304" pitchFamily="18" charset="0"/>
                    </a:rPr>
                    <a:t>f</a:t>
                  </a:r>
                  <a:endParaRPr lang="en-US" altLang="zh-CN" sz="4000"/>
                </a:p>
              </p:txBody>
            </p:sp>
          </p:grpSp>
          <p:sp>
            <p:nvSpPr>
              <p:cNvPr id="45069" name="Text Box 27">
                <a:extLst>
                  <a:ext uri="{FF2B5EF4-FFF2-40B4-BE49-F238E27FC236}">
                    <a16:creationId xmlns:a16="http://schemas.microsoft.com/office/drawing/2014/main" id="{004E1CA4-BD82-4896-BDF9-B807ED5CA5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3" y="2811"/>
                <a:ext cx="40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i="1">
                    <a:latin typeface="Times New Roman" panose="02020603050405020304" pitchFamily="18" charset="0"/>
                  </a:rPr>
                  <a:t>f</a:t>
                </a:r>
                <a:endParaRPr lang="en-US" altLang="zh-CN" sz="4000"/>
              </a:p>
            </p:txBody>
          </p:sp>
        </p:grpSp>
        <p:sp>
          <p:nvSpPr>
            <p:cNvPr id="45066" name="Text Box 11">
              <a:extLst>
                <a:ext uri="{FF2B5EF4-FFF2-40B4-BE49-F238E27FC236}">
                  <a16:creationId xmlns:a16="http://schemas.microsoft.com/office/drawing/2014/main" id="{ED7A80E7-9CAD-4B14-90C1-59A9E2D09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4278" y="6069034"/>
              <a:ext cx="12763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f 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k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＋</a:t>
              </a: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/T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B</a:t>
              </a:r>
              <a:endParaRPr lang="en-US" altLang="zh-CN" sz="4000" b="1"/>
            </a:p>
          </p:txBody>
        </p:sp>
        <p:sp>
          <p:nvSpPr>
            <p:cNvPr id="45067" name="Line 15">
              <a:extLst>
                <a:ext uri="{FF2B5EF4-FFF2-40B4-BE49-F238E27FC236}">
                  <a16:creationId xmlns:a16="http://schemas.microsoft.com/office/drawing/2014/main" id="{589E436C-6C58-49AC-B519-4C419061B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0962" y="5773982"/>
              <a:ext cx="65088" cy="312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6E846E42-FFB7-4095-B624-CCF9F5EBE671}"/>
              </a:ext>
            </a:extLst>
          </p:cNvPr>
          <p:cNvSpPr/>
          <p:nvPr/>
        </p:nvSpPr>
        <p:spPr>
          <a:xfrm>
            <a:off x="611188" y="404813"/>
            <a:ext cx="4368800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OFDM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信号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各子载波合成后）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频谱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</a:t>
            </a:r>
          </a:p>
        </p:txBody>
      </p:sp>
      <p:sp>
        <p:nvSpPr>
          <p:cNvPr id="25" name="矩形 9">
            <a:extLst>
              <a:ext uri="{FF2B5EF4-FFF2-40B4-BE49-F238E27FC236}">
                <a16:creationId xmlns:a16="http://schemas.microsoft.com/office/drawing/2014/main" id="{C77ECA77-2D64-42EA-81DF-3754FE901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471863"/>
            <a:ext cx="7929562" cy="1463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由图可见：各路子载波的频谱是相互</a:t>
            </a:r>
            <a:r>
              <a:rPr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重叠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的，但在一个码元持续时间内它们是</a:t>
            </a:r>
            <a:r>
              <a:rPr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正交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的。这样不但减小了子载波间的相互干扰（</a:t>
            </a:r>
            <a:r>
              <a:rPr lang="en-US" altLang="zh-CN" sz="2000" dirty="0">
                <a:latin typeface="+mj-lt"/>
                <a:ea typeface="微软雅黑" pitchFamily="34" charset="-122"/>
              </a:rPr>
              <a:t>ICI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，同时又</a:t>
            </a:r>
            <a:r>
              <a:rPr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提高了频谱利用率</a:t>
            </a:r>
            <a:r>
              <a:rPr lang="en-US" altLang="zh-CN" sz="20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——OFDM</a:t>
            </a:r>
            <a:r>
              <a:rPr lang="zh-CN" altLang="en-US" sz="20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的一大优点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0B3C177-3C89-46C9-ACB6-84FF84F01248}"/>
              </a:ext>
            </a:extLst>
          </p:cNvPr>
          <p:cNvSpPr txBox="1">
            <a:spLocks noChangeArrowheads="1"/>
          </p:cNvSpPr>
          <p:nvPr/>
        </p:nvSpPr>
        <p:spPr>
          <a:xfrm>
            <a:off x="611188" y="5157788"/>
            <a:ext cx="7929562" cy="1143000"/>
          </a:xfrm>
          <a:prstGeom prst="rect">
            <a:avLst/>
          </a:prstGeom>
          <a:solidFill>
            <a:schemeClr val="accent3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      可按照各个子载波所处频段的信道特性采用</a:t>
            </a:r>
            <a:r>
              <a:rPr lang="zh-CN" altLang="en-US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不同的调制制度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因而具有很大的</a:t>
            </a:r>
            <a:r>
              <a:rPr lang="zh-CN" altLang="en-US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灵活性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——OFDM</a:t>
            </a:r>
            <a:r>
              <a:rPr lang="zh-CN" altLang="en-US" sz="2000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的又一个重大优点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40A14DC3-4524-4F73-BDBA-E47738E55F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667481-4B50-43FA-8ECD-8D25797A6B4D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97BD7D-5705-497A-AAB7-4278F37F29D0}"/>
              </a:ext>
            </a:extLst>
          </p:cNvPr>
          <p:cNvSpPr/>
          <p:nvPr/>
        </p:nvSpPr>
        <p:spPr>
          <a:xfrm>
            <a:off x="617538" y="425450"/>
            <a:ext cx="3597275" cy="519113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lvl="2"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OFDM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的频带利用率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F8A6C0-211D-4EB9-8ADE-E84F067B0F4D}"/>
              </a:ext>
            </a:extLst>
          </p:cNvPr>
          <p:cNvSpPr/>
          <p:nvPr/>
        </p:nvSpPr>
        <p:spPr>
          <a:xfrm>
            <a:off x="785813" y="1196975"/>
            <a:ext cx="7572375" cy="981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500"/>
              </a:lnSpc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 设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OFDM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系统中共有</a:t>
            </a:r>
            <a:r>
              <a:rPr lang="en-US" altLang="zh-CN" sz="2000" b="1" i="1" dirty="0">
                <a:latin typeface="+mn-lt"/>
                <a:ea typeface="微软雅黑" pitchFamily="34" charset="-122"/>
              </a:rPr>
              <a:t>N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路子载波，子信道码元间隔为</a:t>
            </a:r>
            <a:r>
              <a:rPr lang="en-US" altLang="zh-CN" sz="2000" b="1" i="1" dirty="0">
                <a:latin typeface="+mn-lt"/>
                <a:ea typeface="微软雅黑" pitchFamily="34" charset="-122"/>
              </a:rPr>
              <a:t>T</a:t>
            </a:r>
            <a:r>
              <a:rPr lang="en-US" altLang="zh-CN" sz="2000" b="1" baseline="-25000" dirty="0">
                <a:latin typeface="+mn-lt"/>
                <a:ea typeface="微软雅黑" pitchFamily="34" charset="-122"/>
              </a:rPr>
              <a:t>B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，每路子载波均采用</a:t>
            </a:r>
            <a:r>
              <a:rPr lang="en-US" altLang="zh-CN" sz="2000" b="1" i="1" dirty="0">
                <a:latin typeface="+mn-lt"/>
                <a:ea typeface="微软雅黑" pitchFamily="34" charset="-122"/>
              </a:rPr>
              <a:t>M 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进制的调制，则它占用的频带宽度为</a:t>
            </a:r>
          </a:p>
        </p:txBody>
      </p:sp>
      <p:graphicFrame>
        <p:nvGraphicFramePr>
          <p:cNvPr id="46085" name="Object 7">
            <a:extLst>
              <a:ext uri="{FF2B5EF4-FFF2-40B4-BE49-F238E27FC236}">
                <a16:creationId xmlns:a16="http://schemas.microsoft.com/office/drawing/2014/main" id="{F8375249-E21C-40F5-BC2A-D7397E7E8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268538"/>
          <a:ext cx="25495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4" imgW="1320227" imgH="431613" progId="Equation.DSMT4">
                  <p:embed/>
                </p:oleObj>
              </mc:Choice>
              <mc:Fallback>
                <p:oleObj name="Equation" r:id="rId4" imgW="1320227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68538"/>
                        <a:ext cx="254952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4974288E-187E-4DB7-A987-A7B268177483}"/>
              </a:ext>
            </a:extLst>
          </p:cNvPr>
          <p:cNvSpPr/>
          <p:nvPr/>
        </p:nvSpPr>
        <p:spPr>
          <a:xfrm>
            <a:off x="785813" y="3268663"/>
            <a:ext cx="3435350" cy="536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 因为一路子信道的比特率为</a:t>
            </a:r>
            <a:endParaRPr lang="zh-CN" altLang="en-US" sz="2000" dirty="0">
              <a:latin typeface="+mn-ea"/>
              <a:ea typeface="+mn-ea"/>
            </a:endParaRPr>
          </a:p>
        </p:txBody>
      </p:sp>
      <p:graphicFrame>
        <p:nvGraphicFramePr>
          <p:cNvPr id="46087" name="Object 9">
            <a:extLst>
              <a:ext uri="{FF2B5EF4-FFF2-40B4-BE49-F238E27FC236}">
                <a16:creationId xmlns:a16="http://schemas.microsoft.com/office/drawing/2014/main" id="{716F9752-E731-4A92-AD52-D9885361F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3613" y="3738563"/>
          <a:ext cx="20526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6" imgW="1066800" imgH="431800" progId="">
                  <p:embed/>
                </p:oleObj>
              </mc:Choice>
              <mc:Fallback>
                <p:oleObj name="Equation" r:id="rId6" imgW="1066800" imgH="4318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3738563"/>
                        <a:ext cx="205263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7978AE2-3413-4636-AA9E-7E76C0EDEE0E}"/>
              </a:ext>
            </a:extLst>
          </p:cNvPr>
          <p:cNvSpPr/>
          <p:nvPr/>
        </p:nvSpPr>
        <p:spPr>
          <a:xfrm>
            <a:off x="5203825" y="3281363"/>
            <a:ext cx="2913063" cy="536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dirty="0">
                <a:latin typeface="+mn-lt"/>
                <a:ea typeface="微软雅黑" pitchFamily="34" charset="-122"/>
              </a:rPr>
              <a:t> OFDM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信号的比特率为</a:t>
            </a:r>
          </a:p>
        </p:txBody>
      </p:sp>
      <p:graphicFrame>
        <p:nvGraphicFramePr>
          <p:cNvPr id="46089" name="Object 14">
            <a:extLst>
              <a:ext uri="{FF2B5EF4-FFF2-40B4-BE49-F238E27FC236}">
                <a16:creationId xmlns:a16="http://schemas.microsoft.com/office/drawing/2014/main" id="{47216CBF-79F8-4ECD-961B-32267F403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75" y="3913188"/>
          <a:ext cx="6413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8" imgW="330200" imgH="228600" progId="">
                  <p:embed/>
                </p:oleObj>
              </mc:Choice>
              <mc:Fallback>
                <p:oleObj name="Equation" r:id="rId8" imgW="330200" imgH="2286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3913188"/>
                        <a:ext cx="6413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8DFC7AC2-58EB-4EA7-8ADB-CF8FA303DD7B}"/>
              </a:ext>
            </a:extLst>
          </p:cNvPr>
          <p:cNvSpPr/>
          <p:nvPr/>
        </p:nvSpPr>
        <p:spPr>
          <a:xfrm>
            <a:off x="785813" y="4727575"/>
            <a:ext cx="3929062" cy="53657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 eaLnBrk="0" hangingPunct="0">
              <a:lnSpc>
                <a:spcPts val="3500"/>
              </a:lnSpc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微软雅黑" pitchFamily="34" charset="-122"/>
                <a:cs typeface="Times New Roman" pitchFamily="18" charset="0"/>
              </a:rPr>
              <a:t>所以</a:t>
            </a:r>
            <a:r>
              <a:rPr lang="en-US" altLang="zh-CN" sz="2000" dirty="0">
                <a:latin typeface="+mn-lt"/>
                <a:ea typeface="微软雅黑" pitchFamily="34" charset="-122"/>
                <a:cs typeface="Times New Roman" pitchFamily="18" charset="0"/>
              </a:rPr>
              <a:t>OFDM</a:t>
            </a:r>
            <a:r>
              <a:rPr lang="zh-CN" altLang="en-US" sz="2000" dirty="0">
                <a:latin typeface="+mn-lt"/>
                <a:ea typeface="微软雅黑" pitchFamily="34" charset="-122"/>
                <a:cs typeface="Times New Roman" pitchFamily="18" charset="0"/>
              </a:rPr>
              <a:t>的频带利用率为</a:t>
            </a:r>
            <a:endParaRPr lang="zh-CN" altLang="en-US" sz="2000" dirty="0">
              <a:latin typeface="+mn-lt"/>
              <a:ea typeface="微软雅黑" pitchFamily="34" charset="-122"/>
            </a:endParaRPr>
          </a:p>
        </p:txBody>
      </p:sp>
      <p:graphicFrame>
        <p:nvGraphicFramePr>
          <p:cNvPr id="46091" name="Object 17">
            <a:extLst>
              <a:ext uri="{FF2B5EF4-FFF2-40B4-BE49-F238E27FC236}">
                <a16:creationId xmlns:a16="http://schemas.microsoft.com/office/drawing/2014/main" id="{F936DBD9-B27C-4B66-9B96-871A12A08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5340350"/>
          <a:ext cx="69627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10" imgW="3619500" imgH="431800" progId="Equation.DSMT4">
                  <p:embed/>
                </p:oleObj>
              </mc:Choice>
              <mc:Fallback>
                <p:oleObj name="Equation" r:id="rId10" imgW="36195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5340350"/>
                        <a:ext cx="69627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>
            <a:extLst>
              <a:ext uri="{FF2B5EF4-FFF2-40B4-BE49-F238E27FC236}">
                <a16:creationId xmlns:a16="http://schemas.microsoft.com/office/drawing/2014/main" id="{91EF8CD1-A86E-47EB-82BA-0FC7CFF1A3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A334A9-6A6C-4BEC-B8F1-0EE89C50F4DF}" type="slidenum">
              <a:rPr lang="en-US" altLang="zh-CN"/>
              <a:pPr eaLnBrk="1" hangingPunct="1"/>
              <a:t>44</a:t>
            </a:fld>
            <a:endParaRPr lang="en-US" altLang="zh-CN"/>
          </a:p>
        </p:txBody>
      </p:sp>
      <p:graphicFrame>
        <p:nvGraphicFramePr>
          <p:cNvPr id="47107" name="Object 1">
            <a:extLst>
              <a:ext uri="{FF2B5EF4-FFF2-40B4-BE49-F238E27FC236}">
                <a16:creationId xmlns:a16="http://schemas.microsoft.com/office/drawing/2014/main" id="{C1880882-811B-4146-A68C-E380B46ED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300" y="3910013"/>
          <a:ext cx="55848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4" imgW="2794000" imgH="431800" progId="">
                  <p:embed/>
                </p:oleObj>
              </mc:Choice>
              <mc:Fallback>
                <p:oleObj name="Equation" r:id="rId4" imgW="2794000" imgH="4318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910013"/>
                        <a:ext cx="55848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3616441-ACCD-41B3-BF13-E3587032B185}"/>
              </a:ext>
            </a:extLst>
          </p:cNvPr>
          <p:cNvSpPr/>
          <p:nvPr/>
        </p:nvSpPr>
        <p:spPr>
          <a:xfrm>
            <a:off x="857250" y="5164138"/>
            <a:ext cx="7500938" cy="1006475"/>
          </a:xfrm>
          <a:prstGeom prst="rect">
            <a:avLst/>
          </a:prstGeom>
          <a:solidFill>
            <a:schemeClr val="accent3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             并行的</a:t>
            </a:r>
            <a:r>
              <a:rPr lang="en-US" sz="2000" dirty="0">
                <a:solidFill>
                  <a:srgbClr val="990099"/>
                </a:solidFill>
                <a:latin typeface="+mn-lt"/>
                <a:ea typeface="微软雅黑" pitchFamily="34" charset="-122"/>
              </a:rPr>
              <a:t>OFDM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体制</a:t>
            </a:r>
            <a:r>
              <a:rPr lang="zh-CN" altLang="en-US" sz="2000" dirty="0">
                <a:solidFill>
                  <a:srgbClr val="990099"/>
                </a:solidFill>
                <a:latin typeface="+mn-lt"/>
                <a:ea typeface="微软雅黑" pitchFamily="34" charset="-122"/>
              </a:rPr>
              <a:t>与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串行的</a:t>
            </a:r>
            <a:r>
              <a:rPr lang="zh-CN" altLang="en-US" sz="2000" dirty="0">
                <a:solidFill>
                  <a:srgbClr val="990099"/>
                </a:solidFill>
                <a:latin typeface="+mn-lt"/>
                <a:ea typeface="微软雅黑" pitchFamily="34" charset="-122"/>
              </a:rPr>
              <a:t>单载波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体制相比，</a:t>
            </a:r>
            <a:r>
              <a:rPr lang="zh-CN" altLang="en-US" sz="2000" dirty="0">
                <a:solidFill>
                  <a:srgbClr val="990099"/>
                </a:solidFill>
                <a:latin typeface="+mn-lt"/>
                <a:ea typeface="微软雅黑" pitchFamily="34" charset="-122"/>
              </a:rPr>
              <a:t>频带利用率大约提高一倍。</a:t>
            </a:r>
          </a:p>
        </p:txBody>
      </p:sp>
      <p:graphicFrame>
        <p:nvGraphicFramePr>
          <p:cNvPr id="47109" name="Object 3">
            <a:extLst>
              <a:ext uri="{FF2B5EF4-FFF2-40B4-BE49-F238E27FC236}">
                <a16:creationId xmlns:a16="http://schemas.microsoft.com/office/drawing/2014/main" id="{DC3D108C-7195-4B9D-B1D3-3F68D1BE3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1757363"/>
          <a:ext cx="32861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6" imgW="1701800" imgH="228600" progId="">
                  <p:embed/>
                </p:oleObj>
              </mc:Choice>
              <mc:Fallback>
                <p:oleObj name="Equation" r:id="rId6" imgW="1701800" imgH="228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757363"/>
                        <a:ext cx="32861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5F7EC37-F38C-4118-B18F-237E4BF1DDB1}"/>
              </a:ext>
            </a:extLst>
          </p:cNvPr>
          <p:cNvSpPr/>
          <p:nvPr/>
        </p:nvSpPr>
        <p:spPr>
          <a:xfrm>
            <a:off x="785813" y="1125538"/>
            <a:ext cx="2214562" cy="5365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500"/>
              </a:lnSpc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000" dirty="0">
                <a:latin typeface="Arial" charset="0"/>
                <a:ea typeface="微软雅黑" pitchFamily="34" charset="-122"/>
              </a:rPr>
              <a:t> 当</a:t>
            </a:r>
            <a:r>
              <a:rPr lang="en-US" sz="2000" i="1" dirty="0">
                <a:latin typeface="Arial" charset="0"/>
                <a:ea typeface="微软雅黑" pitchFamily="34" charset="-122"/>
              </a:rPr>
              <a:t>N</a:t>
            </a:r>
            <a:r>
              <a:rPr lang="zh-CN" altLang="en-US" sz="2000" dirty="0">
                <a:latin typeface="Arial" charset="0"/>
                <a:ea typeface="微软雅黑" pitchFamily="34" charset="-122"/>
              </a:rPr>
              <a:t>很大时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F0FC30-485A-4914-A2EB-1E321CA3E783}"/>
              </a:ext>
            </a:extLst>
          </p:cNvPr>
          <p:cNvSpPr/>
          <p:nvPr/>
        </p:nvSpPr>
        <p:spPr>
          <a:xfrm>
            <a:off x="785813" y="2554288"/>
            <a:ext cx="7715250" cy="1057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800"/>
              </a:lnSpc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000" dirty="0">
                <a:latin typeface="Arial" charset="0"/>
                <a:ea typeface="微软雅黑" pitchFamily="34" charset="-122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若用单个载波的</a:t>
            </a:r>
            <a:r>
              <a:rPr lang="en-US" altLang="zh-CN" sz="2000" b="1" dirty="0">
                <a:latin typeface="+mn-lt"/>
                <a:ea typeface="微软雅黑" pitchFamily="34" charset="-122"/>
              </a:rPr>
              <a:t>M 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进制码元传输，为得到相同的传输速率，则码元间隔应缩短为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(</a:t>
            </a:r>
            <a:r>
              <a:rPr lang="en-US" altLang="zh-CN" sz="2000" b="1" i="1" dirty="0">
                <a:latin typeface="+mn-lt"/>
                <a:ea typeface="微软雅黑" pitchFamily="34" charset="-122"/>
              </a:rPr>
              <a:t>T</a:t>
            </a:r>
            <a:r>
              <a:rPr lang="en-US" altLang="zh-CN" sz="2000" b="1" i="1" baseline="-25000" dirty="0">
                <a:latin typeface="+mn-lt"/>
                <a:ea typeface="微软雅黑" pitchFamily="34" charset="-122"/>
              </a:rPr>
              <a:t>B</a:t>
            </a:r>
            <a:r>
              <a:rPr lang="en-US" altLang="zh-CN" sz="2000" b="1" i="1" dirty="0">
                <a:latin typeface="+mn-lt"/>
                <a:ea typeface="微软雅黑" pitchFamily="34" charset="-122"/>
              </a:rPr>
              <a:t> /N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)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，而占用带宽等于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(</a:t>
            </a:r>
            <a:r>
              <a:rPr lang="en-US" altLang="zh-CN" sz="2000" b="1" dirty="0">
                <a:latin typeface="+mn-lt"/>
                <a:ea typeface="微软雅黑" pitchFamily="34" charset="-122"/>
              </a:rPr>
              <a:t>2</a:t>
            </a:r>
            <a:r>
              <a:rPr lang="en-US" altLang="zh-CN" sz="2000" b="1" i="1" dirty="0">
                <a:latin typeface="+mn-lt"/>
                <a:ea typeface="微软雅黑" pitchFamily="34" charset="-122"/>
              </a:rPr>
              <a:t>N</a:t>
            </a:r>
            <a:r>
              <a:rPr lang="en-US" altLang="zh-CN" sz="2000" b="1" dirty="0">
                <a:latin typeface="+mn-lt"/>
                <a:ea typeface="微软雅黑" pitchFamily="34" charset="-122"/>
              </a:rPr>
              <a:t>/</a:t>
            </a:r>
            <a:r>
              <a:rPr lang="en-US" altLang="zh-CN" sz="2000" b="1" i="1" dirty="0">
                <a:latin typeface="+mn-lt"/>
                <a:ea typeface="微软雅黑" pitchFamily="34" charset="-122"/>
              </a:rPr>
              <a:t>T</a:t>
            </a:r>
            <a:r>
              <a:rPr lang="en-US" altLang="zh-CN" sz="2000" b="1" i="1" baseline="-25000" dirty="0">
                <a:latin typeface="+mn-lt"/>
                <a:ea typeface="微软雅黑" pitchFamily="34" charset="-122"/>
              </a:rPr>
              <a:t>B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)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，故频带利用率为</a:t>
            </a:r>
          </a:p>
        </p:txBody>
      </p:sp>
      <p:grpSp>
        <p:nvGrpSpPr>
          <p:cNvPr id="47112" name="组合 57">
            <a:extLst>
              <a:ext uri="{FF2B5EF4-FFF2-40B4-BE49-F238E27FC236}">
                <a16:creationId xmlns:a16="http://schemas.microsoft.com/office/drawing/2014/main" id="{70ABAEC7-B90C-4207-AEA5-3A630C4FB6FA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910138"/>
            <a:ext cx="1000125" cy="561975"/>
            <a:chOff x="2786127" y="3394821"/>
            <a:chExt cx="999727" cy="40516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27ADCD7-8EA0-4865-A2CD-BC5592C348EE}"/>
                </a:ext>
              </a:extLst>
            </p:cNvPr>
            <p:cNvSpPr/>
            <p:nvPr/>
          </p:nvSpPr>
          <p:spPr bwMode="auto">
            <a:xfrm>
              <a:off x="2786127" y="3394821"/>
              <a:ext cx="999727" cy="405162"/>
            </a:xfrm>
            <a:prstGeom prst="ellipse">
              <a:avLst/>
            </a:prstGeom>
            <a:solidFill>
              <a:schemeClr val="accent4">
                <a:lumMod val="10000"/>
                <a:lumOff val="90000"/>
              </a:schemeClr>
            </a:solidFill>
            <a:ln w="9525" cap="flat" cmpd="sng" algn="ctr">
              <a:solidFill>
                <a:srgbClr val="CC99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47114" name="矩形 16">
              <a:extLst>
                <a:ext uri="{FF2B5EF4-FFF2-40B4-BE49-F238E27FC236}">
                  <a16:creationId xmlns:a16="http://schemas.microsoft.com/office/drawing/2014/main" id="{CA7D66B9-E665-41E4-8A39-65DA58517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644" y="3397117"/>
              <a:ext cx="902928" cy="330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84000"/>
              </a:pPr>
              <a:r>
                <a:rPr lang="zh-CN" altLang="en-US" sz="24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比较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FEC7DCF0-AC17-4F45-A5A7-1DCC318909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2B1E8C-E74C-4940-9D66-4FEAE83D3287}" type="slidenum">
              <a:rPr lang="en-US" altLang="zh-CN"/>
              <a:pPr eaLnBrk="1" hangingPunct="1"/>
              <a:t>45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4DCFF3-4BC8-4402-BBB0-810EC3199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8625"/>
            <a:ext cx="796131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zh-CN" sz="3200" b="1" dirty="0">
                <a:solidFill>
                  <a:srgbClr val="000099"/>
                </a:solidFill>
                <a:latin typeface="+mn-lt"/>
                <a:ea typeface="微软雅黑" pitchFamily="34" charset="-122"/>
              </a:rPr>
              <a:t>OFDM</a:t>
            </a:r>
            <a:r>
              <a:rPr lang="zh-CN" altLang="en-US" sz="3200" b="1" dirty="0">
                <a:solidFill>
                  <a:srgbClr val="000099"/>
                </a:solidFill>
                <a:latin typeface="+mn-lt"/>
                <a:ea typeface="微软雅黑" pitchFamily="34" charset="-122"/>
              </a:rPr>
              <a:t>的实现</a:t>
            </a:r>
            <a:endParaRPr lang="en-US" altLang="zh-CN" sz="2400" b="1" dirty="0">
              <a:solidFill>
                <a:srgbClr val="003399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ACC1B-9EEC-4D38-8DA4-4BB8073AD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1262063"/>
            <a:ext cx="4170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+mn-lt"/>
                <a:ea typeface="黑体" pitchFamily="2" charset="-122"/>
              </a:rPr>
              <a:t>OFDM</a:t>
            </a:r>
            <a:r>
              <a:rPr lang="zh-CN" altLang="en-US" sz="2800" b="1" dirty="0">
                <a:latin typeface="+mn-lt"/>
                <a:ea typeface="黑体" pitchFamily="2" charset="-122"/>
              </a:rPr>
              <a:t>的历程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FA95F9-313F-4F10-9AE0-1B7B25727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982788"/>
            <a:ext cx="7777162" cy="1108075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dirty="0">
                <a:latin typeface="Arial" charset="0"/>
              </a:rPr>
              <a:t>      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多载波调制技术始于</a:t>
            </a:r>
            <a:r>
              <a:rPr lang="en-US" altLang="zh-CN" sz="2400" dirty="0">
                <a:latin typeface="Arial" charset="0"/>
                <a:ea typeface="华文中宋" pitchFamily="2" charset="-122"/>
              </a:rPr>
              <a:t>1957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年，主要用于军事无线通信中，但因结构复杂而限制了它的应用。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86CEF8-927D-451D-BDD4-681777E97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3508375"/>
            <a:ext cx="7745412" cy="2124075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zh-CN" dirty="0">
                <a:latin typeface="Arial" charset="0"/>
              </a:rPr>
              <a:t>      </a:t>
            </a:r>
            <a:r>
              <a:rPr lang="en-US" altLang="zh-CN" sz="2400" dirty="0">
                <a:latin typeface="Arial" charset="0"/>
                <a:ea typeface="华文中宋" pitchFamily="2" charset="-122"/>
              </a:rPr>
              <a:t>1971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年，</a:t>
            </a:r>
            <a:r>
              <a:rPr lang="en-US" altLang="zh-CN" sz="2400" dirty="0">
                <a:latin typeface="Arial" charset="0"/>
                <a:ea typeface="华文中宋" pitchFamily="2" charset="-122"/>
              </a:rPr>
              <a:t>Weinstein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和</a:t>
            </a:r>
            <a:r>
              <a:rPr lang="en-US" altLang="zh-CN" sz="2400" dirty="0">
                <a:latin typeface="Arial" charset="0"/>
                <a:ea typeface="华文中宋" pitchFamily="2" charset="-122"/>
              </a:rPr>
              <a:t>Ebert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撰文提出了采用离散傅里叶变换（</a:t>
            </a:r>
            <a:r>
              <a:rPr lang="en-US" altLang="zh-CN" sz="2400" dirty="0">
                <a:solidFill>
                  <a:srgbClr val="990099"/>
                </a:solidFill>
                <a:latin typeface="Arial" charset="0"/>
              </a:rPr>
              <a:t>IDFT/DFT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）实现多载波</a:t>
            </a:r>
            <a:r>
              <a:rPr lang="zh-CN" altLang="en-US" sz="2400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调制</a:t>
            </a:r>
            <a:r>
              <a:rPr lang="en-US" altLang="zh-CN" sz="2400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/</a:t>
            </a:r>
            <a:r>
              <a:rPr lang="zh-CN" altLang="en-US" sz="2400" dirty="0">
                <a:solidFill>
                  <a:srgbClr val="990099"/>
                </a:solidFill>
                <a:latin typeface="华文中宋" pitchFamily="2" charset="-122"/>
                <a:ea typeface="华文中宋" pitchFamily="2" charset="-122"/>
              </a:rPr>
              <a:t>解调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的解决方案，以此取代复杂的硬件结构，使得以</a:t>
            </a:r>
            <a:r>
              <a:rPr lang="en-US" altLang="zh-CN" sz="2400" dirty="0">
                <a:solidFill>
                  <a:srgbClr val="0000CC"/>
                </a:solidFill>
                <a:latin typeface="Arial" charset="0"/>
                <a:ea typeface="华文中宋" pitchFamily="2" charset="-122"/>
              </a:rPr>
              <a:t>OFDM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为代表的</a:t>
            </a:r>
            <a:r>
              <a:rPr lang="zh-CN" altLang="en-US" sz="2400" dirty="0">
                <a:solidFill>
                  <a:srgbClr val="0000CC"/>
                </a:solidFill>
                <a:latin typeface="Arial" charset="0"/>
                <a:ea typeface="华文中宋" pitchFamily="2" charset="-122"/>
              </a:rPr>
              <a:t>多载波调制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技术开始走向实用。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>
            <a:extLst>
              <a:ext uri="{FF2B5EF4-FFF2-40B4-BE49-F238E27FC236}">
                <a16:creationId xmlns:a16="http://schemas.microsoft.com/office/drawing/2014/main" id="{442B07BF-7A17-4D45-8288-140CFEE0E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C65DC6-CE00-441C-B7FF-325568651146}" type="slidenum">
              <a:rPr lang="en-US" altLang="zh-CN"/>
              <a:pPr eaLnBrk="1" hangingPunct="1"/>
              <a:t>46</a:t>
            </a:fld>
            <a:endParaRPr lang="en-US" altLang="zh-CN"/>
          </a:p>
        </p:txBody>
      </p:sp>
      <p:sp>
        <p:nvSpPr>
          <p:cNvPr id="49155" name="矩形 1">
            <a:extLst>
              <a:ext uri="{FF2B5EF4-FFF2-40B4-BE49-F238E27FC236}">
                <a16:creationId xmlns:a16="http://schemas.microsoft.com/office/drawing/2014/main" id="{0E92CBAF-DA99-4C8C-8AE3-5132BBB6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76517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B050"/>
                </a:solidFill>
              </a:rPr>
              <a:t>   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9E733A-87D2-4CA4-A9F9-D6239F8C2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1357313"/>
            <a:ext cx="7745412" cy="2124075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400" dirty="0">
                <a:latin typeface="Arial" charset="0"/>
                <a:ea typeface="华文中宋" pitchFamily="2" charset="-122"/>
              </a:rPr>
              <a:t>     由于快速傅里叶变换（</a:t>
            </a:r>
            <a:r>
              <a:rPr lang="en-US" altLang="zh-CN" sz="2400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FFT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）是实现</a:t>
            </a:r>
            <a:r>
              <a:rPr lang="en-US" altLang="zh-CN" sz="2400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DFT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计算的简化算法，所以采用</a:t>
            </a:r>
            <a:r>
              <a:rPr lang="en-US" altLang="zh-CN" sz="2400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FFT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更能显著降低多载波传输系统的复杂度。但在当时，由于缺乏数字处理功能强大的元器件，因此</a:t>
            </a:r>
            <a:r>
              <a:rPr lang="en-US" altLang="zh-CN" sz="2400" dirty="0">
                <a:solidFill>
                  <a:srgbClr val="0000CC"/>
                </a:solidFill>
                <a:latin typeface="Arial" charset="0"/>
                <a:ea typeface="华文中宋" pitchFamily="2" charset="-122"/>
              </a:rPr>
              <a:t>OFDM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技术迟迟没有得到迅速发展。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D58BC4-F62A-4DCA-830D-09F789498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3927475"/>
            <a:ext cx="7745413" cy="2124075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400" dirty="0">
                <a:latin typeface="Arial" charset="0"/>
                <a:ea typeface="华文中宋" pitchFamily="2" charset="-122"/>
              </a:rPr>
              <a:t>     随着超大规模集成电路和数字信号处理器（</a:t>
            </a:r>
            <a:r>
              <a:rPr lang="en-US" altLang="zh-CN" sz="2400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DSP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）芯片技术的迅猛发展，</a:t>
            </a:r>
            <a:r>
              <a:rPr lang="en-US" altLang="zh-CN" sz="2400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FFT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技术的实现不再是难以逾越的障碍，一些其他难以实现的困难也都得到了解决，从而使</a:t>
            </a:r>
            <a:r>
              <a:rPr lang="en-US" altLang="zh-CN" sz="2400" dirty="0">
                <a:solidFill>
                  <a:srgbClr val="0000CC"/>
                </a:solidFill>
                <a:latin typeface="Arial" charset="0"/>
                <a:ea typeface="华文中宋" pitchFamily="2" charset="-122"/>
              </a:rPr>
              <a:t>OFDM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系统的付诸应用成为现实。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>
            <a:extLst>
              <a:ext uri="{FF2B5EF4-FFF2-40B4-BE49-F238E27FC236}">
                <a16:creationId xmlns:a16="http://schemas.microsoft.com/office/drawing/2014/main" id="{812A5670-DBBE-4996-A084-82C550B3D8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251275-C927-4A31-9A78-BEDBB1289E7F}" type="slidenum">
              <a:rPr lang="en-US" altLang="zh-CN"/>
              <a:pPr eaLnBrk="1" hangingPunct="1"/>
              <a:t>47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F1F9AE-841F-4324-BA18-28B743E68130}"/>
              </a:ext>
            </a:extLst>
          </p:cNvPr>
          <p:cNvSpPr/>
          <p:nvPr/>
        </p:nvSpPr>
        <p:spPr>
          <a:xfrm>
            <a:off x="714375" y="1214438"/>
            <a:ext cx="5734050" cy="822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基于</a:t>
            </a:r>
            <a:r>
              <a:rPr lang="en-US" altLang="zh-CN" sz="2400" b="1" dirty="0">
                <a:solidFill>
                  <a:srgbClr val="990099"/>
                </a:solidFill>
                <a:latin typeface="Arial" charset="0"/>
              </a:rPr>
              <a:t>IFFT/FFT</a:t>
            </a:r>
            <a:r>
              <a:rPr lang="zh-CN" altLang="en-US" sz="2400" b="1" dirty="0">
                <a:latin typeface="Arial" charset="0"/>
              </a:rPr>
              <a:t>的</a:t>
            </a:r>
            <a:r>
              <a:rPr lang="en-US" altLang="zh-CN" sz="2400" b="1" dirty="0">
                <a:latin typeface="Arial" charset="0"/>
              </a:rPr>
              <a:t>OFDM</a:t>
            </a:r>
            <a:r>
              <a:rPr lang="zh-CN" altLang="en-US" sz="2400" b="1" dirty="0">
                <a:latin typeface="Arial" charset="0"/>
              </a:rPr>
              <a:t>信号</a:t>
            </a:r>
            <a:r>
              <a:rPr lang="zh-CN" altLang="en-US" sz="2400" b="1" dirty="0">
                <a:solidFill>
                  <a:srgbClr val="0000FF"/>
                </a:solidFill>
                <a:latin typeface="Arial" charset="0"/>
              </a:rPr>
              <a:t>调制</a:t>
            </a:r>
            <a:r>
              <a:rPr lang="zh-CN" altLang="en-US" sz="2400" b="1" dirty="0">
                <a:latin typeface="Arial" charset="0"/>
              </a:rPr>
              <a:t>原理图：</a:t>
            </a:r>
            <a:endParaRPr lang="en-US" altLang="zh-CN" sz="2400" b="1" dirty="0">
              <a:latin typeface="Arial" charset="0"/>
            </a:endParaRPr>
          </a:p>
          <a:p>
            <a:pPr>
              <a:defRPr/>
            </a:pPr>
            <a:endParaRPr lang="zh-CN" altLang="en-US" sz="2400" dirty="0">
              <a:latin typeface="Arial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36934051-0C69-4983-AD03-6256E2F0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875" y="1947863"/>
            <a:ext cx="798830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181" name="矩形 6">
            <a:extLst>
              <a:ext uri="{FF2B5EF4-FFF2-40B4-BE49-F238E27FC236}">
                <a16:creationId xmlns:a16="http://schemas.microsoft.com/office/drawing/2014/main" id="{980752FE-E475-4934-93AE-56731558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3786188"/>
            <a:ext cx="573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基于</a:t>
            </a:r>
            <a:r>
              <a:rPr lang="en-US" altLang="zh-CN" sz="2400" b="1">
                <a:solidFill>
                  <a:srgbClr val="990099"/>
                </a:solidFill>
              </a:rPr>
              <a:t>IFFT/FFT</a:t>
            </a:r>
            <a:r>
              <a:rPr lang="zh-CN" altLang="en-US" sz="2400" b="1"/>
              <a:t>的</a:t>
            </a:r>
            <a:r>
              <a:rPr lang="en-US" altLang="zh-CN" sz="2400" b="1"/>
              <a:t>OFDM</a:t>
            </a:r>
            <a:r>
              <a:rPr lang="zh-CN" altLang="en-US" sz="2400" b="1"/>
              <a:t>信号</a:t>
            </a:r>
            <a:r>
              <a:rPr lang="zh-CN" altLang="en-US" sz="2400" b="1">
                <a:solidFill>
                  <a:srgbClr val="0000FF"/>
                </a:solidFill>
              </a:rPr>
              <a:t>接收</a:t>
            </a:r>
            <a:r>
              <a:rPr lang="zh-CN" altLang="en-US" sz="2400" b="1"/>
              <a:t>原理图：</a:t>
            </a:r>
            <a:endParaRPr lang="zh-CN" altLang="en-US" sz="240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172AB979-609F-4E57-AC09-3C14A87D3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350" y="4500563"/>
            <a:ext cx="8002588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01DF8C-49D2-4A19-8726-A1440874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333375"/>
            <a:ext cx="709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dirty="0">
                <a:latin typeface="+mn-lt"/>
                <a:ea typeface="黑体" pitchFamily="2" charset="-122"/>
              </a:rPr>
              <a:t> OFDM</a:t>
            </a:r>
            <a:r>
              <a:rPr lang="zh-CN" altLang="en-US" sz="2800" b="1" dirty="0">
                <a:latin typeface="+mn-lt"/>
                <a:ea typeface="黑体" pitchFamily="2" charset="-122"/>
              </a:rPr>
              <a:t>信号的调制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>
            <a:extLst>
              <a:ext uri="{FF2B5EF4-FFF2-40B4-BE49-F238E27FC236}">
                <a16:creationId xmlns:a16="http://schemas.microsoft.com/office/drawing/2014/main" id="{D7AEDCB2-5C53-4A84-9EC7-E9A38E6D20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75CEB3-589F-4A23-A0A2-BBC01E061293}" type="slidenum">
              <a:rPr lang="en-US" altLang="zh-CN"/>
              <a:pPr eaLnBrk="1" hangingPunct="1"/>
              <a:t>48</a:t>
            </a:fld>
            <a:endParaRPr lang="en-US" altLang="zh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B688-6A2E-4A24-8D91-591086AE7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119188"/>
            <a:ext cx="4170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+mn-lt"/>
                <a:ea typeface="黑体" pitchFamily="2" charset="-122"/>
              </a:rPr>
              <a:t>OFDM</a:t>
            </a:r>
            <a:r>
              <a:rPr lang="zh-CN" altLang="en-US" sz="2800" b="1" dirty="0">
                <a:latin typeface="+mn-lt"/>
                <a:ea typeface="黑体" pitchFamily="2" charset="-122"/>
              </a:rPr>
              <a:t>的应用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1EC271-E630-4EB2-ACD2-923348E01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857375"/>
            <a:ext cx="7600950" cy="3554413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500"/>
              </a:lnSpc>
              <a:defRPr/>
            </a:pPr>
            <a:r>
              <a:rPr lang="zh-CN" altLang="en-US" sz="2400" b="1" dirty="0">
                <a:latin typeface="+mn-lt"/>
                <a:ea typeface="+mn-ea"/>
              </a:rPr>
              <a:t>接入网中的高速数字环路（</a:t>
            </a:r>
            <a:r>
              <a:rPr lang="en-US" altLang="zh-CN" sz="2400" b="1" dirty="0">
                <a:latin typeface="+mn-lt"/>
                <a:ea typeface="+mn-ea"/>
              </a:rPr>
              <a:t>HDSL</a:t>
            </a:r>
            <a:r>
              <a:rPr lang="zh-CN" altLang="en-US" sz="2400" b="1" dirty="0">
                <a:latin typeface="+mn-lt"/>
                <a:ea typeface="+mn-ea"/>
              </a:rPr>
              <a:t>）</a:t>
            </a:r>
            <a:endParaRPr lang="en-US" altLang="zh-CN" sz="2400" b="1" dirty="0">
              <a:latin typeface="+mn-lt"/>
              <a:ea typeface="+mn-ea"/>
            </a:endParaRPr>
          </a:p>
          <a:p>
            <a:pPr>
              <a:lnSpc>
                <a:spcPts val="4500"/>
              </a:lnSpc>
              <a:defRPr/>
            </a:pPr>
            <a:r>
              <a:rPr lang="zh-CN" altLang="en-US" sz="2400" b="1" dirty="0">
                <a:latin typeface="+mn-lt"/>
                <a:ea typeface="+mn-ea"/>
              </a:rPr>
              <a:t>非对称数字环路（</a:t>
            </a:r>
            <a:r>
              <a:rPr lang="en-US" altLang="zh-CN" sz="2400" b="1" dirty="0">
                <a:latin typeface="+mn-lt"/>
                <a:ea typeface="+mn-ea"/>
              </a:rPr>
              <a:t>ADSL</a:t>
            </a:r>
            <a:r>
              <a:rPr lang="zh-CN" altLang="en-US" sz="2400" b="1" dirty="0">
                <a:latin typeface="+mn-lt"/>
                <a:ea typeface="+mn-ea"/>
              </a:rPr>
              <a:t>）</a:t>
            </a:r>
            <a:endParaRPr lang="en-US" altLang="zh-CN" sz="2400" b="1" dirty="0">
              <a:latin typeface="+mn-lt"/>
              <a:ea typeface="+mn-ea"/>
            </a:endParaRPr>
          </a:p>
          <a:p>
            <a:pPr>
              <a:lnSpc>
                <a:spcPts val="4500"/>
              </a:lnSpc>
              <a:defRPr/>
            </a:pPr>
            <a:r>
              <a:rPr lang="zh-CN" altLang="en-US" sz="2400" b="1" dirty="0">
                <a:latin typeface="+mn-lt"/>
                <a:ea typeface="+mn-ea"/>
              </a:rPr>
              <a:t>高清晰度数字电视（</a:t>
            </a:r>
            <a:r>
              <a:rPr lang="en-US" altLang="zh-CN" sz="2400" b="1" dirty="0">
                <a:latin typeface="+mn-lt"/>
                <a:ea typeface="+mn-ea"/>
              </a:rPr>
              <a:t>HDTV</a:t>
            </a:r>
            <a:r>
              <a:rPr lang="zh-CN" altLang="en-US" sz="2400" b="1" dirty="0">
                <a:latin typeface="+mn-lt"/>
                <a:ea typeface="+mn-ea"/>
              </a:rPr>
              <a:t>）的地面广播系统</a:t>
            </a:r>
            <a:endParaRPr lang="en-US" altLang="zh-CN" sz="2400" b="1" dirty="0">
              <a:latin typeface="+mn-lt"/>
              <a:ea typeface="+mn-ea"/>
            </a:endParaRPr>
          </a:p>
          <a:p>
            <a:pPr>
              <a:lnSpc>
                <a:spcPts val="4500"/>
              </a:lnSpc>
              <a:defRPr/>
            </a:pPr>
            <a:r>
              <a:rPr lang="zh-CN" altLang="en-US" sz="2400" b="1" dirty="0">
                <a:latin typeface="+mn-lt"/>
                <a:ea typeface="+mn-ea"/>
              </a:rPr>
              <a:t>无线局域网（</a:t>
            </a:r>
            <a:r>
              <a:rPr lang="en-US" altLang="zh-CN" sz="2400" b="1" dirty="0">
                <a:latin typeface="+mn-lt"/>
                <a:ea typeface="+mn-ea"/>
              </a:rPr>
              <a:t>WLAN</a:t>
            </a:r>
            <a:r>
              <a:rPr lang="zh-CN" altLang="en-US" sz="2400" b="1" dirty="0">
                <a:latin typeface="+mn-lt"/>
                <a:ea typeface="+mn-ea"/>
              </a:rPr>
              <a:t>）</a:t>
            </a:r>
            <a:endParaRPr lang="en-US" altLang="zh-CN" sz="2400" b="1" dirty="0">
              <a:latin typeface="+mn-lt"/>
              <a:ea typeface="+mn-ea"/>
            </a:endParaRPr>
          </a:p>
          <a:p>
            <a:pPr>
              <a:lnSpc>
                <a:spcPts val="4500"/>
              </a:lnSpc>
              <a:defRPr/>
            </a:pPr>
            <a:r>
              <a:rPr lang="zh-CN" altLang="en-US" sz="2400" b="1" dirty="0">
                <a:latin typeface="+mn-lt"/>
                <a:ea typeface="+mn-ea"/>
              </a:rPr>
              <a:t>无线广域网（</a:t>
            </a:r>
            <a:r>
              <a:rPr lang="en-US" altLang="zh-CN" sz="2400" b="1" dirty="0">
                <a:latin typeface="+mn-lt"/>
                <a:ea typeface="+mn-ea"/>
              </a:rPr>
              <a:t>WWAN</a:t>
            </a:r>
            <a:r>
              <a:rPr lang="zh-CN" altLang="en-US" sz="2400" b="1" dirty="0">
                <a:latin typeface="+mn-lt"/>
                <a:ea typeface="+mn-ea"/>
              </a:rPr>
              <a:t>）  </a:t>
            </a:r>
          </a:p>
          <a:p>
            <a:pPr>
              <a:lnSpc>
                <a:spcPts val="4500"/>
              </a:lnSpc>
              <a:defRPr/>
            </a:pPr>
            <a:r>
              <a:rPr lang="en-US" altLang="zh-CN" sz="2400" b="1" dirty="0">
                <a:latin typeface="Arial" charset="0"/>
              </a:rPr>
              <a:t>3G</a:t>
            </a:r>
            <a:r>
              <a:rPr lang="zh-CN" altLang="en-US" sz="2400" b="1" dirty="0">
                <a:latin typeface="Arial" charset="0"/>
              </a:rPr>
              <a:t>、</a:t>
            </a:r>
            <a:r>
              <a:rPr lang="en-US" altLang="zh-CN" sz="2400" b="1" dirty="0">
                <a:latin typeface="+mn-lt"/>
                <a:ea typeface="+mn-ea"/>
              </a:rPr>
              <a:t>4G</a:t>
            </a:r>
            <a:r>
              <a:rPr lang="zh-CN" altLang="en-US" sz="2400" b="1" dirty="0">
                <a:latin typeface="+mn-lt"/>
                <a:ea typeface="+mn-ea"/>
              </a:rPr>
              <a:t>移动通信系统的关键技术之一</a:t>
            </a:r>
            <a:endParaRPr lang="zh-CN" altLang="en-US" sz="2400" dirty="0">
              <a:latin typeface="Arial" charset="0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B00A4929-6C8A-48AC-9195-EEB8ED87EF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E39E06-4C01-4AD1-A306-DBAAFEC0C6C2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A97FFF-F264-4ED4-992C-0F69E88D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3517900"/>
            <a:ext cx="5786437" cy="5111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8100" cmpd="dbl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如何增大距离，以减小误码率呢 ？</a:t>
            </a:r>
          </a:p>
        </p:txBody>
      </p:sp>
      <p:sp>
        <p:nvSpPr>
          <p:cNvPr id="7172" name="AutoShape 6">
            <a:extLst>
              <a:ext uri="{FF2B5EF4-FFF2-40B4-BE49-F238E27FC236}">
                <a16:creationId xmlns:a16="http://schemas.microsoft.com/office/drawing/2014/main" id="{CB6E62A8-DB96-4554-A9E2-C7C5FE4B2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714625"/>
            <a:ext cx="1657350" cy="1000125"/>
          </a:xfrm>
          <a:prstGeom prst="cloudCallout">
            <a:avLst>
              <a:gd name="adj1" fmla="val 82597"/>
              <a:gd name="adj2" fmla="val 44324"/>
            </a:avLst>
          </a:prstGeom>
          <a:solidFill>
            <a:schemeClr val="bg1"/>
          </a:solidFill>
          <a:ln w="9525">
            <a:solidFill>
              <a:srgbClr val="777777"/>
            </a:solidFill>
            <a:round/>
            <a:headEnd/>
            <a:tailEnd/>
          </a:ln>
          <a:effectLst>
            <a:prstShdw prst="shdw17" dist="17961" dir="2700000">
              <a:srgbClr val="474747"/>
            </a:prst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2800" b="1">
                <a:solidFill>
                  <a:srgbClr val="990099"/>
                </a:solidFill>
              </a:rPr>
              <a:t>Q&amp;A</a:t>
            </a:r>
            <a:endParaRPr lang="zh-CN" altLang="en-US" sz="2800" b="1">
              <a:solidFill>
                <a:srgbClr val="990099"/>
              </a:solidFill>
            </a:endParaRPr>
          </a:p>
        </p:txBody>
      </p:sp>
      <p:sp>
        <p:nvSpPr>
          <p:cNvPr id="148491" name="AutoShape 11">
            <a:extLst>
              <a:ext uri="{FF2B5EF4-FFF2-40B4-BE49-F238E27FC236}">
                <a16:creationId xmlns:a16="http://schemas.microsoft.com/office/drawing/2014/main" id="{2450E5AD-84D3-4AE1-825B-8BB2EF13F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731838"/>
            <a:ext cx="909638" cy="911225"/>
          </a:xfrm>
          <a:prstGeom prst="wedgeRoundRectCallout">
            <a:avLst>
              <a:gd name="adj1" fmla="val 72833"/>
              <a:gd name="adj2" fmla="val 937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prstDash val="solid"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针对</a:t>
            </a:r>
          </a:p>
          <a:p>
            <a:pPr algn="ctr">
              <a:defRPr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问题</a:t>
            </a:r>
          </a:p>
        </p:txBody>
      </p:sp>
      <p:sp>
        <p:nvSpPr>
          <p:cNvPr id="148492" name="AutoShape 12">
            <a:extLst>
              <a:ext uri="{FF2B5EF4-FFF2-40B4-BE49-F238E27FC236}">
                <a16:creationId xmlns:a16="http://schemas.microsoft.com/office/drawing/2014/main" id="{B605EA61-5531-4B3B-A6BB-C0870FE0C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1924050"/>
            <a:ext cx="909637" cy="933450"/>
          </a:xfrm>
          <a:prstGeom prst="wedgeRoundRectCallout">
            <a:avLst>
              <a:gd name="adj1" fmla="val 70000"/>
              <a:gd name="adj2" fmla="val 9370"/>
              <a:gd name="adj3" fmla="val 166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解决</a:t>
            </a:r>
          </a:p>
          <a:p>
            <a:pPr algn="ctr">
              <a:defRPr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途径</a:t>
            </a:r>
          </a:p>
        </p:txBody>
      </p:sp>
      <p:sp>
        <p:nvSpPr>
          <p:cNvPr id="148495" name="Rectangle 15">
            <a:extLst>
              <a:ext uri="{FF2B5EF4-FFF2-40B4-BE49-F238E27FC236}">
                <a16:creationId xmlns:a16="http://schemas.microsoft.com/office/drawing/2014/main" id="{3686A42B-C84B-412A-AF25-6B3633016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1047750"/>
            <a:ext cx="3551237" cy="46196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  <a:ea typeface="微软雅黑" pitchFamily="34" charset="-122"/>
              </a:rPr>
              <a:t>  M 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增加，距离越来越小 </a:t>
            </a:r>
          </a:p>
        </p:txBody>
      </p:sp>
      <p:sp>
        <p:nvSpPr>
          <p:cNvPr id="148496" name="Rectangle 16">
            <a:extLst>
              <a:ext uri="{FF2B5EF4-FFF2-40B4-BE49-F238E27FC236}">
                <a16:creationId xmlns:a16="http://schemas.microsoft.com/office/drawing/2014/main" id="{FF336EBE-2610-48D3-9755-5711B70F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2190750"/>
            <a:ext cx="3857625" cy="5238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增大相邻信号点间的距离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60A645-53DB-46A4-844F-CF430CC5E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5114925"/>
            <a:ext cx="7429500" cy="11191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zh-CN" sz="2400" dirty="0">
                <a:latin typeface="Arial" charset="0"/>
                <a:ea typeface="华文中宋" pitchFamily="2" charset="-122"/>
              </a:rPr>
              <a:t>——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增大圆周</a:t>
            </a:r>
            <a:r>
              <a:rPr lang="zh-CN" altLang="en-US" sz="2400" b="1" dirty="0">
                <a:solidFill>
                  <a:srgbClr val="0000CC"/>
                </a:solidFill>
                <a:latin typeface="Arial" charset="0"/>
                <a:ea typeface="华文中宋" pitchFamily="2" charset="-122"/>
              </a:rPr>
              <a:t>半径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（信号</a:t>
            </a:r>
            <a:r>
              <a:rPr lang="zh-CN" altLang="en-US" sz="2400" b="1" dirty="0">
                <a:solidFill>
                  <a:srgbClr val="0000CC"/>
                </a:solidFill>
                <a:latin typeface="Arial" charset="0"/>
                <a:ea typeface="华文中宋" pitchFamily="2" charset="-122"/>
              </a:rPr>
              <a:t>功率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 ）来增大相邻信号点的</a:t>
            </a:r>
            <a:r>
              <a:rPr lang="zh-CN" altLang="en-US" sz="2400" b="1" dirty="0">
                <a:solidFill>
                  <a:srgbClr val="0000CC"/>
                </a:solidFill>
                <a:latin typeface="Arial" charset="0"/>
                <a:ea typeface="华文中宋" pitchFamily="2" charset="-122"/>
              </a:rPr>
              <a:t>距离</a:t>
            </a:r>
            <a:r>
              <a:rPr lang="zh-CN" altLang="en-US" sz="2400" dirty="0">
                <a:solidFill>
                  <a:srgbClr val="0000CC"/>
                </a:solidFill>
                <a:latin typeface="Arial" charset="0"/>
                <a:ea typeface="华文中宋" pitchFamily="2" charset="-122"/>
              </a:rPr>
              <a:t>，</a:t>
            </a:r>
            <a:endParaRPr lang="zh-CN" altLang="en-US" sz="2400" dirty="0">
              <a:latin typeface="Arial" charset="0"/>
              <a:ea typeface="华文中宋" pitchFamily="2" charset="-122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5649927F-E255-40F1-B63F-A25D83142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487863"/>
            <a:ext cx="7443787" cy="63023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rgbClr val="0000CC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容易想到的一种办法：</a:t>
            </a:r>
          </a:p>
        </p:txBody>
      </p:sp>
      <p:sp>
        <p:nvSpPr>
          <p:cNvPr id="7179" name="Freeform 12">
            <a:extLst>
              <a:ext uri="{FF2B5EF4-FFF2-40B4-BE49-F238E27FC236}">
                <a16:creationId xmlns:a16="http://schemas.microsoft.com/office/drawing/2014/main" id="{9D28E826-2CDC-4FC9-AF4A-774A75892E71}"/>
              </a:ext>
            </a:extLst>
          </p:cNvPr>
          <p:cNvSpPr>
            <a:spLocks noEditPoints="1"/>
          </p:cNvSpPr>
          <p:nvPr/>
        </p:nvSpPr>
        <p:spPr bwMode="auto">
          <a:xfrm>
            <a:off x="3217863" y="5072063"/>
            <a:ext cx="496887" cy="500062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Freeform 12">
            <a:extLst>
              <a:ext uri="{FF2B5EF4-FFF2-40B4-BE49-F238E27FC236}">
                <a16:creationId xmlns:a16="http://schemas.microsoft.com/office/drawing/2014/main" id="{CCB35448-4FEB-4FD5-BCFF-7B29C13D4749}"/>
              </a:ext>
            </a:extLst>
          </p:cNvPr>
          <p:cNvSpPr>
            <a:spLocks noEditPoints="1"/>
          </p:cNvSpPr>
          <p:nvPr/>
        </p:nvSpPr>
        <p:spPr bwMode="auto">
          <a:xfrm>
            <a:off x="1428750" y="5643563"/>
            <a:ext cx="496888" cy="500062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矩形 11">
            <a:extLst>
              <a:ext uri="{FF2B5EF4-FFF2-40B4-BE49-F238E27FC236}">
                <a16:creationId xmlns:a16="http://schemas.microsoft.com/office/drawing/2014/main" id="{D451A947-297A-4E27-8BE7-B03BD67B5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5729288"/>
            <a:ext cx="471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80808"/>
                </a:solidFill>
                <a:ea typeface="华文中宋" panose="02010600040101010101" pitchFamily="2" charset="-122"/>
              </a:rPr>
              <a:t>-----</a:t>
            </a:r>
            <a:r>
              <a:rPr lang="zh-CN" altLang="en-US" sz="2400">
                <a:solidFill>
                  <a:srgbClr val="080808"/>
                </a:solidFill>
                <a:ea typeface="华文中宋" panose="02010600040101010101" pitchFamily="2" charset="-122"/>
              </a:rPr>
              <a:t>往往会受发射功率的限制。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C686CA-AD17-4DE0-9800-B788B3D119FC}"/>
              </a:ext>
            </a:extLst>
          </p:cNvPr>
          <p:cNvSpPr/>
          <p:nvPr/>
        </p:nvSpPr>
        <p:spPr>
          <a:xfrm>
            <a:off x="7286625" y="571500"/>
            <a:ext cx="12112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解决途径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A1E4463B-31FF-4965-B463-B4E28F65E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5276E2-AFB1-4AB7-9C59-EABDCA644E04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0D3F9F-6566-49D4-A1E4-57C4C7A92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614488"/>
            <a:ext cx="7429500" cy="11699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solidFill>
              <a:srgbClr val="777777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200"/>
              </a:lnSpc>
              <a:defRPr/>
            </a:pPr>
            <a:r>
              <a:rPr lang="en-US" altLang="zh-CN" sz="2400" dirty="0">
                <a:latin typeface="Arial" charset="0"/>
                <a:ea typeface="华文中宋" pitchFamily="2" charset="-122"/>
              </a:rPr>
              <a:t>——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在</a:t>
            </a:r>
            <a:r>
              <a:rPr lang="zh-CN" altLang="en-US" sz="2400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不增大</a:t>
            </a:r>
            <a:r>
              <a:rPr lang="zh-CN" altLang="en-US" sz="2400" dirty="0">
                <a:solidFill>
                  <a:srgbClr val="0000CC"/>
                </a:solidFill>
                <a:latin typeface="Arial" charset="0"/>
                <a:ea typeface="华文中宋" pitchFamily="2" charset="-122"/>
              </a:rPr>
              <a:t>圆半径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基础上（即不增加</a:t>
            </a:r>
            <a:r>
              <a:rPr lang="zh-CN" altLang="en-US" sz="2400" dirty="0">
                <a:solidFill>
                  <a:srgbClr val="0000CC"/>
                </a:solidFill>
                <a:latin typeface="Arial" charset="0"/>
                <a:ea typeface="华文中宋" pitchFamily="2" charset="-122"/>
              </a:rPr>
              <a:t>信号功率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），  </a:t>
            </a:r>
            <a:r>
              <a:rPr lang="zh-CN" altLang="en-US" sz="2400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重新安排</a:t>
            </a:r>
            <a:r>
              <a:rPr lang="zh-CN" altLang="en-US" sz="2400" dirty="0">
                <a:solidFill>
                  <a:srgbClr val="0000CC"/>
                </a:solidFill>
                <a:latin typeface="Arial" charset="0"/>
                <a:ea typeface="华文中宋" pitchFamily="2" charset="-122"/>
              </a:rPr>
              <a:t>信号点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的</a:t>
            </a:r>
            <a:r>
              <a:rPr lang="zh-CN" altLang="en-US" sz="2400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位置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，以</a:t>
            </a:r>
            <a:r>
              <a:rPr lang="zh-CN" altLang="en-US" sz="2400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增大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相邻信号点的</a:t>
            </a:r>
            <a:r>
              <a:rPr lang="zh-CN" altLang="en-US" sz="2400" dirty="0">
                <a:solidFill>
                  <a:srgbClr val="990099"/>
                </a:solidFill>
                <a:latin typeface="Arial" charset="0"/>
                <a:ea typeface="华文中宋" pitchFamily="2" charset="-122"/>
              </a:rPr>
              <a:t>距离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10FE56-8572-4D4C-871D-4F8592597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4125913"/>
            <a:ext cx="7429500" cy="163195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zh-CN" sz="2400" dirty="0">
                <a:latin typeface="Arial" charset="0"/>
                <a:ea typeface="华文中宋" pitchFamily="2" charset="-122"/>
              </a:rPr>
              <a:t>——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正交振幅调制</a:t>
            </a:r>
            <a:r>
              <a:rPr lang="en-US" altLang="zh-CN" sz="2400" dirty="0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 </a:t>
            </a:r>
            <a:r>
              <a:rPr lang="en-US" altLang="zh-CN" sz="2400" b="1" dirty="0">
                <a:solidFill>
                  <a:srgbClr val="990099"/>
                </a:solidFill>
                <a:latin typeface="+mj-lt"/>
                <a:ea typeface="华文中宋" pitchFamily="2" charset="-122"/>
              </a:rPr>
              <a:t>QAM</a:t>
            </a:r>
            <a:r>
              <a:rPr lang="en-US" altLang="zh-CN" sz="2400" b="1" dirty="0">
                <a:solidFill>
                  <a:srgbClr val="0000CC"/>
                </a:solidFill>
                <a:latin typeface="+mj-lt"/>
                <a:ea typeface="华文中宋" pitchFamily="2" charset="-122"/>
              </a:rPr>
              <a:t> :</a:t>
            </a:r>
            <a:endParaRPr lang="zh-CN" altLang="en-US" sz="2400" dirty="0">
              <a:latin typeface="Arial" charset="0"/>
              <a:ea typeface="华文中宋" pitchFamily="2" charset="-122"/>
            </a:endParaRPr>
          </a:p>
          <a:p>
            <a:pPr>
              <a:lnSpc>
                <a:spcPts val="4000"/>
              </a:lnSpc>
              <a:defRPr/>
            </a:pPr>
            <a:r>
              <a:rPr lang="zh-CN" altLang="en-US" sz="2400" dirty="0">
                <a:latin typeface="Arial" charset="0"/>
                <a:ea typeface="华文中宋" pitchFamily="2" charset="-122"/>
              </a:rPr>
              <a:t>        一种把 </a:t>
            </a:r>
            <a:r>
              <a:rPr lang="en-US" altLang="zh-CN" sz="2400" b="1" dirty="0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ASK 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和 </a:t>
            </a:r>
            <a:r>
              <a:rPr lang="en-US" altLang="zh-CN" sz="2400" b="1" dirty="0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PSK 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结合起来的调制方式。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400" dirty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                 </a:t>
            </a:r>
            <a:endParaRPr lang="zh-CN" altLang="en-US" sz="2400" dirty="0">
              <a:latin typeface="Arial" charset="0"/>
              <a:ea typeface="华文中宋" pitchFamily="2" charset="-122"/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B0DAA8AA-E0B0-4F77-8E98-3FA41ABC7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042988"/>
            <a:ext cx="7429500" cy="56515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rgbClr val="0000CC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Arial" charset="0"/>
                <a:ea typeface="华文中宋" pitchFamily="2" charset="-122"/>
              </a:rPr>
              <a:t> 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一种更好的设计思想：</a:t>
            </a: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DEDA3962-D938-4C4F-A5EB-A322FD3FF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3500438"/>
            <a:ext cx="7429500" cy="63023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rgbClr val="0000CC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Arial" charset="0"/>
                <a:ea typeface="华文中宋" pitchFamily="2" charset="-122"/>
              </a:rPr>
              <a:t> 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这种思想的可行性方案：</a:t>
            </a:r>
          </a:p>
        </p:txBody>
      </p:sp>
      <p:sp>
        <p:nvSpPr>
          <p:cNvPr id="8199" name="矩形 7">
            <a:extLst>
              <a:ext uri="{FF2B5EF4-FFF2-40B4-BE49-F238E27FC236}">
                <a16:creationId xmlns:a16="http://schemas.microsoft.com/office/drawing/2014/main" id="{A2C5885B-A29E-4DC0-AAC8-741D2F67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5199063"/>
            <a:ext cx="50530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zh-CN" altLang="en-US" sz="2400">
                <a:solidFill>
                  <a:srgbClr val="99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振幅</a:t>
            </a:r>
            <a:r>
              <a:rPr lang="zh-CN" altLang="en-US" sz="24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 </a:t>
            </a:r>
            <a:r>
              <a:rPr lang="zh-CN" altLang="en-US" sz="2400">
                <a:solidFill>
                  <a:srgbClr val="99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相位</a:t>
            </a:r>
            <a:r>
              <a:rPr lang="zh-CN" altLang="en-US" sz="24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联合键控的调制方式</a:t>
            </a:r>
            <a:r>
              <a:rPr lang="zh-CN" altLang="en-US" sz="2400">
                <a:solidFill>
                  <a:srgbClr val="080808"/>
                </a:solidFill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8200" name="矩形 7">
            <a:extLst>
              <a:ext uri="{FF2B5EF4-FFF2-40B4-BE49-F238E27FC236}">
                <a16:creationId xmlns:a16="http://schemas.microsoft.com/office/drawing/2014/main" id="{F4D7163E-ABC1-4A23-8BE6-E3051286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2814638"/>
            <a:ext cx="1620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星座结构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302CF7-60ED-4B05-959C-1C937F944D87}"/>
              </a:ext>
            </a:extLst>
          </p:cNvPr>
          <p:cNvSpPr/>
          <p:nvPr/>
        </p:nvSpPr>
        <p:spPr>
          <a:xfrm>
            <a:off x="7286625" y="571500"/>
            <a:ext cx="12112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设计思想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F36CBCD4-372F-4905-AAEC-6F09CC49A4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24385C-B699-4C7A-AE09-543788FA216D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9C3DB4-4BB0-40DF-8665-86E348180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428750"/>
            <a:ext cx="7488237" cy="2308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990099"/>
                </a:solidFill>
                <a:latin typeface="+mn-lt"/>
                <a:ea typeface="+mn-ea"/>
              </a:rPr>
              <a:t>    QAM</a:t>
            </a:r>
            <a:r>
              <a:rPr lang="zh-CN" altLang="en-US" sz="2400" b="1" dirty="0">
                <a:latin typeface="+mn-lt"/>
                <a:ea typeface="+mn-ea"/>
              </a:rPr>
              <a:t>是一种</a:t>
            </a:r>
            <a:r>
              <a:rPr lang="zh-CN" altLang="en-US" sz="2400" b="1" dirty="0">
                <a:solidFill>
                  <a:srgbClr val="990099"/>
                </a:solidFill>
                <a:latin typeface="+mn-lt"/>
                <a:ea typeface="+mn-ea"/>
              </a:rPr>
              <a:t>振幅</a:t>
            </a:r>
            <a:r>
              <a:rPr lang="zh-CN" altLang="en-US" sz="2400" b="1" dirty="0">
                <a:latin typeface="+mn-lt"/>
                <a:ea typeface="+mn-ea"/>
              </a:rPr>
              <a:t>和</a:t>
            </a:r>
            <a:r>
              <a:rPr lang="zh-CN" altLang="en-US" sz="2400" b="1" dirty="0">
                <a:solidFill>
                  <a:srgbClr val="990099"/>
                </a:solidFill>
                <a:latin typeface="+mn-lt"/>
                <a:ea typeface="+mn-ea"/>
              </a:rPr>
              <a:t>相位</a:t>
            </a:r>
            <a:r>
              <a:rPr lang="zh-CN" altLang="en-US" sz="2400" b="1" dirty="0">
                <a:latin typeface="+mn-lt"/>
                <a:ea typeface="+mn-ea"/>
              </a:rPr>
              <a:t>联合键控的调制方式，其频谱利用率高，</a:t>
            </a:r>
            <a:r>
              <a:rPr lang="zh-CN" altLang="en-US" sz="2400" b="1" dirty="0">
                <a:latin typeface="Arial" charset="0"/>
              </a:rPr>
              <a:t>抗噪声性能优于</a:t>
            </a:r>
            <a:r>
              <a:rPr lang="en-US" altLang="zh-CN" sz="2400" dirty="0">
                <a:solidFill>
                  <a:srgbClr val="0000CC"/>
                </a:solidFill>
                <a:latin typeface="Arial" charset="0"/>
              </a:rPr>
              <a:t>MPSK</a:t>
            </a:r>
            <a:r>
              <a:rPr lang="zh-CN" altLang="en-US" sz="2400" b="1" dirty="0">
                <a:solidFill>
                  <a:srgbClr val="0000CC"/>
                </a:solidFill>
                <a:latin typeface="Arial" charset="0"/>
              </a:rPr>
              <a:t>，</a:t>
            </a:r>
            <a:r>
              <a:rPr lang="zh-CN" altLang="en-US" sz="2400" b="1" dirty="0">
                <a:latin typeface="+mn-lt"/>
                <a:ea typeface="+mn-ea"/>
              </a:rPr>
              <a:t>在中大容量数字微波通信系统、有线电视网络高速数据传输、卫星通信等领域获得广泛应用。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D6FD6E00-8237-4CF7-9AFC-992627C98C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87F1D5-1B8A-4565-9C44-062935678A35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pic>
        <p:nvPicPr>
          <p:cNvPr id="10243" name="Picture 2" descr="0734">
            <a:extLst>
              <a:ext uri="{FF2B5EF4-FFF2-40B4-BE49-F238E27FC236}">
                <a16:creationId xmlns:a16="http://schemas.microsoft.com/office/drawing/2014/main" id="{DEE1BECD-3A48-400A-B9A0-328486462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212850"/>
            <a:ext cx="5951538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2">
            <a:extLst>
              <a:ext uri="{FF2B5EF4-FFF2-40B4-BE49-F238E27FC236}">
                <a16:creationId xmlns:a16="http://schemas.microsoft.com/office/drawing/2014/main" id="{0DBE1A0C-09FB-4B70-B0EE-6BDC6F242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52963"/>
            <a:ext cx="2879725" cy="949325"/>
          </a:xfrm>
          <a:prstGeom prst="rect">
            <a:avLst/>
          </a:prstGeom>
          <a:noFill/>
          <a:ln w="38100" cmpd="dbl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3">
            <a:extLst>
              <a:ext uri="{FF2B5EF4-FFF2-40B4-BE49-F238E27FC236}">
                <a16:creationId xmlns:a16="http://schemas.microsoft.com/office/drawing/2014/main" id="{E4C3073A-891B-49CE-B542-8C7ED7DB2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4616450"/>
            <a:ext cx="3714750" cy="968375"/>
          </a:xfrm>
          <a:prstGeom prst="rect">
            <a:avLst/>
          </a:prstGeom>
          <a:noFill/>
          <a:ln w="38100" cmpd="dbl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矩形 5">
            <a:extLst>
              <a:ext uri="{FF2B5EF4-FFF2-40B4-BE49-F238E27FC236}">
                <a16:creationId xmlns:a16="http://schemas.microsoft.com/office/drawing/2014/main" id="{46AE99E0-08BF-45E3-97AC-0B8EB63D9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790950"/>
            <a:ext cx="5329237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ea typeface="华文中宋" panose="02010600040101010101" pitchFamily="2" charset="-122"/>
              </a:rPr>
              <a:t>  16QAM</a:t>
            </a:r>
            <a:r>
              <a:rPr lang="zh-CN" altLang="en-US" sz="2400">
                <a:ea typeface="华文中宋" panose="02010600040101010101" pitchFamily="2" charset="-122"/>
              </a:rPr>
              <a:t>信号                  </a:t>
            </a:r>
            <a:r>
              <a:rPr lang="en-US" altLang="zh-CN" sz="2400" b="1">
                <a:ea typeface="华文中宋" panose="02010600040101010101" pitchFamily="2" charset="-122"/>
              </a:rPr>
              <a:t>16PSK</a:t>
            </a:r>
            <a:r>
              <a:rPr lang="zh-CN" altLang="en-US" sz="2400">
                <a:ea typeface="华文中宋" panose="02010600040101010101" pitchFamily="2" charset="-122"/>
              </a:rPr>
              <a:t>信号</a:t>
            </a:r>
          </a:p>
        </p:txBody>
      </p:sp>
      <p:sp>
        <p:nvSpPr>
          <p:cNvPr id="10247" name="矩形 1">
            <a:extLst>
              <a:ext uri="{FF2B5EF4-FFF2-40B4-BE49-F238E27FC236}">
                <a16:creationId xmlns:a16="http://schemas.microsoft.com/office/drawing/2014/main" id="{93669817-FCEE-4A40-9562-021133411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071563"/>
            <a:ext cx="251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最大振幅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同</a:t>
            </a:r>
            <a:r>
              <a:rPr lang="zh-CN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en-US" altLang="zh-CN" sz="2400" b="1">
                <a:solidFill>
                  <a:schemeClr val="accent2"/>
                </a:solidFill>
              </a:rPr>
              <a:t>A</a:t>
            </a:r>
            <a:r>
              <a:rPr lang="en-US" altLang="zh-CN" sz="2400" b="1" baseline="-25000">
                <a:solidFill>
                  <a:schemeClr val="accent2"/>
                </a:solidFill>
              </a:rPr>
              <a:t>M</a:t>
            </a:r>
            <a:endParaRPr lang="zh-CN" altLang="zh-CN" sz="2400" b="1">
              <a:solidFill>
                <a:schemeClr val="accent2"/>
              </a:solidFill>
            </a:endParaRPr>
          </a:p>
        </p:txBody>
      </p:sp>
      <p:sp>
        <p:nvSpPr>
          <p:cNvPr id="10248" name="AutoShape 13">
            <a:extLst>
              <a:ext uri="{FF2B5EF4-FFF2-40B4-BE49-F238E27FC236}">
                <a16:creationId xmlns:a16="http://schemas.microsoft.com/office/drawing/2014/main" id="{17491434-D9C4-4875-A3CD-99E3D746D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5" y="1066800"/>
            <a:ext cx="930275" cy="898525"/>
          </a:xfrm>
          <a:prstGeom prst="wedgeRoundRectCallout">
            <a:avLst>
              <a:gd name="adj1" fmla="val -90014"/>
              <a:gd name="adj2" fmla="val 41218"/>
              <a:gd name="adj3" fmla="val 16667"/>
            </a:avLst>
          </a:prstGeom>
          <a:solidFill>
            <a:schemeClr val="bg1"/>
          </a:solidFill>
          <a:ln w="19050" algn="ctr">
            <a:solidFill>
              <a:srgbClr val="990099"/>
            </a:solidFill>
            <a:prstDash val="dash"/>
            <a:miter lim="800000"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000" b="1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最小</a:t>
            </a:r>
            <a:endParaRPr lang="zh-CN" altLang="en-US" sz="2000" b="1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zh-CN" sz="2000" b="1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距离</a:t>
            </a:r>
            <a:endParaRPr lang="zh-CN" altLang="en-US" sz="2000" b="1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C9DD4-F475-4049-AA16-D1E1C4D45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5857875"/>
            <a:ext cx="5643563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  <a:cs typeface="Times New Roman" pitchFamily="18" charset="0"/>
              </a:rPr>
              <a:t>——</a:t>
            </a:r>
            <a:r>
              <a:rPr lang="zh-CN" altLang="zh-CN" sz="2400" b="1" dirty="0">
                <a:latin typeface="+mn-ea"/>
                <a:ea typeface="+mn-ea"/>
                <a:cs typeface="Times New Roman" pitchFamily="18" charset="0"/>
              </a:rPr>
              <a:t>此</a:t>
            </a:r>
            <a:r>
              <a:rPr lang="zh-CN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itchFamily="18" charset="0"/>
              </a:rPr>
              <a:t>最小距离</a:t>
            </a:r>
            <a:r>
              <a:rPr lang="zh-CN" altLang="zh-CN" sz="2400" b="1" dirty="0">
                <a:latin typeface="+mn-ea"/>
                <a:ea typeface="+mn-ea"/>
                <a:cs typeface="Times New Roman" pitchFamily="18" charset="0"/>
              </a:rPr>
              <a:t>代表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噪声容限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的</a:t>
            </a:r>
            <a:r>
              <a:rPr lang="zh-CN" altLang="zh-CN" sz="2400" b="1" dirty="0">
                <a:latin typeface="+mn-ea"/>
                <a:ea typeface="+mn-ea"/>
                <a:cs typeface="Times New Roman" pitchFamily="18" charset="0"/>
              </a:rPr>
              <a:t>大小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C700F-AEF9-4FBF-9362-14511B34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76250"/>
            <a:ext cx="228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举例 对比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51" name="AutoShape 13">
            <a:extLst>
              <a:ext uri="{FF2B5EF4-FFF2-40B4-BE49-F238E27FC236}">
                <a16:creationId xmlns:a16="http://schemas.microsoft.com/office/drawing/2014/main" id="{AB71D6F1-4473-4A0C-90FB-A64851A6F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071813"/>
            <a:ext cx="865188" cy="898525"/>
          </a:xfrm>
          <a:prstGeom prst="wedgeRoundRectCallout">
            <a:avLst>
              <a:gd name="adj1" fmla="val -102477"/>
              <a:gd name="adj2" fmla="val -23500"/>
              <a:gd name="adj3" fmla="val 16667"/>
            </a:avLst>
          </a:prstGeom>
          <a:noFill/>
          <a:ln w="19050" algn="ctr">
            <a:solidFill>
              <a:schemeClr val="accent2"/>
            </a:solidFill>
            <a:prstDash val="dash"/>
            <a:miter lim="800000"/>
            <a:headEnd/>
            <a:tailEnd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000" b="1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最小</a:t>
            </a:r>
            <a:endParaRPr lang="zh-CN" altLang="en-US" sz="2000" b="1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zh-CN" sz="2000" b="1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距离</a:t>
            </a:r>
            <a:endParaRPr lang="zh-CN" altLang="en-US" sz="2000" b="1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098484D-3E12-4458-9E05-29C186449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380366-E25D-4DEF-8F23-701FA90D0124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79F511-9952-489C-B567-FFB8A622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1466850"/>
            <a:ext cx="6572250" cy="4619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zh-CN" sz="2400" b="1" dirty="0">
                <a:solidFill>
                  <a:srgbClr val="0000CC"/>
                </a:solidFill>
                <a:latin typeface="+mn-ea"/>
                <a:ea typeface="+mn-ea"/>
                <a:cs typeface="Times New Roman" pitchFamily="18" charset="0"/>
              </a:rPr>
              <a:t>噪声容限</a:t>
            </a:r>
            <a:r>
              <a:rPr lang="zh-CN" altLang="zh-CN" sz="2400" b="1" dirty="0">
                <a:latin typeface="+mn-ea"/>
                <a:ea typeface="+mn-ea"/>
                <a:cs typeface="Times New Roman" pitchFamily="18" charset="0"/>
              </a:rPr>
              <a:t>越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大</a:t>
            </a:r>
            <a:r>
              <a:rPr lang="zh-CN" altLang="zh-CN" sz="2400" b="1" dirty="0">
                <a:latin typeface="+mn-ea"/>
                <a:ea typeface="+mn-ea"/>
                <a:cs typeface="Times New Roman" pitchFamily="18" charset="0"/>
              </a:rPr>
              <a:t>，抗噪声性能就越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强</a:t>
            </a:r>
            <a:r>
              <a:rPr lang="zh-CN" altLang="zh-CN" sz="2400" b="1" dirty="0">
                <a:latin typeface="+mn-ea"/>
                <a:ea typeface="+mn-ea"/>
                <a:cs typeface="Times New Roman" pitchFamily="18" charset="0"/>
              </a:rPr>
              <a:t>。</a:t>
            </a:r>
            <a:endParaRPr lang="zh-CN" altLang="en-US" sz="2400" b="1" dirty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11268" name="Picture 6">
            <a:extLst>
              <a:ext uri="{FF2B5EF4-FFF2-40B4-BE49-F238E27FC236}">
                <a16:creationId xmlns:a16="http://schemas.microsoft.com/office/drawing/2014/main" id="{FD1E1FE5-5D92-4380-A5AB-5475DF225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368550"/>
            <a:ext cx="1571625" cy="703263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6666FF"/>
            </a:solidFill>
            <a:miter lim="800000"/>
            <a:headEnd/>
            <a:tailEnd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09CB8E4-CCA1-4904-A7C2-EC7D77441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000500"/>
            <a:ext cx="7572375" cy="12001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b="1" dirty="0">
                <a:latin typeface="Arial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</a:rPr>
              <a:t>d</a:t>
            </a:r>
            <a:r>
              <a:rPr lang="en-US" altLang="zh-CN" sz="2400" b="1" baseline="-25000" dirty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2400" b="1" dirty="0">
                <a:latin typeface="+mn-lt"/>
              </a:rPr>
              <a:t>超过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</a:rPr>
              <a:t>d</a:t>
            </a:r>
            <a:r>
              <a:rPr lang="en-US" altLang="zh-CN" sz="2400" b="1" baseline="-25000" dirty="0">
                <a:solidFill>
                  <a:srgbClr val="0000CC"/>
                </a:solidFill>
                <a:latin typeface="+mn-lt"/>
              </a:rPr>
              <a:t>2</a:t>
            </a:r>
            <a:r>
              <a:rPr lang="zh-CN" altLang="en-US" sz="2400" b="1" dirty="0">
                <a:latin typeface="+mn-lt"/>
              </a:rPr>
              <a:t>约</a:t>
            </a:r>
            <a:r>
              <a:rPr lang="en-US" altLang="zh-CN" sz="2400" b="1" dirty="0">
                <a:latin typeface="+mn-lt"/>
              </a:rPr>
              <a:t>1.57 dB</a:t>
            </a:r>
            <a:r>
              <a:rPr lang="zh-CN" altLang="en-US" sz="2400" b="1" dirty="0">
                <a:latin typeface="+mn-lt"/>
              </a:rPr>
              <a:t>（最大功率</a:t>
            </a:r>
            <a:r>
              <a:rPr lang="en-US" altLang="zh-CN" sz="2400" b="1" dirty="0">
                <a:latin typeface="+mn-lt"/>
              </a:rPr>
              <a:t>(</a:t>
            </a:r>
            <a:r>
              <a:rPr lang="zh-CN" altLang="en-US" sz="2400" b="1" dirty="0">
                <a:latin typeface="+mn-lt"/>
              </a:rPr>
              <a:t>振幅</a:t>
            </a:r>
            <a:r>
              <a:rPr lang="en-US" altLang="zh-CN" sz="2400" b="1" dirty="0">
                <a:latin typeface="+mn-lt"/>
              </a:rPr>
              <a:t>)</a:t>
            </a:r>
            <a:r>
              <a:rPr lang="zh-CN" altLang="en-US" sz="2400" b="1" dirty="0">
                <a:latin typeface="+mn-lt"/>
              </a:rPr>
              <a:t>相等条件下）</a:t>
            </a:r>
          </a:p>
          <a:p>
            <a:pPr lvl="1">
              <a:lnSpc>
                <a:spcPct val="150000"/>
              </a:lnSpc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b="1" i="1" dirty="0">
                <a:latin typeface="+mn-lt"/>
              </a:rPr>
              <a:t> 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</a:rPr>
              <a:t>d</a:t>
            </a:r>
            <a:r>
              <a:rPr lang="en-US" altLang="zh-CN" sz="2400" b="1" baseline="-25000" dirty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2400" b="1" dirty="0">
                <a:latin typeface="+mn-lt"/>
              </a:rPr>
              <a:t>超过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</a:rPr>
              <a:t>d</a:t>
            </a:r>
            <a:r>
              <a:rPr lang="en-US" altLang="zh-CN" sz="2400" b="1" baseline="-25000" dirty="0">
                <a:solidFill>
                  <a:srgbClr val="0000CC"/>
                </a:solidFill>
                <a:latin typeface="+mn-lt"/>
              </a:rPr>
              <a:t>2</a:t>
            </a:r>
            <a:r>
              <a:rPr lang="zh-CN" altLang="en-US" sz="2400" b="1" dirty="0">
                <a:latin typeface="+mn-lt"/>
              </a:rPr>
              <a:t>约</a:t>
            </a:r>
            <a:r>
              <a:rPr lang="en-US" altLang="zh-CN" sz="2400" b="1" dirty="0">
                <a:latin typeface="+mn-lt"/>
              </a:rPr>
              <a:t>4.12 dB</a:t>
            </a:r>
            <a:r>
              <a:rPr lang="zh-CN" altLang="en-US" sz="2400" b="1" dirty="0">
                <a:latin typeface="+mn-lt"/>
              </a:rPr>
              <a:t>（平均功率相等条件下）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973C31-E954-403B-8797-E884844962AB}"/>
              </a:ext>
            </a:extLst>
          </p:cNvPr>
          <p:cNvSpPr/>
          <p:nvPr/>
        </p:nvSpPr>
        <p:spPr bwMode="auto">
          <a:xfrm>
            <a:off x="785813" y="1071563"/>
            <a:ext cx="1143000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rgbClr val="6666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 sz="2800" b="1" dirty="0">
              <a:solidFill>
                <a:srgbClr val="9900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11" name="矩形 8">
            <a:extLst>
              <a:ext uri="{FF2B5EF4-FFF2-40B4-BE49-F238E27FC236}">
                <a16:creationId xmlns:a16="http://schemas.microsoft.com/office/drawing/2014/main" id="{4D1A63DD-66E0-4FF1-8FEE-106EF8191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5786438"/>
            <a:ext cx="7572375" cy="4619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rgbClr val="990099"/>
                </a:solidFill>
                <a:latin typeface="+mn-lt"/>
                <a:ea typeface="+mn-ea"/>
              </a:rPr>
              <a:t>16</a:t>
            </a:r>
            <a:r>
              <a:rPr lang="en-US" altLang="zh-CN" sz="2400" b="1" dirty="0">
                <a:latin typeface="+mn-lt"/>
                <a:ea typeface="+mn-ea"/>
              </a:rPr>
              <a:t>QAM</a:t>
            </a:r>
            <a:r>
              <a:rPr lang="zh-CN" altLang="en-US" sz="2400" b="1" dirty="0">
                <a:latin typeface="+mn-lt"/>
                <a:ea typeface="+mn-ea"/>
              </a:rPr>
              <a:t>是最具有代表性的</a:t>
            </a:r>
            <a:r>
              <a:rPr lang="en-US" altLang="zh-CN" sz="2400" b="1" dirty="0">
                <a:solidFill>
                  <a:srgbClr val="990099"/>
                </a:solidFill>
                <a:latin typeface="+mn-lt"/>
                <a:ea typeface="+mn-ea"/>
              </a:rPr>
              <a:t>M</a:t>
            </a:r>
            <a:r>
              <a:rPr lang="en-US" altLang="zh-CN" sz="2400" b="1" dirty="0">
                <a:latin typeface="+mn-lt"/>
                <a:ea typeface="+mn-ea"/>
              </a:rPr>
              <a:t>QAM</a:t>
            </a:r>
            <a:r>
              <a:rPr lang="zh-CN" altLang="en-US" sz="2400" b="1" dirty="0">
                <a:latin typeface="+mn-lt"/>
                <a:ea typeface="+mn-ea"/>
              </a:rPr>
              <a:t>信号，此外：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8BCFD9-3CC9-40C6-8F35-2036FD45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3282950"/>
            <a:ext cx="7572375" cy="64611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Arial" charset="0"/>
              </a:rPr>
              <a:t>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表明</a:t>
            </a:r>
            <a:r>
              <a:rPr lang="zh-CN" altLang="en-US" sz="2400" b="1" dirty="0">
                <a:latin typeface="Arial" charset="0"/>
              </a:rPr>
              <a:t>：</a:t>
            </a:r>
            <a:r>
              <a:rPr lang="en-US" altLang="zh-CN" sz="2400" b="1" dirty="0">
                <a:latin typeface="Arial" charset="0"/>
              </a:rPr>
              <a:t>16QAM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比</a:t>
            </a:r>
            <a:r>
              <a:rPr lang="en-US" altLang="zh-CN" sz="2400" b="1" dirty="0">
                <a:latin typeface="Arial" charset="0"/>
              </a:rPr>
              <a:t>16PSK </a:t>
            </a:r>
            <a:r>
              <a:rPr lang="zh-CN" altLang="en-US" sz="2400" b="1" dirty="0">
                <a:latin typeface="+mn-ea"/>
                <a:ea typeface="+mn-ea"/>
              </a:rPr>
              <a:t>的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噪声容限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大，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抗噪能力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11273" name="矩形 8">
            <a:extLst>
              <a:ext uri="{FF2B5EF4-FFF2-40B4-BE49-F238E27FC236}">
                <a16:creationId xmlns:a16="http://schemas.microsoft.com/office/drawing/2014/main" id="{E775D50C-2BFB-4A13-8083-EFA405BF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176338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比较：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3_备选1">
  <a:themeElements>
    <a:clrScheme name="3_备选1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3_备选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备选1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备选1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备选1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备选1">
  <a:themeElements>
    <a:clrScheme name="4_备选1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4_备选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备选1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备选1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备选1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备选1</Template>
  <TotalTime>10098</TotalTime>
  <Words>3290</Words>
  <Application>Microsoft Office PowerPoint</Application>
  <PresentationFormat>全屏显示(4:3)</PresentationFormat>
  <Paragraphs>415</Paragraphs>
  <Slides>48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48</vt:i4>
      </vt:variant>
    </vt:vector>
  </HeadingPairs>
  <TitlesOfParts>
    <vt:vector size="69" baseType="lpstr">
      <vt:lpstr>Arial</vt:lpstr>
      <vt:lpstr>宋体</vt:lpstr>
      <vt:lpstr>Wingdings</vt:lpstr>
      <vt:lpstr>Calibri</vt:lpstr>
      <vt:lpstr>微软雅黑</vt:lpstr>
      <vt:lpstr>Arial Unicode MS</vt:lpstr>
      <vt:lpstr>黑体</vt:lpstr>
      <vt:lpstr>华文中宋</vt:lpstr>
      <vt:lpstr>Times New Roman</vt:lpstr>
      <vt:lpstr>隶书</vt:lpstr>
      <vt:lpstr>华文细黑</vt:lpstr>
      <vt:lpstr>Symbol</vt:lpstr>
      <vt:lpstr>Cambria Math</vt:lpstr>
      <vt:lpstr>Dotum</vt:lpstr>
      <vt:lpstr>3_备选1</vt:lpstr>
      <vt:lpstr>4_备选1</vt:lpstr>
      <vt:lpstr>Visio</vt:lpstr>
      <vt:lpstr>Equation</vt:lpstr>
      <vt:lpstr>MathType 6.0 Equation</vt:lpstr>
      <vt:lpstr>公式</vt:lpstr>
      <vt:lpstr>VISIO 4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ph</dc:creator>
  <cp:lastModifiedBy>宏 彭</cp:lastModifiedBy>
  <cp:revision>766</cp:revision>
  <cp:lastPrinted>2014-11-20T04:34:49Z</cp:lastPrinted>
  <dcterms:created xsi:type="dcterms:W3CDTF">2011-06-12T16:02:19Z</dcterms:created>
  <dcterms:modified xsi:type="dcterms:W3CDTF">2019-11-25T03:51:12Z</dcterms:modified>
</cp:coreProperties>
</file>