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71" r:id="rId2"/>
    <p:sldMasterId id="2147483857" r:id="rId3"/>
    <p:sldMasterId id="2147483845" r:id="rId4"/>
  </p:sldMasterIdLst>
  <p:notesMasterIdLst>
    <p:notesMasterId r:id="rId55"/>
  </p:notesMasterIdLst>
  <p:handoutMasterIdLst>
    <p:handoutMasterId r:id="rId56"/>
  </p:handoutMasterIdLst>
  <p:sldIdLst>
    <p:sldId id="371" r:id="rId5"/>
    <p:sldId id="372" r:id="rId6"/>
    <p:sldId id="398" r:id="rId7"/>
    <p:sldId id="397" r:id="rId8"/>
    <p:sldId id="399" r:id="rId9"/>
    <p:sldId id="415" r:id="rId10"/>
    <p:sldId id="414" r:id="rId11"/>
    <p:sldId id="407" r:id="rId12"/>
    <p:sldId id="273" r:id="rId13"/>
    <p:sldId id="406" r:id="rId14"/>
    <p:sldId id="408" r:id="rId15"/>
    <p:sldId id="409" r:id="rId16"/>
    <p:sldId id="416" r:id="rId17"/>
    <p:sldId id="411" r:id="rId18"/>
    <p:sldId id="410" r:id="rId19"/>
    <p:sldId id="423" r:id="rId20"/>
    <p:sldId id="426" r:id="rId21"/>
    <p:sldId id="435" r:id="rId22"/>
    <p:sldId id="434" r:id="rId23"/>
    <p:sldId id="436" r:id="rId24"/>
    <p:sldId id="440" r:id="rId25"/>
    <p:sldId id="517" r:id="rId26"/>
    <p:sldId id="519" r:id="rId27"/>
    <p:sldId id="450" r:id="rId28"/>
    <p:sldId id="446" r:id="rId29"/>
    <p:sldId id="453" r:id="rId30"/>
    <p:sldId id="472" r:id="rId31"/>
    <p:sldId id="561" r:id="rId32"/>
    <p:sldId id="484" r:id="rId33"/>
    <p:sldId id="485" r:id="rId34"/>
    <p:sldId id="476" r:id="rId35"/>
    <p:sldId id="489" r:id="rId36"/>
    <p:sldId id="488" r:id="rId37"/>
    <p:sldId id="384" r:id="rId38"/>
    <p:sldId id="385" r:id="rId39"/>
    <p:sldId id="387" r:id="rId40"/>
    <p:sldId id="557" r:id="rId41"/>
    <p:sldId id="562" r:id="rId42"/>
    <p:sldId id="496" r:id="rId43"/>
    <p:sldId id="498" r:id="rId44"/>
    <p:sldId id="499" r:id="rId45"/>
    <p:sldId id="504" r:id="rId46"/>
    <p:sldId id="563" r:id="rId47"/>
    <p:sldId id="512" r:id="rId48"/>
    <p:sldId id="515" r:id="rId49"/>
    <p:sldId id="305" r:id="rId50"/>
    <p:sldId id="309" r:id="rId51"/>
    <p:sldId id="527" r:id="rId52"/>
    <p:sldId id="528" r:id="rId53"/>
    <p:sldId id="564" r:id="rId54"/>
  </p:sldIdLst>
  <p:sldSz cx="9144000" cy="6858000" type="screen4x3"/>
  <p:notesSz cx="9866313" cy="673576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>
          <p15:clr>
            <a:srgbClr val="A4A3A4"/>
          </p15:clr>
        </p15:guide>
        <p15:guide id="2" pos="3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800080"/>
    <a:srgbClr val="990099"/>
    <a:srgbClr val="E8E8E8"/>
    <a:srgbClr val="9900CC"/>
    <a:srgbClr val="0000CC"/>
    <a:srgbClr val="CC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1971" autoAdjust="0"/>
  </p:normalViewPr>
  <p:slideViewPr>
    <p:cSldViewPr>
      <p:cViewPr varScale="1">
        <p:scale>
          <a:sx n="83" d="100"/>
          <a:sy n="83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2122"/>
        <p:guide pos="31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e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3.wmf"/><Relationship Id="rId1" Type="http://schemas.openxmlformats.org/officeDocument/2006/relationships/image" Target="../media/image54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4.wmf"/><Relationship Id="rId4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7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Relationship Id="rId4" Type="http://schemas.openxmlformats.org/officeDocument/2006/relationships/image" Target="../media/image122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5" Type="http://schemas.openxmlformats.org/officeDocument/2006/relationships/image" Target="../media/image127.wmf"/><Relationship Id="rId4" Type="http://schemas.openxmlformats.org/officeDocument/2006/relationships/image" Target="../media/image126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0.wmf"/><Relationship Id="rId7" Type="http://schemas.openxmlformats.org/officeDocument/2006/relationships/image" Target="../media/image134.e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emf"/><Relationship Id="rId5" Type="http://schemas.openxmlformats.org/officeDocument/2006/relationships/image" Target="../media/image132.emf"/><Relationship Id="rId4" Type="http://schemas.openxmlformats.org/officeDocument/2006/relationships/image" Target="../media/image131.wmf"/><Relationship Id="rId9" Type="http://schemas.openxmlformats.org/officeDocument/2006/relationships/image" Target="../media/image13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7" Type="http://schemas.openxmlformats.org/officeDocument/2006/relationships/image" Target="../media/image147.wmf"/><Relationship Id="rId2" Type="http://schemas.openxmlformats.org/officeDocument/2006/relationships/image" Target="../media/image143.wmf"/><Relationship Id="rId1" Type="http://schemas.openxmlformats.org/officeDocument/2006/relationships/image" Target="../media/image142.e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0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emf"/><Relationship Id="rId1" Type="http://schemas.openxmlformats.org/officeDocument/2006/relationships/image" Target="../media/image14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e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DE0DD93-68D5-4DE4-BCF5-55D6C6BC90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4D8D3D4-4750-4ED5-BB16-35FDAABB9EB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8000" y="0"/>
            <a:ext cx="427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31D184B-BFCC-400C-AD94-7B64B0F80A22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06A278AD-C9C9-49F5-90D0-9D8DA5389EC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97625"/>
            <a:ext cx="4275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4C0EA50E-66A3-4B7A-9F55-F47CD15D7ED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8000" y="6397625"/>
            <a:ext cx="427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3FE805-D535-4659-A0FA-EE19C2F1E7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87A8628B-4F89-4E87-90A6-16E8E99F5E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AF983F4-8A74-4205-AE37-E8D3D46D2D9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588000" y="0"/>
            <a:ext cx="427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3F3884A-9974-44BA-AC7C-1F2074888940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AC50B3EE-8324-4CA8-B0B2-75560838C58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04825"/>
            <a:ext cx="3370263" cy="2527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9C8E6553-9D61-4A26-B4D4-1E571042F98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198813"/>
            <a:ext cx="789305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id="{2489FAC7-F4D6-4011-B8B0-977459F6FC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97625"/>
            <a:ext cx="4275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9" name="Rectangle 7">
            <a:extLst>
              <a:ext uri="{FF2B5EF4-FFF2-40B4-BE49-F238E27FC236}">
                <a16:creationId xmlns:a16="http://schemas.microsoft.com/office/drawing/2014/main" id="{BB067442-250D-434E-BCDC-89FE69054D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000" y="6397625"/>
            <a:ext cx="427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55E1B0-6512-4819-AFA6-221EA58E10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2E46F092-AF14-4836-A0FE-7927044155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CCF8B3-4879-4496-9A4D-99B8047EC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>
                <a:ea typeface="华文中宋" pitchFamily="2" charset="-122"/>
              </a:rPr>
              <a:t>如何衡量</a:t>
            </a:r>
            <a:r>
              <a:rPr kumimoji="1"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数字通信系统性能 ？提示： 结合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5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、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7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、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1</a:t>
            </a:r>
            <a:r>
              <a:rPr kumimoji="1"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章，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抽判</a:t>
            </a: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86020" name="日期占位符 3">
            <a:extLst>
              <a:ext uri="{FF2B5EF4-FFF2-40B4-BE49-F238E27FC236}">
                <a16:creationId xmlns:a16="http://schemas.microsoft.com/office/drawing/2014/main" id="{9E9129E3-91C9-4106-8AAB-D53A79F559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C345848-6BDD-42DF-81BD-E1CCB47A7DFE}" type="datetime1">
              <a:rPr lang="zh-CN" altLang="en-US" smtClean="0"/>
              <a:pPr eaLnBrk="1" hangingPunct="1">
                <a:spcBef>
                  <a:spcPct val="0"/>
                </a:spcBef>
              </a:pPr>
              <a:t>2019/11/25</a:t>
            </a:fld>
            <a:endParaRPr lang="en-US" altLang="zh-CN"/>
          </a:p>
        </p:txBody>
      </p:sp>
      <p:sp>
        <p:nvSpPr>
          <p:cNvPr id="86021" name="灯片编号占位符 4">
            <a:extLst>
              <a:ext uri="{FF2B5EF4-FFF2-40B4-BE49-F238E27FC236}">
                <a16:creationId xmlns:a16="http://schemas.microsoft.com/office/drawing/2014/main" id="{4F3CE857-2999-4419-9A43-714D5CD68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0C499EE-D384-422E-948C-2AE9DA75FC07}" type="slidenum">
              <a:rPr lang="en-US" altLang="zh-CN"/>
              <a:pPr eaLnBrk="1" hangingPunct="1">
                <a:spcBef>
                  <a:spcPct val="0"/>
                </a:spcBef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>
            <a:extLst>
              <a:ext uri="{FF2B5EF4-FFF2-40B4-BE49-F238E27FC236}">
                <a16:creationId xmlns:a16="http://schemas.microsoft.com/office/drawing/2014/main" id="{95B408DF-CEEF-4F3C-AE60-7F535A8EEC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>
            <a:extLst>
              <a:ext uri="{FF2B5EF4-FFF2-40B4-BE49-F238E27FC236}">
                <a16:creationId xmlns:a16="http://schemas.microsoft.com/office/drawing/2014/main" id="{738105BC-54FE-4B6F-8D49-E06BD04DA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7044" name="日期占位符 3">
            <a:extLst>
              <a:ext uri="{FF2B5EF4-FFF2-40B4-BE49-F238E27FC236}">
                <a16:creationId xmlns:a16="http://schemas.microsoft.com/office/drawing/2014/main" id="{4AC4A6F5-2F6F-4F92-8E73-860753CD9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52D4B0F-38F6-4570-A049-46D1A108132B}" type="datetime1">
              <a:rPr lang="zh-CN" altLang="en-US" smtClean="0"/>
              <a:pPr eaLnBrk="1" hangingPunct="1">
                <a:spcBef>
                  <a:spcPct val="0"/>
                </a:spcBef>
              </a:pPr>
              <a:t>2019/11/25</a:t>
            </a:fld>
            <a:endParaRPr lang="en-US" altLang="zh-CN"/>
          </a:p>
        </p:txBody>
      </p:sp>
      <p:sp>
        <p:nvSpPr>
          <p:cNvPr id="87045" name="灯片编号占位符 4">
            <a:extLst>
              <a:ext uri="{FF2B5EF4-FFF2-40B4-BE49-F238E27FC236}">
                <a16:creationId xmlns:a16="http://schemas.microsoft.com/office/drawing/2014/main" id="{ADC93716-01F0-488D-BFF1-63E9FAD46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4E0A5C1-C9E7-49D2-A524-A6EF98180089}" type="slidenum">
              <a:rPr lang="en-US" altLang="zh-CN"/>
              <a:pPr eaLnBrk="1" hangingPunct="1">
                <a:spcBef>
                  <a:spcPct val="0"/>
                </a:spcBef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19486D9-7861-438E-9344-2E555A498F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425536-FB4F-41E1-B5A7-B5E767AC67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22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3987" cy="60801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066800"/>
            <a:ext cx="8458200" cy="5410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63A61A04-DC83-4E51-85DC-320336DC93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F4A3C0-EBAE-4B8E-9362-921A788473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10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60350"/>
            <a:ext cx="2114550" cy="62166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60350"/>
            <a:ext cx="6191250" cy="6216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9AED541-599B-468E-8B1B-0F357F8906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EF2467-48B4-49B9-9905-BD9E9D60BA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880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3987" cy="60801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066800"/>
            <a:ext cx="41529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3848100"/>
            <a:ext cx="41529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01A9DE1-7F33-4246-9DB1-CEB80D21C4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68D167-69CC-4006-A561-1A951EB82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289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3987" cy="60801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84A7BD6-75C0-4A39-938F-05223B9112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59470C-9E49-4BF3-95C3-7615744EB7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90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81000" y="260350"/>
            <a:ext cx="8458200" cy="6216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A797C4D7-5BD3-4C5D-8F80-37780FAEB2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507337-AD0A-42EF-820F-18064CEB92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1584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3987" cy="60801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86300" y="10668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BB648D3-067C-4100-A6AD-BD3E4A56D6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B8BC1E-13E5-4D07-A910-69FFE72225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550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A13C6184-C212-4DF5-8564-C0AA336F7E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C3B48B-CDD4-437D-B814-32A4D450AB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915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DF276E00-4483-4F26-8D62-B6955CEE697C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194550" y="6396038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A3E8B92-5A93-464F-B11D-EA14B091B665}" type="slidenum">
              <a:rPr lang="en-US" altLang="zh-CN" sz="1600">
                <a:ea typeface="华文彩云" panose="02010800040101010101" pitchFamily="2" charset="-122"/>
              </a:rPr>
              <a:pPr algn="r" eaLnBrk="1" hangingPunct="1"/>
              <a:t>‹#›</a:t>
            </a:fld>
            <a:endParaRPr lang="en-US" altLang="zh-CN" sz="1600">
              <a:ea typeface="华文彩云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191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7100" y="1179513"/>
            <a:ext cx="8216900" cy="5678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5BAC18B-0A2D-4CBC-B3AE-8AAED43A77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文彩云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4495945-4F39-4528-AFA5-2B59102D55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华文彩云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141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273D15-B9F0-4CBA-9875-790F9A7DF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948A98-64B6-4FF1-A0A9-40882D0A03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4D082B0-9033-4CDE-8BD8-8A48E017AE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C560A-DB6A-40D9-B8EF-BF860DE795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992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CAC27D-B61D-4938-AC27-E3B609591A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33332D-A363-4237-BA06-3511FB2CDF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AB742AF-5C4E-451C-89C5-DE10E08768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ACCDC-6EB8-49DA-A5DC-8AFE5F7879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35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6617F35B-CB63-4058-A639-049134E953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27B0DD-1480-4D69-9464-8B04B1C18E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50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F2308D-309C-411B-88FD-CED6FFCF2C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2100A1-8670-4316-9052-7AF904FDEA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EB28E2E-4AB1-4FBE-83AD-1ED5EEBE0C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7301C-021E-4CD2-8689-0E80AC8B1A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748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05ED14-F75C-4FC3-AEE4-2A957ECB23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522ED-2794-4D9E-9984-93B79D5166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A293CC1-B0F7-4DF2-8831-A30D5B1236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97368-E4FB-483F-A130-E65B2F549F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050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F4B3138-98E1-4544-9C0C-6E161F3441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5CB2C1B-1903-40B8-A7F1-79C52716FB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BDB2FE1-B95E-48E7-BA16-7D29F4BF7C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6607DD-BC5A-40F9-BF93-A617D732A2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6462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73760A8-6CA7-4037-ACCE-593D6327FC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8D8887-2456-49C4-AD01-11B5418001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2B79C09-6B4F-4519-8AE2-EE1B0FB83F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E2A25F-4602-4464-B2A6-947FBDFFD8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3586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E3FBC25-7955-4CBE-8B94-A7E309E647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71A06EF-2877-4E20-AD84-31C53990E7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E872853-3B80-4B9E-BF93-B9BC69FEE3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CF0DB-14EF-41F7-B265-EBBA82D2D7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5473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681EC-D09A-4297-A8F2-7A62F1AC08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F8B5C7-2CCA-4ED7-AF31-0ACA90B3A8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17634EB-F883-46B9-9093-11BFC62A7B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A561F-2793-46E4-81D2-C952D2B405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0791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AA2DA2-8456-4F02-A52C-202E20F7E4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E71C5-3C0C-4418-AD64-CC3D999AF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0B4454D-E587-4A2D-9521-424D4ED46E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C301C-F55C-4D20-888E-9A34ACC85C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4365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E4F4BA-2589-4715-BC2C-FCB269A360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2B8019-8D9D-4420-9E84-36565B75EB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796E647-337D-47F2-9D3D-85839CC961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2E7B5-5407-4885-8B49-E28C470501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7459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28600"/>
            <a:ext cx="2058988" cy="60690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29325" cy="60690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3AD149-56C0-4389-B3D1-EA02937AB3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037421-2F57-4AF8-A8F5-AD2DA75188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C5929A6-1558-41CF-8C90-C7BC56541E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09218-0C92-4A62-8B50-789E6FDD92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9516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268413"/>
            <a:ext cx="8229600" cy="5029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57D6A7-1AB7-47AB-A00E-16DCBDD891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8A4D83-C8B6-4649-88D8-C199F0329F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05376BB-0EB5-47CF-ABEF-F6B4416F8D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C720C-8870-4C43-905D-ABC2C1A6F8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19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CB47ABE-1683-4357-9CD3-8AD72B6BA1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235E2D-C21B-4D21-941D-BC503CBFEC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10796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826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484313"/>
            <a:ext cx="4059237" cy="4897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95850" y="1484313"/>
            <a:ext cx="4059238" cy="4897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8A2655-90AD-486E-BDF7-016C41274A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D5E9F6-F535-45ED-9724-EFDE2A5973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70A1DBE-213A-4556-8187-E0D755D66A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9547C-7088-426F-A98F-960C395219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33835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91FD26-8C44-4C44-A79F-48C29EECCF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21368B-1F12-4F01-A017-734CEA7CD3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3DEDDB9-5ACB-41F9-B01E-5BCBE1483F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E728D-6F5B-43A1-8070-4BB64FC808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4039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332AAE-0919-4E36-B5C3-73F6AD6849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B304BB-EA54-4BE1-A0B0-1615E0A83B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0FDA900-69F7-4C5A-9C56-4178C54BB1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51D5C-06B6-4220-A8DC-F02C97AE82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6619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E78240-698F-48D0-B02F-8DA6FB8465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4B0EA8-E245-422B-8720-F62ADC3825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F4817CC-32C9-4B34-996A-BA2B6F325F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2363B-E5C1-4013-9489-B87BF35B58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7557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5D9E5D-CAE7-4CC0-A899-F8CD77B37C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B68593-B237-4E0F-AE4C-A6F0FF975D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0FA260A-4063-4365-830F-E091874698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4681A-4479-451C-B4F0-E585B57C4B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4716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547A319-E851-43E1-8283-BE3E6FBF3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63864C5-BEE2-43AD-BF87-BA21DD838A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C99A38C-D36B-4748-AEB6-70FA315230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4B9ED-256F-4A33-A42A-B742B15DEE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851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A268854-04C8-4D33-8AF4-039FFF9BBF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952E1A8-77F5-40F5-8EA9-9F753DEA93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7B08663-537E-41F4-8BFE-B1C2524848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3413A-7FF3-4585-BBE0-52D63A6C3F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360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F02B2DE8-AFB4-478A-B3DF-AA72DBE57C60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03ABCF2-CE8C-43E3-87C3-CF7A6418F925}" type="slidenum">
              <a:rPr lang="en-US" altLang="zh-CN" sz="1600">
                <a:ea typeface="华文彩云" panose="02010800040101010101" pitchFamily="2" charset="-122"/>
              </a:rPr>
              <a:pPr algn="r" eaLnBrk="1" hangingPunct="1"/>
              <a:t>‹#›</a:t>
            </a:fld>
            <a:endParaRPr lang="en-US" altLang="zh-CN" sz="1600">
              <a:ea typeface="华文彩云" panose="02010800040101010101" pitchFamily="2" charset="-122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5A9017D-4E38-4A5F-A32C-F53D4DA714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6F340CE-941F-4EA3-B928-B8089EC5D9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3629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C5AF8655-830A-4FDB-ABCA-2D3210099888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0443EF0-BE5A-4A4E-9096-79A9F7FFD5F9}" type="slidenum">
              <a:rPr lang="en-US" altLang="zh-CN" sz="1600">
                <a:ea typeface="华文彩云" panose="02010800040101010101" pitchFamily="2" charset="-122"/>
              </a:rPr>
              <a:pPr algn="r" eaLnBrk="1" hangingPunct="1"/>
              <a:t>‹#›</a:t>
            </a:fld>
            <a:endParaRPr lang="en-US" altLang="zh-CN" sz="1600">
              <a:ea typeface="华文彩云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70D0C9-9C69-4C86-BFF5-233DB4A8E6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15AE080-CAB1-492F-B411-1F43AA5316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74932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37B03E59-8F6D-4FE1-B5B2-347B195425B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6AC0275-665E-4B7C-8866-64B8B2897B21}" type="slidenum">
              <a:rPr lang="en-US" altLang="zh-CN" sz="1600">
                <a:ea typeface="华文彩云" panose="02010800040101010101" pitchFamily="2" charset="-122"/>
              </a:rPr>
              <a:pPr algn="r" eaLnBrk="1" hangingPunct="1"/>
              <a:t>‹#›</a:t>
            </a:fld>
            <a:endParaRPr lang="en-US" altLang="zh-CN" sz="1600">
              <a:ea typeface="华文彩云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78A97B8-D213-4640-BEC0-6A557FD61B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5C338A9-FDFC-4851-8AF2-0E36A45873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98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868A68D7-D637-4CB6-BA75-E6B5B16093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FF8924-B54B-456F-9FF8-2520395700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01628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CDCD3D-6544-4367-9D8A-1B942E7F25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6EFE84-FEA0-4EC4-B6CA-9E4A50EA1A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4B6EE14-F3B0-4C99-9646-FC64DBE4D6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E1BA9-9115-4DD8-80FC-12C6ECF199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8269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35E3D65B-27F5-4F6B-B36F-701ACE010463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6E45827-4E5D-414C-822D-755E12643438}" type="slidenum">
              <a:rPr lang="en-US" altLang="zh-CN" sz="1600">
                <a:ea typeface="华文彩云" panose="02010800040101010101" pitchFamily="2" charset="-122"/>
              </a:rPr>
              <a:pPr algn="r" eaLnBrk="1" hangingPunct="1"/>
              <a:t>‹#›</a:t>
            </a:fld>
            <a:endParaRPr lang="en-US" altLang="zh-CN" sz="1600">
              <a:ea typeface="华文彩云" panose="02010800040101010101" pitchFamily="2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28600"/>
            <a:ext cx="2058988" cy="60690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29325" cy="60690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D7E487-84D3-46B4-B725-41998A3D35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1AA3BD-709F-4B71-A33E-3824E08DCA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4492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57CE09E-C15A-48E0-AD99-DA330BC6A435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76D95E8-4169-43A1-8D3F-AD7E3209CB14}" type="slidenum">
              <a:rPr lang="en-US" altLang="zh-CN" sz="1600">
                <a:ea typeface="华文彩云" panose="02010800040101010101" pitchFamily="2" charset="-122"/>
              </a:rPr>
              <a:pPr algn="r" eaLnBrk="1" hangingPunct="1"/>
              <a:t>‹#›</a:t>
            </a:fld>
            <a:endParaRPr lang="en-US" altLang="zh-CN" sz="1600">
              <a:ea typeface="华文彩云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268413"/>
            <a:ext cx="8229600" cy="5029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D304D-5584-4234-BFFA-803B7BB556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A3F2E-0F5F-4754-9A16-D57DBBF6E1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28394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826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484313"/>
            <a:ext cx="4059237" cy="4897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95850" y="1484313"/>
            <a:ext cx="4059238" cy="4897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A0F713-DA84-40F5-9D41-0C3F460B0B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94CD8E-8ABD-407D-A9F4-A81A2BB742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B8469E9-5AF3-4B84-9322-6FB31F8475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CDED0-82B0-4734-9C26-40DBF039AA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1713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FACF3-1D8C-4BCC-ADA8-024ACE86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625E4-35C3-4314-83B5-D3B75B3B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BCCD715-11C8-4B7B-B8F1-A50822B046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2EB3C-9A96-4AC1-A814-E233B1E973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949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B1605-D286-43C1-8F64-706DD945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A4854-9C72-451F-A1F7-30A31C22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4CA6C2E-4A6F-46B2-A908-82A4522D41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7B8D02-0504-42BD-A4BA-BEB8E97B3D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6540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F276A-C371-4D20-8C0A-E2D6DAA2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91610E-B216-4640-99C1-A05A3086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2D71343-83CE-465B-845A-5ECE29E923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B540D-7366-4AB8-9D1F-4B3B912040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54303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B216BEF-46FA-4204-BC44-034A263C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D8F5D60-0733-4C57-A28A-22AE75E3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F75B7DE-33D3-4D5C-B51B-5E2E181171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444EB-7D70-4822-BFD4-10B59AA69F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1411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34ED4B7-4404-40D0-80A0-C347F3DB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AAB8F04-E522-4032-85BA-91A2E604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D7B2CA3-C949-487D-A607-DC105D22FD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A761A-FA82-43C4-9C6E-AB45C407EB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4122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4A07A53-6162-428D-97D4-E740545F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1BC85BB-69DA-458E-97FD-1CA9046A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F0A1F14-8280-4EE5-927D-E6A8A54630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FF7EEB-4BD8-442D-A5BD-5DF09C15FE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928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8F03970-827E-4C3B-9D7B-5A784A446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75D655-8E56-467F-B6D5-504A8C4993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334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78A04897-530D-4519-8CD9-3A080A6023BE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C6982E9-BC9B-4AE0-8449-DDD0758A0CEA}" type="slidenum">
              <a:rPr lang="en-US" altLang="zh-CN" sz="1600">
                <a:ea typeface="华文彩云" panose="02010800040101010101" pitchFamily="2" charset="-122"/>
              </a:rPr>
              <a:pPr algn="r" eaLnBrk="1" hangingPunct="1"/>
              <a:t>‹#›</a:t>
            </a:fld>
            <a:endParaRPr lang="en-US" altLang="zh-CN" sz="1600">
              <a:ea typeface="华文彩云" panose="02010800040101010101" pitchFamily="2" charset="-122"/>
            </a:endParaRP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D00CEB5-A97C-497C-8221-7C877BE9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7E6A5C5-FAB5-4E4E-B998-58E51164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9618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8E540B9-7E6B-42A3-B3A1-AC4AE397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BCE7DDE-8C12-46CA-B41B-A59F9257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6B52F4D-BBCD-4EA2-B99A-2C28CA1B55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3090E-297B-4421-AC84-785EB64B0F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0238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02868AA-65AE-4AF8-AC07-D111F9E7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2D217FD-94BC-4B8A-AD85-947D3D48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4277F0D-43EF-4A7F-9972-DA28F9F468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CAE9E-7935-485F-AC9F-3F619F170D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0354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6E6786-37E1-4588-A6E0-EDE3855D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B32AD-6639-4369-93C8-7C29F9CA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74D8908-579C-41AD-AC00-E7C022A03C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EB911B-F3DE-4C5C-9EA3-C6615A64FE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1377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28B92C-8F12-4198-813E-C76834A9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5034E-A1BD-42E4-A77F-8A7F854C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2CE5BF8-BB0F-453B-A78B-9D67AFE283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56D17-1B08-4A36-9089-72E4ECE48D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22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3987" cy="60801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702ACF32-E5CF-4140-A621-C11A879E20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647586-0BE1-42CC-98D4-F17001CF45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512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C0FCC507-9E6F-49EE-860F-D99F599ED0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071D7F-4EEF-49B9-B37F-F57F63DC9B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97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B3F54D6-FD47-4A85-BB47-A35BC1C50A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6D3D3C-9AAD-4DEA-BD96-D8C267CDBE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04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91E88CB-BC1B-45FC-A304-E4BAA324289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26A2E8-BC59-423C-9443-FFB4243713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681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>
            <a:extLst>
              <a:ext uri="{FF2B5EF4-FFF2-40B4-BE49-F238E27FC236}">
                <a16:creationId xmlns:a16="http://schemas.microsoft.com/office/drawing/2014/main" id="{F0995886-C1B6-4566-870D-540863062DC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ea typeface="华文彩云" panose="02010800040101010101" pitchFamily="2" charset="-122"/>
              </a:defRPr>
            </a:lvl1pPr>
          </a:lstStyle>
          <a:p>
            <a:fld id="{7E40E770-B381-43ED-9963-65C2F73DC0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4309" r:id="rId2"/>
    <p:sldLayoutId id="214748431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17" r:id="rId10"/>
    <p:sldLayoutId id="2147484318" r:id="rId11"/>
    <p:sldLayoutId id="2147484319" r:id="rId12"/>
    <p:sldLayoutId id="2147484320" r:id="rId13"/>
    <p:sldLayoutId id="2147484321" r:id="rId14"/>
    <p:sldLayoutId id="2147484322" r:id="rId15"/>
    <p:sldLayoutId id="2147484323" r:id="rId16"/>
    <p:sldLayoutId id="2147484334" r:id="rId1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rgbClr val="FF0066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rgbClr val="FF0066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rgbClr val="FF0066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rgbClr val="FF0066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rgbClr val="FF0066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800" b="1">
          <a:solidFill>
            <a:srgbClr val="FF0066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800" b="1">
          <a:solidFill>
            <a:srgbClr val="FF0066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800" b="1">
          <a:solidFill>
            <a:srgbClr val="FF0066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800" b="1">
          <a:solidFill>
            <a:srgbClr val="FF0066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6">
            <a:extLst>
              <a:ext uri="{FF2B5EF4-FFF2-40B4-BE49-F238E27FC236}">
                <a16:creationId xmlns:a16="http://schemas.microsoft.com/office/drawing/2014/main" id="{E7E7B483-8279-4B47-8E2A-E933BED6C7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-1754824">
            <a:off x="5000625" y="4929188"/>
            <a:ext cx="2208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课件制作   曹丽娜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F67A3F0-5D8E-49C1-BDD1-9D77A7AC5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50CAB63-8A0B-477A-822E-599F5B7EB0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95F9228-5C0B-412D-819C-BBE8AB02F0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FC5CB5D-8237-44DB-8C95-00B5D3315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F391B34-FF69-4954-AB5C-2555AF9692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ea typeface="华文彩云" panose="02010800040101010101" pitchFamily="2" charset="-122"/>
              </a:defRPr>
            </a:lvl1pPr>
          </a:lstStyle>
          <a:p>
            <a:fld id="{0E301B6E-FB41-4D25-A683-52D81F4480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5" r:id="rId1"/>
    <p:sldLayoutId id="2147484336" r:id="rId2"/>
    <p:sldLayoutId id="2147484337" r:id="rId3"/>
    <p:sldLayoutId id="2147484338" r:id="rId4"/>
    <p:sldLayoutId id="2147484339" r:id="rId5"/>
    <p:sldLayoutId id="2147484340" r:id="rId6"/>
    <p:sldLayoutId id="2147484341" r:id="rId7"/>
    <p:sldLayoutId id="2147484342" r:id="rId8"/>
    <p:sldLayoutId id="2147484343" r:id="rId9"/>
    <p:sldLayoutId id="2147484344" r:id="rId10"/>
    <p:sldLayoutId id="2147484345" r:id="rId11"/>
    <p:sldLayoutId id="2147484346" r:id="rId12"/>
    <p:sldLayoutId id="2147484347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3399"/>
        </a:buClr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r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>
            <a:extLst>
              <a:ext uri="{FF2B5EF4-FFF2-40B4-BE49-F238E27FC236}">
                <a16:creationId xmlns:a16="http://schemas.microsoft.com/office/drawing/2014/main" id="{AF5673B5-E1BE-4766-9436-AC082A11B8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-1754824">
            <a:off x="5000625" y="4929188"/>
            <a:ext cx="2208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课件制作   曹丽娜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F6B5AA-4ED6-496A-834A-2CF361E43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BFA774-F6F4-4A63-BD8C-300169D2B0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10CB100-B7CE-43CD-B61B-10D29D5F93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121E7EA-D9AA-4E50-AF0B-0F2355780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6CC63D7-BBAF-448A-8B65-F701BEEBE0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ea typeface="华文彩云" panose="02010800040101010101" pitchFamily="2" charset="-122"/>
              </a:defRPr>
            </a:lvl1pPr>
          </a:lstStyle>
          <a:p>
            <a:fld id="{67C846DB-A628-4B82-ABD7-2B0E8BC9C9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  <p:sldLayoutId id="2147484359" r:id="rId12"/>
    <p:sldLayoutId id="2147484360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3399"/>
        </a:buClr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r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>
            <a:extLst>
              <a:ext uri="{FF2B5EF4-FFF2-40B4-BE49-F238E27FC236}">
                <a16:creationId xmlns:a16="http://schemas.microsoft.com/office/drawing/2014/main" id="{CDAA8C9E-568A-4005-931F-C46AF0D2A3F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文本占位符 2">
            <a:extLst>
              <a:ext uri="{FF2B5EF4-FFF2-40B4-BE49-F238E27FC236}">
                <a16:creationId xmlns:a16="http://schemas.microsoft.com/office/drawing/2014/main" id="{FE7E9E0E-2594-40E1-ADF0-DF8A42350C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2427D-6D8D-49E9-A5CD-77744D5CC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华文彩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769C8-8DCF-4F82-B711-1001AC773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华文彩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0DB7CC3-6393-48FC-AFAB-8E66617031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ea typeface="华文彩云" panose="02010800040101010101" pitchFamily="2" charset="-122"/>
              </a:defRPr>
            </a:lvl1pPr>
          </a:lstStyle>
          <a:p>
            <a:fld id="{EEC42D60-B934-49EF-8310-B0344FADCE2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61" r:id="rId7"/>
    <p:sldLayoutId id="2147484330" r:id="rId8"/>
    <p:sldLayoutId id="2147484331" r:id="rId9"/>
    <p:sldLayoutId id="2147484332" r:id="rId10"/>
    <p:sldLayoutId id="214748433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6.wmf"/><Relationship Id="rId3" Type="http://schemas.openxmlformats.org/officeDocument/2006/relationships/image" Target="../media/image27.jpe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9.w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oleObject" Target="../embeddings/oleObject41.bin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6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4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38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6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81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93.wmf"/><Relationship Id="rId4" Type="http://schemas.openxmlformats.org/officeDocument/2006/relationships/oleObject" Target="../embeddings/oleObject9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11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1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8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0.emf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22.emf"/><Relationship Id="rId4" Type="http://schemas.openxmlformats.org/officeDocument/2006/relationships/image" Target="../media/image119.emf"/><Relationship Id="rId9" Type="http://schemas.openxmlformats.org/officeDocument/2006/relationships/oleObject" Target="../embeddings/oleObject11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6.e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35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32.e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4.emf"/><Relationship Id="rId20" Type="http://schemas.openxmlformats.org/officeDocument/2006/relationships/image" Target="../media/image136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3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13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36.bin"/><Relationship Id="rId5" Type="http://schemas.openxmlformats.org/officeDocument/2006/relationships/image" Target="../media/image138.wmf"/><Relationship Id="rId4" Type="http://schemas.openxmlformats.org/officeDocument/2006/relationships/oleObject" Target="../embeddings/oleObject13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47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105.wmf"/><Relationship Id="rId4" Type="http://schemas.openxmlformats.org/officeDocument/2006/relationships/image" Target="../media/image142.e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46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9.e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4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52.bin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54.wmf"/><Relationship Id="rId4" Type="http://schemas.openxmlformats.org/officeDocument/2006/relationships/image" Target="../media/image151.e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56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57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60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6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3B33D9DD-D39C-47D0-970D-022E5D28D6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2714625"/>
            <a:ext cx="9144000" cy="1643063"/>
          </a:xfrm>
          <a:prstGeom prst="rect">
            <a:avLst/>
          </a:prstGeom>
          <a:solidFill>
            <a:srgbClr val="003399"/>
          </a:solidFill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6000" dirty="0">
              <a:solidFill>
                <a:srgbClr val="000099"/>
              </a:solidFill>
              <a:effectLst/>
            </a:endParaRPr>
          </a:p>
        </p:txBody>
      </p:sp>
      <p:sp>
        <p:nvSpPr>
          <p:cNvPr id="33795" name="矩形 11">
            <a:extLst>
              <a:ext uri="{FF2B5EF4-FFF2-40B4-BE49-F238E27FC236}">
                <a16:creationId xmlns:a16="http://schemas.microsoft.com/office/drawing/2014/main" id="{BCC89F9A-745C-4AF6-BA52-B69E69BEE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85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5383B3-EC94-423A-AD47-411AC61E48B1}"/>
              </a:ext>
            </a:extLst>
          </p:cNvPr>
          <p:cNvSpPr/>
          <p:nvPr/>
        </p:nvSpPr>
        <p:spPr>
          <a:xfrm>
            <a:off x="466725" y="1928813"/>
            <a:ext cx="1187450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28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kern="0" dirty="0">
                <a:solidFill>
                  <a:srgbClr val="7030A0"/>
                </a:solidFill>
                <a:ea typeface="Arial Unicode MS" pitchFamily="34" charset="-122"/>
                <a:cs typeface="Arial" pitchFamily="34" charset="0"/>
              </a:rPr>
              <a:t>9</a:t>
            </a:r>
            <a:r>
              <a:rPr lang="zh-CN" altLang="en-US" sz="28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章</a:t>
            </a:r>
            <a:endParaRPr lang="zh-CN" altLang="en-US" sz="2800" dirty="0">
              <a:solidFill>
                <a:srgbClr val="003399"/>
              </a:solidFill>
              <a:latin typeface="Arial" charset="0"/>
              <a:ea typeface="华文彩云" pitchFamily="2" charset="-122"/>
            </a:endParaRPr>
          </a:p>
        </p:txBody>
      </p:sp>
      <p:sp>
        <p:nvSpPr>
          <p:cNvPr id="33797" name="矩形 12">
            <a:extLst>
              <a:ext uri="{FF2B5EF4-FFF2-40B4-BE49-F238E27FC236}">
                <a16:creationId xmlns:a16="http://schemas.microsoft.com/office/drawing/2014/main" id="{949F4341-822F-490B-8A1F-776D9905C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3124200"/>
            <a:ext cx="53403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数字信号</a:t>
            </a:r>
            <a:r>
              <a:rPr kumimoji="1"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最佳接收</a:t>
            </a:r>
          </a:p>
        </p:txBody>
      </p:sp>
      <p:sp>
        <p:nvSpPr>
          <p:cNvPr id="33798" name="灯片编号占位符 1">
            <a:extLst>
              <a:ext uri="{FF2B5EF4-FFF2-40B4-BE49-F238E27FC236}">
                <a16:creationId xmlns:a16="http://schemas.microsoft.com/office/drawing/2014/main" id="{03E85650-31E9-42CD-B283-91B070D467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1D0526-F162-44FE-83BF-E2013B096CFA}" type="slidenum">
              <a:rPr lang="en-US" altLang="zh-CN">
                <a:ea typeface="华文彩云" panose="02010800040101010101" pitchFamily="2" charset="-122"/>
              </a:rPr>
              <a:pPr eaLnBrk="1" hangingPunct="1"/>
              <a:t>1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CC1BEE78-A7A4-4E88-9790-91EE23E45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3140075"/>
            <a:ext cx="5057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4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数字信号 的 最佳接收</a:t>
            </a:r>
            <a:endParaRPr lang="zh-CN" altLang="zh-CN" sz="4000" b="1" noProof="1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043" name="矩形 4">
            <a:extLst>
              <a:ext uri="{FF2B5EF4-FFF2-40B4-BE49-F238E27FC236}">
                <a16:creationId xmlns:a16="http://schemas.microsoft.com/office/drawing/2014/main" id="{8B76A0DA-C112-4DF6-BB63-D921DA184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5462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en-US" sz="3600" b="1" u="sng" dirty="0">
                <a:solidFill>
                  <a:srgbClr val="800080"/>
                </a:solidFill>
                <a:latin typeface="+mn-ea"/>
                <a:ea typeface="+mn-ea"/>
              </a:rPr>
              <a:t>§</a:t>
            </a:r>
            <a:r>
              <a:rPr lang="en-US" altLang="en-US" sz="3600" b="1" u="sng" dirty="0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9</a:t>
            </a:r>
            <a:r>
              <a:rPr lang="en-US" altLang="zh-CN" sz="3600" b="1" u="sng" dirty="0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.2  </a:t>
            </a:r>
            <a:endParaRPr lang="zh-CN" altLang="en-US" sz="3600" b="1" u="sng" dirty="0">
              <a:solidFill>
                <a:srgbClr val="800080"/>
              </a:solidFill>
              <a:latin typeface="Arial" charset="0"/>
              <a:ea typeface="华文彩云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3DE9FB-5D17-40ED-B0E6-2B2A062B29DA}"/>
              </a:ext>
            </a:extLst>
          </p:cNvPr>
          <p:cNvSpPr/>
          <p:nvPr/>
        </p:nvSpPr>
        <p:spPr>
          <a:xfrm>
            <a:off x="2362200" y="4038600"/>
            <a:ext cx="50466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1" lang="zh-CN" altLang="en-US" sz="2400" kern="0" dirty="0">
                <a:solidFill>
                  <a:srgbClr val="80008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“</a:t>
            </a:r>
            <a:r>
              <a:rPr kumimoji="1" lang="zh-CN" altLang="en-US" sz="2400" kern="0" dirty="0">
                <a:solidFill>
                  <a:srgbClr val="80008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最佳</a:t>
            </a:r>
            <a:r>
              <a:rPr kumimoji="1" lang="zh-CN" altLang="en-US" sz="2400" kern="0" dirty="0">
                <a:solidFill>
                  <a:srgbClr val="80008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”</a:t>
            </a:r>
            <a:r>
              <a:rPr kumimoji="1" lang="zh-CN" altLang="en-US" sz="2400" kern="0" dirty="0">
                <a:solidFill>
                  <a:srgbClr val="80008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准则 </a:t>
            </a:r>
            <a:r>
              <a:rPr kumimoji="1" lang="en-US" altLang="zh-CN" sz="2400" kern="0" dirty="0">
                <a:solidFill>
                  <a:srgbClr val="800080"/>
                </a:solidFill>
                <a:latin typeface="+mn-ea"/>
                <a:ea typeface="华文彩云" pitchFamily="2" charset="-122"/>
              </a:rPr>
              <a:t>——</a:t>
            </a:r>
            <a:r>
              <a:rPr kumimoji="1" lang="zh-CN" altLang="en-US" sz="2400" kern="0" dirty="0">
                <a:solidFill>
                  <a:srgbClr val="80008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2400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错误概率最小</a:t>
            </a:r>
          </a:p>
        </p:txBody>
      </p:sp>
      <p:sp>
        <p:nvSpPr>
          <p:cNvPr id="43013" name="灯片编号占位符 1">
            <a:extLst>
              <a:ext uri="{FF2B5EF4-FFF2-40B4-BE49-F238E27FC236}">
                <a16:creationId xmlns:a16="http://schemas.microsoft.com/office/drawing/2014/main" id="{4D3C60EF-7D8A-4636-9FCF-9A2830702C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AFD4AD-D21E-49AF-BD13-BE0691972CC8}" type="slidenum">
              <a:rPr lang="en-US" altLang="zh-CN">
                <a:ea typeface="华文彩云" panose="02010800040101010101" pitchFamily="2" charset="-122"/>
              </a:rPr>
              <a:pPr eaLnBrk="1" hangingPunct="1"/>
              <a:t>10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BFD96C8-EFE3-4F21-8D76-AAB412C0EC4F}"/>
              </a:ext>
            </a:extLst>
          </p:cNvPr>
          <p:cNvSpPr/>
          <p:nvPr/>
        </p:nvSpPr>
        <p:spPr>
          <a:xfrm>
            <a:off x="685800" y="990600"/>
            <a:ext cx="7543800" cy="1066800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ts val="3800"/>
              </a:lnSpc>
              <a:buClr>
                <a:srgbClr val="0000CC"/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itchFamily="34" charset="-122"/>
                <a:cs typeface="Arial" charset="0"/>
              </a:rPr>
              <a:t>设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在一个二进制通信系统中，发送码元 </a:t>
            </a:r>
            <a:r>
              <a:rPr lang="en-US" altLang="zh-CN" sz="2000" b="1" dirty="0">
                <a:latin typeface="+mn-lt"/>
                <a:ea typeface="微软雅黑" pitchFamily="34" charset="-122"/>
                <a:cs typeface="Arial" charset="0"/>
              </a:rPr>
              <a:t>“1”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的概率为 </a:t>
            </a:r>
            <a:r>
              <a:rPr lang="en-US" altLang="zh-CN" sz="2000" b="1" i="1" dirty="0">
                <a:latin typeface="+mn-lt"/>
                <a:ea typeface="微软雅黑" pitchFamily="34" charset="-122"/>
                <a:cs typeface="Arial" charset="0"/>
              </a:rPr>
              <a:t>P</a:t>
            </a:r>
            <a:r>
              <a:rPr lang="en-US" altLang="zh-CN" sz="2000" b="1" dirty="0">
                <a:latin typeface="+mn-lt"/>
                <a:ea typeface="微软雅黑" pitchFamily="34" charset="-122"/>
                <a:cs typeface="Arial" charset="0"/>
              </a:rPr>
              <a:t>(1)</a:t>
            </a:r>
            <a:endParaRPr lang="en-US" altLang="zh-CN" sz="2000" dirty="0">
              <a:latin typeface="+mn-lt"/>
              <a:ea typeface="微软雅黑" pitchFamily="34" charset="-122"/>
              <a:cs typeface="Arial" charset="0"/>
            </a:endParaRPr>
          </a:p>
          <a:p>
            <a:pPr>
              <a:lnSpc>
                <a:spcPts val="3800"/>
              </a:lnSpc>
              <a:buClr>
                <a:srgbClr val="0000CC"/>
              </a:buClr>
              <a:buSzPct val="65000"/>
              <a:defRPr/>
            </a:pPr>
            <a:r>
              <a:rPr lang="en-US" altLang="zh-CN" sz="2000" dirty="0">
                <a:latin typeface="+mn-lt"/>
                <a:ea typeface="微软雅黑" pitchFamily="34" charset="-122"/>
                <a:cs typeface="Arial" charset="0"/>
              </a:rPr>
              <a:t>                                                       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发送码元 </a:t>
            </a:r>
            <a:r>
              <a:rPr lang="en-US" altLang="zh-CN" sz="2000" b="1" dirty="0">
                <a:latin typeface="+mn-lt"/>
                <a:ea typeface="微软雅黑" pitchFamily="34" charset="-122"/>
                <a:cs typeface="Arial" charset="0"/>
              </a:rPr>
              <a:t>“0”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的概率为 </a:t>
            </a:r>
            <a:r>
              <a:rPr lang="en-US" altLang="zh-CN" sz="2000" b="1" i="1" dirty="0">
                <a:latin typeface="+mn-lt"/>
                <a:ea typeface="微软雅黑" pitchFamily="34" charset="-122"/>
                <a:cs typeface="Arial" charset="0"/>
              </a:rPr>
              <a:t>P</a:t>
            </a:r>
            <a:r>
              <a:rPr lang="en-US" altLang="zh-CN" sz="2000" b="1" dirty="0">
                <a:latin typeface="+mn-lt"/>
                <a:ea typeface="微软雅黑" pitchFamily="34" charset="-122"/>
                <a:cs typeface="Arial" charset="0"/>
              </a:rPr>
              <a:t>(0)</a:t>
            </a:r>
            <a:endParaRPr lang="zh-CN" altLang="en-US" sz="2000" dirty="0">
              <a:latin typeface="+mn-lt"/>
              <a:ea typeface="微软雅黑" pitchFamily="34" charset="-122"/>
              <a:cs typeface="Arial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A445E-E042-4B15-9210-FCCBE364909F}"/>
              </a:ext>
            </a:extLst>
          </p:cNvPr>
          <p:cNvSpPr/>
          <p:nvPr/>
        </p:nvSpPr>
        <p:spPr>
          <a:xfrm>
            <a:off x="1193800" y="2882900"/>
            <a:ext cx="6858000" cy="10668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ts val="3800"/>
              </a:lnSpc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rgbClr val="0000CC"/>
                </a:solidFill>
                <a:latin typeface="+mn-lt"/>
                <a:ea typeface="+mn-ea"/>
                <a:cs typeface="Arial" pitchFamily="34" charset="0"/>
              </a:rPr>
              <a:t>P</a:t>
            </a:r>
            <a:r>
              <a:rPr lang="en-US" altLang="zh-CN" sz="2000" b="1" dirty="0">
                <a:solidFill>
                  <a:srgbClr val="0000CC"/>
                </a:solidFill>
                <a:latin typeface="+mn-lt"/>
                <a:ea typeface="+mn-ea"/>
                <a:cs typeface="Arial" pitchFamily="34" charset="0"/>
              </a:rPr>
              <a:t>(0/1) </a:t>
            </a:r>
            <a:r>
              <a:rPr lang="zh-CN" altLang="en-US" sz="2000" b="1" dirty="0">
                <a:latin typeface="+mn-lt"/>
                <a:ea typeface="+mn-ea"/>
                <a:cs typeface="Arial" pitchFamily="34" charset="0"/>
              </a:rPr>
              <a:t>－发“</a:t>
            </a:r>
            <a:r>
              <a:rPr lang="en-US" altLang="zh-CN" sz="2000" b="1" dirty="0">
                <a:latin typeface="+mn-lt"/>
                <a:ea typeface="+mn-ea"/>
                <a:cs typeface="Arial" pitchFamily="34" charset="0"/>
              </a:rPr>
              <a:t>1”</a:t>
            </a:r>
            <a:r>
              <a:rPr lang="zh-CN" altLang="en-US" sz="2000" b="1" dirty="0">
                <a:latin typeface="+mn-lt"/>
                <a:ea typeface="+mn-ea"/>
                <a:cs typeface="Arial" pitchFamily="34" charset="0"/>
              </a:rPr>
              <a:t>时，收到“</a:t>
            </a:r>
            <a:r>
              <a:rPr lang="en-US" altLang="zh-CN" sz="2000" b="1" dirty="0">
                <a:latin typeface="+mn-lt"/>
                <a:ea typeface="+mn-ea"/>
                <a:cs typeface="Arial" pitchFamily="34" charset="0"/>
              </a:rPr>
              <a:t>0”</a:t>
            </a:r>
            <a:r>
              <a:rPr lang="zh-CN" altLang="en-US" sz="2000" b="1" dirty="0">
                <a:latin typeface="+mn-lt"/>
                <a:ea typeface="+mn-ea"/>
                <a:cs typeface="Arial" pitchFamily="34" charset="0"/>
              </a:rPr>
              <a:t>的条件概率</a:t>
            </a:r>
          </a:p>
          <a:p>
            <a:pPr eaLnBrk="0" hangingPunct="0">
              <a:lnSpc>
                <a:spcPts val="3800"/>
              </a:lnSpc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rgbClr val="800080"/>
                </a:solidFill>
                <a:latin typeface="+mn-lt"/>
                <a:ea typeface="+mn-ea"/>
                <a:cs typeface="Arial" pitchFamily="34" charset="0"/>
              </a:rPr>
              <a:t>P</a:t>
            </a:r>
            <a:r>
              <a:rPr lang="en-US" altLang="zh-CN" sz="2000" b="1" dirty="0">
                <a:solidFill>
                  <a:srgbClr val="800080"/>
                </a:solidFill>
                <a:latin typeface="+mn-lt"/>
                <a:ea typeface="+mn-ea"/>
                <a:cs typeface="Arial" pitchFamily="34" charset="0"/>
              </a:rPr>
              <a:t>(1/0) </a:t>
            </a:r>
            <a:r>
              <a:rPr lang="zh-CN" altLang="en-US" sz="2000" b="1" dirty="0">
                <a:latin typeface="+mn-lt"/>
                <a:ea typeface="+mn-ea"/>
                <a:cs typeface="Arial" pitchFamily="34" charset="0"/>
              </a:rPr>
              <a:t>－发“</a:t>
            </a:r>
            <a:r>
              <a:rPr lang="en-US" altLang="zh-CN" sz="2000" b="1" dirty="0">
                <a:latin typeface="+mn-lt"/>
                <a:ea typeface="+mn-ea"/>
                <a:cs typeface="Arial" pitchFamily="34" charset="0"/>
              </a:rPr>
              <a:t>0”</a:t>
            </a:r>
            <a:r>
              <a:rPr lang="zh-CN" altLang="en-US" sz="2000" b="1" dirty="0">
                <a:latin typeface="+mn-lt"/>
                <a:ea typeface="+mn-ea"/>
                <a:cs typeface="Arial" pitchFamily="34" charset="0"/>
              </a:rPr>
              <a:t>时，收到“</a:t>
            </a:r>
            <a:r>
              <a:rPr lang="en-US" altLang="zh-CN" sz="2000" b="1" dirty="0">
                <a:latin typeface="+mn-lt"/>
                <a:ea typeface="+mn-ea"/>
                <a:cs typeface="Arial" pitchFamily="34" charset="0"/>
              </a:rPr>
              <a:t>1”</a:t>
            </a:r>
            <a:r>
              <a:rPr lang="zh-CN" altLang="en-US" sz="2000" b="1" dirty="0">
                <a:latin typeface="+mn-lt"/>
                <a:ea typeface="+mn-ea"/>
                <a:cs typeface="Arial" pitchFamily="34" charset="0"/>
              </a:rPr>
              <a:t>的条件概率</a:t>
            </a: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299253F5-93BA-4CEF-8495-86A7C033DB6D}"/>
              </a:ext>
            </a:extLst>
          </p:cNvPr>
          <p:cNvSpPr>
            <a:spLocks/>
          </p:cNvSpPr>
          <p:nvPr/>
        </p:nvSpPr>
        <p:spPr bwMode="auto">
          <a:xfrm flipH="1">
            <a:off x="6172200" y="3111500"/>
            <a:ext cx="188913" cy="609600"/>
          </a:xfrm>
          <a:prstGeom prst="leftBrace">
            <a:avLst>
              <a:gd name="adj1" fmla="val 27191"/>
              <a:gd name="adj2" fmla="val 50000"/>
            </a:avLst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zh-CN" altLang="en-US" sz="2400" dirty="0">
              <a:solidFill>
                <a:srgbClr val="800080"/>
              </a:solidFill>
              <a:latin typeface="Arial" charset="0"/>
              <a:ea typeface="华文彩云" pitchFamily="2" charset="-122"/>
            </a:endParaRPr>
          </a:p>
        </p:txBody>
      </p:sp>
      <p:sp>
        <p:nvSpPr>
          <p:cNvPr id="44037" name="矩形 5">
            <a:extLst>
              <a:ext uri="{FF2B5EF4-FFF2-40B4-BE49-F238E27FC236}">
                <a16:creationId xmlns:a16="http://schemas.microsoft.com/office/drawing/2014/main" id="{4549FACA-173B-4568-9692-1FF35F7DD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488" y="3243263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错误转移概率</a:t>
            </a:r>
          </a:p>
        </p:txBody>
      </p:sp>
      <p:graphicFrame>
        <p:nvGraphicFramePr>
          <p:cNvPr id="44038" name="Object 11">
            <a:extLst>
              <a:ext uri="{FF2B5EF4-FFF2-40B4-BE49-F238E27FC236}">
                <a16:creationId xmlns:a16="http://schemas.microsoft.com/office/drawing/2014/main" id="{9D7D9477-256E-4900-A49B-D4ADF16CF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297113"/>
          <a:ext cx="42672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3" imgW="1854200" imgH="228600" progId="">
                  <p:embed/>
                </p:oleObj>
              </mc:Choice>
              <mc:Fallback>
                <p:oleObj name="Equation" r:id="rId3" imgW="1854200" imgH="2286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97113"/>
                        <a:ext cx="4267200" cy="52228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6D5AFC33-D3A6-4D19-9BE9-68B562FD955A}"/>
              </a:ext>
            </a:extLst>
          </p:cNvPr>
          <p:cNvSpPr/>
          <p:nvPr/>
        </p:nvSpPr>
        <p:spPr>
          <a:xfrm>
            <a:off x="663575" y="4648200"/>
            <a:ext cx="39497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rgbClr val="0000CC"/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itchFamily="34" charset="-122"/>
                <a:cs typeface="Arial" charset="0"/>
              </a:rPr>
              <a:t>设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分界线为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  <a:sym typeface="Symbol" pitchFamily="18" charset="2"/>
              </a:rPr>
              <a:t></a:t>
            </a:r>
            <a:r>
              <a:rPr lang="zh-CN" altLang="en-US" sz="2000" b="1" dirty="0">
                <a:latin typeface="+mn-lt"/>
                <a:ea typeface="微软雅黑" pitchFamily="34" charset="-122"/>
                <a:cs typeface="Arial" charset="0"/>
              </a:rPr>
              <a:t>，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判决规则为： 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42561B3-9E44-495F-80B3-B651655DBA17}"/>
              </a:ext>
            </a:extLst>
          </p:cNvPr>
          <p:cNvSpPr/>
          <p:nvPr/>
        </p:nvSpPr>
        <p:spPr>
          <a:xfrm>
            <a:off x="1143000" y="5291138"/>
            <a:ext cx="7010400" cy="1117600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ts val="4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若接收矢量 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r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itchFamily="34" charset="-122"/>
                <a:cs typeface="Arial" charset="0"/>
              </a:rPr>
              <a:t>&lt;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  <a:sym typeface="Symbol" pitchFamily="18" charset="2"/>
              </a:rPr>
              <a:t> 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  <a:sym typeface="Symbol" pitchFamily="18" charset="2"/>
              </a:rPr>
              <a:t> </a:t>
            </a:r>
            <a:r>
              <a:rPr lang="en-US" altLang="zh-CN" sz="2000" dirty="0">
                <a:latin typeface="+mn-lt"/>
                <a:ea typeface="微软雅黑" pitchFamily="34" charset="-122"/>
                <a:cs typeface="Arial" charset="0"/>
                <a:sym typeface="Symbol" pitchFamily="18" charset="2"/>
              </a:rPr>
              <a:t>(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  <a:sym typeface="Symbol" pitchFamily="18" charset="2"/>
              </a:rPr>
              <a:t>落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在 </a:t>
            </a:r>
            <a:r>
              <a:rPr lang="en-US" altLang="zh-CN" sz="2000" b="1" i="1" dirty="0">
                <a:latin typeface="+mn-lt"/>
                <a:ea typeface="微软雅黑" pitchFamily="34" charset="-122"/>
                <a:cs typeface="Arial" charset="0"/>
              </a:rPr>
              <a:t>A</a:t>
            </a:r>
            <a:r>
              <a:rPr lang="en-US" altLang="zh-CN" sz="2000" b="1" baseline="-25000" dirty="0">
                <a:latin typeface="+mn-lt"/>
                <a:ea typeface="微软雅黑" pitchFamily="34" charset="-122"/>
                <a:cs typeface="Arial" charset="0"/>
              </a:rPr>
              <a:t>0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域</a:t>
            </a:r>
            <a:r>
              <a:rPr lang="en-US" altLang="zh-CN" sz="2000" dirty="0">
                <a:latin typeface="+mn-lt"/>
                <a:ea typeface="微软雅黑" pitchFamily="34" charset="-122"/>
                <a:cs typeface="Arial" charset="0"/>
                <a:sym typeface="Symbol" pitchFamily="18" charset="2"/>
              </a:rPr>
              <a:t>)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，则判为发送码元是</a:t>
            </a:r>
            <a:r>
              <a:rPr lang="en-US" altLang="zh-CN" sz="2000" dirty="0">
                <a:latin typeface="+mn-lt"/>
                <a:ea typeface="微软雅黑" pitchFamily="34" charset="-122"/>
                <a:cs typeface="Arial" charset="0"/>
              </a:rPr>
              <a:t>“</a:t>
            </a:r>
            <a:r>
              <a:rPr lang="en-US" altLang="zh-CN" sz="2000" b="1" dirty="0">
                <a:latin typeface="+mn-lt"/>
                <a:ea typeface="微软雅黑" pitchFamily="34" charset="-122"/>
                <a:cs typeface="Arial" charset="0"/>
              </a:rPr>
              <a:t>0</a:t>
            </a:r>
            <a:r>
              <a:rPr lang="en-US" altLang="zh-CN" sz="2000" dirty="0">
                <a:latin typeface="+mn-lt"/>
                <a:ea typeface="微软雅黑" pitchFamily="34" charset="-122"/>
                <a:cs typeface="Arial" charset="0"/>
              </a:rPr>
              <a:t>”</a:t>
            </a:r>
            <a:endParaRPr lang="zh-CN" altLang="en-US" sz="2000" dirty="0">
              <a:latin typeface="+mn-lt"/>
              <a:ea typeface="微软雅黑" pitchFamily="34" charset="-122"/>
              <a:cs typeface="Arial" charset="0"/>
            </a:endParaRPr>
          </a:p>
          <a:p>
            <a:pPr>
              <a:lnSpc>
                <a:spcPts val="4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若接收矢量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 r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itchFamily="34" charset="-122"/>
                <a:cs typeface="Arial" charset="0"/>
              </a:rPr>
              <a:t>&gt;</a:t>
            </a:r>
            <a:r>
              <a:rPr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  <a:sym typeface="Symbol" pitchFamily="18" charset="2"/>
              </a:rPr>
              <a:t>  </a:t>
            </a:r>
            <a:r>
              <a:rPr lang="en-US" altLang="zh-CN" sz="2000" dirty="0">
                <a:latin typeface="+mn-lt"/>
                <a:ea typeface="微软雅黑" pitchFamily="34" charset="-122"/>
                <a:cs typeface="Arial" charset="0"/>
                <a:sym typeface="Symbol" pitchFamily="18" charset="2"/>
              </a:rPr>
              <a:t>(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  <a:sym typeface="Symbol" pitchFamily="18" charset="2"/>
              </a:rPr>
              <a:t>落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在 </a:t>
            </a:r>
            <a:r>
              <a:rPr lang="en-US" altLang="zh-CN" sz="2000" b="1" i="1" dirty="0">
                <a:latin typeface="+mn-lt"/>
                <a:ea typeface="微软雅黑" pitchFamily="34" charset="-122"/>
                <a:cs typeface="Arial" charset="0"/>
              </a:rPr>
              <a:t>A</a:t>
            </a:r>
            <a:r>
              <a:rPr lang="en-US" altLang="zh-CN" sz="2000" b="1" baseline="-25000" dirty="0">
                <a:latin typeface="+mn-lt"/>
                <a:ea typeface="微软雅黑" pitchFamily="34" charset="-122"/>
                <a:cs typeface="Arial" charset="0"/>
              </a:rPr>
              <a:t>1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域</a:t>
            </a:r>
            <a:r>
              <a:rPr lang="en-US" altLang="zh-CN" sz="2000" dirty="0">
                <a:latin typeface="+mn-lt"/>
                <a:ea typeface="微软雅黑" pitchFamily="34" charset="-122"/>
                <a:cs typeface="Arial" charset="0"/>
                <a:sym typeface="Symbol" pitchFamily="18" charset="2"/>
              </a:rPr>
              <a:t>)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，则判为发送码元是</a:t>
            </a:r>
            <a:r>
              <a:rPr lang="en-US" altLang="zh-CN" sz="2000" dirty="0">
                <a:latin typeface="+mn-lt"/>
                <a:ea typeface="微软雅黑" pitchFamily="34" charset="-122"/>
                <a:cs typeface="Arial" charset="0"/>
              </a:rPr>
              <a:t>“</a:t>
            </a:r>
            <a:r>
              <a:rPr lang="en-US" altLang="zh-CN" sz="2000" b="1" dirty="0">
                <a:latin typeface="+mn-lt"/>
                <a:ea typeface="微软雅黑" pitchFamily="34" charset="-122"/>
                <a:cs typeface="Arial" charset="0"/>
              </a:rPr>
              <a:t>1</a:t>
            </a:r>
            <a:r>
              <a:rPr lang="en-US" altLang="zh-CN" sz="2000" dirty="0">
                <a:latin typeface="+mn-lt"/>
                <a:ea typeface="微软雅黑" pitchFamily="34" charset="-122"/>
                <a:cs typeface="Arial" charset="0"/>
              </a:rPr>
              <a:t>”</a:t>
            </a:r>
            <a:endParaRPr lang="zh-CN" altLang="en-US" sz="2000" dirty="0">
              <a:latin typeface="+mn-lt"/>
              <a:ea typeface="微软雅黑" pitchFamily="34" charset="-122"/>
              <a:cs typeface="Arial" charset="0"/>
            </a:endParaRPr>
          </a:p>
        </p:txBody>
      </p:sp>
      <p:pic>
        <p:nvPicPr>
          <p:cNvPr id="6153" name="Picture 4">
            <a:extLst>
              <a:ext uri="{FF2B5EF4-FFF2-40B4-BE49-F238E27FC236}">
                <a16:creationId xmlns:a16="http://schemas.microsoft.com/office/drawing/2014/main" id="{977DE573-21FC-4A23-9D5C-CDC901EB1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00650" y="4267200"/>
            <a:ext cx="29527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BCAA97A-529E-411B-9267-2E2045C3B035}"/>
              </a:ext>
            </a:extLst>
          </p:cNvPr>
          <p:cNvSpPr/>
          <p:nvPr/>
        </p:nvSpPr>
        <p:spPr>
          <a:xfrm>
            <a:off x="914400" y="1600200"/>
            <a:ext cx="30003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则 </a:t>
            </a:r>
            <a:r>
              <a:rPr lang="zh-CN" altLang="en-US" sz="2000" b="1" dirty="0">
                <a:latin typeface="Arial" charset="0"/>
                <a:ea typeface="微软雅黑" pitchFamily="34" charset="-122"/>
                <a:cs typeface="Arial" charset="0"/>
              </a:rPr>
              <a:t>总误码率</a:t>
            </a:r>
            <a:r>
              <a:rPr lang="zh-CN" altLang="en-US" sz="2000" dirty="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为</a:t>
            </a:r>
            <a:r>
              <a:rPr lang="zh-CN" altLang="en-US" sz="2400" dirty="0">
                <a:solidFill>
                  <a:srgbClr val="000000"/>
                </a:solidFill>
                <a:latin typeface="宋体" charset="-122"/>
                <a:ea typeface="微软雅黑" pitchFamily="34" charset="-122"/>
                <a:cs typeface="Arial" charset="0"/>
              </a:rPr>
              <a:t>：</a:t>
            </a:r>
            <a:endParaRPr lang="zh-CN" altLang="en-US" dirty="0">
              <a:latin typeface="Arial" charset="0"/>
              <a:ea typeface="华文彩云" pitchFamily="2" charset="-122"/>
              <a:cs typeface="Arial" charset="0"/>
            </a:endParaRPr>
          </a:p>
        </p:txBody>
      </p:sp>
      <p:sp>
        <p:nvSpPr>
          <p:cNvPr id="44043" name="矩形 10">
            <a:extLst>
              <a:ext uri="{FF2B5EF4-FFF2-40B4-BE49-F238E27FC236}">
                <a16:creationId xmlns:a16="http://schemas.microsoft.com/office/drawing/2014/main" id="{C8A13BB5-83DB-400F-AA22-3F93A5EC8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28638"/>
            <a:ext cx="2667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+mn-lt"/>
                <a:ea typeface="微软雅黑" pitchFamily="34" charset="-122"/>
                <a:cs typeface="Arial" charset="0"/>
              </a:rPr>
              <a:t>求总误码率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P</a:t>
            </a:r>
            <a:r>
              <a:rPr lang="en-US" altLang="zh-CN" sz="2400" b="1" i="1" baseline="-25000" dirty="0" err="1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e</a:t>
            </a:r>
            <a:r>
              <a:rPr lang="zh-CN" altLang="en-US" sz="2400" dirty="0">
                <a:latin typeface="+mn-lt"/>
                <a:ea typeface="微软雅黑" pitchFamily="34" charset="-122"/>
                <a:cs typeface="Arial" charset="0"/>
              </a:rPr>
              <a:t> </a:t>
            </a:r>
          </a:p>
        </p:txBody>
      </p:sp>
      <p:sp>
        <p:nvSpPr>
          <p:cNvPr id="44044" name="灯片编号占位符 2">
            <a:extLst>
              <a:ext uri="{FF2B5EF4-FFF2-40B4-BE49-F238E27FC236}">
                <a16:creationId xmlns:a16="http://schemas.microsoft.com/office/drawing/2014/main" id="{7AB0DB5A-C4D9-4991-8D18-72EF8F0A2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16CB44-670D-4B69-8333-A5231E809D5B}" type="slidenum">
              <a:rPr lang="en-US" altLang="zh-CN">
                <a:ea typeface="华文彩云" panose="02010800040101010101" pitchFamily="2" charset="-122"/>
              </a:rPr>
              <a:pPr eaLnBrk="1" hangingPunct="1"/>
              <a:t>11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3">
            <a:extLst>
              <a:ext uri="{FF2B5EF4-FFF2-40B4-BE49-F238E27FC236}">
                <a16:creationId xmlns:a16="http://schemas.microsoft.com/office/drawing/2014/main" id="{699BAC16-D7C3-4C26-AC15-C030837DAE5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070225"/>
            <a:ext cx="4268788" cy="2128838"/>
            <a:chOff x="1569" y="1934"/>
            <a:chExt cx="2484" cy="1081"/>
          </a:xfrm>
        </p:grpSpPr>
        <p:grpSp>
          <p:nvGrpSpPr>
            <p:cNvPr id="45067" name="Group 5">
              <a:extLst>
                <a:ext uri="{FF2B5EF4-FFF2-40B4-BE49-F238E27FC236}">
                  <a16:creationId xmlns:a16="http://schemas.microsoft.com/office/drawing/2014/main" id="{51A41F4C-84DE-4262-A15D-0971EA04C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9" y="1934"/>
              <a:ext cx="2484" cy="1054"/>
              <a:chOff x="5670" y="10619"/>
              <a:chExt cx="4502" cy="1785"/>
            </a:xfrm>
          </p:grpSpPr>
          <p:grpSp>
            <p:nvGrpSpPr>
              <p:cNvPr id="45074" name="Group 6">
                <a:extLst>
                  <a:ext uri="{FF2B5EF4-FFF2-40B4-BE49-F238E27FC236}">
                    <a16:creationId xmlns:a16="http://schemas.microsoft.com/office/drawing/2014/main" id="{123D689E-D221-48B7-A936-E2AB7F7DE6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70" y="10619"/>
                <a:ext cx="4502" cy="1726"/>
                <a:chOff x="5670" y="10215"/>
                <a:chExt cx="4502" cy="1726"/>
              </a:xfrm>
            </p:grpSpPr>
            <p:pic>
              <p:nvPicPr>
                <p:cNvPr id="45076" name="Picture 7" descr="最佳接收误码率">
                  <a:extLst>
                    <a:ext uri="{FF2B5EF4-FFF2-40B4-BE49-F238E27FC236}">
                      <a16:creationId xmlns:a16="http://schemas.microsoft.com/office/drawing/2014/main" id="{0DFE2E49-82CC-4D49-85C2-E7F87CF72F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74" y="10641"/>
                  <a:ext cx="4498" cy="1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5077" name="Line 8">
                  <a:extLst>
                    <a:ext uri="{FF2B5EF4-FFF2-40B4-BE49-F238E27FC236}">
                      <a16:creationId xmlns:a16="http://schemas.microsoft.com/office/drawing/2014/main" id="{8D55B3AE-C957-475A-83C3-C18666FFF6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7560" y="10215"/>
                  <a:ext cx="14" cy="7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78" name="Text Box 9">
                  <a:extLst>
                    <a:ext uri="{FF2B5EF4-FFF2-40B4-BE49-F238E27FC236}">
                      <a16:creationId xmlns:a16="http://schemas.microsoft.com/office/drawing/2014/main" id="{2286D1CF-7458-4441-9644-98A044993F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54" y="10285"/>
                  <a:ext cx="554" cy="4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i="1">
                      <a:ea typeface="华文彩云" panose="02010800040101010101" pitchFamily="2" charset="-122"/>
                      <a:cs typeface="Arial" panose="020B0604020202020204" pitchFamily="34" charset="0"/>
                    </a:rPr>
                    <a:t>A</a:t>
                  </a:r>
                  <a:r>
                    <a:rPr lang="en-US" altLang="zh-CN" sz="2000" b="1" baseline="-25000">
                      <a:ea typeface="华文彩云" panose="02010800040101010101" pitchFamily="2" charset="-122"/>
                      <a:cs typeface="Arial" panose="020B0604020202020204" pitchFamily="34" charset="0"/>
                    </a:rPr>
                    <a:t>0</a:t>
                  </a:r>
                  <a:endParaRPr lang="en-US" altLang="zh-CN" sz="3600" b="1">
                    <a:ea typeface="华文彩云" panose="0201080004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079" name="Text Box 10">
                  <a:extLst>
                    <a:ext uri="{FF2B5EF4-FFF2-40B4-BE49-F238E27FC236}">
                      <a16:creationId xmlns:a16="http://schemas.microsoft.com/office/drawing/2014/main" id="{54E86AA2-946F-4414-B447-33E0241739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61" y="10288"/>
                  <a:ext cx="554" cy="4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 i="1">
                      <a:ea typeface="华文彩云" panose="02010800040101010101" pitchFamily="2" charset="-122"/>
                      <a:cs typeface="Arial" panose="020B0604020202020204" pitchFamily="34" charset="0"/>
                    </a:rPr>
                    <a:t>A</a:t>
                  </a:r>
                  <a:r>
                    <a:rPr lang="en-US" altLang="zh-CN" sz="2000" b="1" baseline="-25000">
                      <a:ea typeface="华文彩云" panose="02010800040101010101" pitchFamily="2" charset="-122"/>
                      <a:cs typeface="Arial" panose="020B0604020202020204" pitchFamily="34" charset="0"/>
                    </a:rPr>
                    <a:t>1</a:t>
                  </a:r>
                  <a:endParaRPr lang="en-US" altLang="zh-CN" sz="3600" b="1">
                    <a:ea typeface="华文彩云" panose="0201080004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080" name="Line 11">
                  <a:extLst>
                    <a:ext uri="{FF2B5EF4-FFF2-40B4-BE49-F238E27FC236}">
                      <a16:creationId xmlns:a16="http://schemas.microsoft.com/office/drawing/2014/main" id="{C7FE38FD-A68B-4A3C-8F46-96B6195CE3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76" y="10483"/>
                  <a:ext cx="5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81" name="Line 12">
                  <a:extLst>
                    <a:ext uri="{FF2B5EF4-FFF2-40B4-BE49-F238E27FC236}">
                      <a16:creationId xmlns:a16="http://schemas.microsoft.com/office/drawing/2014/main" id="{B7646EFE-E87C-44D9-A913-871FFAFEED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20" y="10485"/>
                  <a:ext cx="5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82" name="Line 13">
                  <a:extLst>
                    <a:ext uri="{FF2B5EF4-FFF2-40B4-BE49-F238E27FC236}">
                      <a16:creationId xmlns:a16="http://schemas.microsoft.com/office/drawing/2014/main" id="{A22B52E4-7EF4-43F2-A5A4-E26931FD57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80" y="10485"/>
                  <a:ext cx="9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83" name="Line 14">
                  <a:extLst>
                    <a:ext uri="{FF2B5EF4-FFF2-40B4-BE49-F238E27FC236}">
                      <a16:creationId xmlns:a16="http://schemas.microsoft.com/office/drawing/2014/main" id="{1055891D-D199-4647-8C1A-3D71CF4D65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70" y="10483"/>
                  <a:ext cx="9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075" name="Text Box 15">
                <a:extLst>
                  <a:ext uri="{FF2B5EF4-FFF2-40B4-BE49-F238E27FC236}">
                    <a16:creationId xmlns:a16="http://schemas.microsoft.com/office/drawing/2014/main" id="{2A40B6E4-44C6-452D-B791-07952E2B76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5" y="12100"/>
                <a:ext cx="37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400" b="1" i="1">
                    <a:latin typeface="Times New Roman" panose="02020603050405020304" pitchFamily="18" charset="0"/>
                    <a:ea typeface="华文彩云" panose="02010800040101010101" pitchFamily="2" charset="-122"/>
                  </a:rPr>
                  <a:t>r</a:t>
                </a:r>
                <a:endParaRPr lang="en-US" altLang="zh-CN" sz="2400">
                  <a:ea typeface="华文彩云" panose="02010800040101010101" pitchFamily="2" charset="-122"/>
                </a:endParaRPr>
              </a:p>
            </p:txBody>
          </p:sp>
        </p:grpSp>
        <p:sp>
          <p:nvSpPr>
            <p:cNvPr id="45068" name="Text Box 17">
              <a:extLst>
                <a:ext uri="{FF2B5EF4-FFF2-40B4-BE49-F238E27FC236}">
                  <a16:creationId xmlns:a16="http://schemas.microsoft.com/office/drawing/2014/main" id="{A2D48C43-A965-4C65-935F-13F617B47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2219"/>
              <a:ext cx="39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ea typeface="华文彩云" panose="02010800040101010101" pitchFamily="2" charset="-122"/>
                </a:rPr>
                <a:t>f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华文彩云" panose="02010800040101010101" pitchFamily="2" charset="-122"/>
                </a:rPr>
                <a:t>0</a:t>
              </a:r>
              <a:r>
                <a:rPr lang="en-US" altLang="zh-CN" sz="2000" b="1">
                  <a:latin typeface="Times New Roman" panose="02020603050405020304" pitchFamily="18" charset="0"/>
                  <a:ea typeface="华文彩云" panose="02010800040101010101" pitchFamily="2" charset="-122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  <a:ea typeface="华文彩云" panose="02010800040101010101" pitchFamily="2" charset="-122"/>
                </a:rPr>
                <a:t>r</a:t>
              </a:r>
              <a:r>
                <a:rPr lang="en-US" altLang="zh-CN" sz="2000" b="1">
                  <a:latin typeface="Times New Roman" panose="02020603050405020304" pitchFamily="18" charset="0"/>
                  <a:ea typeface="华文彩云" panose="02010800040101010101" pitchFamily="2" charset="-122"/>
                </a:rPr>
                <a:t>)</a:t>
              </a:r>
              <a:endParaRPr lang="en-US" altLang="zh-CN" sz="3600" b="1">
                <a:ea typeface="华文彩云" panose="02010800040101010101" pitchFamily="2" charset="-122"/>
              </a:endParaRPr>
            </a:p>
          </p:txBody>
        </p:sp>
        <p:sp>
          <p:nvSpPr>
            <p:cNvPr id="45069" name="Text Box 18">
              <a:extLst>
                <a:ext uri="{FF2B5EF4-FFF2-40B4-BE49-F238E27FC236}">
                  <a16:creationId xmlns:a16="http://schemas.microsoft.com/office/drawing/2014/main" id="{7BE89636-F118-4016-B486-28D8A5209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5" y="2225"/>
              <a:ext cx="397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latin typeface="Times New Roman" panose="02020603050405020304" pitchFamily="18" charset="0"/>
                  <a:ea typeface="华文彩云" panose="02010800040101010101" pitchFamily="2" charset="-122"/>
                </a:rPr>
                <a:t>f</a:t>
              </a:r>
              <a:r>
                <a:rPr lang="en-US" altLang="zh-CN" sz="2000" b="1" baseline="-25000">
                  <a:latin typeface="Times New Roman" panose="02020603050405020304" pitchFamily="18" charset="0"/>
                  <a:ea typeface="华文彩云" panose="02010800040101010101" pitchFamily="2" charset="-122"/>
                </a:rPr>
                <a:t>1</a:t>
              </a:r>
              <a:r>
                <a:rPr lang="en-US" altLang="zh-CN" sz="2000" b="1">
                  <a:latin typeface="Times New Roman" panose="02020603050405020304" pitchFamily="18" charset="0"/>
                  <a:ea typeface="华文彩云" panose="02010800040101010101" pitchFamily="2" charset="-122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  <a:ea typeface="华文彩云" panose="02010800040101010101" pitchFamily="2" charset="-122"/>
                </a:rPr>
                <a:t>r</a:t>
              </a:r>
              <a:r>
                <a:rPr lang="en-US" altLang="zh-CN" sz="2000" b="1">
                  <a:latin typeface="Times New Roman" panose="02020603050405020304" pitchFamily="18" charset="0"/>
                  <a:ea typeface="华文彩云" panose="02010800040101010101" pitchFamily="2" charset="-122"/>
                </a:rPr>
                <a:t>)</a:t>
              </a:r>
              <a:endParaRPr lang="en-US" altLang="zh-CN" sz="3600" b="1">
                <a:ea typeface="华文彩云" panose="02010800040101010101" pitchFamily="2" charset="-122"/>
              </a:endParaRPr>
            </a:p>
          </p:txBody>
        </p:sp>
        <p:sp>
          <p:nvSpPr>
            <p:cNvPr id="45070" name="Text Box 19">
              <a:extLst>
                <a:ext uri="{FF2B5EF4-FFF2-40B4-BE49-F238E27FC236}">
                  <a16:creationId xmlns:a16="http://schemas.microsoft.com/office/drawing/2014/main" id="{78B2EC89-3AAD-427F-9798-1B37A4DE0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7" y="2830"/>
              <a:ext cx="39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rPr>
                <a:t>r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彩云" panose="02010800040101010101" pitchFamily="2" charset="-122"/>
                </a:rPr>
                <a:t>0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华文彩云" panose="02010800040101010101" pitchFamily="2" charset="-122"/>
                  <a:sym typeface="Symbol" panose="05050102010706020507" pitchFamily="18" charset="2"/>
                </a:rPr>
                <a:t></a:t>
              </a:r>
              <a:endParaRPr lang="en-US" altLang="zh-CN" sz="2400">
                <a:solidFill>
                  <a:srgbClr val="FF0000"/>
                </a:solidFill>
                <a:ea typeface="华文彩云" panose="02010800040101010101" pitchFamily="2" charset="-122"/>
              </a:endParaRPr>
            </a:p>
          </p:txBody>
        </p:sp>
        <p:sp>
          <p:nvSpPr>
            <p:cNvPr id="45071" name="Text Box 20">
              <a:extLst>
                <a:ext uri="{FF2B5EF4-FFF2-40B4-BE49-F238E27FC236}">
                  <a16:creationId xmlns:a16="http://schemas.microsoft.com/office/drawing/2014/main" id="{1CAC28D8-60FC-40B3-A07A-C7D2513E2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571"/>
              <a:ext cx="55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>
                  <a:solidFill>
                    <a:srgbClr val="0000CC"/>
                  </a:solidFill>
                  <a:ea typeface="华文彩云" panose="02010800040101010101" pitchFamily="2" charset="-122"/>
                  <a:cs typeface="Arial" panose="020B0604020202020204" pitchFamily="34" charset="0"/>
                </a:rPr>
                <a:t>P</a:t>
              </a:r>
              <a:r>
                <a:rPr lang="en-US" altLang="zh-CN">
                  <a:solidFill>
                    <a:srgbClr val="0000CC"/>
                  </a:solidFill>
                  <a:ea typeface="华文彩云" panose="02010800040101010101" pitchFamily="2" charset="-122"/>
                  <a:cs typeface="Arial" panose="020B0604020202020204" pitchFamily="34" charset="0"/>
                </a:rPr>
                <a:t>(</a:t>
              </a:r>
              <a:r>
                <a:rPr lang="en-US" altLang="zh-CN" b="1" i="1">
                  <a:solidFill>
                    <a:srgbClr val="0000CC"/>
                  </a:solidFill>
                  <a:ea typeface="华文彩云" panose="02010800040101010101" pitchFamily="2" charset="-122"/>
                  <a:cs typeface="Arial" panose="020B0604020202020204" pitchFamily="34" charset="0"/>
                </a:rPr>
                <a:t>A</a:t>
              </a:r>
              <a:r>
                <a:rPr lang="en-US" altLang="zh-CN" b="1" baseline="-25000">
                  <a:solidFill>
                    <a:srgbClr val="0000CC"/>
                  </a:solidFill>
                  <a:ea typeface="华文彩云" panose="02010800040101010101" pitchFamily="2" charset="-122"/>
                  <a:cs typeface="Arial" panose="020B0604020202020204" pitchFamily="34" charset="0"/>
                </a:rPr>
                <a:t>0</a:t>
              </a:r>
              <a:r>
                <a:rPr lang="en-US" altLang="zh-CN" b="1">
                  <a:solidFill>
                    <a:srgbClr val="0000CC"/>
                  </a:solidFill>
                  <a:ea typeface="华文彩云" panose="02010800040101010101" pitchFamily="2" charset="-122"/>
                  <a:cs typeface="Arial" panose="020B0604020202020204" pitchFamily="34" charset="0"/>
                </a:rPr>
                <a:t>/1</a:t>
              </a:r>
              <a:r>
                <a:rPr lang="en-US" altLang="zh-CN">
                  <a:solidFill>
                    <a:srgbClr val="0000CC"/>
                  </a:solidFill>
                  <a:ea typeface="华文彩云" panose="02010800040101010101" pitchFamily="2" charset="-122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45072" name="Text Box 21">
              <a:extLst>
                <a:ext uri="{FF2B5EF4-FFF2-40B4-BE49-F238E27FC236}">
                  <a16:creationId xmlns:a16="http://schemas.microsoft.com/office/drawing/2014/main" id="{C37CD53A-2D83-464C-9B63-F31B8EED6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2" y="2494"/>
              <a:ext cx="498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>
                  <a:solidFill>
                    <a:srgbClr val="800080"/>
                  </a:solidFill>
                  <a:ea typeface="华文彩云" panose="02010800040101010101" pitchFamily="2" charset="-122"/>
                  <a:cs typeface="Arial" panose="020B0604020202020204" pitchFamily="34" charset="0"/>
                </a:rPr>
                <a:t>P</a:t>
              </a:r>
              <a:r>
                <a:rPr lang="en-US" altLang="zh-CN">
                  <a:solidFill>
                    <a:srgbClr val="800080"/>
                  </a:solidFill>
                  <a:ea typeface="华文彩云" panose="02010800040101010101" pitchFamily="2" charset="-122"/>
                  <a:cs typeface="Arial" panose="020B0604020202020204" pitchFamily="34" charset="0"/>
                </a:rPr>
                <a:t>(</a:t>
              </a:r>
              <a:r>
                <a:rPr lang="en-US" altLang="zh-CN" b="1" i="1">
                  <a:solidFill>
                    <a:srgbClr val="800080"/>
                  </a:solidFill>
                  <a:ea typeface="华文彩云" panose="02010800040101010101" pitchFamily="2" charset="-122"/>
                  <a:cs typeface="Arial" panose="020B0604020202020204" pitchFamily="34" charset="0"/>
                </a:rPr>
                <a:t>A</a:t>
              </a:r>
              <a:r>
                <a:rPr lang="en-US" altLang="zh-CN" b="1" baseline="-25000">
                  <a:solidFill>
                    <a:srgbClr val="800080"/>
                  </a:solidFill>
                  <a:ea typeface="华文彩云" panose="02010800040101010101" pitchFamily="2" charset="-122"/>
                  <a:cs typeface="Arial" panose="020B0604020202020204" pitchFamily="34" charset="0"/>
                </a:rPr>
                <a:t>1</a:t>
              </a:r>
              <a:r>
                <a:rPr lang="en-US" altLang="zh-CN" b="1">
                  <a:solidFill>
                    <a:srgbClr val="800080"/>
                  </a:solidFill>
                  <a:ea typeface="华文彩云" panose="02010800040101010101" pitchFamily="2" charset="-122"/>
                  <a:cs typeface="Arial" panose="020B0604020202020204" pitchFamily="34" charset="0"/>
                </a:rPr>
                <a:t>/0</a:t>
              </a:r>
              <a:r>
                <a:rPr lang="en-US" altLang="zh-CN">
                  <a:solidFill>
                    <a:srgbClr val="800080"/>
                  </a:solidFill>
                  <a:ea typeface="华文彩云" panose="02010800040101010101" pitchFamily="2" charset="-122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45073" name="Rectangle 22">
              <a:extLst>
                <a:ext uri="{FF2B5EF4-FFF2-40B4-BE49-F238E27FC236}">
                  <a16:creationId xmlns:a16="http://schemas.microsoft.com/office/drawing/2014/main" id="{366A0563-20A2-446D-8A9C-A2B61245E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" y="2167"/>
              <a:ext cx="149" cy="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ea typeface="华文彩云" panose="02010800040101010101" pitchFamily="2" charset="-122"/>
              </a:endParaRPr>
            </a:p>
          </p:txBody>
        </p:sp>
      </p:grpSp>
      <p:graphicFrame>
        <p:nvGraphicFramePr>
          <p:cNvPr id="45059" name="Object 10">
            <a:extLst>
              <a:ext uri="{FF2B5EF4-FFF2-40B4-BE49-F238E27FC236}">
                <a16:creationId xmlns:a16="http://schemas.microsoft.com/office/drawing/2014/main" id="{AA898679-8970-4016-A0E8-C0C10CB54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2188" y="2087563"/>
          <a:ext cx="3065462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Equation" r:id="rId4" imgW="1473200" imgH="355600" progId="">
                  <p:embed/>
                </p:oleObj>
              </mc:Choice>
              <mc:Fallback>
                <p:oleObj name="Equation" r:id="rId4" imgW="1473200" imgH="3556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2087563"/>
                        <a:ext cx="3065462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5">
            <a:extLst>
              <a:ext uri="{FF2B5EF4-FFF2-40B4-BE49-F238E27FC236}">
                <a16:creationId xmlns:a16="http://schemas.microsoft.com/office/drawing/2014/main" id="{BB59953E-DF6C-44ED-8A08-3F03AE09ED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5675" y="1296988"/>
          <a:ext cx="310673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Equation" r:id="rId6" imgW="1485900" imgH="330200" progId="">
                  <p:embed/>
                </p:oleObj>
              </mc:Choice>
              <mc:Fallback>
                <p:oleObj name="Equation" r:id="rId6" imgW="1485900" imgH="330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1296988"/>
                        <a:ext cx="310673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11">
            <a:extLst>
              <a:ext uri="{FF2B5EF4-FFF2-40B4-BE49-F238E27FC236}">
                <a16:creationId xmlns:a16="http://schemas.microsoft.com/office/drawing/2014/main" id="{E7813928-18DC-4998-A910-A8A13D64DA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7775" y="5554663"/>
          <a:ext cx="46450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Equation" r:id="rId8" imgW="2019300" imgH="228600" progId="">
                  <p:embed/>
                </p:oleObj>
              </mc:Choice>
              <mc:Fallback>
                <p:oleObj name="Equation" r:id="rId8" imgW="2019300" imgH="2286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5554663"/>
                        <a:ext cx="46450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7">
            <a:extLst>
              <a:ext uri="{FF2B5EF4-FFF2-40B4-BE49-F238E27FC236}">
                <a16:creationId xmlns:a16="http://schemas.microsoft.com/office/drawing/2014/main" id="{1F55BAA9-305D-4304-8B1A-C79F92F118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484313"/>
          <a:ext cx="223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Equation" r:id="rId10" imgW="1117600" imgH="228600" progId="">
                  <p:embed/>
                </p:oleObj>
              </mc:Choice>
              <mc:Fallback>
                <p:oleObj name="Equation" r:id="rId10" imgW="1117600" imgH="2286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84313"/>
                        <a:ext cx="223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8">
            <a:extLst>
              <a:ext uri="{FF2B5EF4-FFF2-40B4-BE49-F238E27FC236}">
                <a16:creationId xmlns:a16="http://schemas.microsoft.com/office/drawing/2014/main" id="{30FA2B2C-A115-4515-AD69-44ED23CF99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220913"/>
          <a:ext cx="226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name="Equation" r:id="rId12" imgW="1130300" imgH="228600" progId="">
                  <p:embed/>
                </p:oleObj>
              </mc:Choice>
              <mc:Fallback>
                <p:oleObj name="Equation" r:id="rId12" imgW="1130300" imgH="2286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20913"/>
                        <a:ext cx="226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矩形 27">
            <a:extLst>
              <a:ext uri="{FF2B5EF4-FFF2-40B4-BE49-F238E27FC236}">
                <a16:creationId xmlns:a16="http://schemas.microsoft.com/office/drawing/2014/main" id="{1D7B4D07-F4E8-47B8-B308-C8131DC33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1123950"/>
            <a:ext cx="200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CC"/>
              </a:buClr>
              <a:buSzPct val="65000"/>
              <a:buFont typeface="Wingdings" panose="05000000000000000000" pitchFamily="2" charset="2"/>
              <a:buChar char="u"/>
            </a:pPr>
            <a:r>
              <a:rPr lang="zh-CN" altLang="en-US" sz="2000"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错误概率</a:t>
            </a:r>
            <a:r>
              <a:rPr lang="zh-CN" altLang="en-US" sz="2000"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2000"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5065" name="矩形 26">
            <a:extLst>
              <a:ext uri="{FF2B5EF4-FFF2-40B4-BE49-F238E27FC236}">
                <a16:creationId xmlns:a16="http://schemas.microsoft.com/office/drawing/2014/main" id="{425A3E95-C0AC-499D-B2D4-1D3A39DB6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5086350"/>
            <a:ext cx="200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CC"/>
              </a:buClr>
              <a:buSzPct val="65000"/>
              <a:buFont typeface="Wingdings" panose="05000000000000000000" pitchFamily="2" charset="2"/>
              <a:buChar char="u"/>
            </a:pPr>
            <a:r>
              <a:rPr lang="zh-CN" altLang="en-US" sz="2000">
                <a:ea typeface="微软雅黑" panose="020B0503020204020204" pitchFamily="34" charset="-122"/>
                <a:cs typeface="Arial" panose="020B0604020202020204" pitchFamily="34" charset="0"/>
              </a:rPr>
              <a:t> 总误码率 </a:t>
            </a:r>
            <a:r>
              <a:rPr lang="zh-CN" altLang="en-US" sz="2000"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2000"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5066" name="灯片编号占位符 2">
            <a:extLst>
              <a:ext uri="{FF2B5EF4-FFF2-40B4-BE49-F238E27FC236}">
                <a16:creationId xmlns:a16="http://schemas.microsoft.com/office/drawing/2014/main" id="{C55C5173-EC97-47AC-848C-7619E685AC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0A68E6-7780-4671-B499-D1DAEC08399D}" type="slidenum">
              <a:rPr lang="en-US" altLang="zh-CN">
                <a:ea typeface="华文彩云" panose="02010800040101010101" pitchFamily="2" charset="-122"/>
              </a:rPr>
              <a:pPr eaLnBrk="1" hangingPunct="1"/>
              <a:t>12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FE1BC216-FF23-4F11-8142-327004D43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graphicFrame>
        <p:nvGraphicFramePr>
          <p:cNvPr id="46083" name="Object 17">
            <a:extLst>
              <a:ext uri="{FF2B5EF4-FFF2-40B4-BE49-F238E27FC236}">
                <a16:creationId xmlns:a16="http://schemas.microsoft.com/office/drawing/2014/main" id="{8707AD3D-3D1B-49AA-A1CB-E09D159BBB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407025"/>
          <a:ext cx="20002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Equation" r:id="rId3" imgW="876300" imgH="431800" progId="">
                  <p:embed/>
                </p:oleObj>
              </mc:Choice>
              <mc:Fallback>
                <p:oleObj name="Equation" r:id="rId3" imgW="876300" imgH="431800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07025"/>
                        <a:ext cx="2000250" cy="9937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10">
            <a:extLst>
              <a:ext uri="{FF2B5EF4-FFF2-40B4-BE49-F238E27FC236}">
                <a16:creationId xmlns:a16="http://schemas.microsoft.com/office/drawing/2014/main" id="{4DB71321-8885-4579-9F23-9371E0B7E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0613" y="1219200"/>
          <a:ext cx="5259387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Equation" r:id="rId5" imgW="2286000" imgH="355600" progId="">
                  <p:embed/>
                </p:oleObj>
              </mc:Choice>
              <mc:Fallback>
                <p:oleObj name="Equation" r:id="rId5" imgW="2286000" imgH="3556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1219200"/>
                        <a:ext cx="5259387" cy="811213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11">
            <a:extLst>
              <a:ext uri="{FF2B5EF4-FFF2-40B4-BE49-F238E27FC236}">
                <a16:creationId xmlns:a16="http://schemas.microsoft.com/office/drawing/2014/main" id="{559E2921-47F1-4328-B0DB-851086A320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3575" y="3606800"/>
          <a:ext cx="10128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公式" r:id="rId7" imgW="495085" imgH="431613" progId="Equation.3">
                  <p:embed/>
                </p:oleObj>
              </mc:Choice>
              <mc:Fallback>
                <p:oleObj name="公式" r:id="rId7" imgW="495085" imgH="4316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3606800"/>
                        <a:ext cx="1012825" cy="8890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矩形 12">
            <a:extLst>
              <a:ext uri="{FF2B5EF4-FFF2-40B4-BE49-F238E27FC236}">
                <a16:creationId xmlns:a16="http://schemas.microsoft.com/office/drawing/2014/main" id="{EE33B4D8-7E85-4624-87EF-471839E41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6576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令</a:t>
            </a:r>
            <a:endParaRPr lang="zh-CN" altLang="en-US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46087" name="Object 13">
            <a:extLst>
              <a:ext uri="{FF2B5EF4-FFF2-40B4-BE49-F238E27FC236}">
                <a16:creationId xmlns:a16="http://schemas.microsoft.com/office/drawing/2014/main" id="{8AB9F0D9-2DCB-458A-84EE-C6AA2B3765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687888"/>
          <a:ext cx="36274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公式" r:id="rId9" imgW="1752600" imgH="241300" progId="Equation.3">
                  <p:embed/>
                </p:oleObj>
              </mc:Choice>
              <mc:Fallback>
                <p:oleObj name="公式" r:id="rId9" imgW="1752600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687888"/>
                        <a:ext cx="362743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矩形 16">
            <a:extLst>
              <a:ext uri="{FF2B5EF4-FFF2-40B4-BE49-F238E27FC236}">
                <a16:creationId xmlns:a16="http://schemas.microsoft.com/office/drawing/2014/main" id="{5D9B674B-81E6-4368-9FC2-2DCD81E04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0668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即</a:t>
            </a:r>
            <a:endParaRPr lang="zh-CN" altLang="en-US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089" name="矩形 17">
            <a:extLst>
              <a:ext uri="{FF2B5EF4-FFF2-40B4-BE49-F238E27FC236}">
                <a16:creationId xmlns:a16="http://schemas.microsoft.com/office/drawing/2014/main" id="{6D419FF0-FA73-456A-AE23-0D5895673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75" y="4629150"/>
            <a:ext cx="696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则有</a:t>
            </a:r>
            <a:endParaRPr lang="zh-CN" altLang="en-US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090" name="矩形 14">
            <a:extLst>
              <a:ext uri="{FF2B5EF4-FFF2-40B4-BE49-F238E27FC236}">
                <a16:creationId xmlns:a16="http://schemas.microsoft.com/office/drawing/2014/main" id="{D533EFD0-5470-405E-956C-D71D83DAB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5410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即</a:t>
            </a:r>
            <a:endParaRPr lang="zh-CN" altLang="en-US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091" name="矩形 12">
            <a:extLst>
              <a:ext uri="{FF2B5EF4-FFF2-40B4-BE49-F238E27FC236}">
                <a16:creationId xmlns:a16="http://schemas.microsoft.com/office/drawing/2014/main" id="{B563E68D-9470-4203-859A-E9C5F9425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2967038"/>
            <a:ext cx="489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使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P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最小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的</a:t>
            </a:r>
            <a:r>
              <a:rPr lang="zh-CN" altLang="en-US" sz="2400" b="1" dirty="0">
                <a:latin typeface="+mn-lt"/>
                <a:ea typeface="微软雅黑" pitchFamily="34" charset="-122"/>
                <a:cs typeface="Arial" charset="0"/>
              </a:rPr>
              <a:t>最佳判决分界点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r</a:t>
            </a:r>
            <a:r>
              <a:rPr lang="en-US" altLang="zh-CN" sz="2400" baseline="-25000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0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  <a:sym typeface="Symbol" pitchFamily="18" charset="2"/>
              </a:rPr>
              <a:t>：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 </a:t>
            </a:r>
          </a:p>
        </p:txBody>
      </p:sp>
      <p:sp>
        <p:nvSpPr>
          <p:cNvPr id="46092" name="矩形 10">
            <a:extLst>
              <a:ext uri="{FF2B5EF4-FFF2-40B4-BE49-F238E27FC236}">
                <a16:creationId xmlns:a16="http://schemas.microsoft.com/office/drawing/2014/main" id="{3DB955C3-C4A0-4DBF-8282-2DF4BA942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472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i="1" dirty="0">
                <a:latin typeface="+mn-lt"/>
                <a:ea typeface="微软雅黑" pitchFamily="34" charset="-122"/>
                <a:cs typeface="Arial" charset="0"/>
              </a:rPr>
              <a:t>——</a:t>
            </a:r>
            <a:r>
              <a:rPr lang="en-US" altLang="zh-CN" sz="2400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en-US" altLang="zh-CN" sz="2400" i="1" dirty="0" err="1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P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e</a:t>
            </a:r>
            <a:r>
              <a:rPr lang="en-US" altLang="zh-CN" sz="2400" baseline="-25000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与 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r</a:t>
            </a:r>
            <a:r>
              <a:rPr lang="en-US" altLang="zh-CN" sz="2000" b="1" baseline="-25000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0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  <a:sym typeface="Symbol" pitchFamily="18" charset="2"/>
              </a:rPr>
              <a:t>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密切相关 。</a:t>
            </a:r>
          </a:p>
        </p:txBody>
      </p:sp>
      <p:sp>
        <p:nvSpPr>
          <p:cNvPr id="46093" name="灯片编号占位符 1">
            <a:extLst>
              <a:ext uri="{FF2B5EF4-FFF2-40B4-BE49-F238E27FC236}">
                <a16:creationId xmlns:a16="http://schemas.microsoft.com/office/drawing/2014/main" id="{DCC783D3-36E4-48D9-A51A-017CA43AC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04541E-5639-40EB-82F8-ABD1B28A35E1}" type="slidenum">
              <a:rPr lang="en-US" altLang="zh-CN">
                <a:ea typeface="华文彩云" panose="02010800040101010101" pitchFamily="2" charset="-122"/>
              </a:rPr>
              <a:pPr eaLnBrk="1" hangingPunct="1"/>
              <a:t>13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2EEC29DB-E8D4-4D83-8492-022DB4A81681}"/>
              </a:ext>
            </a:extLst>
          </p:cNvPr>
          <p:cNvSpPr/>
          <p:nvPr/>
        </p:nvSpPr>
        <p:spPr bwMode="auto">
          <a:xfrm>
            <a:off x="2590800" y="5314950"/>
            <a:ext cx="4343400" cy="1066800"/>
          </a:xfrm>
          <a:prstGeom prst="rect">
            <a:avLst/>
          </a:prstGeom>
          <a:solidFill>
            <a:srgbClr val="E8E8E8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3D026C9-5E08-4376-B003-2FAFDC75D1E8}"/>
              </a:ext>
            </a:extLst>
          </p:cNvPr>
          <p:cNvSpPr/>
          <p:nvPr/>
        </p:nvSpPr>
        <p:spPr bwMode="auto">
          <a:xfrm>
            <a:off x="2590800" y="3812558"/>
            <a:ext cx="4343400" cy="1066800"/>
          </a:xfrm>
          <a:prstGeom prst="rect">
            <a:avLst/>
          </a:prstGeom>
          <a:solidFill>
            <a:srgbClr val="E8E8E8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6AFD8B3-30EC-4D58-A7EB-92B05B7B81BE}"/>
              </a:ext>
            </a:extLst>
          </p:cNvPr>
          <p:cNvSpPr/>
          <p:nvPr/>
        </p:nvSpPr>
        <p:spPr bwMode="auto">
          <a:xfrm>
            <a:off x="2591439" y="1684646"/>
            <a:ext cx="4343400" cy="1752600"/>
          </a:xfrm>
          <a:prstGeom prst="rect">
            <a:avLst/>
          </a:prstGeom>
          <a:solidFill>
            <a:srgbClr val="E8E8E8"/>
          </a:solidFill>
          <a:ln w="952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12304" name="矩形 5">
            <a:extLst>
              <a:ext uri="{FF2B5EF4-FFF2-40B4-BE49-F238E27FC236}">
                <a16:creationId xmlns:a16="http://schemas.microsoft.com/office/drawing/2014/main" id="{7C128AAF-479C-41AB-A03C-275B2FC09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363" y="1903413"/>
            <a:ext cx="492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2400" dirty="0">
                <a:latin typeface="+mn-ea"/>
                <a:ea typeface="+mn-ea"/>
              </a:rPr>
              <a:t>若</a:t>
            </a:r>
          </a:p>
        </p:txBody>
      </p:sp>
      <p:graphicFrame>
        <p:nvGraphicFramePr>
          <p:cNvPr id="47116" name="Object 2">
            <a:extLst>
              <a:ext uri="{FF2B5EF4-FFF2-40B4-BE49-F238E27FC236}">
                <a16:creationId xmlns:a16="http://schemas.microsoft.com/office/drawing/2014/main" id="{1DDD6C6C-3BE6-43E3-8D4E-DB154E8B58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698625"/>
          <a:ext cx="17510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3" name="Equation" r:id="rId3" imgW="901309" imgH="431613" progId="">
                  <p:embed/>
                </p:oleObj>
              </mc:Choice>
              <mc:Fallback>
                <p:oleObj name="Equation" r:id="rId3" imgW="901309" imgH="431613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98625"/>
                        <a:ext cx="17510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5786CBA-1498-47CF-B921-89E428336714}"/>
              </a:ext>
            </a:extLst>
          </p:cNvPr>
          <p:cNvSpPr/>
          <p:nvPr/>
        </p:nvSpPr>
        <p:spPr>
          <a:xfrm>
            <a:off x="5116513" y="1881188"/>
            <a:ext cx="18065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2400" b="1" dirty="0">
                <a:latin typeface="+mn-lt"/>
                <a:ea typeface="+mn-ea"/>
              </a:rPr>
              <a:t>则判为“</a:t>
            </a:r>
            <a:r>
              <a:rPr lang="en-US" altLang="zh-CN" sz="2400" b="1" dirty="0">
                <a:latin typeface="+mn-lt"/>
                <a:ea typeface="+mn-ea"/>
                <a:cs typeface="Arial" pitchFamily="34" charset="0"/>
              </a:rPr>
              <a:t>0</a:t>
            </a:r>
            <a:r>
              <a:rPr lang="en-US" altLang="zh-CN" sz="2400" b="1" dirty="0">
                <a:latin typeface="+mn-lt"/>
                <a:ea typeface="+mn-ea"/>
              </a:rPr>
              <a:t>” </a:t>
            </a:r>
            <a:endParaRPr lang="zh-CN" altLang="en-US" sz="2400" b="1" dirty="0">
              <a:latin typeface="+mn-lt"/>
              <a:ea typeface="+mn-ea"/>
            </a:endParaRPr>
          </a:p>
        </p:txBody>
      </p:sp>
      <p:graphicFrame>
        <p:nvGraphicFramePr>
          <p:cNvPr id="47118" name="Object 3">
            <a:extLst>
              <a:ext uri="{FF2B5EF4-FFF2-40B4-BE49-F238E27FC236}">
                <a16:creationId xmlns:a16="http://schemas.microsoft.com/office/drawing/2014/main" id="{1279F671-4B9D-4D94-9D0B-1BA325367E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7388" y="2613025"/>
          <a:ext cx="17256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" name="Equation" r:id="rId5" imgW="888614" imgH="431613" progId="">
                  <p:embed/>
                </p:oleObj>
              </mc:Choice>
              <mc:Fallback>
                <p:oleObj name="Equation" r:id="rId5" imgW="888614" imgH="431613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2613025"/>
                        <a:ext cx="17256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4EAF0F8-E726-4D68-9815-8F909A1DC185}"/>
              </a:ext>
            </a:extLst>
          </p:cNvPr>
          <p:cNvSpPr/>
          <p:nvPr/>
        </p:nvSpPr>
        <p:spPr>
          <a:xfrm>
            <a:off x="5105400" y="2760663"/>
            <a:ext cx="18065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2400" b="1" dirty="0">
                <a:latin typeface="+mn-lt"/>
                <a:ea typeface="+mn-ea"/>
              </a:rPr>
              <a:t>则判为“</a:t>
            </a:r>
            <a:r>
              <a:rPr lang="en-US" altLang="zh-CN" sz="2400" b="1" dirty="0">
                <a:latin typeface="+mn-lt"/>
                <a:ea typeface="+mn-ea"/>
                <a:cs typeface="Arial" pitchFamily="34" charset="0"/>
              </a:rPr>
              <a:t>1</a:t>
            </a:r>
            <a:r>
              <a:rPr lang="en-US" altLang="zh-CN" sz="2400" b="1" dirty="0">
                <a:latin typeface="+mn-lt"/>
                <a:ea typeface="+mn-ea"/>
              </a:rPr>
              <a:t>” </a:t>
            </a:r>
            <a:endParaRPr lang="zh-CN" altLang="en-US" sz="2400" b="1" dirty="0">
              <a:latin typeface="+mn-lt"/>
              <a:ea typeface="+mn-ea"/>
            </a:endParaRPr>
          </a:p>
        </p:txBody>
      </p:sp>
      <p:sp>
        <p:nvSpPr>
          <p:cNvPr id="12307" name="矩形 11">
            <a:extLst>
              <a:ext uri="{FF2B5EF4-FFF2-40B4-BE49-F238E27FC236}">
                <a16:creationId xmlns:a16="http://schemas.microsoft.com/office/drawing/2014/main" id="{4CA7397C-FFD3-4BC8-8B50-B0C66E789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22575"/>
            <a:ext cx="49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2400" dirty="0">
                <a:latin typeface="+mn-ea"/>
                <a:ea typeface="+mn-ea"/>
              </a:rPr>
              <a:t>若</a:t>
            </a:r>
          </a:p>
        </p:txBody>
      </p:sp>
      <p:sp>
        <p:nvSpPr>
          <p:cNvPr id="47121" name="Text Box 29">
            <a:extLst>
              <a:ext uri="{FF2B5EF4-FFF2-40B4-BE49-F238E27FC236}">
                <a16:creationId xmlns:a16="http://schemas.microsoft.com/office/drawing/2014/main" id="{DF668F84-D5F6-4090-800D-48B1B28FD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3714750"/>
            <a:ext cx="4321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+mn-lt"/>
                <a:ea typeface="楷体_GB2312" pitchFamily="49" charset="-122"/>
                <a:cs typeface="Arial" charset="0"/>
              </a:rPr>
              <a:t> </a:t>
            </a:r>
            <a:r>
              <a:rPr lang="zh-CN" altLang="en-US" sz="2400" dirty="0">
                <a:latin typeface="+mn-lt"/>
                <a:ea typeface="楷体_GB2312" pitchFamily="49" charset="-122"/>
                <a:cs typeface="Arial" charset="0"/>
              </a:rPr>
              <a:t>若  </a:t>
            </a:r>
            <a:r>
              <a:rPr lang="en-US" altLang="zh-CN" sz="2400" b="1" i="1" dirty="0">
                <a:latin typeface="+mn-lt"/>
                <a:ea typeface="楷体_GB2312" pitchFamily="49" charset="-122"/>
                <a:cs typeface="Arial" charset="0"/>
              </a:rPr>
              <a:t>f</a:t>
            </a:r>
            <a:r>
              <a:rPr lang="en-US" altLang="zh-CN" sz="2400" b="1" baseline="-25000" dirty="0">
                <a:latin typeface="+mn-lt"/>
                <a:ea typeface="楷体_GB2312" pitchFamily="49" charset="-122"/>
                <a:cs typeface="Arial" charset="0"/>
              </a:rPr>
              <a:t>0</a:t>
            </a:r>
            <a:r>
              <a:rPr lang="en-US" altLang="zh-CN" sz="2400" b="1" dirty="0">
                <a:latin typeface="+mn-lt"/>
                <a:ea typeface="楷体_GB2312" pitchFamily="49" charset="-122"/>
                <a:cs typeface="Arial" charset="0"/>
              </a:rPr>
              <a:t>(</a:t>
            </a:r>
            <a:r>
              <a:rPr lang="en-US" altLang="zh-CN" sz="2400" b="1" i="1" dirty="0">
                <a:latin typeface="+mn-lt"/>
                <a:ea typeface="楷体_GB2312" pitchFamily="49" charset="-122"/>
                <a:cs typeface="Arial" charset="0"/>
              </a:rPr>
              <a:t>r</a:t>
            </a:r>
            <a:r>
              <a:rPr lang="en-US" altLang="zh-CN" sz="2400" b="1" dirty="0">
                <a:latin typeface="+mn-lt"/>
                <a:ea typeface="楷体_GB2312" pitchFamily="49" charset="-122"/>
                <a:cs typeface="Arial" charset="0"/>
              </a:rPr>
              <a:t>) &gt; </a:t>
            </a:r>
            <a:r>
              <a:rPr lang="en-US" altLang="zh-CN" sz="2400" b="1" i="1" dirty="0">
                <a:latin typeface="+mn-lt"/>
                <a:ea typeface="楷体_GB2312" pitchFamily="49" charset="-122"/>
                <a:cs typeface="Arial" charset="0"/>
              </a:rPr>
              <a:t>f</a:t>
            </a:r>
            <a:r>
              <a:rPr lang="en-US" altLang="zh-CN" sz="2400" b="1" baseline="-25000" dirty="0">
                <a:latin typeface="+mn-lt"/>
                <a:ea typeface="楷体_GB2312" pitchFamily="49" charset="-122"/>
                <a:cs typeface="Arial" charset="0"/>
              </a:rPr>
              <a:t>1</a:t>
            </a:r>
            <a:r>
              <a:rPr lang="en-US" altLang="zh-CN" sz="2400" b="1" dirty="0">
                <a:latin typeface="+mn-lt"/>
                <a:ea typeface="楷体_GB2312" pitchFamily="49" charset="-122"/>
                <a:cs typeface="Arial" charset="0"/>
              </a:rPr>
              <a:t>(</a:t>
            </a:r>
            <a:r>
              <a:rPr lang="en-US" altLang="zh-CN" sz="2400" b="1" i="1" dirty="0">
                <a:latin typeface="+mn-lt"/>
                <a:ea typeface="楷体_GB2312" pitchFamily="49" charset="-122"/>
                <a:cs typeface="Arial" charset="0"/>
              </a:rPr>
              <a:t>r</a:t>
            </a:r>
            <a:r>
              <a:rPr lang="en-US" altLang="zh-CN" sz="2400" b="1" dirty="0">
                <a:latin typeface="+mn-lt"/>
                <a:ea typeface="楷体_GB2312" pitchFamily="49" charset="-122"/>
                <a:cs typeface="Arial" charset="0"/>
              </a:rPr>
              <a:t>)</a:t>
            </a:r>
            <a:r>
              <a:rPr lang="zh-CN" altLang="en-US" sz="2400" dirty="0">
                <a:latin typeface="+mn-lt"/>
                <a:ea typeface="楷体_GB2312" pitchFamily="49" charset="-122"/>
                <a:cs typeface="Arial" charset="0"/>
              </a:rPr>
              <a:t>， </a:t>
            </a:r>
            <a:r>
              <a:rPr lang="zh-CN" altLang="en-US" sz="2400" b="1" dirty="0">
                <a:latin typeface="+mn-lt"/>
                <a:ea typeface="楷体_GB2312" pitchFamily="49" charset="-122"/>
                <a:cs typeface="Arial" charset="0"/>
              </a:rPr>
              <a:t>则判为“</a:t>
            </a:r>
            <a:r>
              <a:rPr lang="en-US" altLang="zh-CN" sz="2400" b="1" dirty="0">
                <a:latin typeface="+mn-lt"/>
                <a:ea typeface="楷体_GB2312" pitchFamily="49" charset="-122"/>
                <a:cs typeface="Arial" charset="0"/>
              </a:rPr>
              <a:t>0”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+mn-lt"/>
                <a:ea typeface="楷体_GB2312" pitchFamily="49" charset="-122"/>
                <a:cs typeface="Arial" charset="0"/>
              </a:rPr>
              <a:t> </a:t>
            </a:r>
            <a:r>
              <a:rPr lang="zh-CN" altLang="en-US" sz="2400" dirty="0">
                <a:latin typeface="+mn-lt"/>
                <a:ea typeface="楷体_GB2312" pitchFamily="49" charset="-122"/>
                <a:cs typeface="Arial" charset="0"/>
              </a:rPr>
              <a:t>若  </a:t>
            </a:r>
            <a:r>
              <a:rPr lang="en-US" altLang="zh-CN" sz="2400" b="1" i="1" dirty="0">
                <a:latin typeface="+mn-lt"/>
                <a:ea typeface="楷体_GB2312" pitchFamily="49" charset="-122"/>
                <a:cs typeface="Arial" charset="0"/>
              </a:rPr>
              <a:t>f</a:t>
            </a:r>
            <a:r>
              <a:rPr lang="en-US" altLang="zh-CN" sz="2400" b="1" baseline="-25000" dirty="0">
                <a:latin typeface="+mn-lt"/>
                <a:ea typeface="楷体_GB2312" pitchFamily="49" charset="-122"/>
                <a:cs typeface="Arial" charset="0"/>
              </a:rPr>
              <a:t>0</a:t>
            </a:r>
            <a:r>
              <a:rPr lang="en-US" altLang="zh-CN" sz="2400" b="1" dirty="0">
                <a:latin typeface="+mn-lt"/>
                <a:ea typeface="楷体_GB2312" pitchFamily="49" charset="-122"/>
                <a:cs typeface="Arial" charset="0"/>
              </a:rPr>
              <a:t>(</a:t>
            </a:r>
            <a:r>
              <a:rPr lang="en-US" altLang="zh-CN" sz="2400" b="1" i="1" dirty="0">
                <a:latin typeface="+mn-lt"/>
                <a:ea typeface="楷体_GB2312" pitchFamily="49" charset="-122"/>
                <a:cs typeface="Arial" charset="0"/>
              </a:rPr>
              <a:t>r</a:t>
            </a:r>
            <a:r>
              <a:rPr lang="en-US" altLang="zh-CN" sz="2400" b="1" dirty="0">
                <a:latin typeface="+mn-lt"/>
                <a:ea typeface="楷体_GB2312" pitchFamily="49" charset="-122"/>
                <a:cs typeface="Arial" charset="0"/>
              </a:rPr>
              <a:t>) &lt; </a:t>
            </a:r>
            <a:r>
              <a:rPr lang="en-US" altLang="zh-CN" sz="2400" b="1" i="1" dirty="0">
                <a:latin typeface="+mn-lt"/>
                <a:ea typeface="楷体_GB2312" pitchFamily="49" charset="-122"/>
                <a:cs typeface="Arial" charset="0"/>
              </a:rPr>
              <a:t>f</a:t>
            </a:r>
            <a:r>
              <a:rPr lang="en-US" altLang="zh-CN" sz="2400" b="1" baseline="-25000" dirty="0">
                <a:latin typeface="+mn-lt"/>
                <a:ea typeface="楷体_GB2312" pitchFamily="49" charset="-122"/>
                <a:cs typeface="Arial" charset="0"/>
              </a:rPr>
              <a:t>1</a:t>
            </a:r>
            <a:r>
              <a:rPr lang="en-US" altLang="zh-CN" sz="2400" b="1" dirty="0">
                <a:latin typeface="+mn-lt"/>
                <a:ea typeface="楷体_GB2312" pitchFamily="49" charset="-122"/>
                <a:cs typeface="Arial" charset="0"/>
              </a:rPr>
              <a:t>(</a:t>
            </a:r>
            <a:r>
              <a:rPr lang="en-US" altLang="zh-CN" sz="2400" b="1" i="1" dirty="0">
                <a:latin typeface="+mn-lt"/>
                <a:ea typeface="楷体_GB2312" pitchFamily="49" charset="-122"/>
                <a:cs typeface="Arial" charset="0"/>
              </a:rPr>
              <a:t>r</a:t>
            </a:r>
            <a:r>
              <a:rPr lang="en-US" altLang="zh-CN" sz="2400" b="1" dirty="0">
                <a:latin typeface="+mn-lt"/>
                <a:ea typeface="楷体_GB2312" pitchFamily="49" charset="-122"/>
                <a:cs typeface="Arial" charset="0"/>
              </a:rPr>
              <a:t>)</a:t>
            </a:r>
            <a:r>
              <a:rPr lang="zh-CN" altLang="en-US" sz="2400" dirty="0">
                <a:latin typeface="+mn-lt"/>
                <a:ea typeface="楷体_GB2312" pitchFamily="49" charset="-122"/>
                <a:cs typeface="Arial" charset="0"/>
              </a:rPr>
              <a:t>， </a:t>
            </a:r>
            <a:r>
              <a:rPr lang="zh-CN" altLang="en-US" sz="2400" b="1" dirty="0">
                <a:latin typeface="+mn-lt"/>
                <a:ea typeface="楷体_GB2312" pitchFamily="49" charset="-122"/>
                <a:cs typeface="Arial" charset="0"/>
              </a:rPr>
              <a:t>则判为“</a:t>
            </a:r>
            <a:r>
              <a:rPr lang="en-US" altLang="zh-CN" sz="2400" b="1" dirty="0">
                <a:latin typeface="+mn-lt"/>
                <a:ea typeface="楷体_GB2312" pitchFamily="49" charset="-122"/>
                <a:cs typeface="Arial" charset="0"/>
              </a:rPr>
              <a:t>1”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DEC6A3-6140-4613-8275-B5D284372625}"/>
              </a:ext>
            </a:extLst>
          </p:cNvPr>
          <p:cNvSpPr/>
          <p:nvPr/>
        </p:nvSpPr>
        <p:spPr>
          <a:xfrm>
            <a:off x="773113" y="3886200"/>
            <a:ext cx="1589087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彩云" pitchFamily="2" charset="-122"/>
                <a:cs typeface="Arial" pitchFamily="34" charset="0"/>
              </a:rPr>
              <a:t>P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彩云" pitchFamily="2" charset="-122"/>
                <a:cs typeface="Arial" pitchFamily="34" charset="0"/>
              </a:rPr>
              <a:t>(1)</a:t>
            </a:r>
            <a:r>
              <a:rPr lang="en-US" altLang="zh-CN" sz="2400" b="1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=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彩云" pitchFamily="2" charset="-122"/>
                <a:cs typeface="Arial" pitchFamily="34" charset="0"/>
              </a:rPr>
              <a:t>P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彩云" pitchFamily="2" charset="-122"/>
                <a:cs typeface="Arial" pitchFamily="34" charset="0"/>
              </a:rPr>
              <a:t>(0) </a:t>
            </a:r>
            <a:endParaRPr lang="zh-CN" altLang="en-US" sz="2400" dirty="0">
              <a:solidFill>
                <a:srgbClr val="800080"/>
              </a:solidFill>
              <a:latin typeface="+mn-ea"/>
              <a:ea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286E87-5D9E-42D9-AE66-3AB48EFD3672}"/>
              </a:ext>
            </a:extLst>
          </p:cNvPr>
          <p:cNvSpPr/>
          <p:nvPr/>
        </p:nvSpPr>
        <p:spPr>
          <a:xfrm>
            <a:off x="1981200" y="1074738"/>
            <a:ext cx="60960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000" dirty="0">
                <a:latin typeface="+mn-ea"/>
                <a:ea typeface="+mn-ea"/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最大似然准则</a:t>
            </a:r>
            <a:r>
              <a:rPr lang="zh-CN" altLang="en-US" sz="2000" dirty="0">
                <a:latin typeface="+mn-ea"/>
                <a:ea typeface="+mn-ea"/>
              </a:rPr>
              <a:t>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，可使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误码率最小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solidFill>
                <a:srgbClr val="80008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7124" name="Object 4">
            <a:extLst>
              <a:ext uri="{FF2B5EF4-FFF2-40B4-BE49-F238E27FC236}">
                <a16:creationId xmlns:a16="http://schemas.microsoft.com/office/drawing/2014/main" id="{1F0FF781-3ADA-4E86-88E2-AAF51525A5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6538" y="5405438"/>
          <a:ext cx="40020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公式" r:id="rId7" imgW="1968500" imgH="241300" progId="Equation.3">
                  <p:embed/>
                </p:oleObj>
              </mc:Choice>
              <mc:Fallback>
                <p:oleObj name="公式" r:id="rId7" imgW="19685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5405438"/>
                        <a:ext cx="40020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5" name="矩形 20">
            <a:extLst>
              <a:ext uri="{FF2B5EF4-FFF2-40B4-BE49-F238E27FC236}">
                <a16:creationId xmlns:a16="http://schemas.microsoft.com/office/drawing/2014/main" id="{D5189EFC-2D02-4357-9EC0-256B2ED4D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257800"/>
            <a:ext cx="10668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200"/>
              </a:lnSpc>
              <a:buClr>
                <a:srgbClr val="0000CC"/>
              </a:buClr>
              <a:buSzPct val="65000"/>
            </a:pPr>
            <a:r>
              <a:rPr lang="zh-CN" altLang="en-US" sz="2000">
                <a:ea typeface="微软雅黑" panose="020B0503020204020204" pitchFamily="34" charset="-122"/>
                <a:cs typeface="Arial" panose="020B0604020202020204" pitchFamily="34" charset="0"/>
              </a:rPr>
              <a:t>推广到</a:t>
            </a:r>
            <a:endParaRPr lang="en-US" altLang="zh-CN" sz="200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3200"/>
              </a:lnSpc>
              <a:buClr>
                <a:srgbClr val="0000CC"/>
              </a:buClr>
              <a:buSzPct val="65000"/>
            </a:pPr>
            <a:r>
              <a:rPr lang="en-US" altLang="zh-CN" sz="2400" b="1">
                <a:solidFill>
                  <a:srgbClr val="0000C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zh-CN" altLang="en-US" sz="2000" b="1">
                <a:ea typeface="微软雅黑" panose="020B0503020204020204" pitchFamily="34" charset="-122"/>
                <a:cs typeface="Arial" panose="020B0604020202020204" pitchFamily="34" charset="0"/>
              </a:rPr>
              <a:t>进制</a:t>
            </a:r>
            <a:endParaRPr lang="zh-CN" altLang="en-US" sz="2000" b="1">
              <a:latin typeface="宋体" panose="02010600030101010101" pitchFamily="2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47126" name="Object 5">
            <a:extLst>
              <a:ext uri="{FF2B5EF4-FFF2-40B4-BE49-F238E27FC236}">
                <a16:creationId xmlns:a16="http://schemas.microsoft.com/office/drawing/2014/main" id="{D019DEC6-2F48-4F95-8916-0713B8CB8C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7288" y="5965825"/>
          <a:ext cx="27797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Equation" r:id="rId9" imgW="1548728" imgH="215806" progId="">
                  <p:embed/>
                </p:oleObj>
              </mc:Choice>
              <mc:Fallback>
                <p:oleObj name="Equation" r:id="rId9" imgW="1548728" imgH="215806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288" y="5965825"/>
                        <a:ext cx="277971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7" name="矩形 23">
            <a:extLst>
              <a:ext uri="{FF2B5EF4-FFF2-40B4-BE49-F238E27FC236}">
                <a16:creationId xmlns:a16="http://schemas.microsoft.com/office/drawing/2014/main" id="{61C04FCD-C121-4BF6-B5D9-4B494E4D7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8" y="6000750"/>
            <a:ext cx="696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</a:p>
        </p:txBody>
      </p:sp>
      <p:sp>
        <p:nvSpPr>
          <p:cNvPr id="47128" name="矩形 19">
            <a:extLst>
              <a:ext uri="{FF2B5EF4-FFF2-40B4-BE49-F238E27FC236}">
                <a16:creationId xmlns:a16="http://schemas.microsoft.com/office/drawing/2014/main" id="{BAC7B497-6657-46D4-BB44-AD25599D0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6388"/>
            <a:ext cx="1735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0000"/>
              </a:buClr>
              <a:buSzPct val="80000"/>
            </a:pPr>
            <a:r>
              <a:rPr lang="zh-CN" altLang="en-US" sz="2000">
                <a:solidFill>
                  <a:srgbClr val="0000C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33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判决规则</a:t>
            </a:r>
            <a:endParaRPr lang="zh-CN" altLang="en-US" sz="2000">
              <a:solidFill>
                <a:srgbClr val="003399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757A48A-B765-4805-8059-43FF4945036D}"/>
              </a:ext>
            </a:extLst>
          </p:cNvPr>
          <p:cNvSpPr/>
          <p:nvPr/>
        </p:nvSpPr>
        <p:spPr bwMode="auto">
          <a:xfrm>
            <a:off x="838200" y="5181600"/>
            <a:ext cx="1219200" cy="106680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lgDashDot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814016B-5132-4B3C-B3ED-128DA296FDA5}"/>
              </a:ext>
            </a:extLst>
          </p:cNvPr>
          <p:cNvSpPr/>
          <p:nvPr/>
        </p:nvSpPr>
        <p:spPr>
          <a:xfrm>
            <a:off x="6911975" y="1933575"/>
            <a:ext cx="13398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srgbClr val="003399"/>
                </a:solidFill>
                <a:latin typeface="+mn-lt"/>
                <a:ea typeface="+mn-ea"/>
                <a:cs typeface="Arial" charset="0"/>
              </a:rPr>
              <a:t> —— </a:t>
            </a:r>
            <a:r>
              <a:rPr lang="en-US" altLang="zh-CN" sz="2400" b="1" i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s</a:t>
            </a:r>
            <a:r>
              <a:rPr lang="en-US" altLang="zh-CN" sz="2400" baseline="-25000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0</a:t>
            </a:r>
            <a:r>
              <a:rPr lang="en-US" altLang="zh-CN" sz="2400" b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(</a:t>
            </a:r>
            <a:r>
              <a:rPr lang="en-US" altLang="zh-CN" sz="2400" b="1" i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lang="en-US" altLang="zh-CN" sz="2400" b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)</a:t>
            </a:r>
            <a:endParaRPr lang="zh-CN" altLang="en-US" sz="2400" dirty="0">
              <a:solidFill>
                <a:srgbClr val="003399"/>
              </a:solidFill>
              <a:latin typeface="+mn-lt"/>
              <a:ea typeface="华文彩云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336D07-894A-4C1C-9704-78A80C5605C9}"/>
              </a:ext>
            </a:extLst>
          </p:cNvPr>
          <p:cNvSpPr/>
          <p:nvPr/>
        </p:nvSpPr>
        <p:spPr>
          <a:xfrm>
            <a:off x="6948488" y="2822575"/>
            <a:ext cx="1338262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srgbClr val="003399"/>
                </a:solidFill>
                <a:latin typeface="+mn-lt"/>
                <a:ea typeface="+mn-ea"/>
                <a:cs typeface="Arial" charset="0"/>
              </a:rPr>
              <a:t> —— </a:t>
            </a:r>
            <a:r>
              <a:rPr lang="en-US" altLang="zh-CN" sz="2400" b="1" i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s</a:t>
            </a:r>
            <a:r>
              <a:rPr lang="en-US" altLang="zh-CN" sz="2400" baseline="-25000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1</a:t>
            </a:r>
            <a:r>
              <a:rPr lang="en-US" altLang="zh-CN" sz="2400" b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(</a:t>
            </a:r>
            <a:r>
              <a:rPr lang="en-US" altLang="zh-CN" sz="2400" b="1" i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lang="en-US" altLang="zh-CN" sz="2400" b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)</a:t>
            </a:r>
            <a:endParaRPr lang="zh-CN" altLang="en-US" sz="2400" dirty="0">
              <a:solidFill>
                <a:srgbClr val="003399"/>
              </a:solidFill>
              <a:latin typeface="+mn-lt"/>
              <a:ea typeface="华文彩云" pitchFamily="2" charset="-122"/>
            </a:endParaRPr>
          </a:p>
        </p:txBody>
      </p:sp>
      <p:sp>
        <p:nvSpPr>
          <p:cNvPr id="47132" name="灯片编号占位符 1">
            <a:extLst>
              <a:ext uri="{FF2B5EF4-FFF2-40B4-BE49-F238E27FC236}">
                <a16:creationId xmlns:a16="http://schemas.microsoft.com/office/drawing/2014/main" id="{5DC8B94B-1C4E-47A1-B74C-68DC3A92AA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ABBF00-FCF2-409F-A6E4-8AF9A31C40BF}" type="slidenum">
              <a:rPr lang="en-US" altLang="zh-CN">
                <a:ea typeface="华文彩云" panose="02010800040101010101" pitchFamily="2" charset="-122"/>
              </a:rPr>
              <a:pPr eaLnBrk="1" hangingPunct="1"/>
              <a:t>14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701FC9B4-A0AF-427D-BA1A-72A1FD261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254375"/>
            <a:ext cx="577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4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确知数字信号的最佳接收</a:t>
            </a:r>
            <a:endParaRPr lang="zh-CN" altLang="zh-CN" sz="4000" b="1" noProof="1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043" name="矩形 4">
            <a:extLst>
              <a:ext uri="{FF2B5EF4-FFF2-40B4-BE49-F238E27FC236}">
                <a16:creationId xmlns:a16="http://schemas.microsoft.com/office/drawing/2014/main" id="{754DA848-B4AB-4535-82FF-EB21E250F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89163"/>
            <a:ext cx="15462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en-US" sz="3600" b="1" u="sng" dirty="0">
                <a:solidFill>
                  <a:srgbClr val="800080"/>
                </a:solidFill>
                <a:latin typeface="+mn-ea"/>
                <a:ea typeface="+mn-ea"/>
              </a:rPr>
              <a:t>§</a:t>
            </a:r>
            <a:r>
              <a:rPr lang="en-US" altLang="en-US" sz="3600" b="1" u="sng" dirty="0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9</a:t>
            </a:r>
            <a:r>
              <a:rPr lang="en-US" altLang="zh-CN" sz="3600" b="1" u="sng" dirty="0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.3  </a:t>
            </a:r>
            <a:endParaRPr lang="zh-CN" altLang="en-US" sz="3600" b="1" u="sng" dirty="0">
              <a:solidFill>
                <a:srgbClr val="800080"/>
              </a:solidFill>
              <a:latin typeface="Arial" charset="0"/>
              <a:ea typeface="华文彩云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DE3FC2-CE43-476C-8BF8-F0C50729D0A2}"/>
              </a:ext>
            </a:extLst>
          </p:cNvPr>
          <p:cNvSpPr/>
          <p:nvPr/>
        </p:nvSpPr>
        <p:spPr>
          <a:xfrm>
            <a:off x="1524000" y="4572000"/>
            <a:ext cx="6172200" cy="604838"/>
          </a:xfrm>
          <a:prstGeom prst="rect">
            <a:avLst/>
          </a:prstGeom>
          <a:solidFill>
            <a:srgbClr val="E8E8E8"/>
          </a:solidFill>
          <a:effectLst/>
        </p:spPr>
        <p:txBody>
          <a:bodyPr>
            <a:spAutoFit/>
          </a:bodyPr>
          <a:lstStyle/>
          <a:p>
            <a:pPr>
              <a:lnSpc>
                <a:spcPts val="4000"/>
              </a:lnSpc>
              <a:buClr>
                <a:srgbClr val="7F7F7F"/>
              </a:buClr>
              <a:buSzPct val="65000"/>
              <a:defRPr/>
            </a:pP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     以</a:t>
            </a:r>
            <a:r>
              <a:rPr lang="zh-CN" altLang="en-US" sz="2000" b="1">
                <a:latin typeface="Arial" charset="0"/>
                <a:ea typeface="微软雅黑" pitchFamily="34" charset="-122"/>
                <a:cs typeface="Arial" charset="0"/>
              </a:rPr>
              <a:t>二进制</a:t>
            </a: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为例</a:t>
            </a:r>
            <a:r>
              <a:rPr lang="zh-CN" altLang="en-US" sz="2000">
                <a:latin typeface="宋体" charset="-122"/>
                <a:ea typeface="微软雅黑" pitchFamily="34" charset="-122"/>
                <a:cs typeface="Arial" charset="0"/>
              </a:rPr>
              <a:t>，</a:t>
            </a: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讨论</a:t>
            </a: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确知信号</a:t>
            </a: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的最佳接收机</a:t>
            </a: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结构</a:t>
            </a:r>
            <a:endParaRPr lang="zh-CN" altLang="en-US" sz="2000">
              <a:latin typeface="Arial" charset="0"/>
              <a:ea typeface="微软雅黑" pitchFamily="34" charset="-122"/>
              <a:cs typeface="Arial" charset="0"/>
            </a:endParaRPr>
          </a:p>
        </p:txBody>
      </p:sp>
      <p:sp>
        <p:nvSpPr>
          <p:cNvPr id="48133" name="灯片编号占位符 1">
            <a:extLst>
              <a:ext uri="{FF2B5EF4-FFF2-40B4-BE49-F238E27FC236}">
                <a16:creationId xmlns:a16="http://schemas.microsoft.com/office/drawing/2014/main" id="{3D3D57AE-7296-4CAE-97E8-2F68350BCB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7FFE13-E35C-427E-9E88-0DB1EFB270C7}" type="slidenum">
              <a:rPr lang="en-US" altLang="zh-CN">
                <a:ea typeface="华文彩云" panose="02010800040101010101" pitchFamily="2" charset="-122"/>
              </a:rPr>
              <a:pPr eaLnBrk="1" hangingPunct="1"/>
              <a:t>15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>
            <a:extLst>
              <a:ext uri="{FF2B5EF4-FFF2-40B4-BE49-F238E27FC236}">
                <a16:creationId xmlns:a16="http://schemas.microsoft.com/office/drawing/2014/main" id="{B6AFF065-E3D0-41B1-92E3-B360D0ECB6D6}"/>
              </a:ext>
            </a:extLst>
          </p:cNvPr>
          <p:cNvSpPr/>
          <p:nvPr/>
        </p:nvSpPr>
        <p:spPr bwMode="auto">
          <a:xfrm>
            <a:off x="838200" y="5562600"/>
            <a:ext cx="914400" cy="533400"/>
          </a:xfrm>
          <a:prstGeom prst="ellipse">
            <a:avLst/>
          </a:prstGeom>
          <a:solidFill>
            <a:srgbClr val="E8E8E8"/>
          </a:solidFill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15365" name="Rectangle 7">
            <a:extLst>
              <a:ext uri="{FF2B5EF4-FFF2-40B4-BE49-F238E27FC236}">
                <a16:creationId xmlns:a16="http://schemas.microsoft.com/office/drawing/2014/main" id="{BBC97368-8AD8-483F-A7B2-835515DEB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3988" cy="5191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>
              <a:buClr>
                <a:srgbClr val="FF0000"/>
              </a:buClr>
              <a:buSzPct val="80000"/>
              <a:defRPr/>
            </a:pPr>
            <a:r>
              <a:rPr kumimoji="0" lang="zh-CN" altLang="en-US" sz="2800">
                <a:solidFill>
                  <a:srgbClr val="003399"/>
                </a:solidFill>
                <a:effectLst/>
                <a:latin typeface="Arial" charset="0"/>
                <a:ea typeface="微软雅黑" pitchFamily="34" charset="-122"/>
                <a:cs typeface="Arial" charset="0"/>
              </a:rPr>
              <a:t> 二进制确知信号最佳接收机结构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D559DE1D-9E4D-4D43-85CA-0F48223FC6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62000" y="2667000"/>
            <a:ext cx="7696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buClr>
                <a:schemeClr val="accent2"/>
              </a:buClr>
              <a:buSzPct val="65000"/>
              <a:buFont typeface="Wingdings" panose="05000000000000000000" pitchFamily="2" charset="2"/>
              <a:buChar char="u"/>
            </a:pPr>
            <a:r>
              <a:rPr lang="zh-CN" altLang="en-US" sz="2000">
                <a:effectLst/>
                <a:ea typeface="微软雅黑" panose="020B0503020204020204" pitchFamily="34" charset="-122"/>
              </a:rPr>
              <a:t>噪声</a:t>
            </a:r>
            <a:r>
              <a:rPr lang="en-US" altLang="zh-CN" sz="2400" b="1" i="1">
                <a:solidFill>
                  <a:srgbClr val="000099"/>
                </a:solidFill>
                <a:effectLst/>
                <a:ea typeface="华文中宋" panose="02010600040101010101" pitchFamily="2" charset="-122"/>
              </a:rPr>
              <a:t>n</a:t>
            </a:r>
            <a:r>
              <a:rPr lang="en-US" altLang="zh-CN" sz="2400" b="1">
                <a:solidFill>
                  <a:srgbClr val="000099"/>
                </a:solidFill>
                <a:effectLst/>
                <a:ea typeface="华文中宋" panose="02010600040101010101" pitchFamily="2" charset="-122"/>
              </a:rPr>
              <a:t>(</a:t>
            </a:r>
            <a:r>
              <a:rPr lang="en-US" altLang="zh-CN" sz="2400" b="1" i="1">
                <a:solidFill>
                  <a:srgbClr val="000099"/>
                </a:solidFill>
                <a:effectLst/>
                <a:ea typeface="华文中宋" panose="02010600040101010101" pitchFamily="2" charset="-122"/>
              </a:rPr>
              <a:t>t</a:t>
            </a:r>
            <a:r>
              <a:rPr lang="en-US" altLang="zh-CN" sz="2400" b="1">
                <a:solidFill>
                  <a:srgbClr val="000099"/>
                </a:solidFill>
                <a:effectLst/>
                <a:ea typeface="华文中宋" panose="02010600040101010101" pitchFamily="2" charset="-122"/>
              </a:rPr>
              <a:t>)</a:t>
            </a:r>
            <a:r>
              <a:rPr lang="zh-CN" altLang="en-US" sz="2000">
                <a:effectLst/>
                <a:ea typeface="微软雅黑" panose="020B0503020204020204" pitchFamily="34" charset="-122"/>
              </a:rPr>
              <a:t>是高斯白噪声</a:t>
            </a:r>
            <a:r>
              <a:rPr lang="zh-CN" altLang="en-US" sz="2000">
                <a:effectLst/>
              </a:rPr>
              <a:t>，</a:t>
            </a:r>
            <a:r>
              <a:rPr lang="zh-CN" altLang="en-US" sz="2000">
                <a:effectLst/>
                <a:ea typeface="微软雅黑" panose="020B0503020204020204" pitchFamily="34" charset="-122"/>
              </a:rPr>
              <a:t>均值为 </a:t>
            </a:r>
            <a:r>
              <a:rPr lang="en-US" altLang="zh-CN" sz="2000" b="1">
                <a:solidFill>
                  <a:srgbClr val="000099"/>
                </a:solidFill>
                <a:effectLst/>
                <a:ea typeface="微软雅黑" panose="020B0503020204020204" pitchFamily="34" charset="-122"/>
              </a:rPr>
              <a:t>0</a:t>
            </a:r>
            <a:r>
              <a:rPr lang="zh-CN" altLang="en-US" sz="2000">
                <a:effectLst/>
              </a:rPr>
              <a:t>，</a:t>
            </a:r>
            <a:r>
              <a:rPr lang="zh-CN" altLang="en-US" sz="2000">
                <a:effectLst/>
                <a:ea typeface="微软雅黑" panose="020B0503020204020204" pitchFamily="34" charset="-122"/>
              </a:rPr>
              <a:t>单边功率谱密度为 </a:t>
            </a:r>
            <a:r>
              <a:rPr lang="en-US" altLang="zh-CN" sz="2400" b="1" i="1">
                <a:solidFill>
                  <a:srgbClr val="000099"/>
                </a:solidFill>
                <a:effectLst/>
                <a:ea typeface="华文中宋" panose="02010600040101010101" pitchFamily="2" charset="-122"/>
              </a:rPr>
              <a:t>n</a:t>
            </a:r>
            <a:r>
              <a:rPr lang="en-US" altLang="zh-CN" sz="2400" b="1" baseline="-25000">
                <a:solidFill>
                  <a:srgbClr val="000099"/>
                </a:solidFill>
                <a:effectLst/>
                <a:ea typeface="华文中宋" panose="02010600040101010101" pitchFamily="2" charset="-122"/>
              </a:rPr>
              <a:t>0</a:t>
            </a:r>
            <a:r>
              <a:rPr lang="en-US" altLang="zh-CN" sz="2400" baseline="-25000">
                <a:solidFill>
                  <a:srgbClr val="000099"/>
                </a:solidFill>
                <a:effectLst/>
                <a:ea typeface="华文中宋" panose="02010600040101010101" pitchFamily="2" charset="-122"/>
              </a:rPr>
              <a:t> </a:t>
            </a:r>
            <a:r>
              <a:rPr lang="zh-CN" altLang="en-US" sz="2000">
                <a:effectLst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49157" name="Rectangle 4">
            <a:extLst>
              <a:ext uri="{FF2B5EF4-FFF2-40B4-BE49-F238E27FC236}">
                <a16:creationId xmlns:a16="http://schemas.microsoft.com/office/drawing/2014/main" id="{EF8E3020-813E-4B0B-87C7-BA1C495E8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graphicFrame>
        <p:nvGraphicFramePr>
          <p:cNvPr id="49158" name="Object 12">
            <a:extLst>
              <a:ext uri="{FF2B5EF4-FFF2-40B4-BE49-F238E27FC236}">
                <a16:creationId xmlns:a16="http://schemas.microsoft.com/office/drawing/2014/main" id="{47874201-673F-4389-A746-2AF96BA3E88C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49438" y="4419600"/>
          <a:ext cx="462756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Visio" r:id="rId3" imgW="2845689" imgH="890397" progId="Visio.Drawing.11">
                  <p:embed/>
                </p:oleObj>
              </mc:Choice>
              <mc:Fallback>
                <p:oleObj name="Visio" r:id="rId3" imgW="2845689" imgH="890397" progId="Visio.Drawing.11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4419600"/>
                        <a:ext cx="4627562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E58D7D61-1DC8-4399-8B68-6529177E4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43000"/>
            <a:ext cx="7848600" cy="990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3800"/>
              </a:lnSpc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u"/>
              <a:defRPr/>
            </a:pPr>
            <a:r>
              <a:rPr kumimoji="1" lang="zh-CN" altLang="en-US" sz="2000" kern="0" dirty="0">
                <a:latin typeface="+mn-lt"/>
                <a:ea typeface="微软雅黑" pitchFamily="34" charset="-122"/>
              </a:rPr>
              <a:t>设发送码元波形 </a:t>
            </a:r>
            <a:r>
              <a:rPr kumimoji="1" lang="en-US" altLang="zh-CN" sz="2400" b="1" i="1" kern="0" dirty="0">
                <a:latin typeface="+mn-lt"/>
                <a:ea typeface="华文中宋" pitchFamily="2" charset="-122"/>
              </a:rPr>
              <a:t>s</a:t>
            </a:r>
            <a:r>
              <a:rPr kumimoji="1" lang="en-US" altLang="zh-CN" sz="2400" b="1" kern="0" baseline="-25000" dirty="0">
                <a:latin typeface="+mn-lt"/>
                <a:ea typeface="华文中宋" pitchFamily="2" charset="-122"/>
              </a:rPr>
              <a:t>0</a:t>
            </a:r>
            <a:r>
              <a:rPr kumimoji="1" lang="en-US" altLang="zh-CN" sz="2400" b="1" kern="0" dirty="0">
                <a:latin typeface="+mn-lt"/>
                <a:ea typeface="华文中宋" pitchFamily="2" charset="-122"/>
              </a:rPr>
              <a:t>(</a:t>
            </a:r>
            <a:r>
              <a:rPr kumimoji="1" lang="en-US" altLang="zh-CN" sz="2400" b="1" i="1" kern="0" dirty="0">
                <a:latin typeface="+mn-lt"/>
                <a:ea typeface="华文中宋" pitchFamily="2" charset="-122"/>
              </a:rPr>
              <a:t>t</a:t>
            </a:r>
            <a:r>
              <a:rPr kumimoji="1" lang="en-US" altLang="zh-CN" sz="2400" b="1" kern="0" dirty="0">
                <a:latin typeface="+mn-lt"/>
                <a:ea typeface="华文中宋" pitchFamily="2" charset="-122"/>
              </a:rPr>
              <a:t>)</a:t>
            </a:r>
            <a:r>
              <a:rPr kumimoji="1" lang="en-US" altLang="zh-CN" sz="2000" kern="0" dirty="0">
                <a:solidFill>
                  <a:srgbClr val="000099"/>
                </a:solidFill>
                <a:latin typeface="+mn-lt"/>
                <a:ea typeface="华文中宋" pitchFamily="2" charset="-122"/>
              </a:rPr>
              <a:t> </a:t>
            </a:r>
            <a:r>
              <a:rPr kumimoji="1" lang="zh-CN" altLang="en-US" sz="2000" kern="0" dirty="0">
                <a:latin typeface="+mn-lt"/>
                <a:ea typeface="华文中宋" pitchFamily="2" charset="-122"/>
              </a:rPr>
              <a:t>和</a:t>
            </a:r>
            <a:r>
              <a:rPr kumimoji="1" lang="zh-CN" altLang="en-US" sz="2000" i="1" kern="0" dirty="0">
                <a:latin typeface="+mn-lt"/>
                <a:ea typeface="华文中宋" pitchFamily="2" charset="-122"/>
              </a:rPr>
              <a:t> </a:t>
            </a:r>
            <a:r>
              <a:rPr kumimoji="1" lang="en-US" altLang="zh-CN" sz="2400" b="1" i="1" kern="0" dirty="0">
                <a:latin typeface="+mn-lt"/>
                <a:ea typeface="华文中宋" pitchFamily="2" charset="-122"/>
              </a:rPr>
              <a:t>s</a:t>
            </a:r>
            <a:r>
              <a:rPr kumimoji="1" lang="en-US" altLang="zh-CN" sz="2400" b="1" kern="0" baseline="-25000" dirty="0">
                <a:latin typeface="+mn-lt"/>
                <a:ea typeface="华文中宋" pitchFamily="2" charset="-122"/>
              </a:rPr>
              <a:t>1</a:t>
            </a:r>
            <a:r>
              <a:rPr kumimoji="1" lang="en-US" altLang="zh-CN" sz="2400" b="1" kern="0" dirty="0">
                <a:latin typeface="+mn-lt"/>
                <a:ea typeface="华文中宋" pitchFamily="2" charset="-122"/>
              </a:rPr>
              <a:t>(</a:t>
            </a:r>
            <a:r>
              <a:rPr kumimoji="1" lang="en-US" altLang="zh-CN" sz="2400" b="1" i="1" kern="0" dirty="0">
                <a:latin typeface="+mn-lt"/>
                <a:ea typeface="华文中宋" pitchFamily="2" charset="-122"/>
              </a:rPr>
              <a:t>t</a:t>
            </a:r>
            <a:r>
              <a:rPr kumimoji="1" lang="en-US" altLang="zh-CN" sz="2400" b="1" kern="0" dirty="0">
                <a:latin typeface="+mn-lt"/>
                <a:ea typeface="华文中宋" pitchFamily="2" charset="-122"/>
              </a:rPr>
              <a:t>)</a:t>
            </a:r>
            <a:r>
              <a:rPr kumimoji="1" lang="zh-CN" altLang="en-US" sz="2000" kern="0" dirty="0">
                <a:latin typeface="+mn-lt"/>
                <a:ea typeface="华文中宋" pitchFamily="2" charset="-122"/>
              </a:rPr>
              <a:t>，</a:t>
            </a:r>
            <a:r>
              <a:rPr kumimoji="1" lang="zh-CN" altLang="en-US" sz="2000" kern="0" dirty="0">
                <a:latin typeface="+mn-lt"/>
                <a:ea typeface="微软雅黑" pitchFamily="34" charset="-122"/>
              </a:rPr>
              <a:t>其持续时间为 </a:t>
            </a:r>
            <a:r>
              <a:rPr kumimoji="1" lang="en-US" altLang="zh-CN" sz="2400" b="1" kern="0" dirty="0">
                <a:latin typeface="+mn-lt"/>
                <a:ea typeface="华文中宋" pitchFamily="2" charset="-122"/>
              </a:rPr>
              <a:t>(0,</a:t>
            </a:r>
            <a:r>
              <a:rPr kumimoji="1" lang="en-US" altLang="zh-CN" sz="2400" b="1" i="1" kern="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 T</a:t>
            </a:r>
            <a:r>
              <a:rPr kumimoji="1" lang="en-US" altLang="zh-CN" sz="2400" b="1" kern="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B </a:t>
            </a:r>
            <a:r>
              <a:rPr kumimoji="1" lang="en-US" altLang="zh-CN" sz="2400" b="1" kern="0" dirty="0">
                <a:latin typeface="+mn-lt"/>
                <a:ea typeface="华文中宋" pitchFamily="2" charset="-122"/>
              </a:rPr>
              <a:t>)</a:t>
            </a:r>
            <a:r>
              <a:rPr kumimoji="1" lang="en-US" altLang="zh-CN" sz="2000" kern="0" dirty="0">
                <a:latin typeface="+mn-lt"/>
                <a:ea typeface="华文中宋" pitchFamily="2" charset="-122"/>
              </a:rPr>
              <a:t> </a:t>
            </a:r>
            <a:r>
              <a:rPr kumimoji="1" lang="zh-CN" altLang="en-US" sz="2000" kern="0" dirty="0">
                <a:latin typeface="+mn-lt"/>
                <a:ea typeface="华文中宋" pitchFamily="2" charset="-122"/>
              </a:rPr>
              <a:t>，</a:t>
            </a:r>
            <a:r>
              <a:rPr kumimoji="1" lang="zh-CN" altLang="en-US" sz="2000" kern="0" dirty="0">
                <a:latin typeface="+mn-lt"/>
                <a:ea typeface="微软雅黑" pitchFamily="34" charset="-122"/>
              </a:rPr>
              <a:t>且</a:t>
            </a:r>
            <a:endParaRPr kumimoji="1" lang="en-US" altLang="zh-CN" sz="2000" kern="0" dirty="0">
              <a:latin typeface="+mn-lt"/>
              <a:ea typeface="微软雅黑" pitchFamily="34" charset="-122"/>
            </a:endParaRPr>
          </a:p>
          <a:p>
            <a:pPr marL="342900" indent="-342900">
              <a:lnSpc>
                <a:spcPts val="3800"/>
              </a:lnSpc>
              <a:spcBef>
                <a:spcPct val="20000"/>
              </a:spcBef>
              <a:buClr>
                <a:schemeClr val="accent2"/>
              </a:buClr>
              <a:buSzPct val="65000"/>
              <a:defRPr/>
            </a:pPr>
            <a:r>
              <a:rPr kumimoji="1" lang="en-US" altLang="zh-CN" sz="2000" kern="0" dirty="0">
                <a:latin typeface="+mn-lt"/>
                <a:ea typeface="微软雅黑" pitchFamily="34" charset="-122"/>
              </a:rPr>
              <a:t>     </a:t>
            </a:r>
            <a:r>
              <a:rPr kumimoji="1" lang="zh-CN" altLang="en-US" sz="2000" b="1" kern="0" dirty="0">
                <a:latin typeface="+mn-lt"/>
                <a:ea typeface="微软雅黑" pitchFamily="34" charset="-122"/>
              </a:rPr>
              <a:t>能量相等</a:t>
            </a:r>
            <a:r>
              <a:rPr kumimoji="1" lang="zh-CN" altLang="en-US" sz="2000" kern="0" dirty="0">
                <a:latin typeface="+mn-lt"/>
                <a:ea typeface="+mn-ea"/>
              </a:rPr>
              <a:t>：</a:t>
            </a:r>
            <a:r>
              <a:rPr kumimoji="1" lang="en-US" altLang="zh-CN" sz="2000" kern="0" dirty="0">
                <a:latin typeface="+mn-lt"/>
                <a:ea typeface="+mn-ea"/>
              </a:rPr>
              <a:t> </a:t>
            </a:r>
          </a:p>
          <a:p>
            <a:pPr marL="742950" lvl="1" indent="-28575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u"/>
              <a:defRPr/>
            </a:pPr>
            <a:endParaRPr kumimoji="1" lang="en-US" altLang="zh-CN" sz="2000" kern="0" dirty="0">
              <a:latin typeface="+mn-lt"/>
              <a:ea typeface="华文中宋" pitchFamily="2" charset="-122"/>
            </a:endParaRPr>
          </a:p>
        </p:txBody>
      </p:sp>
      <p:graphicFrame>
        <p:nvGraphicFramePr>
          <p:cNvPr id="49160" name="Object 5">
            <a:extLst>
              <a:ext uri="{FF2B5EF4-FFF2-40B4-BE49-F238E27FC236}">
                <a16:creationId xmlns:a16="http://schemas.microsoft.com/office/drawing/2014/main" id="{1BF65E51-D003-426D-9D22-81FC6D7D5F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828800"/>
          <a:ext cx="1968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Equation" r:id="rId5" imgW="965200" imgH="330200" progId="">
                  <p:embed/>
                </p:oleObj>
              </mc:Choice>
              <mc:Fallback>
                <p:oleObj name="Equation" r:id="rId5" imgW="965200" imgH="330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828800"/>
                        <a:ext cx="1968500" cy="673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A5A5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D67511DD-930E-4203-A3C5-FE19BA771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05200"/>
            <a:ext cx="2057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u"/>
              <a:defRPr/>
            </a:pPr>
            <a:r>
              <a:rPr kumimoji="1" lang="zh-CN" altLang="en-US" sz="2000" kern="0" dirty="0">
                <a:latin typeface="微软雅黑" pitchFamily="34" charset="-122"/>
                <a:ea typeface="微软雅黑" pitchFamily="34" charset="-122"/>
              </a:rPr>
              <a:t>则接收信号</a:t>
            </a:r>
            <a:r>
              <a:rPr kumimoji="1" lang="zh-CN" altLang="en-US" sz="2000" kern="0" dirty="0">
                <a:latin typeface="+mn-ea"/>
                <a:ea typeface="+mn-ea"/>
              </a:rPr>
              <a:t>：</a:t>
            </a:r>
          </a:p>
        </p:txBody>
      </p:sp>
      <p:sp>
        <p:nvSpPr>
          <p:cNvPr id="15370" name="矩形 11">
            <a:extLst>
              <a:ext uri="{FF2B5EF4-FFF2-40B4-BE49-F238E27FC236}">
                <a16:creationId xmlns:a16="http://schemas.microsoft.com/office/drawing/2014/main" id="{7DF5E718-1351-4F4A-B49F-5186115F1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4606925"/>
            <a:ext cx="1447800" cy="609600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0FCA183-54B3-462A-90AA-937CE3C96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881688"/>
            <a:ext cx="640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65000"/>
              <a:defRPr/>
            </a:pPr>
            <a:r>
              <a:rPr kumimoji="1" lang="zh-CN" altLang="en-US" sz="2000" kern="0" dirty="0">
                <a:latin typeface="微软雅黑" pitchFamily="34" charset="-122"/>
                <a:ea typeface="微软雅黑" pitchFamily="34" charset="-122"/>
              </a:rPr>
              <a:t>        按照 </a:t>
            </a:r>
            <a:r>
              <a:rPr kumimoji="1" lang="zh-CN" altLang="en-US" sz="20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最大似然准则 </a:t>
            </a:r>
            <a:r>
              <a:rPr kumimoji="1" lang="zh-CN" altLang="en-US" sz="2000" kern="0" dirty="0">
                <a:latin typeface="微软雅黑" pitchFamily="34" charset="-122"/>
                <a:ea typeface="微软雅黑" pitchFamily="34" charset="-122"/>
              </a:rPr>
              <a:t>构造 </a:t>
            </a:r>
            <a:r>
              <a:rPr kumimoji="1" lang="zh-CN" altLang="en-US" sz="2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其 </a:t>
            </a:r>
            <a:r>
              <a:rPr kumimoji="1" lang="zh-CN" altLang="en-US" sz="2000" kern="0" dirty="0">
                <a:latin typeface="微软雅黑" pitchFamily="34" charset="-122"/>
                <a:ea typeface="微软雅黑" pitchFamily="34" charset="-122"/>
              </a:rPr>
              <a:t>结构，使 </a:t>
            </a:r>
            <a:r>
              <a:rPr kumimoji="1" lang="zh-CN" altLang="en-US" sz="2000" b="1" kern="0" dirty="0">
                <a:latin typeface="微软雅黑" pitchFamily="34" charset="-122"/>
                <a:ea typeface="微软雅黑" pitchFamily="34" charset="-122"/>
              </a:rPr>
              <a:t>误码率</a:t>
            </a:r>
            <a:r>
              <a:rPr kumimoji="1" lang="zh-CN" altLang="en-US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最小</a:t>
            </a:r>
            <a:r>
              <a:rPr kumimoji="1" lang="zh-CN" altLang="en-US" sz="2000" kern="0" dirty="0"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zh-CN" altLang="en-US" sz="2000" kern="0" dirty="0">
              <a:latin typeface="+mn-ea"/>
              <a:ea typeface="+mn-ea"/>
            </a:endParaRPr>
          </a:p>
        </p:txBody>
      </p:sp>
      <p:cxnSp>
        <p:nvCxnSpPr>
          <p:cNvPr id="15372" name="直接连接符 17">
            <a:extLst>
              <a:ext uri="{FF2B5EF4-FFF2-40B4-BE49-F238E27FC236}">
                <a16:creationId xmlns:a16="http://schemas.microsoft.com/office/drawing/2014/main" id="{C7E4B755-BF87-4F8B-AAEF-87BFB5EEB22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609307" y="5599906"/>
            <a:ext cx="533400" cy="1587"/>
          </a:xfrm>
          <a:prstGeom prst="line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4D0ACD8-B352-4D25-BDFE-882F4E1DCB39}"/>
              </a:ext>
            </a:extLst>
          </p:cNvPr>
          <p:cNvSpPr/>
          <p:nvPr/>
        </p:nvSpPr>
        <p:spPr>
          <a:xfrm>
            <a:off x="6248400" y="4648200"/>
            <a:ext cx="9604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 i="1" kern="0" dirty="0" err="1">
                <a:latin typeface="+mn-lt"/>
                <a:ea typeface="华文中宋" pitchFamily="2" charset="-122"/>
              </a:rPr>
              <a:t>P</a:t>
            </a:r>
            <a:r>
              <a:rPr kumimoji="1" lang="en-US" altLang="zh-CN" sz="2400" b="1" kern="0" baseline="-25000" dirty="0" err="1">
                <a:latin typeface="+mn-lt"/>
                <a:ea typeface="华文中宋" pitchFamily="2" charset="-122"/>
              </a:rPr>
              <a:t>e</a:t>
            </a:r>
            <a:r>
              <a:rPr kumimoji="1" lang="en-US" altLang="zh-CN" sz="2400" b="1" kern="0" baseline="-25000" dirty="0">
                <a:solidFill>
                  <a:srgbClr val="000099"/>
                </a:solidFill>
                <a:latin typeface="+mn-lt"/>
                <a:ea typeface="华文中宋" pitchFamily="2" charset="-122"/>
              </a:rPr>
              <a:t> </a:t>
            </a:r>
            <a:r>
              <a:rPr kumimoji="1" lang="en-US" altLang="zh-CN" sz="2400" b="1" kern="0" baseline="-25000" dirty="0">
                <a:solidFill>
                  <a:srgbClr val="FF0000"/>
                </a:solidFill>
                <a:latin typeface="+mn-lt"/>
                <a:ea typeface="华文中宋" pitchFamily="2" charset="-122"/>
              </a:rPr>
              <a:t>min</a:t>
            </a:r>
            <a:r>
              <a:rPr kumimoji="1" lang="en-US" altLang="zh-CN" sz="2400" kern="0" baseline="-25000" dirty="0">
                <a:solidFill>
                  <a:srgbClr val="000099"/>
                </a:solidFill>
                <a:latin typeface="+mn-lt"/>
                <a:ea typeface="华文中宋" pitchFamily="2" charset="-122"/>
              </a:rPr>
              <a:t>  </a:t>
            </a:r>
            <a:endParaRPr lang="zh-CN" altLang="en-US" dirty="0">
              <a:latin typeface="+mn-lt"/>
              <a:ea typeface="华文彩云" pitchFamily="2" charset="-122"/>
            </a:endParaRPr>
          </a:p>
        </p:txBody>
      </p:sp>
      <p:cxnSp>
        <p:nvCxnSpPr>
          <p:cNvPr id="15374" name="直接连接符 20">
            <a:extLst>
              <a:ext uri="{FF2B5EF4-FFF2-40B4-BE49-F238E27FC236}">
                <a16:creationId xmlns:a16="http://schemas.microsoft.com/office/drawing/2014/main" id="{6FBC2E7B-3D33-4C0E-90B3-3AD31384BA3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286501" y="5599112"/>
            <a:ext cx="533400" cy="3175"/>
          </a:xfrm>
          <a:prstGeom prst="line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graphicFrame>
        <p:nvGraphicFramePr>
          <p:cNvPr id="49167" name="Object 15">
            <a:extLst>
              <a:ext uri="{FF2B5EF4-FFF2-40B4-BE49-F238E27FC236}">
                <a16:creationId xmlns:a16="http://schemas.microsoft.com/office/drawing/2014/main" id="{64ED4833-833D-4536-94A3-798B700028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9888" y="1828800"/>
          <a:ext cx="19415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name="Equation" r:id="rId7" imgW="952087" imgH="330057" progId="">
                  <p:embed/>
                </p:oleObj>
              </mc:Choice>
              <mc:Fallback>
                <p:oleObj name="Equation" r:id="rId7" imgW="952087" imgH="330057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888" y="1828800"/>
                        <a:ext cx="1941512" cy="673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A5A5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01A94597-80B9-4C17-BEB2-4FB4844D527C}"/>
              </a:ext>
            </a:extLst>
          </p:cNvPr>
          <p:cNvSpPr/>
          <p:nvPr/>
        </p:nvSpPr>
        <p:spPr>
          <a:xfrm>
            <a:off x="5029200" y="1905000"/>
            <a:ext cx="45085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endParaRPr lang="zh-CN" altLang="en-US" sz="2800" dirty="0">
              <a:solidFill>
                <a:srgbClr val="FF0000"/>
              </a:solidFill>
              <a:latin typeface="Arial" charset="0"/>
              <a:ea typeface="华文彩云" pitchFamily="2" charset="-122"/>
            </a:endParaRPr>
          </a:p>
        </p:txBody>
      </p:sp>
      <p:grpSp>
        <p:nvGrpSpPr>
          <p:cNvPr id="49169" name="组合 20">
            <a:extLst>
              <a:ext uri="{FF2B5EF4-FFF2-40B4-BE49-F238E27FC236}">
                <a16:creationId xmlns:a16="http://schemas.microsoft.com/office/drawing/2014/main" id="{740300BF-B3D7-477E-9846-69BD57200D94}"/>
              </a:ext>
            </a:extLst>
          </p:cNvPr>
          <p:cNvGrpSpPr>
            <a:grpSpLocks/>
          </p:cNvGrpSpPr>
          <p:nvPr/>
        </p:nvGrpSpPr>
        <p:grpSpPr bwMode="auto">
          <a:xfrm>
            <a:off x="3351213" y="3276600"/>
            <a:ext cx="3836987" cy="949325"/>
            <a:chOff x="3351723" y="3317875"/>
            <a:chExt cx="3836987" cy="949325"/>
          </a:xfrm>
        </p:grpSpPr>
        <p:graphicFrame>
          <p:nvGraphicFramePr>
            <p:cNvPr id="49172" name="Object 16">
              <a:extLst>
                <a:ext uri="{FF2B5EF4-FFF2-40B4-BE49-F238E27FC236}">
                  <a16:creationId xmlns:a16="http://schemas.microsoft.com/office/drawing/2014/main" id="{2D9661E7-5D6E-4E28-A8D2-B0A6833833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51723" y="3317875"/>
            <a:ext cx="2236787" cy="949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7" name="Equation" r:id="rId9" imgW="1143000" imgH="482600" progId="">
                    <p:embed/>
                  </p:oleObj>
                </mc:Choice>
                <mc:Fallback>
                  <p:oleObj name="Equation" r:id="rId9" imgW="1143000" imgH="482600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1723" y="3317875"/>
                          <a:ext cx="2236787" cy="949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9B9A944-2448-4812-A754-82C2228C1821}"/>
                </a:ext>
              </a:extLst>
            </p:cNvPr>
            <p:cNvSpPr/>
            <p:nvPr/>
          </p:nvSpPr>
          <p:spPr>
            <a:xfrm>
              <a:off x="6020310" y="3508375"/>
              <a:ext cx="1168400" cy="4619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400" kern="0" dirty="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(</a:t>
              </a:r>
              <a:r>
                <a:rPr kumimoji="1" lang="en-US" altLang="zh-CN" sz="2400" kern="0" dirty="0">
                  <a:solidFill>
                    <a:srgbClr val="000000"/>
                  </a:solidFill>
                  <a:latin typeface="+mn-lt"/>
                  <a:ea typeface="华文中宋" pitchFamily="2" charset="-122"/>
                </a:rPr>
                <a:t>0</a:t>
              </a:r>
              <a:r>
                <a:rPr kumimoji="1" lang="en-US" altLang="zh-CN" sz="2400" kern="0" dirty="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,</a:t>
              </a:r>
              <a:r>
                <a:rPr kumimoji="1" lang="en-US" altLang="zh-CN" sz="2400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  <a:ea typeface="宋体"/>
                </a:rPr>
                <a:t> T</a:t>
              </a:r>
              <a:r>
                <a:rPr kumimoji="1" lang="en-US" altLang="zh-CN" sz="2400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/>
                  <a:ea typeface="宋体"/>
                </a:rPr>
                <a:t>B </a:t>
              </a:r>
              <a:r>
                <a:rPr kumimoji="1" lang="en-US" altLang="zh-CN" sz="2400" kern="0" dirty="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)</a:t>
              </a:r>
              <a:r>
                <a:rPr kumimoji="1" lang="en-US" altLang="zh-CN" sz="2000" kern="0" dirty="0">
                  <a:solidFill>
                    <a:srgbClr val="000000"/>
                  </a:solidFill>
                  <a:latin typeface="Arial" charset="0"/>
                  <a:ea typeface="华文中宋" pitchFamily="2" charset="-122"/>
                </a:rPr>
                <a:t> </a:t>
              </a:r>
              <a:endParaRPr lang="zh-CN" altLang="en-US" dirty="0">
                <a:latin typeface="Arial" charset="0"/>
                <a:ea typeface="华文彩云" pitchFamily="2" charset="-122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7694D089-C8C5-48A8-BC5C-1D12F86D5F79}"/>
              </a:ext>
            </a:extLst>
          </p:cNvPr>
          <p:cNvSpPr/>
          <p:nvPr/>
        </p:nvSpPr>
        <p:spPr>
          <a:xfrm>
            <a:off x="914400" y="5591175"/>
            <a:ext cx="8382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kern="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任务：</a:t>
            </a:r>
            <a:r>
              <a:rPr kumimoji="1" lang="zh-CN" altLang="en-US" sz="2400" kern="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endParaRPr lang="zh-CN" altLang="en-US" dirty="0">
              <a:latin typeface="Arial" charset="0"/>
              <a:ea typeface="华文彩云" pitchFamily="2" charset="-122"/>
            </a:endParaRPr>
          </a:p>
        </p:txBody>
      </p:sp>
      <p:sp>
        <p:nvSpPr>
          <p:cNvPr id="49171" name="灯片编号占位符 2">
            <a:extLst>
              <a:ext uri="{FF2B5EF4-FFF2-40B4-BE49-F238E27FC236}">
                <a16:creationId xmlns:a16="http://schemas.microsoft.com/office/drawing/2014/main" id="{3E19BD1E-DF18-487C-B4D4-93EC29506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DE33B5-76EB-4062-A430-A0E2B13A309B}" type="slidenum">
              <a:rPr lang="en-US" altLang="zh-CN">
                <a:ea typeface="华文彩云" panose="02010800040101010101" pitchFamily="2" charset="-122"/>
              </a:rPr>
              <a:pPr eaLnBrk="1" hangingPunct="1"/>
              <a:t>16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23273A17-B6CD-4D71-A5A3-32884C9AC9B1}"/>
              </a:ext>
            </a:extLst>
          </p:cNvPr>
          <p:cNvSpPr/>
          <p:nvPr/>
        </p:nvSpPr>
        <p:spPr bwMode="auto">
          <a:xfrm>
            <a:off x="1268104" y="4884760"/>
            <a:ext cx="6477000" cy="1447800"/>
          </a:xfrm>
          <a:prstGeom prst="rect">
            <a:avLst/>
          </a:prstGeom>
          <a:solidFill>
            <a:srgbClr val="E8E8E8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CAA731E-F795-4FB4-AC79-7E5C034DC64C}"/>
              </a:ext>
            </a:extLst>
          </p:cNvPr>
          <p:cNvSpPr/>
          <p:nvPr/>
        </p:nvSpPr>
        <p:spPr bwMode="auto">
          <a:xfrm>
            <a:off x="1336344" y="1066800"/>
            <a:ext cx="4343400" cy="1066800"/>
          </a:xfrm>
          <a:prstGeom prst="rect">
            <a:avLst/>
          </a:prstGeom>
          <a:solidFill>
            <a:srgbClr val="E8E8E8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D29F50-F7EE-4DFE-ACE7-1CF34460416A}"/>
              </a:ext>
            </a:extLst>
          </p:cNvPr>
          <p:cNvSpPr/>
          <p:nvPr/>
        </p:nvSpPr>
        <p:spPr>
          <a:xfrm>
            <a:off x="4308475" y="1101725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000" dirty="0">
                <a:latin typeface="+mn-lt"/>
                <a:ea typeface="微软雅黑" pitchFamily="34" charset="-122"/>
              </a:rPr>
              <a:t>判为 </a:t>
            </a:r>
            <a:r>
              <a:rPr lang="en-US" altLang="zh-CN" sz="2400" b="1" i="1" dirty="0">
                <a:latin typeface="+mn-lt"/>
                <a:ea typeface="微软雅黑" pitchFamily="34" charset="-122"/>
                <a:cs typeface="Arial" charset="0"/>
              </a:rPr>
              <a:t>s</a:t>
            </a:r>
            <a:r>
              <a:rPr lang="en-US" altLang="zh-CN" sz="2400" b="1" baseline="-25000" dirty="0">
                <a:latin typeface="+mn-lt"/>
                <a:ea typeface="微软雅黑" pitchFamily="34" charset="-122"/>
                <a:cs typeface="Arial" charset="0"/>
              </a:rPr>
              <a:t>0</a:t>
            </a:r>
            <a:r>
              <a:rPr lang="en-US" altLang="zh-CN" sz="2400" b="1" dirty="0">
                <a:latin typeface="+mn-lt"/>
                <a:ea typeface="微软雅黑" pitchFamily="34" charset="-122"/>
                <a:cs typeface="Arial" charset="0"/>
              </a:rPr>
              <a:t>(</a:t>
            </a:r>
            <a:r>
              <a:rPr lang="en-US" altLang="zh-CN" sz="2400" b="1" i="1" dirty="0"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lang="en-US" altLang="zh-CN" sz="2400" b="1" dirty="0">
                <a:latin typeface="+mn-lt"/>
                <a:ea typeface="微软雅黑" pitchFamily="34" charset="-122"/>
                <a:cs typeface="Arial" charset="0"/>
              </a:rPr>
              <a:t>)</a:t>
            </a:r>
            <a:r>
              <a:rPr lang="en-US" altLang="zh-CN" sz="2400" b="1" dirty="0">
                <a:latin typeface="+mn-lt"/>
                <a:ea typeface="+mn-ea"/>
              </a:rPr>
              <a:t> </a:t>
            </a:r>
            <a:endParaRPr lang="zh-CN" altLang="en-US" sz="2400" b="1" dirty="0">
              <a:latin typeface="+mn-lt"/>
              <a:ea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9B3F11-1E9D-4675-AAB1-2ADD8A2E081B}"/>
              </a:ext>
            </a:extLst>
          </p:cNvPr>
          <p:cNvSpPr/>
          <p:nvPr/>
        </p:nvSpPr>
        <p:spPr>
          <a:xfrm>
            <a:off x="4310063" y="1635125"/>
            <a:ext cx="1446212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000" dirty="0">
                <a:latin typeface="+mn-lt"/>
                <a:ea typeface="微软雅黑" pitchFamily="34" charset="-122"/>
              </a:rPr>
              <a:t>判为 </a:t>
            </a:r>
            <a:r>
              <a:rPr lang="en-US" altLang="zh-CN" sz="2400" b="1" i="1" dirty="0">
                <a:latin typeface="+mn-lt"/>
                <a:ea typeface="微软雅黑" pitchFamily="34" charset="-122"/>
                <a:cs typeface="Arial" charset="0"/>
              </a:rPr>
              <a:t>s</a:t>
            </a:r>
            <a:r>
              <a:rPr lang="en-US" altLang="zh-CN" sz="2400" b="1" baseline="-25000" dirty="0">
                <a:latin typeface="+mn-lt"/>
                <a:ea typeface="微软雅黑" pitchFamily="34" charset="-122"/>
                <a:cs typeface="Arial" charset="0"/>
              </a:rPr>
              <a:t>1</a:t>
            </a:r>
            <a:r>
              <a:rPr lang="en-US" altLang="zh-CN" sz="2400" b="1" dirty="0">
                <a:latin typeface="+mn-lt"/>
                <a:ea typeface="微软雅黑" pitchFamily="34" charset="-122"/>
                <a:cs typeface="Arial" charset="0"/>
              </a:rPr>
              <a:t>(</a:t>
            </a:r>
            <a:r>
              <a:rPr lang="en-US" altLang="zh-CN" sz="2400" b="1" i="1" dirty="0"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lang="en-US" altLang="zh-CN" sz="2400" b="1" dirty="0">
                <a:latin typeface="+mn-lt"/>
                <a:ea typeface="微软雅黑" pitchFamily="34" charset="-122"/>
                <a:cs typeface="Arial" charset="0"/>
              </a:rPr>
              <a:t>)</a:t>
            </a:r>
            <a:r>
              <a:rPr lang="en-US" altLang="zh-CN" sz="2400" b="1" dirty="0">
                <a:latin typeface="+mn-lt"/>
                <a:ea typeface="+mn-ea"/>
              </a:rPr>
              <a:t> </a:t>
            </a:r>
            <a:endParaRPr lang="zh-CN" altLang="en-US" sz="2400" b="1" dirty="0">
              <a:latin typeface="+mn-lt"/>
              <a:ea typeface="+mn-ea"/>
            </a:endParaRPr>
          </a:p>
        </p:txBody>
      </p:sp>
      <p:graphicFrame>
        <p:nvGraphicFramePr>
          <p:cNvPr id="50186" name="Object 6">
            <a:extLst>
              <a:ext uri="{FF2B5EF4-FFF2-40B4-BE49-F238E27FC236}">
                <a16:creationId xmlns:a16="http://schemas.microsoft.com/office/drawing/2014/main" id="{AF5D59B7-768A-452A-8EFC-8802AFE48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330575"/>
          <a:ext cx="52578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Equation" r:id="rId3" imgW="2946400" imgH="482600" progId="">
                  <p:embed/>
                </p:oleObj>
              </mc:Choice>
              <mc:Fallback>
                <p:oleObj name="Equation" r:id="rId3" imgW="2946400" imgH="4826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30575"/>
                        <a:ext cx="52578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3">
            <a:extLst>
              <a:ext uri="{FF2B5EF4-FFF2-40B4-BE49-F238E27FC236}">
                <a16:creationId xmlns:a16="http://schemas.microsoft.com/office/drawing/2014/main" id="{5338ECA8-3128-4E43-B7FD-9F11F886F0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9238" y="2362200"/>
          <a:ext cx="521176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3" name="Equation" r:id="rId5" imgW="2921000" imgH="482600" progId="">
                  <p:embed/>
                </p:oleObj>
              </mc:Choice>
              <mc:Fallback>
                <p:oleObj name="Equation" r:id="rId5" imgW="2921000" imgH="4826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2362200"/>
                        <a:ext cx="5211762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矩形 21">
            <a:extLst>
              <a:ext uri="{FF2B5EF4-FFF2-40B4-BE49-F238E27FC236}">
                <a16:creationId xmlns:a16="http://schemas.microsoft.com/office/drawing/2014/main" id="{8FA75397-4CA4-4D4C-82A9-B76F4B829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1276350"/>
            <a:ext cx="696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0033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根据</a:t>
            </a:r>
            <a:endParaRPr lang="zh-CN" altLang="en-US">
              <a:solidFill>
                <a:srgbClr val="003399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50189" name="Object 11">
            <a:extLst>
              <a:ext uri="{FF2B5EF4-FFF2-40B4-BE49-F238E27FC236}">
                <a16:creationId xmlns:a16="http://schemas.microsoft.com/office/drawing/2014/main" id="{601DE56F-2233-4C66-8517-429099E11C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2875" y="1143000"/>
          <a:ext cx="2762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4" name="Equation" r:id="rId7" imgW="1422400" imgH="228600" progId="">
                  <p:embed/>
                </p:oleObj>
              </mc:Choice>
              <mc:Fallback>
                <p:oleObj name="Equation" r:id="rId7" imgW="1422400" imgH="2286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1143000"/>
                        <a:ext cx="27622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5">
            <a:extLst>
              <a:ext uri="{FF2B5EF4-FFF2-40B4-BE49-F238E27FC236}">
                <a16:creationId xmlns:a16="http://schemas.microsoft.com/office/drawing/2014/main" id="{09042ED2-4A6F-4A9A-B7F1-00A10AA58F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2875" y="1676400"/>
          <a:ext cx="2762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5" name="Equation" r:id="rId9" imgW="1422400" imgH="228600" progId="">
                  <p:embed/>
                </p:oleObj>
              </mc:Choice>
              <mc:Fallback>
                <p:oleObj name="Equation" r:id="rId9" imgW="1422400" imgH="2286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1676400"/>
                        <a:ext cx="27622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1" name="Freeform 12">
            <a:extLst>
              <a:ext uri="{FF2B5EF4-FFF2-40B4-BE49-F238E27FC236}">
                <a16:creationId xmlns:a16="http://schemas.microsoft.com/office/drawing/2014/main" id="{09DBC17A-F28A-45E0-BA73-4C8CCC83C6E2}"/>
              </a:ext>
            </a:extLst>
          </p:cNvPr>
          <p:cNvSpPr>
            <a:spLocks noEditPoints="1"/>
          </p:cNvSpPr>
          <p:nvPr/>
        </p:nvSpPr>
        <p:spPr bwMode="auto">
          <a:xfrm>
            <a:off x="2951163" y="2133600"/>
            <a:ext cx="706437" cy="533400"/>
          </a:xfrm>
          <a:custGeom>
            <a:avLst/>
            <a:gdLst>
              <a:gd name="T0" fmla="*/ 0 w 728"/>
              <a:gd name="T1" fmla="*/ 2147483647 h 604"/>
              <a:gd name="T2" fmla="*/ 2147483647 w 728"/>
              <a:gd name="T3" fmla="*/ 2147483647 h 604"/>
              <a:gd name="T4" fmla="*/ 0 w 728"/>
              <a:gd name="T5" fmla="*/ 2147483647 h 604"/>
              <a:gd name="T6" fmla="*/ 2147483647 w 728"/>
              <a:gd name="T7" fmla="*/ 0 h 604"/>
              <a:gd name="T8" fmla="*/ 2147483647 w 728"/>
              <a:gd name="T9" fmla="*/ 2147483647 h 604"/>
              <a:gd name="T10" fmla="*/ 2147483647 w 728"/>
              <a:gd name="T11" fmla="*/ 2147483647 h 604"/>
              <a:gd name="T12" fmla="*/ 2147483647 w 728"/>
              <a:gd name="T13" fmla="*/ 2147483647 h 604"/>
              <a:gd name="T14" fmla="*/ 2147483647 w 728"/>
              <a:gd name="T15" fmla="*/ 2147483647 h 604"/>
              <a:gd name="T16" fmla="*/ 2147483647 w 728"/>
              <a:gd name="T17" fmla="*/ 2147483647 h 604"/>
              <a:gd name="T18" fmla="*/ 2147483647 w 728"/>
              <a:gd name="T19" fmla="*/ 2147483647 h 604"/>
              <a:gd name="T20" fmla="*/ 2147483647 w 728"/>
              <a:gd name="T21" fmla="*/ 2147483647 h 604"/>
              <a:gd name="T22" fmla="*/ 2147483647 w 728"/>
              <a:gd name="T23" fmla="*/ 2147483647 h 604"/>
              <a:gd name="T24" fmla="*/ 2147483647 w 728"/>
              <a:gd name="T25" fmla="*/ 2147483647 h 604"/>
              <a:gd name="T26" fmla="*/ 2147483647 w 728"/>
              <a:gd name="T27" fmla="*/ 2147483647 h 604"/>
              <a:gd name="T28" fmla="*/ 2147483647 w 728"/>
              <a:gd name="T29" fmla="*/ 2147483647 h 604"/>
              <a:gd name="T30" fmla="*/ 2147483647 w 728"/>
              <a:gd name="T31" fmla="*/ 2147483647 h 604"/>
              <a:gd name="T32" fmla="*/ 2147483647 w 728"/>
              <a:gd name="T33" fmla="*/ 2147483647 h 604"/>
              <a:gd name="T34" fmla="*/ 2147483647 w 728"/>
              <a:gd name="T35" fmla="*/ 2147483647 h 604"/>
              <a:gd name="T36" fmla="*/ 2147483647 w 728"/>
              <a:gd name="T37" fmla="*/ 2147483647 h 604"/>
              <a:gd name="T38" fmla="*/ 2147483647 w 728"/>
              <a:gd name="T39" fmla="*/ 2147483647 h 604"/>
              <a:gd name="T40" fmla="*/ 2147483647 w 728"/>
              <a:gd name="T41" fmla="*/ 2147483647 h 604"/>
              <a:gd name="T42" fmla="*/ 2147483647 w 728"/>
              <a:gd name="T43" fmla="*/ 2147483647 h 604"/>
              <a:gd name="T44" fmla="*/ 2147483647 w 728"/>
              <a:gd name="T45" fmla="*/ 2147483647 h 604"/>
              <a:gd name="T46" fmla="*/ 2147483647 w 728"/>
              <a:gd name="T47" fmla="*/ 2147483647 h 604"/>
              <a:gd name="T48" fmla="*/ 2147483647 w 728"/>
              <a:gd name="T49" fmla="*/ 2147483647 h 604"/>
              <a:gd name="T50" fmla="*/ 2147483647 w 728"/>
              <a:gd name="T51" fmla="*/ 2147483647 h 604"/>
              <a:gd name="T52" fmla="*/ 2147483647 w 728"/>
              <a:gd name="T53" fmla="*/ 2147483647 h 604"/>
              <a:gd name="T54" fmla="*/ 2147483647 w 728"/>
              <a:gd name="T55" fmla="*/ 2147483647 h 604"/>
              <a:gd name="T56" fmla="*/ 2147483647 w 728"/>
              <a:gd name="T57" fmla="*/ 2147483647 h 604"/>
              <a:gd name="T58" fmla="*/ 2147483647 w 728"/>
              <a:gd name="T59" fmla="*/ 2147483647 h 604"/>
              <a:gd name="T60" fmla="*/ 2147483647 w 728"/>
              <a:gd name="T61" fmla="*/ 2147483647 h 604"/>
              <a:gd name="T62" fmla="*/ 2147483647 w 728"/>
              <a:gd name="T63" fmla="*/ 2147483647 h 604"/>
              <a:gd name="T64" fmla="*/ 2147483647 w 728"/>
              <a:gd name="T65" fmla="*/ 2147483647 h 604"/>
              <a:gd name="T66" fmla="*/ 2147483647 w 728"/>
              <a:gd name="T67" fmla="*/ 2147483647 h 604"/>
              <a:gd name="T68" fmla="*/ 2147483647 w 728"/>
              <a:gd name="T69" fmla="*/ 2147483647 h 604"/>
              <a:gd name="T70" fmla="*/ 2147483647 w 728"/>
              <a:gd name="T71" fmla="*/ 2147483647 h 604"/>
              <a:gd name="T72" fmla="*/ 2147483647 w 728"/>
              <a:gd name="T73" fmla="*/ 2147483647 h 604"/>
              <a:gd name="T74" fmla="*/ 2147483647 w 728"/>
              <a:gd name="T75" fmla="*/ 2147483647 h 604"/>
              <a:gd name="T76" fmla="*/ 2147483647 w 728"/>
              <a:gd name="T77" fmla="*/ 2147483647 h 604"/>
              <a:gd name="T78" fmla="*/ 2147483647 w 728"/>
              <a:gd name="T79" fmla="*/ 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28"/>
              <a:gd name="T121" fmla="*/ 0 h 604"/>
              <a:gd name="T122" fmla="*/ 728 w 728"/>
              <a:gd name="T123" fmla="*/ 604 h 6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28" h="604">
                <a:moveTo>
                  <a:pt x="0" y="590"/>
                </a:moveTo>
                <a:lnTo>
                  <a:pt x="0" y="590"/>
                </a:lnTo>
                <a:lnTo>
                  <a:pt x="12" y="574"/>
                </a:lnTo>
                <a:lnTo>
                  <a:pt x="6" y="582"/>
                </a:lnTo>
                <a:lnTo>
                  <a:pt x="0" y="590"/>
                </a:lnTo>
                <a:close/>
                <a:moveTo>
                  <a:pt x="718" y="0"/>
                </a:moveTo>
                <a:lnTo>
                  <a:pt x="606" y="240"/>
                </a:lnTo>
                <a:lnTo>
                  <a:pt x="656" y="216"/>
                </a:lnTo>
                <a:lnTo>
                  <a:pt x="642" y="272"/>
                </a:lnTo>
                <a:lnTo>
                  <a:pt x="626" y="324"/>
                </a:lnTo>
                <a:lnTo>
                  <a:pt x="608" y="374"/>
                </a:lnTo>
                <a:lnTo>
                  <a:pt x="588" y="418"/>
                </a:lnTo>
                <a:lnTo>
                  <a:pt x="566" y="460"/>
                </a:lnTo>
                <a:lnTo>
                  <a:pt x="542" y="494"/>
                </a:lnTo>
                <a:lnTo>
                  <a:pt x="518" y="524"/>
                </a:lnTo>
                <a:lnTo>
                  <a:pt x="504" y="536"/>
                </a:lnTo>
                <a:lnTo>
                  <a:pt x="492" y="548"/>
                </a:lnTo>
                <a:lnTo>
                  <a:pt x="470" y="562"/>
                </a:lnTo>
                <a:lnTo>
                  <a:pt x="446" y="576"/>
                </a:lnTo>
                <a:lnTo>
                  <a:pt x="420" y="586"/>
                </a:lnTo>
                <a:lnTo>
                  <a:pt x="392" y="594"/>
                </a:lnTo>
                <a:lnTo>
                  <a:pt x="364" y="598"/>
                </a:lnTo>
                <a:lnTo>
                  <a:pt x="336" y="598"/>
                </a:lnTo>
                <a:lnTo>
                  <a:pt x="306" y="592"/>
                </a:lnTo>
                <a:lnTo>
                  <a:pt x="292" y="588"/>
                </a:lnTo>
                <a:lnTo>
                  <a:pt x="278" y="582"/>
                </a:lnTo>
                <a:lnTo>
                  <a:pt x="238" y="566"/>
                </a:lnTo>
                <a:lnTo>
                  <a:pt x="198" y="554"/>
                </a:lnTo>
                <a:lnTo>
                  <a:pt x="160" y="544"/>
                </a:lnTo>
                <a:lnTo>
                  <a:pt x="124" y="540"/>
                </a:lnTo>
                <a:lnTo>
                  <a:pt x="108" y="540"/>
                </a:lnTo>
                <a:lnTo>
                  <a:pt x="92" y="540"/>
                </a:lnTo>
                <a:lnTo>
                  <a:pt x="76" y="542"/>
                </a:lnTo>
                <a:lnTo>
                  <a:pt x="62" y="546"/>
                </a:lnTo>
                <a:lnTo>
                  <a:pt x="48" y="550"/>
                </a:lnTo>
                <a:lnTo>
                  <a:pt x="36" y="556"/>
                </a:lnTo>
                <a:lnTo>
                  <a:pt x="24" y="564"/>
                </a:lnTo>
                <a:lnTo>
                  <a:pt x="12" y="574"/>
                </a:lnTo>
                <a:lnTo>
                  <a:pt x="28" y="562"/>
                </a:lnTo>
                <a:lnTo>
                  <a:pt x="46" y="552"/>
                </a:lnTo>
                <a:lnTo>
                  <a:pt x="58" y="548"/>
                </a:lnTo>
                <a:lnTo>
                  <a:pt x="70" y="544"/>
                </a:lnTo>
                <a:lnTo>
                  <a:pt x="84" y="542"/>
                </a:lnTo>
                <a:lnTo>
                  <a:pt x="100" y="542"/>
                </a:lnTo>
                <a:lnTo>
                  <a:pt x="116" y="542"/>
                </a:lnTo>
                <a:lnTo>
                  <a:pt x="134" y="544"/>
                </a:lnTo>
                <a:lnTo>
                  <a:pt x="154" y="546"/>
                </a:lnTo>
                <a:lnTo>
                  <a:pt x="174" y="550"/>
                </a:lnTo>
                <a:lnTo>
                  <a:pt x="198" y="556"/>
                </a:lnTo>
                <a:lnTo>
                  <a:pt x="222" y="564"/>
                </a:lnTo>
                <a:lnTo>
                  <a:pt x="248" y="574"/>
                </a:lnTo>
                <a:lnTo>
                  <a:pt x="276" y="586"/>
                </a:lnTo>
                <a:lnTo>
                  <a:pt x="298" y="594"/>
                </a:lnTo>
                <a:lnTo>
                  <a:pt x="322" y="600"/>
                </a:lnTo>
                <a:lnTo>
                  <a:pt x="348" y="604"/>
                </a:lnTo>
                <a:lnTo>
                  <a:pt x="376" y="604"/>
                </a:lnTo>
                <a:lnTo>
                  <a:pt x="404" y="600"/>
                </a:lnTo>
                <a:lnTo>
                  <a:pt x="434" y="592"/>
                </a:lnTo>
                <a:lnTo>
                  <a:pt x="466" y="578"/>
                </a:lnTo>
                <a:lnTo>
                  <a:pt x="498" y="560"/>
                </a:lnTo>
                <a:lnTo>
                  <a:pt x="512" y="550"/>
                </a:lnTo>
                <a:lnTo>
                  <a:pt x="526" y="538"/>
                </a:lnTo>
                <a:lnTo>
                  <a:pt x="540" y="524"/>
                </a:lnTo>
                <a:lnTo>
                  <a:pt x="554" y="508"/>
                </a:lnTo>
                <a:lnTo>
                  <a:pt x="580" y="472"/>
                </a:lnTo>
                <a:lnTo>
                  <a:pt x="606" y="430"/>
                </a:lnTo>
                <a:lnTo>
                  <a:pt x="630" y="384"/>
                </a:lnTo>
                <a:lnTo>
                  <a:pt x="650" y="332"/>
                </a:lnTo>
                <a:lnTo>
                  <a:pt x="668" y="278"/>
                </a:lnTo>
                <a:lnTo>
                  <a:pt x="684" y="220"/>
                </a:lnTo>
                <a:lnTo>
                  <a:pt x="728" y="326"/>
                </a:lnTo>
                <a:lnTo>
                  <a:pt x="718" y="0"/>
                </a:lnTo>
                <a:close/>
              </a:path>
            </a:pathLst>
          </a:custGeom>
          <a:solidFill>
            <a:srgbClr val="99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2" name="Freeform 10">
            <a:extLst>
              <a:ext uri="{FF2B5EF4-FFF2-40B4-BE49-F238E27FC236}">
                <a16:creationId xmlns:a16="http://schemas.microsoft.com/office/drawing/2014/main" id="{A6B11844-1D5A-4CE5-8F14-21806BD0A074}"/>
              </a:ext>
            </a:extLst>
          </p:cNvPr>
          <p:cNvSpPr>
            <a:spLocks/>
          </p:cNvSpPr>
          <p:nvPr/>
        </p:nvSpPr>
        <p:spPr bwMode="auto">
          <a:xfrm>
            <a:off x="2209800" y="2209800"/>
            <a:ext cx="838200" cy="1524000"/>
          </a:xfrm>
          <a:custGeom>
            <a:avLst/>
            <a:gdLst>
              <a:gd name="T0" fmla="*/ 2147483647 w 1612"/>
              <a:gd name="T1" fmla="*/ 2147483647 h 1618"/>
              <a:gd name="T2" fmla="*/ 2147483647 w 1612"/>
              <a:gd name="T3" fmla="*/ 2147483647 h 1618"/>
              <a:gd name="T4" fmla="*/ 2147483647 w 1612"/>
              <a:gd name="T5" fmla="*/ 2147483647 h 1618"/>
              <a:gd name="T6" fmla="*/ 2147483647 w 1612"/>
              <a:gd name="T7" fmla="*/ 2147483647 h 1618"/>
              <a:gd name="T8" fmla="*/ 2147483647 w 1612"/>
              <a:gd name="T9" fmla="*/ 2147483647 h 1618"/>
              <a:gd name="T10" fmla="*/ 2147483647 w 1612"/>
              <a:gd name="T11" fmla="*/ 2147483647 h 1618"/>
              <a:gd name="T12" fmla="*/ 2147483647 w 1612"/>
              <a:gd name="T13" fmla="*/ 2147483647 h 1618"/>
              <a:gd name="T14" fmla="*/ 2147483647 w 1612"/>
              <a:gd name="T15" fmla="*/ 0 h 1618"/>
              <a:gd name="T16" fmla="*/ 2147483647 w 1612"/>
              <a:gd name="T17" fmla="*/ 2147483647 h 1618"/>
              <a:gd name="T18" fmla="*/ 2147483647 w 1612"/>
              <a:gd name="T19" fmla="*/ 2147483647 h 1618"/>
              <a:gd name="T20" fmla="*/ 2147483647 w 1612"/>
              <a:gd name="T21" fmla="*/ 2147483647 h 1618"/>
              <a:gd name="T22" fmla="*/ 2147483647 w 1612"/>
              <a:gd name="T23" fmla="*/ 2147483647 h 1618"/>
              <a:gd name="T24" fmla="*/ 2147483647 w 1612"/>
              <a:gd name="T25" fmla="*/ 2147483647 h 1618"/>
              <a:gd name="T26" fmla="*/ 2147483647 w 1612"/>
              <a:gd name="T27" fmla="*/ 2147483647 h 1618"/>
              <a:gd name="T28" fmla="*/ 2147483647 w 1612"/>
              <a:gd name="T29" fmla="*/ 2147483647 h 1618"/>
              <a:gd name="T30" fmla="*/ 2147483647 w 1612"/>
              <a:gd name="T31" fmla="*/ 2147483647 h 1618"/>
              <a:gd name="T32" fmla="*/ 2147483647 w 1612"/>
              <a:gd name="T33" fmla="*/ 2147483647 h 1618"/>
              <a:gd name="T34" fmla="*/ 2147483647 w 1612"/>
              <a:gd name="T35" fmla="*/ 2147483647 h 1618"/>
              <a:gd name="T36" fmla="*/ 2147483647 w 1612"/>
              <a:gd name="T37" fmla="*/ 2147483647 h 1618"/>
              <a:gd name="T38" fmla="*/ 2147483647 w 1612"/>
              <a:gd name="T39" fmla="*/ 2147483647 h 1618"/>
              <a:gd name="T40" fmla="*/ 2147483647 w 1612"/>
              <a:gd name="T41" fmla="*/ 2147483647 h 1618"/>
              <a:gd name="T42" fmla="*/ 2147483647 w 1612"/>
              <a:gd name="T43" fmla="*/ 2147483647 h 1618"/>
              <a:gd name="T44" fmla="*/ 2147483647 w 1612"/>
              <a:gd name="T45" fmla="*/ 2147483647 h 1618"/>
              <a:gd name="T46" fmla="*/ 2147483647 w 1612"/>
              <a:gd name="T47" fmla="*/ 2147483647 h 1618"/>
              <a:gd name="T48" fmla="*/ 2147483647 w 1612"/>
              <a:gd name="T49" fmla="*/ 2147483647 h 1618"/>
              <a:gd name="T50" fmla="*/ 2147483647 w 1612"/>
              <a:gd name="T51" fmla="*/ 2147483647 h 1618"/>
              <a:gd name="T52" fmla="*/ 2147483647 w 1612"/>
              <a:gd name="T53" fmla="*/ 2147483647 h 1618"/>
              <a:gd name="T54" fmla="*/ 2147483647 w 1612"/>
              <a:gd name="T55" fmla="*/ 2147483647 h 1618"/>
              <a:gd name="T56" fmla="*/ 2147483647 w 1612"/>
              <a:gd name="T57" fmla="*/ 2147483647 h 1618"/>
              <a:gd name="T58" fmla="*/ 2147483647 w 1612"/>
              <a:gd name="T59" fmla="*/ 2147483647 h 1618"/>
              <a:gd name="T60" fmla="*/ 2147483647 w 1612"/>
              <a:gd name="T61" fmla="*/ 2147483647 h 1618"/>
              <a:gd name="T62" fmla="*/ 2147483647 w 1612"/>
              <a:gd name="T63" fmla="*/ 2147483647 h 1618"/>
              <a:gd name="T64" fmla="*/ 2147483647 w 1612"/>
              <a:gd name="T65" fmla="*/ 2147483647 h 1618"/>
              <a:gd name="T66" fmla="*/ 2147483647 w 1612"/>
              <a:gd name="T67" fmla="*/ 2147483647 h 1618"/>
              <a:gd name="T68" fmla="*/ 2147483647 w 1612"/>
              <a:gd name="T69" fmla="*/ 2147483647 h 1618"/>
              <a:gd name="T70" fmla="*/ 2147483647 w 1612"/>
              <a:gd name="T71" fmla="*/ 2147483647 h 1618"/>
              <a:gd name="T72" fmla="*/ 2147483647 w 1612"/>
              <a:gd name="T73" fmla="*/ 2147483647 h 1618"/>
              <a:gd name="T74" fmla="*/ 2147483647 w 1612"/>
              <a:gd name="T75" fmla="*/ 2147483647 h 1618"/>
              <a:gd name="T76" fmla="*/ 2147483647 w 1612"/>
              <a:gd name="T77" fmla="*/ 2147483647 h 1618"/>
              <a:gd name="T78" fmla="*/ 2147483647 w 1612"/>
              <a:gd name="T79" fmla="*/ 2147483647 h 1618"/>
              <a:gd name="T80" fmla="*/ 2147483647 w 1612"/>
              <a:gd name="T81" fmla="*/ 2147483647 h 161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12"/>
              <a:gd name="T124" fmla="*/ 0 h 1618"/>
              <a:gd name="T125" fmla="*/ 1612 w 1612"/>
              <a:gd name="T126" fmla="*/ 1618 h 161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12" h="1618">
                <a:moveTo>
                  <a:pt x="464" y="966"/>
                </a:moveTo>
                <a:lnTo>
                  <a:pt x="464" y="966"/>
                </a:lnTo>
                <a:lnTo>
                  <a:pt x="418" y="892"/>
                </a:lnTo>
                <a:lnTo>
                  <a:pt x="378" y="822"/>
                </a:lnTo>
                <a:lnTo>
                  <a:pt x="342" y="754"/>
                </a:lnTo>
                <a:lnTo>
                  <a:pt x="310" y="690"/>
                </a:lnTo>
                <a:lnTo>
                  <a:pt x="280" y="630"/>
                </a:lnTo>
                <a:lnTo>
                  <a:pt x="256" y="572"/>
                </a:lnTo>
                <a:lnTo>
                  <a:pt x="234" y="520"/>
                </a:lnTo>
                <a:lnTo>
                  <a:pt x="214" y="472"/>
                </a:lnTo>
                <a:lnTo>
                  <a:pt x="184" y="390"/>
                </a:lnTo>
                <a:lnTo>
                  <a:pt x="166" y="328"/>
                </a:lnTo>
                <a:lnTo>
                  <a:pt x="156" y="290"/>
                </a:lnTo>
                <a:lnTo>
                  <a:pt x="152" y="276"/>
                </a:lnTo>
                <a:lnTo>
                  <a:pt x="244" y="300"/>
                </a:lnTo>
                <a:lnTo>
                  <a:pt x="34" y="0"/>
                </a:lnTo>
                <a:lnTo>
                  <a:pt x="0" y="396"/>
                </a:lnTo>
                <a:lnTo>
                  <a:pt x="82" y="294"/>
                </a:lnTo>
                <a:lnTo>
                  <a:pt x="86" y="308"/>
                </a:lnTo>
                <a:lnTo>
                  <a:pt x="98" y="350"/>
                </a:lnTo>
                <a:lnTo>
                  <a:pt x="120" y="414"/>
                </a:lnTo>
                <a:lnTo>
                  <a:pt x="152" y="500"/>
                </a:lnTo>
                <a:lnTo>
                  <a:pt x="174" y="550"/>
                </a:lnTo>
                <a:lnTo>
                  <a:pt x="200" y="604"/>
                </a:lnTo>
                <a:lnTo>
                  <a:pt x="228" y="662"/>
                </a:lnTo>
                <a:lnTo>
                  <a:pt x="260" y="722"/>
                </a:lnTo>
                <a:lnTo>
                  <a:pt x="296" y="788"/>
                </a:lnTo>
                <a:lnTo>
                  <a:pt x="336" y="856"/>
                </a:lnTo>
                <a:lnTo>
                  <a:pt x="382" y="926"/>
                </a:lnTo>
                <a:lnTo>
                  <a:pt x="430" y="998"/>
                </a:lnTo>
                <a:lnTo>
                  <a:pt x="472" y="1052"/>
                </a:lnTo>
                <a:lnTo>
                  <a:pt x="514" y="1104"/>
                </a:lnTo>
                <a:lnTo>
                  <a:pt x="558" y="1152"/>
                </a:lnTo>
                <a:lnTo>
                  <a:pt x="602" y="1196"/>
                </a:lnTo>
                <a:lnTo>
                  <a:pt x="650" y="1238"/>
                </a:lnTo>
                <a:lnTo>
                  <a:pt x="696" y="1278"/>
                </a:lnTo>
                <a:lnTo>
                  <a:pt x="744" y="1314"/>
                </a:lnTo>
                <a:lnTo>
                  <a:pt x="794" y="1348"/>
                </a:lnTo>
                <a:lnTo>
                  <a:pt x="842" y="1380"/>
                </a:lnTo>
                <a:lnTo>
                  <a:pt x="892" y="1408"/>
                </a:lnTo>
                <a:lnTo>
                  <a:pt x="942" y="1434"/>
                </a:lnTo>
                <a:lnTo>
                  <a:pt x="990" y="1458"/>
                </a:lnTo>
                <a:lnTo>
                  <a:pt x="1038" y="1480"/>
                </a:lnTo>
                <a:lnTo>
                  <a:pt x="1086" y="1500"/>
                </a:lnTo>
                <a:lnTo>
                  <a:pt x="1134" y="1518"/>
                </a:lnTo>
                <a:lnTo>
                  <a:pt x="1180" y="1534"/>
                </a:lnTo>
                <a:lnTo>
                  <a:pt x="1224" y="1548"/>
                </a:lnTo>
                <a:lnTo>
                  <a:pt x="1268" y="1560"/>
                </a:lnTo>
                <a:lnTo>
                  <a:pt x="1350" y="1580"/>
                </a:lnTo>
                <a:lnTo>
                  <a:pt x="1424" y="1596"/>
                </a:lnTo>
                <a:lnTo>
                  <a:pt x="1486" y="1606"/>
                </a:lnTo>
                <a:lnTo>
                  <a:pt x="1540" y="1612"/>
                </a:lnTo>
                <a:lnTo>
                  <a:pt x="1578" y="1616"/>
                </a:lnTo>
                <a:lnTo>
                  <a:pt x="1612" y="1618"/>
                </a:lnTo>
                <a:lnTo>
                  <a:pt x="1580" y="1616"/>
                </a:lnTo>
                <a:lnTo>
                  <a:pt x="1540" y="1612"/>
                </a:lnTo>
                <a:lnTo>
                  <a:pt x="1488" y="1606"/>
                </a:lnTo>
                <a:lnTo>
                  <a:pt x="1426" y="1594"/>
                </a:lnTo>
                <a:lnTo>
                  <a:pt x="1354" y="1578"/>
                </a:lnTo>
                <a:lnTo>
                  <a:pt x="1274" y="1558"/>
                </a:lnTo>
                <a:lnTo>
                  <a:pt x="1230" y="1544"/>
                </a:lnTo>
                <a:lnTo>
                  <a:pt x="1186" y="1530"/>
                </a:lnTo>
                <a:lnTo>
                  <a:pt x="1142" y="1512"/>
                </a:lnTo>
                <a:lnTo>
                  <a:pt x="1096" y="1494"/>
                </a:lnTo>
                <a:lnTo>
                  <a:pt x="1048" y="1474"/>
                </a:lnTo>
                <a:lnTo>
                  <a:pt x="1002" y="1450"/>
                </a:lnTo>
                <a:lnTo>
                  <a:pt x="954" y="1426"/>
                </a:lnTo>
                <a:lnTo>
                  <a:pt x="906" y="1398"/>
                </a:lnTo>
                <a:lnTo>
                  <a:pt x="858" y="1368"/>
                </a:lnTo>
                <a:lnTo>
                  <a:pt x="810" y="1336"/>
                </a:lnTo>
                <a:lnTo>
                  <a:pt x="764" y="1300"/>
                </a:lnTo>
                <a:lnTo>
                  <a:pt x="718" y="1262"/>
                </a:lnTo>
                <a:lnTo>
                  <a:pt x="672" y="1220"/>
                </a:lnTo>
                <a:lnTo>
                  <a:pt x="626" y="1176"/>
                </a:lnTo>
                <a:lnTo>
                  <a:pt x="584" y="1128"/>
                </a:lnTo>
                <a:lnTo>
                  <a:pt x="542" y="1078"/>
                </a:lnTo>
                <a:lnTo>
                  <a:pt x="502" y="1024"/>
                </a:lnTo>
                <a:lnTo>
                  <a:pt x="464" y="966"/>
                </a:lnTo>
                <a:close/>
              </a:path>
            </a:pathLst>
          </a:custGeom>
          <a:solidFill>
            <a:srgbClr val="99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3" name="矩形 33">
            <a:extLst>
              <a:ext uri="{FF2B5EF4-FFF2-40B4-BE49-F238E27FC236}">
                <a16:creationId xmlns:a16="http://schemas.microsoft.com/office/drawing/2014/main" id="{6EC24C28-9362-45B3-B4D2-6258BB0F0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2743200"/>
            <a:ext cx="887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</a:t>
            </a:r>
            <a:endParaRPr kumimoji="1" lang="en-US" altLang="zh-CN" sz="2000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kumimoji="1" lang="zh-CN" altLang="en-US" sz="20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入</a:t>
            </a:r>
            <a:endParaRPr lang="zh-CN" altLang="en-US" sz="2000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194" name="矩形 34">
            <a:extLst>
              <a:ext uri="{FF2B5EF4-FFF2-40B4-BE49-F238E27FC236}">
                <a16:creationId xmlns:a16="http://schemas.microsoft.com/office/drawing/2014/main" id="{D2B8D88D-3814-4773-B8A2-316D7FEA1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2895600"/>
            <a:ext cx="5191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化</a:t>
            </a:r>
            <a:endParaRPr kumimoji="1" lang="en-US" altLang="zh-CN" sz="2000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kumimoji="1" lang="zh-CN" altLang="en-US" sz="20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简</a:t>
            </a:r>
            <a:endParaRPr kumimoji="1" lang="en-US" altLang="zh-CN" sz="2000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kumimoji="1" lang="zh-CN" altLang="en-US" sz="20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为</a:t>
            </a:r>
            <a:endParaRPr kumimoji="1" lang="en-US" altLang="zh-CN" sz="2000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50195" name="Object 13">
            <a:extLst>
              <a:ext uri="{FF2B5EF4-FFF2-40B4-BE49-F238E27FC236}">
                <a16:creationId xmlns:a16="http://schemas.microsoft.com/office/drawing/2014/main" id="{FFDCD08C-80DE-4973-9E30-A88817CF9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7788" y="4953000"/>
          <a:ext cx="485933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6" name="Equation" r:id="rId11" imgW="2501900" imgH="330200" progId="">
                  <p:embed/>
                </p:oleObj>
              </mc:Choice>
              <mc:Fallback>
                <p:oleObj name="Equation" r:id="rId11" imgW="2501900" imgH="33020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4953000"/>
                        <a:ext cx="485933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6" name="矩形 36">
            <a:extLst>
              <a:ext uri="{FF2B5EF4-FFF2-40B4-BE49-F238E27FC236}">
                <a16:creationId xmlns:a16="http://schemas.microsoft.com/office/drawing/2014/main" id="{D9E02CC2-75EE-4E58-A1C9-90D105C06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25" y="4340225"/>
            <a:ext cx="45720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ts val="3100"/>
              </a:lnSpc>
              <a:defRPr/>
            </a:pPr>
            <a:r>
              <a:rPr kumimoji="1" lang="zh-CN" altLang="en-US" sz="2000" b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并利用</a:t>
            </a:r>
            <a:r>
              <a:rPr kumimoji="1" lang="en-US" altLang="zh-CN" sz="2000" b="1" i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  </a:t>
            </a:r>
            <a:r>
              <a:rPr kumimoji="1" lang="en-US" altLang="zh-CN" sz="2400" b="1" i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E</a:t>
            </a:r>
            <a:r>
              <a:rPr kumimoji="1" lang="en-US" altLang="zh-CN" sz="2400" b="1" baseline="-25000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0</a:t>
            </a:r>
            <a:r>
              <a:rPr kumimoji="1" lang="en-US" altLang="zh-CN" sz="2400" b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=</a:t>
            </a:r>
            <a:r>
              <a:rPr kumimoji="1" lang="en-US" altLang="zh-CN" sz="2400" b="1" i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E</a:t>
            </a:r>
            <a:r>
              <a:rPr kumimoji="1" lang="en-US" altLang="zh-CN" sz="2400" b="1" baseline="-25000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1</a:t>
            </a:r>
            <a:r>
              <a:rPr kumimoji="1" lang="zh-CN" altLang="en-US" sz="2400" b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kumimoji="1" lang="zh-CN" altLang="en-US" sz="2000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kumimoji="1" lang="zh-CN" altLang="en-US" sz="2000" b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进行化简：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3D4D8B1-0D15-428E-8749-08C06F13C791}"/>
              </a:ext>
            </a:extLst>
          </p:cNvPr>
          <p:cNvSpPr/>
          <p:nvPr/>
        </p:nvSpPr>
        <p:spPr>
          <a:xfrm>
            <a:off x="6324600" y="5070475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000" dirty="0">
                <a:latin typeface="+mn-lt"/>
                <a:ea typeface="微软雅黑" pitchFamily="34" charset="-122"/>
              </a:rPr>
              <a:t>判为 </a:t>
            </a:r>
            <a:r>
              <a:rPr lang="en-US" altLang="zh-CN" sz="2400" b="1" i="1" dirty="0">
                <a:latin typeface="+mn-lt"/>
                <a:ea typeface="微软雅黑" pitchFamily="34" charset="-122"/>
                <a:cs typeface="Arial" charset="0"/>
              </a:rPr>
              <a:t>s</a:t>
            </a:r>
            <a:r>
              <a:rPr lang="en-US" altLang="zh-CN" sz="2400" b="1" baseline="-25000" dirty="0">
                <a:latin typeface="+mn-lt"/>
                <a:ea typeface="微软雅黑" pitchFamily="34" charset="-122"/>
                <a:cs typeface="Arial" charset="0"/>
              </a:rPr>
              <a:t>0</a:t>
            </a:r>
            <a:r>
              <a:rPr lang="en-US" altLang="zh-CN" sz="2400" b="1" dirty="0">
                <a:latin typeface="+mn-lt"/>
                <a:ea typeface="微软雅黑" pitchFamily="34" charset="-122"/>
                <a:cs typeface="Arial" charset="0"/>
              </a:rPr>
              <a:t>(</a:t>
            </a:r>
            <a:r>
              <a:rPr lang="en-US" altLang="zh-CN" sz="2400" b="1" i="1" dirty="0"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lang="en-US" altLang="zh-CN" sz="2400" b="1" dirty="0">
                <a:latin typeface="+mn-lt"/>
                <a:ea typeface="微软雅黑" pitchFamily="34" charset="-122"/>
                <a:cs typeface="Arial" charset="0"/>
              </a:rPr>
              <a:t>)</a:t>
            </a:r>
            <a:r>
              <a:rPr lang="en-US" altLang="zh-CN" sz="2400" b="1" dirty="0">
                <a:latin typeface="+mn-lt"/>
                <a:ea typeface="+mn-ea"/>
              </a:rPr>
              <a:t> </a:t>
            </a:r>
            <a:endParaRPr lang="zh-CN" altLang="en-US" sz="2400" b="1" dirty="0">
              <a:latin typeface="+mn-lt"/>
              <a:ea typeface="+mn-ea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C3448E0-D76C-495F-A379-2296DB23592A}"/>
              </a:ext>
            </a:extLst>
          </p:cNvPr>
          <p:cNvSpPr/>
          <p:nvPr/>
        </p:nvSpPr>
        <p:spPr>
          <a:xfrm>
            <a:off x="6324600" y="5751513"/>
            <a:ext cx="14462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000" dirty="0">
                <a:latin typeface="+mn-lt"/>
                <a:ea typeface="微软雅黑" pitchFamily="34" charset="-122"/>
              </a:rPr>
              <a:t>判为 </a:t>
            </a:r>
            <a:r>
              <a:rPr lang="en-US" altLang="zh-CN" sz="2400" b="1" i="1" dirty="0">
                <a:latin typeface="+mn-lt"/>
                <a:ea typeface="微软雅黑" pitchFamily="34" charset="-122"/>
                <a:cs typeface="Arial" charset="0"/>
              </a:rPr>
              <a:t>s</a:t>
            </a:r>
            <a:r>
              <a:rPr lang="en-US" altLang="zh-CN" sz="2400" b="1" baseline="-25000" dirty="0">
                <a:latin typeface="+mn-lt"/>
                <a:ea typeface="微软雅黑" pitchFamily="34" charset="-122"/>
                <a:cs typeface="Arial" charset="0"/>
              </a:rPr>
              <a:t>1</a:t>
            </a:r>
            <a:r>
              <a:rPr lang="en-US" altLang="zh-CN" sz="2400" b="1" dirty="0">
                <a:latin typeface="+mn-lt"/>
                <a:ea typeface="微软雅黑" pitchFamily="34" charset="-122"/>
                <a:cs typeface="Arial" charset="0"/>
              </a:rPr>
              <a:t>(</a:t>
            </a:r>
            <a:r>
              <a:rPr lang="en-US" altLang="zh-CN" sz="2400" b="1" i="1" dirty="0"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lang="en-US" altLang="zh-CN" sz="2400" b="1" dirty="0">
                <a:latin typeface="+mn-lt"/>
                <a:ea typeface="微软雅黑" pitchFamily="34" charset="-122"/>
                <a:cs typeface="Arial" charset="0"/>
              </a:rPr>
              <a:t>)</a:t>
            </a:r>
            <a:r>
              <a:rPr lang="en-US" altLang="zh-CN" sz="2400" b="1" dirty="0">
                <a:latin typeface="+mn-lt"/>
                <a:ea typeface="+mn-ea"/>
              </a:rPr>
              <a:t> </a:t>
            </a:r>
            <a:endParaRPr lang="zh-CN" altLang="en-US" sz="2400" b="1" dirty="0">
              <a:latin typeface="+mn-lt"/>
              <a:ea typeface="+mn-ea"/>
            </a:endParaRPr>
          </a:p>
        </p:txBody>
      </p:sp>
      <p:graphicFrame>
        <p:nvGraphicFramePr>
          <p:cNvPr id="50199" name="Object 14">
            <a:extLst>
              <a:ext uri="{FF2B5EF4-FFF2-40B4-BE49-F238E27FC236}">
                <a16:creationId xmlns:a16="http://schemas.microsoft.com/office/drawing/2014/main" id="{CF86CF4A-EE92-4F0C-AE7D-A09F7507B5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4300" y="5683250"/>
          <a:ext cx="47847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Equation" r:id="rId13" imgW="2463800" imgH="330200" progId="">
                  <p:embed/>
                </p:oleObj>
              </mc:Choice>
              <mc:Fallback>
                <p:oleObj name="Equation" r:id="rId13" imgW="2463800" imgH="33020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5683250"/>
                        <a:ext cx="478472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Freeform 10">
            <a:extLst>
              <a:ext uri="{FF2B5EF4-FFF2-40B4-BE49-F238E27FC236}">
                <a16:creationId xmlns:a16="http://schemas.microsoft.com/office/drawing/2014/main" id="{F834EAD3-7F87-40BD-A979-3EE9217890D3}"/>
              </a:ext>
            </a:extLst>
          </p:cNvPr>
          <p:cNvSpPr>
            <a:spLocks/>
          </p:cNvSpPr>
          <p:nvPr/>
        </p:nvSpPr>
        <p:spPr bwMode="auto">
          <a:xfrm rot="19740025" flipV="1">
            <a:off x="598488" y="2298700"/>
            <a:ext cx="1622425" cy="2162175"/>
          </a:xfrm>
          <a:custGeom>
            <a:avLst/>
            <a:gdLst>
              <a:gd name="T0" fmla="*/ 464 w 1612"/>
              <a:gd name="T1" fmla="*/ 966 h 1618"/>
              <a:gd name="T2" fmla="*/ 378 w 1612"/>
              <a:gd name="T3" fmla="*/ 822 h 1618"/>
              <a:gd name="T4" fmla="*/ 310 w 1612"/>
              <a:gd name="T5" fmla="*/ 690 h 1618"/>
              <a:gd name="T6" fmla="*/ 256 w 1612"/>
              <a:gd name="T7" fmla="*/ 572 h 1618"/>
              <a:gd name="T8" fmla="*/ 214 w 1612"/>
              <a:gd name="T9" fmla="*/ 472 h 1618"/>
              <a:gd name="T10" fmla="*/ 166 w 1612"/>
              <a:gd name="T11" fmla="*/ 328 h 1618"/>
              <a:gd name="T12" fmla="*/ 152 w 1612"/>
              <a:gd name="T13" fmla="*/ 276 h 1618"/>
              <a:gd name="T14" fmla="*/ 34 w 1612"/>
              <a:gd name="T15" fmla="*/ 0 h 1618"/>
              <a:gd name="T16" fmla="*/ 82 w 1612"/>
              <a:gd name="T17" fmla="*/ 294 h 1618"/>
              <a:gd name="T18" fmla="*/ 86 w 1612"/>
              <a:gd name="T19" fmla="*/ 308 h 1618"/>
              <a:gd name="T20" fmla="*/ 120 w 1612"/>
              <a:gd name="T21" fmla="*/ 414 h 1618"/>
              <a:gd name="T22" fmla="*/ 174 w 1612"/>
              <a:gd name="T23" fmla="*/ 550 h 1618"/>
              <a:gd name="T24" fmla="*/ 228 w 1612"/>
              <a:gd name="T25" fmla="*/ 662 h 1618"/>
              <a:gd name="T26" fmla="*/ 296 w 1612"/>
              <a:gd name="T27" fmla="*/ 788 h 1618"/>
              <a:gd name="T28" fmla="*/ 382 w 1612"/>
              <a:gd name="T29" fmla="*/ 926 h 1618"/>
              <a:gd name="T30" fmla="*/ 430 w 1612"/>
              <a:gd name="T31" fmla="*/ 998 h 1618"/>
              <a:gd name="T32" fmla="*/ 514 w 1612"/>
              <a:gd name="T33" fmla="*/ 1104 h 1618"/>
              <a:gd name="T34" fmla="*/ 602 w 1612"/>
              <a:gd name="T35" fmla="*/ 1196 h 1618"/>
              <a:gd name="T36" fmla="*/ 696 w 1612"/>
              <a:gd name="T37" fmla="*/ 1278 h 1618"/>
              <a:gd name="T38" fmla="*/ 794 w 1612"/>
              <a:gd name="T39" fmla="*/ 1348 h 1618"/>
              <a:gd name="T40" fmla="*/ 892 w 1612"/>
              <a:gd name="T41" fmla="*/ 1408 h 1618"/>
              <a:gd name="T42" fmla="*/ 990 w 1612"/>
              <a:gd name="T43" fmla="*/ 1458 h 1618"/>
              <a:gd name="T44" fmla="*/ 1086 w 1612"/>
              <a:gd name="T45" fmla="*/ 1500 h 1618"/>
              <a:gd name="T46" fmla="*/ 1180 w 1612"/>
              <a:gd name="T47" fmla="*/ 1534 h 1618"/>
              <a:gd name="T48" fmla="*/ 1268 w 1612"/>
              <a:gd name="T49" fmla="*/ 1560 h 1618"/>
              <a:gd name="T50" fmla="*/ 1424 w 1612"/>
              <a:gd name="T51" fmla="*/ 1596 h 1618"/>
              <a:gd name="T52" fmla="*/ 1540 w 1612"/>
              <a:gd name="T53" fmla="*/ 1612 h 1618"/>
              <a:gd name="T54" fmla="*/ 1612 w 1612"/>
              <a:gd name="T55" fmla="*/ 1618 h 1618"/>
              <a:gd name="T56" fmla="*/ 1580 w 1612"/>
              <a:gd name="T57" fmla="*/ 1616 h 1618"/>
              <a:gd name="T58" fmla="*/ 1488 w 1612"/>
              <a:gd name="T59" fmla="*/ 1606 h 1618"/>
              <a:gd name="T60" fmla="*/ 1354 w 1612"/>
              <a:gd name="T61" fmla="*/ 1578 h 1618"/>
              <a:gd name="T62" fmla="*/ 1230 w 1612"/>
              <a:gd name="T63" fmla="*/ 1544 h 1618"/>
              <a:gd name="T64" fmla="*/ 1142 w 1612"/>
              <a:gd name="T65" fmla="*/ 1512 h 1618"/>
              <a:gd name="T66" fmla="*/ 1048 w 1612"/>
              <a:gd name="T67" fmla="*/ 1474 h 1618"/>
              <a:gd name="T68" fmla="*/ 954 w 1612"/>
              <a:gd name="T69" fmla="*/ 1426 h 1618"/>
              <a:gd name="T70" fmla="*/ 858 w 1612"/>
              <a:gd name="T71" fmla="*/ 1368 h 1618"/>
              <a:gd name="T72" fmla="*/ 764 w 1612"/>
              <a:gd name="T73" fmla="*/ 1300 h 1618"/>
              <a:gd name="T74" fmla="*/ 672 w 1612"/>
              <a:gd name="T75" fmla="*/ 1220 h 1618"/>
              <a:gd name="T76" fmla="*/ 584 w 1612"/>
              <a:gd name="T77" fmla="*/ 1128 h 1618"/>
              <a:gd name="T78" fmla="*/ 502 w 1612"/>
              <a:gd name="T79" fmla="*/ 1024 h 1618"/>
              <a:gd name="T80" fmla="*/ 464 w 1612"/>
              <a:gd name="T81" fmla="*/ 966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12" h="1618">
                <a:moveTo>
                  <a:pt x="464" y="966"/>
                </a:moveTo>
                <a:lnTo>
                  <a:pt x="464" y="966"/>
                </a:lnTo>
                <a:lnTo>
                  <a:pt x="418" y="892"/>
                </a:lnTo>
                <a:lnTo>
                  <a:pt x="378" y="822"/>
                </a:lnTo>
                <a:lnTo>
                  <a:pt x="342" y="754"/>
                </a:lnTo>
                <a:lnTo>
                  <a:pt x="310" y="690"/>
                </a:lnTo>
                <a:lnTo>
                  <a:pt x="280" y="630"/>
                </a:lnTo>
                <a:lnTo>
                  <a:pt x="256" y="572"/>
                </a:lnTo>
                <a:lnTo>
                  <a:pt x="234" y="520"/>
                </a:lnTo>
                <a:lnTo>
                  <a:pt x="214" y="472"/>
                </a:lnTo>
                <a:lnTo>
                  <a:pt x="184" y="390"/>
                </a:lnTo>
                <a:lnTo>
                  <a:pt x="166" y="328"/>
                </a:lnTo>
                <a:lnTo>
                  <a:pt x="156" y="290"/>
                </a:lnTo>
                <a:lnTo>
                  <a:pt x="152" y="276"/>
                </a:lnTo>
                <a:lnTo>
                  <a:pt x="244" y="300"/>
                </a:lnTo>
                <a:lnTo>
                  <a:pt x="34" y="0"/>
                </a:lnTo>
                <a:lnTo>
                  <a:pt x="0" y="396"/>
                </a:lnTo>
                <a:lnTo>
                  <a:pt x="82" y="294"/>
                </a:lnTo>
                <a:lnTo>
                  <a:pt x="82" y="294"/>
                </a:lnTo>
                <a:lnTo>
                  <a:pt x="86" y="308"/>
                </a:lnTo>
                <a:lnTo>
                  <a:pt x="98" y="350"/>
                </a:lnTo>
                <a:lnTo>
                  <a:pt x="120" y="414"/>
                </a:lnTo>
                <a:lnTo>
                  <a:pt x="152" y="500"/>
                </a:lnTo>
                <a:lnTo>
                  <a:pt x="174" y="550"/>
                </a:lnTo>
                <a:lnTo>
                  <a:pt x="200" y="604"/>
                </a:lnTo>
                <a:lnTo>
                  <a:pt x="228" y="662"/>
                </a:lnTo>
                <a:lnTo>
                  <a:pt x="260" y="722"/>
                </a:lnTo>
                <a:lnTo>
                  <a:pt x="296" y="788"/>
                </a:lnTo>
                <a:lnTo>
                  <a:pt x="336" y="856"/>
                </a:lnTo>
                <a:lnTo>
                  <a:pt x="382" y="926"/>
                </a:lnTo>
                <a:lnTo>
                  <a:pt x="430" y="998"/>
                </a:lnTo>
                <a:lnTo>
                  <a:pt x="430" y="998"/>
                </a:lnTo>
                <a:lnTo>
                  <a:pt x="472" y="1052"/>
                </a:lnTo>
                <a:lnTo>
                  <a:pt x="514" y="1104"/>
                </a:lnTo>
                <a:lnTo>
                  <a:pt x="558" y="1152"/>
                </a:lnTo>
                <a:lnTo>
                  <a:pt x="602" y="1196"/>
                </a:lnTo>
                <a:lnTo>
                  <a:pt x="650" y="1238"/>
                </a:lnTo>
                <a:lnTo>
                  <a:pt x="696" y="1278"/>
                </a:lnTo>
                <a:lnTo>
                  <a:pt x="744" y="1314"/>
                </a:lnTo>
                <a:lnTo>
                  <a:pt x="794" y="1348"/>
                </a:lnTo>
                <a:lnTo>
                  <a:pt x="842" y="1380"/>
                </a:lnTo>
                <a:lnTo>
                  <a:pt x="892" y="1408"/>
                </a:lnTo>
                <a:lnTo>
                  <a:pt x="942" y="1434"/>
                </a:lnTo>
                <a:lnTo>
                  <a:pt x="990" y="1458"/>
                </a:lnTo>
                <a:lnTo>
                  <a:pt x="1038" y="1480"/>
                </a:lnTo>
                <a:lnTo>
                  <a:pt x="1086" y="1500"/>
                </a:lnTo>
                <a:lnTo>
                  <a:pt x="1134" y="1518"/>
                </a:lnTo>
                <a:lnTo>
                  <a:pt x="1180" y="1534"/>
                </a:lnTo>
                <a:lnTo>
                  <a:pt x="1224" y="1548"/>
                </a:lnTo>
                <a:lnTo>
                  <a:pt x="1268" y="1560"/>
                </a:lnTo>
                <a:lnTo>
                  <a:pt x="1350" y="1580"/>
                </a:lnTo>
                <a:lnTo>
                  <a:pt x="1424" y="1596"/>
                </a:lnTo>
                <a:lnTo>
                  <a:pt x="1486" y="1606"/>
                </a:lnTo>
                <a:lnTo>
                  <a:pt x="1540" y="1612"/>
                </a:lnTo>
                <a:lnTo>
                  <a:pt x="1578" y="1616"/>
                </a:lnTo>
                <a:lnTo>
                  <a:pt x="1612" y="1618"/>
                </a:lnTo>
                <a:lnTo>
                  <a:pt x="1612" y="1618"/>
                </a:lnTo>
                <a:lnTo>
                  <a:pt x="1580" y="1616"/>
                </a:lnTo>
                <a:lnTo>
                  <a:pt x="1540" y="1612"/>
                </a:lnTo>
                <a:lnTo>
                  <a:pt x="1488" y="1606"/>
                </a:lnTo>
                <a:lnTo>
                  <a:pt x="1426" y="1594"/>
                </a:lnTo>
                <a:lnTo>
                  <a:pt x="1354" y="1578"/>
                </a:lnTo>
                <a:lnTo>
                  <a:pt x="1274" y="1558"/>
                </a:lnTo>
                <a:lnTo>
                  <a:pt x="1230" y="1544"/>
                </a:lnTo>
                <a:lnTo>
                  <a:pt x="1186" y="1530"/>
                </a:lnTo>
                <a:lnTo>
                  <a:pt x="1142" y="1512"/>
                </a:lnTo>
                <a:lnTo>
                  <a:pt x="1096" y="1494"/>
                </a:lnTo>
                <a:lnTo>
                  <a:pt x="1048" y="1474"/>
                </a:lnTo>
                <a:lnTo>
                  <a:pt x="1002" y="1450"/>
                </a:lnTo>
                <a:lnTo>
                  <a:pt x="954" y="1426"/>
                </a:lnTo>
                <a:lnTo>
                  <a:pt x="906" y="1398"/>
                </a:lnTo>
                <a:lnTo>
                  <a:pt x="858" y="1368"/>
                </a:lnTo>
                <a:lnTo>
                  <a:pt x="810" y="1336"/>
                </a:lnTo>
                <a:lnTo>
                  <a:pt x="764" y="1300"/>
                </a:lnTo>
                <a:lnTo>
                  <a:pt x="718" y="1262"/>
                </a:lnTo>
                <a:lnTo>
                  <a:pt x="672" y="1220"/>
                </a:lnTo>
                <a:lnTo>
                  <a:pt x="626" y="1176"/>
                </a:lnTo>
                <a:lnTo>
                  <a:pt x="584" y="1128"/>
                </a:lnTo>
                <a:lnTo>
                  <a:pt x="542" y="1078"/>
                </a:lnTo>
                <a:lnTo>
                  <a:pt x="502" y="1024"/>
                </a:lnTo>
                <a:lnTo>
                  <a:pt x="464" y="966"/>
                </a:lnTo>
                <a:lnTo>
                  <a:pt x="464" y="96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50201" name="灯片编号占位符 1">
            <a:extLst>
              <a:ext uri="{FF2B5EF4-FFF2-40B4-BE49-F238E27FC236}">
                <a16:creationId xmlns:a16="http://schemas.microsoft.com/office/drawing/2014/main" id="{10F3181A-51E5-426D-A1A3-E6FB8251EF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2CAE7F-F3F5-4620-BAD6-8DEB22C64011}" type="slidenum">
              <a:rPr lang="en-US" altLang="zh-CN">
                <a:ea typeface="华文彩云" panose="02010800040101010101" pitchFamily="2" charset="-122"/>
              </a:rPr>
              <a:pPr eaLnBrk="1" hangingPunct="1"/>
              <a:t>17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>
            <a:extLst>
              <a:ext uri="{FF2B5EF4-FFF2-40B4-BE49-F238E27FC236}">
                <a16:creationId xmlns:a16="http://schemas.microsoft.com/office/drawing/2014/main" id="{9826989C-F5C5-4C6F-8941-0E33DD90DE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8075" y="1406525"/>
          <a:ext cx="17113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name="公式" r:id="rId3" imgW="1002865" imgH="406224" progId="Equation.3">
                  <p:embed/>
                </p:oleObj>
              </mc:Choice>
              <mc:Fallback>
                <p:oleObj name="公式" r:id="rId3" imgW="1002865" imgH="40622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1406525"/>
                        <a:ext cx="1711325" cy="70008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73117B96-B653-42D1-ABE9-9A7946938A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8075" y="2168525"/>
          <a:ext cx="170973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4" name="公式" r:id="rId5" imgW="964781" imgH="406224" progId="Equation.3">
                  <p:embed/>
                </p:oleObj>
              </mc:Choice>
              <mc:Fallback>
                <p:oleObj name="公式" r:id="rId5" imgW="964781" imgH="4062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2168525"/>
                        <a:ext cx="1709738" cy="728663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4" name="Picture 6">
            <a:extLst>
              <a:ext uri="{FF2B5EF4-FFF2-40B4-BE49-F238E27FC236}">
                <a16:creationId xmlns:a16="http://schemas.microsoft.com/office/drawing/2014/main" id="{842822CB-0437-49CF-8099-94C316993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27138"/>
            <a:ext cx="54022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9B31095-BD30-44D2-B2C2-8FCF2F050CBE}"/>
              </a:ext>
            </a:extLst>
          </p:cNvPr>
          <p:cNvSpPr/>
          <p:nvPr/>
        </p:nvSpPr>
        <p:spPr>
          <a:xfrm>
            <a:off x="762000" y="571500"/>
            <a:ext cx="4032250" cy="41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5000"/>
              </a:lnSpc>
              <a:defRPr/>
            </a:pPr>
            <a:r>
              <a:rPr kumimoji="1" lang="zh-CN" altLang="en-US" sz="2000" b="1" dirty="0">
                <a:solidFill>
                  <a:srgbClr val="0033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二进制确知信号最佳接收机结构：</a:t>
            </a:r>
          </a:p>
        </p:txBody>
      </p:sp>
      <p:sp>
        <p:nvSpPr>
          <p:cNvPr id="17414" name="矩形 14">
            <a:extLst>
              <a:ext uri="{FF2B5EF4-FFF2-40B4-BE49-F238E27FC236}">
                <a16:creationId xmlns:a16="http://schemas.microsoft.com/office/drawing/2014/main" id="{17577239-1023-467C-BC6F-F159D36DE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036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等概时</a:t>
            </a:r>
            <a:r>
              <a:rPr lang="zh-CN" altLang="en-US" sz="2000" b="1" dirty="0">
                <a:solidFill>
                  <a:srgbClr val="003399"/>
                </a:solidFill>
                <a:latin typeface="+mn-ea"/>
                <a:ea typeface="+mn-ea"/>
              </a:rPr>
              <a:t>，</a:t>
            </a:r>
            <a:endParaRPr lang="zh-CN" altLang="en-US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07" name="Picture 7">
            <a:extLst>
              <a:ext uri="{FF2B5EF4-FFF2-40B4-BE49-F238E27FC236}">
                <a16:creationId xmlns:a16="http://schemas.microsoft.com/office/drawing/2014/main" id="{CF999BAE-88B6-45E0-AEBD-EA09BC4F1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4051300"/>
            <a:ext cx="45481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BE26F44-58B4-47F3-8E8A-4FCECC270EA2}"/>
              </a:ext>
            </a:extLst>
          </p:cNvPr>
          <p:cNvSpPr/>
          <p:nvPr/>
        </p:nvSpPr>
        <p:spPr bwMode="auto">
          <a:xfrm>
            <a:off x="6110288" y="1143000"/>
            <a:ext cx="685800" cy="23622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grpSp>
        <p:nvGrpSpPr>
          <p:cNvPr id="51209" name="组合 13">
            <a:extLst>
              <a:ext uri="{FF2B5EF4-FFF2-40B4-BE49-F238E27FC236}">
                <a16:creationId xmlns:a16="http://schemas.microsoft.com/office/drawing/2014/main" id="{4BE0F57D-C43E-4099-94C9-8F7441F0D54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967288"/>
            <a:ext cx="3200400" cy="1204912"/>
            <a:chOff x="5486400" y="5140100"/>
            <a:chExt cx="3200400" cy="1204895"/>
          </a:xfrm>
        </p:grpSpPr>
        <p:sp>
          <p:nvSpPr>
            <p:cNvPr id="17416" name="Rectangle 11">
              <a:extLst>
                <a:ext uri="{FF2B5EF4-FFF2-40B4-BE49-F238E27FC236}">
                  <a16:creationId xmlns:a16="http://schemas.microsoft.com/office/drawing/2014/main" id="{FE931CB4-F229-484B-BA7F-808BCAA49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181374"/>
              <a:ext cx="3200400" cy="1163621"/>
            </a:xfrm>
            <a:prstGeom prst="rect">
              <a:avLst/>
            </a:prstGeom>
            <a:solidFill>
              <a:srgbClr val="E8E8E8"/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20000"/>
                </a:spcBef>
                <a:buClr>
                  <a:srgbClr val="CC0000"/>
                </a:buClr>
                <a:buSzPct val="50000"/>
                <a:defRPr/>
              </a:pPr>
              <a:r>
                <a:rPr lang="zh-CN" altLang="en-US" sz="2000" dirty="0">
                  <a:latin typeface="+mn-lt"/>
                  <a:ea typeface="微软雅黑" pitchFamily="34" charset="-122"/>
                </a:rPr>
                <a:t>比较 </a:t>
              </a:r>
              <a:r>
                <a:rPr lang="en-US" altLang="zh-CN" sz="2400" i="1" dirty="0">
                  <a:solidFill>
                    <a:srgbClr val="FF0000"/>
                  </a:solidFill>
                  <a:latin typeface="+mn-lt"/>
                  <a:ea typeface="华文中宋" pitchFamily="2" charset="-122"/>
                </a:rPr>
                <a:t>r</a:t>
              </a:r>
              <a:r>
                <a:rPr lang="en-US" altLang="zh-CN" sz="2400" dirty="0">
                  <a:solidFill>
                    <a:srgbClr val="FF0000"/>
                  </a:solidFill>
                  <a:latin typeface="+mn-lt"/>
                  <a:ea typeface="华文中宋" pitchFamily="2" charset="-122"/>
                </a:rPr>
                <a:t>(t) </a:t>
              </a:r>
              <a:r>
                <a:rPr lang="zh-CN" altLang="en-US" sz="2000" dirty="0">
                  <a:latin typeface="+mn-lt"/>
                  <a:ea typeface="微软雅黑" pitchFamily="34" charset="-122"/>
                </a:rPr>
                <a:t>与</a:t>
              </a:r>
              <a:r>
                <a:rPr lang="en-US" altLang="zh-CN" sz="2400" dirty="0">
                  <a:solidFill>
                    <a:srgbClr val="000099"/>
                  </a:solidFill>
                  <a:latin typeface="+mn-lt"/>
                  <a:ea typeface="华文中宋" pitchFamily="2" charset="-122"/>
                </a:rPr>
                <a:t>        </a:t>
              </a:r>
              <a:r>
                <a:rPr lang="zh-CN" altLang="en-US" sz="2000" dirty="0">
                  <a:latin typeface="+mn-lt"/>
                  <a:ea typeface="微软雅黑" pitchFamily="34" charset="-122"/>
                </a:rPr>
                <a:t>的相关性</a:t>
              </a:r>
            </a:p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rgbClr val="CC0000"/>
                </a:buClr>
                <a:buSzPct val="50000"/>
                <a:defRPr/>
              </a:pPr>
              <a:r>
                <a:rPr lang="en-US" altLang="zh-CN" sz="2000" dirty="0">
                  <a:latin typeface="+mn-lt"/>
                  <a:ea typeface="华文中宋" pitchFamily="2" charset="-122"/>
                </a:rPr>
                <a:t>——</a:t>
              </a:r>
              <a:r>
                <a:rPr lang="zh-CN" altLang="en-US" sz="2000" dirty="0">
                  <a:latin typeface="+mn-lt"/>
                  <a:ea typeface="微软雅黑" pitchFamily="34" charset="-122"/>
                </a:rPr>
                <a:t>称为</a:t>
              </a:r>
              <a:r>
                <a:rPr lang="zh-CN" altLang="en-US" sz="2000" b="1" dirty="0">
                  <a:solidFill>
                    <a:srgbClr val="FF0000"/>
                  </a:solidFill>
                  <a:latin typeface="+mn-lt"/>
                  <a:ea typeface="微软雅黑" pitchFamily="34" charset="-122"/>
                </a:rPr>
                <a:t>相关接收机</a:t>
              </a:r>
              <a:r>
                <a:rPr lang="zh-CN" altLang="en-US" sz="2400" dirty="0">
                  <a:latin typeface="+mn-lt"/>
                  <a:ea typeface="华文中宋" pitchFamily="2" charset="-122"/>
                </a:rPr>
                <a:t>。</a:t>
              </a:r>
            </a:p>
          </p:txBody>
        </p:sp>
        <p:sp>
          <p:nvSpPr>
            <p:cNvPr id="51221" name="矩形 9">
              <a:extLst>
                <a:ext uri="{FF2B5EF4-FFF2-40B4-BE49-F238E27FC236}">
                  <a16:creationId xmlns:a16="http://schemas.microsoft.com/office/drawing/2014/main" id="{AE6A01F2-E671-4DDD-B99F-8A48DC779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40100"/>
              <a:ext cx="623888" cy="400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i="1">
                  <a:solidFill>
                    <a:srgbClr val="0000CC"/>
                  </a:solidFill>
                  <a:latin typeface="+mn-lt"/>
                  <a:ea typeface="华文中宋" pitchFamily="2" charset="-122"/>
                </a:rPr>
                <a:t>s</a:t>
              </a:r>
              <a:r>
                <a:rPr lang="en-US" altLang="zh-CN" sz="2000" b="1" baseline="-25000">
                  <a:solidFill>
                    <a:srgbClr val="0000CC"/>
                  </a:solidFill>
                  <a:latin typeface="+mn-lt"/>
                  <a:ea typeface="华文中宋" pitchFamily="2" charset="-122"/>
                </a:rPr>
                <a:t>0</a:t>
              </a:r>
              <a:r>
                <a:rPr lang="en-US" altLang="zh-CN" sz="2000" b="1">
                  <a:solidFill>
                    <a:srgbClr val="0000CC"/>
                  </a:solidFill>
                  <a:latin typeface="+mn-lt"/>
                  <a:ea typeface="华文中宋" pitchFamily="2" charset="-122"/>
                </a:rPr>
                <a:t>(t)</a:t>
              </a:r>
              <a:endParaRPr lang="zh-CN" altLang="en-US" sz="2000" b="1">
                <a:solidFill>
                  <a:srgbClr val="0000CC"/>
                </a:solidFill>
                <a:latin typeface="+mn-lt"/>
                <a:ea typeface="华文彩云" pitchFamily="2" charset="-122"/>
              </a:endParaRPr>
            </a:p>
          </p:txBody>
        </p:sp>
        <p:sp>
          <p:nvSpPr>
            <p:cNvPr id="51222" name="矩形 10">
              <a:extLst>
                <a:ext uri="{FF2B5EF4-FFF2-40B4-BE49-F238E27FC236}">
                  <a16:creationId xmlns:a16="http://schemas.microsoft.com/office/drawing/2014/main" id="{96E772CB-BD38-40ED-BA6B-FF1A6828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0850" y="5471882"/>
              <a:ext cx="623888" cy="400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i="1">
                  <a:solidFill>
                    <a:srgbClr val="0000CC"/>
                  </a:solidFill>
                  <a:latin typeface="+mn-lt"/>
                  <a:ea typeface="华文中宋" pitchFamily="2" charset="-122"/>
                </a:rPr>
                <a:t>s</a:t>
              </a:r>
              <a:r>
                <a:rPr lang="en-US" altLang="zh-CN" sz="2000" b="1" baseline="-25000">
                  <a:solidFill>
                    <a:srgbClr val="0000CC"/>
                  </a:solidFill>
                  <a:latin typeface="+mn-lt"/>
                  <a:ea typeface="华文中宋" pitchFamily="2" charset="-122"/>
                </a:rPr>
                <a:t>1</a:t>
              </a:r>
              <a:r>
                <a:rPr lang="en-US" altLang="zh-CN" sz="2000" b="1">
                  <a:solidFill>
                    <a:srgbClr val="0000CC"/>
                  </a:solidFill>
                  <a:latin typeface="+mn-lt"/>
                  <a:ea typeface="华文中宋" pitchFamily="2" charset="-122"/>
                </a:rPr>
                <a:t>(t)</a:t>
              </a:r>
              <a:endParaRPr lang="zh-CN" altLang="en-US" sz="2000" b="1">
                <a:solidFill>
                  <a:srgbClr val="0000CC"/>
                </a:solidFill>
                <a:latin typeface="+mn-lt"/>
                <a:ea typeface="华文彩云" pitchFamily="2" charset="-122"/>
              </a:endParaRPr>
            </a:p>
          </p:txBody>
        </p:sp>
      </p:grpSp>
      <p:grpSp>
        <p:nvGrpSpPr>
          <p:cNvPr id="51210" name="组合 57">
            <a:extLst>
              <a:ext uri="{FF2B5EF4-FFF2-40B4-BE49-F238E27FC236}">
                <a16:creationId xmlns:a16="http://schemas.microsoft.com/office/drawing/2014/main" id="{9E67A716-29D8-4512-92D5-E6F913660A29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419600"/>
            <a:ext cx="1414463" cy="627063"/>
            <a:chOff x="2500299" y="3352779"/>
            <a:chExt cx="1143180" cy="519584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FB4611B-4C47-406B-9B55-06E7422BEC6B}"/>
                </a:ext>
              </a:extLst>
            </p:cNvPr>
            <p:cNvSpPr/>
            <p:nvPr/>
          </p:nvSpPr>
          <p:spPr bwMode="auto">
            <a:xfrm>
              <a:off x="2500299" y="3352779"/>
              <a:ext cx="837819" cy="505114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rgbClr val="80008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latin typeface="Arial" charset="0"/>
                <a:ea typeface="华文彩云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5EFEFB6-7EF2-4A87-822B-8C29411D37D9}"/>
                </a:ext>
              </a:extLst>
            </p:cNvPr>
            <p:cNvSpPr/>
            <p:nvPr/>
          </p:nvSpPr>
          <p:spPr>
            <a:xfrm>
              <a:off x="2534941" y="3410657"/>
              <a:ext cx="1108538" cy="4617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原理</a:t>
              </a:r>
              <a:r>
                <a:rPr lang="zh-CN" altLang="en-US" sz="2400" kern="0" dirty="0">
                  <a:solidFill>
                    <a:srgbClr val="000000"/>
                  </a:solidFill>
                  <a:latin typeface="宋体" pitchFamily="2" charset="-122"/>
                  <a:ea typeface="宋体"/>
                </a:rPr>
                <a:t>：</a:t>
              </a:r>
              <a:endParaRPr lang="zh-CN" altLang="en-US" sz="2400" dirty="0">
                <a:latin typeface="Arial" charset="0"/>
                <a:ea typeface="华文彩云" pitchFamily="2" charset="-122"/>
              </a:endParaRPr>
            </a:p>
          </p:txBody>
        </p:sp>
      </p:grpSp>
      <p:sp>
        <p:nvSpPr>
          <p:cNvPr id="51211" name="矩形 19">
            <a:extLst>
              <a:ext uri="{FF2B5EF4-FFF2-40B4-BE49-F238E27FC236}">
                <a16:creationId xmlns:a16="http://schemas.microsoft.com/office/drawing/2014/main" id="{EC8D03EB-8525-4E9D-A869-D1889D5BF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429000"/>
            <a:ext cx="1019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简化为</a:t>
            </a:r>
            <a:r>
              <a:rPr lang="en-US" altLang="zh-CN" sz="20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FBD3A099-0231-4CD9-9F77-CE289964EAAD}"/>
              </a:ext>
            </a:extLst>
          </p:cNvPr>
          <p:cNvSpPr>
            <a:spLocks noEditPoints="1"/>
          </p:cNvSpPr>
          <p:nvPr/>
        </p:nvSpPr>
        <p:spPr bwMode="auto">
          <a:xfrm flipH="1" flipV="1">
            <a:off x="3352800" y="3048000"/>
            <a:ext cx="533400" cy="457200"/>
          </a:xfrm>
          <a:custGeom>
            <a:avLst/>
            <a:gdLst>
              <a:gd name="T0" fmla="*/ 0 w 728"/>
              <a:gd name="T1" fmla="*/ 521036 h 604"/>
              <a:gd name="T2" fmla="*/ 11645 w 728"/>
              <a:gd name="T3" fmla="*/ 506907 h 604"/>
              <a:gd name="T4" fmla="*/ 0 w 728"/>
              <a:gd name="T5" fmla="*/ 521036 h 604"/>
              <a:gd name="T6" fmla="*/ 696734 w 728"/>
              <a:gd name="T7" fmla="*/ 0 h 604"/>
              <a:gd name="T8" fmla="*/ 636571 w 728"/>
              <a:gd name="T9" fmla="*/ 190752 h 604"/>
              <a:gd name="T10" fmla="*/ 622985 w 728"/>
              <a:gd name="T11" fmla="*/ 240207 h 604"/>
              <a:gd name="T12" fmla="*/ 589992 w 728"/>
              <a:gd name="T13" fmla="*/ 330284 h 604"/>
              <a:gd name="T14" fmla="*/ 549236 w 728"/>
              <a:gd name="T15" fmla="*/ 406232 h 604"/>
              <a:gd name="T16" fmla="*/ 502658 w 728"/>
              <a:gd name="T17" fmla="*/ 462751 h 604"/>
              <a:gd name="T18" fmla="*/ 477428 w 728"/>
              <a:gd name="T19" fmla="*/ 483946 h 604"/>
              <a:gd name="T20" fmla="*/ 456079 w 728"/>
              <a:gd name="T21" fmla="*/ 496309 h 604"/>
              <a:gd name="T22" fmla="*/ 407560 w 728"/>
              <a:gd name="T23" fmla="*/ 517504 h 604"/>
              <a:gd name="T24" fmla="*/ 353219 w 728"/>
              <a:gd name="T25" fmla="*/ 528101 h 604"/>
              <a:gd name="T26" fmla="*/ 296937 w 728"/>
              <a:gd name="T27" fmla="*/ 522803 h 604"/>
              <a:gd name="T28" fmla="*/ 269766 w 728"/>
              <a:gd name="T29" fmla="*/ 513972 h 604"/>
              <a:gd name="T30" fmla="*/ 230951 w 728"/>
              <a:gd name="T31" fmla="*/ 499842 h 604"/>
              <a:gd name="T32" fmla="*/ 155261 w 728"/>
              <a:gd name="T33" fmla="*/ 480413 h 604"/>
              <a:gd name="T34" fmla="*/ 104801 w 728"/>
              <a:gd name="T35" fmla="*/ 476881 h 604"/>
              <a:gd name="T36" fmla="*/ 73749 w 728"/>
              <a:gd name="T37" fmla="*/ 478647 h 604"/>
              <a:gd name="T38" fmla="*/ 46578 w 728"/>
              <a:gd name="T39" fmla="*/ 485712 h 604"/>
              <a:gd name="T40" fmla="*/ 23289 w 728"/>
              <a:gd name="T41" fmla="*/ 498076 h 604"/>
              <a:gd name="T42" fmla="*/ 11645 w 728"/>
              <a:gd name="T43" fmla="*/ 506907 h 604"/>
              <a:gd name="T44" fmla="*/ 44638 w 728"/>
              <a:gd name="T45" fmla="*/ 487478 h 604"/>
              <a:gd name="T46" fmla="*/ 67927 w 728"/>
              <a:gd name="T47" fmla="*/ 480413 h 604"/>
              <a:gd name="T48" fmla="*/ 97038 w 728"/>
              <a:gd name="T49" fmla="*/ 478647 h 604"/>
              <a:gd name="T50" fmla="*/ 130031 w 728"/>
              <a:gd name="T51" fmla="*/ 480413 h 604"/>
              <a:gd name="T52" fmla="*/ 168846 w 728"/>
              <a:gd name="T53" fmla="*/ 485712 h 604"/>
              <a:gd name="T54" fmla="*/ 215425 w 728"/>
              <a:gd name="T55" fmla="*/ 498076 h 604"/>
              <a:gd name="T56" fmla="*/ 267825 w 728"/>
              <a:gd name="T57" fmla="*/ 517504 h 604"/>
              <a:gd name="T58" fmla="*/ 289174 w 728"/>
              <a:gd name="T59" fmla="*/ 524569 h 604"/>
              <a:gd name="T60" fmla="*/ 337693 w 728"/>
              <a:gd name="T61" fmla="*/ 533400 h 604"/>
              <a:gd name="T62" fmla="*/ 392034 w 728"/>
              <a:gd name="T63" fmla="*/ 529868 h 604"/>
              <a:gd name="T64" fmla="*/ 452198 w 728"/>
              <a:gd name="T65" fmla="*/ 510439 h 604"/>
              <a:gd name="T66" fmla="*/ 483250 w 728"/>
              <a:gd name="T67" fmla="*/ 494543 h 604"/>
              <a:gd name="T68" fmla="*/ 510421 w 728"/>
              <a:gd name="T69" fmla="*/ 475115 h 604"/>
              <a:gd name="T70" fmla="*/ 537592 w 728"/>
              <a:gd name="T71" fmla="*/ 448621 h 604"/>
              <a:gd name="T72" fmla="*/ 588051 w 728"/>
              <a:gd name="T73" fmla="*/ 379738 h 604"/>
              <a:gd name="T74" fmla="*/ 630748 w 728"/>
              <a:gd name="T75" fmla="*/ 293193 h 604"/>
              <a:gd name="T76" fmla="*/ 663741 w 728"/>
              <a:gd name="T77" fmla="*/ 194285 h 604"/>
              <a:gd name="T78" fmla="*/ 696734 w 728"/>
              <a:gd name="T79" fmla="*/ 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28"/>
              <a:gd name="T121" fmla="*/ 0 h 604"/>
              <a:gd name="T122" fmla="*/ 728 w 728"/>
              <a:gd name="T123" fmla="*/ 604 h 6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28" h="604">
                <a:moveTo>
                  <a:pt x="0" y="590"/>
                </a:moveTo>
                <a:lnTo>
                  <a:pt x="0" y="590"/>
                </a:lnTo>
                <a:lnTo>
                  <a:pt x="12" y="574"/>
                </a:lnTo>
                <a:lnTo>
                  <a:pt x="6" y="582"/>
                </a:lnTo>
                <a:lnTo>
                  <a:pt x="0" y="590"/>
                </a:lnTo>
                <a:close/>
                <a:moveTo>
                  <a:pt x="718" y="0"/>
                </a:moveTo>
                <a:lnTo>
                  <a:pt x="606" y="240"/>
                </a:lnTo>
                <a:lnTo>
                  <a:pt x="656" y="216"/>
                </a:lnTo>
                <a:lnTo>
                  <a:pt x="642" y="272"/>
                </a:lnTo>
                <a:lnTo>
                  <a:pt x="626" y="324"/>
                </a:lnTo>
                <a:lnTo>
                  <a:pt x="608" y="374"/>
                </a:lnTo>
                <a:lnTo>
                  <a:pt x="588" y="418"/>
                </a:lnTo>
                <a:lnTo>
                  <a:pt x="566" y="460"/>
                </a:lnTo>
                <a:lnTo>
                  <a:pt x="542" y="494"/>
                </a:lnTo>
                <a:lnTo>
                  <a:pt x="518" y="524"/>
                </a:lnTo>
                <a:lnTo>
                  <a:pt x="504" y="536"/>
                </a:lnTo>
                <a:lnTo>
                  <a:pt x="492" y="548"/>
                </a:lnTo>
                <a:lnTo>
                  <a:pt x="470" y="562"/>
                </a:lnTo>
                <a:lnTo>
                  <a:pt x="446" y="576"/>
                </a:lnTo>
                <a:lnTo>
                  <a:pt x="420" y="586"/>
                </a:lnTo>
                <a:lnTo>
                  <a:pt x="392" y="594"/>
                </a:lnTo>
                <a:lnTo>
                  <a:pt x="364" y="598"/>
                </a:lnTo>
                <a:lnTo>
                  <a:pt x="336" y="598"/>
                </a:lnTo>
                <a:lnTo>
                  <a:pt x="306" y="592"/>
                </a:lnTo>
                <a:lnTo>
                  <a:pt x="292" y="588"/>
                </a:lnTo>
                <a:lnTo>
                  <a:pt x="278" y="582"/>
                </a:lnTo>
                <a:lnTo>
                  <a:pt x="238" y="566"/>
                </a:lnTo>
                <a:lnTo>
                  <a:pt x="198" y="554"/>
                </a:lnTo>
                <a:lnTo>
                  <a:pt x="160" y="544"/>
                </a:lnTo>
                <a:lnTo>
                  <a:pt x="124" y="540"/>
                </a:lnTo>
                <a:lnTo>
                  <a:pt x="108" y="540"/>
                </a:lnTo>
                <a:lnTo>
                  <a:pt x="92" y="540"/>
                </a:lnTo>
                <a:lnTo>
                  <a:pt x="76" y="542"/>
                </a:lnTo>
                <a:lnTo>
                  <a:pt x="62" y="546"/>
                </a:lnTo>
                <a:lnTo>
                  <a:pt x="48" y="550"/>
                </a:lnTo>
                <a:lnTo>
                  <a:pt x="36" y="556"/>
                </a:lnTo>
                <a:lnTo>
                  <a:pt x="24" y="564"/>
                </a:lnTo>
                <a:lnTo>
                  <a:pt x="12" y="574"/>
                </a:lnTo>
                <a:lnTo>
                  <a:pt x="28" y="562"/>
                </a:lnTo>
                <a:lnTo>
                  <a:pt x="46" y="552"/>
                </a:lnTo>
                <a:lnTo>
                  <a:pt x="58" y="548"/>
                </a:lnTo>
                <a:lnTo>
                  <a:pt x="70" y="544"/>
                </a:lnTo>
                <a:lnTo>
                  <a:pt x="84" y="542"/>
                </a:lnTo>
                <a:lnTo>
                  <a:pt x="100" y="542"/>
                </a:lnTo>
                <a:lnTo>
                  <a:pt x="116" y="542"/>
                </a:lnTo>
                <a:lnTo>
                  <a:pt x="134" y="544"/>
                </a:lnTo>
                <a:lnTo>
                  <a:pt x="154" y="546"/>
                </a:lnTo>
                <a:lnTo>
                  <a:pt x="174" y="550"/>
                </a:lnTo>
                <a:lnTo>
                  <a:pt x="198" y="556"/>
                </a:lnTo>
                <a:lnTo>
                  <a:pt x="222" y="564"/>
                </a:lnTo>
                <a:lnTo>
                  <a:pt x="248" y="574"/>
                </a:lnTo>
                <a:lnTo>
                  <a:pt x="276" y="586"/>
                </a:lnTo>
                <a:lnTo>
                  <a:pt x="298" y="594"/>
                </a:lnTo>
                <a:lnTo>
                  <a:pt x="322" y="600"/>
                </a:lnTo>
                <a:lnTo>
                  <a:pt x="348" y="604"/>
                </a:lnTo>
                <a:lnTo>
                  <a:pt x="376" y="604"/>
                </a:lnTo>
                <a:lnTo>
                  <a:pt x="404" y="600"/>
                </a:lnTo>
                <a:lnTo>
                  <a:pt x="434" y="592"/>
                </a:lnTo>
                <a:lnTo>
                  <a:pt x="466" y="578"/>
                </a:lnTo>
                <a:lnTo>
                  <a:pt x="498" y="560"/>
                </a:lnTo>
                <a:lnTo>
                  <a:pt x="512" y="550"/>
                </a:lnTo>
                <a:lnTo>
                  <a:pt x="526" y="538"/>
                </a:lnTo>
                <a:lnTo>
                  <a:pt x="540" y="524"/>
                </a:lnTo>
                <a:lnTo>
                  <a:pt x="554" y="508"/>
                </a:lnTo>
                <a:lnTo>
                  <a:pt x="580" y="472"/>
                </a:lnTo>
                <a:lnTo>
                  <a:pt x="606" y="430"/>
                </a:lnTo>
                <a:lnTo>
                  <a:pt x="630" y="384"/>
                </a:lnTo>
                <a:lnTo>
                  <a:pt x="650" y="332"/>
                </a:lnTo>
                <a:lnTo>
                  <a:pt x="668" y="278"/>
                </a:lnTo>
                <a:lnTo>
                  <a:pt x="684" y="220"/>
                </a:lnTo>
                <a:lnTo>
                  <a:pt x="728" y="326"/>
                </a:lnTo>
                <a:lnTo>
                  <a:pt x="718" y="0"/>
                </a:lnTo>
                <a:close/>
              </a:path>
            </a:pathLst>
          </a:custGeom>
          <a:solidFill>
            <a:srgbClr val="990099"/>
          </a:solidFill>
          <a:ln w="9525">
            <a:solidFill>
              <a:srgbClr val="9900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61B8AB70-9EFA-4621-AB79-4F41E63E9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169" y="3962400"/>
            <a:ext cx="1866900" cy="11557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EED2BBB7-6138-4ADF-9373-5D06D99A3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38" y="4706938"/>
            <a:ext cx="958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相关器</a:t>
            </a:r>
            <a:r>
              <a:rPr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51217" name="灯片编号占位符 3">
            <a:extLst>
              <a:ext uri="{FF2B5EF4-FFF2-40B4-BE49-F238E27FC236}">
                <a16:creationId xmlns:a16="http://schemas.microsoft.com/office/drawing/2014/main" id="{A61382C2-2DC8-4CA0-A09B-0844252B5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971EB2-CB74-450C-8CF9-0334B609A0F5}" type="slidenum">
              <a:rPr lang="en-US" altLang="zh-CN">
                <a:ea typeface="华文彩云" panose="02010800040101010101" pitchFamily="2" charset="-122"/>
              </a:rPr>
              <a:pPr eaLnBrk="1" hangingPunct="1"/>
              <a:t>18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E540E02-7F11-4D8C-B344-E65BCF506CA4}"/>
              </a:ext>
            </a:extLst>
          </p:cNvPr>
          <p:cNvSpPr/>
          <p:nvPr/>
        </p:nvSpPr>
        <p:spPr>
          <a:xfrm>
            <a:off x="609600" y="1143000"/>
            <a:ext cx="6811963" cy="479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5000"/>
              </a:lnSpc>
              <a:defRPr/>
            </a:pPr>
            <a:r>
              <a:rPr kumimoji="1" lang="zh-CN" altLang="en-US" sz="2400" b="1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推广</a:t>
            </a:r>
            <a:r>
              <a:rPr kumimoji="1" lang="zh-CN" altLang="en-US" sz="2400" dirty="0">
                <a:solidFill>
                  <a:srgbClr val="80008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：</a:t>
            </a:r>
            <a:r>
              <a:rPr kumimoji="1" lang="en-US" altLang="zh-CN" sz="2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kumimoji="1" lang="zh-CN" altLang="en-US" sz="20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进制、等概、确知信号的最佳接收机原理框图</a:t>
            </a:r>
            <a:r>
              <a:rPr kumimoji="1" lang="zh-CN" altLang="en-US" sz="2000" b="1" dirty="0">
                <a:solidFill>
                  <a:srgbClr val="003399"/>
                </a:solidFill>
                <a:latin typeface="+mn-ea"/>
                <a:ea typeface="+mn-ea"/>
              </a:rPr>
              <a:t>：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CC04633E-B8E1-4480-B859-11B8E1D63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pic>
        <p:nvPicPr>
          <p:cNvPr id="52228" name="Picture 4">
            <a:extLst>
              <a:ext uri="{FF2B5EF4-FFF2-40B4-BE49-F238E27FC236}">
                <a16:creationId xmlns:a16="http://schemas.microsoft.com/office/drawing/2014/main" id="{5DB880B0-B049-414A-83D6-15AB0A5DE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49475"/>
            <a:ext cx="5181600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灯片编号占位符 1">
            <a:extLst>
              <a:ext uri="{FF2B5EF4-FFF2-40B4-BE49-F238E27FC236}">
                <a16:creationId xmlns:a16="http://schemas.microsoft.com/office/drawing/2014/main" id="{FD6D325F-61FB-417C-B2F2-69E23AB0F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377DEA-6459-4EAF-83F1-B9925E49A7F8}" type="slidenum">
              <a:rPr lang="en-US" altLang="zh-CN">
                <a:ea typeface="华文彩云" panose="02010800040101010101" pitchFamily="2" charset="-122"/>
              </a:rPr>
              <a:pPr eaLnBrk="1" hangingPunct="1"/>
              <a:t>19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76F7A3A-0633-43A1-9A5C-4BBAF4BCB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100"/>
            <a:ext cx="2660650" cy="708025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本章内容</a:t>
            </a:r>
            <a:r>
              <a:rPr lang="en-US" altLang="zh-CN" sz="3600" dirty="0">
                <a:solidFill>
                  <a:schemeClr val="bg1"/>
                </a:solidFill>
                <a:latin typeface="+mn-lt"/>
                <a:ea typeface="微软雅黑" pitchFamily="34" charset="-122"/>
                <a:cs typeface="Arial" pitchFamily="34" charset="0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057742-DC7B-4224-9914-FB77BA26F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5" y="590550"/>
            <a:ext cx="2428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最佳接收 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34820" name="Group 8">
            <a:extLst>
              <a:ext uri="{FF2B5EF4-FFF2-40B4-BE49-F238E27FC236}">
                <a16:creationId xmlns:a16="http://schemas.microsoft.com/office/drawing/2014/main" id="{B6B752F3-287B-445A-A10A-5170CCC1683C}"/>
              </a:ext>
            </a:extLst>
          </p:cNvPr>
          <p:cNvGrpSpPr>
            <a:grpSpLocks/>
          </p:cNvGrpSpPr>
          <p:nvPr/>
        </p:nvGrpSpPr>
        <p:grpSpPr bwMode="auto">
          <a:xfrm>
            <a:off x="1504950" y="2000250"/>
            <a:ext cx="185738" cy="207963"/>
            <a:chOff x="2976" y="1008"/>
            <a:chExt cx="1056" cy="432"/>
          </a:xfrm>
        </p:grpSpPr>
        <p:sp>
          <p:nvSpPr>
            <p:cNvPr id="34838" name="Oval 9">
              <a:extLst>
                <a:ext uri="{FF2B5EF4-FFF2-40B4-BE49-F238E27FC236}">
                  <a16:creationId xmlns:a16="http://schemas.microsoft.com/office/drawing/2014/main" id="{28422C0B-2014-4066-8512-CABAE7F2B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</a:pPr>
              <a:endParaRPr lang="zh-CN" altLang="en-US">
                <a:ea typeface="华文彩云" panose="02010800040101010101" pitchFamily="2" charset="-122"/>
              </a:endParaRPr>
            </a:p>
          </p:txBody>
        </p:sp>
        <p:sp>
          <p:nvSpPr>
            <p:cNvPr id="34839" name="Oval 10">
              <a:extLst>
                <a:ext uri="{FF2B5EF4-FFF2-40B4-BE49-F238E27FC236}">
                  <a16:creationId xmlns:a16="http://schemas.microsoft.com/office/drawing/2014/main" id="{579F3899-2D9B-4286-8447-8B9D0F163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</a:pPr>
              <a:endParaRPr lang="zh-CN" altLang="en-US">
                <a:ea typeface="华文彩云" panose="02010800040101010101" pitchFamily="2" charset="-122"/>
              </a:endParaRPr>
            </a:p>
          </p:txBody>
        </p:sp>
      </p:grpSp>
      <p:grpSp>
        <p:nvGrpSpPr>
          <p:cNvPr id="34821" name="Group 17">
            <a:extLst>
              <a:ext uri="{FF2B5EF4-FFF2-40B4-BE49-F238E27FC236}">
                <a16:creationId xmlns:a16="http://schemas.microsoft.com/office/drawing/2014/main" id="{E600B6FB-07BE-4A0C-9236-E88E702598DD}"/>
              </a:ext>
            </a:extLst>
          </p:cNvPr>
          <p:cNvGrpSpPr>
            <a:grpSpLocks/>
          </p:cNvGrpSpPr>
          <p:nvPr/>
        </p:nvGrpSpPr>
        <p:grpSpPr bwMode="auto">
          <a:xfrm>
            <a:off x="1506538" y="2590800"/>
            <a:ext cx="185737" cy="207963"/>
            <a:chOff x="2976" y="1008"/>
            <a:chExt cx="1056" cy="432"/>
          </a:xfrm>
        </p:grpSpPr>
        <p:sp>
          <p:nvSpPr>
            <p:cNvPr id="34836" name="Oval 18">
              <a:extLst>
                <a:ext uri="{FF2B5EF4-FFF2-40B4-BE49-F238E27FC236}">
                  <a16:creationId xmlns:a16="http://schemas.microsoft.com/office/drawing/2014/main" id="{B2B23F9F-FAB0-4183-ACC0-215BDB18E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</a:pPr>
              <a:endParaRPr lang="zh-CN" altLang="en-US">
                <a:ea typeface="华文彩云" panose="02010800040101010101" pitchFamily="2" charset="-122"/>
              </a:endParaRPr>
            </a:p>
          </p:txBody>
        </p:sp>
        <p:sp>
          <p:nvSpPr>
            <p:cNvPr id="34837" name="Oval 19">
              <a:extLst>
                <a:ext uri="{FF2B5EF4-FFF2-40B4-BE49-F238E27FC236}">
                  <a16:creationId xmlns:a16="http://schemas.microsoft.com/office/drawing/2014/main" id="{82B130D1-1C84-4348-B25F-6E77B74B9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</a:pPr>
              <a:endParaRPr lang="zh-CN" altLang="en-US">
                <a:ea typeface="华文彩云" panose="02010800040101010101" pitchFamily="2" charset="-122"/>
              </a:endParaRPr>
            </a:p>
          </p:txBody>
        </p:sp>
      </p:grpSp>
      <p:grpSp>
        <p:nvGrpSpPr>
          <p:cNvPr id="34822" name="Group 20">
            <a:extLst>
              <a:ext uri="{FF2B5EF4-FFF2-40B4-BE49-F238E27FC236}">
                <a16:creationId xmlns:a16="http://schemas.microsoft.com/office/drawing/2014/main" id="{0EE1A47F-C86F-41F2-B172-B2A56735DAAA}"/>
              </a:ext>
            </a:extLst>
          </p:cNvPr>
          <p:cNvGrpSpPr>
            <a:grpSpLocks/>
          </p:cNvGrpSpPr>
          <p:nvPr/>
        </p:nvGrpSpPr>
        <p:grpSpPr bwMode="auto">
          <a:xfrm>
            <a:off x="1492250" y="3221038"/>
            <a:ext cx="185738" cy="207962"/>
            <a:chOff x="2976" y="1008"/>
            <a:chExt cx="1056" cy="432"/>
          </a:xfrm>
        </p:grpSpPr>
        <p:sp>
          <p:nvSpPr>
            <p:cNvPr id="34834" name="Oval 21">
              <a:extLst>
                <a:ext uri="{FF2B5EF4-FFF2-40B4-BE49-F238E27FC236}">
                  <a16:creationId xmlns:a16="http://schemas.microsoft.com/office/drawing/2014/main" id="{9FD615A2-4236-48E6-BCA2-0EF268994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</a:pPr>
              <a:endParaRPr lang="zh-CN" altLang="en-US">
                <a:ea typeface="华文彩云" panose="02010800040101010101" pitchFamily="2" charset="-122"/>
              </a:endParaRPr>
            </a:p>
          </p:txBody>
        </p:sp>
        <p:sp>
          <p:nvSpPr>
            <p:cNvPr id="34835" name="Oval 22">
              <a:extLst>
                <a:ext uri="{FF2B5EF4-FFF2-40B4-BE49-F238E27FC236}">
                  <a16:creationId xmlns:a16="http://schemas.microsoft.com/office/drawing/2014/main" id="{844BEE1F-F529-4D0F-869E-CF2B7DFCB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</a:pPr>
              <a:endParaRPr lang="zh-CN" altLang="en-US">
                <a:ea typeface="华文彩云" panose="02010800040101010101" pitchFamily="2" charset="-122"/>
              </a:endParaRPr>
            </a:p>
          </p:txBody>
        </p:sp>
      </p:grpSp>
      <p:grpSp>
        <p:nvGrpSpPr>
          <p:cNvPr id="34823" name="Group 8">
            <a:extLst>
              <a:ext uri="{FF2B5EF4-FFF2-40B4-BE49-F238E27FC236}">
                <a16:creationId xmlns:a16="http://schemas.microsoft.com/office/drawing/2014/main" id="{BF5C9727-7F75-4129-BB3B-57879389C4E4}"/>
              </a:ext>
            </a:extLst>
          </p:cNvPr>
          <p:cNvGrpSpPr>
            <a:grpSpLocks/>
          </p:cNvGrpSpPr>
          <p:nvPr/>
        </p:nvGrpSpPr>
        <p:grpSpPr bwMode="auto">
          <a:xfrm>
            <a:off x="1492250" y="3810000"/>
            <a:ext cx="185738" cy="207963"/>
            <a:chOff x="2976" y="1008"/>
            <a:chExt cx="1056" cy="432"/>
          </a:xfrm>
        </p:grpSpPr>
        <p:sp>
          <p:nvSpPr>
            <p:cNvPr id="34832" name="Oval 9">
              <a:extLst>
                <a:ext uri="{FF2B5EF4-FFF2-40B4-BE49-F238E27FC236}">
                  <a16:creationId xmlns:a16="http://schemas.microsoft.com/office/drawing/2014/main" id="{8208DC61-7901-4AC3-AA92-D0D14B5B5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</a:pPr>
              <a:endParaRPr lang="zh-CN" altLang="en-US">
                <a:ea typeface="华文彩云" panose="02010800040101010101" pitchFamily="2" charset="-122"/>
              </a:endParaRPr>
            </a:p>
          </p:txBody>
        </p:sp>
        <p:sp>
          <p:nvSpPr>
            <p:cNvPr id="34833" name="Oval 10">
              <a:extLst>
                <a:ext uri="{FF2B5EF4-FFF2-40B4-BE49-F238E27FC236}">
                  <a16:creationId xmlns:a16="http://schemas.microsoft.com/office/drawing/2014/main" id="{FBDC4ED4-8756-47C4-BBDA-6A79490E5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</a:pPr>
              <a:endParaRPr lang="zh-CN" altLang="en-US">
                <a:ea typeface="华文彩云" panose="02010800040101010101" pitchFamily="2" charset="-122"/>
              </a:endParaRPr>
            </a:p>
          </p:txBody>
        </p:sp>
      </p:grpSp>
      <p:sp>
        <p:nvSpPr>
          <p:cNvPr id="22" name="Rectangle 3">
            <a:extLst>
              <a:ext uri="{FF2B5EF4-FFF2-40B4-BE49-F238E27FC236}">
                <a16:creationId xmlns:a16="http://schemas.microsoft.com/office/drawing/2014/main" id="{C2EF5CFD-0ADE-4E48-BC1F-2EAA5A7BF752}"/>
              </a:ext>
            </a:extLst>
          </p:cNvPr>
          <p:cNvSpPr txBox="1">
            <a:spLocks noChangeArrowheads="1"/>
          </p:cNvSpPr>
          <p:nvPr/>
        </p:nvSpPr>
        <p:spPr>
          <a:xfrm>
            <a:off x="1752600" y="1828800"/>
            <a:ext cx="7239000" cy="37338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ts val="4000"/>
              </a:lnSpc>
              <a:spcBef>
                <a:spcPct val="20000"/>
              </a:spcBef>
              <a:defRPr/>
            </a:pPr>
            <a:r>
              <a:rPr kumimoji="1" lang="zh-CN" altLang="en-US" sz="28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数字信号的统计特性</a:t>
            </a:r>
          </a:p>
          <a:p>
            <a:pPr marL="342900" indent="-342900">
              <a:lnSpc>
                <a:spcPts val="4000"/>
              </a:lnSpc>
              <a:spcBef>
                <a:spcPct val="20000"/>
              </a:spcBef>
              <a:defRPr/>
            </a:pPr>
            <a:r>
              <a:rPr kumimoji="1" lang="zh-CN" altLang="en-US" sz="28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最佳接收准则</a:t>
            </a:r>
          </a:p>
          <a:p>
            <a:pPr marL="342900" indent="-342900">
              <a:lnSpc>
                <a:spcPts val="4000"/>
              </a:lnSpc>
              <a:spcBef>
                <a:spcPct val="20000"/>
              </a:spcBef>
              <a:defRPr/>
            </a:pPr>
            <a:r>
              <a:rPr kumimoji="1" lang="zh-CN" altLang="en-US" sz="20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确知</a:t>
            </a:r>
            <a:r>
              <a:rPr kumimoji="1" lang="en-US" altLang="zh-CN" sz="20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/</a:t>
            </a:r>
            <a:r>
              <a:rPr kumimoji="1" lang="zh-CN" altLang="en-US" sz="20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随相</a:t>
            </a:r>
            <a:r>
              <a:rPr kumimoji="1" lang="en-US" altLang="zh-CN" sz="20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/</a:t>
            </a:r>
            <a:r>
              <a:rPr kumimoji="1" lang="zh-CN" altLang="en-US" sz="20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起伏</a:t>
            </a:r>
            <a:r>
              <a:rPr kumimoji="1" lang="zh-CN" altLang="en-US" sz="28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数字信号的最佳接收</a:t>
            </a:r>
          </a:p>
          <a:p>
            <a:pPr marL="342900" indent="-342900">
              <a:lnSpc>
                <a:spcPts val="4000"/>
              </a:lnSpc>
              <a:spcBef>
                <a:spcPct val="20000"/>
              </a:spcBef>
              <a:defRPr/>
            </a:pPr>
            <a:r>
              <a:rPr kumimoji="1" lang="zh-CN" altLang="en-US" sz="28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实际</a:t>
            </a:r>
            <a:r>
              <a:rPr kumimoji="1" lang="en-US" altLang="zh-CN" sz="28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/</a:t>
            </a:r>
            <a:r>
              <a:rPr kumimoji="1" lang="zh-CN" altLang="en-US" sz="28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最佳接收机性能比较</a:t>
            </a:r>
          </a:p>
          <a:p>
            <a:pPr marL="342900" indent="-342900">
              <a:lnSpc>
                <a:spcPts val="4000"/>
              </a:lnSpc>
              <a:spcBef>
                <a:spcPct val="20000"/>
              </a:spcBef>
              <a:defRPr/>
            </a:pPr>
            <a:r>
              <a:rPr kumimoji="1" lang="zh-CN" altLang="en-US" sz="28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数字信号的匹配滤波接收</a:t>
            </a:r>
            <a:endParaRPr kumimoji="1" lang="en-US" altLang="zh-CN" sz="2800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342900" indent="-342900">
              <a:lnSpc>
                <a:spcPts val="4000"/>
              </a:lnSpc>
              <a:spcBef>
                <a:spcPct val="20000"/>
              </a:spcBef>
              <a:defRPr/>
            </a:pPr>
            <a:r>
              <a:rPr kumimoji="1" lang="zh-CN" altLang="en-US" sz="28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最佳基带传输系统</a:t>
            </a:r>
            <a:endParaRPr kumimoji="1" lang="en-US" altLang="zh-CN" sz="3200" b="1" kern="0" dirty="0">
              <a:latin typeface="Tahoma" pitchFamily="34" charset="0"/>
              <a:ea typeface="华文新魏" pitchFamily="2" charset="-122"/>
              <a:cs typeface="Arial" charset="0"/>
            </a:endParaRPr>
          </a:p>
        </p:txBody>
      </p:sp>
      <p:grpSp>
        <p:nvGrpSpPr>
          <p:cNvPr id="34825" name="Group 8">
            <a:extLst>
              <a:ext uri="{FF2B5EF4-FFF2-40B4-BE49-F238E27FC236}">
                <a16:creationId xmlns:a16="http://schemas.microsoft.com/office/drawing/2014/main" id="{8568BDE2-7722-4363-896A-1C87CFA2A67F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4391025"/>
            <a:ext cx="185738" cy="207963"/>
            <a:chOff x="2976" y="1008"/>
            <a:chExt cx="1056" cy="432"/>
          </a:xfrm>
        </p:grpSpPr>
        <p:sp>
          <p:nvSpPr>
            <p:cNvPr id="34830" name="Oval 9">
              <a:extLst>
                <a:ext uri="{FF2B5EF4-FFF2-40B4-BE49-F238E27FC236}">
                  <a16:creationId xmlns:a16="http://schemas.microsoft.com/office/drawing/2014/main" id="{C0D8244C-023F-4C03-8898-88E44F74B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</a:pPr>
              <a:endParaRPr lang="zh-CN" altLang="en-US">
                <a:ea typeface="华文彩云" panose="02010800040101010101" pitchFamily="2" charset="-122"/>
              </a:endParaRPr>
            </a:p>
          </p:txBody>
        </p:sp>
        <p:sp>
          <p:nvSpPr>
            <p:cNvPr id="34831" name="Oval 10">
              <a:extLst>
                <a:ext uri="{FF2B5EF4-FFF2-40B4-BE49-F238E27FC236}">
                  <a16:creationId xmlns:a16="http://schemas.microsoft.com/office/drawing/2014/main" id="{68BFDF2B-ECF1-41EF-930F-F6039D23E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</a:pPr>
              <a:endParaRPr lang="zh-CN" altLang="en-US">
                <a:ea typeface="华文彩云" panose="02010800040101010101" pitchFamily="2" charset="-122"/>
              </a:endParaRPr>
            </a:p>
          </p:txBody>
        </p:sp>
      </p:grpSp>
      <p:grpSp>
        <p:nvGrpSpPr>
          <p:cNvPr id="34826" name="Group 8">
            <a:extLst>
              <a:ext uri="{FF2B5EF4-FFF2-40B4-BE49-F238E27FC236}">
                <a16:creationId xmlns:a16="http://schemas.microsoft.com/office/drawing/2014/main" id="{D38F1B75-19C7-4899-9AC2-BE70F88D1867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4953000"/>
            <a:ext cx="185738" cy="207963"/>
            <a:chOff x="2976" y="1008"/>
            <a:chExt cx="1056" cy="432"/>
          </a:xfrm>
        </p:grpSpPr>
        <p:sp>
          <p:nvSpPr>
            <p:cNvPr id="34828" name="Oval 9">
              <a:extLst>
                <a:ext uri="{FF2B5EF4-FFF2-40B4-BE49-F238E27FC236}">
                  <a16:creationId xmlns:a16="http://schemas.microsoft.com/office/drawing/2014/main" id="{459B4C86-C53C-41CB-BEEB-1E0276D12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</a:pPr>
              <a:endParaRPr lang="zh-CN" altLang="en-US">
                <a:ea typeface="华文彩云" panose="02010800040101010101" pitchFamily="2" charset="-122"/>
              </a:endParaRPr>
            </a:p>
          </p:txBody>
        </p:sp>
        <p:sp>
          <p:nvSpPr>
            <p:cNvPr id="34829" name="Oval 10">
              <a:extLst>
                <a:ext uri="{FF2B5EF4-FFF2-40B4-BE49-F238E27FC236}">
                  <a16:creationId xmlns:a16="http://schemas.microsoft.com/office/drawing/2014/main" id="{245187D6-21CD-44E4-B757-813E05697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200"/>
                </a:lnSpc>
              </a:pPr>
              <a:endParaRPr lang="zh-CN" altLang="en-US">
                <a:ea typeface="华文彩云" panose="02010800040101010101" pitchFamily="2" charset="-122"/>
              </a:endParaRPr>
            </a:p>
          </p:txBody>
        </p:sp>
      </p:grpSp>
      <p:sp>
        <p:nvSpPr>
          <p:cNvPr id="34827" name="灯片编号占位符 9">
            <a:extLst>
              <a:ext uri="{FF2B5EF4-FFF2-40B4-BE49-F238E27FC236}">
                <a16:creationId xmlns:a16="http://schemas.microsoft.com/office/drawing/2014/main" id="{1EEF77EB-B5C0-48B3-ABE1-039FB783E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D62633-2909-46C6-BC6B-F009AF3E65AE}" type="slidenum">
              <a:rPr lang="en-US" altLang="zh-CN">
                <a:ea typeface="华文彩云" panose="02010800040101010101" pitchFamily="2" charset="-122"/>
              </a:rPr>
              <a:pPr eaLnBrk="1" hangingPunct="1"/>
              <a:t>2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D3F47169-F042-49EE-BAD7-AFAD4120A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140075"/>
            <a:ext cx="52641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4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确知数字信号最佳接收</a:t>
            </a:r>
            <a:endParaRPr lang="en-US" altLang="zh-CN" sz="4000" b="1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0000CC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4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zh-CN" altLang="en-US" sz="4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的误码率</a:t>
            </a:r>
            <a:endParaRPr lang="zh-CN" altLang="zh-CN" sz="4000" b="1" noProof="1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043" name="矩形 4">
            <a:extLst>
              <a:ext uri="{FF2B5EF4-FFF2-40B4-BE49-F238E27FC236}">
                <a16:creationId xmlns:a16="http://schemas.microsoft.com/office/drawing/2014/main" id="{D279A61D-D58D-44B4-8873-E1B0BF1F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5462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en-US" sz="3600" b="1" u="sng" dirty="0">
                <a:solidFill>
                  <a:srgbClr val="800080"/>
                </a:solidFill>
                <a:latin typeface="+mn-ea"/>
                <a:ea typeface="+mn-ea"/>
              </a:rPr>
              <a:t>§</a:t>
            </a:r>
            <a:r>
              <a:rPr lang="en-US" altLang="en-US" sz="3600" b="1" u="sng" dirty="0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9</a:t>
            </a:r>
            <a:r>
              <a:rPr lang="en-US" altLang="zh-CN" sz="3600" b="1" u="sng" dirty="0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.4  </a:t>
            </a:r>
            <a:endParaRPr lang="zh-CN" altLang="en-US" sz="3600" b="1" u="sng" dirty="0">
              <a:solidFill>
                <a:srgbClr val="800080"/>
              </a:solidFill>
              <a:latin typeface="Arial" charset="0"/>
              <a:ea typeface="华文彩云" pitchFamily="2" charset="-122"/>
            </a:endParaRPr>
          </a:p>
        </p:txBody>
      </p:sp>
      <p:sp>
        <p:nvSpPr>
          <p:cNvPr id="53252" name="灯片编号占位符 1">
            <a:extLst>
              <a:ext uri="{FF2B5EF4-FFF2-40B4-BE49-F238E27FC236}">
                <a16:creationId xmlns:a16="http://schemas.microsoft.com/office/drawing/2014/main" id="{8CE71CF0-00F0-419A-A4F3-E5CE11439D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238179-6D8D-409D-895D-688A116CED27}" type="slidenum">
              <a:rPr lang="en-US" altLang="zh-CN">
                <a:ea typeface="华文彩云" panose="02010800040101010101" pitchFamily="2" charset="-122"/>
              </a:rPr>
              <a:pPr eaLnBrk="1" hangingPunct="1"/>
              <a:t>20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11">
            <a:extLst>
              <a:ext uri="{FF2B5EF4-FFF2-40B4-BE49-F238E27FC236}">
                <a16:creationId xmlns:a16="http://schemas.microsoft.com/office/drawing/2014/main" id="{45295683-B6C6-442C-8A9B-137C3FE421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736725"/>
          <a:ext cx="4267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Equation" r:id="rId3" imgW="1854200" imgH="228600" progId="">
                  <p:embed/>
                </p:oleObj>
              </mc:Choice>
              <mc:Fallback>
                <p:oleObj name="Equation" r:id="rId3" imgW="1854200" imgH="2286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736725"/>
                        <a:ext cx="4267200" cy="52228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矩形 16">
            <a:extLst>
              <a:ext uri="{FF2B5EF4-FFF2-40B4-BE49-F238E27FC236}">
                <a16:creationId xmlns:a16="http://schemas.microsoft.com/office/drawing/2014/main" id="{EA099400-A8E7-49F1-B63D-4C45B2FAA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00150"/>
            <a:ext cx="443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SzPct val="65000"/>
              <a:buFont typeface="Wingdings" panose="05000000000000000000" pitchFamily="2" charset="2"/>
              <a:buChar char="u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二进制通信系统的总误码率为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D8522E71-D892-4EDC-A383-E6F226F3B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5980113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15000"/>
              </a:lnSpc>
              <a:defRPr/>
            </a:pPr>
            <a:r>
              <a:rPr kumimoji="1" lang="zh-CN" altLang="en-US" sz="28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二进制确知信号最佳接收机</a:t>
            </a:r>
            <a:r>
              <a:rPr kumimoji="1" lang="zh-CN" altLang="en-US" sz="2800" b="1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误码性能</a:t>
            </a:r>
          </a:p>
        </p:txBody>
      </p:sp>
      <p:sp>
        <p:nvSpPr>
          <p:cNvPr id="54277" name="灯片编号占位符 1">
            <a:extLst>
              <a:ext uri="{FF2B5EF4-FFF2-40B4-BE49-F238E27FC236}">
                <a16:creationId xmlns:a16="http://schemas.microsoft.com/office/drawing/2014/main" id="{5A7707E7-677D-4E23-9AFF-82FF9254C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362B47-E2CD-4FBB-914A-5E4382F8FCBF}" type="slidenum">
              <a:rPr lang="en-US" altLang="zh-CN">
                <a:ea typeface="华文彩云" panose="02010800040101010101" pitchFamily="2" charset="-122"/>
              </a:rPr>
              <a:pPr eaLnBrk="1" hangingPunct="1"/>
              <a:t>21</a:t>
            </a:fld>
            <a:endParaRPr lang="en-US" altLang="zh-CN">
              <a:ea typeface="华文彩云" panose="02010800040101010101" pitchFamily="2" charset="-122"/>
            </a:endParaRPr>
          </a:p>
        </p:txBody>
      </p:sp>
      <p:graphicFrame>
        <p:nvGraphicFramePr>
          <p:cNvPr id="54278" name="对象 2">
            <a:extLst>
              <a:ext uri="{FF2B5EF4-FFF2-40B4-BE49-F238E27FC236}">
                <a16:creationId xmlns:a16="http://schemas.microsoft.com/office/drawing/2014/main" id="{D7D58605-BE96-44F9-A95E-ACF954E048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8375" y="2514600"/>
          <a:ext cx="697865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Equation" r:id="rId5" imgW="3302000" imgH="546100" progId="Equation.DSMT4">
                  <p:embed/>
                </p:oleObj>
              </mc:Choice>
              <mc:Fallback>
                <p:oleObj name="Equation" r:id="rId5" imgW="3302000" imgH="5461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2514600"/>
                        <a:ext cx="6978650" cy="114458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对象 3">
            <a:extLst>
              <a:ext uri="{FF2B5EF4-FFF2-40B4-BE49-F238E27FC236}">
                <a16:creationId xmlns:a16="http://schemas.microsoft.com/office/drawing/2014/main" id="{58CFE0DD-4080-4A35-9329-AB24C0C76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037013"/>
          <a:ext cx="41910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Equation" r:id="rId7" imgW="2298700" imgH="419100" progId="Equation.DSMT4">
                  <p:embed/>
                </p:oleObj>
              </mc:Choice>
              <mc:Fallback>
                <p:oleObj name="Equation" r:id="rId7" imgW="2298700" imgH="4191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37013"/>
                        <a:ext cx="41910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对象 4">
            <a:extLst>
              <a:ext uri="{FF2B5EF4-FFF2-40B4-BE49-F238E27FC236}">
                <a16:creationId xmlns:a16="http://schemas.microsoft.com/office/drawing/2014/main" id="{AA9A52A1-7983-4480-8F8C-FFD0A16513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029200"/>
          <a:ext cx="41910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Equation" r:id="rId9" imgW="2298700" imgH="419100" progId="Equation.DSMT4">
                  <p:embed/>
                </p:oleObj>
              </mc:Choice>
              <mc:Fallback>
                <p:oleObj name="Equation" r:id="rId9" imgW="2298700" imgH="4191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029200"/>
                        <a:ext cx="41910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>
            <a:extLst>
              <a:ext uri="{FF2B5EF4-FFF2-40B4-BE49-F238E27FC236}">
                <a16:creationId xmlns:a16="http://schemas.microsoft.com/office/drawing/2014/main" id="{31CB1084-1051-4AD0-B0D6-1A3680799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1000"/>
            <a:ext cx="4659313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ctr">
              <a:lnSpc>
                <a:spcPct val="115000"/>
              </a:lnSpc>
              <a:defRPr/>
            </a:pPr>
            <a:r>
              <a:rPr kumimoji="1" lang="zh-CN" altLang="en-US" sz="28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先验概率对误码率的影响</a:t>
            </a:r>
          </a:p>
        </p:txBody>
      </p:sp>
      <p:graphicFrame>
        <p:nvGraphicFramePr>
          <p:cNvPr id="55299" name="Object 6">
            <a:extLst>
              <a:ext uri="{FF2B5EF4-FFF2-40B4-BE49-F238E27FC236}">
                <a16:creationId xmlns:a16="http://schemas.microsoft.com/office/drawing/2014/main" id="{F98E154E-41BC-40D4-991E-3194E0FBAF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191000"/>
          <a:ext cx="41910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name="Equation" r:id="rId3" imgW="2298700" imgH="419100" progId="Equation.DSMT4">
                  <p:embed/>
                </p:oleObj>
              </mc:Choice>
              <mc:Fallback>
                <p:oleObj name="Equation" r:id="rId3" imgW="22987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91000"/>
                        <a:ext cx="41910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5">
            <a:extLst>
              <a:ext uri="{FF2B5EF4-FFF2-40B4-BE49-F238E27FC236}">
                <a16:creationId xmlns:a16="http://schemas.microsoft.com/office/drawing/2014/main" id="{9EB0C103-E58F-4C4D-88DC-39F920208B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198813"/>
          <a:ext cx="41910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Equation" r:id="rId5" imgW="2298700" imgH="419100" progId="Equation.DSMT4">
                  <p:embed/>
                </p:oleObj>
              </mc:Choice>
              <mc:Fallback>
                <p:oleObj name="Equation" r:id="rId5" imgW="22987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8813"/>
                        <a:ext cx="41910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AB3BFD4D-D90F-42ED-B4E3-5677F3FB4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09838"/>
            <a:ext cx="52514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+mn-lt"/>
                <a:ea typeface="微软雅黑" pitchFamily="34" charset="-122"/>
                <a:cs typeface="Arial" charset="0"/>
              </a:rPr>
              <a:t> 当先验概率 </a:t>
            </a:r>
            <a:r>
              <a:rPr lang="en-US" altLang="zh-CN" sz="2400" i="1" dirty="0">
                <a:latin typeface="+mn-lt"/>
                <a:ea typeface="微软雅黑" pitchFamily="34" charset="-122"/>
                <a:cs typeface="Arial" charset="0"/>
              </a:rPr>
              <a:t>P</a:t>
            </a:r>
            <a:r>
              <a:rPr lang="en-US" altLang="zh-CN" sz="2400" dirty="0">
                <a:latin typeface="+mn-lt"/>
                <a:ea typeface="微软雅黑" pitchFamily="34" charset="-122"/>
                <a:cs typeface="Arial" charset="0"/>
              </a:rPr>
              <a:t>(0) = 0 </a:t>
            </a:r>
            <a:r>
              <a:rPr lang="zh-CN" altLang="en-US" sz="2400" dirty="0">
                <a:latin typeface="+mn-lt"/>
                <a:ea typeface="微软雅黑" pitchFamily="34" charset="-122"/>
                <a:cs typeface="Arial" charset="0"/>
              </a:rPr>
              <a:t>及 </a:t>
            </a:r>
            <a:r>
              <a:rPr lang="en-US" altLang="zh-CN" sz="2400" i="1" dirty="0">
                <a:latin typeface="+mn-lt"/>
                <a:ea typeface="微软雅黑" pitchFamily="34" charset="-122"/>
                <a:cs typeface="Arial" charset="0"/>
              </a:rPr>
              <a:t>P</a:t>
            </a:r>
            <a:r>
              <a:rPr lang="en-US" altLang="zh-CN" sz="2400" dirty="0">
                <a:latin typeface="+mn-lt"/>
                <a:ea typeface="微软雅黑" pitchFamily="34" charset="-122"/>
                <a:cs typeface="Arial" charset="0"/>
              </a:rPr>
              <a:t>(1) = 1 </a:t>
            </a:r>
            <a:r>
              <a:rPr lang="zh-CN" altLang="en-US" sz="2400" dirty="0">
                <a:latin typeface="+mn-lt"/>
                <a:ea typeface="微软雅黑" pitchFamily="34" charset="-122"/>
                <a:cs typeface="Arial" charset="0"/>
              </a:rPr>
              <a:t>时：</a:t>
            </a:r>
          </a:p>
        </p:txBody>
      </p:sp>
      <p:graphicFrame>
        <p:nvGraphicFramePr>
          <p:cNvPr id="55302" name="Object 4">
            <a:extLst>
              <a:ext uri="{FF2B5EF4-FFF2-40B4-BE49-F238E27FC236}">
                <a16:creationId xmlns:a16="http://schemas.microsoft.com/office/drawing/2014/main" id="{48D6156D-5AC4-4C7B-8015-1636A2F3E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4788" y="3419475"/>
          <a:ext cx="660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Equation" r:id="rId7" imgW="329914" imgH="126890" progId="">
                  <p:embed/>
                </p:oleObj>
              </mc:Choice>
              <mc:Fallback>
                <p:oleObj name="Equation" r:id="rId7" imgW="329914" imgH="12689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3419475"/>
                        <a:ext cx="6604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>
            <a:extLst>
              <a:ext uri="{FF2B5EF4-FFF2-40B4-BE49-F238E27FC236}">
                <a16:creationId xmlns:a16="http://schemas.microsoft.com/office/drawing/2014/main" id="{47E6B5DB-8E82-457A-AE15-31AE12E8CB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4788" y="4429125"/>
          <a:ext cx="533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Equation" r:id="rId9" imgW="266353" imgH="164885" progId="">
                  <p:embed/>
                </p:oleObj>
              </mc:Choice>
              <mc:Fallback>
                <p:oleObj name="Equation" r:id="rId9" imgW="266353" imgH="164885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4429125"/>
                        <a:ext cx="533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9133C555-85EE-47F3-B20B-31ECFB729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67150"/>
            <a:ext cx="23590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ea typeface="微软雅黑" pitchFamily="34" charset="-122"/>
              </a:rPr>
              <a:t>  </a:t>
            </a:r>
            <a:r>
              <a:rPr lang="zh-CN" altLang="en-US" sz="2400" dirty="0">
                <a:latin typeface="+mn-lt"/>
                <a:ea typeface="微软雅黑" pitchFamily="34" charset="-122"/>
              </a:rPr>
              <a:t>总误码率</a:t>
            </a:r>
            <a:r>
              <a:rPr lang="en-US" altLang="zh-CN" sz="2400" i="1" dirty="0" err="1">
                <a:latin typeface="+mn-lt"/>
                <a:ea typeface="微软雅黑" pitchFamily="34" charset="-122"/>
                <a:cs typeface="Arial" charset="0"/>
              </a:rPr>
              <a:t>P</a:t>
            </a:r>
            <a:r>
              <a:rPr lang="en-US" altLang="zh-CN" sz="2400" dirty="0" err="1">
                <a:latin typeface="+mn-lt"/>
                <a:ea typeface="微软雅黑" pitchFamily="34" charset="-122"/>
                <a:cs typeface="Arial" charset="0"/>
              </a:rPr>
              <a:t>e</a:t>
            </a:r>
            <a:r>
              <a:rPr lang="en-US" altLang="zh-CN" sz="2400" dirty="0">
                <a:latin typeface="+mn-lt"/>
                <a:ea typeface="微软雅黑" pitchFamily="34" charset="-122"/>
                <a:cs typeface="Arial" charset="0"/>
              </a:rPr>
              <a:t> = 0</a:t>
            </a:r>
            <a:endParaRPr lang="zh-CN" altLang="en-US" sz="2400" dirty="0">
              <a:latin typeface="+mn-lt"/>
              <a:ea typeface="微软雅黑" pitchFamily="34" charset="-122"/>
              <a:cs typeface="Arial" charset="0"/>
            </a:endParaRPr>
          </a:p>
        </p:txBody>
      </p:sp>
      <p:graphicFrame>
        <p:nvGraphicFramePr>
          <p:cNvPr id="55305" name="Object 8">
            <a:extLst>
              <a:ext uri="{FF2B5EF4-FFF2-40B4-BE49-F238E27FC236}">
                <a16:creationId xmlns:a16="http://schemas.microsoft.com/office/drawing/2014/main" id="{1732C249-F530-496E-ACBA-558453767D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219200"/>
          <a:ext cx="60420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6" name="Equation" r:id="rId11" imgW="3302000" imgH="546100" progId="">
                  <p:embed/>
                </p:oleObj>
              </mc:Choice>
              <mc:Fallback>
                <p:oleObj name="Equation" r:id="rId11" imgW="3302000" imgH="5461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19200"/>
                        <a:ext cx="6042025" cy="9906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5">
            <a:extLst>
              <a:ext uri="{FF2B5EF4-FFF2-40B4-BE49-F238E27FC236}">
                <a16:creationId xmlns:a16="http://schemas.microsoft.com/office/drawing/2014/main" id="{BDC11147-D0B2-4081-8764-C21DC29778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5867400"/>
          <a:ext cx="787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7" name="Equation" r:id="rId13" imgW="393529" imgH="139639" progId="">
                  <p:embed/>
                </p:oleObj>
              </mc:Choice>
              <mc:Fallback>
                <p:oleObj name="Equation" r:id="rId13" imgW="393529" imgH="139639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5867400"/>
                        <a:ext cx="787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6">
            <a:extLst>
              <a:ext uri="{FF2B5EF4-FFF2-40B4-BE49-F238E27FC236}">
                <a16:creationId xmlns:a16="http://schemas.microsoft.com/office/drawing/2014/main" id="{17B4B7D4-4536-4F86-9DA3-BC63F52AED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5791200"/>
          <a:ext cx="863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" name="Equation" r:id="rId15" imgW="431425" imgH="177646" progId="">
                  <p:embed/>
                </p:oleObj>
              </mc:Choice>
              <mc:Fallback>
                <p:oleObj name="Equation" r:id="rId15" imgW="431425" imgH="177646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5791200"/>
                        <a:ext cx="863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8" name="Freeform 57">
            <a:extLst>
              <a:ext uri="{FF2B5EF4-FFF2-40B4-BE49-F238E27FC236}">
                <a16:creationId xmlns:a16="http://schemas.microsoft.com/office/drawing/2014/main" id="{DF80893C-2DA6-4517-A959-E68AC9BFEF06}"/>
              </a:ext>
            </a:extLst>
          </p:cNvPr>
          <p:cNvSpPr>
            <a:spLocks/>
          </p:cNvSpPr>
          <p:nvPr/>
        </p:nvSpPr>
        <p:spPr bwMode="auto">
          <a:xfrm>
            <a:off x="5334000" y="3900488"/>
            <a:ext cx="838200" cy="381000"/>
          </a:xfrm>
          <a:custGeom>
            <a:avLst/>
            <a:gdLst>
              <a:gd name="T0" fmla="*/ 2147483647 w 46"/>
              <a:gd name="T1" fmla="*/ 0 h 43"/>
              <a:gd name="T2" fmla="*/ 2147483647 w 46"/>
              <a:gd name="T3" fmla="*/ 2147483647 h 43"/>
              <a:gd name="T4" fmla="*/ 2147483647 w 46"/>
              <a:gd name="T5" fmla="*/ 2147483647 h 43"/>
              <a:gd name="T6" fmla="*/ 2147483647 w 46"/>
              <a:gd name="T7" fmla="*/ 2147483647 h 43"/>
              <a:gd name="T8" fmla="*/ 2147483647 w 46"/>
              <a:gd name="T9" fmla="*/ 2147483647 h 43"/>
              <a:gd name="T10" fmla="*/ 2147483647 w 46"/>
              <a:gd name="T11" fmla="*/ 2147483647 h 43"/>
              <a:gd name="T12" fmla="*/ 0 w 46"/>
              <a:gd name="T13" fmla="*/ 2147483647 h 43"/>
              <a:gd name="T14" fmla="*/ 2147483647 w 46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43"/>
              <a:gd name="T26" fmla="*/ 46 w 46"/>
              <a:gd name="T27" fmla="*/ 43 h 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43">
                <a:moveTo>
                  <a:pt x="4" y="0"/>
                </a:moveTo>
                <a:cubicBezTo>
                  <a:pt x="4" y="0"/>
                  <a:pt x="24" y="13"/>
                  <a:pt x="35" y="15"/>
                </a:cubicBezTo>
                <a:lnTo>
                  <a:pt x="30" y="6"/>
                </a:lnTo>
                <a:lnTo>
                  <a:pt x="46" y="22"/>
                </a:lnTo>
                <a:lnTo>
                  <a:pt x="27" y="40"/>
                </a:lnTo>
                <a:lnTo>
                  <a:pt x="34" y="30"/>
                </a:lnTo>
                <a:cubicBezTo>
                  <a:pt x="34" y="30"/>
                  <a:pt x="6" y="33"/>
                  <a:pt x="0" y="43"/>
                </a:cubicBezTo>
                <a:lnTo>
                  <a:pt x="4" y="0"/>
                </a:lnTo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97979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CA9369-F53B-4E8B-8468-9DC2874D2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176838"/>
            <a:ext cx="52514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+mn-lt"/>
                <a:ea typeface="微软雅黑" pitchFamily="34" charset="-122"/>
                <a:cs typeface="Arial" charset="0"/>
              </a:rPr>
              <a:t> 当先验概率 </a:t>
            </a:r>
            <a:r>
              <a:rPr lang="en-US" altLang="zh-CN" sz="2400" i="1" dirty="0">
                <a:latin typeface="+mn-lt"/>
                <a:ea typeface="微软雅黑" pitchFamily="34" charset="-122"/>
                <a:cs typeface="Arial" charset="0"/>
              </a:rPr>
              <a:t>P</a:t>
            </a:r>
            <a:r>
              <a:rPr lang="en-US" altLang="zh-CN" sz="2400" dirty="0">
                <a:latin typeface="+mn-lt"/>
                <a:ea typeface="微软雅黑" pitchFamily="34" charset="-122"/>
                <a:cs typeface="Arial" charset="0"/>
              </a:rPr>
              <a:t>(0) = 1 </a:t>
            </a:r>
            <a:r>
              <a:rPr lang="zh-CN" altLang="en-US" sz="2400" dirty="0">
                <a:latin typeface="+mn-lt"/>
                <a:ea typeface="微软雅黑" pitchFamily="34" charset="-122"/>
                <a:cs typeface="Arial" charset="0"/>
              </a:rPr>
              <a:t>及 </a:t>
            </a:r>
            <a:r>
              <a:rPr lang="en-US" altLang="zh-CN" sz="2400" i="1" dirty="0">
                <a:latin typeface="+mn-lt"/>
                <a:ea typeface="微软雅黑" pitchFamily="34" charset="-122"/>
                <a:cs typeface="Arial" charset="0"/>
              </a:rPr>
              <a:t>P</a:t>
            </a:r>
            <a:r>
              <a:rPr lang="en-US" altLang="zh-CN" sz="2400" dirty="0">
                <a:latin typeface="+mn-lt"/>
                <a:ea typeface="微软雅黑" pitchFamily="34" charset="-122"/>
                <a:cs typeface="Arial" charset="0"/>
              </a:rPr>
              <a:t>(1) = 0 </a:t>
            </a:r>
            <a:r>
              <a:rPr lang="zh-CN" altLang="en-US" sz="2400" dirty="0">
                <a:latin typeface="+mn-lt"/>
                <a:ea typeface="微软雅黑" pitchFamily="34" charset="-122"/>
                <a:cs typeface="Arial" charset="0"/>
              </a:rPr>
              <a:t>时：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822AC80-539D-4937-9BCB-A57C83E5D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5176838"/>
            <a:ext cx="23590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ea typeface="微软雅黑" pitchFamily="34" charset="-122"/>
              </a:rPr>
              <a:t>  </a:t>
            </a:r>
            <a:r>
              <a:rPr lang="zh-CN" altLang="en-US" sz="2400" dirty="0">
                <a:latin typeface="+mn-lt"/>
                <a:ea typeface="微软雅黑" pitchFamily="34" charset="-122"/>
              </a:rPr>
              <a:t>总误码率</a:t>
            </a:r>
            <a:r>
              <a:rPr lang="en-US" altLang="zh-CN" sz="2400" i="1" dirty="0" err="1">
                <a:latin typeface="+mn-lt"/>
                <a:ea typeface="微软雅黑" pitchFamily="34" charset="-122"/>
                <a:cs typeface="Arial" charset="0"/>
              </a:rPr>
              <a:t>P</a:t>
            </a:r>
            <a:r>
              <a:rPr lang="en-US" altLang="zh-CN" sz="2400" dirty="0" err="1">
                <a:latin typeface="+mn-lt"/>
                <a:ea typeface="微软雅黑" pitchFamily="34" charset="-122"/>
                <a:cs typeface="Arial" charset="0"/>
              </a:rPr>
              <a:t>e</a:t>
            </a:r>
            <a:r>
              <a:rPr lang="en-US" altLang="zh-CN" sz="2400" dirty="0">
                <a:latin typeface="+mn-lt"/>
                <a:ea typeface="微软雅黑" pitchFamily="34" charset="-122"/>
                <a:cs typeface="Arial" charset="0"/>
              </a:rPr>
              <a:t> = 0</a:t>
            </a:r>
            <a:endParaRPr lang="zh-CN" altLang="en-US" sz="2400" dirty="0">
              <a:latin typeface="+mn-lt"/>
              <a:ea typeface="微软雅黑" pitchFamily="34" charset="-122"/>
              <a:cs typeface="Arial" charset="0"/>
            </a:endParaRPr>
          </a:p>
        </p:txBody>
      </p:sp>
      <p:sp>
        <p:nvSpPr>
          <p:cNvPr id="55311" name="灯片编号占位符 7">
            <a:extLst>
              <a:ext uri="{FF2B5EF4-FFF2-40B4-BE49-F238E27FC236}">
                <a16:creationId xmlns:a16="http://schemas.microsoft.com/office/drawing/2014/main" id="{4D525DA1-0B6C-43D6-B384-671C1D642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2AE9C8-575B-454A-B0C7-8D3565FAF442}" type="slidenum">
              <a:rPr lang="en-US" altLang="zh-CN">
                <a:ea typeface="华文彩云" panose="02010800040101010101" pitchFamily="2" charset="-122"/>
              </a:rPr>
              <a:pPr eaLnBrk="1" hangingPunct="1"/>
              <a:t>22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BF44285E-F04B-4A38-A59E-10A58909E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08075"/>
            <a:ext cx="48752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+mn-lt"/>
                <a:ea typeface="微软雅黑" pitchFamily="34" charset="-122"/>
                <a:cs typeface="Arial" charset="0"/>
              </a:rPr>
              <a:t> 当先验概率 </a:t>
            </a:r>
            <a:r>
              <a:rPr lang="en-US" altLang="zh-CN" sz="2400" i="1" dirty="0">
                <a:latin typeface="+mn-lt"/>
                <a:ea typeface="微软雅黑" pitchFamily="34" charset="-122"/>
                <a:cs typeface="Arial" charset="0"/>
              </a:rPr>
              <a:t>P</a:t>
            </a:r>
            <a:r>
              <a:rPr lang="en-US" altLang="zh-CN" sz="2400" dirty="0">
                <a:latin typeface="+mn-lt"/>
                <a:ea typeface="微软雅黑" pitchFamily="34" charset="-122"/>
                <a:cs typeface="Arial" charset="0"/>
              </a:rPr>
              <a:t>(0) = </a:t>
            </a:r>
            <a:r>
              <a:rPr lang="en-US" altLang="zh-CN" sz="2400" i="1" dirty="0">
                <a:latin typeface="+mn-lt"/>
                <a:ea typeface="微软雅黑" pitchFamily="34" charset="-122"/>
                <a:cs typeface="Arial" charset="0"/>
              </a:rPr>
              <a:t>P</a:t>
            </a:r>
            <a:r>
              <a:rPr lang="en-US" altLang="zh-CN" sz="2400" dirty="0">
                <a:latin typeface="+mn-lt"/>
                <a:ea typeface="微软雅黑" pitchFamily="34" charset="-122"/>
                <a:cs typeface="Arial" charset="0"/>
              </a:rPr>
              <a:t>(1) = 1/2 </a:t>
            </a:r>
            <a:r>
              <a:rPr lang="zh-CN" altLang="en-US" sz="2400" dirty="0">
                <a:latin typeface="+mn-lt"/>
                <a:ea typeface="微软雅黑" pitchFamily="34" charset="-122"/>
                <a:cs typeface="Arial" charset="0"/>
              </a:rPr>
              <a:t>时：</a:t>
            </a:r>
          </a:p>
        </p:txBody>
      </p:sp>
      <p:sp>
        <p:nvSpPr>
          <p:cNvPr id="18" name="矩形 16">
            <a:extLst>
              <a:ext uri="{FF2B5EF4-FFF2-40B4-BE49-F238E27FC236}">
                <a16:creationId xmlns:a16="http://schemas.microsoft.com/office/drawing/2014/main" id="{87341EC1-FEF1-4CEE-AB2E-BE3F3511F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066800"/>
            <a:ext cx="814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Arial" charset="0"/>
              </a:rPr>
              <a:t>a = b</a:t>
            </a:r>
            <a:endParaRPr lang="zh-CN" altLang="en-US" sz="2400" b="1" i="1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Arial" charset="0"/>
            </a:endParaRPr>
          </a:p>
        </p:txBody>
      </p:sp>
      <p:graphicFrame>
        <p:nvGraphicFramePr>
          <p:cNvPr id="56324" name="Object 17">
            <a:extLst>
              <a:ext uri="{FF2B5EF4-FFF2-40B4-BE49-F238E27FC236}">
                <a16:creationId xmlns:a16="http://schemas.microsoft.com/office/drawing/2014/main" id="{A611ED7E-35C2-4F91-ABDB-2CD191E3C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824038"/>
          <a:ext cx="30527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Equation" r:id="rId3" imgW="1459866" imgH="545863" progId="">
                  <p:embed/>
                </p:oleObj>
              </mc:Choice>
              <mc:Fallback>
                <p:oleObj name="Equation" r:id="rId3" imgW="1459866" imgH="545863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824038"/>
                        <a:ext cx="3052763" cy="11430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18">
            <a:extLst>
              <a:ext uri="{FF2B5EF4-FFF2-40B4-BE49-F238E27FC236}">
                <a16:creationId xmlns:a16="http://schemas.microsoft.com/office/drawing/2014/main" id="{AA2643AC-A400-483B-9098-657E17C041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3863" y="3235325"/>
          <a:ext cx="3276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Equation" r:id="rId5" imgW="1637589" imgH="393529" progId="">
                  <p:embed/>
                </p:oleObj>
              </mc:Choice>
              <mc:Fallback>
                <p:oleObj name="Equation" r:id="rId5" imgW="1637589" imgH="393529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3235325"/>
                        <a:ext cx="3276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3AF0E307-DB02-4DEB-B2B6-2AD39D3F8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4446588"/>
            <a:ext cx="7391400" cy="963612"/>
          </a:xfrm>
          <a:prstGeom prst="rect">
            <a:avLst/>
          </a:prstGeom>
          <a:solidFill>
            <a:srgbClr val="E8E8E8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400"/>
              </a:lnSpc>
              <a:defRPr/>
            </a:pP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          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  <a:cs typeface="Arial" charset="0"/>
              </a:rPr>
              <a:t>误码率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仅和两种码元波形之差的能量有关，而与波形本身   </a:t>
            </a:r>
            <a:endParaRPr lang="en-US" altLang="zh-CN" sz="2000" dirty="0">
              <a:latin typeface="+mn-lt"/>
              <a:ea typeface="微软雅黑" pitchFamily="34" charset="-122"/>
              <a:cs typeface="Arial" charset="0"/>
            </a:endParaRPr>
          </a:p>
          <a:p>
            <a:pPr>
              <a:lnSpc>
                <a:spcPts val="3400"/>
              </a:lnSpc>
              <a:defRPr/>
            </a:pPr>
            <a:r>
              <a:rPr lang="en-US" altLang="zh-CN" sz="2000" dirty="0">
                <a:latin typeface="+mn-lt"/>
                <a:ea typeface="微软雅黑" pitchFamily="34" charset="-122"/>
                <a:cs typeface="Arial" charset="0"/>
              </a:rPr>
              <a:t>     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无关。差别越大，</a:t>
            </a:r>
            <a:r>
              <a:rPr lang="en-US" altLang="zh-CN" sz="2400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c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值越小，误码率</a:t>
            </a:r>
            <a:r>
              <a:rPr lang="en-US" altLang="zh-CN" sz="2400" i="1" dirty="0" err="1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P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e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也越小。 </a:t>
            </a:r>
          </a:p>
        </p:txBody>
      </p:sp>
      <p:sp>
        <p:nvSpPr>
          <p:cNvPr id="27" name="Oval 18">
            <a:extLst>
              <a:ext uri="{FF2B5EF4-FFF2-40B4-BE49-F238E27FC236}">
                <a16:creationId xmlns:a16="http://schemas.microsoft.com/office/drawing/2014/main" id="{1E780B65-48F2-48F2-86D9-62905406C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3" y="4405313"/>
            <a:ext cx="1016000" cy="574675"/>
          </a:xfrm>
          <a:prstGeom prst="ellipse">
            <a:avLst/>
          </a:prstGeom>
          <a:solidFill>
            <a:srgbClr val="E8E8E8"/>
          </a:solidFill>
          <a:ln w="19050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可见</a:t>
            </a:r>
            <a:r>
              <a:rPr lang="zh-CN" altLang="en-US" sz="24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</a:p>
        </p:txBody>
      </p:sp>
      <p:sp>
        <p:nvSpPr>
          <p:cNvPr id="56328" name="矩形 10">
            <a:extLst>
              <a:ext uri="{FF2B5EF4-FFF2-40B4-BE49-F238E27FC236}">
                <a16:creationId xmlns:a16="http://schemas.microsoft.com/office/drawing/2014/main" id="{77C60654-653B-4C5C-BB2B-09ED0332C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809750"/>
            <a:ext cx="274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误码率可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简化为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zh-CN" altLang="en-US" sz="2000">
              <a:latin typeface="宋体" panose="02010600030101010101" pitchFamily="2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329" name="灯片编号占位符 2">
            <a:extLst>
              <a:ext uri="{FF2B5EF4-FFF2-40B4-BE49-F238E27FC236}">
                <a16:creationId xmlns:a16="http://schemas.microsoft.com/office/drawing/2014/main" id="{BA864A1C-46FE-4440-AF1A-AF1FE2553E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C1F5CB-D1EF-4341-AB11-E990412E1A6F}" type="slidenum">
              <a:rPr lang="en-US" altLang="zh-CN">
                <a:ea typeface="华文彩云" panose="02010800040101010101" pitchFamily="2" charset="-122"/>
              </a:rPr>
              <a:pPr eaLnBrk="1" hangingPunct="1"/>
              <a:t>23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9">
            <a:extLst>
              <a:ext uri="{FF2B5EF4-FFF2-40B4-BE49-F238E27FC236}">
                <a16:creationId xmlns:a16="http://schemas.microsoft.com/office/drawing/2014/main" id="{13E29AB5-59B5-475D-B261-D910D4E9A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" y="457200"/>
            <a:ext cx="594995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ctr">
              <a:lnSpc>
                <a:spcPct val="115000"/>
              </a:lnSpc>
              <a:defRPr/>
            </a:pPr>
            <a:r>
              <a:rPr kumimoji="1" lang="zh-CN" altLang="en-US" sz="28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8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P(0)=P(1)=1/2 </a:t>
            </a:r>
            <a:r>
              <a:rPr kumimoji="1" lang="zh-CN" altLang="en-US" sz="28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时</a:t>
            </a:r>
            <a:r>
              <a:rPr kumimoji="1" lang="zh-CN" altLang="en-US" sz="28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误码率的计算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8B2C7D-3DDD-4206-83D3-EA5C49EC1E02}"/>
              </a:ext>
            </a:extLst>
          </p:cNvPr>
          <p:cNvSpPr/>
          <p:nvPr/>
        </p:nvSpPr>
        <p:spPr>
          <a:xfrm>
            <a:off x="685800" y="1671638"/>
            <a:ext cx="7620000" cy="5540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000" dirty="0">
                <a:latin typeface="+mn-lt"/>
                <a:ea typeface="微软雅黑" pitchFamily="34" charset="-122"/>
              </a:rPr>
              <a:t>在噪声强度给定的条件下</a:t>
            </a:r>
            <a:r>
              <a:rPr lang="zh-CN" altLang="en-US" sz="2000" dirty="0">
                <a:latin typeface="+mn-lt"/>
                <a:ea typeface="+mn-ea"/>
              </a:rPr>
              <a:t>，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</a:rPr>
              <a:t>误码率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完全决定于</a:t>
            </a:r>
            <a:r>
              <a:rPr lang="en-US" altLang="zh-CN" sz="2000" b="1" i="1" dirty="0">
                <a:latin typeface="+mn-lt"/>
                <a:ea typeface="微软雅黑" pitchFamily="34" charset="-122"/>
                <a:cs typeface="Arial" pitchFamily="34" charset="0"/>
              </a:rPr>
              <a:t>s</a:t>
            </a:r>
            <a:r>
              <a:rPr lang="en-US" altLang="zh-CN" sz="2000" b="1" baseline="-25000" dirty="0">
                <a:latin typeface="+mn-lt"/>
                <a:ea typeface="微软雅黑" pitchFamily="34" charset="-122"/>
                <a:cs typeface="Arial" pitchFamily="34" charset="0"/>
              </a:rPr>
              <a:t>0</a:t>
            </a:r>
            <a:r>
              <a:rPr lang="en-US" altLang="zh-CN" sz="2000" b="1" dirty="0"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000" b="1" i="1" dirty="0">
                <a:latin typeface="+mn-lt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000" b="1" dirty="0">
                <a:latin typeface="+mn-lt"/>
                <a:ea typeface="微软雅黑" pitchFamily="34" charset="-122"/>
                <a:cs typeface="Arial" pitchFamily="34" charset="0"/>
              </a:rPr>
              <a:t>)</a:t>
            </a:r>
            <a:r>
              <a:rPr lang="en-US" altLang="zh-CN" sz="2000" dirty="0">
                <a:latin typeface="+mn-lt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和</a:t>
            </a:r>
            <a:r>
              <a:rPr lang="en-US" altLang="zh-CN" sz="2000" b="1" i="1" dirty="0">
                <a:latin typeface="+mn-lt"/>
                <a:ea typeface="微软雅黑" pitchFamily="34" charset="-122"/>
                <a:cs typeface="Arial" pitchFamily="34" charset="0"/>
              </a:rPr>
              <a:t>s</a:t>
            </a:r>
            <a:r>
              <a:rPr lang="en-US" altLang="zh-CN" sz="2000" b="1" baseline="-25000" dirty="0">
                <a:latin typeface="+mn-lt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2000" b="1" dirty="0"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000" b="1" i="1" dirty="0">
                <a:latin typeface="+mn-lt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000" b="1" dirty="0">
                <a:latin typeface="+mn-lt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的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</a:rPr>
              <a:t>差异性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。</a:t>
            </a:r>
            <a:endParaRPr lang="zh-CN" altLang="en-US" sz="2000" dirty="0">
              <a:latin typeface="+mn-lt"/>
              <a:ea typeface="+mn-ea"/>
            </a:endParaRPr>
          </a:p>
        </p:txBody>
      </p:sp>
      <p:graphicFrame>
        <p:nvGraphicFramePr>
          <p:cNvPr id="57348" name="Object 2">
            <a:extLst>
              <a:ext uri="{FF2B5EF4-FFF2-40B4-BE49-F238E27FC236}">
                <a16:creationId xmlns:a16="http://schemas.microsoft.com/office/drawing/2014/main" id="{838D1A81-2B1E-4278-B1AE-17390C3C4D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819400"/>
          <a:ext cx="27003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name="Equation" r:id="rId4" imgW="1193800" imgH="571500" progId="">
                  <p:embed/>
                </p:oleObj>
              </mc:Choice>
              <mc:Fallback>
                <p:oleObj name="Equation" r:id="rId4" imgW="1193800" imgH="5715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19400"/>
                        <a:ext cx="2700338" cy="12954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3">
            <a:extLst>
              <a:ext uri="{FF2B5EF4-FFF2-40B4-BE49-F238E27FC236}">
                <a16:creationId xmlns:a16="http://schemas.microsoft.com/office/drawing/2014/main" id="{CB501C0F-8965-415C-A7E6-C0969FC206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275" y="5630863"/>
          <a:ext cx="1457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2" name="Equation" r:id="rId6" imgW="647419" imgH="203112" progId="">
                  <p:embed/>
                </p:oleObj>
              </mc:Choice>
              <mc:Fallback>
                <p:oleObj name="Equation" r:id="rId6" imgW="647419" imgH="203112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5630863"/>
                        <a:ext cx="1457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5">
            <a:extLst>
              <a:ext uri="{FF2B5EF4-FFF2-40B4-BE49-F238E27FC236}">
                <a16:creationId xmlns:a16="http://schemas.microsoft.com/office/drawing/2014/main" id="{FA03C62A-75AF-4E29-9F20-4639801866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432300"/>
          <a:ext cx="178911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3" name="Equation" r:id="rId8" imgW="965200" imgH="330200" progId="">
                  <p:embed/>
                </p:oleObj>
              </mc:Choice>
              <mc:Fallback>
                <p:oleObj name="Equation" r:id="rId8" imgW="965200" imgH="330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32300"/>
                        <a:ext cx="1789113" cy="6111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A5A5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15">
            <a:extLst>
              <a:ext uri="{FF2B5EF4-FFF2-40B4-BE49-F238E27FC236}">
                <a16:creationId xmlns:a16="http://schemas.microsoft.com/office/drawing/2014/main" id="{FEABA087-6860-4812-8DBA-E796007D39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419600"/>
          <a:ext cx="18145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name="Equation" r:id="rId10" imgW="952087" imgH="330057" progId="">
                  <p:embed/>
                </p:oleObj>
              </mc:Choice>
              <mc:Fallback>
                <p:oleObj name="Equation" r:id="rId10" imgW="952087" imgH="330057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419600"/>
                        <a:ext cx="1814513" cy="628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A5A5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矩形 11">
            <a:extLst>
              <a:ext uri="{FF2B5EF4-FFF2-40B4-BE49-F238E27FC236}">
                <a16:creationId xmlns:a16="http://schemas.microsoft.com/office/drawing/2014/main" id="{6C616F4A-F136-4B55-AA8D-853983D5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75" y="5329238"/>
            <a:ext cx="3284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latin typeface="+mn-lt"/>
                <a:ea typeface="微软雅黑" pitchFamily="34" charset="-122"/>
                <a:cs typeface="Arial" charset="0"/>
              </a:rPr>
              <a:t>当 </a:t>
            </a:r>
            <a:r>
              <a:rPr lang="en-US" altLang="zh-CN" sz="2400" b="1" i="1">
                <a:latin typeface="+mn-lt"/>
                <a:ea typeface="微软雅黑" pitchFamily="34" charset="-122"/>
                <a:cs typeface="Arial" charset="0"/>
              </a:rPr>
              <a:t>s</a:t>
            </a:r>
            <a:r>
              <a:rPr lang="en-US" altLang="zh-CN" sz="2400" b="1" baseline="-25000">
                <a:latin typeface="+mn-lt"/>
                <a:ea typeface="微软雅黑" pitchFamily="34" charset="-122"/>
                <a:cs typeface="Arial" charset="0"/>
              </a:rPr>
              <a:t>0</a:t>
            </a:r>
            <a:r>
              <a:rPr lang="en-US" altLang="zh-CN" sz="2400" b="1">
                <a:latin typeface="+mn-lt"/>
                <a:ea typeface="微软雅黑" pitchFamily="34" charset="-122"/>
                <a:cs typeface="Arial" charset="0"/>
              </a:rPr>
              <a:t>(</a:t>
            </a:r>
            <a:r>
              <a:rPr lang="en-US" altLang="zh-CN" sz="2400" b="1" i="1"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lang="en-US" altLang="zh-CN" sz="2400" b="1">
                <a:latin typeface="+mn-lt"/>
                <a:ea typeface="微软雅黑" pitchFamily="34" charset="-122"/>
                <a:cs typeface="Arial" charset="0"/>
              </a:rPr>
              <a:t>) =  </a:t>
            </a:r>
            <a:r>
              <a:rPr lang="en-US" altLang="zh-CN" sz="2400" b="1" i="1">
                <a:latin typeface="+mn-lt"/>
                <a:ea typeface="微软雅黑" pitchFamily="34" charset="-122"/>
                <a:cs typeface="Arial" charset="0"/>
              </a:rPr>
              <a:t>s</a:t>
            </a:r>
            <a:r>
              <a:rPr lang="en-US" altLang="zh-CN" sz="2400" b="1" baseline="-25000">
                <a:latin typeface="+mn-lt"/>
                <a:ea typeface="微软雅黑" pitchFamily="34" charset="-122"/>
                <a:cs typeface="Arial" charset="0"/>
              </a:rPr>
              <a:t>1</a:t>
            </a:r>
            <a:r>
              <a:rPr lang="en-US" altLang="zh-CN" sz="2400" b="1">
                <a:latin typeface="+mn-lt"/>
                <a:ea typeface="微软雅黑" pitchFamily="34" charset="-122"/>
                <a:cs typeface="Arial" charset="0"/>
              </a:rPr>
              <a:t>(</a:t>
            </a:r>
            <a:r>
              <a:rPr lang="en-US" altLang="zh-CN" sz="2400" b="1" i="1"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lang="en-US" altLang="zh-CN" sz="2400" b="1">
                <a:latin typeface="+mn-lt"/>
                <a:ea typeface="微软雅黑" pitchFamily="34" charset="-122"/>
                <a:cs typeface="Arial" charset="0"/>
              </a:rPr>
              <a:t>) </a:t>
            </a:r>
            <a:r>
              <a:rPr lang="zh-CN" altLang="en-US" sz="2000">
                <a:latin typeface="+mn-lt"/>
                <a:ea typeface="微软雅黑" pitchFamily="34" charset="-122"/>
                <a:cs typeface="Arial" charset="0"/>
              </a:rPr>
              <a:t>时</a:t>
            </a:r>
            <a:r>
              <a:rPr lang="zh-CN" altLang="en-US" sz="2400" b="1">
                <a:latin typeface="+mn-lt"/>
                <a:ea typeface="微软雅黑" pitchFamily="34" charset="-122"/>
                <a:cs typeface="Arial" charset="0"/>
              </a:rPr>
              <a:t>，</a:t>
            </a:r>
            <a:r>
              <a:rPr lang="zh-CN" altLang="en-US" sz="2400" b="1" i="1">
                <a:latin typeface="+mn-lt"/>
                <a:ea typeface="微软雅黑" pitchFamily="34" charset="-122"/>
                <a:cs typeface="Arial" charset="0"/>
                <a:sym typeface="Symbol" pitchFamily="18" charset="2"/>
              </a:rPr>
              <a:t></a:t>
            </a:r>
            <a:r>
              <a:rPr lang="zh-CN" altLang="en-US" sz="2400" b="1">
                <a:latin typeface="+mn-lt"/>
                <a:ea typeface="微软雅黑" pitchFamily="34" charset="-122"/>
                <a:cs typeface="Arial" charset="0"/>
              </a:rPr>
              <a:t>＝ </a:t>
            </a:r>
            <a:r>
              <a:rPr lang="en-US" altLang="zh-CN" sz="2400" b="1">
                <a:latin typeface="+mn-lt"/>
                <a:ea typeface="微软雅黑" pitchFamily="34" charset="-122"/>
                <a:cs typeface="Arial" charset="0"/>
              </a:rPr>
              <a:t>1</a:t>
            </a:r>
            <a:endParaRPr lang="zh-CN" altLang="en-US" sz="2400" b="1">
              <a:latin typeface="+mn-lt"/>
              <a:ea typeface="微软雅黑" pitchFamily="34" charset="-122"/>
              <a:cs typeface="Arial" charset="0"/>
            </a:endParaRPr>
          </a:p>
        </p:txBody>
      </p:sp>
      <p:sp>
        <p:nvSpPr>
          <p:cNvPr id="57353" name="矩形 12">
            <a:extLst>
              <a:ext uri="{FF2B5EF4-FFF2-40B4-BE49-F238E27FC236}">
                <a16:creationId xmlns:a16="http://schemas.microsoft.com/office/drawing/2014/main" id="{E8C27775-7C54-4DB2-9DF0-3F8EDF9E0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75" y="5862638"/>
            <a:ext cx="3349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当</a:t>
            </a:r>
            <a:r>
              <a:rPr lang="zh-CN" altLang="en-US" sz="2400" dirty="0"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en-US" altLang="zh-CN" sz="2400" b="1" i="1" dirty="0">
                <a:latin typeface="+mn-lt"/>
                <a:ea typeface="微软雅黑" pitchFamily="34" charset="-122"/>
                <a:cs typeface="Arial" charset="0"/>
              </a:rPr>
              <a:t>s</a:t>
            </a:r>
            <a:r>
              <a:rPr lang="en-US" altLang="zh-CN" sz="2400" b="1" baseline="-25000" dirty="0">
                <a:latin typeface="+mn-lt"/>
                <a:ea typeface="微软雅黑" pitchFamily="34" charset="-122"/>
                <a:cs typeface="Arial" charset="0"/>
              </a:rPr>
              <a:t>0</a:t>
            </a:r>
            <a:r>
              <a:rPr lang="en-US" altLang="zh-CN" sz="2400" b="1" dirty="0">
                <a:latin typeface="+mn-lt"/>
                <a:ea typeface="微软雅黑" pitchFamily="34" charset="-122"/>
                <a:cs typeface="Arial" charset="0"/>
              </a:rPr>
              <a:t>(</a:t>
            </a:r>
            <a:r>
              <a:rPr lang="en-US" altLang="zh-CN" sz="2400" b="1" i="1" dirty="0"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lang="en-US" altLang="zh-CN" sz="2400" b="1" dirty="0">
                <a:latin typeface="+mn-lt"/>
                <a:ea typeface="微软雅黑" pitchFamily="34" charset="-122"/>
                <a:cs typeface="Arial" charset="0"/>
              </a:rPr>
              <a:t>) = -</a:t>
            </a:r>
            <a:r>
              <a:rPr lang="en-US" altLang="zh-CN" sz="2400" b="1" i="1" dirty="0">
                <a:latin typeface="+mn-lt"/>
                <a:ea typeface="微软雅黑" pitchFamily="34" charset="-122"/>
                <a:cs typeface="Arial" charset="0"/>
              </a:rPr>
              <a:t>s</a:t>
            </a:r>
            <a:r>
              <a:rPr lang="en-US" altLang="zh-CN" sz="2400" b="1" baseline="-25000" dirty="0">
                <a:latin typeface="+mn-lt"/>
                <a:ea typeface="微软雅黑" pitchFamily="34" charset="-122"/>
                <a:cs typeface="Arial" charset="0"/>
              </a:rPr>
              <a:t>1</a:t>
            </a:r>
            <a:r>
              <a:rPr lang="en-US" altLang="zh-CN" sz="2400" b="1" dirty="0">
                <a:latin typeface="+mn-lt"/>
                <a:ea typeface="微软雅黑" pitchFamily="34" charset="-122"/>
                <a:cs typeface="Arial" charset="0"/>
              </a:rPr>
              <a:t>(</a:t>
            </a:r>
            <a:r>
              <a:rPr lang="en-US" altLang="zh-CN" sz="2400" b="1" i="1" dirty="0"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lang="en-US" altLang="zh-CN" sz="2400" b="1" dirty="0">
                <a:latin typeface="+mn-lt"/>
                <a:ea typeface="微软雅黑" pitchFamily="34" charset="-122"/>
                <a:cs typeface="Arial" charset="0"/>
              </a:rPr>
              <a:t>)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时</a:t>
            </a:r>
            <a:r>
              <a:rPr lang="zh-CN" altLang="en-US" sz="2400" b="1" dirty="0">
                <a:latin typeface="+mn-lt"/>
                <a:ea typeface="微软雅黑" pitchFamily="34" charset="-122"/>
                <a:cs typeface="Arial" charset="0"/>
              </a:rPr>
              <a:t>，</a:t>
            </a:r>
            <a:r>
              <a:rPr lang="zh-CN" altLang="en-US" sz="2400" b="1" i="1" dirty="0">
                <a:latin typeface="+mn-lt"/>
                <a:ea typeface="微软雅黑" pitchFamily="34" charset="-122"/>
                <a:cs typeface="Arial" charset="0"/>
                <a:sym typeface="Symbol" pitchFamily="18" charset="2"/>
              </a:rPr>
              <a:t></a:t>
            </a:r>
            <a:r>
              <a:rPr lang="zh-CN" altLang="en-US" sz="2400" b="1" dirty="0">
                <a:latin typeface="+mn-lt"/>
                <a:ea typeface="微软雅黑" pitchFamily="34" charset="-122"/>
                <a:cs typeface="Arial" charset="0"/>
              </a:rPr>
              <a:t>＝</a:t>
            </a:r>
            <a:r>
              <a:rPr lang="en-US" altLang="zh-CN" sz="2400" b="1" dirty="0">
                <a:latin typeface="+mn-lt"/>
                <a:ea typeface="微软雅黑" pitchFamily="34" charset="-122"/>
                <a:cs typeface="Arial" charset="0"/>
              </a:rPr>
              <a:t>-1</a:t>
            </a:r>
            <a:endParaRPr lang="zh-CN" altLang="en-US" sz="2400" b="1" dirty="0">
              <a:latin typeface="+mn-lt"/>
              <a:ea typeface="微软雅黑" pitchFamily="34" charset="-122"/>
              <a:cs typeface="Arial" charset="0"/>
            </a:endParaRPr>
          </a:p>
        </p:txBody>
      </p:sp>
      <p:sp>
        <p:nvSpPr>
          <p:cNvPr id="14" name="AutoShape 11">
            <a:extLst>
              <a:ext uri="{FF2B5EF4-FFF2-40B4-BE49-F238E27FC236}">
                <a16:creationId xmlns:a16="http://schemas.microsoft.com/office/drawing/2014/main" id="{21D0243E-D052-48F3-B3D2-9554F049FEB8}"/>
              </a:ext>
            </a:extLst>
          </p:cNvPr>
          <p:cNvSpPr>
            <a:spLocks/>
          </p:cNvSpPr>
          <p:nvPr/>
        </p:nvSpPr>
        <p:spPr bwMode="auto">
          <a:xfrm>
            <a:off x="2971800" y="5557838"/>
            <a:ext cx="228600" cy="609600"/>
          </a:xfrm>
          <a:prstGeom prst="leftBrace">
            <a:avLst>
              <a:gd name="adj1" fmla="val 27191"/>
              <a:gd name="adj2" fmla="val 50000"/>
            </a:avLst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2400" dirty="0">
              <a:latin typeface="Arial" charset="0"/>
              <a:ea typeface="华文彩云" pitchFamily="2" charset="-122"/>
            </a:endParaRPr>
          </a:p>
        </p:txBody>
      </p:sp>
      <p:graphicFrame>
        <p:nvGraphicFramePr>
          <p:cNvPr id="57355" name="Object 6">
            <a:extLst>
              <a:ext uri="{FF2B5EF4-FFF2-40B4-BE49-F238E27FC236}">
                <a16:creationId xmlns:a16="http://schemas.microsoft.com/office/drawing/2014/main" id="{8CD8B316-142D-48FC-8106-4D1375AD60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819400"/>
          <a:ext cx="2700338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5" name="Equation" r:id="rId12" imgW="1193282" imgH="545863" progId="">
                  <p:embed/>
                </p:oleObj>
              </mc:Choice>
              <mc:Fallback>
                <p:oleObj name="Equation" r:id="rId12" imgW="1193282" imgH="54586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2700338" cy="12382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6" name="矩形 17">
            <a:extLst>
              <a:ext uri="{FF2B5EF4-FFF2-40B4-BE49-F238E27FC236}">
                <a16:creationId xmlns:a16="http://schemas.microsoft.com/office/drawing/2014/main" id="{F8A64469-583D-4007-8FC3-994EF3337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505200"/>
            <a:ext cx="1524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i="1">
                <a:solidFill>
                  <a:srgbClr val="003399"/>
                </a:solidFill>
                <a:ea typeface="华文彩云" panose="02010800040101010101" pitchFamily="2" charset="-122"/>
              </a:rPr>
              <a:t>E</a:t>
            </a:r>
            <a:r>
              <a:rPr lang="en-US" altLang="zh-CN" sz="2200" b="1" baseline="-25000">
                <a:solidFill>
                  <a:srgbClr val="003399"/>
                </a:solidFill>
                <a:ea typeface="华文彩云" panose="02010800040101010101" pitchFamily="2" charset="-122"/>
              </a:rPr>
              <a:t>0</a:t>
            </a:r>
            <a:r>
              <a:rPr lang="en-US" altLang="zh-CN" sz="2200" b="1">
                <a:solidFill>
                  <a:srgbClr val="003399"/>
                </a:solidFill>
                <a:ea typeface="华文彩云" panose="02010800040101010101" pitchFamily="2" charset="-122"/>
              </a:rPr>
              <a:t>=</a:t>
            </a:r>
            <a:r>
              <a:rPr lang="en-US" altLang="zh-CN" sz="2200" b="1" i="1">
                <a:solidFill>
                  <a:srgbClr val="003399"/>
                </a:solidFill>
                <a:ea typeface="华文彩云" panose="02010800040101010101" pitchFamily="2" charset="-122"/>
              </a:rPr>
              <a:t>E</a:t>
            </a:r>
            <a:r>
              <a:rPr lang="en-US" altLang="zh-CN" sz="2200" b="1" baseline="-25000">
                <a:solidFill>
                  <a:srgbClr val="003399"/>
                </a:solidFill>
                <a:ea typeface="华文彩云" panose="02010800040101010101" pitchFamily="2" charset="-122"/>
              </a:rPr>
              <a:t>1</a:t>
            </a:r>
            <a:r>
              <a:rPr lang="en-US" altLang="zh-CN" sz="2200" b="1">
                <a:solidFill>
                  <a:srgbClr val="003399"/>
                </a:solidFill>
                <a:ea typeface="华文彩云" panose="02010800040101010101" pitchFamily="2" charset="-122"/>
              </a:rPr>
              <a:t>=</a:t>
            </a:r>
            <a:r>
              <a:rPr lang="en-US" altLang="zh-CN" sz="2200" b="1" i="1">
                <a:solidFill>
                  <a:srgbClr val="003399"/>
                </a:solidFill>
                <a:ea typeface="华文彩云" panose="02010800040101010101" pitchFamily="2" charset="-122"/>
              </a:rPr>
              <a:t>E</a:t>
            </a:r>
            <a:r>
              <a:rPr lang="en-US" altLang="zh-CN" sz="2200" b="1" baseline="-25000">
                <a:solidFill>
                  <a:srgbClr val="003399"/>
                </a:solidFill>
                <a:ea typeface="华文彩云" panose="02010800040101010101" pitchFamily="2" charset="-122"/>
              </a:rPr>
              <a:t>b</a:t>
            </a:r>
            <a:endParaRPr lang="zh-CN" altLang="en-US" b="1">
              <a:solidFill>
                <a:srgbClr val="003399"/>
              </a:solidFill>
              <a:ea typeface="华文彩云" panose="02010800040101010101" pitchFamily="2" charset="-122"/>
            </a:endParaRPr>
          </a:p>
        </p:txBody>
      </p:sp>
      <p:sp>
        <p:nvSpPr>
          <p:cNvPr id="57357" name="Freeform 57">
            <a:extLst>
              <a:ext uri="{FF2B5EF4-FFF2-40B4-BE49-F238E27FC236}">
                <a16:creationId xmlns:a16="http://schemas.microsoft.com/office/drawing/2014/main" id="{136598B2-3D4C-4BBF-91A0-E250A7289F20}"/>
              </a:ext>
            </a:extLst>
          </p:cNvPr>
          <p:cNvSpPr>
            <a:spLocks/>
          </p:cNvSpPr>
          <p:nvPr/>
        </p:nvSpPr>
        <p:spPr bwMode="auto">
          <a:xfrm>
            <a:off x="4267200" y="3048000"/>
            <a:ext cx="838200" cy="533400"/>
          </a:xfrm>
          <a:custGeom>
            <a:avLst/>
            <a:gdLst>
              <a:gd name="T0" fmla="*/ 2147483647 w 46"/>
              <a:gd name="T1" fmla="*/ 0 h 43"/>
              <a:gd name="T2" fmla="*/ 2147483647 w 46"/>
              <a:gd name="T3" fmla="*/ 2147483647 h 43"/>
              <a:gd name="T4" fmla="*/ 2147483647 w 46"/>
              <a:gd name="T5" fmla="*/ 2147483647 h 43"/>
              <a:gd name="T6" fmla="*/ 2147483647 w 46"/>
              <a:gd name="T7" fmla="*/ 2147483647 h 43"/>
              <a:gd name="T8" fmla="*/ 2147483647 w 46"/>
              <a:gd name="T9" fmla="*/ 2147483647 h 43"/>
              <a:gd name="T10" fmla="*/ 2147483647 w 46"/>
              <a:gd name="T11" fmla="*/ 2147483647 h 43"/>
              <a:gd name="T12" fmla="*/ 0 w 46"/>
              <a:gd name="T13" fmla="*/ 2147483647 h 43"/>
              <a:gd name="T14" fmla="*/ 2147483647 w 46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43"/>
              <a:gd name="T26" fmla="*/ 46 w 46"/>
              <a:gd name="T27" fmla="*/ 43 h 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43">
                <a:moveTo>
                  <a:pt x="4" y="0"/>
                </a:moveTo>
                <a:cubicBezTo>
                  <a:pt x="4" y="0"/>
                  <a:pt x="24" y="13"/>
                  <a:pt x="35" y="15"/>
                </a:cubicBezTo>
                <a:lnTo>
                  <a:pt x="30" y="6"/>
                </a:lnTo>
                <a:lnTo>
                  <a:pt x="46" y="22"/>
                </a:lnTo>
                <a:lnTo>
                  <a:pt x="27" y="40"/>
                </a:lnTo>
                <a:lnTo>
                  <a:pt x="34" y="30"/>
                </a:lnTo>
                <a:cubicBezTo>
                  <a:pt x="34" y="30"/>
                  <a:pt x="6" y="33"/>
                  <a:pt x="0" y="43"/>
                </a:cubicBezTo>
                <a:lnTo>
                  <a:pt x="4" y="0"/>
                </a:lnTo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97979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5801957-6533-42B5-86F9-934F1704F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480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+mn-lt"/>
                <a:ea typeface="微软雅黑" pitchFamily="34" charset="-122"/>
              </a:rPr>
              <a:t>为此</a:t>
            </a:r>
            <a:r>
              <a:rPr lang="en-US" altLang="zh-CN" sz="2000" dirty="0">
                <a:latin typeface="+mn-lt"/>
                <a:ea typeface="华文彩云" pitchFamily="2" charset="-122"/>
              </a:rPr>
              <a:t>,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引入</a:t>
            </a:r>
            <a:r>
              <a:rPr lang="zh-CN" altLang="en-US" sz="2000" dirty="0">
                <a:latin typeface="+mn-lt"/>
                <a:ea typeface="华文彩云" pitchFamily="2" charset="-122"/>
              </a:rPr>
              <a:t> </a:t>
            </a:r>
            <a:r>
              <a:rPr lang="en-US" altLang="zh-CN" sz="2000" b="1" i="1" dirty="0">
                <a:latin typeface="+mn-lt"/>
                <a:ea typeface="微软雅黑" pitchFamily="34" charset="-122"/>
                <a:cs typeface="Arial" pitchFamily="34" charset="0"/>
              </a:rPr>
              <a:t>s</a:t>
            </a:r>
            <a:r>
              <a:rPr lang="en-US" altLang="zh-CN" sz="2000" b="1" baseline="-25000" dirty="0">
                <a:latin typeface="+mn-lt"/>
                <a:ea typeface="微软雅黑" pitchFamily="34" charset="-122"/>
                <a:cs typeface="Arial" pitchFamily="34" charset="0"/>
              </a:rPr>
              <a:t>0</a:t>
            </a:r>
            <a:r>
              <a:rPr lang="en-US" altLang="zh-CN" sz="2000" b="1" dirty="0"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000" b="1" i="1" dirty="0">
                <a:latin typeface="+mn-lt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000" b="1" dirty="0">
                <a:latin typeface="+mn-lt"/>
                <a:ea typeface="微软雅黑" pitchFamily="34" charset="-122"/>
                <a:cs typeface="Arial" pitchFamily="34" charset="0"/>
              </a:rPr>
              <a:t>)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和</a:t>
            </a:r>
            <a:r>
              <a:rPr lang="en-US" altLang="zh-CN" sz="2000" b="1" i="1" dirty="0">
                <a:latin typeface="+mn-lt"/>
                <a:ea typeface="微软雅黑" pitchFamily="34" charset="-122"/>
                <a:cs typeface="Arial" pitchFamily="34" charset="0"/>
              </a:rPr>
              <a:t>s</a:t>
            </a:r>
            <a:r>
              <a:rPr lang="en-US" altLang="zh-CN" sz="2000" b="1" baseline="-25000" dirty="0">
                <a:latin typeface="+mn-lt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2000" b="1" dirty="0"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000" b="1" i="1" dirty="0">
                <a:latin typeface="+mn-lt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000" b="1" dirty="0">
                <a:latin typeface="+mn-lt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的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</a:rPr>
              <a:t>互相关系数</a:t>
            </a:r>
            <a:r>
              <a:rPr lang="zh-CN" altLang="en-US" sz="2000" dirty="0">
                <a:solidFill>
                  <a:srgbClr val="000000"/>
                </a:solidFill>
                <a:latin typeface="+mn-lt"/>
              </a:rPr>
              <a:t>：</a:t>
            </a:r>
            <a:endParaRPr lang="zh-CN" altLang="en-US" dirty="0">
              <a:latin typeface="+mn-lt"/>
              <a:ea typeface="华文彩云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E6BF10D-317C-4456-B7C7-EB11CB1CD5AA}"/>
              </a:ext>
            </a:extLst>
          </p:cNvPr>
          <p:cNvSpPr/>
          <p:nvPr/>
        </p:nvSpPr>
        <p:spPr>
          <a:xfrm>
            <a:off x="685800" y="1143000"/>
            <a:ext cx="25146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00CC"/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2400" b="1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互相关系数 </a:t>
            </a:r>
            <a:r>
              <a:rPr lang="en-US" altLang="zh-CN" sz="2800" b="1" i="1" dirty="0">
                <a:solidFill>
                  <a:srgbClr val="FF0000"/>
                </a:solidFill>
                <a:latin typeface="+mn-lt"/>
                <a:cs typeface="Arial" pitchFamily="34" charset="0"/>
                <a:sym typeface="Symbol" pitchFamily="18" charset="2"/>
              </a:rPr>
              <a:t></a:t>
            </a:r>
            <a:endParaRPr lang="zh-CN" altLang="en-US" sz="2800" b="1" i="1" dirty="0">
              <a:solidFill>
                <a:srgbClr val="FF0000"/>
              </a:solidFill>
              <a:latin typeface="+mn-lt"/>
              <a:ea typeface="华文彩云" pitchFamily="2" charset="-122"/>
            </a:endParaRPr>
          </a:p>
        </p:txBody>
      </p:sp>
      <p:sp>
        <p:nvSpPr>
          <p:cNvPr id="57360" name="灯片编号占位符 3">
            <a:extLst>
              <a:ext uri="{FF2B5EF4-FFF2-40B4-BE49-F238E27FC236}">
                <a16:creationId xmlns:a16="http://schemas.microsoft.com/office/drawing/2014/main" id="{C96CD959-716B-40F9-8BC2-CE4B684E2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AB84C4-C8BA-41D0-B47D-203A86EBCDFF}" type="slidenum">
              <a:rPr lang="en-US" altLang="zh-CN">
                <a:ea typeface="华文彩云" panose="02010800040101010101" pitchFamily="2" charset="-122"/>
              </a:rPr>
              <a:pPr eaLnBrk="1" hangingPunct="1"/>
              <a:t>24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>
            <a:extLst>
              <a:ext uri="{FF2B5EF4-FFF2-40B4-BE49-F238E27FC236}">
                <a16:creationId xmlns:a16="http://schemas.microsoft.com/office/drawing/2014/main" id="{296304F1-C394-443E-9E02-F7DCAB057C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6838" y="1219200"/>
          <a:ext cx="29718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Equation" r:id="rId3" imgW="1459866" imgH="545863" progId="">
                  <p:embed/>
                </p:oleObj>
              </mc:Choice>
              <mc:Fallback>
                <p:oleObj name="Equation" r:id="rId3" imgW="1459866" imgH="545863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1219200"/>
                        <a:ext cx="2971800" cy="11112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>
            <a:extLst>
              <a:ext uri="{FF2B5EF4-FFF2-40B4-BE49-F238E27FC236}">
                <a16:creationId xmlns:a16="http://schemas.microsoft.com/office/drawing/2014/main" id="{F070FA27-E140-44D9-ACE9-1D42AEBBB1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4763" y="1049338"/>
          <a:ext cx="33528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name="Equation" r:id="rId5" imgW="1637589" imgH="393529" progId="">
                  <p:embed/>
                </p:oleObj>
              </mc:Choice>
              <mc:Fallback>
                <p:oleObj name="Equation" r:id="rId5" imgW="1637589" imgH="393529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763" y="1049338"/>
                        <a:ext cx="33528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>
            <a:extLst>
              <a:ext uri="{FF2B5EF4-FFF2-40B4-BE49-F238E27FC236}">
                <a16:creationId xmlns:a16="http://schemas.microsoft.com/office/drawing/2014/main" id="{379394D9-20CD-471C-8BD3-66B95D7F09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3363" y="1963738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name="Equation" r:id="rId7" imgW="800100" imgH="228600" progId="">
                  <p:embed/>
                </p:oleObj>
              </mc:Choice>
              <mc:Fallback>
                <p:oleObj name="Equation" r:id="rId7" imgW="800100" imgH="228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1963738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8">
            <a:extLst>
              <a:ext uri="{FF2B5EF4-FFF2-40B4-BE49-F238E27FC236}">
                <a16:creationId xmlns:a16="http://schemas.microsoft.com/office/drawing/2014/main" id="{9F91705E-E94B-4290-B5F7-1834710514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767013"/>
          <a:ext cx="33813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Equation" r:id="rId9" imgW="1828800" imgH="571500" progId="">
                  <p:embed/>
                </p:oleObj>
              </mc:Choice>
              <mc:Fallback>
                <p:oleObj name="Equation" r:id="rId9" imgW="1828800" imgH="5715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767013"/>
                        <a:ext cx="3381375" cy="10572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3D3D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矩形 16">
            <a:extLst>
              <a:ext uri="{FF2B5EF4-FFF2-40B4-BE49-F238E27FC236}">
                <a16:creationId xmlns:a16="http://schemas.microsoft.com/office/drawing/2014/main" id="{7B03615C-27DA-4EF6-A485-4841F701B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63" y="4154488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>
                <a:latin typeface="+mn-lt"/>
                <a:ea typeface="微软雅黑" pitchFamily="34" charset="-122"/>
              </a:rPr>
              <a:t> 式中</a:t>
            </a:r>
            <a:r>
              <a:rPr lang="zh-CN" altLang="en-US" sz="2000" dirty="0">
                <a:latin typeface="+mn-lt"/>
                <a:ea typeface="+mn-ea"/>
              </a:rPr>
              <a:t>，</a:t>
            </a:r>
            <a:r>
              <a:rPr lang="zh-CN" altLang="en-US" sz="2000" dirty="0">
                <a:latin typeface="+mn-lt"/>
                <a:ea typeface="华文彩云" pitchFamily="2" charset="-122"/>
              </a:rPr>
              <a:t> </a:t>
            </a:r>
            <a:r>
              <a:rPr lang="en-US" altLang="zh-CN" sz="2000" i="1" dirty="0" err="1">
                <a:latin typeface="+mn-lt"/>
                <a:ea typeface="微软雅黑" pitchFamily="34" charset="-122"/>
                <a:cs typeface="Arial" charset="0"/>
              </a:rPr>
              <a:t>E</a:t>
            </a:r>
            <a:r>
              <a:rPr lang="en-US" altLang="zh-CN" sz="2000" i="1" baseline="-25000" dirty="0" err="1">
                <a:latin typeface="+mn-lt"/>
                <a:ea typeface="微软雅黑" pitchFamily="34" charset="-122"/>
                <a:cs typeface="Arial" charset="0"/>
              </a:rPr>
              <a:t>b</a:t>
            </a:r>
            <a:r>
              <a:rPr lang="en-US" altLang="zh-CN" sz="2000" dirty="0">
                <a:latin typeface="+mn-lt"/>
                <a:ea typeface="微软雅黑" pitchFamily="34" charset="-122"/>
                <a:cs typeface="Arial" charset="0"/>
              </a:rPr>
              <a:t> —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码元能量</a:t>
            </a:r>
            <a:r>
              <a:rPr lang="zh-CN" altLang="en-US" sz="2000" dirty="0">
                <a:latin typeface="+mn-lt"/>
                <a:ea typeface="+mn-ea"/>
                <a:cs typeface="Arial" charset="0"/>
              </a:rPr>
              <a:t>；</a:t>
            </a:r>
            <a:r>
              <a:rPr lang="en-US" altLang="zh-CN" sz="2000" i="1" dirty="0">
                <a:latin typeface="+mn-lt"/>
                <a:ea typeface="微软雅黑" pitchFamily="34" charset="-122"/>
                <a:cs typeface="Arial" charset="0"/>
              </a:rPr>
              <a:t>n</a:t>
            </a:r>
            <a:r>
              <a:rPr lang="en-US" altLang="zh-CN" sz="2000" baseline="-25000" dirty="0">
                <a:latin typeface="+mn-lt"/>
                <a:ea typeface="微软雅黑" pitchFamily="34" charset="-122"/>
                <a:cs typeface="Arial" charset="0"/>
              </a:rPr>
              <a:t>0</a:t>
            </a:r>
            <a:r>
              <a:rPr lang="en-US" altLang="zh-CN" sz="2000" dirty="0"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en-US" altLang="zh-CN" sz="2000" b="1" dirty="0">
                <a:latin typeface="+mn-lt"/>
                <a:ea typeface="微软雅黑" pitchFamily="34" charset="-122"/>
                <a:cs typeface="Arial" charset="0"/>
              </a:rPr>
              <a:t>—</a:t>
            </a:r>
            <a:r>
              <a:rPr lang="en-US" altLang="zh-CN" sz="2000" dirty="0"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噪声功率谱密度。</a:t>
            </a:r>
          </a:p>
        </p:txBody>
      </p:sp>
      <p:sp>
        <p:nvSpPr>
          <p:cNvPr id="26635" name="矩形 17">
            <a:extLst>
              <a:ext uri="{FF2B5EF4-FFF2-40B4-BE49-F238E27FC236}">
                <a16:creationId xmlns:a16="http://schemas.microsoft.com/office/drawing/2014/main" id="{144B8A7F-E0E7-4EF9-ADF6-ED4AB33D4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63" y="2816225"/>
            <a:ext cx="2971800" cy="912813"/>
          </a:xfrm>
          <a:prstGeom prst="rect">
            <a:avLst/>
          </a:prstGeom>
          <a:solidFill>
            <a:srgbClr val="E8E8E8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等概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等能  二进制 确知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数字信号的误码率的最小值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B0C148-EC90-47B2-BC68-6A8B6A02E304}"/>
              </a:ext>
            </a:extLst>
          </p:cNvPr>
          <p:cNvSpPr/>
          <p:nvPr/>
        </p:nvSpPr>
        <p:spPr>
          <a:xfrm>
            <a:off x="609600" y="304800"/>
            <a:ext cx="28194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00CC"/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2400" b="1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误码率 </a:t>
            </a:r>
            <a:r>
              <a:rPr kumimoji="1" lang="en-US" altLang="zh-CN" sz="2800" b="1" i="1" dirty="0" err="1">
                <a:solidFill>
                  <a:srgbClr val="FF0000"/>
                </a:solidFill>
                <a:latin typeface="Arial" charset="0"/>
                <a:ea typeface="华文中宋" pitchFamily="2" charset="-122"/>
              </a:rPr>
              <a:t>P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latin typeface="Arial" charset="0"/>
                <a:ea typeface="华文中宋" pitchFamily="2" charset="-122"/>
              </a:rPr>
              <a:t>e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Arial" charset="0"/>
                <a:ea typeface="华文中宋" pitchFamily="2" charset="-122"/>
              </a:rPr>
              <a:t>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800" b="1" i="1" dirty="0">
                <a:solidFill>
                  <a:srgbClr val="FF0000"/>
                </a:solidFill>
                <a:latin typeface="+mn-lt"/>
                <a:cs typeface="Arial" pitchFamily="34" charset="0"/>
                <a:sym typeface="Symbol" pitchFamily="18" charset="2"/>
              </a:rPr>
              <a:t></a:t>
            </a:r>
            <a:endParaRPr lang="zh-CN" altLang="en-US" sz="2800" b="1" i="1" dirty="0">
              <a:solidFill>
                <a:srgbClr val="FF0000"/>
              </a:solidFill>
              <a:latin typeface="+mn-lt"/>
              <a:ea typeface="华文彩云" pitchFamily="2" charset="-122"/>
            </a:endParaRPr>
          </a:p>
        </p:txBody>
      </p:sp>
      <p:sp>
        <p:nvSpPr>
          <p:cNvPr id="58377" name="Freeform 57">
            <a:extLst>
              <a:ext uri="{FF2B5EF4-FFF2-40B4-BE49-F238E27FC236}">
                <a16:creationId xmlns:a16="http://schemas.microsoft.com/office/drawing/2014/main" id="{204AC7FE-546D-4B01-A7DA-A89EE255C399}"/>
              </a:ext>
            </a:extLst>
          </p:cNvPr>
          <p:cNvSpPr>
            <a:spLocks/>
          </p:cNvSpPr>
          <p:nvPr/>
        </p:nvSpPr>
        <p:spPr bwMode="auto">
          <a:xfrm>
            <a:off x="4779963" y="3106738"/>
            <a:ext cx="609600" cy="533400"/>
          </a:xfrm>
          <a:custGeom>
            <a:avLst/>
            <a:gdLst>
              <a:gd name="T0" fmla="*/ 2147483647 w 46"/>
              <a:gd name="T1" fmla="*/ 0 h 43"/>
              <a:gd name="T2" fmla="*/ 2147483647 w 46"/>
              <a:gd name="T3" fmla="*/ 2147483647 h 43"/>
              <a:gd name="T4" fmla="*/ 2147483647 w 46"/>
              <a:gd name="T5" fmla="*/ 2147483647 h 43"/>
              <a:gd name="T6" fmla="*/ 2147483647 w 46"/>
              <a:gd name="T7" fmla="*/ 2147483647 h 43"/>
              <a:gd name="T8" fmla="*/ 2147483647 w 46"/>
              <a:gd name="T9" fmla="*/ 2147483647 h 43"/>
              <a:gd name="T10" fmla="*/ 2147483647 w 46"/>
              <a:gd name="T11" fmla="*/ 2147483647 h 43"/>
              <a:gd name="T12" fmla="*/ 0 w 46"/>
              <a:gd name="T13" fmla="*/ 2147483647 h 43"/>
              <a:gd name="T14" fmla="*/ 2147483647 w 46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43"/>
              <a:gd name="T26" fmla="*/ 46 w 46"/>
              <a:gd name="T27" fmla="*/ 43 h 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43">
                <a:moveTo>
                  <a:pt x="4" y="0"/>
                </a:moveTo>
                <a:cubicBezTo>
                  <a:pt x="4" y="0"/>
                  <a:pt x="24" y="13"/>
                  <a:pt x="35" y="15"/>
                </a:cubicBezTo>
                <a:lnTo>
                  <a:pt x="30" y="6"/>
                </a:lnTo>
                <a:lnTo>
                  <a:pt x="46" y="22"/>
                </a:lnTo>
                <a:lnTo>
                  <a:pt x="27" y="40"/>
                </a:lnTo>
                <a:lnTo>
                  <a:pt x="34" y="30"/>
                </a:lnTo>
                <a:cubicBezTo>
                  <a:pt x="34" y="30"/>
                  <a:pt x="6" y="33"/>
                  <a:pt x="0" y="43"/>
                </a:cubicBezTo>
                <a:lnTo>
                  <a:pt x="4" y="0"/>
                </a:lnTo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97979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C29D1D-4F19-4C07-BF92-007882BB3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63" y="4702175"/>
            <a:ext cx="59070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kumimoji="1" lang="zh-CN" altLang="en-US" sz="2000" dirty="0">
                <a:latin typeface="+mn-lt"/>
                <a:ea typeface="微软雅黑" pitchFamily="34" charset="-122"/>
              </a:rPr>
              <a:t> 当</a:t>
            </a:r>
            <a:r>
              <a:rPr kumimoji="1" lang="zh-CN" altLang="en-US" sz="2000" dirty="0">
                <a:solidFill>
                  <a:srgbClr val="003399"/>
                </a:solidFill>
                <a:latin typeface="+mn-lt"/>
                <a:ea typeface="微软雅黑" pitchFamily="34" charset="-122"/>
              </a:rPr>
              <a:t> </a:t>
            </a:r>
            <a:r>
              <a:rPr kumimoji="1" lang="en-US" altLang="zh-CN" sz="2400" i="1" dirty="0" err="1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E</a:t>
            </a:r>
            <a:r>
              <a:rPr kumimoji="1" lang="en-US" altLang="zh-CN" sz="2400" baseline="-25000" dirty="0" err="1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b</a:t>
            </a:r>
            <a:r>
              <a:rPr kumimoji="1" lang="en-US" altLang="zh-CN" sz="24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/n</a:t>
            </a:r>
            <a:r>
              <a:rPr kumimoji="1" lang="en-US" altLang="zh-CN" sz="2400" baseline="-250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0 </a:t>
            </a:r>
            <a:r>
              <a:rPr kumimoji="1" lang="zh-CN" altLang="en-US" sz="2000" dirty="0">
                <a:latin typeface="+mn-lt"/>
                <a:ea typeface="微软雅黑" pitchFamily="34" charset="-122"/>
              </a:rPr>
              <a:t>一定时</a:t>
            </a:r>
            <a:r>
              <a:rPr kumimoji="1" lang="zh-CN" altLang="en-US" sz="2000" b="1" dirty="0">
                <a:solidFill>
                  <a:srgbClr val="003399"/>
                </a:solidFill>
                <a:latin typeface="+mn-lt"/>
                <a:ea typeface="+mn-ea"/>
              </a:rPr>
              <a:t>，   </a:t>
            </a:r>
            <a:r>
              <a:rPr kumimoji="1" lang="en-US" altLang="zh-CN" sz="2400" b="1" i="1" dirty="0" err="1">
                <a:solidFill>
                  <a:srgbClr val="FF0000"/>
                </a:solidFill>
                <a:latin typeface="+mn-lt"/>
                <a:ea typeface="微软雅黑" pitchFamily="34" charset="-122"/>
              </a:rPr>
              <a:t>P</a:t>
            </a:r>
            <a:r>
              <a:rPr kumimoji="1" lang="en-US" altLang="zh-CN" sz="2400" b="1" baseline="-25000" dirty="0" err="1">
                <a:solidFill>
                  <a:srgbClr val="FF0000"/>
                </a:solidFill>
                <a:latin typeface="+mn-lt"/>
                <a:ea typeface="微软雅黑" pitchFamily="34" charset="-122"/>
              </a:rPr>
              <a:t>e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    </a:t>
            </a:r>
            <a:r>
              <a:rPr kumimoji="1" lang="zh-CN" altLang="en-US" sz="2000" dirty="0">
                <a:latin typeface="+mn-lt"/>
                <a:ea typeface="微软雅黑" pitchFamily="34" charset="-122"/>
              </a:rPr>
              <a:t>是相关系数 </a:t>
            </a:r>
            <a:r>
              <a:rPr kumimoji="1" lang="el-GR" altLang="zh-CN" sz="2400" b="1" i="1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ρ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   </a:t>
            </a:r>
            <a:r>
              <a:rPr kumimoji="1" lang="zh-CN" altLang="en-US" sz="2000" dirty="0">
                <a:latin typeface="+mn-lt"/>
                <a:ea typeface="微软雅黑" pitchFamily="34" charset="-122"/>
              </a:rPr>
              <a:t>的函数。</a:t>
            </a:r>
            <a:r>
              <a:rPr kumimoji="1" lang="en-US" altLang="zh-CN" sz="2000" dirty="0">
                <a:latin typeface="+mn-lt"/>
                <a:ea typeface="微软雅黑" pitchFamily="34" charset="-122"/>
              </a:rPr>
              <a:t> </a:t>
            </a:r>
          </a:p>
        </p:txBody>
      </p:sp>
      <p:sp>
        <p:nvSpPr>
          <p:cNvPr id="58379" name="Freeform 12">
            <a:extLst>
              <a:ext uri="{FF2B5EF4-FFF2-40B4-BE49-F238E27FC236}">
                <a16:creationId xmlns:a16="http://schemas.microsoft.com/office/drawing/2014/main" id="{7DFE74D0-E14F-48C0-8702-E2CC1B4B9B08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5564188" y="4702175"/>
            <a:ext cx="477837" cy="381000"/>
          </a:xfrm>
          <a:custGeom>
            <a:avLst/>
            <a:gdLst>
              <a:gd name="T0" fmla="*/ 0 w 728"/>
              <a:gd name="T1" fmla="*/ 2147483647 h 604"/>
              <a:gd name="T2" fmla="*/ 2147483647 w 728"/>
              <a:gd name="T3" fmla="*/ 2147483647 h 604"/>
              <a:gd name="T4" fmla="*/ 0 w 728"/>
              <a:gd name="T5" fmla="*/ 2147483647 h 604"/>
              <a:gd name="T6" fmla="*/ 2147483647 w 728"/>
              <a:gd name="T7" fmla="*/ 0 h 604"/>
              <a:gd name="T8" fmla="*/ 2147483647 w 728"/>
              <a:gd name="T9" fmla="*/ 2147483647 h 604"/>
              <a:gd name="T10" fmla="*/ 2147483647 w 728"/>
              <a:gd name="T11" fmla="*/ 2147483647 h 604"/>
              <a:gd name="T12" fmla="*/ 2147483647 w 728"/>
              <a:gd name="T13" fmla="*/ 2147483647 h 604"/>
              <a:gd name="T14" fmla="*/ 2147483647 w 728"/>
              <a:gd name="T15" fmla="*/ 2147483647 h 604"/>
              <a:gd name="T16" fmla="*/ 2147483647 w 728"/>
              <a:gd name="T17" fmla="*/ 2147483647 h 604"/>
              <a:gd name="T18" fmla="*/ 2147483647 w 728"/>
              <a:gd name="T19" fmla="*/ 2147483647 h 604"/>
              <a:gd name="T20" fmla="*/ 2147483647 w 728"/>
              <a:gd name="T21" fmla="*/ 2147483647 h 604"/>
              <a:gd name="T22" fmla="*/ 2147483647 w 728"/>
              <a:gd name="T23" fmla="*/ 2147483647 h 604"/>
              <a:gd name="T24" fmla="*/ 2147483647 w 728"/>
              <a:gd name="T25" fmla="*/ 2147483647 h 604"/>
              <a:gd name="T26" fmla="*/ 2147483647 w 728"/>
              <a:gd name="T27" fmla="*/ 2147483647 h 604"/>
              <a:gd name="T28" fmla="*/ 2147483647 w 728"/>
              <a:gd name="T29" fmla="*/ 2147483647 h 604"/>
              <a:gd name="T30" fmla="*/ 2147483647 w 728"/>
              <a:gd name="T31" fmla="*/ 2147483647 h 604"/>
              <a:gd name="T32" fmla="*/ 2147483647 w 728"/>
              <a:gd name="T33" fmla="*/ 2147483647 h 604"/>
              <a:gd name="T34" fmla="*/ 2147483647 w 728"/>
              <a:gd name="T35" fmla="*/ 2147483647 h 604"/>
              <a:gd name="T36" fmla="*/ 2147483647 w 728"/>
              <a:gd name="T37" fmla="*/ 2147483647 h 604"/>
              <a:gd name="T38" fmla="*/ 2147483647 w 728"/>
              <a:gd name="T39" fmla="*/ 2147483647 h 604"/>
              <a:gd name="T40" fmla="*/ 2147483647 w 728"/>
              <a:gd name="T41" fmla="*/ 2147483647 h 604"/>
              <a:gd name="T42" fmla="*/ 2147483647 w 728"/>
              <a:gd name="T43" fmla="*/ 2147483647 h 604"/>
              <a:gd name="T44" fmla="*/ 2147483647 w 728"/>
              <a:gd name="T45" fmla="*/ 2147483647 h 604"/>
              <a:gd name="T46" fmla="*/ 2147483647 w 728"/>
              <a:gd name="T47" fmla="*/ 2147483647 h 604"/>
              <a:gd name="T48" fmla="*/ 2147483647 w 728"/>
              <a:gd name="T49" fmla="*/ 2147483647 h 604"/>
              <a:gd name="T50" fmla="*/ 2147483647 w 728"/>
              <a:gd name="T51" fmla="*/ 2147483647 h 604"/>
              <a:gd name="T52" fmla="*/ 2147483647 w 728"/>
              <a:gd name="T53" fmla="*/ 2147483647 h 604"/>
              <a:gd name="T54" fmla="*/ 2147483647 w 728"/>
              <a:gd name="T55" fmla="*/ 2147483647 h 604"/>
              <a:gd name="T56" fmla="*/ 2147483647 w 728"/>
              <a:gd name="T57" fmla="*/ 2147483647 h 604"/>
              <a:gd name="T58" fmla="*/ 2147483647 w 728"/>
              <a:gd name="T59" fmla="*/ 2147483647 h 604"/>
              <a:gd name="T60" fmla="*/ 2147483647 w 728"/>
              <a:gd name="T61" fmla="*/ 2147483647 h 604"/>
              <a:gd name="T62" fmla="*/ 2147483647 w 728"/>
              <a:gd name="T63" fmla="*/ 2147483647 h 604"/>
              <a:gd name="T64" fmla="*/ 2147483647 w 728"/>
              <a:gd name="T65" fmla="*/ 2147483647 h 604"/>
              <a:gd name="T66" fmla="*/ 2147483647 w 728"/>
              <a:gd name="T67" fmla="*/ 2147483647 h 604"/>
              <a:gd name="T68" fmla="*/ 2147483647 w 728"/>
              <a:gd name="T69" fmla="*/ 2147483647 h 604"/>
              <a:gd name="T70" fmla="*/ 2147483647 w 728"/>
              <a:gd name="T71" fmla="*/ 2147483647 h 604"/>
              <a:gd name="T72" fmla="*/ 2147483647 w 728"/>
              <a:gd name="T73" fmla="*/ 2147483647 h 604"/>
              <a:gd name="T74" fmla="*/ 2147483647 w 728"/>
              <a:gd name="T75" fmla="*/ 2147483647 h 604"/>
              <a:gd name="T76" fmla="*/ 2147483647 w 728"/>
              <a:gd name="T77" fmla="*/ 2147483647 h 604"/>
              <a:gd name="T78" fmla="*/ 2147483647 w 728"/>
              <a:gd name="T79" fmla="*/ 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28"/>
              <a:gd name="T121" fmla="*/ 0 h 604"/>
              <a:gd name="T122" fmla="*/ 728 w 728"/>
              <a:gd name="T123" fmla="*/ 604 h 6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28" h="604">
                <a:moveTo>
                  <a:pt x="0" y="590"/>
                </a:moveTo>
                <a:lnTo>
                  <a:pt x="0" y="590"/>
                </a:lnTo>
                <a:lnTo>
                  <a:pt x="12" y="574"/>
                </a:lnTo>
                <a:lnTo>
                  <a:pt x="6" y="582"/>
                </a:lnTo>
                <a:lnTo>
                  <a:pt x="0" y="590"/>
                </a:lnTo>
                <a:close/>
                <a:moveTo>
                  <a:pt x="718" y="0"/>
                </a:moveTo>
                <a:lnTo>
                  <a:pt x="606" y="240"/>
                </a:lnTo>
                <a:lnTo>
                  <a:pt x="656" y="216"/>
                </a:lnTo>
                <a:lnTo>
                  <a:pt x="642" y="272"/>
                </a:lnTo>
                <a:lnTo>
                  <a:pt x="626" y="324"/>
                </a:lnTo>
                <a:lnTo>
                  <a:pt x="608" y="374"/>
                </a:lnTo>
                <a:lnTo>
                  <a:pt x="588" y="418"/>
                </a:lnTo>
                <a:lnTo>
                  <a:pt x="566" y="460"/>
                </a:lnTo>
                <a:lnTo>
                  <a:pt x="542" y="494"/>
                </a:lnTo>
                <a:lnTo>
                  <a:pt x="518" y="524"/>
                </a:lnTo>
                <a:lnTo>
                  <a:pt x="504" y="536"/>
                </a:lnTo>
                <a:lnTo>
                  <a:pt x="492" y="548"/>
                </a:lnTo>
                <a:lnTo>
                  <a:pt x="470" y="562"/>
                </a:lnTo>
                <a:lnTo>
                  <a:pt x="446" y="576"/>
                </a:lnTo>
                <a:lnTo>
                  <a:pt x="420" y="586"/>
                </a:lnTo>
                <a:lnTo>
                  <a:pt x="392" y="594"/>
                </a:lnTo>
                <a:lnTo>
                  <a:pt x="364" y="598"/>
                </a:lnTo>
                <a:lnTo>
                  <a:pt x="336" y="598"/>
                </a:lnTo>
                <a:lnTo>
                  <a:pt x="306" y="592"/>
                </a:lnTo>
                <a:lnTo>
                  <a:pt x="292" y="588"/>
                </a:lnTo>
                <a:lnTo>
                  <a:pt x="278" y="582"/>
                </a:lnTo>
                <a:lnTo>
                  <a:pt x="238" y="566"/>
                </a:lnTo>
                <a:lnTo>
                  <a:pt x="198" y="554"/>
                </a:lnTo>
                <a:lnTo>
                  <a:pt x="160" y="544"/>
                </a:lnTo>
                <a:lnTo>
                  <a:pt x="124" y="540"/>
                </a:lnTo>
                <a:lnTo>
                  <a:pt x="108" y="540"/>
                </a:lnTo>
                <a:lnTo>
                  <a:pt x="92" y="540"/>
                </a:lnTo>
                <a:lnTo>
                  <a:pt x="76" y="542"/>
                </a:lnTo>
                <a:lnTo>
                  <a:pt x="62" y="546"/>
                </a:lnTo>
                <a:lnTo>
                  <a:pt x="48" y="550"/>
                </a:lnTo>
                <a:lnTo>
                  <a:pt x="36" y="556"/>
                </a:lnTo>
                <a:lnTo>
                  <a:pt x="24" y="564"/>
                </a:lnTo>
                <a:lnTo>
                  <a:pt x="12" y="574"/>
                </a:lnTo>
                <a:lnTo>
                  <a:pt x="28" y="562"/>
                </a:lnTo>
                <a:lnTo>
                  <a:pt x="46" y="552"/>
                </a:lnTo>
                <a:lnTo>
                  <a:pt x="58" y="548"/>
                </a:lnTo>
                <a:lnTo>
                  <a:pt x="70" y="544"/>
                </a:lnTo>
                <a:lnTo>
                  <a:pt x="84" y="542"/>
                </a:lnTo>
                <a:lnTo>
                  <a:pt x="100" y="542"/>
                </a:lnTo>
                <a:lnTo>
                  <a:pt x="116" y="542"/>
                </a:lnTo>
                <a:lnTo>
                  <a:pt x="134" y="544"/>
                </a:lnTo>
                <a:lnTo>
                  <a:pt x="154" y="546"/>
                </a:lnTo>
                <a:lnTo>
                  <a:pt x="174" y="550"/>
                </a:lnTo>
                <a:lnTo>
                  <a:pt x="198" y="556"/>
                </a:lnTo>
                <a:lnTo>
                  <a:pt x="222" y="564"/>
                </a:lnTo>
                <a:lnTo>
                  <a:pt x="248" y="574"/>
                </a:lnTo>
                <a:lnTo>
                  <a:pt x="276" y="586"/>
                </a:lnTo>
                <a:lnTo>
                  <a:pt x="298" y="594"/>
                </a:lnTo>
                <a:lnTo>
                  <a:pt x="322" y="600"/>
                </a:lnTo>
                <a:lnTo>
                  <a:pt x="348" y="604"/>
                </a:lnTo>
                <a:lnTo>
                  <a:pt x="376" y="604"/>
                </a:lnTo>
                <a:lnTo>
                  <a:pt x="404" y="600"/>
                </a:lnTo>
                <a:lnTo>
                  <a:pt x="434" y="592"/>
                </a:lnTo>
                <a:lnTo>
                  <a:pt x="466" y="578"/>
                </a:lnTo>
                <a:lnTo>
                  <a:pt x="498" y="560"/>
                </a:lnTo>
                <a:lnTo>
                  <a:pt x="512" y="550"/>
                </a:lnTo>
                <a:lnTo>
                  <a:pt x="526" y="538"/>
                </a:lnTo>
                <a:lnTo>
                  <a:pt x="540" y="524"/>
                </a:lnTo>
                <a:lnTo>
                  <a:pt x="554" y="508"/>
                </a:lnTo>
                <a:lnTo>
                  <a:pt x="580" y="472"/>
                </a:lnTo>
                <a:lnTo>
                  <a:pt x="606" y="430"/>
                </a:lnTo>
                <a:lnTo>
                  <a:pt x="630" y="384"/>
                </a:lnTo>
                <a:lnTo>
                  <a:pt x="650" y="332"/>
                </a:lnTo>
                <a:lnTo>
                  <a:pt x="668" y="278"/>
                </a:lnTo>
                <a:lnTo>
                  <a:pt x="684" y="220"/>
                </a:lnTo>
                <a:lnTo>
                  <a:pt x="728" y="326"/>
                </a:lnTo>
                <a:lnTo>
                  <a:pt x="718" y="0"/>
                </a:lnTo>
                <a:close/>
              </a:path>
            </a:pathLst>
          </a:custGeom>
          <a:solidFill>
            <a:srgbClr val="99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0" name="Freeform 12">
            <a:extLst>
              <a:ext uri="{FF2B5EF4-FFF2-40B4-BE49-F238E27FC236}">
                <a16:creationId xmlns:a16="http://schemas.microsoft.com/office/drawing/2014/main" id="{8A8EE4DD-A093-46FA-B36C-D6AB7C4EA1DB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3768725" y="4702175"/>
            <a:ext cx="477838" cy="381000"/>
          </a:xfrm>
          <a:custGeom>
            <a:avLst/>
            <a:gdLst>
              <a:gd name="T0" fmla="*/ 0 w 728"/>
              <a:gd name="T1" fmla="*/ 2147483647 h 604"/>
              <a:gd name="T2" fmla="*/ 2147483647 w 728"/>
              <a:gd name="T3" fmla="*/ 2147483647 h 604"/>
              <a:gd name="T4" fmla="*/ 0 w 728"/>
              <a:gd name="T5" fmla="*/ 2147483647 h 604"/>
              <a:gd name="T6" fmla="*/ 2147483647 w 728"/>
              <a:gd name="T7" fmla="*/ 0 h 604"/>
              <a:gd name="T8" fmla="*/ 2147483647 w 728"/>
              <a:gd name="T9" fmla="*/ 2147483647 h 604"/>
              <a:gd name="T10" fmla="*/ 2147483647 w 728"/>
              <a:gd name="T11" fmla="*/ 2147483647 h 604"/>
              <a:gd name="T12" fmla="*/ 2147483647 w 728"/>
              <a:gd name="T13" fmla="*/ 2147483647 h 604"/>
              <a:gd name="T14" fmla="*/ 2147483647 w 728"/>
              <a:gd name="T15" fmla="*/ 2147483647 h 604"/>
              <a:gd name="T16" fmla="*/ 2147483647 w 728"/>
              <a:gd name="T17" fmla="*/ 2147483647 h 604"/>
              <a:gd name="T18" fmla="*/ 2147483647 w 728"/>
              <a:gd name="T19" fmla="*/ 2147483647 h 604"/>
              <a:gd name="T20" fmla="*/ 2147483647 w 728"/>
              <a:gd name="T21" fmla="*/ 2147483647 h 604"/>
              <a:gd name="T22" fmla="*/ 2147483647 w 728"/>
              <a:gd name="T23" fmla="*/ 2147483647 h 604"/>
              <a:gd name="T24" fmla="*/ 2147483647 w 728"/>
              <a:gd name="T25" fmla="*/ 2147483647 h 604"/>
              <a:gd name="T26" fmla="*/ 2147483647 w 728"/>
              <a:gd name="T27" fmla="*/ 2147483647 h 604"/>
              <a:gd name="T28" fmla="*/ 2147483647 w 728"/>
              <a:gd name="T29" fmla="*/ 2147483647 h 604"/>
              <a:gd name="T30" fmla="*/ 2147483647 w 728"/>
              <a:gd name="T31" fmla="*/ 2147483647 h 604"/>
              <a:gd name="T32" fmla="*/ 2147483647 w 728"/>
              <a:gd name="T33" fmla="*/ 2147483647 h 604"/>
              <a:gd name="T34" fmla="*/ 2147483647 w 728"/>
              <a:gd name="T35" fmla="*/ 2147483647 h 604"/>
              <a:gd name="T36" fmla="*/ 2147483647 w 728"/>
              <a:gd name="T37" fmla="*/ 2147483647 h 604"/>
              <a:gd name="T38" fmla="*/ 2147483647 w 728"/>
              <a:gd name="T39" fmla="*/ 2147483647 h 604"/>
              <a:gd name="T40" fmla="*/ 2147483647 w 728"/>
              <a:gd name="T41" fmla="*/ 2147483647 h 604"/>
              <a:gd name="T42" fmla="*/ 2147483647 w 728"/>
              <a:gd name="T43" fmla="*/ 2147483647 h 604"/>
              <a:gd name="T44" fmla="*/ 2147483647 w 728"/>
              <a:gd name="T45" fmla="*/ 2147483647 h 604"/>
              <a:gd name="T46" fmla="*/ 2147483647 w 728"/>
              <a:gd name="T47" fmla="*/ 2147483647 h 604"/>
              <a:gd name="T48" fmla="*/ 2147483647 w 728"/>
              <a:gd name="T49" fmla="*/ 2147483647 h 604"/>
              <a:gd name="T50" fmla="*/ 2147483647 w 728"/>
              <a:gd name="T51" fmla="*/ 2147483647 h 604"/>
              <a:gd name="T52" fmla="*/ 2147483647 w 728"/>
              <a:gd name="T53" fmla="*/ 2147483647 h 604"/>
              <a:gd name="T54" fmla="*/ 2147483647 w 728"/>
              <a:gd name="T55" fmla="*/ 2147483647 h 604"/>
              <a:gd name="T56" fmla="*/ 2147483647 w 728"/>
              <a:gd name="T57" fmla="*/ 2147483647 h 604"/>
              <a:gd name="T58" fmla="*/ 2147483647 w 728"/>
              <a:gd name="T59" fmla="*/ 2147483647 h 604"/>
              <a:gd name="T60" fmla="*/ 2147483647 w 728"/>
              <a:gd name="T61" fmla="*/ 2147483647 h 604"/>
              <a:gd name="T62" fmla="*/ 2147483647 w 728"/>
              <a:gd name="T63" fmla="*/ 2147483647 h 604"/>
              <a:gd name="T64" fmla="*/ 2147483647 w 728"/>
              <a:gd name="T65" fmla="*/ 2147483647 h 604"/>
              <a:gd name="T66" fmla="*/ 2147483647 w 728"/>
              <a:gd name="T67" fmla="*/ 2147483647 h 604"/>
              <a:gd name="T68" fmla="*/ 2147483647 w 728"/>
              <a:gd name="T69" fmla="*/ 2147483647 h 604"/>
              <a:gd name="T70" fmla="*/ 2147483647 w 728"/>
              <a:gd name="T71" fmla="*/ 2147483647 h 604"/>
              <a:gd name="T72" fmla="*/ 2147483647 w 728"/>
              <a:gd name="T73" fmla="*/ 2147483647 h 604"/>
              <a:gd name="T74" fmla="*/ 2147483647 w 728"/>
              <a:gd name="T75" fmla="*/ 2147483647 h 604"/>
              <a:gd name="T76" fmla="*/ 2147483647 w 728"/>
              <a:gd name="T77" fmla="*/ 2147483647 h 604"/>
              <a:gd name="T78" fmla="*/ 2147483647 w 728"/>
              <a:gd name="T79" fmla="*/ 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28"/>
              <a:gd name="T121" fmla="*/ 0 h 604"/>
              <a:gd name="T122" fmla="*/ 728 w 728"/>
              <a:gd name="T123" fmla="*/ 604 h 6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28" h="604">
                <a:moveTo>
                  <a:pt x="0" y="590"/>
                </a:moveTo>
                <a:lnTo>
                  <a:pt x="0" y="590"/>
                </a:lnTo>
                <a:lnTo>
                  <a:pt x="12" y="574"/>
                </a:lnTo>
                <a:lnTo>
                  <a:pt x="6" y="582"/>
                </a:lnTo>
                <a:lnTo>
                  <a:pt x="0" y="590"/>
                </a:lnTo>
                <a:close/>
                <a:moveTo>
                  <a:pt x="718" y="0"/>
                </a:moveTo>
                <a:lnTo>
                  <a:pt x="606" y="240"/>
                </a:lnTo>
                <a:lnTo>
                  <a:pt x="656" y="216"/>
                </a:lnTo>
                <a:lnTo>
                  <a:pt x="642" y="272"/>
                </a:lnTo>
                <a:lnTo>
                  <a:pt x="626" y="324"/>
                </a:lnTo>
                <a:lnTo>
                  <a:pt x="608" y="374"/>
                </a:lnTo>
                <a:lnTo>
                  <a:pt x="588" y="418"/>
                </a:lnTo>
                <a:lnTo>
                  <a:pt x="566" y="460"/>
                </a:lnTo>
                <a:lnTo>
                  <a:pt x="542" y="494"/>
                </a:lnTo>
                <a:lnTo>
                  <a:pt x="518" y="524"/>
                </a:lnTo>
                <a:lnTo>
                  <a:pt x="504" y="536"/>
                </a:lnTo>
                <a:lnTo>
                  <a:pt x="492" y="548"/>
                </a:lnTo>
                <a:lnTo>
                  <a:pt x="470" y="562"/>
                </a:lnTo>
                <a:lnTo>
                  <a:pt x="446" y="576"/>
                </a:lnTo>
                <a:lnTo>
                  <a:pt x="420" y="586"/>
                </a:lnTo>
                <a:lnTo>
                  <a:pt x="392" y="594"/>
                </a:lnTo>
                <a:lnTo>
                  <a:pt x="364" y="598"/>
                </a:lnTo>
                <a:lnTo>
                  <a:pt x="336" y="598"/>
                </a:lnTo>
                <a:lnTo>
                  <a:pt x="306" y="592"/>
                </a:lnTo>
                <a:lnTo>
                  <a:pt x="292" y="588"/>
                </a:lnTo>
                <a:lnTo>
                  <a:pt x="278" y="582"/>
                </a:lnTo>
                <a:lnTo>
                  <a:pt x="238" y="566"/>
                </a:lnTo>
                <a:lnTo>
                  <a:pt x="198" y="554"/>
                </a:lnTo>
                <a:lnTo>
                  <a:pt x="160" y="544"/>
                </a:lnTo>
                <a:lnTo>
                  <a:pt x="124" y="540"/>
                </a:lnTo>
                <a:lnTo>
                  <a:pt x="108" y="540"/>
                </a:lnTo>
                <a:lnTo>
                  <a:pt x="92" y="540"/>
                </a:lnTo>
                <a:lnTo>
                  <a:pt x="76" y="542"/>
                </a:lnTo>
                <a:lnTo>
                  <a:pt x="62" y="546"/>
                </a:lnTo>
                <a:lnTo>
                  <a:pt x="48" y="550"/>
                </a:lnTo>
                <a:lnTo>
                  <a:pt x="36" y="556"/>
                </a:lnTo>
                <a:lnTo>
                  <a:pt x="24" y="564"/>
                </a:lnTo>
                <a:lnTo>
                  <a:pt x="12" y="574"/>
                </a:lnTo>
                <a:lnTo>
                  <a:pt x="28" y="562"/>
                </a:lnTo>
                <a:lnTo>
                  <a:pt x="46" y="552"/>
                </a:lnTo>
                <a:lnTo>
                  <a:pt x="58" y="548"/>
                </a:lnTo>
                <a:lnTo>
                  <a:pt x="70" y="544"/>
                </a:lnTo>
                <a:lnTo>
                  <a:pt x="84" y="542"/>
                </a:lnTo>
                <a:lnTo>
                  <a:pt x="100" y="542"/>
                </a:lnTo>
                <a:lnTo>
                  <a:pt x="116" y="542"/>
                </a:lnTo>
                <a:lnTo>
                  <a:pt x="134" y="544"/>
                </a:lnTo>
                <a:lnTo>
                  <a:pt x="154" y="546"/>
                </a:lnTo>
                <a:lnTo>
                  <a:pt x="174" y="550"/>
                </a:lnTo>
                <a:lnTo>
                  <a:pt x="198" y="556"/>
                </a:lnTo>
                <a:lnTo>
                  <a:pt x="222" y="564"/>
                </a:lnTo>
                <a:lnTo>
                  <a:pt x="248" y="574"/>
                </a:lnTo>
                <a:lnTo>
                  <a:pt x="276" y="586"/>
                </a:lnTo>
                <a:lnTo>
                  <a:pt x="298" y="594"/>
                </a:lnTo>
                <a:lnTo>
                  <a:pt x="322" y="600"/>
                </a:lnTo>
                <a:lnTo>
                  <a:pt x="348" y="604"/>
                </a:lnTo>
                <a:lnTo>
                  <a:pt x="376" y="604"/>
                </a:lnTo>
                <a:lnTo>
                  <a:pt x="404" y="600"/>
                </a:lnTo>
                <a:lnTo>
                  <a:pt x="434" y="592"/>
                </a:lnTo>
                <a:lnTo>
                  <a:pt x="466" y="578"/>
                </a:lnTo>
                <a:lnTo>
                  <a:pt x="498" y="560"/>
                </a:lnTo>
                <a:lnTo>
                  <a:pt x="512" y="550"/>
                </a:lnTo>
                <a:lnTo>
                  <a:pt x="526" y="538"/>
                </a:lnTo>
                <a:lnTo>
                  <a:pt x="540" y="524"/>
                </a:lnTo>
                <a:lnTo>
                  <a:pt x="554" y="508"/>
                </a:lnTo>
                <a:lnTo>
                  <a:pt x="580" y="472"/>
                </a:lnTo>
                <a:lnTo>
                  <a:pt x="606" y="430"/>
                </a:lnTo>
                <a:lnTo>
                  <a:pt x="630" y="384"/>
                </a:lnTo>
                <a:lnTo>
                  <a:pt x="650" y="332"/>
                </a:lnTo>
                <a:lnTo>
                  <a:pt x="668" y="278"/>
                </a:lnTo>
                <a:lnTo>
                  <a:pt x="684" y="220"/>
                </a:lnTo>
                <a:lnTo>
                  <a:pt x="728" y="326"/>
                </a:lnTo>
                <a:lnTo>
                  <a:pt x="718" y="0"/>
                </a:lnTo>
                <a:close/>
              </a:path>
            </a:pathLst>
          </a:custGeom>
          <a:solidFill>
            <a:srgbClr val="99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16">
            <a:extLst>
              <a:ext uri="{FF2B5EF4-FFF2-40B4-BE49-F238E27FC236}">
                <a16:creationId xmlns:a16="http://schemas.microsoft.com/office/drawing/2014/main" id="{F2257E78-0B88-46B3-B26B-3E2B9EC96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63" y="5495925"/>
            <a:ext cx="7086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                                                     </a:t>
            </a:r>
            <a:r>
              <a:rPr lang="zh-CN" altLang="en-US" sz="1600" dirty="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         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微软雅黑" pitchFamily="34" charset="-122"/>
                <a:cs typeface="Arial" charset="0"/>
              </a:rPr>
              <a:t>相当于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信噪功率比</a:t>
            </a:r>
            <a:r>
              <a:rPr lang="zh-CN" altLang="en-US" sz="2000" dirty="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。</a:t>
            </a:r>
            <a:endParaRPr lang="zh-CN" altLang="en-US" sz="2000" dirty="0">
              <a:latin typeface="Arial" charset="0"/>
              <a:ea typeface="微软雅黑" pitchFamily="34" charset="-122"/>
              <a:cs typeface="Arial" charset="0"/>
            </a:endParaRPr>
          </a:p>
        </p:txBody>
      </p:sp>
      <p:graphicFrame>
        <p:nvGraphicFramePr>
          <p:cNvPr id="58382" name="Object 6">
            <a:extLst>
              <a:ext uri="{FF2B5EF4-FFF2-40B4-BE49-F238E27FC236}">
                <a16:creationId xmlns:a16="http://schemas.microsoft.com/office/drawing/2014/main" id="{580409AD-ABA0-4135-8881-A0E4FFDF95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3538" y="5316538"/>
          <a:ext cx="4165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8" name="Equation" r:id="rId11" imgW="2082800" imgH="431800" progId="">
                  <p:embed/>
                </p:oleObj>
              </mc:Choice>
              <mc:Fallback>
                <p:oleObj name="Equation" r:id="rId11" imgW="2082800" imgH="4318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5316538"/>
                        <a:ext cx="4165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3" name="灯片编号占位符 1">
            <a:extLst>
              <a:ext uri="{FF2B5EF4-FFF2-40B4-BE49-F238E27FC236}">
                <a16:creationId xmlns:a16="http://schemas.microsoft.com/office/drawing/2014/main" id="{F9C9D852-19F1-414E-B90A-30F107B009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84B73F-47FF-4F02-871E-D28CFEFDDEA3}" type="slidenum">
              <a:rPr lang="en-US" altLang="zh-CN">
                <a:ea typeface="华文彩云" panose="02010800040101010101" pitchFamily="2" charset="-122"/>
              </a:rPr>
              <a:pPr eaLnBrk="1" hangingPunct="1"/>
              <a:t>25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圆角矩形 34">
            <a:extLst>
              <a:ext uri="{FF2B5EF4-FFF2-40B4-BE49-F238E27FC236}">
                <a16:creationId xmlns:a16="http://schemas.microsoft.com/office/drawing/2014/main" id="{394C8623-B2AA-4BDF-9142-AF0AA3954843}"/>
              </a:ext>
            </a:extLst>
          </p:cNvPr>
          <p:cNvSpPr/>
          <p:nvPr/>
        </p:nvSpPr>
        <p:spPr bwMode="auto">
          <a:xfrm>
            <a:off x="2362200" y="519113"/>
            <a:ext cx="2819400" cy="9144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39CD555F-D979-4509-9931-96EA8BB917ED}"/>
              </a:ext>
            </a:extLst>
          </p:cNvPr>
          <p:cNvSpPr/>
          <p:nvPr/>
        </p:nvSpPr>
        <p:spPr bwMode="auto">
          <a:xfrm>
            <a:off x="5653088" y="492125"/>
            <a:ext cx="2209800" cy="9144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F0F4E3A-4C2A-4DD7-8419-3C28FE37940D}"/>
              </a:ext>
            </a:extLst>
          </p:cNvPr>
          <p:cNvGraphicFramePr>
            <a:graphicFrameLocks noGrp="1"/>
          </p:cNvGraphicFramePr>
          <p:nvPr/>
        </p:nvGraphicFramePr>
        <p:xfrm>
          <a:off x="1627188" y="1766888"/>
          <a:ext cx="6096000" cy="352107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1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000" b="1" dirty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000" b="1" i="1" dirty="0">
                        <a:solidFill>
                          <a:srgbClr val="FF0000"/>
                        </a:solidFill>
                        <a:latin typeface="+mn-lt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endParaRPr lang="zh-CN" altLang="en-US" sz="2000" dirty="0">
                        <a:latin typeface="+mn-lt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n-lt"/>
                      </a:endParaRP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1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dirty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Arial" pitchFamily="34" charset="0"/>
                        </a:rPr>
                        <a:t>  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000" b="1" i="1" dirty="0">
                        <a:solidFill>
                          <a:srgbClr val="FF0000"/>
                        </a:solidFill>
                        <a:latin typeface="+mn-lt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+mn-lt"/>
                      </a:endParaRP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dirty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Arial" pitchFamily="34" charset="0"/>
                        </a:rPr>
                        <a:t> </a:t>
                      </a:r>
                      <a:r>
                        <a:rPr kumimoji="1" lang="en-US" altLang="zh-CN" sz="2000" b="1" dirty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Arial" pitchFamily="34" charset="0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+mn-lt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n-lt"/>
                      </a:endParaRP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739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+mn-lt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n-lt"/>
                      </a:endParaRP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9418" name="Object 30">
            <a:extLst>
              <a:ext uri="{FF2B5EF4-FFF2-40B4-BE49-F238E27FC236}">
                <a16:creationId xmlns:a16="http://schemas.microsoft.com/office/drawing/2014/main" id="{17117681-40A9-40CB-80F4-A43CADC4C5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9988" y="1817688"/>
          <a:ext cx="23669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2" name="Equation" r:id="rId3" imgW="1473200" imgH="571500" progId="">
                  <p:embed/>
                </p:oleObj>
              </mc:Choice>
              <mc:Fallback>
                <p:oleObj name="Equation" r:id="rId3" imgW="1473200" imgH="57150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1817688"/>
                        <a:ext cx="23669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9" name="Object 16">
            <a:extLst>
              <a:ext uri="{FF2B5EF4-FFF2-40B4-BE49-F238E27FC236}">
                <a16:creationId xmlns:a16="http://schemas.microsoft.com/office/drawing/2014/main" id="{347AAB06-A690-4ABE-A213-861C5D88F6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2388" y="4814888"/>
          <a:ext cx="10668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3" name="公式" r:id="rId5" imgW="558800" imgH="228600" progId="Equation.3">
                  <p:embed/>
                </p:oleObj>
              </mc:Choice>
              <mc:Fallback>
                <p:oleObj name="公式" r:id="rId5" imgW="5588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388" y="4814888"/>
                        <a:ext cx="10668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0" name="Object 25">
            <a:extLst>
              <a:ext uri="{FF2B5EF4-FFF2-40B4-BE49-F238E27FC236}">
                <a16:creationId xmlns:a16="http://schemas.microsoft.com/office/drawing/2014/main" id="{84A8B027-A9D1-464F-BBF7-F5EDE15A35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7625" y="3867150"/>
          <a:ext cx="24384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4" name="公式" r:id="rId7" imgW="1181100" imgH="508000" progId="Equation.3">
                  <p:embed/>
                </p:oleObj>
              </mc:Choice>
              <mc:Fallback>
                <p:oleObj name="公式" r:id="rId7" imgW="1181100" imgH="508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5" y="3867150"/>
                        <a:ext cx="24384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1" name="Object 31">
            <a:extLst>
              <a:ext uri="{FF2B5EF4-FFF2-40B4-BE49-F238E27FC236}">
                <a16:creationId xmlns:a16="http://schemas.microsoft.com/office/drawing/2014/main" id="{2DA3FE53-CD97-4A20-9D9B-13F8B6B86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855913"/>
          <a:ext cx="2286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5" name="Equation" r:id="rId9" imgW="1206500" imgH="508000" progId="">
                  <p:embed/>
                </p:oleObj>
              </mc:Choice>
              <mc:Fallback>
                <p:oleObj name="Equation" r:id="rId9" imgW="1206500" imgH="508000" progId="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855913"/>
                        <a:ext cx="22860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2" name="Object 6">
            <a:extLst>
              <a:ext uri="{FF2B5EF4-FFF2-40B4-BE49-F238E27FC236}">
                <a16:creationId xmlns:a16="http://schemas.microsoft.com/office/drawing/2014/main" id="{AD675D88-4596-454B-AA69-F02C4C3795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47688"/>
          <a:ext cx="28194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6" name="Equation" r:id="rId11" imgW="1828800" imgH="571500" progId="">
                  <p:embed/>
                </p:oleObj>
              </mc:Choice>
              <mc:Fallback>
                <p:oleObj name="Equation" r:id="rId11" imgW="1828800" imgH="5715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47688"/>
                        <a:ext cx="2819400" cy="8810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66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99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3" name="Object 7">
            <a:extLst>
              <a:ext uri="{FF2B5EF4-FFF2-40B4-BE49-F238E27FC236}">
                <a16:creationId xmlns:a16="http://schemas.microsoft.com/office/drawing/2014/main" id="{2F77C542-2439-4146-92AE-48443BD5CC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3088" y="442913"/>
          <a:ext cx="2133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7" name="Equation" r:id="rId13" imgW="1193282" imgH="545863" progId="">
                  <p:embed/>
                </p:oleObj>
              </mc:Choice>
              <mc:Fallback>
                <p:oleObj name="Equation" r:id="rId13" imgW="1193282" imgH="545863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442913"/>
                        <a:ext cx="2133600" cy="9779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66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4" name="矩形 15">
            <a:extLst>
              <a:ext uri="{FF2B5EF4-FFF2-40B4-BE49-F238E27FC236}">
                <a16:creationId xmlns:a16="http://schemas.microsoft.com/office/drawing/2014/main" id="{CE94F4E6-5378-4A6B-976B-409621816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486400"/>
            <a:ext cx="6629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buClr>
                <a:srgbClr val="0000CC"/>
              </a:buClr>
              <a:buSzPct val="65000"/>
              <a:buFont typeface="Wingdings" panose="05000000000000000000" pitchFamily="2" charset="2"/>
              <a:buChar char="l"/>
            </a:pPr>
            <a:r>
              <a:rPr lang="zh-CN" altLang="en-US" sz="2000">
                <a:ea typeface="微软雅黑" panose="020B0503020204020204" pitchFamily="34" charset="-122"/>
                <a:cs typeface="Arial" panose="020B0604020202020204" pitchFamily="34" charset="0"/>
              </a:rPr>
              <a:t>  使 </a:t>
            </a:r>
            <a:r>
              <a:rPr kumimoji="1" lang="el-GR" altLang="zh-CN" sz="2000" b="1" i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ρ</a:t>
            </a:r>
            <a:r>
              <a:rPr kumimoji="1" lang="en-US" altLang="zh-CN" sz="2000" b="1" i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= -</a:t>
            </a:r>
            <a:r>
              <a:rPr kumimoji="1" lang="en-US" altLang="zh-CN" sz="2000" b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000">
                <a:ea typeface="微软雅黑" panose="020B0503020204020204" pitchFamily="34" charset="-122"/>
                <a:cs typeface="Arial" panose="020B0604020202020204" pitchFamily="34" charset="0"/>
              </a:rPr>
              <a:t>  的信号是最佳信号形式。</a:t>
            </a:r>
            <a:endParaRPr lang="en-US" altLang="zh-CN" sz="200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ts val="3500"/>
              </a:lnSpc>
              <a:buClr>
                <a:srgbClr val="0000CC"/>
              </a:buClr>
              <a:buSzPct val="65000"/>
              <a:buFont typeface="Wingdings" panose="05000000000000000000" pitchFamily="2" charset="2"/>
              <a:buChar char="l"/>
            </a:pPr>
            <a:r>
              <a:rPr lang="zh-CN" altLang="en-US" sz="2000"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2000">
                <a:ea typeface="微软雅黑" panose="020B0503020204020204" pitchFamily="34" charset="-122"/>
                <a:cs typeface="Arial" panose="020B0604020202020204" pitchFamily="34" charset="0"/>
              </a:rPr>
              <a:t>2PSK</a:t>
            </a:r>
            <a:r>
              <a:rPr lang="zh-CN" altLang="en-US" sz="2000">
                <a:ea typeface="微软雅黑" panose="020B0503020204020204" pitchFamily="34" charset="-122"/>
                <a:cs typeface="Arial" panose="020B0604020202020204" pitchFamily="34" charset="0"/>
              </a:rPr>
              <a:t>性能最佳，</a:t>
            </a:r>
            <a:r>
              <a:rPr lang="en-US" altLang="zh-CN" sz="2000">
                <a:ea typeface="微软雅黑" panose="020B0503020204020204" pitchFamily="34" charset="-122"/>
                <a:cs typeface="Arial" panose="020B0604020202020204" pitchFamily="34" charset="0"/>
              </a:rPr>
              <a:t>2FSK</a:t>
            </a:r>
            <a:r>
              <a:rPr lang="zh-CN" altLang="en-US" sz="2000">
                <a:ea typeface="微软雅黑" panose="020B0503020204020204" pitchFamily="34" charset="-122"/>
                <a:cs typeface="Arial" panose="020B0604020202020204" pitchFamily="34" charset="0"/>
              </a:rPr>
              <a:t>次之，</a:t>
            </a:r>
            <a:r>
              <a:rPr lang="en-US" altLang="zh-CN" sz="2000">
                <a:ea typeface="微软雅黑" panose="020B0503020204020204" pitchFamily="34" charset="-122"/>
                <a:cs typeface="Arial" panose="020B0604020202020204" pitchFamily="34" charset="0"/>
              </a:rPr>
              <a:t>2ASK</a:t>
            </a:r>
            <a:r>
              <a:rPr lang="zh-CN" altLang="en-US" sz="2000">
                <a:ea typeface="微软雅黑" panose="020B0503020204020204" pitchFamily="34" charset="-122"/>
                <a:cs typeface="Arial" panose="020B0604020202020204" pitchFamily="34" charset="0"/>
              </a:rPr>
              <a:t>最差。依次差</a:t>
            </a:r>
            <a:r>
              <a:rPr lang="en-US" altLang="zh-CN" sz="2000">
                <a:ea typeface="微软雅黑" panose="020B0503020204020204" pitchFamily="34" charset="-122"/>
                <a:cs typeface="Arial" panose="020B0604020202020204" pitchFamily="34" charset="0"/>
              </a:rPr>
              <a:t>3dB</a:t>
            </a:r>
          </a:p>
        </p:txBody>
      </p:sp>
      <p:grpSp>
        <p:nvGrpSpPr>
          <p:cNvPr id="59425" name="组合 57">
            <a:extLst>
              <a:ext uri="{FF2B5EF4-FFF2-40B4-BE49-F238E27FC236}">
                <a16:creationId xmlns:a16="http://schemas.microsoft.com/office/drawing/2014/main" id="{14B53E0A-10E1-41A9-BC9F-680591304C3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562600"/>
            <a:ext cx="990600" cy="609600"/>
            <a:chOff x="2500299" y="3214687"/>
            <a:chExt cx="990606" cy="60960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6964C22-8530-47F8-B7A6-D53B7B9D5EDA}"/>
                </a:ext>
              </a:extLst>
            </p:cNvPr>
            <p:cNvSpPr/>
            <p:nvPr/>
          </p:nvSpPr>
          <p:spPr bwMode="auto">
            <a:xfrm>
              <a:off x="2500299" y="3214687"/>
              <a:ext cx="990606" cy="60960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latin typeface="Arial" charset="0"/>
                <a:ea typeface="华文彩云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7C244C3-0FE7-4455-8383-FDDE9B389C98}"/>
                </a:ext>
              </a:extLst>
            </p:cNvPr>
            <p:cNvSpPr/>
            <p:nvPr/>
          </p:nvSpPr>
          <p:spPr>
            <a:xfrm>
              <a:off x="2576499" y="3286126"/>
              <a:ext cx="796930" cy="4572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kern="0" dirty="0">
                  <a:solidFill>
                    <a:srgbClr val="003399"/>
                  </a:solidFill>
                  <a:latin typeface="宋体" pitchFamily="2" charset="-122"/>
                  <a:ea typeface="宋体"/>
                </a:rPr>
                <a:t>归纳</a:t>
              </a:r>
              <a:endParaRPr lang="zh-CN" altLang="en-US" sz="2400" b="1" dirty="0">
                <a:solidFill>
                  <a:srgbClr val="003399"/>
                </a:solidFill>
                <a:latin typeface="Arial" charset="0"/>
                <a:ea typeface="华文彩云" pitchFamily="2" charset="-122"/>
              </a:endParaRPr>
            </a:p>
          </p:txBody>
        </p:sp>
      </p:grpSp>
      <p:sp>
        <p:nvSpPr>
          <p:cNvPr id="59426" name="矩形 21">
            <a:extLst>
              <a:ext uri="{FF2B5EF4-FFF2-40B4-BE49-F238E27FC236}">
                <a16:creationId xmlns:a16="http://schemas.microsoft.com/office/drawing/2014/main" id="{882B8EF5-CDAF-4277-A7E7-2DACB92A5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330450"/>
            <a:ext cx="1439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000" b="1">
                <a:solidFill>
                  <a:srgbClr val="0033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2PSK</a:t>
            </a:r>
            <a:r>
              <a:rPr kumimoji="1" lang="zh-CN" altLang="en-US" sz="2000" b="1">
                <a:solidFill>
                  <a:srgbClr val="0033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信号</a:t>
            </a:r>
            <a:endParaRPr lang="zh-CN" altLang="en-US" sz="200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427" name="矩形 22">
            <a:extLst>
              <a:ext uri="{FF2B5EF4-FFF2-40B4-BE49-F238E27FC236}">
                <a16:creationId xmlns:a16="http://schemas.microsoft.com/office/drawing/2014/main" id="{6F292EE5-90C5-4A6F-90F2-F1FF69821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68675"/>
            <a:ext cx="1566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33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2FSK</a:t>
            </a:r>
            <a:r>
              <a:rPr kumimoji="1" lang="en-US" altLang="zh-CN" sz="2000" b="1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kumimoji="1" lang="zh-CN" altLang="en-US" sz="2000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等能</a:t>
            </a:r>
            <a:endParaRPr lang="zh-CN" altLang="en-US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428" name="矩形 23">
            <a:extLst>
              <a:ext uri="{FF2B5EF4-FFF2-40B4-BE49-F238E27FC236}">
                <a16:creationId xmlns:a16="http://schemas.microsoft.com/office/drawing/2014/main" id="{D35E626F-A76A-4D2F-A647-5B9978C9E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4025900"/>
            <a:ext cx="17811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33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2ASK  </a:t>
            </a:r>
            <a:r>
              <a:rPr kumimoji="1" lang="zh-CN" altLang="en-US" sz="2000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非等能</a:t>
            </a:r>
            <a:endParaRPr lang="zh-CN" altLang="en-US" sz="2000">
              <a:solidFill>
                <a:srgbClr val="0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429" name="矩形 24">
            <a:extLst>
              <a:ext uri="{FF2B5EF4-FFF2-40B4-BE49-F238E27FC236}">
                <a16:creationId xmlns:a16="http://schemas.microsoft.com/office/drawing/2014/main" id="{F882FD48-5B6E-4409-A4F6-680D99423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047875"/>
            <a:ext cx="9286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i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l-GR" altLang="zh-CN" sz="2000" b="1" i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ρ</a:t>
            </a:r>
            <a:r>
              <a:rPr kumimoji="1" lang="en-US" altLang="zh-CN" sz="2000" b="1" i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= -</a:t>
            </a:r>
            <a:r>
              <a:rPr kumimoji="1" lang="en-US" altLang="zh-CN" sz="2000" b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430" name="矩形 25">
            <a:extLst>
              <a:ext uri="{FF2B5EF4-FFF2-40B4-BE49-F238E27FC236}">
                <a16:creationId xmlns:a16="http://schemas.microsoft.com/office/drawing/2014/main" id="{2ECBB91C-945A-4C29-BCDF-F93D44E07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092450"/>
            <a:ext cx="842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i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l-GR" altLang="zh-CN" sz="2000" b="1" i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ρ</a:t>
            </a:r>
            <a:r>
              <a:rPr kumimoji="1" lang="en-US" altLang="zh-CN" sz="2000" b="1" i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kumimoji="1" lang="en-US" altLang="zh-CN" sz="2000" b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endParaRPr lang="zh-CN" altLang="en-US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431" name="矩形 26">
            <a:extLst>
              <a:ext uri="{FF2B5EF4-FFF2-40B4-BE49-F238E27FC236}">
                <a16:creationId xmlns:a16="http://schemas.microsoft.com/office/drawing/2014/main" id="{FF48D21B-4238-4E1A-B9AF-1BA72137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25900"/>
            <a:ext cx="8429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i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l-GR" altLang="zh-CN" sz="2000" b="1" i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ρ</a:t>
            </a:r>
            <a:r>
              <a:rPr kumimoji="1" lang="en-US" altLang="zh-CN" sz="2000" b="1" i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kumimoji="1" lang="en-US" altLang="zh-CN" sz="2000" b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endParaRPr lang="zh-CN" altLang="en-US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432" name="矩形 27">
            <a:extLst>
              <a:ext uri="{FF2B5EF4-FFF2-40B4-BE49-F238E27FC236}">
                <a16:creationId xmlns:a16="http://schemas.microsoft.com/office/drawing/2014/main" id="{5798ACFA-D208-43F1-BDD8-9C4AB93A1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787900"/>
            <a:ext cx="8429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i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l-GR" altLang="zh-CN" sz="2000" b="1" i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ρ</a:t>
            </a:r>
            <a:r>
              <a:rPr kumimoji="1" lang="en-US" altLang="zh-CN" sz="2000" b="1" i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kumimoji="1" lang="en-US" altLang="zh-CN" sz="2000" b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433" name="矩形 28">
            <a:extLst>
              <a:ext uri="{FF2B5EF4-FFF2-40B4-BE49-F238E27FC236}">
                <a16:creationId xmlns:a16="http://schemas.microsoft.com/office/drawing/2014/main" id="{63E26056-07D4-4099-8671-E9A728E21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800" y="1752600"/>
            <a:ext cx="16779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当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s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1</a:t>
            </a:r>
            <a:r>
              <a:rPr kumimoji="1" lang="en-US" altLang="zh-CN" sz="2000" b="1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(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kumimoji="1" lang="en-US" altLang="zh-CN" sz="2000" b="1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) = </a:t>
            </a:r>
            <a:r>
              <a:rPr kumimoji="1" lang="en-US" altLang="zh-CN" sz="2000" b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-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s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2</a:t>
            </a:r>
            <a:r>
              <a:rPr kumimoji="1" lang="en-US" altLang="zh-CN" sz="2000" b="1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(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kumimoji="1" lang="en-US" altLang="zh-CN" sz="2000" b="1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)</a:t>
            </a:r>
          </a:p>
        </p:txBody>
      </p:sp>
      <p:sp>
        <p:nvSpPr>
          <p:cNvPr id="59434" name="矩形 29">
            <a:extLst>
              <a:ext uri="{FF2B5EF4-FFF2-40B4-BE49-F238E27FC236}">
                <a16:creationId xmlns:a16="http://schemas.microsoft.com/office/drawing/2014/main" id="{E62BA614-46F3-477E-83E9-CC5FA89BE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63850"/>
            <a:ext cx="226218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zh-CN" altLang="en-US" sz="2000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当两种码元正交</a:t>
            </a:r>
            <a:r>
              <a:rPr kumimoji="1" lang="en-US" altLang="zh-CN" sz="2000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59435" name="矩形 30">
            <a:extLst>
              <a:ext uri="{FF2B5EF4-FFF2-40B4-BE49-F238E27FC236}">
                <a16:creationId xmlns:a16="http://schemas.microsoft.com/office/drawing/2014/main" id="{A4435855-4680-4384-BDB9-55F1D7E6A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4694238"/>
            <a:ext cx="1658938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kumimoji="1"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当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s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1</a:t>
            </a:r>
            <a:r>
              <a:rPr kumimoji="1" lang="en-US" altLang="zh-CN" sz="2000" b="1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(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kumimoji="1" lang="en-US" altLang="zh-CN" sz="2000" b="1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) =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s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2</a:t>
            </a:r>
            <a:r>
              <a:rPr kumimoji="1" lang="en-US" altLang="zh-CN" sz="2000" b="1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(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kumimoji="1" lang="en-US" altLang="zh-CN" sz="2000" b="1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)</a:t>
            </a:r>
            <a:endParaRPr lang="zh-CN" altLang="en-US" sz="2000" dirty="0">
              <a:solidFill>
                <a:srgbClr val="000000"/>
              </a:solidFill>
              <a:latin typeface="+mn-lt"/>
              <a:ea typeface="微软雅黑" pitchFamily="34" charset="-122"/>
              <a:cs typeface="Arial" charset="0"/>
            </a:endParaRPr>
          </a:p>
        </p:txBody>
      </p:sp>
      <p:grpSp>
        <p:nvGrpSpPr>
          <p:cNvPr id="59436" name="组合 57">
            <a:extLst>
              <a:ext uri="{FF2B5EF4-FFF2-40B4-BE49-F238E27FC236}">
                <a16:creationId xmlns:a16="http://schemas.microsoft.com/office/drawing/2014/main" id="{189B0F3E-CEF5-4C75-A126-3BF49E354D0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685800"/>
            <a:ext cx="1189038" cy="609600"/>
            <a:chOff x="2500299" y="3214687"/>
            <a:chExt cx="1189012" cy="609605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DED755B-851E-4DC8-AACE-5EE467AF5A54}"/>
                </a:ext>
              </a:extLst>
            </p:cNvPr>
            <p:cNvSpPr/>
            <p:nvPr/>
          </p:nvSpPr>
          <p:spPr bwMode="auto">
            <a:xfrm>
              <a:off x="2500299" y="3214687"/>
              <a:ext cx="990578" cy="60960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latin typeface="Arial" charset="0"/>
                <a:ea typeface="华文彩云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4267920-825E-4C2D-8BEF-924485C9E889}"/>
                </a:ext>
              </a:extLst>
            </p:cNvPr>
            <p:cNvSpPr/>
            <p:nvPr/>
          </p:nvSpPr>
          <p:spPr>
            <a:xfrm>
              <a:off x="2576497" y="3286126"/>
              <a:ext cx="1112814" cy="461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kern="0" dirty="0">
                  <a:solidFill>
                    <a:srgbClr val="FF0000"/>
                  </a:solidFill>
                  <a:latin typeface="宋体" pitchFamily="2" charset="-122"/>
                  <a:ea typeface="宋体"/>
                </a:rPr>
                <a:t>讨论：</a:t>
              </a:r>
              <a:endParaRPr lang="zh-CN" altLang="en-US" sz="2400" b="1" dirty="0">
                <a:solidFill>
                  <a:srgbClr val="FF0000"/>
                </a:solidFill>
                <a:latin typeface="Arial" charset="0"/>
                <a:ea typeface="华文彩云" pitchFamily="2" charset="-122"/>
              </a:endParaRPr>
            </a:p>
          </p:txBody>
        </p:sp>
      </p:grpSp>
      <p:sp>
        <p:nvSpPr>
          <p:cNvPr id="59437" name="灯片编号占位符 4">
            <a:extLst>
              <a:ext uri="{FF2B5EF4-FFF2-40B4-BE49-F238E27FC236}">
                <a16:creationId xmlns:a16="http://schemas.microsoft.com/office/drawing/2014/main" id="{9B303E27-A77A-447B-B6D5-1399EF8770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12A7DA-404B-4818-ACD4-D82527F581C2}" type="slidenum">
              <a:rPr lang="en-US" altLang="zh-CN">
                <a:ea typeface="华文彩云" panose="02010800040101010101" pitchFamily="2" charset="-122"/>
              </a:rPr>
              <a:pPr eaLnBrk="1" hangingPunct="1"/>
              <a:t>26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2E848B47-2C62-4754-96C0-5EA18F495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140075"/>
            <a:ext cx="6481763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4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实际接收机 </a:t>
            </a:r>
            <a:r>
              <a:rPr lang="en-US" altLang="zh-CN" sz="4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 sz="4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最佳接收机   </a:t>
            </a:r>
            <a:endParaRPr lang="en-US" altLang="zh-CN" sz="4000" b="1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0000CC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4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zh-CN" altLang="en-US" sz="4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性能比较</a:t>
            </a:r>
          </a:p>
          <a:p>
            <a:pPr eaLnBrk="1" hangingPunct="1">
              <a:buClr>
                <a:srgbClr val="0000CC"/>
              </a:buClr>
              <a:buSzPct val="65000"/>
              <a:buFont typeface="Wingdings" pitchFamily="2" charset="2"/>
              <a:buNone/>
              <a:defRPr/>
            </a:pPr>
            <a:endParaRPr lang="en-US" altLang="zh-CN" sz="4000" b="1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0000CC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4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endParaRPr lang="en-US" altLang="zh-CN" sz="4000" b="1" noProof="1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043" name="矩形 4">
            <a:extLst>
              <a:ext uri="{FF2B5EF4-FFF2-40B4-BE49-F238E27FC236}">
                <a16:creationId xmlns:a16="http://schemas.microsoft.com/office/drawing/2014/main" id="{4058E733-1CE1-4AD7-B911-970ECC9C7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5462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en-US" sz="3600" b="1" u="sng" dirty="0">
                <a:solidFill>
                  <a:srgbClr val="800080"/>
                </a:solidFill>
                <a:latin typeface="+mn-ea"/>
                <a:ea typeface="+mn-ea"/>
              </a:rPr>
              <a:t>§</a:t>
            </a:r>
            <a:r>
              <a:rPr lang="en-US" altLang="en-US" sz="3600" b="1" u="sng" dirty="0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9</a:t>
            </a:r>
            <a:r>
              <a:rPr lang="en-US" altLang="zh-CN" sz="3600" b="1" u="sng" dirty="0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.7  </a:t>
            </a:r>
            <a:endParaRPr lang="zh-CN" altLang="en-US" sz="3600" b="1" u="sng" dirty="0">
              <a:solidFill>
                <a:srgbClr val="800080"/>
              </a:solidFill>
              <a:latin typeface="Arial" charset="0"/>
              <a:ea typeface="华文彩云" pitchFamily="2" charset="-122"/>
            </a:endParaRPr>
          </a:p>
        </p:txBody>
      </p:sp>
      <p:sp>
        <p:nvSpPr>
          <p:cNvPr id="60420" name="灯片编号占位符 1">
            <a:extLst>
              <a:ext uri="{FF2B5EF4-FFF2-40B4-BE49-F238E27FC236}">
                <a16:creationId xmlns:a16="http://schemas.microsoft.com/office/drawing/2014/main" id="{844702BC-E5C0-435E-B81E-70880BC573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B28D8C-98FF-4A4C-AE84-D39936A5CA91}" type="slidenum">
              <a:rPr lang="en-US" altLang="zh-CN">
                <a:ea typeface="华文彩云" panose="02010800040101010101" pitchFamily="2" charset="-122"/>
              </a:rPr>
              <a:pPr eaLnBrk="1" hangingPunct="1"/>
              <a:t>27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91">
            <a:extLst>
              <a:ext uri="{FF2B5EF4-FFF2-40B4-BE49-F238E27FC236}">
                <a16:creationId xmlns:a16="http://schemas.microsoft.com/office/drawing/2014/main" id="{7A0EF6D4-1C6E-4770-82FE-F2773FE4575A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1219200"/>
          <a:ext cx="7010400" cy="4572000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    相干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2ASK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信号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    相干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2FSK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信号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    相干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2PSK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信号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非相干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2FSK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信号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1468" name="Object 17">
            <a:extLst>
              <a:ext uri="{FF2B5EF4-FFF2-40B4-BE49-F238E27FC236}">
                <a16:creationId xmlns:a16="http://schemas.microsoft.com/office/drawing/2014/main" id="{182B88EF-AE54-4741-8CED-A58B9A72A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185988"/>
          <a:ext cx="14509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9" name="公式" r:id="rId3" imgW="748975" imgH="393529" progId="Equation.3">
                  <p:embed/>
                </p:oleObj>
              </mc:Choice>
              <mc:Fallback>
                <p:oleObj name="公式" r:id="rId3" imgW="748975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185988"/>
                        <a:ext cx="145097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9" name="Object 16">
            <a:extLst>
              <a:ext uri="{FF2B5EF4-FFF2-40B4-BE49-F238E27FC236}">
                <a16:creationId xmlns:a16="http://schemas.microsoft.com/office/drawing/2014/main" id="{CF954BA5-65EB-4CC0-B93D-5AEF5E4F3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8988" y="2184400"/>
          <a:ext cx="190023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0" name="公式" r:id="rId5" imgW="1002865" imgH="393529" progId="Equation.3">
                  <p:embed/>
                </p:oleObj>
              </mc:Choice>
              <mc:Fallback>
                <p:oleObj name="公式" r:id="rId5" imgW="1002865" imgH="393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2184400"/>
                        <a:ext cx="1900237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0" name="Object 13">
            <a:extLst>
              <a:ext uri="{FF2B5EF4-FFF2-40B4-BE49-F238E27FC236}">
                <a16:creationId xmlns:a16="http://schemas.microsoft.com/office/drawing/2014/main" id="{9801376F-8E29-424F-BECD-9037630E97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106738"/>
          <a:ext cx="150018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1" name="公式" r:id="rId7" imgW="748975" imgH="393529" progId="Equation.3">
                  <p:embed/>
                </p:oleObj>
              </mc:Choice>
              <mc:Fallback>
                <p:oleObj name="公式" r:id="rId7" imgW="748975" imgH="39352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106738"/>
                        <a:ext cx="1500188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1" name="Object 12">
            <a:extLst>
              <a:ext uri="{FF2B5EF4-FFF2-40B4-BE49-F238E27FC236}">
                <a16:creationId xmlns:a16="http://schemas.microsoft.com/office/drawing/2014/main" id="{B7C2469E-B81D-4572-BF28-15C100929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143250"/>
          <a:ext cx="19002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2" name="公式" r:id="rId9" imgW="1002865" imgH="393529" progId="Equation.3">
                  <p:embed/>
                </p:oleObj>
              </mc:Choice>
              <mc:Fallback>
                <p:oleObj name="公式" r:id="rId9" imgW="1002865" imgH="39352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143250"/>
                        <a:ext cx="190023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2" name="Object 9">
            <a:extLst>
              <a:ext uri="{FF2B5EF4-FFF2-40B4-BE49-F238E27FC236}">
                <a16:creationId xmlns:a16="http://schemas.microsoft.com/office/drawing/2014/main" id="{23F604A3-ADEF-4E9A-9A0A-495F19F13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103688"/>
          <a:ext cx="115093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3" name="公式" r:id="rId11" imgW="583947" imgH="393529" progId="Equation.3">
                  <p:embed/>
                </p:oleObj>
              </mc:Choice>
              <mc:Fallback>
                <p:oleObj name="公式" r:id="rId11" imgW="583947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03688"/>
                        <a:ext cx="1150938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3" name="Object 8">
            <a:extLst>
              <a:ext uri="{FF2B5EF4-FFF2-40B4-BE49-F238E27FC236}">
                <a16:creationId xmlns:a16="http://schemas.microsoft.com/office/drawing/2014/main" id="{2AFCAE28-8D50-4A4C-A0CE-1DB3727AC4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8988" y="4078288"/>
          <a:ext cx="19002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4" name="公式" r:id="rId13" imgW="914400" imgH="393700" progId="Equation.3">
                  <p:embed/>
                </p:oleObj>
              </mc:Choice>
              <mc:Fallback>
                <p:oleObj name="公式" r:id="rId13" imgW="9144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4078288"/>
                        <a:ext cx="1900237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4" name="Rectangle 21">
            <a:extLst>
              <a:ext uri="{FF2B5EF4-FFF2-40B4-BE49-F238E27FC236}">
                <a16:creationId xmlns:a16="http://schemas.microsoft.com/office/drawing/2014/main" id="{0B731AE3-20BF-4058-AC38-CAC5CD1C8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913" y="1428750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实际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接收机的</a:t>
            </a:r>
            <a:r>
              <a:rPr lang="en-US" altLang="zh-CN" sz="2000" b="1" i="1">
                <a:ea typeface="微软雅黑" panose="020B0503020204020204" pitchFamily="34" charset="-122"/>
                <a:cs typeface="Arial" panose="020B0604020202020204" pitchFamily="34" charset="0"/>
              </a:rPr>
              <a:t>P</a:t>
            </a:r>
            <a:r>
              <a:rPr lang="en-US" altLang="zh-CN" sz="2000" b="1" baseline="-25000">
                <a:ea typeface="微软雅黑" panose="020B0503020204020204" pitchFamily="34" charset="-122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1475" name="Rectangle 23">
            <a:extLst>
              <a:ext uri="{FF2B5EF4-FFF2-40B4-BE49-F238E27FC236}">
                <a16:creationId xmlns:a16="http://schemas.microsoft.com/office/drawing/2014/main" id="{13630A61-4C58-4C31-B7C5-F640E124C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1428750"/>
            <a:ext cx="1993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最佳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接收机的 </a:t>
            </a:r>
            <a:r>
              <a:rPr lang="en-US" altLang="zh-CN" sz="2000" b="1" i="1">
                <a:ea typeface="微软雅黑" panose="020B0503020204020204" pitchFamily="34" charset="-122"/>
                <a:cs typeface="Arial" panose="020B0604020202020204" pitchFamily="34" charset="0"/>
              </a:rPr>
              <a:t>P</a:t>
            </a:r>
            <a:r>
              <a:rPr lang="en-US" altLang="zh-CN" sz="2000" b="1" baseline="-25000">
                <a:ea typeface="微软雅黑" panose="020B0503020204020204" pitchFamily="34" charset="-122"/>
                <a:cs typeface="Arial" panose="020B0604020202020204" pitchFamily="34" charset="0"/>
              </a:rPr>
              <a:t>e</a:t>
            </a:r>
          </a:p>
        </p:txBody>
      </p:sp>
      <p:graphicFrame>
        <p:nvGraphicFramePr>
          <p:cNvPr id="61476" name="Object 11">
            <a:extLst>
              <a:ext uri="{FF2B5EF4-FFF2-40B4-BE49-F238E27FC236}">
                <a16:creationId xmlns:a16="http://schemas.microsoft.com/office/drawing/2014/main" id="{7DC899C9-4D67-48BF-BB84-B4998BBD12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1263" y="4975225"/>
          <a:ext cx="15716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5" name="公式" r:id="rId15" imgW="825500" imgH="393700" progId="Equation.3">
                  <p:embed/>
                </p:oleObj>
              </mc:Choice>
              <mc:Fallback>
                <p:oleObj name="公式" r:id="rId15" imgW="8255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4975225"/>
                        <a:ext cx="15716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7" name="Object 10">
            <a:extLst>
              <a:ext uri="{FF2B5EF4-FFF2-40B4-BE49-F238E27FC236}">
                <a16:creationId xmlns:a16="http://schemas.microsoft.com/office/drawing/2014/main" id="{8C0788A4-11C5-4B80-8615-7877A4E437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5030788"/>
          <a:ext cx="2014538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6" name="公式" r:id="rId17" imgW="1079032" imgH="393529" progId="Equation.3">
                  <p:embed/>
                </p:oleObj>
              </mc:Choice>
              <mc:Fallback>
                <p:oleObj name="公式" r:id="rId17" imgW="1079032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030788"/>
                        <a:ext cx="2014538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8" name="灯片编号占位符 4">
            <a:extLst>
              <a:ext uri="{FF2B5EF4-FFF2-40B4-BE49-F238E27FC236}">
                <a16:creationId xmlns:a16="http://schemas.microsoft.com/office/drawing/2014/main" id="{EE28483E-E305-4F9F-BCCB-0C1C5678E5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E4A6C6-53BA-4B65-AA7A-8E27F642E255}" type="slidenum">
              <a:rPr lang="en-US" altLang="zh-CN">
                <a:ea typeface="华文彩云" panose="02010800040101010101" pitchFamily="2" charset="-122"/>
              </a:rPr>
              <a:pPr eaLnBrk="1" hangingPunct="1"/>
              <a:t>28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>
            <a:extLst>
              <a:ext uri="{FF2B5EF4-FFF2-40B4-BE49-F238E27FC236}">
                <a16:creationId xmlns:a16="http://schemas.microsoft.com/office/drawing/2014/main" id="{BF137E25-D3DF-4593-8E5A-04F16AF54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62467" name="Rectangle 7">
            <a:extLst>
              <a:ext uri="{FF2B5EF4-FFF2-40B4-BE49-F238E27FC236}">
                <a16:creationId xmlns:a16="http://schemas.microsoft.com/office/drawing/2014/main" id="{1B0182DD-2BC0-46B7-AEF1-F26DF4982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graphicFrame>
        <p:nvGraphicFramePr>
          <p:cNvPr id="62468" name="Object 6">
            <a:extLst>
              <a:ext uri="{FF2B5EF4-FFF2-40B4-BE49-F238E27FC236}">
                <a16:creationId xmlns:a16="http://schemas.microsoft.com/office/drawing/2014/main" id="{DB89370D-656F-4E58-9537-4B3DCEF113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295400"/>
          <a:ext cx="16541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" name="Equation" r:id="rId3" imgW="634725" imgH="228501" progId="">
                  <p:embed/>
                </p:oleObj>
              </mc:Choice>
              <mc:Fallback>
                <p:oleObj name="Equation" r:id="rId3" imgW="634725" imgH="228501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95400"/>
                        <a:ext cx="16541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Rectangle 9">
            <a:extLst>
              <a:ext uri="{FF2B5EF4-FFF2-40B4-BE49-F238E27FC236}">
                <a16:creationId xmlns:a16="http://schemas.microsoft.com/office/drawing/2014/main" id="{3447107C-1855-44BF-8FF5-36E188454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graphicFrame>
        <p:nvGraphicFramePr>
          <p:cNvPr id="62470" name="Object 8">
            <a:extLst>
              <a:ext uri="{FF2B5EF4-FFF2-40B4-BE49-F238E27FC236}">
                <a16:creationId xmlns:a16="http://schemas.microsoft.com/office/drawing/2014/main" id="{D17844F0-F5AB-4F11-B80E-73EF789FD7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709863"/>
          <a:ext cx="280987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4" name="Equation" r:id="rId5" imgW="825500" imgH="431800" progId="">
                  <p:embed/>
                </p:oleObj>
              </mc:Choice>
              <mc:Fallback>
                <p:oleObj name="Equation" r:id="rId5" imgW="825500" imgH="4318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09863"/>
                        <a:ext cx="2809875" cy="1112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Rectangle 11">
            <a:extLst>
              <a:ext uri="{FF2B5EF4-FFF2-40B4-BE49-F238E27FC236}">
                <a16:creationId xmlns:a16="http://schemas.microsoft.com/office/drawing/2014/main" id="{959BE4B6-6BF3-4E50-B2FE-C34FB8A0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graphicFrame>
        <p:nvGraphicFramePr>
          <p:cNvPr id="62472" name="Object 10">
            <a:extLst>
              <a:ext uri="{FF2B5EF4-FFF2-40B4-BE49-F238E27FC236}">
                <a16:creationId xmlns:a16="http://schemas.microsoft.com/office/drawing/2014/main" id="{8BCDDC0C-5EDF-4E92-A447-44DF51063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5388" y="2749550"/>
          <a:ext cx="29241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name="Equation" r:id="rId7" imgW="1079032" imgH="622030" progId="">
                  <p:embed/>
                </p:oleObj>
              </mc:Choice>
              <mc:Fallback>
                <p:oleObj name="Equation" r:id="rId7" imgW="1079032" imgH="62203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2749550"/>
                        <a:ext cx="2924175" cy="1447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3" name="Rectangle 14">
            <a:extLst>
              <a:ext uri="{FF2B5EF4-FFF2-40B4-BE49-F238E27FC236}">
                <a16:creationId xmlns:a16="http://schemas.microsoft.com/office/drawing/2014/main" id="{5960834B-6BD7-44C6-801E-A153E7A02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368800"/>
            <a:ext cx="3800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2400" dirty="0">
                <a:latin typeface="+mn-lt"/>
                <a:ea typeface="微软雅黑" pitchFamily="34" charset="-122"/>
              </a:rPr>
              <a:t>在 </a:t>
            </a:r>
            <a:r>
              <a:rPr lang="en-US" altLang="zh-CN" sz="2400" b="1" i="1" dirty="0">
                <a:solidFill>
                  <a:srgbClr val="000099"/>
                </a:solidFill>
                <a:latin typeface="+mn-lt"/>
                <a:ea typeface="微软雅黑" pitchFamily="34" charset="-122"/>
              </a:rPr>
              <a:t>S</a:t>
            </a:r>
            <a:r>
              <a:rPr lang="en-US" altLang="zh-CN" sz="2400" b="1" dirty="0">
                <a:latin typeface="+mn-lt"/>
                <a:ea typeface="微软雅黑" pitchFamily="34" charset="-122"/>
              </a:rPr>
              <a:t> </a:t>
            </a:r>
            <a:r>
              <a:rPr lang="zh-CN" altLang="en-US" sz="2400" dirty="0">
                <a:latin typeface="+mn-lt"/>
                <a:ea typeface="微软雅黑" pitchFamily="34" charset="-122"/>
              </a:rPr>
              <a:t>和</a:t>
            </a:r>
            <a:r>
              <a:rPr lang="zh-CN" altLang="en-US" sz="2400" dirty="0">
                <a:solidFill>
                  <a:srgbClr val="000099"/>
                </a:solidFill>
                <a:latin typeface="+mn-lt"/>
                <a:ea typeface="微软雅黑" pitchFamily="34" charset="-122"/>
              </a:rPr>
              <a:t> </a:t>
            </a:r>
            <a:r>
              <a:rPr lang="en-US" altLang="zh-CN" sz="2400" b="1" i="1" dirty="0">
                <a:solidFill>
                  <a:srgbClr val="000099"/>
                </a:solidFill>
                <a:latin typeface="+mn-lt"/>
                <a:ea typeface="微软雅黑" pitchFamily="34" charset="-122"/>
              </a:rPr>
              <a:t>n</a:t>
            </a:r>
            <a:r>
              <a:rPr lang="en-US" altLang="zh-CN" sz="2400" b="1" baseline="-25000" dirty="0">
                <a:solidFill>
                  <a:srgbClr val="000099"/>
                </a:solidFill>
                <a:latin typeface="+mn-lt"/>
                <a:ea typeface="微软雅黑" pitchFamily="34" charset="-122"/>
              </a:rPr>
              <a:t>0 </a:t>
            </a:r>
            <a:r>
              <a:rPr lang="zh-CN" altLang="en-US" sz="2400" dirty="0">
                <a:latin typeface="+mn-lt"/>
                <a:ea typeface="微软雅黑" pitchFamily="34" charset="-122"/>
              </a:rPr>
              <a:t>相同的条件下，</a:t>
            </a:r>
          </a:p>
        </p:txBody>
      </p:sp>
      <p:graphicFrame>
        <p:nvGraphicFramePr>
          <p:cNvPr id="62474" name="Object 18">
            <a:extLst>
              <a:ext uri="{FF2B5EF4-FFF2-40B4-BE49-F238E27FC236}">
                <a16:creationId xmlns:a16="http://schemas.microsoft.com/office/drawing/2014/main" id="{AC919DE3-F6BE-4978-A7C7-ABCFAC7BB4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2213" y="4987925"/>
          <a:ext cx="132556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6" name="Equation" r:id="rId9" imgW="634725" imgH="495085" progId="">
                  <p:embed/>
                </p:oleObj>
              </mc:Choice>
              <mc:Fallback>
                <p:oleObj name="Equation" r:id="rId9" imgW="634725" imgH="495085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4987925"/>
                        <a:ext cx="1325562" cy="10318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8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9">
            <a:extLst>
              <a:ext uri="{FF2B5EF4-FFF2-40B4-BE49-F238E27FC236}">
                <a16:creationId xmlns:a16="http://schemas.microsoft.com/office/drawing/2014/main" id="{F034EBBA-ECE9-4327-B145-725636A96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9363" y="4899025"/>
          <a:ext cx="1312862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Equation" r:id="rId11" imgW="710891" imgH="495085" progId="">
                  <p:embed/>
                </p:oleObj>
              </mc:Choice>
              <mc:Fallback>
                <p:oleObj name="Equation" r:id="rId11" imgW="710891" imgH="495085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4899025"/>
                        <a:ext cx="1312862" cy="107473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8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6" name="Rectangle 20">
            <a:extLst>
              <a:ext uri="{FF2B5EF4-FFF2-40B4-BE49-F238E27FC236}">
                <a16:creationId xmlns:a16="http://schemas.microsoft.com/office/drawing/2014/main" id="{141056B1-DCE1-4500-A081-99549ACA9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0980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ea typeface="华文中宋" panose="02010600040101010101" pitchFamily="2" charset="-122"/>
              </a:rPr>
              <a:t>最佳接收机：</a:t>
            </a:r>
          </a:p>
        </p:txBody>
      </p:sp>
      <p:sp>
        <p:nvSpPr>
          <p:cNvPr id="62477" name="Rectangle 21">
            <a:extLst>
              <a:ext uri="{FF2B5EF4-FFF2-40B4-BE49-F238E27FC236}">
                <a16:creationId xmlns:a16="http://schemas.microsoft.com/office/drawing/2014/main" id="{F8F5C2D1-1D11-4A91-BA03-A0F20CA8E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22500"/>
            <a:ext cx="180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实际接收机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</a:p>
        </p:txBody>
      </p:sp>
      <p:sp>
        <p:nvSpPr>
          <p:cNvPr id="58392" name="Oval 24">
            <a:extLst>
              <a:ext uri="{FF2B5EF4-FFF2-40B4-BE49-F238E27FC236}">
                <a16:creationId xmlns:a16="http://schemas.microsoft.com/office/drawing/2014/main" id="{7A0B76D6-607B-48FB-8F9D-A68C42F4C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984500"/>
            <a:ext cx="381000" cy="533400"/>
          </a:xfrm>
          <a:prstGeom prst="ellipse">
            <a:avLst/>
          </a:prstGeom>
          <a:noFill/>
          <a:ln w="12700">
            <a:solidFill>
              <a:srgbClr val="990099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58393" name="Oval 25">
            <a:extLst>
              <a:ext uri="{FF2B5EF4-FFF2-40B4-BE49-F238E27FC236}">
                <a16:creationId xmlns:a16="http://schemas.microsoft.com/office/drawing/2014/main" id="{390F71FE-39D2-426E-A54D-025B04C3A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679700"/>
            <a:ext cx="533400" cy="1066800"/>
          </a:xfrm>
          <a:prstGeom prst="ellipse">
            <a:avLst/>
          </a:prstGeom>
          <a:noFill/>
          <a:ln w="12700">
            <a:solidFill>
              <a:srgbClr val="990099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grpSp>
        <p:nvGrpSpPr>
          <p:cNvPr id="2" name="组合 57">
            <a:extLst>
              <a:ext uri="{FF2B5EF4-FFF2-40B4-BE49-F238E27FC236}">
                <a16:creationId xmlns:a16="http://schemas.microsoft.com/office/drawing/2014/main" id="{78E5A193-2E2D-4039-98AA-DB1346660CA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066800"/>
            <a:ext cx="1203325" cy="685800"/>
            <a:chOff x="2500299" y="3214687"/>
            <a:chExt cx="1203527" cy="6858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EA6916F-0F1F-435B-ABAD-C585078E8CBD}"/>
                </a:ext>
              </a:extLst>
            </p:cNvPr>
            <p:cNvSpPr/>
            <p:nvPr/>
          </p:nvSpPr>
          <p:spPr bwMode="auto">
            <a:xfrm>
              <a:off x="2500299" y="3214687"/>
              <a:ext cx="1066979" cy="685806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latin typeface="Arial" charset="0"/>
                <a:ea typeface="华文彩云" pitchFamily="2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37E1793-1B8C-42BE-9AB6-263EED49C781}"/>
                </a:ext>
              </a:extLst>
            </p:cNvPr>
            <p:cNvSpPr/>
            <p:nvPr/>
          </p:nvSpPr>
          <p:spPr>
            <a:xfrm>
              <a:off x="2590802" y="3328988"/>
              <a:ext cx="1113024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kern="0" dirty="0">
                  <a:solidFill>
                    <a:srgbClr val="990099"/>
                  </a:solidFill>
                  <a:latin typeface="微软雅黑" pitchFamily="34" charset="-122"/>
                  <a:ea typeface="微软雅黑" pitchFamily="34" charset="-122"/>
                </a:rPr>
                <a:t>比较</a:t>
              </a:r>
              <a:r>
                <a:rPr lang="zh-CN" altLang="en-US" sz="2400" b="1" kern="0" dirty="0">
                  <a:solidFill>
                    <a:srgbClr val="990099"/>
                  </a:solidFill>
                  <a:latin typeface="宋体" pitchFamily="2" charset="-122"/>
                  <a:ea typeface="宋体"/>
                </a:rPr>
                <a:t>：</a:t>
              </a:r>
              <a:endParaRPr lang="zh-CN" altLang="en-US" sz="2400" b="1" dirty="0">
                <a:solidFill>
                  <a:srgbClr val="990099"/>
                </a:solidFill>
                <a:latin typeface="Arial" charset="0"/>
                <a:ea typeface="华文彩云" pitchFamily="2" charset="-122"/>
              </a:endParaRPr>
            </a:p>
          </p:txBody>
        </p:sp>
      </p:grpSp>
      <p:sp>
        <p:nvSpPr>
          <p:cNvPr id="62481" name="Freeform 57">
            <a:extLst>
              <a:ext uri="{FF2B5EF4-FFF2-40B4-BE49-F238E27FC236}">
                <a16:creationId xmlns:a16="http://schemas.microsoft.com/office/drawing/2014/main" id="{F6B25919-8B1D-4339-B724-5DBF9A642FE8}"/>
              </a:ext>
            </a:extLst>
          </p:cNvPr>
          <p:cNvSpPr>
            <a:spLocks/>
          </p:cNvSpPr>
          <p:nvPr/>
        </p:nvSpPr>
        <p:spPr bwMode="auto">
          <a:xfrm>
            <a:off x="3714750" y="5032375"/>
            <a:ext cx="1223963" cy="785813"/>
          </a:xfrm>
          <a:custGeom>
            <a:avLst/>
            <a:gdLst>
              <a:gd name="T0" fmla="*/ 2147483647 w 46"/>
              <a:gd name="T1" fmla="*/ 0 h 43"/>
              <a:gd name="T2" fmla="*/ 2147483647 w 46"/>
              <a:gd name="T3" fmla="*/ 2147483647 h 43"/>
              <a:gd name="T4" fmla="*/ 2147483647 w 46"/>
              <a:gd name="T5" fmla="*/ 2147483647 h 43"/>
              <a:gd name="T6" fmla="*/ 2147483647 w 46"/>
              <a:gd name="T7" fmla="*/ 2147483647 h 43"/>
              <a:gd name="T8" fmla="*/ 2147483647 w 46"/>
              <a:gd name="T9" fmla="*/ 2147483647 h 43"/>
              <a:gd name="T10" fmla="*/ 2147483647 w 46"/>
              <a:gd name="T11" fmla="*/ 2147483647 h 43"/>
              <a:gd name="T12" fmla="*/ 0 w 46"/>
              <a:gd name="T13" fmla="*/ 2147483647 h 43"/>
              <a:gd name="T14" fmla="*/ 2147483647 w 46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43"/>
              <a:gd name="T26" fmla="*/ 46 w 46"/>
              <a:gd name="T27" fmla="*/ 43 h 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43">
                <a:moveTo>
                  <a:pt x="4" y="0"/>
                </a:moveTo>
                <a:cubicBezTo>
                  <a:pt x="4" y="0"/>
                  <a:pt x="24" y="13"/>
                  <a:pt x="35" y="15"/>
                </a:cubicBezTo>
                <a:lnTo>
                  <a:pt x="30" y="6"/>
                </a:lnTo>
                <a:lnTo>
                  <a:pt x="46" y="22"/>
                </a:lnTo>
                <a:lnTo>
                  <a:pt x="27" y="40"/>
                </a:lnTo>
                <a:lnTo>
                  <a:pt x="34" y="30"/>
                </a:lnTo>
                <a:cubicBezTo>
                  <a:pt x="34" y="30"/>
                  <a:pt x="6" y="33"/>
                  <a:pt x="0" y="43"/>
                </a:cubicBezTo>
                <a:lnTo>
                  <a:pt x="4" y="0"/>
                </a:lnTo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97979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2" name="灯片编号占位符 2">
            <a:extLst>
              <a:ext uri="{FF2B5EF4-FFF2-40B4-BE49-F238E27FC236}">
                <a16:creationId xmlns:a16="http://schemas.microsoft.com/office/drawing/2014/main" id="{CBD1F8B3-0DCD-4D2F-9694-615F9060E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5DCB12-F7DB-4758-9375-21CD808D99C6}" type="slidenum">
              <a:rPr lang="en-US" altLang="zh-CN">
                <a:ea typeface="华文彩云" panose="02010800040101010101" pitchFamily="2" charset="-122"/>
              </a:rPr>
              <a:pPr eaLnBrk="1" hangingPunct="1"/>
              <a:t>29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BE2F550-952E-4061-B9AD-1B0BC61A6E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381000"/>
            <a:ext cx="1219200" cy="60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>
                <a:solidFill>
                  <a:srgbClr val="00339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sp>
        <p:nvSpPr>
          <p:cNvPr id="116740" name="Rectangle 4">
            <a:extLst>
              <a:ext uri="{FF2B5EF4-FFF2-40B4-BE49-F238E27FC236}">
                <a16:creationId xmlns:a16="http://schemas.microsoft.com/office/drawing/2014/main" id="{72A83B9E-D00A-4410-88FE-6BCDC2707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62200"/>
            <a:ext cx="4114800" cy="8207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2600"/>
              </a:lnSpc>
              <a:spcBef>
                <a:spcPct val="20000"/>
              </a:spcBef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kumimoji="1" lang="zh-CN" altLang="en-US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噪声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干扰下，如何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最佳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地接收</a:t>
            </a:r>
            <a:endParaRPr kumimoji="1"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600"/>
              </a:lnSpc>
              <a:spcBef>
                <a:spcPct val="20000"/>
              </a:spcBef>
              <a:defRPr/>
            </a:pP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 有用信号，使</a:t>
            </a:r>
            <a:r>
              <a:rPr kumimoji="1" lang="zh-CN" altLang="en-US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接收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性能达到最优。</a:t>
            </a:r>
          </a:p>
        </p:txBody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56AB28C5-F3C6-44DB-8CBC-B6B6C0DB2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038600"/>
            <a:ext cx="2819400" cy="963613"/>
          </a:xfrm>
          <a:prstGeom prst="rect">
            <a:avLst/>
          </a:prstGeom>
          <a:solidFill>
            <a:srgbClr val="FBFBFB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ts val="3400"/>
              </a:lnSpc>
              <a:buClr>
                <a:srgbClr val="CC0000"/>
              </a:buClr>
              <a:buSzPct val="65000"/>
              <a:buFont typeface="Wingdings" pitchFamily="2" charset="2"/>
              <a:buChar char="r"/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差 错 概率 最小准则</a:t>
            </a:r>
            <a:endParaRPr kumimoji="1"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400"/>
              </a:lnSpc>
              <a:buClr>
                <a:srgbClr val="CC0000"/>
              </a:buClr>
              <a:buSzPct val="65000"/>
              <a:buFont typeface="Wingdings" pitchFamily="2" charset="2"/>
              <a:buChar char="r"/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输出信噪比最大准则 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8BDDC64-983D-4716-8A6D-5749DADCDDD8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1066800"/>
            <a:ext cx="7772400" cy="990600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5F5F5F"/>
              </a:buClr>
              <a:buSzPct val="65000"/>
              <a:buFont typeface="Wingdings" pitchFamily="2" charset="2"/>
              <a:buChar char="l"/>
              <a:defRPr/>
            </a:pPr>
            <a:r>
              <a:rPr kumimoji="1" lang="zh-CN" altLang="en-US" sz="2000" kern="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信道特性不理想、信道噪声等，将直接影响</a:t>
            </a:r>
            <a:r>
              <a:rPr kumimoji="1" lang="zh-CN" altLang="en-US" sz="2000" kern="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接收</a:t>
            </a:r>
            <a:r>
              <a:rPr kumimoji="1" lang="zh-CN" altLang="en-US" sz="2000" kern="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系统的性能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5F5F5F"/>
              </a:buClr>
              <a:buSzPct val="65000"/>
              <a:buFont typeface="Wingdings" pitchFamily="2" charset="2"/>
              <a:buChar char="l"/>
              <a:defRPr/>
            </a:pPr>
            <a:r>
              <a:rPr kumimoji="1" lang="zh-CN" altLang="en-US" sz="2000" kern="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一个通信系统质量的优劣在很大程度上取决于</a:t>
            </a:r>
            <a:r>
              <a:rPr kumimoji="1" lang="zh-CN" altLang="en-US" sz="2000" kern="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接收</a:t>
            </a:r>
            <a:r>
              <a:rPr kumimoji="1" lang="zh-CN" altLang="en-US" sz="2000" kern="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系统的性能</a:t>
            </a:r>
            <a:endParaRPr kumimoji="1" lang="en-US" altLang="zh-CN" sz="2000" kern="0" dirty="0">
              <a:effectLst>
                <a:outerShdw blurRad="38100" dist="38100" dir="2700000" algn="tl">
                  <a:srgbClr val="FFFFFF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6C242E-E1F3-4617-BB0A-86E069CEA322}"/>
              </a:ext>
            </a:extLst>
          </p:cNvPr>
          <p:cNvSpPr/>
          <p:nvPr/>
        </p:nvSpPr>
        <p:spPr>
          <a:xfrm>
            <a:off x="693738" y="2049463"/>
            <a:ext cx="1973262" cy="5413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kumimoji="1" lang="zh-CN" altLang="en-US" sz="2800" b="1" kern="0" dirty="0">
                <a:latin typeface="黑体" pitchFamily="2" charset="-122"/>
                <a:ea typeface="黑体" pitchFamily="2" charset="-122"/>
              </a:rPr>
              <a:t>研究目的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1BB014-59BC-4AC0-A1F8-EA4356B5F368}"/>
              </a:ext>
            </a:extLst>
          </p:cNvPr>
          <p:cNvSpPr/>
          <p:nvPr/>
        </p:nvSpPr>
        <p:spPr>
          <a:xfrm>
            <a:off x="1143000" y="3429000"/>
            <a:ext cx="73914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zh-CN" altLang="en-US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最佳</a:t>
            </a:r>
            <a:r>
              <a:rPr kumimoji="1" lang="zh-CN" altLang="en-US" sz="20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kumimoji="1" lang="zh-CN" altLang="en-US" sz="2000" kern="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相对</a:t>
            </a:r>
            <a:r>
              <a:rPr kumimoji="1"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的概念</a:t>
            </a:r>
            <a:r>
              <a:rPr kumimoji="1" lang="zh-CN" altLang="en-US" sz="2000" kern="0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kumimoji="1"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指在</a:t>
            </a:r>
            <a:r>
              <a:rPr kumimoji="1" lang="zh-CN" altLang="en-US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某种准则 </a:t>
            </a:r>
            <a:r>
              <a:rPr kumimoji="1"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或某种意义下的最佳 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53314F-F9FC-436D-AEED-0D93416824B4}"/>
              </a:ext>
            </a:extLst>
          </p:cNvPr>
          <p:cNvSpPr/>
          <p:nvPr/>
        </p:nvSpPr>
        <p:spPr>
          <a:xfrm>
            <a:off x="693738" y="5075238"/>
            <a:ext cx="1973262" cy="5413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kumimoji="1" lang="zh-CN" altLang="en-US" sz="2800" b="1" kern="0" dirty="0">
                <a:latin typeface="黑体" pitchFamily="2" charset="-122"/>
                <a:ea typeface="黑体" pitchFamily="2" charset="-122"/>
              </a:rPr>
              <a:t>内容主线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BD548565-17F1-41F8-823E-3C384FBCD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578475"/>
            <a:ext cx="4114800" cy="871538"/>
          </a:xfrm>
          <a:prstGeom prst="rect">
            <a:avLst/>
          </a:prstGeom>
          <a:solidFill>
            <a:srgbClr val="FBFBFB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2800"/>
              </a:lnSpc>
              <a:spcBef>
                <a:spcPct val="20000"/>
              </a:spcBef>
              <a:defRPr/>
            </a:pP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  在两种准则下的最佳接收问题：</a:t>
            </a:r>
          </a:p>
          <a:p>
            <a:pPr>
              <a:lnSpc>
                <a:spcPts val="2800"/>
              </a:lnSpc>
              <a:spcBef>
                <a:spcPct val="20000"/>
              </a:spcBef>
              <a:defRPr/>
            </a:pP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“</a:t>
            </a:r>
            <a:r>
              <a:rPr kumimoji="1" lang="zh-CN" altLang="en-US" sz="2000" u="sng" dirty="0">
                <a:latin typeface="微软雅黑" pitchFamily="34" charset="-122"/>
                <a:ea typeface="微软雅黑" pitchFamily="34" charset="-122"/>
              </a:rPr>
              <a:t>结构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zh-CN" altLang="en-US" sz="2000" u="sng" dirty="0">
                <a:latin typeface="微软雅黑" pitchFamily="34" charset="-122"/>
                <a:ea typeface="微软雅黑" pitchFamily="34" charset="-122"/>
              </a:rPr>
              <a:t>性能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zh-CN" altLang="en-US" sz="2000" u="sng" dirty="0">
                <a:latin typeface="微软雅黑" pitchFamily="34" charset="-122"/>
                <a:ea typeface="微软雅黑" pitchFamily="34" charset="-122"/>
              </a:rPr>
              <a:t>最佳信号形式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”</a:t>
            </a:r>
          </a:p>
        </p:txBody>
      </p:sp>
      <p:cxnSp>
        <p:nvCxnSpPr>
          <p:cNvPr id="35850" name="直接连接符 19">
            <a:extLst>
              <a:ext uri="{FF2B5EF4-FFF2-40B4-BE49-F238E27FC236}">
                <a16:creationId xmlns:a16="http://schemas.microsoft.com/office/drawing/2014/main" id="{7BCB8EFB-3E0A-4C49-94C3-540153587BA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942432" y="5301456"/>
            <a:ext cx="519112" cy="3175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AutoShape 6">
            <a:extLst>
              <a:ext uri="{FF2B5EF4-FFF2-40B4-BE49-F238E27FC236}">
                <a16:creationId xmlns:a16="http://schemas.microsoft.com/office/drawing/2014/main" id="{8C85AEB6-B2A6-4055-AEE0-7ED79DC6C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114800"/>
            <a:ext cx="1981200" cy="1219200"/>
          </a:xfrm>
          <a:prstGeom prst="cloudCallout">
            <a:avLst>
              <a:gd name="adj1" fmla="val -80932"/>
              <a:gd name="adj2" fmla="val -25052"/>
            </a:avLst>
          </a:prstGeom>
          <a:solidFill>
            <a:schemeClr val="accent3">
              <a:lumMod val="95000"/>
            </a:schemeClr>
          </a:solidFill>
          <a:ln w="3175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15000"/>
              </a:lnSpc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华文中宋" pitchFamily="2" charset="-122"/>
              </a:rPr>
              <a:t>   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-方正超大字符集" pitchFamily="65" charset="-122"/>
                <a:ea typeface="宋体-方正超大字符集" pitchFamily="65" charset="-122"/>
              </a:rPr>
              <a:t>最直观</a:t>
            </a:r>
            <a:endParaRPr kumimoji="1" lang="en-US" altLang="zh-CN" sz="2000" b="1" dirty="0">
              <a:solidFill>
                <a:srgbClr val="FF0000"/>
              </a:solidFill>
              <a:latin typeface="宋体-方正超大字符集" pitchFamily="65" charset="-122"/>
              <a:ea typeface="宋体-方正超大字符集" pitchFamily="65" charset="-122"/>
            </a:endParaRPr>
          </a:p>
          <a:p>
            <a:pPr eaLnBrk="0" hangingPunct="0">
              <a:lnSpc>
                <a:spcPct val="115000"/>
              </a:lnSpc>
              <a:defRPr/>
            </a:pPr>
            <a:r>
              <a:rPr kumimoji="1" lang="zh-CN" altLang="en-US" sz="2000" b="1" dirty="0">
                <a:solidFill>
                  <a:srgbClr val="FF0000"/>
                </a:solidFill>
                <a:latin typeface="宋体-方正超大字符集" pitchFamily="65" charset="-122"/>
                <a:ea typeface="宋体-方正超大字符集" pitchFamily="65" charset="-122"/>
              </a:rPr>
              <a:t>常用准则</a:t>
            </a:r>
            <a:endParaRPr lang="zh-CN" altLang="en-US" sz="2000" b="1" dirty="0">
              <a:solidFill>
                <a:srgbClr val="FF0000"/>
              </a:solidFill>
              <a:latin typeface="宋体-方正超大字符集" pitchFamily="65" charset="-122"/>
              <a:ea typeface="宋体-方正超大字符集" pitchFamily="65" charset="-122"/>
            </a:endParaRPr>
          </a:p>
          <a:p>
            <a:pPr algn="ctr" eaLnBrk="0" hangingPunct="0">
              <a:defRPr/>
            </a:pPr>
            <a:endParaRPr lang="en-US" altLang="zh-CN" dirty="0">
              <a:latin typeface="Arial" charset="0"/>
            </a:endParaRPr>
          </a:p>
        </p:txBody>
      </p:sp>
      <p:sp>
        <p:nvSpPr>
          <p:cNvPr id="35852" name="灯片编号占位符 1">
            <a:extLst>
              <a:ext uri="{FF2B5EF4-FFF2-40B4-BE49-F238E27FC236}">
                <a16:creationId xmlns:a16="http://schemas.microsoft.com/office/drawing/2014/main" id="{9234E430-A9FF-46E3-8553-03DDB45AF7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3C2FD9-04E5-43B2-80A3-E6D5C1F07F10}" type="slidenum">
              <a:rPr lang="en-US" altLang="zh-CN">
                <a:ea typeface="华文彩云" panose="02010800040101010101" pitchFamily="2" charset="-122"/>
              </a:rPr>
              <a:pPr eaLnBrk="1" hangingPunct="1"/>
              <a:t>3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>
            <a:extLst>
              <a:ext uri="{FF2B5EF4-FFF2-40B4-BE49-F238E27FC236}">
                <a16:creationId xmlns:a16="http://schemas.microsoft.com/office/drawing/2014/main" id="{C6CE2571-5792-41A2-9B85-B4670E34C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63491" name="Rectangle 7">
            <a:extLst>
              <a:ext uri="{FF2B5EF4-FFF2-40B4-BE49-F238E27FC236}">
                <a16:creationId xmlns:a16="http://schemas.microsoft.com/office/drawing/2014/main" id="{8CF0AB6D-FE76-4234-810E-2274EBA3E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63492" name="Rectangle 9">
            <a:extLst>
              <a:ext uri="{FF2B5EF4-FFF2-40B4-BE49-F238E27FC236}">
                <a16:creationId xmlns:a16="http://schemas.microsoft.com/office/drawing/2014/main" id="{8FD1317C-5A60-497B-98CB-5449E0021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graphicFrame>
        <p:nvGraphicFramePr>
          <p:cNvPr id="63493" name="Object 8">
            <a:extLst>
              <a:ext uri="{FF2B5EF4-FFF2-40B4-BE49-F238E27FC236}">
                <a16:creationId xmlns:a16="http://schemas.microsoft.com/office/drawing/2014/main" id="{03968819-4B03-4558-B569-0C7F217B05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0763" y="1295400"/>
          <a:ext cx="10620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name="公式" r:id="rId3" imgW="469696" imgH="431613" progId="Equation.3">
                  <p:embed/>
                </p:oleObj>
              </mc:Choice>
              <mc:Fallback>
                <p:oleObj name="公式" r:id="rId3" imgW="469696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1295400"/>
                        <a:ext cx="106203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Rectangle 11">
            <a:extLst>
              <a:ext uri="{FF2B5EF4-FFF2-40B4-BE49-F238E27FC236}">
                <a16:creationId xmlns:a16="http://schemas.microsoft.com/office/drawing/2014/main" id="{44FFC2D3-99ED-4B49-AECD-8EA2D6F16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63495" name="Rectangle 13">
            <a:extLst>
              <a:ext uri="{FF2B5EF4-FFF2-40B4-BE49-F238E27FC236}">
                <a16:creationId xmlns:a16="http://schemas.microsoft.com/office/drawing/2014/main" id="{55305A59-4B40-480D-9DDD-1CCC775AA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63496" name="Rectangle 15">
            <a:extLst>
              <a:ext uri="{FF2B5EF4-FFF2-40B4-BE49-F238E27FC236}">
                <a16:creationId xmlns:a16="http://schemas.microsoft.com/office/drawing/2014/main" id="{95385733-675C-475C-9282-CFF9D8CDF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graphicFrame>
        <p:nvGraphicFramePr>
          <p:cNvPr id="63497" name="Object 14">
            <a:extLst>
              <a:ext uri="{FF2B5EF4-FFF2-40B4-BE49-F238E27FC236}">
                <a16:creationId xmlns:a16="http://schemas.microsoft.com/office/drawing/2014/main" id="{49C7DB54-1DCE-4936-B554-EA68C3F80C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8713" y="1295400"/>
          <a:ext cx="12700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8" name="公式" r:id="rId5" imgW="672808" imgH="520474" progId="Equation.3">
                  <p:embed/>
                </p:oleObj>
              </mc:Choice>
              <mc:Fallback>
                <p:oleObj name="公式" r:id="rId5" imgW="672808" imgH="52047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1295400"/>
                        <a:ext cx="12700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9FB52E45-6DA9-4847-91D2-C70B1B3004D5}"/>
              </a:ext>
            </a:extLst>
          </p:cNvPr>
          <p:cNvSpPr/>
          <p:nvPr/>
        </p:nvSpPr>
        <p:spPr>
          <a:xfrm>
            <a:off x="1905000" y="2362200"/>
            <a:ext cx="65532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1" lang="zh-CN" altLang="en-US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最佳接收机与实际接收机性能相同。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68C8425-2357-4370-A47F-411B551CA06D}"/>
              </a:ext>
            </a:extLst>
          </p:cNvPr>
          <p:cNvSpPr/>
          <p:nvPr/>
        </p:nvSpPr>
        <p:spPr>
          <a:xfrm>
            <a:off x="609600" y="1371600"/>
            <a:ext cx="14160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1" lang="zh-CN" alt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极限时：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16E1204-413D-42D2-A224-2C39383AE229}"/>
              </a:ext>
            </a:extLst>
          </p:cNvPr>
          <p:cNvSpPr/>
          <p:nvPr/>
        </p:nvSpPr>
        <p:spPr>
          <a:xfrm>
            <a:off x="609600" y="3043238"/>
            <a:ext cx="14160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1" lang="zh-CN" alt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实际上：</a:t>
            </a:r>
          </a:p>
        </p:txBody>
      </p:sp>
      <p:graphicFrame>
        <p:nvGraphicFramePr>
          <p:cNvPr id="63501" name="Object 17">
            <a:extLst>
              <a:ext uri="{FF2B5EF4-FFF2-40B4-BE49-F238E27FC236}">
                <a16:creationId xmlns:a16="http://schemas.microsoft.com/office/drawing/2014/main" id="{219DA825-A43C-406D-860C-2233F3487F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429000"/>
          <a:ext cx="10620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9" name="公式" r:id="rId7" imgW="469696" imgH="431613" progId="Equation.3">
                  <p:embed/>
                </p:oleObj>
              </mc:Choice>
              <mc:Fallback>
                <p:oleObj name="公式" r:id="rId7" imgW="469696" imgH="4316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429000"/>
                        <a:ext cx="10620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B7BEE351-1843-4663-B8EA-409BB91C4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643438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最佳接收机</a:t>
            </a:r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优于</a:t>
            </a: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实际接收机的性能。</a:t>
            </a:r>
          </a:p>
        </p:txBody>
      </p:sp>
      <p:graphicFrame>
        <p:nvGraphicFramePr>
          <p:cNvPr id="63503" name="Object 18">
            <a:extLst>
              <a:ext uri="{FF2B5EF4-FFF2-40B4-BE49-F238E27FC236}">
                <a16:creationId xmlns:a16="http://schemas.microsoft.com/office/drawing/2014/main" id="{0F2190B9-0138-4ECF-9183-FFD7BDDE3B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421063"/>
          <a:ext cx="12954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0" name="公式" r:id="rId9" imgW="558558" imgH="431613" progId="Equation.3">
                  <p:embed/>
                </p:oleObj>
              </mc:Choice>
              <mc:Fallback>
                <p:oleObj name="公式" r:id="rId9" imgW="558558" imgH="4316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421063"/>
                        <a:ext cx="12954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20">
            <a:extLst>
              <a:ext uri="{FF2B5EF4-FFF2-40B4-BE49-F238E27FC236}">
                <a16:creationId xmlns:a16="http://schemas.microsoft.com/office/drawing/2014/main" id="{B35714A1-9022-4378-9207-45BA0A9F0B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447800"/>
          <a:ext cx="14287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1" name="公式" r:id="rId11" imgW="622030" imgH="241195" progId="Equation.3">
                  <p:embed/>
                </p:oleObj>
              </mc:Choice>
              <mc:Fallback>
                <p:oleObj name="公式" r:id="rId11" imgW="622030" imgH="24119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47800"/>
                        <a:ext cx="14287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5" name="Object 21">
            <a:extLst>
              <a:ext uri="{FF2B5EF4-FFF2-40B4-BE49-F238E27FC236}">
                <a16:creationId xmlns:a16="http://schemas.microsoft.com/office/drawing/2014/main" id="{3D2F455E-A1BA-4057-986D-9EA8AD3782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7850" y="3581400"/>
          <a:ext cx="14287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2" name="公式" r:id="rId13" imgW="622030" imgH="241195" progId="Equation.3">
                  <p:embed/>
                </p:oleObj>
              </mc:Choice>
              <mc:Fallback>
                <p:oleObj name="公式" r:id="rId13" imgW="622030" imgH="24119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3581400"/>
                        <a:ext cx="14287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6" name="灯片编号占位符 1">
            <a:extLst>
              <a:ext uri="{FF2B5EF4-FFF2-40B4-BE49-F238E27FC236}">
                <a16:creationId xmlns:a16="http://schemas.microsoft.com/office/drawing/2014/main" id="{D7F9CC76-222C-4068-A048-AF9265481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11F8B6-9FE6-4717-8F53-D7BA23D3C58D}" type="slidenum">
              <a:rPr lang="en-US" altLang="zh-CN">
                <a:ea typeface="华文彩云" panose="02010800040101010101" pitchFamily="2" charset="-122"/>
              </a:rPr>
              <a:pPr eaLnBrk="1" hangingPunct="1"/>
              <a:t>30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92104949-A7D4-425E-832F-59C992E95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349500"/>
            <a:ext cx="57721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4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数字信号的匹配滤波接收</a:t>
            </a:r>
            <a:endParaRPr lang="en-US" altLang="zh-CN" sz="4000" b="1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0000CC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4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endParaRPr lang="en-US" altLang="zh-CN" sz="4000" b="1" noProof="1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043" name="矩形 4">
            <a:extLst>
              <a:ext uri="{FF2B5EF4-FFF2-40B4-BE49-F238E27FC236}">
                <a16:creationId xmlns:a16="http://schemas.microsoft.com/office/drawing/2014/main" id="{9E32A395-9BF1-4039-BDF5-2C20C4382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423988"/>
            <a:ext cx="15462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en-US" sz="3600" b="1" u="sng" dirty="0">
                <a:solidFill>
                  <a:srgbClr val="800080"/>
                </a:solidFill>
                <a:latin typeface="+mn-ea"/>
                <a:ea typeface="+mn-ea"/>
              </a:rPr>
              <a:t>§</a:t>
            </a:r>
            <a:r>
              <a:rPr lang="en-US" altLang="en-US" sz="3600" b="1" u="sng" dirty="0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9</a:t>
            </a:r>
            <a:r>
              <a:rPr lang="en-US" altLang="zh-CN" sz="3600" b="1" u="sng" dirty="0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.8  </a:t>
            </a:r>
            <a:endParaRPr lang="zh-CN" altLang="en-US" sz="3600" b="1" u="sng" dirty="0">
              <a:solidFill>
                <a:srgbClr val="800080"/>
              </a:solidFill>
              <a:latin typeface="Arial" charset="0"/>
              <a:ea typeface="华文彩云" pitchFamily="2" charset="-122"/>
            </a:endParaRPr>
          </a:p>
        </p:txBody>
      </p:sp>
      <p:sp>
        <p:nvSpPr>
          <p:cNvPr id="12" name="矩形 5">
            <a:extLst>
              <a:ext uri="{FF2B5EF4-FFF2-40B4-BE49-F238E27FC236}">
                <a16:creationId xmlns:a16="http://schemas.microsoft.com/office/drawing/2014/main" id="{E38777A2-DF88-4106-8F5B-AB84D1412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400425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何谓匹配滤波器？ </a:t>
            </a:r>
            <a:endParaRPr kumimoji="1"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77FFCE-244C-4737-A09D-F09E02B8C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933825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如何设计匹配滤波器？</a:t>
            </a: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kumimoji="1" lang="zh-CN" alt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13A51B-A05D-4614-A33A-B392DA5CA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494213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匹配滤波器的应用？</a:t>
            </a:r>
          </a:p>
        </p:txBody>
      </p:sp>
      <p:sp>
        <p:nvSpPr>
          <p:cNvPr id="64519" name="灯片编号占位符 1">
            <a:extLst>
              <a:ext uri="{FF2B5EF4-FFF2-40B4-BE49-F238E27FC236}">
                <a16:creationId xmlns:a16="http://schemas.microsoft.com/office/drawing/2014/main" id="{FF72E7F3-76AE-4762-B5A6-AB1ADD5485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6F6622-BF3E-4029-B6B8-022AEB85E444}" type="slidenum">
              <a:rPr lang="en-US" altLang="zh-CN">
                <a:ea typeface="华文彩云" panose="02010800040101010101" pitchFamily="2" charset="-122"/>
              </a:rPr>
              <a:pPr eaLnBrk="1" hangingPunct="1"/>
              <a:t>31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Rectangle 14">
            <a:extLst>
              <a:ext uri="{FF2B5EF4-FFF2-40B4-BE49-F238E27FC236}">
                <a16:creationId xmlns:a16="http://schemas.microsoft.com/office/drawing/2014/main" id="{44000BC6-B9FA-47E3-9D21-23F26382A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662363"/>
            <a:ext cx="7848600" cy="461962"/>
          </a:xfrm>
          <a:prstGeom prst="rect">
            <a:avLst/>
          </a:prstGeom>
          <a:solidFill>
            <a:srgbClr val="E8E8E8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  <a:cs typeface="Arial" pitchFamily="34" charset="0"/>
              </a:rPr>
              <a:t>        如何设计</a:t>
            </a:r>
            <a:r>
              <a:rPr kumimoji="1" lang="en-US" altLang="zh-CN" sz="2400" i="1" dirty="0">
                <a:solidFill>
                  <a:srgbClr val="CC0000"/>
                </a:solidFill>
                <a:ea typeface="微软雅黑" pitchFamily="34" charset="-122"/>
                <a:cs typeface="Arial" pitchFamily="34" charset="0"/>
              </a:rPr>
              <a:t>H</a:t>
            </a:r>
            <a:r>
              <a:rPr kumimoji="1" lang="en-US" altLang="zh-CN" sz="2400" dirty="0">
                <a:solidFill>
                  <a:srgbClr val="CC0000"/>
                </a:solidFill>
                <a:ea typeface="微软雅黑" pitchFamily="34" charset="-122"/>
                <a:cs typeface="Arial" pitchFamily="34" charset="0"/>
              </a:rPr>
              <a:t>(</a:t>
            </a:r>
            <a:r>
              <a:rPr kumimoji="1" lang="en-US" altLang="zh-CN" sz="2400" dirty="0">
                <a:solidFill>
                  <a:srgbClr val="CC0000"/>
                </a:solidFill>
                <a:ea typeface="微软雅黑" pitchFamily="34" charset="-122"/>
                <a:cs typeface="Arial" pitchFamily="34" charset="0"/>
                <a:sym typeface="Symbol" pitchFamily="18" charset="2"/>
              </a:rPr>
              <a:t></a:t>
            </a:r>
            <a:r>
              <a:rPr kumimoji="1" lang="en-US" altLang="zh-CN" sz="2400" dirty="0">
                <a:solidFill>
                  <a:srgbClr val="CC0000"/>
                </a:solidFill>
                <a:ea typeface="微软雅黑" pitchFamily="34" charset="-122"/>
                <a:cs typeface="Arial" pitchFamily="34" charset="0"/>
              </a:rPr>
              <a:t>)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  <a:cs typeface="Arial" pitchFamily="34" charset="0"/>
              </a:rPr>
              <a:t>？ 使其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输出信噪比</a:t>
            </a:r>
            <a:r>
              <a:rPr lang="zh-CN" altLang="en-US" sz="24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i="1" dirty="0" err="1">
                <a:solidFill>
                  <a:srgbClr val="990099"/>
                </a:solidFill>
                <a:ea typeface="微软雅黑" pitchFamily="34" charset="-122"/>
                <a:cs typeface="Arial" pitchFamily="34" charset="0"/>
              </a:rPr>
              <a:t>r</a:t>
            </a:r>
            <a:r>
              <a:rPr kumimoji="1" lang="en-US" altLang="zh-CN" sz="2400" b="1" baseline="-25000" dirty="0" err="1">
                <a:solidFill>
                  <a:srgbClr val="990099"/>
                </a:solidFill>
                <a:ea typeface="微软雅黑" pitchFamily="34" charset="-122"/>
                <a:cs typeface="Arial" pitchFamily="34" charset="0"/>
              </a:rPr>
              <a:t>o</a:t>
            </a:r>
            <a:r>
              <a:rPr kumimoji="1" lang="en-US" altLang="zh-CN" sz="2400" b="1" dirty="0">
                <a:solidFill>
                  <a:srgbClr val="990099"/>
                </a:solidFill>
                <a:ea typeface="微软雅黑" pitchFamily="34" charset="-122"/>
                <a:cs typeface="Arial" pitchFamily="34" charset="0"/>
              </a:rPr>
              <a:t> </a:t>
            </a:r>
            <a:r>
              <a:rPr kumimoji="1" lang="zh-CN" altLang="en-US" sz="2000" dirty="0">
                <a:ea typeface="微软雅黑" pitchFamily="34" charset="-122"/>
                <a:cs typeface="Arial" pitchFamily="34" charset="0"/>
              </a:rPr>
              <a:t>在抽样时刻 </a:t>
            </a:r>
            <a:r>
              <a:rPr kumimoji="1" lang="en-US" altLang="zh-CN" sz="2400" i="1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t</a:t>
            </a:r>
            <a:r>
              <a:rPr kumimoji="1" lang="en-US" altLang="zh-CN" sz="2400" baseline="-25000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0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  <a:cs typeface="Arial" pitchFamily="34" charset="0"/>
              </a:rPr>
              <a:t>有最大值。</a:t>
            </a:r>
          </a:p>
        </p:txBody>
      </p:sp>
      <p:sp>
        <p:nvSpPr>
          <p:cNvPr id="65539" name="Rectangle 5">
            <a:extLst>
              <a:ext uri="{FF2B5EF4-FFF2-40B4-BE49-F238E27FC236}">
                <a16:creationId xmlns:a16="http://schemas.microsoft.com/office/drawing/2014/main" id="{E745C53F-4721-491B-AC34-714C9B33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65540" name="Rectangle 7">
            <a:extLst>
              <a:ext uri="{FF2B5EF4-FFF2-40B4-BE49-F238E27FC236}">
                <a16:creationId xmlns:a16="http://schemas.microsoft.com/office/drawing/2014/main" id="{062EDF6A-1A0B-458D-8DB9-AB2A0E88A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65541" name="Rectangle 9">
            <a:extLst>
              <a:ext uri="{FF2B5EF4-FFF2-40B4-BE49-F238E27FC236}">
                <a16:creationId xmlns:a16="http://schemas.microsoft.com/office/drawing/2014/main" id="{F440025D-C6EA-47F7-B1C5-590F892FA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65542" name="Rectangle 11">
            <a:extLst>
              <a:ext uri="{FF2B5EF4-FFF2-40B4-BE49-F238E27FC236}">
                <a16:creationId xmlns:a16="http://schemas.microsoft.com/office/drawing/2014/main" id="{7F7BA7E1-1B11-47D6-8D3E-FA81F76B1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12301" name="Oval 13">
            <a:extLst>
              <a:ext uri="{FF2B5EF4-FFF2-40B4-BE49-F238E27FC236}">
                <a16:creationId xmlns:a16="http://schemas.microsoft.com/office/drawing/2014/main" id="{4013E791-EFE1-4B07-9653-2D5D6D625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00400"/>
            <a:ext cx="990600" cy="574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969696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b="1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研究：</a:t>
            </a:r>
          </a:p>
        </p:txBody>
      </p:sp>
      <p:sp>
        <p:nvSpPr>
          <p:cNvPr id="12305" name="Rectangle 17">
            <a:extLst>
              <a:ext uri="{FF2B5EF4-FFF2-40B4-BE49-F238E27FC236}">
                <a16:creationId xmlns:a16="http://schemas.microsoft.com/office/drawing/2014/main" id="{6360C729-706F-48AD-AB93-C4B4FE458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69913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匹配滤波器 的传输特性 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H(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Arial" charset="0"/>
                <a:sym typeface="Symbol" pitchFamily="18" charset="2"/>
              </a:rPr>
              <a:t>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)</a:t>
            </a:r>
            <a:endParaRPr kumimoji="1"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00" name="Rectangle 12">
            <a:extLst>
              <a:ext uri="{FF2B5EF4-FFF2-40B4-BE49-F238E27FC236}">
                <a16:creationId xmlns:a16="http://schemas.microsoft.com/office/drawing/2014/main" id="{34CEDE16-3092-4418-A47F-141D1DF5A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4838"/>
            <a:ext cx="1585913" cy="37941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13" name="矩形 5">
            <a:extLst>
              <a:ext uri="{FF2B5EF4-FFF2-40B4-BE49-F238E27FC236}">
                <a16:creationId xmlns:a16="http://schemas.microsoft.com/office/drawing/2014/main" id="{C3CAE928-34D6-41C8-BFA6-694A7C6B7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25538"/>
            <a:ext cx="7772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是一种能在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抽样时刻上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获得</a:t>
            </a:r>
            <a:r>
              <a:rPr lang="zh-CN" altLang="en-US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最大输出信噪比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线性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滤波器。 </a:t>
            </a:r>
          </a:p>
        </p:txBody>
      </p:sp>
      <p:pic>
        <p:nvPicPr>
          <p:cNvPr id="45070" name="Picture 14">
            <a:extLst>
              <a:ext uri="{FF2B5EF4-FFF2-40B4-BE49-F238E27FC236}">
                <a16:creationId xmlns:a16="http://schemas.microsoft.com/office/drawing/2014/main" id="{C2E49DD1-847B-44BF-804C-985EAAA1A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814513"/>
            <a:ext cx="5070475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BB83570-0465-4432-B437-EA84F80B4B35}"/>
              </a:ext>
            </a:extLst>
          </p:cNvPr>
          <p:cNvSpPr/>
          <p:nvPr/>
        </p:nvSpPr>
        <p:spPr bwMode="auto">
          <a:xfrm>
            <a:off x="3803650" y="2043113"/>
            <a:ext cx="838200" cy="533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65549" name="矩形 18">
            <a:extLst>
              <a:ext uri="{FF2B5EF4-FFF2-40B4-BE49-F238E27FC236}">
                <a16:creationId xmlns:a16="http://schemas.microsoft.com/office/drawing/2014/main" id="{7A261C72-EA36-4E59-A7C5-1DCA03059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2295525"/>
            <a:ext cx="53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99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-US" altLang="zh-CN" sz="2800" b="1" baseline="-25000">
                <a:solidFill>
                  <a:srgbClr val="99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o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306" name="Rectangle 18">
            <a:extLst>
              <a:ext uri="{FF2B5EF4-FFF2-40B4-BE49-F238E27FC236}">
                <a16:creationId xmlns:a16="http://schemas.microsoft.com/office/drawing/2014/main" id="{E564F671-D0A8-4AD8-85E4-509DEE497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5" y="3028950"/>
            <a:ext cx="300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数字信号接收等效原理图</a:t>
            </a:r>
          </a:p>
        </p:txBody>
      </p:sp>
      <p:graphicFrame>
        <p:nvGraphicFramePr>
          <p:cNvPr id="65551" name="Object 4">
            <a:extLst>
              <a:ext uri="{FF2B5EF4-FFF2-40B4-BE49-F238E27FC236}">
                <a16:creationId xmlns:a16="http://schemas.microsoft.com/office/drawing/2014/main" id="{AFEA6BFF-9898-420B-8DAC-333C8C694E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5432425"/>
          <a:ext cx="4038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5" name="公式" r:id="rId4" imgW="1866090" imgH="215806" progId="Equation.3">
                  <p:embed/>
                </p:oleObj>
              </mc:Choice>
              <mc:Fallback>
                <p:oleObj name="公式" r:id="rId4" imgW="1866090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32425"/>
                        <a:ext cx="4038600" cy="46672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2" name="矩形 22">
            <a:extLst>
              <a:ext uri="{FF2B5EF4-FFF2-40B4-BE49-F238E27FC236}">
                <a16:creationId xmlns:a16="http://schemas.microsoft.com/office/drawing/2014/main" id="{C468F828-55C9-4E93-8A8A-B00B1B45C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3434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500"/>
              </a:lnSpc>
              <a:buClr>
                <a:srgbClr val="0000CC"/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   假设输入信号码元</a:t>
            </a:r>
            <a:r>
              <a:rPr lang="en-US" altLang="zh-CN" sz="2000" b="1" i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s</a:t>
            </a:r>
            <a:r>
              <a:rPr lang="en-US" altLang="zh-CN" sz="2000" b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(</a:t>
            </a:r>
            <a:r>
              <a:rPr lang="en-US" altLang="zh-CN" sz="2000" b="1" i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lang="en-US" altLang="zh-CN" sz="2000" b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)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的频谱密度函数为</a:t>
            </a:r>
            <a:r>
              <a:rPr lang="en-US" altLang="zh-CN" sz="2000" b="1" i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S</a:t>
            </a:r>
            <a:r>
              <a:rPr lang="en-US" altLang="zh-CN" sz="2000" b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( </a:t>
            </a:r>
            <a:r>
              <a:rPr lang="en-US" altLang="zh-CN" sz="2400" b="1" i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f </a:t>
            </a:r>
            <a:r>
              <a:rPr lang="en-US" altLang="zh-CN" sz="2000" b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)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；信道高斯白噪声</a:t>
            </a:r>
            <a:r>
              <a:rPr lang="en-US" altLang="zh-CN" sz="2400" b="1" i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n</a:t>
            </a:r>
            <a:r>
              <a:rPr lang="en-US" altLang="zh-CN" sz="2400" b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(</a:t>
            </a:r>
            <a:r>
              <a:rPr lang="en-US" altLang="zh-CN" sz="2400" b="1" i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lang="en-US" altLang="zh-CN" sz="2400" b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)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的双边功率谱密度为</a:t>
            </a:r>
            <a:r>
              <a:rPr lang="en-US" altLang="zh-CN" sz="2000" i="1" dirty="0"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en-US" altLang="zh-CN" sz="2400" b="1" i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n</a:t>
            </a:r>
            <a:r>
              <a:rPr lang="en-US" altLang="zh-CN" sz="2400" b="1" baseline="-25000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0</a:t>
            </a:r>
            <a:r>
              <a:rPr lang="en-US" altLang="zh-CN" sz="2400" b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charset="0"/>
              </a:rPr>
              <a:t>/2</a:t>
            </a:r>
            <a:r>
              <a:rPr lang="zh-CN" altLang="en-US" sz="2000" dirty="0">
                <a:solidFill>
                  <a:srgbClr val="003399"/>
                </a:solidFill>
                <a:latin typeface="+mn-lt"/>
                <a:ea typeface="华文彩云" pitchFamily="2" charset="-122"/>
                <a:cs typeface="Arial" charset="0"/>
              </a:rPr>
              <a:t> </a:t>
            </a:r>
            <a:r>
              <a:rPr lang="zh-CN" altLang="en-US" sz="2000" dirty="0">
                <a:latin typeface="+mn-lt"/>
                <a:cs typeface="Arial" charset="0"/>
              </a:rPr>
              <a:t>；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滤波器的输入为</a:t>
            </a:r>
            <a:r>
              <a:rPr lang="zh-CN" altLang="en-US" sz="2000" dirty="0">
                <a:latin typeface="+mn-lt"/>
              </a:rPr>
              <a:t>：</a:t>
            </a:r>
            <a:endParaRPr lang="zh-CN" altLang="en-US" sz="2000" dirty="0">
              <a:latin typeface="+mn-lt"/>
              <a:cs typeface="Arial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9705247-6653-4F09-B3CA-98E95C9576F4}"/>
              </a:ext>
            </a:extLst>
          </p:cNvPr>
          <p:cNvSpPr/>
          <p:nvPr/>
        </p:nvSpPr>
        <p:spPr>
          <a:xfrm>
            <a:off x="1074738" y="5848350"/>
            <a:ext cx="1211262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输出为</a:t>
            </a:r>
            <a:r>
              <a:rPr lang="zh-CN" altLang="en-US" sz="2000" dirty="0">
                <a:latin typeface="+mn-ea"/>
                <a:ea typeface="+mn-ea"/>
              </a:rPr>
              <a:t>：</a:t>
            </a:r>
          </a:p>
        </p:txBody>
      </p:sp>
      <p:sp>
        <p:nvSpPr>
          <p:cNvPr id="65554" name="灯片编号占位符 1">
            <a:extLst>
              <a:ext uri="{FF2B5EF4-FFF2-40B4-BE49-F238E27FC236}">
                <a16:creationId xmlns:a16="http://schemas.microsoft.com/office/drawing/2014/main" id="{E5537B44-7754-426E-874E-67798E0352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A87529-A726-4554-BBC3-B941FAC8BCE3}" type="slidenum">
              <a:rPr lang="en-US" altLang="zh-CN">
                <a:ea typeface="华文彩云" panose="02010800040101010101" pitchFamily="2" charset="-122"/>
              </a:rPr>
              <a:pPr eaLnBrk="1" hangingPunct="1"/>
              <a:t>32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>
            <a:extLst>
              <a:ext uri="{FF2B5EF4-FFF2-40B4-BE49-F238E27FC236}">
                <a16:creationId xmlns:a16="http://schemas.microsoft.com/office/drawing/2014/main" id="{A4E7C13C-E025-432E-97E0-0EA26D5D5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66563" name="Rectangle 7">
            <a:extLst>
              <a:ext uri="{FF2B5EF4-FFF2-40B4-BE49-F238E27FC236}">
                <a16:creationId xmlns:a16="http://schemas.microsoft.com/office/drawing/2014/main" id="{61A3AAD0-C351-4EE7-B0DB-A5A04CDE5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66564" name="Rectangle 9">
            <a:extLst>
              <a:ext uri="{FF2B5EF4-FFF2-40B4-BE49-F238E27FC236}">
                <a16:creationId xmlns:a16="http://schemas.microsoft.com/office/drawing/2014/main" id="{0559C470-765F-4016-990A-986B39EEB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66565" name="Rectangle 11">
            <a:extLst>
              <a:ext uri="{FF2B5EF4-FFF2-40B4-BE49-F238E27FC236}">
                <a16:creationId xmlns:a16="http://schemas.microsoft.com/office/drawing/2014/main" id="{5B5CDE1B-C4A2-4808-BC49-7D524D3D3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graphicFrame>
        <p:nvGraphicFramePr>
          <p:cNvPr id="66566" name="Object 16">
            <a:extLst>
              <a:ext uri="{FF2B5EF4-FFF2-40B4-BE49-F238E27FC236}">
                <a16:creationId xmlns:a16="http://schemas.microsoft.com/office/drawing/2014/main" id="{C51DFB4E-D79C-4D0B-AB70-D926A9E449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9625" y="2106613"/>
          <a:ext cx="592137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Equation" r:id="rId3" imgW="3009900" imgH="330200" progId="">
                  <p:embed/>
                </p:oleObj>
              </mc:Choice>
              <mc:Fallback>
                <p:oleObj name="Equation" r:id="rId3" imgW="3009900" imgH="330200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2106613"/>
                        <a:ext cx="592137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1FAA4166-2519-4253-96FC-2F81AC76F786}"/>
              </a:ext>
            </a:extLst>
          </p:cNvPr>
          <p:cNvSpPr/>
          <p:nvPr/>
        </p:nvSpPr>
        <p:spPr>
          <a:xfrm>
            <a:off x="708025" y="1676400"/>
            <a:ext cx="24923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zh-CN" altLang="en-US" sz="2000" dirty="0">
                <a:latin typeface="+mn-ea"/>
                <a:ea typeface="+mn-ea"/>
              </a:rPr>
              <a:t>，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pitchFamily="34" charset="0"/>
              </a:rPr>
              <a:t>输出信号</a:t>
            </a:r>
            <a:r>
              <a:rPr lang="zh-CN" altLang="en-US" sz="2000" dirty="0">
                <a:ea typeface="微软雅黑" pitchFamily="34" charset="-122"/>
                <a:cs typeface="Arial" pitchFamily="34" charset="0"/>
              </a:rPr>
              <a:t>为</a:t>
            </a:r>
            <a:r>
              <a:rPr lang="zh-CN" altLang="en-US" sz="2000" dirty="0">
                <a:latin typeface="+mn-ea"/>
                <a:ea typeface="+mn-ea"/>
                <a:cs typeface="Arial" pitchFamily="34" charset="0"/>
              </a:rPr>
              <a:t>：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EC9335A-110E-4A34-9FFF-E7EA0F7518E1}"/>
              </a:ext>
            </a:extLst>
          </p:cNvPr>
          <p:cNvSpPr/>
          <p:nvPr/>
        </p:nvSpPr>
        <p:spPr>
          <a:xfrm>
            <a:off x="688975" y="2971800"/>
            <a:ext cx="2749550" cy="400050"/>
          </a:xfrm>
          <a:prstGeom prst="rect">
            <a:avLst/>
          </a:prstGeom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  <a:cs typeface="Arial" charset="0"/>
              </a:rPr>
              <a:t>输出噪声平均功率</a:t>
            </a:r>
            <a:r>
              <a:rPr lang="zh-CN" altLang="en-US" sz="2000">
                <a:ea typeface="微软雅黑" pitchFamily="34" charset="-122"/>
                <a:cs typeface="Arial" charset="0"/>
              </a:rPr>
              <a:t>为</a:t>
            </a:r>
            <a:r>
              <a:rPr lang="zh-CN" altLang="en-US" sz="2000">
                <a:latin typeface="宋体" pitchFamily="2" charset="-122"/>
                <a:ea typeface="微软雅黑" pitchFamily="34" charset="-122"/>
                <a:cs typeface="Arial" charset="0"/>
              </a:rPr>
              <a:t>：</a:t>
            </a:r>
          </a:p>
        </p:txBody>
      </p:sp>
      <p:graphicFrame>
        <p:nvGraphicFramePr>
          <p:cNvPr id="66569" name="Object 17">
            <a:extLst>
              <a:ext uri="{FF2B5EF4-FFF2-40B4-BE49-F238E27FC236}">
                <a16:creationId xmlns:a16="http://schemas.microsoft.com/office/drawing/2014/main" id="{0BAC57AB-6319-4605-A6BA-D9991CF06C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3925" y="3451225"/>
          <a:ext cx="51212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7" name="Equation" r:id="rId5" imgW="2603500" imgH="393700" progId="">
                  <p:embed/>
                </p:oleObj>
              </mc:Choice>
              <mc:Fallback>
                <p:oleObj name="Equation" r:id="rId5" imgW="2603500" imgH="393700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3451225"/>
                        <a:ext cx="512127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矩形 21">
            <a:extLst>
              <a:ext uri="{FF2B5EF4-FFF2-40B4-BE49-F238E27FC236}">
                <a16:creationId xmlns:a16="http://schemas.microsoft.com/office/drawing/2014/main" id="{C04B66B4-A6FD-4862-BAB0-784B44C6A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4419600"/>
            <a:ext cx="7608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因此，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抽样时刻 </a:t>
            </a:r>
            <a:r>
              <a:rPr kumimoji="1" lang="en-US" altLang="zh-CN" sz="2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t</a:t>
            </a:r>
            <a:r>
              <a:rPr kumimoji="1" lang="en-US" altLang="zh-CN" sz="2400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0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上，输出信号瞬时功率与噪声平均功率之比</a:t>
            </a: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为</a:t>
            </a:r>
            <a:r>
              <a:rPr lang="zh-CN" altLang="en-US" sz="2000">
                <a:latin typeface="宋体" charset="-122"/>
                <a:ea typeface="微软雅黑" pitchFamily="34" charset="-122"/>
                <a:cs typeface="Arial" charset="0"/>
              </a:rPr>
              <a:t>：</a:t>
            </a:r>
            <a:endParaRPr lang="zh-CN" altLang="en-US" sz="2000">
              <a:latin typeface="Arial" charset="0"/>
              <a:ea typeface="华文彩云" pitchFamily="2" charset="-122"/>
              <a:cs typeface="Arial" charset="0"/>
            </a:endParaRPr>
          </a:p>
        </p:txBody>
      </p:sp>
      <p:graphicFrame>
        <p:nvGraphicFramePr>
          <p:cNvPr id="66571" name="Object 18">
            <a:extLst>
              <a:ext uri="{FF2B5EF4-FFF2-40B4-BE49-F238E27FC236}">
                <a16:creationId xmlns:a16="http://schemas.microsoft.com/office/drawing/2014/main" id="{EDCBAB77-B787-45F7-B030-5637CD962F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953000"/>
          <a:ext cx="47974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8" name="Equation" r:id="rId7" imgW="2438400" imgH="774700" progId="">
                  <p:embed/>
                </p:oleObj>
              </mc:Choice>
              <mc:Fallback>
                <p:oleObj name="Equation" r:id="rId7" imgW="2438400" imgH="774700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953000"/>
                        <a:ext cx="479742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2" name="Object 5">
            <a:extLst>
              <a:ext uri="{FF2B5EF4-FFF2-40B4-BE49-F238E27FC236}">
                <a16:creationId xmlns:a16="http://schemas.microsoft.com/office/drawing/2014/main" id="{DCDA02A2-6722-4857-9412-111600B1EE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25" y="1143000"/>
          <a:ext cx="3762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9" name="公式" r:id="rId9" imgW="1879600" imgH="228600" progId="Equation.3">
                  <p:embed/>
                </p:oleObj>
              </mc:Choice>
              <mc:Fallback>
                <p:oleObj name="公式" r:id="rId9" imgW="1879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1143000"/>
                        <a:ext cx="37623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73321B7-05BA-40E1-A50A-26A640DE557B}"/>
              </a:ext>
            </a:extLst>
          </p:cNvPr>
          <p:cNvCxnSpPr/>
          <p:nvPr/>
        </p:nvCxnSpPr>
        <p:spPr bwMode="auto">
          <a:xfrm>
            <a:off x="3948113" y="1600200"/>
            <a:ext cx="5334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17FADFB-B7A5-487A-9AD6-0CFD3AD2E6B4}"/>
              </a:ext>
            </a:extLst>
          </p:cNvPr>
          <p:cNvCxnSpPr/>
          <p:nvPr/>
        </p:nvCxnSpPr>
        <p:spPr bwMode="auto">
          <a:xfrm>
            <a:off x="4800600" y="1600200"/>
            <a:ext cx="5334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66575" name="灯片编号占位符 1">
            <a:extLst>
              <a:ext uri="{FF2B5EF4-FFF2-40B4-BE49-F238E27FC236}">
                <a16:creationId xmlns:a16="http://schemas.microsoft.com/office/drawing/2014/main" id="{F2791B09-5790-4B84-85E3-11D212671E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DB37AD-EBAC-473F-AB2A-7781E0FB7BEB}" type="slidenum">
              <a:rPr lang="en-US" altLang="zh-CN">
                <a:ea typeface="华文彩云" panose="02010800040101010101" pitchFamily="2" charset="-122"/>
              </a:rPr>
              <a:pPr eaLnBrk="1" hangingPunct="1"/>
              <a:t>33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17">
            <a:extLst>
              <a:ext uri="{FF2B5EF4-FFF2-40B4-BE49-F238E27FC236}">
                <a16:creationId xmlns:a16="http://schemas.microsoft.com/office/drawing/2014/main" id="{F6A02BFC-2C40-4FC0-B924-97AACDB32F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002213"/>
          <a:ext cx="4922838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1" name="Equation" r:id="rId3" imgW="2501900" imgH="698500" progId="">
                  <p:embed/>
                </p:oleObj>
              </mc:Choice>
              <mc:Fallback>
                <p:oleObj name="Equation" r:id="rId3" imgW="2501900" imgH="698500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02213"/>
                        <a:ext cx="4922838" cy="137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Rectangle 5">
            <a:extLst>
              <a:ext uri="{FF2B5EF4-FFF2-40B4-BE49-F238E27FC236}">
                <a16:creationId xmlns:a16="http://schemas.microsoft.com/office/drawing/2014/main" id="{6AD1AC71-4673-4850-B5C2-353CF76A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67588" name="Rectangle 7">
            <a:extLst>
              <a:ext uri="{FF2B5EF4-FFF2-40B4-BE49-F238E27FC236}">
                <a16:creationId xmlns:a16="http://schemas.microsoft.com/office/drawing/2014/main" id="{827C6A58-731E-4622-9198-40F5ED14D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graphicFrame>
        <p:nvGraphicFramePr>
          <p:cNvPr id="67589" name="Object 6">
            <a:extLst>
              <a:ext uri="{FF2B5EF4-FFF2-40B4-BE49-F238E27FC236}">
                <a16:creationId xmlns:a16="http://schemas.microsoft.com/office/drawing/2014/main" id="{5EED2C70-6C17-4C76-8CC3-F93B46E6B4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6113" y="2998788"/>
          <a:ext cx="546258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Equation" r:id="rId5" imgW="3035300" imgH="406400" progId="">
                  <p:embed/>
                </p:oleObj>
              </mc:Choice>
              <mc:Fallback>
                <p:oleObj name="Equation" r:id="rId5" imgW="3035300" imgH="4064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2998788"/>
                        <a:ext cx="5462587" cy="792162"/>
                      </a:xfrm>
                      <a:prstGeom prst="rect">
                        <a:avLst/>
                      </a:prstGeom>
                      <a:solidFill>
                        <a:srgbClr val="E8E8E8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8B8B8B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9">
            <a:extLst>
              <a:ext uri="{FF2B5EF4-FFF2-40B4-BE49-F238E27FC236}">
                <a16:creationId xmlns:a16="http://schemas.microsoft.com/office/drawing/2014/main" id="{CD3ABF0C-DF51-4AEF-AF1B-ED0B929BE2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33400"/>
          <a:ext cx="74453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3" name="Equation" r:id="rId7" imgW="393529" imgH="203112" progId="">
                  <p:embed/>
                </p:oleObj>
              </mc:Choice>
              <mc:Fallback>
                <p:oleObj name="Equation" r:id="rId7" imgW="393529" imgH="203112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33400"/>
                        <a:ext cx="744538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10">
            <a:extLst>
              <a:ext uri="{FF2B5EF4-FFF2-40B4-BE49-F238E27FC236}">
                <a16:creationId xmlns:a16="http://schemas.microsoft.com/office/drawing/2014/main" id="{6C954F8E-8D98-4DFE-A096-F32D6A62D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8925" y="482600"/>
          <a:ext cx="7286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4" name="Equation" r:id="rId9" imgW="355292" imgH="203024" progId="">
                  <p:embed/>
                </p:oleObj>
              </mc:Choice>
              <mc:Fallback>
                <p:oleObj name="Equation" r:id="rId9" imgW="355292" imgH="203024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25" y="482600"/>
                        <a:ext cx="72866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2">
            <a:extLst>
              <a:ext uri="{FF2B5EF4-FFF2-40B4-BE49-F238E27FC236}">
                <a16:creationId xmlns:a16="http://schemas.microsoft.com/office/drawing/2014/main" id="{01F947D2-1C16-4E73-A791-11C5006BC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33650"/>
            <a:ext cx="449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利用施瓦兹（</a:t>
            </a:r>
            <a:r>
              <a:rPr kumimoji="1"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Schwartz</a:t>
            </a:r>
            <a:r>
              <a:rPr kumimoji="1"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不等式：</a:t>
            </a:r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C2457899-B786-4F04-A07D-C656F32DE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44950"/>
            <a:ext cx="2743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成立的条件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</a:p>
        </p:txBody>
      </p:sp>
      <p:sp>
        <p:nvSpPr>
          <p:cNvPr id="67594" name="AutoShape 17">
            <a:extLst>
              <a:ext uri="{FF2B5EF4-FFF2-40B4-BE49-F238E27FC236}">
                <a16:creationId xmlns:a16="http://schemas.microsoft.com/office/drawing/2014/main" id="{60E4541F-4B0D-4519-B83D-BFACB10A0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017588"/>
            <a:ext cx="1371600" cy="609600"/>
          </a:xfrm>
          <a:prstGeom prst="wedgeRoundRectCallout">
            <a:avLst>
              <a:gd name="adj1" fmla="val 8491"/>
              <a:gd name="adj2" fmla="val -81407"/>
              <a:gd name="adj3" fmla="val 16667"/>
            </a:avLst>
          </a:prstGeom>
          <a:noFill/>
          <a:ln w="3175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ea typeface="华文彩云" panose="02010800040101010101" pitchFamily="2" charset="-122"/>
            </a:endParaRPr>
          </a:p>
        </p:txBody>
      </p:sp>
      <p:sp>
        <p:nvSpPr>
          <p:cNvPr id="67595" name="AutoShape 18">
            <a:extLst>
              <a:ext uri="{FF2B5EF4-FFF2-40B4-BE49-F238E27FC236}">
                <a16:creationId xmlns:a16="http://schemas.microsoft.com/office/drawing/2014/main" id="{603914C5-20B7-4B42-B2F0-37B362FCA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1039813"/>
            <a:ext cx="762000" cy="560387"/>
          </a:xfrm>
          <a:prstGeom prst="wedgeRoundRectCallout">
            <a:avLst>
              <a:gd name="adj1" fmla="val -8588"/>
              <a:gd name="adj2" fmla="val -87111"/>
              <a:gd name="adj3" fmla="val 16667"/>
            </a:avLst>
          </a:prstGeom>
          <a:noFill/>
          <a:ln w="3175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ea typeface="华文彩云" panose="02010800040101010101" pitchFamily="2" charset="-122"/>
            </a:endParaRPr>
          </a:p>
        </p:txBody>
      </p:sp>
      <p:graphicFrame>
        <p:nvGraphicFramePr>
          <p:cNvPr id="67596" name="Object 16">
            <a:extLst>
              <a:ext uri="{FF2B5EF4-FFF2-40B4-BE49-F238E27FC236}">
                <a16:creationId xmlns:a16="http://schemas.microsoft.com/office/drawing/2014/main" id="{B02BC701-DFF5-4208-BF71-09F97D337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7388" y="914400"/>
          <a:ext cx="49974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5" name="Equation" r:id="rId11" imgW="2540000" imgH="774700" progId="">
                  <p:embed/>
                </p:oleObj>
              </mc:Choice>
              <mc:Fallback>
                <p:oleObj name="Equation" r:id="rId11" imgW="2540000" imgH="774700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914400"/>
                        <a:ext cx="499745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椭圆 17">
            <a:extLst>
              <a:ext uri="{FF2B5EF4-FFF2-40B4-BE49-F238E27FC236}">
                <a16:creationId xmlns:a16="http://schemas.microsoft.com/office/drawing/2014/main" id="{AEBD8C33-6E98-4AA8-B515-A80C8A4F1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611813"/>
            <a:ext cx="1752600" cy="838200"/>
          </a:xfrm>
          <a:prstGeom prst="ellipse">
            <a:avLst/>
          </a:prstGeom>
          <a:noFill/>
          <a:ln w="9525" algn="ctr">
            <a:solidFill>
              <a:srgbClr val="0070C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67598" name="椭圆 18">
            <a:extLst>
              <a:ext uri="{FF2B5EF4-FFF2-40B4-BE49-F238E27FC236}">
                <a16:creationId xmlns:a16="http://schemas.microsoft.com/office/drawing/2014/main" id="{CF57766C-0732-4B65-8188-FCC481A94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876800"/>
            <a:ext cx="1752600" cy="838200"/>
          </a:xfrm>
          <a:prstGeom prst="ellipse">
            <a:avLst/>
          </a:prstGeom>
          <a:noFill/>
          <a:ln w="9525" algn="ctr">
            <a:solidFill>
              <a:srgbClr val="0070C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graphicFrame>
        <p:nvGraphicFramePr>
          <p:cNvPr id="67599" name="Object 18">
            <a:extLst>
              <a:ext uri="{FF2B5EF4-FFF2-40B4-BE49-F238E27FC236}">
                <a16:creationId xmlns:a16="http://schemas.microsoft.com/office/drawing/2014/main" id="{86E8771B-B6BC-4089-BF5B-9469E24353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7400" y="4051300"/>
          <a:ext cx="20288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6" name="Equation" r:id="rId13" imgW="990600" imgH="228600" progId="">
                  <p:embed/>
                </p:oleObj>
              </mc:Choice>
              <mc:Fallback>
                <p:oleObj name="Equation" r:id="rId13" imgW="990600" imgH="228600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4051300"/>
                        <a:ext cx="20288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0" name="灯片编号占位符 1">
            <a:extLst>
              <a:ext uri="{FF2B5EF4-FFF2-40B4-BE49-F238E27FC236}">
                <a16:creationId xmlns:a16="http://schemas.microsoft.com/office/drawing/2014/main" id="{912EAD6C-E064-404A-86B7-6367897769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E08630-DABD-47BE-BB24-B66BBE8A553B}" type="slidenum">
              <a:rPr lang="en-US" altLang="zh-CN">
                <a:ea typeface="华文彩云" panose="02010800040101010101" pitchFamily="2" charset="-122"/>
              </a:rPr>
              <a:pPr eaLnBrk="1" hangingPunct="1"/>
              <a:t>34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>
            <a:extLst>
              <a:ext uri="{FF2B5EF4-FFF2-40B4-BE49-F238E27FC236}">
                <a16:creationId xmlns:a16="http://schemas.microsoft.com/office/drawing/2014/main" id="{CD8FBE78-FE76-4D3B-B0D5-1E8AE8DBB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68611" name="Rectangle 7">
            <a:extLst>
              <a:ext uri="{FF2B5EF4-FFF2-40B4-BE49-F238E27FC236}">
                <a16:creationId xmlns:a16="http://schemas.microsoft.com/office/drawing/2014/main" id="{DD2720D4-0801-4FC6-B15C-273E2EEE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68612" name="Rectangle 9">
            <a:extLst>
              <a:ext uri="{FF2B5EF4-FFF2-40B4-BE49-F238E27FC236}">
                <a16:creationId xmlns:a16="http://schemas.microsoft.com/office/drawing/2014/main" id="{BAB1ADC0-7524-4303-826A-88F3B16A5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68613" name="Rectangle 11">
            <a:extLst>
              <a:ext uri="{FF2B5EF4-FFF2-40B4-BE49-F238E27FC236}">
                <a16:creationId xmlns:a16="http://schemas.microsoft.com/office/drawing/2014/main" id="{5D09DA1B-AFAB-4C15-B738-D9DD566B9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graphicFrame>
        <p:nvGraphicFramePr>
          <p:cNvPr id="68614" name="Object 17">
            <a:extLst>
              <a:ext uri="{FF2B5EF4-FFF2-40B4-BE49-F238E27FC236}">
                <a16:creationId xmlns:a16="http://schemas.microsoft.com/office/drawing/2014/main" id="{CF3D686E-9B38-4C5A-8524-61EDBCB29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267200"/>
          <a:ext cx="1562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1" name="Equation" r:id="rId3" imgW="672808" imgH="431613" progId="">
                  <p:embed/>
                </p:oleObj>
              </mc:Choice>
              <mc:Fallback>
                <p:oleObj name="Equation" r:id="rId3" imgW="672808" imgH="431613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267200"/>
                        <a:ext cx="1562100" cy="9144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18">
            <a:extLst>
              <a:ext uri="{FF2B5EF4-FFF2-40B4-BE49-F238E27FC236}">
                <a16:creationId xmlns:a16="http://schemas.microsoft.com/office/drawing/2014/main" id="{46DD139E-03A6-40C8-9127-214DD3B463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5088" y="3352800"/>
          <a:ext cx="31623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2" name="Equation" r:id="rId5" imgW="1422400" imgH="228600" progId="">
                  <p:embed/>
                </p:oleObj>
              </mc:Choice>
              <mc:Fallback>
                <p:oleObj name="Equation" r:id="rId5" imgW="1422400" imgH="228600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3352800"/>
                        <a:ext cx="3162300" cy="50958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Rectangle 19">
            <a:extLst>
              <a:ext uri="{FF2B5EF4-FFF2-40B4-BE49-F238E27FC236}">
                <a16:creationId xmlns:a16="http://schemas.microsoft.com/office/drawing/2014/main" id="{945B3E4D-3981-4471-BBAA-E7922F00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3" y="3276600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当且仅当</a:t>
            </a:r>
          </a:p>
        </p:txBody>
      </p:sp>
      <p:graphicFrame>
        <p:nvGraphicFramePr>
          <p:cNvPr id="68617" name="Object 19">
            <a:extLst>
              <a:ext uri="{FF2B5EF4-FFF2-40B4-BE49-F238E27FC236}">
                <a16:creationId xmlns:a16="http://schemas.microsoft.com/office/drawing/2014/main" id="{CFED0C11-8296-4B40-85DA-4B05CEF280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5013" y="1101725"/>
          <a:ext cx="23241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3" name="Equation" r:id="rId7" imgW="1180588" imgH="545863" progId="">
                  <p:embed/>
                </p:oleObj>
              </mc:Choice>
              <mc:Fallback>
                <p:oleObj name="Equation" r:id="rId7" imgW="1180588" imgH="545863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1101725"/>
                        <a:ext cx="23241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8F0DDCB-C7C0-4CC5-9701-1AB8DE62FECF}"/>
              </a:ext>
            </a:extLst>
          </p:cNvPr>
          <p:cNvSpPr/>
          <p:nvPr/>
        </p:nvSpPr>
        <p:spPr>
          <a:xfrm>
            <a:off x="658813" y="2362200"/>
            <a:ext cx="95408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式中</a:t>
            </a:r>
            <a:r>
              <a:rPr lang="zh-CN" altLang="en-US" sz="2000" dirty="0">
                <a:latin typeface="+mn-ea"/>
                <a:ea typeface="+mn-ea"/>
              </a:rPr>
              <a:t>，</a:t>
            </a:r>
          </a:p>
        </p:txBody>
      </p:sp>
      <p:graphicFrame>
        <p:nvGraphicFramePr>
          <p:cNvPr id="68619" name="Object 20">
            <a:extLst>
              <a:ext uri="{FF2B5EF4-FFF2-40B4-BE49-F238E27FC236}">
                <a16:creationId xmlns:a16="http://schemas.microsoft.com/office/drawing/2014/main" id="{A532ABB0-5F91-4876-B8C6-16A9F77094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8950" y="2312988"/>
          <a:ext cx="387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4" name="Equation" r:id="rId9" imgW="2070100" imgH="330200" progId="">
                  <p:embed/>
                </p:oleObj>
              </mc:Choice>
              <mc:Fallback>
                <p:oleObj name="Equation" r:id="rId9" imgW="2070100" imgH="33020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2312988"/>
                        <a:ext cx="3879850" cy="619125"/>
                      </a:xfrm>
                      <a:prstGeom prst="rect">
                        <a:avLst/>
                      </a:prstGeom>
                      <a:solidFill>
                        <a:srgbClr val="E8E8E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8B8B8B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6">
            <a:extLst>
              <a:ext uri="{FF2B5EF4-FFF2-40B4-BE49-F238E27FC236}">
                <a16:creationId xmlns:a16="http://schemas.microsoft.com/office/drawing/2014/main" id="{6DD15987-3DC2-4E1A-8EB9-60BF8F090A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284288"/>
          <a:ext cx="15240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5" name="Equation" r:id="rId11" imgW="774364" imgH="431613" progId="">
                  <p:embed/>
                </p:oleObj>
              </mc:Choice>
              <mc:Fallback>
                <p:oleObj name="Equation" r:id="rId11" imgW="774364" imgH="43161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284288"/>
                        <a:ext cx="152400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23">
            <a:extLst>
              <a:ext uri="{FF2B5EF4-FFF2-40B4-BE49-F238E27FC236}">
                <a16:creationId xmlns:a16="http://schemas.microsoft.com/office/drawing/2014/main" id="{4DBF0E82-4392-41A0-B6A7-4137E732F7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3429000"/>
          <a:ext cx="151923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6" name="Equation" r:id="rId13" imgW="888614" imgH="203112" progId="">
                  <p:embed/>
                </p:oleObj>
              </mc:Choice>
              <mc:Fallback>
                <p:oleObj name="Equation" r:id="rId13" imgW="888614" imgH="203112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429000"/>
                        <a:ext cx="1519238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2" name="Object 24">
            <a:extLst>
              <a:ext uri="{FF2B5EF4-FFF2-40B4-BE49-F238E27FC236}">
                <a16:creationId xmlns:a16="http://schemas.microsoft.com/office/drawing/2014/main" id="{B68EB32C-1189-4D6B-BEE7-17C746CCFE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3886200"/>
          <a:ext cx="2019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7" name="Equation" r:id="rId15" imgW="1181100" imgH="228600" progId="">
                  <p:embed/>
                </p:oleObj>
              </mc:Choice>
              <mc:Fallback>
                <p:oleObj name="Equation" r:id="rId15" imgW="1181100" imgH="228600" progId="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886200"/>
                        <a:ext cx="2019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9">
            <a:extLst>
              <a:ext uri="{FF2B5EF4-FFF2-40B4-BE49-F238E27FC236}">
                <a16:creationId xmlns:a16="http://schemas.microsoft.com/office/drawing/2014/main" id="{5C61A537-94A7-41B5-A2EB-53F740155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91000"/>
            <a:ext cx="2238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1" lang="zh-CN" altLang="en-US" sz="20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获得</a:t>
            </a:r>
            <a:r>
              <a:rPr kumimoji="1" lang="zh-CN" altLang="en-US" sz="20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最大信噪比</a:t>
            </a:r>
            <a:r>
              <a:rPr kumimoji="1" lang="zh-CN" altLang="en-US" sz="2000" b="1" dirty="0">
                <a:solidFill>
                  <a:srgbClr val="003399"/>
                </a:solidFill>
                <a:latin typeface="+mn-ea"/>
                <a:ea typeface="+mn-ea"/>
              </a:rPr>
              <a:t>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6AD683-18F6-4518-8887-9DBFCB41B6AE}"/>
              </a:ext>
            </a:extLst>
          </p:cNvPr>
          <p:cNvSpPr/>
          <p:nvPr/>
        </p:nvSpPr>
        <p:spPr>
          <a:xfrm>
            <a:off x="609600" y="5395913"/>
            <a:ext cx="7924800" cy="1016000"/>
          </a:xfrm>
          <a:prstGeom prst="rect">
            <a:avLst/>
          </a:prstGeom>
          <a:solidFill>
            <a:srgbClr val="E8E8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en-US" altLang="zh-CN" sz="2400" i="1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 H</a:t>
            </a:r>
            <a:r>
              <a:rPr lang="en-US" altLang="zh-CN" sz="2400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f</a:t>
            </a:r>
            <a:r>
              <a:rPr lang="en-US" altLang="zh-CN" sz="2400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) </a:t>
            </a:r>
            <a:r>
              <a:rPr lang="zh-CN" altLang="en-US" sz="2000" dirty="0">
                <a:ea typeface="微软雅黑" pitchFamily="34" charset="-122"/>
                <a:cs typeface="Arial" pitchFamily="34" charset="0"/>
              </a:rPr>
              <a:t>即为最佳接收滤波器的传输特性。它等于输入信号码元频谱</a:t>
            </a:r>
            <a:r>
              <a:rPr kumimoji="1" lang="en-US" altLang="zh-CN" sz="2000" b="1" i="1" dirty="0">
                <a:solidFill>
                  <a:srgbClr val="003399"/>
                </a:solidFill>
                <a:latin typeface="Arial" charset="0"/>
                <a:ea typeface="华文中宋" pitchFamily="2" charset="-122"/>
              </a:rPr>
              <a:t>S</a:t>
            </a:r>
            <a:r>
              <a:rPr kumimoji="1" lang="en-US" altLang="zh-CN" sz="2000" b="1" dirty="0">
                <a:solidFill>
                  <a:srgbClr val="003399"/>
                </a:solidFill>
                <a:latin typeface="Arial" charset="0"/>
                <a:ea typeface="华文中宋" pitchFamily="2" charset="-122"/>
              </a:rPr>
              <a:t>(</a:t>
            </a:r>
            <a:r>
              <a:rPr kumimoji="1" lang="en-US" altLang="zh-CN" sz="2400" b="1" i="1" dirty="0">
                <a:solidFill>
                  <a:srgbClr val="003399"/>
                </a:solidFill>
                <a:latin typeface="+mn-lt"/>
                <a:ea typeface="华文中宋" pitchFamily="2" charset="-122"/>
              </a:rPr>
              <a:t>f </a:t>
            </a:r>
            <a:r>
              <a:rPr kumimoji="1" lang="en-US" altLang="zh-CN" sz="2000" b="1" dirty="0">
                <a:solidFill>
                  <a:srgbClr val="003399"/>
                </a:solidFill>
                <a:latin typeface="Arial" charset="0"/>
                <a:ea typeface="华文中宋" pitchFamily="2" charset="-122"/>
              </a:rPr>
              <a:t>)</a:t>
            </a:r>
            <a:r>
              <a:rPr lang="zh-CN" altLang="en-US" sz="2000" b="1" dirty="0">
                <a:ea typeface="微软雅黑" pitchFamily="34" charset="-122"/>
                <a:cs typeface="Arial" pitchFamily="34" charset="0"/>
              </a:rPr>
              <a:t>   </a:t>
            </a:r>
            <a:endParaRPr lang="en-US" altLang="zh-CN" sz="2000" b="1" dirty="0">
              <a:ea typeface="微软雅黑" pitchFamily="34" charset="-122"/>
              <a:cs typeface="Arial" pitchFamily="34" charset="0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000" dirty="0">
                <a:ea typeface="微软雅黑" pitchFamily="34" charset="-122"/>
                <a:cs typeface="Arial" pitchFamily="34" charset="0"/>
              </a:rPr>
              <a:t> 的复共軛。故称此滤波器为</a:t>
            </a:r>
            <a:r>
              <a:rPr lang="zh-CN" altLang="en-US" sz="2000" b="1" dirty="0">
                <a:solidFill>
                  <a:srgbClr val="003399"/>
                </a:solidFill>
                <a:ea typeface="微软雅黑" pitchFamily="34" charset="-122"/>
                <a:cs typeface="Arial" pitchFamily="34" charset="0"/>
              </a:rPr>
              <a:t>匹配滤波器</a:t>
            </a:r>
            <a:r>
              <a:rPr lang="zh-CN" altLang="en-US" sz="2000" dirty="0">
                <a:ea typeface="微软雅黑" pitchFamily="34" charset="-122"/>
                <a:cs typeface="Arial" pitchFamily="34" charset="0"/>
              </a:rPr>
              <a:t>。</a:t>
            </a:r>
          </a:p>
        </p:txBody>
      </p:sp>
      <p:sp>
        <p:nvSpPr>
          <p:cNvPr id="15382" name="AutoShape 22">
            <a:extLst>
              <a:ext uri="{FF2B5EF4-FFF2-40B4-BE49-F238E27FC236}">
                <a16:creationId xmlns:a16="http://schemas.microsoft.com/office/drawing/2014/main" id="{33E4B583-30BD-41BB-8652-4DB216322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828800"/>
            <a:ext cx="2286000" cy="1295400"/>
          </a:xfrm>
          <a:prstGeom prst="cloudCallout">
            <a:avLst>
              <a:gd name="adj1" fmla="val -85817"/>
              <a:gd name="adj2" fmla="val 10663"/>
            </a:avLst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lnSpc>
                <a:spcPts val="29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输入信号码元的能量</a:t>
            </a:r>
            <a:endParaRPr kumimoji="1"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>
              <a:defRPr/>
            </a:pPr>
            <a:endParaRPr lang="en-US" altLang="zh-CN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8626" name="矩形 17">
            <a:extLst>
              <a:ext uri="{FF2B5EF4-FFF2-40B4-BE49-F238E27FC236}">
                <a16:creationId xmlns:a16="http://schemas.microsoft.com/office/drawing/2014/main" id="{D7581B05-A67E-41AA-AEC4-E12E275CE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8" y="4419600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互为共轭</a:t>
            </a:r>
            <a:endParaRPr lang="zh-CN" altLang="en-US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8627" name="组合 18">
            <a:extLst>
              <a:ext uri="{FF2B5EF4-FFF2-40B4-BE49-F238E27FC236}">
                <a16:creationId xmlns:a16="http://schemas.microsoft.com/office/drawing/2014/main" id="{6292A317-BBB0-42DA-BDD5-AC0951054FE0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3657600"/>
            <a:ext cx="304800" cy="533400"/>
            <a:chOff x="6434215" y="488963"/>
            <a:chExt cx="1149436" cy="2160175"/>
          </a:xfrm>
        </p:grpSpPr>
        <p:sp>
          <p:nvSpPr>
            <p:cNvPr id="68629" name="Freeform 10">
              <a:extLst>
                <a:ext uri="{FF2B5EF4-FFF2-40B4-BE49-F238E27FC236}">
                  <a16:creationId xmlns:a16="http://schemas.microsoft.com/office/drawing/2014/main" id="{CD32C7EA-355F-46AB-B54D-6EF80B376C42}"/>
                </a:ext>
              </a:extLst>
            </p:cNvPr>
            <p:cNvSpPr>
              <a:spLocks/>
            </p:cNvSpPr>
            <p:nvPr/>
          </p:nvSpPr>
          <p:spPr bwMode="auto">
            <a:xfrm rot="1868405" flipH="1" flipV="1">
              <a:off x="6434215" y="706126"/>
              <a:ext cx="1149436" cy="1943012"/>
            </a:xfrm>
            <a:custGeom>
              <a:avLst/>
              <a:gdLst>
                <a:gd name="T0" fmla="*/ 2147483647 w 1612"/>
                <a:gd name="T1" fmla="*/ 2147483647 h 1618"/>
                <a:gd name="T2" fmla="*/ 2147483647 w 1612"/>
                <a:gd name="T3" fmla="*/ 2147483647 h 1618"/>
                <a:gd name="T4" fmla="*/ 2147483647 w 1612"/>
                <a:gd name="T5" fmla="*/ 2147483647 h 1618"/>
                <a:gd name="T6" fmla="*/ 2147483647 w 1612"/>
                <a:gd name="T7" fmla="*/ 2147483647 h 1618"/>
                <a:gd name="T8" fmla="*/ 2147483647 w 1612"/>
                <a:gd name="T9" fmla="*/ 2147483647 h 1618"/>
                <a:gd name="T10" fmla="*/ 2147483647 w 1612"/>
                <a:gd name="T11" fmla="*/ 2147483647 h 1618"/>
                <a:gd name="T12" fmla="*/ 2147483647 w 1612"/>
                <a:gd name="T13" fmla="*/ 2147483647 h 1618"/>
                <a:gd name="T14" fmla="*/ 2147483647 w 1612"/>
                <a:gd name="T15" fmla="*/ 0 h 1618"/>
                <a:gd name="T16" fmla="*/ 2147483647 w 1612"/>
                <a:gd name="T17" fmla="*/ 2147483647 h 1618"/>
                <a:gd name="T18" fmla="*/ 2147483647 w 1612"/>
                <a:gd name="T19" fmla="*/ 2147483647 h 1618"/>
                <a:gd name="T20" fmla="*/ 2147483647 w 1612"/>
                <a:gd name="T21" fmla="*/ 2147483647 h 1618"/>
                <a:gd name="T22" fmla="*/ 2147483647 w 1612"/>
                <a:gd name="T23" fmla="*/ 2147483647 h 1618"/>
                <a:gd name="T24" fmla="*/ 2147483647 w 1612"/>
                <a:gd name="T25" fmla="*/ 2147483647 h 1618"/>
                <a:gd name="T26" fmla="*/ 2147483647 w 1612"/>
                <a:gd name="T27" fmla="*/ 2147483647 h 1618"/>
                <a:gd name="T28" fmla="*/ 2147483647 w 1612"/>
                <a:gd name="T29" fmla="*/ 2147483647 h 1618"/>
                <a:gd name="T30" fmla="*/ 2147483647 w 1612"/>
                <a:gd name="T31" fmla="*/ 2147483647 h 1618"/>
                <a:gd name="T32" fmla="*/ 2147483647 w 1612"/>
                <a:gd name="T33" fmla="*/ 2147483647 h 1618"/>
                <a:gd name="T34" fmla="*/ 2147483647 w 1612"/>
                <a:gd name="T35" fmla="*/ 2147483647 h 1618"/>
                <a:gd name="T36" fmla="*/ 2147483647 w 1612"/>
                <a:gd name="T37" fmla="*/ 2147483647 h 1618"/>
                <a:gd name="T38" fmla="*/ 2147483647 w 1612"/>
                <a:gd name="T39" fmla="*/ 2147483647 h 1618"/>
                <a:gd name="T40" fmla="*/ 2147483647 w 1612"/>
                <a:gd name="T41" fmla="*/ 2147483647 h 1618"/>
                <a:gd name="T42" fmla="*/ 2147483647 w 1612"/>
                <a:gd name="T43" fmla="*/ 2147483647 h 1618"/>
                <a:gd name="T44" fmla="*/ 2147483647 w 1612"/>
                <a:gd name="T45" fmla="*/ 2147483647 h 1618"/>
                <a:gd name="T46" fmla="*/ 2147483647 w 1612"/>
                <a:gd name="T47" fmla="*/ 2147483647 h 1618"/>
                <a:gd name="T48" fmla="*/ 2147483647 w 1612"/>
                <a:gd name="T49" fmla="*/ 2147483647 h 1618"/>
                <a:gd name="T50" fmla="*/ 2147483647 w 1612"/>
                <a:gd name="T51" fmla="*/ 2147483647 h 1618"/>
                <a:gd name="T52" fmla="*/ 2147483647 w 1612"/>
                <a:gd name="T53" fmla="*/ 2147483647 h 1618"/>
                <a:gd name="T54" fmla="*/ 2147483647 w 1612"/>
                <a:gd name="T55" fmla="*/ 2147483647 h 1618"/>
                <a:gd name="T56" fmla="*/ 2147483647 w 1612"/>
                <a:gd name="T57" fmla="*/ 2147483647 h 1618"/>
                <a:gd name="T58" fmla="*/ 2147483647 w 1612"/>
                <a:gd name="T59" fmla="*/ 2147483647 h 1618"/>
                <a:gd name="T60" fmla="*/ 2147483647 w 1612"/>
                <a:gd name="T61" fmla="*/ 2147483647 h 1618"/>
                <a:gd name="T62" fmla="*/ 2147483647 w 1612"/>
                <a:gd name="T63" fmla="*/ 2147483647 h 1618"/>
                <a:gd name="T64" fmla="*/ 2147483647 w 1612"/>
                <a:gd name="T65" fmla="*/ 2147483647 h 1618"/>
                <a:gd name="T66" fmla="*/ 2147483647 w 1612"/>
                <a:gd name="T67" fmla="*/ 2147483647 h 1618"/>
                <a:gd name="T68" fmla="*/ 2147483647 w 1612"/>
                <a:gd name="T69" fmla="*/ 2147483647 h 1618"/>
                <a:gd name="T70" fmla="*/ 2147483647 w 1612"/>
                <a:gd name="T71" fmla="*/ 2147483647 h 1618"/>
                <a:gd name="T72" fmla="*/ 2147483647 w 1612"/>
                <a:gd name="T73" fmla="*/ 2147483647 h 1618"/>
                <a:gd name="T74" fmla="*/ 2147483647 w 1612"/>
                <a:gd name="T75" fmla="*/ 2147483647 h 1618"/>
                <a:gd name="T76" fmla="*/ 2147483647 w 1612"/>
                <a:gd name="T77" fmla="*/ 2147483647 h 1618"/>
                <a:gd name="T78" fmla="*/ 2147483647 w 1612"/>
                <a:gd name="T79" fmla="*/ 2147483647 h 1618"/>
                <a:gd name="T80" fmla="*/ 2147483647 w 1612"/>
                <a:gd name="T81" fmla="*/ 2147483647 h 16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612"/>
                <a:gd name="T124" fmla="*/ 0 h 1618"/>
                <a:gd name="T125" fmla="*/ 1612 w 1612"/>
                <a:gd name="T126" fmla="*/ 1618 h 161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612" h="1618">
                  <a:moveTo>
                    <a:pt x="464" y="966"/>
                  </a:moveTo>
                  <a:lnTo>
                    <a:pt x="464" y="966"/>
                  </a:lnTo>
                  <a:lnTo>
                    <a:pt x="418" y="892"/>
                  </a:lnTo>
                  <a:lnTo>
                    <a:pt x="378" y="822"/>
                  </a:lnTo>
                  <a:lnTo>
                    <a:pt x="342" y="754"/>
                  </a:lnTo>
                  <a:lnTo>
                    <a:pt x="310" y="690"/>
                  </a:lnTo>
                  <a:lnTo>
                    <a:pt x="280" y="630"/>
                  </a:lnTo>
                  <a:lnTo>
                    <a:pt x="256" y="572"/>
                  </a:lnTo>
                  <a:lnTo>
                    <a:pt x="234" y="520"/>
                  </a:lnTo>
                  <a:lnTo>
                    <a:pt x="214" y="472"/>
                  </a:lnTo>
                  <a:lnTo>
                    <a:pt x="184" y="390"/>
                  </a:lnTo>
                  <a:lnTo>
                    <a:pt x="166" y="328"/>
                  </a:lnTo>
                  <a:lnTo>
                    <a:pt x="156" y="290"/>
                  </a:lnTo>
                  <a:lnTo>
                    <a:pt x="152" y="276"/>
                  </a:lnTo>
                  <a:lnTo>
                    <a:pt x="244" y="300"/>
                  </a:lnTo>
                  <a:lnTo>
                    <a:pt x="34" y="0"/>
                  </a:lnTo>
                  <a:lnTo>
                    <a:pt x="0" y="396"/>
                  </a:lnTo>
                  <a:lnTo>
                    <a:pt x="82" y="294"/>
                  </a:lnTo>
                  <a:lnTo>
                    <a:pt x="86" y="308"/>
                  </a:lnTo>
                  <a:lnTo>
                    <a:pt x="98" y="350"/>
                  </a:lnTo>
                  <a:lnTo>
                    <a:pt x="120" y="414"/>
                  </a:lnTo>
                  <a:lnTo>
                    <a:pt x="152" y="500"/>
                  </a:lnTo>
                  <a:lnTo>
                    <a:pt x="174" y="550"/>
                  </a:lnTo>
                  <a:lnTo>
                    <a:pt x="200" y="604"/>
                  </a:lnTo>
                  <a:lnTo>
                    <a:pt x="228" y="662"/>
                  </a:lnTo>
                  <a:lnTo>
                    <a:pt x="260" y="722"/>
                  </a:lnTo>
                  <a:lnTo>
                    <a:pt x="296" y="788"/>
                  </a:lnTo>
                  <a:lnTo>
                    <a:pt x="336" y="856"/>
                  </a:lnTo>
                  <a:lnTo>
                    <a:pt x="382" y="926"/>
                  </a:lnTo>
                  <a:lnTo>
                    <a:pt x="430" y="998"/>
                  </a:lnTo>
                  <a:lnTo>
                    <a:pt x="472" y="1052"/>
                  </a:lnTo>
                  <a:lnTo>
                    <a:pt x="514" y="1104"/>
                  </a:lnTo>
                  <a:lnTo>
                    <a:pt x="558" y="1152"/>
                  </a:lnTo>
                  <a:lnTo>
                    <a:pt x="602" y="1196"/>
                  </a:lnTo>
                  <a:lnTo>
                    <a:pt x="650" y="1238"/>
                  </a:lnTo>
                  <a:lnTo>
                    <a:pt x="696" y="1278"/>
                  </a:lnTo>
                  <a:lnTo>
                    <a:pt x="744" y="1314"/>
                  </a:lnTo>
                  <a:lnTo>
                    <a:pt x="794" y="1348"/>
                  </a:lnTo>
                  <a:lnTo>
                    <a:pt x="842" y="1380"/>
                  </a:lnTo>
                  <a:lnTo>
                    <a:pt x="892" y="1408"/>
                  </a:lnTo>
                  <a:lnTo>
                    <a:pt x="942" y="1434"/>
                  </a:lnTo>
                  <a:lnTo>
                    <a:pt x="990" y="1458"/>
                  </a:lnTo>
                  <a:lnTo>
                    <a:pt x="1038" y="1480"/>
                  </a:lnTo>
                  <a:lnTo>
                    <a:pt x="1086" y="1500"/>
                  </a:lnTo>
                  <a:lnTo>
                    <a:pt x="1134" y="1518"/>
                  </a:lnTo>
                  <a:lnTo>
                    <a:pt x="1180" y="1534"/>
                  </a:lnTo>
                  <a:lnTo>
                    <a:pt x="1224" y="1548"/>
                  </a:lnTo>
                  <a:lnTo>
                    <a:pt x="1268" y="1560"/>
                  </a:lnTo>
                  <a:lnTo>
                    <a:pt x="1350" y="1580"/>
                  </a:lnTo>
                  <a:lnTo>
                    <a:pt x="1424" y="1596"/>
                  </a:lnTo>
                  <a:lnTo>
                    <a:pt x="1486" y="1606"/>
                  </a:lnTo>
                  <a:lnTo>
                    <a:pt x="1540" y="1612"/>
                  </a:lnTo>
                  <a:lnTo>
                    <a:pt x="1578" y="1616"/>
                  </a:lnTo>
                  <a:lnTo>
                    <a:pt x="1612" y="1618"/>
                  </a:lnTo>
                  <a:lnTo>
                    <a:pt x="1580" y="1616"/>
                  </a:lnTo>
                  <a:lnTo>
                    <a:pt x="1540" y="1612"/>
                  </a:lnTo>
                  <a:lnTo>
                    <a:pt x="1488" y="1606"/>
                  </a:lnTo>
                  <a:lnTo>
                    <a:pt x="1426" y="1594"/>
                  </a:lnTo>
                  <a:lnTo>
                    <a:pt x="1354" y="1578"/>
                  </a:lnTo>
                  <a:lnTo>
                    <a:pt x="1274" y="1558"/>
                  </a:lnTo>
                  <a:lnTo>
                    <a:pt x="1230" y="1544"/>
                  </a:lnTo>
                  <a:lnTo>
                    <a:pt x="1186" y="1530"/>
                  </a:lnTo>
                  <a:lnTo>
                    <a:pt x="1142" y="1512"/>
                  </a:lnTo>
                  <a:lnTo>
                    <a:pt x="1096" y="1494"/>
                  </a:lnTo>
                  <a:lnTo>
                    <a:pt x="1048" y="1474"/>
                  </a:lnTo>
                  <a:lnTo>
                    <a:pt x="1002" y="1450"/>
                  </a:lnTo>
                  <a:lnTo>
                    <a:pt x="954" y="1426"/>
                  </a:lnTo>
                  <a:lnTo>
                    <a:pt x="906" y="1398"/>
                  </a:lnTo>
                  <a:lnTo>
                    <a:pt x="858" y="1368"/>
                  </a:lnTo>
                  <a:lnTo>
                    <a:pt x="810" y="1336"/>
                  </a:lnTo>
                  <a:lnTo>
                    <a:pt x="764" y="1300"/>
                  </a:lnTo>
                  <a:lnTo>
                    <a:pt x="718" y="1262"/>
                  </a:lnTo>
                  <a:lnTo>
                    <a:pt x="672" y="1220"/>
                  </a:lnTo>
                  <a:lnTo>
                    <a:pt x="626" y="1176"/>
                  </a:lnTo>
                  <a:lnTo>
                    <a:pt x="584" y="1128"/>
                  </a:lnTo>
                  <a:lnTo>
                    <a:pt x="542" y="1078"/>
                  </a:lnTo>
                  <a:lnTo>
                    <a:pt x="502" y="1024"/>
                  </a:lnTo>
                  <a:lnTo>
                    <a:pt x="464" y="966"/>
                  </a:lnTo>
                  <a:close/>
                </a:path>
              </a:pathLst>
            </a:custGeom>
            <a:solidFill>
              <a:srgbClr val="99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0" name="Freeform 10">
              <a:extLst>
                <a:ext uri="{FF2B5EF4-FFF2-40B4-BE49-F238E27FC236}">
                  <a16:creationId xmlns:a16="http://schemas.microsoft.com/office/drawing/2014/main" id="{56035894-EA01-443B-A334-A7B1718CF0DE}"/>
                </a:ext>
              </a:extLst>
            </p:cNvPr>
            <p:cNvSpPr>
              <a:spLocks/>
            </p:cNvSpPr>
            <p:nvPr/>
          </p:nvSpPr>
          <p:spPr bwMode="auto">
            <a:xfrm rot="9075293" flipV="1">
              <a:off x="6581068" y="488963"/>
              <a:ext cx="946874" cy="1943012"/>
            </a:xfrm>
            <a:custGeom>
              <a:avLst/>
              <a:gdLst>
                <a:gd name="T0" fmla="*/ 2147483647 w 1612"/>
                <a:gd name="T1" fmla="*/ 2147483647 h 1618"/>
                <a:gd name="T2" fmla="*/ 2147483647 w 1612"/>
                <a:gd name="T3" fmla="*/ 2147483647 h 1618"/>
                <a:gd name="T4" fmla="*/ 2147483647 w 1612"/>
                <a:gd name="T5" fmla="*/ 2147483647 h 1618"/>
                <a:gd name="T6" fmla="*/ 2147483647 w 1612"/>
                <a:gd name="T7" fmla="*/ 2147483647 h 1618"/>
                <a:gd name="T8" fmla="*/ 2147483647 w 1612"/>
                <a:gd name="T9" fmla="*/ 2147483647 h 1618"/>
                <a:gd name="T10" fmla="*/ 2147483647 w 1612"/>
                <a:gd name="T11" fmla="*/ 2147483647 h 1618"/>
                <a:gd name="T12" fmla="*/ 2147483647 w 1612"/>
                <a:gd name="T13" fmla="*/ 2147483647 h 1618"/>
                <a:gd name="T14" fmla="*/ 2147483647 w 1612"/>
                <a:gd name="T15" fmla="*/ 0 h 1618"/>
                <a:gd name="T16" fmla="*/ 2147483647 w 1612"/>
                <a:gd name="T17" fmla="*/ 2147483647 h 1618"/>
                <a:gd name="T18" fmla="*/ 2147483647 w 1612"/>
                <a:gd name="T19" fmla="*/ 2147483647 h 1618"/>
                <a:gd name="T20" fmla="*/ 2147483647 w 1612"/>
                <a:gd name="T21" fmla="*/ 2147483647 h 1618"/>
                <a:gd name="T22" fmla="*/ 2147483647 w 1612"/>
                <a:gd name="T23" fmla="*/ 2147483647 h 1618"/>
                <a:gd name="T24" fmla="*/ 2147483647 w 1612"/>
                <a:gd name="T25" fmla="*/ 2147483647 h 1618"/>
                <a:gd name="T26" fmla="*/ 2147483647 w 1612"/>
                <a:gd name="T27" fmla="*/ 2147483647 h 1618"/>
                <a:gd name="T28" fmla="*/ 2147483647 w 1612"/>
                <a:gd name="T29" fmla="*/ 2147483647 h 1618"/>
                <a:gd name="T30" fmla="*/ 2147483647 w 1612"/>
                <a:gd name="T31" fmla="*/ 2147483647 h 1618"/>
                <a:gd name="T32" fmla="*/ 2147483647 w 1612"/>
                <a:gd name="T33" fmla="*/ 2147483647 h 1618"/>
                <a:gd name="T34" fmla="*/ 2147483647 w 1612"/>
                <a:gd name="T35" fmla="*/ 2147483647 h 1618"/>
                <a:gd name="T36" fmla="*/ 2147483647 w 1612"/>
                <a:gd name="T37" fmla="*/ 2147483647 h 1618"/>
                <a:gd name="T38" fmla="*/ 2147483647 w 1612"/>
                <a:gd name="T39" fmla="*/ 2147483647 h 1618"/>
                <a:gd name="T40" fmla="*/ 2147483647 w 1612"/>
                <a:gd name="T41" fmla="*/ 2147483647 h 1618"/>
                <a:gd name="T42" fmla="*/ 2147483647 w 1612"/>
                <a:gd name="T43" fmla="*/ 2147483647 h 1618"/>
                <a:gd name="T44" fmla="*/ 2147483647 w 1612"/>
                <a:gd name="T45" fmla="*/ 2147483647 h 1618"/>
                <a:gd name="T46" fmla="*/ 2147483647 w 1612"/>
                <a:gd name="T47" fmla="*/ 2147483647 h 1618"/>
                <a:gd name="T48" fmla="*/ 2147483647 w 1612"/>
                <a:gd name="T49" fmla="*/ 2147483647 h 1618"/>
                <a:gd name="T50" fmla="*/ 2147483647 w 1612"/>
                <a:gd name="T51" fmla="*/ 2147483647 h 1618"/>
                <a:gd name="T52" fmla="*/ 2147483647 w 1612"/>
                <a:gd name="T53" fmla="*/ 2147483647 h 1618"/>
                <a:gd name="T54" fmla="*/ 2147483647 w 1612"/>
                <a:gd name="T55" fmla="*/ 2147483647 h 1618"/>
                <a:gd name="T56" fmla="*/ 2147483647 w 1612"/>
                <a:gd name="T57" fmla="*/ 2147483647 h 1618"/>
                <a:gd name="T58" fmla="*/ 2147483647 w 1612"/>
                <a:gd name="T59" fmla="*/ 2147483647 h 1618"/>
                <a:gd name="T60" fmla="*/ 2147483647 w 1612"/>
                <a:gd name="T61" fmla="*/ 2147483647 h 1618"/>
                <a:gd name="T62" fmla="*/ 2147483647 w 1612"/>
                <a:gd name="T63" fmla="*/ 2147483647 h 1618"/>
                <a:gd name="T64" fmla="*/ 2147483647 w 1612"/>
                <a:gd name="T65" fmla="*/ 2147483647 h 1618"/>
                <a:gd name="T66" fmla="*/ 2147483647 w 1612"/>
                <a:gd name="T67" fmla="*/ 2147483647 h 1618"/>
                <a:gd name="T68" fmla="*/ 2147483647 w 1612"/>
                <a:gd name="T69" fmla="*/ 2147483647 h 1618"/>
                <a:gd name="T70" fmla="*/ 2147483647 w 1612"/>
                <a:gd name="T71" fmla="*/ 2147483647 h 1618"/>
                <a:gd name="T72" fmla="*/ 2147483647 w 1612"/>
                <a:gd name="T73" fmla="*/ 2147483647 h 1618"/>
                <a:gd name="T74" fmla="*/ 2147483647 w 1612"/>
                <a:gd name="T75" fmla="*/ 2147483647 h 1618"/>
                <a:gd name="T76" fmla="*/ 2147483647 w 1612"/>
                <a:gd name="T77" fmla="*/ 2147483647 h 1618"/>
                <a:gd name="T78" fmla="*/ 2147483647 w 1612"/>
                <a:gd name="T79" fmla="*/ 2147483647 h 1618"/>
                <a:gd name="T80" fmla="*/ 2147483647 w 1612"/>
                <a:gd name="T81" fmla="*/ 2147483647 h 16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612"/>
                <a:gd name="T124" fmla="*/ 0 h 1618"/>
                <a:gd name="T125" fmla="*/ 1612 w 1612"/>
                <a:gd name="T126" fmla="*/ 1618 h 161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612" h="1618">
                  <a:moveTo>
                    <a:pt x="464" y="966"/>
                  </a:moveTo>
                  <a:lnTo>
                    <a:pt x="464" y="966"/>
                  </a:lnTo>
                  <a:lnTo>
                    <a:pt x="418" y="892"/>
                  </a:lnTo>
                  <a:lnTo>
                    <a:pt x="378" y="822"/>
                  </a:lnTo>
                  <a:lnTo>
                    <a:pt x="342" y="754"/>
                  </a:lnTo>
                  <a:lnTo>
                    <a:pt x="310" y="690"/>
                  </a:lnTo>
                  <a:lnTo>
                    <a:pt x="280" y="630"/>
                  </a:lnTo>
                  <a:lnTo>
                    <a:pt x="256" y="572"/>
                  </a:lnTo>
                  <a:lnTo>
                    <a:pt x="234" y="520"/>
                  </a:lnTo>
                  <a:lnTo>
                    <a:pt x="214" y="472"/>
                  </a:lnTo>
                  <a:lnTo>
                    <a:pt x="184" y="390"/>
                  </a:lnTo>
                  <a:lnTo>
                    <a:pt x="166" y="328"/>
                  </a:lnTo>
                  <a:lnTo>
                    <a:pt x="156" y="290"/>
                  </a:lnTo>
                  <a:lnTo>
                    <a:pt x="152" y="276"/>
                  </a:lnTo>
                  <a:lnTo>
                    <a:pt x="244" y="300"/>
                  </a:lnTo>
                  <a:lnTo>
                    <a:pt x="34" y="0"/>
                  </a:lnTo>
                  <a:lnTo>
                    <a:pt x="0" y="396"/>
                  </a:lnTo>
                  <a:lnTo>
                    <a:pt x="82" y="294"/>
                  </a:lnTo>
                  <a:lnTo>
                    <a:pt x="86" y="308"/>
                  </a:lnTo>
                  <a:lnTo>
                    <a:pt x="98" y="350"/>
                  </a:lnTo>
                  <a:lnTo>
                    <a:pt x="120" y="414"/>
                  </a:lnTo>
                  <a:lnTo>
                    <a:pt x="152" y="500"/>
                  </a:lnTo>
                  <a:lnTo>
                    <a:pt x="174" y="550"/>
                  </a:lnTo>
                  <a:lnTo>
                    <a:pt x="200" y="604"/>
                  </a:lnTo>
                  <a:lnTo>
                    <a:pt x="228" y="662"/>
                  </a:lnTo>
                  <a:lnTo>
                    <a:pt x="260" y="722"/>
                  </a:lnTo>
                  <a:lnTo>
                    <a:pt x="296" y="788"/>
                  </a:lnTo>
                  <a:lnTo>
                    <a:pt x="336" y="856"/>
                  </a:lnTo>
                  <a:lnTo>
                    <a:pt x="382" y="926"/>
                  </a:lnTo>
                  <a:lnTo>
                    <a:pt x="430" y="998"/>
                  </a:lnTo>
                  <a:lnTo>
                    <a:pt x="472" y="1052"/>
                  </a:lnTo>
                  <a:lnTo>
                    <a:pt x="514" y="1104"/>
                  </a:lnTo>
                  <a:lnTo>
                    <a:pt x="558" y="1152"/>
                  </a:lnTo>
                  <a:lnTo>
                    <a:pt x="602" y="1196"/>
                  </a:lnTo>
                  <a:lnTo>
                    <a:pt x="650" y="1238"/>
                  </a:lnTo>
                  <a:lnTo>
                    <a:pt x="696" y="1278"/>
                  </a:lnTo>
                  <a:lnTo>
                    <a:pt x="744" y="1314"/>
                  </a:lnTo>
                  <a:lnTo>
                    <a:pt x="794" y="1348"/>
                  </a:lnTo>
                  <a:lnTo>
                    <a:pt x="842" y="1380"/>
                  </a:lnTo>
                  <a:lnTo>
                    <a:pt x="892" y="1408"/>
                  </a:lnTo>
                  <a:lnTo>
                    <a:pt x="942" y="1434"/>
                  </a:lnTo>
                  <a:lnTo>
                    <a:pt x="990" y="1458"/>
                  </a:lnTo>
                  <a:lnTo>
                    <a:pt x="1038" y="1480"/>
                  </a:lnTo>
                  <a:lnTo>
                    <a:pt x="1086" y="1500"/>
                  </a:lnTo>
                  <a:lnTo>
                    <a:pt x="1134" y="1518"/>
                  </a:lnTo>
                  <a:lnTo>
                    <a:pt x="1180" y="1534"/>
                  </a:lnTo>
                  <a:lnTo>
                    <a:pt x="1224" y="1548"/>
                  </a:lnTo>
                  <a:lnTo>
                    <a:pt x="1268" y="1560"/>
                  </a:lnTo>
                  <a:lnTo>
                    <a:pt x="1350" y="1580"/>
                  </a:lnTo>
                  <a:lnTo>
                    <a:pt x="1424" y="1596"/>
                  </a:lnTo>
                  <a:lnTo>
                    <a:pt x="1486" y="1606"/>
                  </a:lnTo>
                  <a:lnTo>
                    <a:pt x="1540" y="1612"/>
                  </a:lnTo>
                  <a:lnTo>
                    <a:pt x="1578" y="1616"/>
                  </a:lnTo>
                  <a:lnTo>
                    <a:pt x="1612" y="1618"/>
                  </a:lnTo>
                  <a:lnTo>
                    <a:pt x="1580" y="1616"/>
                  </a:lnTo>
                  <a:lnTo>
                    <a:pt x="1540" y="1612"/>
                  </a:lnTo>
                  <a:lnTo>
                    <a:pt x="1488" y="1606"/>
                  </a:lnTo>
                  <a:lnTo>
                    <a:pt x="1426" y="1594"/>
                  </a:lnTo>
                  <a:lnTo>
                    <a:pt x="1354" y="1578"/>
                  </a:lnTo>
                  <a:lnTo>
                    <a:pt x="1274" y="1558"/>
                  </a:lnTo>
                  <a:lnTo>
                    <a:pt x="1230" y="1544"/>
                  </a:lnTo>
                  <a:lnTo>
                    <a:pt x="1186" y="1530"/>
                  </a:lnTo>
                  <a:lnTo>
                    <a:pt x="1142" y="1512"/>
                  </a:lnTo>
                  <a:lnTo>
                    <a:pt x="1096" y="1494"/>
                  </a:lnTo>
                  <a:lnTo>
                    <a:pt x="1048" y="1474"/>
                  </a:lnTo>
                  <a:lnTo>
                    <a:pt x="1002" y="1450"/>
                  </a:lnTo>
                  <a:lnTo>
                    <a:pt x="954" y="1426"/>
                  </a:lnTo>
                  <a:lnTo>
                    <a:pt x="906" y="1398"/>
                  </a:lnTo>
                  <a:lnTo>
                    <a:pt x="858" y="1368"/>
                  </a:lnTo>
                  <a:lnTo>
                    <a:pt x="810" y="1336"/>
                  </a:lnTo>
                  <a:lnTo>
                    <a:pt x="764" y="1300"/>
                  </a:lnTo>
                  <a:lnTo>
                    <a:pt x="718" y="1262"/>
                  </a:lnTo>
                  <a:lnTo>
                    <a:pt x="672" y="1220"/>
                  </a:lnTo>
                  <a:lnTo>
                    <a:pt x="626" y="1176"/>
                  </a:lnTo>
                  <a:lnTo>
                    <a:pt x="584" y="1128"/>
                  </a:lnTo>
                  <a:lnTo>
                    <a:pt x="542" y="1078"/>
                  </a:lnTo>
                  <a:lnTo>
                    <a:pt x="502" y="1024"/>
                  </a:lnTo>
                  <a:lnTo>
                    <a:pt x="464" y="966"/>
                  </a:lnTo>
                  <a:close/>
                </a:path>
              </a:pathLst>
            </a:custGeom>
            <a:solidFill>
              <a:srgbClr val="99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28" name="灯片编号占位符 2">
            <a:extLst>
              <a:ext uri="{FF2B5EF4-FFF2-40B4-BE49-F238E27FC236}">
                <a16:creationId xmlns:a16="http://schemas.microsoft.com/office/drawing/2014/main" id="{EBA0C4CD-A427-44EF-96C0-E3FF7022B3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6B543A-4123-4942-A6AD-B9B6A98A5C54}" type="slidenum">
              <a:rPr lang="en-US" altLang="zh-CN">
                <a:ea typeface="华文彩云" panose="02010800040101010101" pitchFamily="2" charset="-122"/>
              </a:rPr>
              <a:pPr eaLnBrk="1" hangingPunct="1"/>
              <a:t>35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>
            <a:extLst>
              <a:ext uri="{FF2B5EF4-FFF2-40B4-BE49-F238E27FC236}">
                <a16:creationId xmlns:a16="http://schemas.microsoft.com/office/drawing/2014/main" id="{EAD03A78-02A8-4AD4-968C-F0A99CB0F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69635" name="Rectangle 7">
            <a:extLst>
              <a:ext uri="{FF2B5EF4-FFF2-40B4-BE49-F238E27FC236}">
                <a16:creationId xmlns:a16="http://schemas.microsoft.com/office/drawing/2014/main" id="{179FE649-EE31-4A19-B986-6140AE805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graphicFrame>
        <p:nvGraphicFramePr>
          <p:cNvPr id="69636" name="Object 6">
            <a:extLst>
              <a:ext uri="{FF2B5EF4-FFF2-40B4-BE49-F238E27FC236}">
                <a16:creationId xmlns:a16="http://schemas.microsoft.com/office/drawing/2014/main" id="{B4E6EC6F-9691-4027-9AEF-D67F61BE50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3338" y="1371600"/>
          <a:ext cx="67500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0" name="Equation" r:id="rId3" imgW="3162300" imgH="330200" progId="">
                  <p:embed/>
                </p:oleObj>
              </mc:Choice>
              <mc:Fallback>
                <p:oleObj name="Equation" r:id="rId3" imgW="3162300" imgH="330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1371600"/>
                        <a:ext cx="67500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Rectangle 9">
            <a:extLst>
              <a:ext uri="{FF2B5EF4-FFF2-40B4-BE49-F238E27FC236}">
                <a16:creationId xmlns:a16="http://schemas.microsoft.com/office/drawing/2014/main" id="{FFA00224-D933-4733-841C-89C997DC1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graphicFrame>
        <p:nvGraphicFramePr>
          <p:cNvPr id="69638" name="Object 8">
            <a:extLst>
              <a:ext uri="{FF2B5EF4-FFF2-40B4-BE49-F238E27FC236}">
                <a16:creationId xmlns:a16="http://schemas.microsoft.com/office/drawing/2014/main" id="{E59BB3AB-D6ED-41E7-86DC-726EEF0214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8" y="2220913"/>
          <a:ext cx="45164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1" name="Equation" r:id="rId5" imgW="2362200" imgH="406400" progId="">
                  <p:embed/>
                </p:oleObj>
              </mc:Choice>
              <mc:Fallback>
                <p:oleObj name="Equation" r:id="rId5" imgW="2362200" imgH="4064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2220913"/>
                        <a:ext cx="451643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10">
            <a:extLst>
              <a:ext uri="{FF2B5EF4-FFF2-40B4-BE49-F238E27FC236}">
                <a16:creationId xmlns:a16="http://schemas.microsoft.com/office/drawing/2014/main" id="{FEE8FFDD-E9B9-48C0-B054-44A5216233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4038" y="4953000"/>
          <a:ext cx="4992687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2" name="Equation" r:id="rId7" imgW="2235200" imgH="330200" progId="">
                  <p:embed/>
                </p:oleObj>
              </mc:Choice>
              <mc:Fallback>
                <p:oleObj name="Equation" r:id="rId7" imgW="2235200" imgH="3302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4953000"/>
                        <a:ext cx="4992687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Line 14">
            <a:extLst>
              <a:ext uri="{FF2B5EF4-FFF2-40B4-BE49-F238E27FC236}">
                <a16:creationId xmlns:a16="http://schemas.microsoft.com/office/drawing/2014/main" id="{866AE241-4E6C-441E-BBF2-4A41C9FB79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7788" y="1943100"/>
            <a:ext cx="685800" cy="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17423" name="Line 15">
            <a:extLst>
              <a:ext uri="{FF2B5EF4-FFF2-40B4-BE49-F238E27FC236}">
                <a16:creationId xmlns:a16="http://schemas.microsoft.com/office/drawing/2014/main" id="{CEAA7890-457E-4467-9BB2-DCD2FBF70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943100"/>
            <a:ext cx="1612900" cy="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graphicFrame>
        <p:nvGraphicFramePr>
          <p:cNvPr id="69642" name="Object 25">
            <a:extLst>
              <a:ext uri="{FF2B5EF4-FFF2-40B4-BE49-F238E27FC236}">
                <a16:creationId xmlns:a16="http://schemas.microsoft.com/office/drawing/2014/main" id="{4D2176F8-AE90-403B-8ADB-C92A014F4C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1675" y="3249613"/>
          <a:ext cx="349726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3" name="Equation" r:id="rId9" imgW="1981200" imgH="381000" progId="">
                  <p:embed/>
                </p:oleObj>
              </mc:Choice>
              <mc:Fallback>
                <p:oleObj name="Equation" r:id="rId9" imgW="1981200" imgH="381000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3249613"/>
                        <a:ext cx="349726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26">
            <a:extLst>
              <a:ext uri="{FF2B5EF4-FFF2-40B4-BE49-F238E27FC236}">
                <a16:creationId xmlns:a16="http://schemas.microsoft.com/office/drawing/2014/main" id="{48A38618-5A63-4D17-B317-7591729025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164013"/>
          <a:ext cx="41941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4" name="Equation" r:id="rId11" imgW="2374900" imgH="381000" progId="">
                  <p:embed/>
                </p:oleObj>
              </mc:Choice>
              <mc:Fallback>
                <p:oleObj name="Equation" r:id="rId11" imgW="2374900" imgH="381000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164013"/>
                        <a:ext cx="419417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27">
            <a:extLst>
              <a:ext uri="{FF2B5EF4-FFF2-40B4-BE49-F238E27FC236}">
                <a16:creationId xmlns:a16="http://schemas.microsoft.com/office/drawing/2014/main" id="{7A7D530F-C276-428C-85C1-0D84D6970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4750" y="3124200"/>
          <a:ext cx="2819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5" name="Equation" r:id="rId13" imgW="1409700" imgH="457200" progId="Equation.DSMT4">
                  <p:embed/>
                </p:oleObj>
              </mc:Choice>
              <mc:Fallback>
                <p:oleObj name="Equation" r:id="rId13" imgW="1409700" imgH="457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0" y="3124200"/>
                        <a:ext cx="2819400" cy="914400"/>
                      </a:xfrm>
                      <a:prstGeom prst="rect">
                        <a:avLst/>
                      </a:prstGeom>
                      <a:solidFill>
                        <a:srgbClr val="E6E6E6"/>
                      </a:solidFill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6" name="Rectangle 28">
            <a:extLst>
              <a:ext uri="{FF2B5EF4-FFF2-40B4-BE49-F238E27FC236}">
                <a16:creationId xmlns:a16="http://schemas.microsoft.com/office/drawing/2014/main" id="{78EA2D17-7D32-44B5-90CE-FF5F7B9FF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862638"/>
            <a:ext cx="7315200" cy="461962"/>
          </a:xfrm>
          <a:prstGeom prst="rect">
            <a:avLst/>
          </a:prstGeom>
          <a:solidFill>
            <a:srgbClr val="E8E8E8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en-US" altLang="zh-CN" sz="2000" dirty="0">
                <a:latin typeface="+mn-lt"/>
                <a:ea typeface="微软雅黑" pitchFamily="34" charset="-122"/>
                <a:cs typeface="Arial" pitchFamily="34" charset="0"/>
              </a:rPr>
              <a:t>    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h</a:t>
            </a:r>
            <a:r>
              <a:rPr kumimoji="1" lang="en-US" altLang="zh-CN" sz="2000" b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t</a:t>
            </a:r>
            <a:r>
              <a:rPr kumimoji="1" lang="en-US" altLang="zh-CN" sz="2000" b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) </a:t>
            </a:r>
            <a:r>
              <a:rPr kumimoji="1"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是输入信号</a:t>
            </a:r>
            <a:r>
              <a:rPr kumimoji="1" lang="en-US" altLang="zh-CN" sz="2000" b="1" i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pitchFamily="34" charset="0"/>
              </a:rPr>
              <a:t>s</a:t>
            </a:r>
            <a:r>
              <a:rPr kumimoji="1" lang="en-US" altLang="zh-CN" sz="2000" b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kumimoji="1" lang="en-US" altLang="zh-CN" sz="2000" b="1" i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pitchFamily="34" charset="0"/>
              </a:rPr>
              <a:t>t</a:t>
            </a:r>
            <a:r>
              <a:rPr kumimoji="1" lang="en-US" altLang="zh-CN" sz="2000" b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pitchFamily="34" charset="0"/>
              </a:rPr>
              <a:t>)</a:t>
            </a:r>
            <a:r>
              <a:rPr kumimoji="1"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的镜像</a:t>
            </a:r>
            <a:r>
              <a:rPr kumimoji="1" lang="en-US" altLang="zh-CN" sz="2000" b="1" i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pitchFamily="34" charset="0"/>
              </a:rPr>
              <a:t>s</a:t>
            </a:r>
            <a:r>
              <a:rPr kumimoji="1" lang="en-US" altLang="zh-CN" sz="2000" b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kumimoji="1" lang="en-US" altLang="zh-CN" sz="2000" b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-</a:t>
            </a:r>
            <a:r>
              <a:rPr kumimoji="1" lang="en-US" altLang="zh-CN" sz="2000" b="1" i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pitchFamily="34" charset="0"/>
              </a:rPr>
              <a:t>t</a:t>
            </a:r>
            <a:r>
              <a:rPr kumimoji="1" lang="en-US" altLang="zh-CN" sz="2000" b="1" dirty="0">
                <a:solidFill>
                  <a:srgbClr val="003399"/>
                </a:solidFill>
                <a:latin typeface="+mn-lt"/>
                <a:ea typeface="微软雅黑" pitchFamily="34" charset="-122"/>
                <a:cs typeface="Arial" pitchFamily="34" charset="0"/>
              </a:rPr>
              <a:t>)</a:t>
            </a:r>
            <a:r>
              <a:rPr kumimoji="1"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及时间轴上平移（右移 </a:t>
            </a:r>
            <a:r>
              <a:rPr kumimoji="1" lang="en-US" altLang="zh-CN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kumimoji="1" lang="en-US" altLang="zh-CN" sz="20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  <a:cs typeface="Arial" charset="0"/>
              </a:rPr>
              <a:t>0 </a:t>
            </a:r>
            <a:r>
              <a:rPr kumimoji="1"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）</a:t>
            </a:r>
            <a:r>
              <a:rPr kumimoji="1" lang="zh-CN" altLang="en-US" sz="2400" dirty="0">
                <a:latin typeface="+mn-lt"/>
                <a:ea typeface="华文中宋" pitchFamily="2" charset="-122"/>
              </a:rPr>
              <a:t>。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6E7E1-22F7-4222-B1FB-10F741DF4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69913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匹配滤波器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冲激响应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Arial" charset="0"/>
              </a:rPr>
              <a:t>h(</a:t>
            </a:r>
            <a:r>
              <a:rPr kumimoji="1"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Arial" charset="0"/>
                <a:sym typeface="Symbol" pitchFamily="18" charset="2"/>
              </a:rPr>
              <a:t>t</a:t>
            </a:r>
            <a:r>
              <a:rPr kumimoji="1"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Arial" charset="0"/>
              </a:rPr>
              <a:t>)</a:t>
            </a:r>
            <a:endParaRPr kumimoji="1" lang="zh-CN" altLang="en-US" sz="24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itchFamily="34" charset="-122"/>
            </a:endParaRPr>
          </a:p>
        </p:txBody>
      </p:sp>
      <p:graphicFrame>
        <p:nvGraphicFramePr>
          <p:cNvPr id="69647" name="Object 18">
            <a:extLst>
              <a:ext uri="{FF2B5EF4-FFF2-40B4-BE49-F238E27FC236}">
                <a16:creationId xmlns:a16="http://schemas.microsoft.com/office/drawing/2014/main" id="{D0409047-7F0F-4D61-BD9E-164B16C610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609600"/>
          <a:ext cx="12906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6" name="Equation" r:id="rId15" imgW="596641" imgH="203112" progId="">
                  <p:embed/>
                </p:oleObj>
              </mc:Choice>
              <mc:Fallback>
                <p:oleObj name="Equation" r:id="rId15" imgW="596641" imgH="203112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609600"/>
                        <a:ext cx="12906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Oval 13">
            <a:extLst>
              <a:ext uri="{FF2B5EF4-FFF2-40B4-BE49-F238E27FC236}">
                <a16:creationId xmlns:a16="http://schemas.microsoft.com/office/drawing/2014/main" id="{3BD21E41-69C9-43E2-B61C-53F831890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638800"/>
            <a:ext cx="990600" cy="574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969696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b="1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含义：</a:t>
            </a:r>
          </a:p>
        </p:txBody>
      </p:sp>
      <p:sp>
        <p:nvSpPr>
          <p:cNvPr id="69649" name="灯片编号占位符 1">
            <a:extLst>
              <a:ext uri="{FF2B5EF4-FFF2-40B4-BE49-F238E27FC236}">
                <a16:creationId xmlns:a16="http://schemas.microsoft.com/office/drawing/2014/main" id="{0985390D-1C1C-40A7-B4D1-E2E777A4B3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FEA1CB-FABD-4F32-A455-4D2C4C3F952B}" type="slidenum">
              <a:rPr lang="en-US" altLang="zh-CN">
                <a:ea typeface="华文彩云" panose="02010800040101010101" pitchFamily="2" charset="-122"/>
              </a:rPr>
              <a:pPr eaLnBrk="1" hangingPunct="1"/>
              <a:t>36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>
            <a:extLst>
              <a:ext uri="{FF2B5EF4-FFF2-40B4-BE49-F238E27FC236}">
                <a16:creationId xmlns:a16="http://schemas.microsoft.com/office/drawing/2014/main" id="{F331C8EF-E486-4A64-9709-AF2A2B96E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43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graphicFrame>
        <p:nvGraphicFramePr>
          <p:cNvPr id="70659" name="Object 4">
            <a:extLst>
              <a:ext uri="{FF2B5EF4-FFF2-40B4-BE49-F238E27FC236}">
                <a16:creationId xmlns:a16="http://schemas.microsoft.com/office/drawing/2014/main" id="{709C82E7-1222-4BA5-8FA3-34F7E24F5E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795463"/>
          <a:ext cx="4103688" cy="206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name="Visio" r:id="rId3" imgW="2539883" imgH="1277909" progId="">
                  <p:embed/>
                </p:oleObj>
              </mc:Choice>
              <mc:Fallback>
                <p:oleObj name="Visio" r:id="rId3" imgW="2539883" imgH="1277909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95463"/>
                        <a:ext cx="4103688" cy="206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5">
            <a:extLst>
              <a:ext uri="{FF2B5EF4-FFF2-40B4-BE49-F238E27FC236}">
                <a16:creationId xmlns:a16="http://schemas.microsoft.com/office/drawing/2014/main" id="{0AE1F6D5-4659-457A-9F79-BFF854B77C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3638" y="3624263"/>
          <a:ext cx="3941762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Visio" r:id="rId5" imgW="2403727" imgH="1320394" progId="">
                  <p:embed/>
                </p:oleObj>
              </mc:Choice>
              <mc:Fallback>
                <p:oleObj name="Visio" r:id="rId5" imgW="2403727" imgH="1320394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3624263"/>
                        <a:ext cx="3941762" cy="216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4" name="Text Box 6">
            <a:extLst>
              <a:ext uri="{FF2B5EF4-FFF2-40B4-BE49-F238E27FC236}">
                <a16:creationId xmlns:a16="http://schemas.microsoft.com/office/drawing/2014/main" id="{84D303BF-7CA6-4F77-BC9F-5E9BE3BBC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19600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因此，  </a:t>
            </a:r>
            <a:r>
              <a:rPr lang="en-US" altLang="zh-CN" sz="2800" b="1" i="1" dirty="0">
                <a:solidFill>
                  <a:srgbClr val="0000CC"/>
                </a:solidFill>
                <a:latin typeface="+mn-lt"/>
              </a:rPr>
              <a:t>t</a:t>
            </a:r>
            <a:r>
              <a:rPr lang="en-US" altLang="zh-CN" sz="2800" b="1" baseline="-25000" dirty="0">
                <a:solidFill>
                  <a:srgbClr val="0000CC"/>
                </a:solidFill>
                <a:latin typeface="+mn-lt"/>
              </a:rPr>
              <a:t>0 </a:t>
            </a:r>
            <a:r>
              <a:rPr lang="en-US" altLang="zh-CN" sz="2800" b="1" baseline="-2500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≥ 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</a:rPr>
              <a:t>T</a:t>
            </a:r>
            <a:r>
              <a:rPr kumimoji="1" lang="en-US" altLang="zh-CN" sz="2400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  <a:cs typeface="Arial" charset="0"/>
              </a:rPr>
              <a:t>B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2400" b="1" dirty="0">
                <a:latin typeface="+mn-lt"/>
              </a:rPr>
              <a:t> </a:t>
            </a:r>
            <a:r>
              <a:rPr lang="en-US" altLang="zh-CN" sz="3200" b="1" dirty="0">
                <a:latin typeface="+mn-lt"/>
              </a:rPr>
              <a:t>  </a:t>
            </a:r>
            <a:endParaRPr lang="en-US" altLang="zh-CN" sz="3200" b="1" dirty="0">
              <a:solidFill>
                <a:srgbClr val="FF3300"/>
              </a:solidFill>
              <a:latin typeface="+mn-lt"/>
            </a:endParaRPr>
          </a:p>
        </p:txBody>
      </p:sp>
      <p:sp>
        <p:nvSpPr>
          <p:cNvPr id="119815" name="Rectangle 7">
            <a:extLst>
              <a:ext uri="{FF2B5EF4-FFF2-40B4-BE49-F238E27FC236}">
                <a16:creationId xmlns:a16="http://schemas.microsoft.com/office/drawing/2014/main" id="{5EB9F78B-A9E7-420C-A088-3A3DC4B5E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105400"/>
            <a:ext cx="2438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通常取 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i="1" dirty="0">
                <a:solidFill>
                  <a:srgbClr val="0000CC"/>
                </a:solidFill>
                <a:latin typeface="+mn-lt"/>
              </a:rPr>
              <a:t>t</a:t>
            </a:r>
            <a:r>
              <a:rPr lang="en-US" altLang="zh-CN" sz="2800" b="1" baseline="-25000" dirty="0">
                <a:solidFill>
                  <a:srgbClr val="0000CC"/>
                </a:solidFill>
                <a:latin typeface="+mn-lt"/>
              </a:rPr>
              <a:t>0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=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</a:rPr>
              <a:t>T</a:t>
            </a:r>
            <a:r>
              <a:rPr kumimoji="1" lang="en-US" altLang="zh-CN" sz="2400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  <a:cs typeface="Arial" charset="0"/>
              </a:rPr>
              <a:t>B</a:t>
            </a:r>
            <a:endParaRPr lang="en-US" altLang="zh-CN" sz="2400" b="1" dirty="0">
              <a:solidFill>
                <a:srgbClr val="0000CC"/>
              </a:solidFill>
              <a:latin typeface="Tahoma" pitchFamily="34" charset="0"/>
            </a:endParaRPr>
          </a:p>
        </p:txBody>
      </p:sp>
      <p:graphicFrame>
        <p:nvGraphicFramePr>
          <p:cNvPr id="70663" name="Object 8">
            <a:extLst>
              <a:ext uri="{FF2B5EF4-FFF2-40B4-BE49-F238E27FC236}">
                <a16:creationId xmlns:a16="http://schemas.microsoft.com/office/drawing/2014/main" id="{4425DB97-1278-4299-BD70-842A3B948559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24000" y="1066800"/>
          <a:ext cx="4089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4" name="Equation" r:id="rId7" imgW="1600200" imgH="228600" progId="">
                  <p:embed/>
                </p:oleObj>
              </mc:Choice>
              <mc:Fallback>
                <p:oleObj name="Equation" r:id="rId7" imgW="1600200" imgH="228600" progId="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66800"/>
                        <a:ext cx="4089400" cy="5842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9" name="Rectangle 11">
            <a:extLst>
              <a:ext uri="{FF2B5EF4-FFF2-40B4-BE49-F238E27FC236}">
                <a16:creationId xmlns:a16="http://schemas.microsoft.com/office/drawing/2014/main" id="{DFC3F239-B64D-4818-A260-F01340535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786438"/>
            <a:ext cx="2393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问题： </a:t>
            </a:r>
            <a:r>
              <a:rPr lang="en-US" altLang="zh-CN" sz="2800" b="1" i="1">
                <a:solidFill>
                  <a:srgbClr val="0000CC"/>
                </a:solidFill>
                <a:latin typeface="Times New Roman" pitchFamily="18" charset="0"/>
              </a:rPr>
              <a:t>t</a:t>
            </a:r>
            <a:r>
              <a:rPr lang="en-US" altLang="zh-CN" sz="2800" b="1" baseline="-25000">
                <a:solidFill>
                  <a:srgbClr val="0000CC"/>
                </a:solidFill>
                <a:latin typeface="Times New Roman" pitchFamily="18" charset="0"/>
              </a:rPr>
              <a:t>0</a:t>
            </a: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= </a:t>
            </a: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119820" name="Rectangle 12">
            <a:extLst>
              <a:ext uri="{FF2B5EF4-FFF2-40B4-BE49-F238E27FC236}">
                <a16:creationId xmlns:a16="http://schemas.microsoft.com/office/drawing/2014/main" id="{5C605A02-4BEB-43DE-A90D-EC819E6B0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38" y="1066800"/>
            <a:ext cx="16430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kumimoji="1" lang="zh-CN" altLang="en-US" sz="20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镜像</a:t>
            </a:r>
            <a:r>
              <a:rPr kumimoji="1" lang="zh-CN" altLang="en-US" sz="20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及</a:t>
            </a:r>
            <a:r>
              <a:rPr kumimoji="1" lang="zh-CN" altLang="en-US" sz="20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右移</a:t>
            </a:r>
          </a:p>
        </p:txBody>
      </p:sp>
      <p:sp>
        <p:nvSpPr>
          <p:cNvPr id="119827" name="Text Box 19">
            <a:extLst>
              <a:ext uri="{FF2B5EF4-FFF2-40B4-BE49-F238E27FC236}">
                <a16:creationId xmlns:a16="http://schemas.microsoft.com/office/drawing/2014/main" id="{1A20CBDB-9D5B-40D9-9567-DF7ABA1AD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057400"/>
            <a:ext cx="3048000" cy="217011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003399"/>
                </a:solidFill>
                <a:ea typeface="微软雅黑" pitchFamily="34" charset="-122"/>
                <a:cs typeface="Arial" charset="0"/>
              </a:rPr>
              <a:t>因果系统</a:t>
            </a:r>
            <a:r>
              <a:rPr lang="zh-CN" altLang="en-US" sz="2400" b="1">
                <a:solidFill>
                  <a:srgbClr val="003399"/>
                </a:solidFill>
                <a:latin typeface="宋体" charset="-122"/>
                <a:ea typeface="微软雅黑" pitchFamily="34" charset="-122"/>
                <a:cs typeface="Arial" charset="0"/>
              </a:rPr>
              <a:t>：</a:t>
            </a:r>
            <a:endParaRPr lang="en-US" altLang="zh-CN" sz="2400" b="1">
              <a:solidFill>
                <a:srgbClr val="003399"/>
              </a:solidFill>
              <a:latin typeface="宋体" charset="-122"/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3000"/>
              </a:lnSpc>
              <a:spcBef>
                <a:spcPct val="50000"/>
              </a:spcBef>
              <a:defRPr/>
            </a:pPr>
            <a:r>
              <a:rPr lang="en-US" altLang="zh-CN" sz="2400" b="1">
                <a:solidFill>
                  <a:srgbClr val="003399"/>
                </a:solidFill>
                <a:latin typeface="宋体" charset="-122"/>
                <a:ea typeface="微软雅黑" pitchFamily="34" charset="-122"/>
                <a:cs typeface="Arial" charset="0"/>
              </a:rPr>
              <a:t>      </a:t>
            </a:r>
            <a:r>
              <a:rPr lang="en-US" altLang="zh-CN" sz="2400" i="1">
                <a:latin typeface="Times New Roman" pitchFamily="18" charset="0"/>
                <a:ea typeface="微软雅黑" pitchFamily="34" charset="-122"/>
                <a:cs typeface="Arial" charset="0"/>
              </a:rPr>
              <a:t>h</a:t>
            </a:r>
            <a:r>
              <a:rPr lang="en-US" altLang="zh-CN" sz="2400">
                <a:latin typeface="Times New Roman" pitchFamily="18" charset="0"/>
                <a:ea typeface="微软雅黑" pitchFamily="34" charset="-122"/>
                <a:cs typeface="Arial" charset="0"/>
              </a:rPr>
              <a:t>(t) = 0,   </a:t>
            </a:r>
            <a:r>
              <a:rPr lang="en-US" altLang="zh-CN" sz="2400" i="1">
                <a:latin typeface="Times New Roman" pitchFamily="18" charset="0"/>
                <a:ea typeface="微软雅黑" pitchFamily="34" charset="-122"/>
                <a:cs typeface="Arial" charset="0"/>
              </a:rPr>
              <a:t>t </a:t>
            </a:r>
            <a:r>
              <a:rPr lang="en-US" altLang="zh-CN" sz="2400">
                <a:latin typeface="Times New Roman" pitchFamily="18" charset="0"/>
                <a:ea typeface="微软雅黑" pitchFamily="34" charset="-122"/>
                <a:cs typeface="Arial" charset="0"/>
              </a:rPr>
              <a:t>&lt;0</a:t>
            </a:r>
          </a:p>
          <a:p>
            <a:pPr eaLnBrk="1" hangingPunct="1">
              <a:lnSpc>
                <a:spcPts val="3000"/>
              </a:lnSpc>
              <a:spcBef>
                <a:spcPct val="50000"/>
              </a:spcBef>
              <a:defRPr/>
            </a:pPr>
            <a:r>
              <a:rPr lang="en-US" altLang="zh-CN" sz="2400">
                <a:latin typeface="Times New Roman" pitchFamily="18" charset="0"/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>
                <a:latin typeface="Times New Roman" pitchFamily="18" charset="0"/>
                <a:ea typeface="微软雅黑" pitchFamily="34" charset="-122"/>
                <a:cs typeface="Arial" charset="0"/>
              </a:rPr>
              <a:t>即</a:t>
            </a:r>
            <a:r>
              <a:rPr lang="zh-CN" altLang="en-US" sz="2400">
                <a:latin typeface="Times New Roman" pitchFamily="18" charset="0"/>
                <a:ea typeface="微软雅黑" pitchFamily="34" charset="-122"/>
                <a:cs typeface="Arial" charset="0"/>
              </a:rPr>
              <a:t>    </a:t>
            </a:r>
            <a:r>
              <a:rPr lang="en-US" altLang="zh-CN" sz="2400" i="1">
                <a:latin typeface="Times New Roman" pitchFamily="18" charset="0"/>
                <a:ea typeface="微软雅黑" pitchFamily="34" charset="-122"/>
                <a:cs typeface="Arial" charset="0"/>
              </a:rPr>
              <a:t>s</a:t>
            </a:r>
            <a:r>
              <a:rPr lang="en-US" altLang="zh-CN" sz="2400">
                <a:latin typeface="Times New Roman" pitchFamily="18" charset="0"/>
                <a:ea typeface="微软雅黑" pitchFamily="34" charset="-122"/>
                <a:cs typeface="Arial" charset="0"/>
              </a:rPr>
              <a:t>(t</a:t>
            </a:r>
            <a:r>
              <a:rPr lang="en-US" altLang="zh-CN" sz="2400" baseline="-25000">
                <a:latin typeface="Times New Roman" pitchFamily="18" charset="0"/>
                <a:ea typeface="微软雅黑" pitchFamily="34" charset="-122"/>
                <a:cs typeface="Arial" charset="0"/>
              </a:rPr>
              <a:t>0</a:t>
            </a:r>
            <a:r>
              <a:rPr lang="en-US" altLang="zh-CN" sz="2400">
                <a:latin typeface="Times New Roman" pitchFamily="18" charset="0"/>
                <a:ea typeface="微软雅黑" pitchFamily="34" charset="-122"/>
                <a:cs typeface="Arial" charset="0"/>
              </a:rPr>
              <a:t>- t) = 0,   </a:t>
            </a:r>
            <a:r>
              <a:rPr lang="en-US" altLang="zh-CN" sz="2400" i="1">
                <a:latin typeface="Times New Roman" pitchFamily="18" charset="0"/>
                <a:ea typeface="微软雅黑" pitchFamily="34" charset="-122"/>
                <a:cs typeface="Arial" charset="0"/>
              </a:rPr>
              <a:t>t </a:t>
            </a:r>
            <a:r>
              <a:rPr lang="en-US" altLang="zh-CN" sz="2400">
                <a:latin typeface="Times New Roman" pitchFamily="18" charset="0"/>
                <a:ea typeface="微软雅黑" pitchFamily="34" charset="-122"/>
                <a:cs typeface="Arial" charset="0"/>
              </a:rPr>
              <a:t>&lt;0</a:t>
            </a:r>
          </a:p>
          <a:p>
            <a:pPr eaLnBrk="1" hangingPunct="1">
              <a:lnSpc>
                <a:spcPts val="3000"/>
              </a:lnSpc>
              <a:spcBef>
                <a:spcPct val="50000"/>
              </a:spcBef>
              <a:defRPr/>
            </a:pPr>
            <a:r>
              <a:rPr lang="en-US" altLang="zh-CN" sz="2400">
                <a:latin typeface="Times New Roman" pitchFamily="18" charset="0"/>
                <a:ea typeface="微软雅黑" pitchFamily="34" charset="-122"/>
                <a:cs typeface="Arial" charset="0"/>
              </a:rPr>
              <a:t>             </a:t>
            </a:r>
            <a:r>
              <a:rPr lang="en-US" altLang="zh-CN" sz="2400" i="1">
                <a:latin typeface="Times New Roman" pitchFamily="18" charset="0"/>
                <a:ea typeface="微软雅黑" pitchFamily="34" charset="-122"/>
                <a:cs typeface="Arial" charset="0"/>
              </a:rPr>
              <a:t>s</a:t>
            </a:r>
            <a:r>
              <a:rPr lang="en-US" altLang="zh-CN" sz="2400">
                <a:latin typeface="Times New Roman" pitchFamily="18" charset="0"/>
                <a:ea typeface="微软雅黑" pitchFamily="34" charset="-122"/>
                <a:cs typeface="Arial" charset="0"/>
              </a:rPr>
              <a:t>(t) = 0,   </a:t>
            </a:r>
            <a:r>
              <a:rPr lang="en-US" altLang="zh-CN" sz="2400" i="1">
                <a:latin typeface="Times New Roman" pitchFamily="18" charset="0"/>
                <a:ea typeface="微软雅黑" pitchFamily="34" charset="-122"/>
                <a:cs typeface="Arial" charset="0"/>
              </a:rPr>
              <a:t>t</a:t>
            </a:r>
            <a:r>
              <a:rPr lang="en-US" altLang="zh-CN" sz="2400">
                <a:latin typeface="Times New Roman" pitchFamily="18" charset="0"/>
                <a:ea typeface="微软雅黑" pitchFamily="34" charset="-122"/>
                <a:cs typeface="Arial" charset="0"/>
              </a:rPr>
              <a:t> &gt;</a:t>
            </a:r>
            <a:r>
              <a:rPr lang="en-US" altLang="zh-CN" sz="2400" i="1">
                <a:latin typeface="Times New Roman" pitchFamily="18" charset="0"/>
                <a:ea typeface="微软雅黑" pitchFamily="34" charset="-122"/>
                <a:cs typeface="Arial" charset="0"/>
              </a:rPr>
              <a:t>t</a:t>
            </a:r>
            <a:r>
              <a:rPr lang="en-US" altLang="zh-CN" sz="2400" baseline="-25000">
                <a:latin typeface="Times New Roman" pitchFamily="18" charset="0"/>
                <a:ea typeface="微软雅黑" pitchFamily="34" charset="-122"/>
                <a:cs typeface="Arial" charset="0"/>
              </a:rPr>
              <a:t>0</a:t>
            </a:r>
            <a:endParaRPr lang="en-US" altLang="zh-CN" sz="2400">
              <a:latin typeface="Times New Roman" pitchFamily="18" charset="0"/>
              <a:ea typeface="微软雅黑" pitchFamily="34" charset="-122"/>
              <a:cs typeface="Arial" charset="0"/>
            </a:endParaRPr>
          </a:p>
        </p:txBody>
      </p:sp>
      <p:graphicFrame>
        <p:nvGraphicFramePr>
          <p:cNvPr id="70667" name="Object 20">
            <a:extLst>
              <a:ext uri="{FF2B5EF4-FFF2-40B4-BE49-F238E27FC236}">
                <a16:creationId xmlns:a16="http://schemas.microsoft.com/office/drawing/2014/main" id="{688BD6AE-5F75-45BB-8615-697072848B11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81200" y="4206875"/>
          <a:ext cx="1576388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5" name="Visio" r:id="rId9" imgW="970286" imgH="624887" progId="">
                  <p:embed/>
                </p:oleObj>
              </mc:Choice>
              <mc:Fallback>
                <p:oleObj name="Visio" r:id="rId9" imgW="970286" imgH="624887" progId="">
                  <p:embed/>
                  <p:pic>
                    <p:nvPicPr>
                      <p:cNvPr id="0" name="Object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06875"/>
                        <a:ext cx="1576388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D51A4C2D-AAAA-4676-89E3-F82A1E65C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28638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图解：</a:t>
            </a:r>
          </a:p>
        </p:txBody>
      </p:sp>
      <p:sp>
        <p:nvSpPr>
          <p:cNvPr id="70669" name="矩形 15">
            <a:extLst>
              <a:ext uri="{FF2B5EF4-FFF2-40B4-BE49-F238E27FC236}">
                <a16:creationId xmlns:a16="http://schemas.microsoft.com/office/drawing/2014/main" id="{2BB324C6-F527-433B-AC27-40BC9F729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88" y="2370138"/>
            <a:ext cx="12192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3265BC1F-8538-4BC9-990E-095CD2E89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91200"/>
            <a:ext cx="3124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+mn-lt"/>
                <a:ea typeface="微软雅黑" pitchFamily="34" charset="-122"/>
              </a:rPr>
              <a:t>这时 </a:t>
            </a:r>
            <a:r>
              <a:rPr lang="zh-CN" altLang="en-US" sz="2000" b="1" dirty="0">
                <a:latin typeface="+mn-lt"/>
                <a:ea typeface="微软雅黑" pitchFamily="34" charset="-122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h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  <a:cs typeface="Arial" pitchFamily="34" charset="0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cs typeface="Arial" pitchFamily="34" charset="0"/>
              </a:rPr>
              <a:t>=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  <a:cs typeface="Arial" pitchFamily="34" charset="0"/>
              </a:rPr>
              <a:t> s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cs typeface="Arial" pitchFamily="34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  <a:cs typeface="Arial" pitchFamily="34" charset="0"/>
              </a:rPr>
              <a:t>T</a:t>
            </a:r>
            <a:r>
              <a:rPr kumimoji="1" lang="en-US" altLang="zh-CN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  <a:cs typeface="Arial" pitchFamily="34" charset="0"/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cs typeface="Arial" pitchFamily="34" charset="0"/>
              </a:rPr>
              <a:t>-t)</a:t>
            </a:r>
          </a:p>
        </p:txBody>
      </p:sp>
      <p:sp>
        <p:nvSpPr>
          <p:cNvPr id="70671" name="灯片编号占位符 1">
            <a:extLst>
              <a:ext uri="{FF2B5EF4-FFF2-40B4-BE49-F238E27FC236}">
                <a16:creationId xmlns:a16="http://schemas.microsoft.com/office/drawing/2014/main" id="{2971AF6E-6D14-46ED-AE06-7E26069309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2690EA-5699-414F-953A-37341294BE89}" type="slidenum">
              <a:rPr lang="en-US" altLang="zh-CN">
                <a:ea typeface="华文彩云" panose="02010800040101010101" pitchFamily="2" charset="-122"/>
              </a:rPr>
              <a:pPr eaLnBrk="1" hangingPunct="1"/>
              <a:t>37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4">
            <a:extLst>
              <a:ext uri="{FF2B5EF4-FFF2-40B4-BE49-F238E27FC236}">
                <a16:creationId xmlns:a16="http://schemas.microsoft.com/office/drawing/2014/main" id="{8BE72BF1-161C-4710-B460-818A5786CF3A}"/>
              </a:ext>
            </a:extLst>
          </p:cNvPr>
          <p:cNvGraphicFramePr>
            <a:graphicFrameLocks/>
          </p:cNvGraphicFramePr>
          <p:nvPr/>
        </p:nvGraphicFramePr>
        <p:xfrm>
          <a:off x="1652588" y="1143000"/>
          <a:ext cx="5434012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name="Equation" r:id="rId3" imgW="2247900" imgH="330200" progId="">
                  <p:embed/>
                </p:oleObj>
              </mc:Choice>
              <mc:Fallback>
                <p:oleObj name="Equation" r:id="rId3" imgW="2247900" imgH="330200" progId="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1143000"/>
                        <a:ext cx="5434012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6">
            <a:extLst>
              <a:ext uri="{FF2B5EF4-FFF2-40B4-BE49-F238E27FC236}">
                <a16:creationId xmlns:a16="http://schemas.microsoft.com/office/drawing/2014/main" id="{BDFBD6D3-DA55-4F10-B4E8-88BB96F3357B}"/>
              </a:ext>
            </a:extLst>
          </p:cNvPr>
          <p:cNvGraphicFramePr>
            <a:graphicFrameLocks/>
          </p:cNvGraphicFramePr>
          <p:nvPr/>
        </p:nvGraphicFramePr>
        <p:xfrm>
          <a:off x="2420938" y="1946275"/>
          <a:ext cx="35306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3" name="Equation" r:id="rId5" imgW="1498600" imgH="330200" progId="">
                  <p:embed/>
                </p:oleObj>
              </mc:Choice>
              <mc:Fallback>
                <p:oleObj name="Equation" r:id="rId5" imgW="1498600" imgH="330200" progId="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1946275"/>
                        <a:ext cx="35306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10">
            <a:extLst>
              <a:ext uri="{FF2B5EF4-FFF2-40B4-BE49-F238E27FC236}">
                <a16:creationId xmlns:a16="http://schemas.microsoft.com/office/drawing/2014/main" id="{0D30ACE9-97AF-4D0B-BB77-689919940195}"/>
              </a:ext>
            </a:extLst>
          </p:cNvPr>
          <p:cNvGraphicFramePr>
            <a:graphicFrameLocks/>
          </p:cNvGraphicFramePr>
          <p:nvPr/>
        </p:nvGraphicFramePr>
        <p:xfrm>
          <a:off x="2411413" y="2819400"/>
          <a:ext cx="482758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" name="Equation" r:id="rId7" imgW="2247900" imgH="330200" progId="">
                  <p:embed/>
                </p:oleObj>
              </mc:Choice>
              <mc:Fallback>
                <p:oleObj name="Equation" r:id="rId7" imgW="2247900" imgH="330200" progId="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819400"/>
                        <a:ext cx="4827587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CCFFFF"/>
                                </a:gs>
                                <a:gs pos="100000">
                                  <a:srgbClr val="5E7676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22">
            <a:extLst>
              <a:ext uri="{FF2B5EF4-FFF2-40B4-BE49-F238E27FC236}">
                <a16:creationId xmlns:a16="http://schemas.microsoft.com/office/drawing/2014/main" id="{40C957BE-2AA9-4C66-969F-CED012C35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</a:rPr>
              <a:t>k</a:t>
            </a:r>
            <a:r>
              <a:rPr lang="en-US" altLang="zh-CN" sz="2400" b="1">
                <a:latin typeface="Times New Roman" panose="02020603050405020304" pitchFamily="18" charset="0"/>
              </a:rPr>
              <a:t>=1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</a:p>
        </p:txBody>
      </p:sp>
      <p:graphicFrame>
        <p:nvGraphicFramePr>
          <p:cNvPr id="71686" name="Object 23">
            <a:extLst>
              <a:ext uri="{FF2B5EF4-FFF2-40B4-BE49-F238E27FC236}">
                <a16:creationId xmlns:a16="http://schemas.microsoft.com/office/drawing/2014/main" id="{F63D3518-7E68-4FD2-B4DC-B47EEB4D8719}"/>
              </a:ext>
            </a:extLst>
          </p:cNvPr>
          <p:cNvGraphicFramePr>
            <a:graphicFrameLocks/>
          </p:cNvGraphicFramePr>
          <p:nvPr/>
        </p:nvGraphicFramePr>
        <p:xfrm>
          <a:off x="3460750" y="3922713"/>
          <a:ext cx="24828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5" name="Equation" r:id="rId9" imgW="20716875" imgH="4867275" progId="">
                  <p:embed/>
                </p:oleObj>
              </mc:Choice>
              <mc:Fallback>
                <p:oleObj name="Equation" r:id="rId9" imgW="20716875" imgH="4867275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3922713"/>
                        <a:ext cx="2482850" cy="5905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4196730E-DBC5-4ABF-94D6-486B4FF3B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638800"/>
            <a:ext cx="7620000" cy="573088"/>
          </a:xfrm>
          <a:prstGeom prst="rect">
            <a:avLst/>
          </a:prstGeom>
          <a:solidFill>
            <a:srgbClr val="E8E8E8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zh-CN" altLang="en-US" sz="24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匹配滤波器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可看成是一个计算输入信号自相关函数的</a:t>
            </a:r>
            <a:r>
              <a:rPr lang="zh-CN" altLang="en-US" sz="24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相关器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71688" name="Text Box 26">
            <a:extLst>
              <a:ext uri="{FF2B5EF4-FFF2-40B4-BE49-F238E27FC236}">
                <a16:creationId xmlns:a16="http://schemas.microsoft.com/office/drawing/2014/main" id="{68D882BA-35B8-487C-97F3-C17A662A3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4854575"/>
            <a:ext cx="121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i="1" dirty="0">
                <a:solidFill>
                  <a:srgbClr val="FF0000"/>
                </a:solidFill>
                <a:latin typeface="+mn-lt"/>
                <a:cs typeface="Arial" charset="0"/>
              </a:rPr>
              <a:t>t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cs typeface="Arial" charset="0"/>
              </a:rPr>
              <a:t>=</a:t>
            </a:r>
            <a:r>
              <a:rPr lang="en-US" altLang="zh-CN" sz="2800" i="1" dirty="0">
                <a:solidFill>
                  <a:srgbClr val="FF0000"/>
                </a:solidFill>
                <a:latin typeface="+mn-lt"/>
                <a:cs typeface="Arial" charset="0"/>
              </a:rPr>
              <a:t>t</a:t>
            </a:r>
            <a:r>
              <a:rPr lang="en-US" altLang="zh-CN" sz="2800" baseline="-25000" dirty="0">
                <a:solidFill>
                  <a:srgbClr val="FF0000"/>
                </a:solidFill>
                <a:latin typeface="+mn-lt"/>
                <a:cs typeface="Arial" charset="0"/>
              </a:rPr>
              <a:t>0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时</a:t>
            </a:r>
            <a:endParaRPr lang="zh-CN" altLang="en-US" sz="2000" b="1" dirty="0">
              <a:latin typeface="+mn-lt"/>
              <a:ea typeface="华文新魏" pitchFamily="2" charset="-122"/>
              <a:cs typeface="Arial" charset="0"/>
            </a:endParaRPr>
          </a:p>
        </p:txBody>
      </p:sp>
      <p:graphicFrame>
        <p:nvGraphicFramePr>
          <p:cNvPr id="71689" name="Object 27">
            <a:extLst>
              <a:ext uri="{FF2B5EF4-FFF2-40B4-BE49-F238E27FC236}">
                <a16:creationId xmlns:a16="http://schemas.microsoft.com/office/drawing/2014/main" id="{D5B656C3-2651-4A0C-83D9-6D871D303E92}"/>
              </a:ext>
            </a:extLst>
          </p:cNvPr>
          <p:cNvGraphicFramePr>
            <a:graphicFrameLocks/>
          </p:cNvGraphicFramePr>
          <p:nvPr/>
        </p:nvGraphicFramePr>
        <p:xfrm>
          <a:off x="2819400" y="4765675"/>
          <a:ext cx="515937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" name="Equation" r:id="rId11" imgW="2171700" imgH="292100" progId="">
                  <p:embed/>
                </p:oleObj>
              </mc:Choice>
              <mc:Fallback>
                <p:oleObj name="Equation" r:id="rId11" imgW="2171700" imgH="292100" progId="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765675"/>
                        <a:ext cx="5159375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99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7">
            <a:extLst>
              <a:ext uri="{FF2B5EF4-FFF2-40B4-BE49-F238E27FC236}">
                <a16:creationId xmlns:a16="http://schemas.microsoft.com/office/drawing/2014/main" id="{D72DAC1B-D28A-4100-AF07-7D6EC9A49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69913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匹配滤波器的输出信号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s</a:t>
            </a:r>
            <a:r>
              <a:rPr kumimoji="1" lang="en-US" altLang="zh-CN" sz="1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o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t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endParaRPr kumimoji="1"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691" name="灯片编号占位符 10">
            <a:extLst>
              <a:ext uri="{FF2B5EF4-FFF2-40B4-BE49-F238E27FC236}">
                <a16:creationId xmlns:a16="http://schemas.microsoft.com/office/drawing/2014/main" id="{3F3081D5-6EEF-46DA-8921-CEFEDA4795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E1E6F8-8193-4F3D-A3A5-8705507A2D4C}" type="slidenum">
              <a:rPr lang="en-US" altLang="zh-CN">
                <a:ea typeface="华文彩云" panose="02010800040101010101" pitchFamily="2" charset="-122"/>
              </a:rPr>
              <a:pPr eaLnBrk="1" hangingPunct="1"/>
              <a:t>38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矩形 26">
            <a:extLst>
              <a:ext uri="{FF2B5EF4-FFF2-40B4-BE49-F238E27FC236}">
                <a16:creationId xmlns:a16="http://schemas.microsoft.com/office/drawing/2014/main" id="{2175BA0A-B2EF-4776-AC11-0EEA15C02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4175"/>
            <a:ext cx="6172200" cy="2438400"/>
          </a:xfrm>
          <a:prstGeom prst="rect">
            <a:avLst/>
          </a:prstGeom>
          <a:solidFill>
            <a:srgbClr val="E8E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03DF1B-1D03-4C7C-9DFC-BE3E2361D73D}"/>
              </a:ext>
            </a:extLst>
          </p:cNvPr>
          <p:cNvSpPr/>
          <p:nvPr/>
        </p:nvSpPr>
        <p:spPr>
          <a:xfrm>
            <a:off x="609600" y="533400"/>
            <a:ext cx="7924800" cy="9906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zh-CN" altLang="en-US" sz="2000" b="1" dirty="0">
                <a:ea typeface="幼圆" pitchFamily="49" charset="-122"/>
                <a:cs typeface="Arial" pitchFamily="34" charset="0"/>
              </a:rPr>
              <a:t>    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设接收信号码元 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s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)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的波形如图。试求其匹配滤波器的特性</a:t>
            </a:r>
            <a:r>
              <a:rPr lang="en-US" altLang="zh-CN" sz="20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H</a:t>
            </a:r>
            <a:r>
              <a:rPr lang="en-US" altLang="zh-CN" sz="2000" b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0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f</a:t>
            </a:r>
            <a:r>
              <a:rPr lang="en-US" altLang="zh-CN" sz="2000" b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z="2000" b="1" dirty="0">
                <a:latin typeface="+mn-lt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400" dirty="0">
                <a:latin typeface="+mn-lt"/>
                <a:ea typeface="微软雅黑" pitchFamily="34" charset="-122"/>
                <a:cs typeface="Arial" pitchFamily="34" charset="0"/>
              </a:rPr>
              <a:t>、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冲激响应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华文中宋" pitchFamily="2" charset="-122"/>
              </a:rPr>
              <a:t>h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华文中宋" pitchFamily="2" charset="-122"/>
              </a:rPr>
              <a:t>(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华文中宋" pitchFamily="2" charset="-122"/>
              </a:rPr>
              <a:t>t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华文中宋" pitchFamily="2" charset="-122"/>
              </a:rPr>
              <a:t>)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、最大输出信噪比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  <a:ea typeface="华文中宋" pitchFamily="2" charset="-122"/>
              </a:rPr>
              <a:t>r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+mn-lt"/>
                <a:ea typeface="华文中宋" pitchFamily="2" charset="-122"/>
              </a:rPr>
              <a:t>omax</a:t>
            </a:r>
            <a:r>
              <a:rPr lang="en-US" altLang="zh-CN" sz="2400" b="1" baseline="-25000" dirty="0">
                <a:solidFill>
                  <a:srgbClr val="0000CC"/>
                </a:solidFill>
                <a:latin typeface="+mn-lt"/>
                <a:ea typeface="华文中宋" pitchFamily="2" charset="-122"/>
              </a:rPr>
              <a:t>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和输出信号码元</a:t>
            </a:r>
            <a:r>
              <a:rPr lang="zh-CN" altLang="en-US" sz="2000" b="1" dirty="0">
                <a:latin typeface="+mn-lt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+mn-lt"/>
                <a:cs typeface="Arial" charset="0"/>
              </a:rPr>
              <a:t>o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)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的波形。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04EDDDFE-395D-47A6-9F32-8BD885E28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1600200"/>
            <a:ext cx="842963" cy="49688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grpSp>
        <p:nvGrpSpPr>
          <p:cNvPr id="72709" name="Group 22">
            <a:extLst>
              <a:ext uri="{FF2B5EF4-FFF2-40B4-BE49-F238E27FC236}">
                <a16:creationId xmlns:a16="http://schemas.microsoft.com/office/drawing/2014/main" id="{F257AE4B-6104-4EE1-8770-52180D40078F}"/>
              </a:ext>
            </a:extLst>
          </p:cNvPr>
          <p:cNvGrpSpPr>
            <a:grpSpLocks/>
          </p:cNvGrpSpPr>
          <p:nvPr/>
        </p:nvGrpSpPr>
        <p:grpSpPr bwMode="auto">
          <a:xfrm>
            <a:off x="265113" y="304800"/>
            <a:ext cx="727075" cy="692150"/>
            <a:chOff x="1627" y="845"/>
            <a:chExt cx="509" cy="453"/>
          </a:xfrm>
        </p:grpSpPr>
        <p:grpSp>
          <p:nvGrpSpPr>
            <p:cNvPr id="72725" name="Group 23">
              <a:extLst>
                <a:ext uri="{FF2B5EF4-FFF2-40B4-BE49-F238E27FC236}">
                  <a16:creationId xmlns:a16="http://schemas.microsoft.com/office/drawing/2014/main" id="{C3265899-2E60-433D-8C8E-BED2468D8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72727" name="Oval 24">
                <a:extLst>
                  <a:ext uri="{FF2B5EF4-FFF2-40B4-BE49-F238E27FC236}">
                    <a16:creationId xmlns:a16="http://schemas.microsoft.com/office/drawing/2014/main" id="{6108262C-9977-4BCC-B942-F4CD4DDADA5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彩云" panose="02010800040101010101" pitchFamily="2" charset="-122"/>
                </a:endParaRPr>
              </a:p>
            </p:txBody>
          </p:sp>
          <p:sp>
            <p:nvSpPr>
              <p:cNvPr id="72728" name="Oval 25">
                <a:extLst>
                  <a:ext uri="{FF2B5EF4-FFF2-40B4-BE49-F238E27FC236}">
                    <a16:creationId xmlns:a16="http://schemas.microsoft.com/office/drawing/2014/main" id="{B8CFC4C6-2317-43EA-95DB-62A379A8C59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彩云" panose="02010800040101010101" pitchFamily="2" charset="-122"/>
                </a:endParaRPr>
              </a:p>
            </p:txBody>
          </p:sp>
          <p:sp>
            <p:nvSpPr>
              <p:cNvPr id="72729" name="Oval 26">
                <a:extLst>
                  <a:ext uri="{FF2B5EF4-FFF2-40B4-BE49-F238E27FC236}">
                    <a16:creationId xmlns:a16="http://schemas.microsoft.com/office/drawing/2014/main" id="{183D8347-B03B-4EDD-B94B-36F86630A9E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彩云" panose="02010800040101010101" pitchFamily="2" charset="-122"/>
                </a:endParaRPr>
              </a:p>
            </p:txBody>
          </p:sp>
          <p:sp>
            <p:nvSpPr>
              <p:cNvPr id="72730" name="Oval 27">
                <a:extLst>
                  <a:ext uri="{FF2B5EF4-FFF2-40B4-BE49-F238E27FC236}">
                    <a16:creationId xmlns:a16="http://schemas.microsoft.com/office/drawing/2014/main" id="{40BAAB68-0008-455B-8DED-851A25F5546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彩云" panose="02010800040101010101" pitchFamily="2" charset="-122"/>
                </a:endParaRPr>
              </a:p>
            </p:txBody>
          </p:sp>
          <p:sp>
            <p:nvSpPr>
              <p:cNvPr id="72731" name="Oval 28">
                <a:extLst>
                  <a:ext uri="{FF2B5EF4-FFF2-40B4-BE49-F238E27FC236}">
                    <a16:creationId xmlns:a16="http://schemas.microsoft.com/office/drawing/2014/main" id="{CEBC97D4-E52F-4574-875A-E02550710DD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彩云" panose="02010800040101010101" pitchFamily="2" charset="-122"/>
                </a:endParaRPr>
              </a:p>
            </p:txBody>
          </p:sp>
        </p:grpSp>
        <p:sp>
          <p:nvSpPr>
            <p:cNvPr id="72726" name="Text Box 29">
              <a:extLst>
                <a:ext uri="{FF2B5EF4-FFF2-40B4-BE49-F238E27FC236}">
                  <a16:creationId xmlns:a16="http://schemas.microsoft.com/office/drawing/2014/main" id="{D41AB38A-9B95-44B3-AA89-329DAD872E7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27" y="902"/>
              <a:ext cx="509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40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2710" name="矩形 11">
            <a:extLst>
              <a:ext uri="{FF2B5EF4-FFF2-40B4-BE49-F238E27FC236}">
                <a16:creationId xmlns:a16="http://schemas.microsoft.com/office/drawing/2014/main" id="{01D1AAFC-808B-4CB6-9273-3F3AA316E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24175"/>
            <a:ext cx="696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</a:p>
        </p:txBody>
      </p:sp>
      <p:graphicFrame>
        <p:nvGraphicFramePr>
          <p:cNvPr id="72711" name="Object 18">
            <a:extLst>
              <a:ext uri="{FF2B5EF4-FFF2-40B4-BE49-F238E27FC236}">
                <a16:creationId xmlns:a16="http://schemas.microsoft.com/office/drawing/2014/main" id="{0160AC5D-0860-4FF2-B87B-7C3EE2FA5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971800"/>
          <a:ext cx="2836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2" name="Equation" r:id="rId3" imgW="1422400" imgH="228600" progId="">
                  <p:embed/>
                </p:oleObj>
              </mc:Choice>
              <mc:Fallback>
                <p:oleObj name="Equation" r:id="rId3" imgW="1422400" imgH="228600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71800"/>
                        <a:ext cx="28368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96969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7">
            <a:extLst>
              <a:ext uri="{FF2B5EF4-FFF2-40B4-BE49-F238E27FC236}">
                <a16:creationId xmlns:a16="http://schemas.microsoft.com/office/drawing/2014/main" id="{146C24B7-51FF-4532-9262-9C336495DC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581400"/>
          <a:ext cx="52435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3" name="Equation" r:id="rId5" imgW="2743200" imgH="419100" progId="">
                  <p:embed/>
                </p:oleObj>
              </mc:Choice>
              <mc:Fallback>
                <p:oleObj name="Equation" r:id="rId5" imgW="2743200" imgH="4191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524351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96969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E427242C-A04F-4203-A649-4D9B5D50B01A}"/>
              </a:ext>
            </a:extLst>
          </p:cNvPr>
          <p:cNvSpPr/>
          <p:nvPr/>
        </p:nvSpPr>
        <p:spPr>
          <a:xfrm>
            <a:off x="1295400" y="1676400"/>
            <a:ext cx="38100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+mn-lt"/>
                <a:ea typeface="微软雅黑" pitchFamily="34" charset="-122"/>
              </a:rPr>
              <a:t>令 </a:t>
            </a:r>
            <a:r>
              <a:rPr lang="zh-CN" altLang="en-US" sz="2400" dirty="0">
                <a:latin typeface="+mn-lt"/>
                <a:ea typeface="微软雅黑" pitchFamily="34" charset="-122"/>
              </a:rPr>
              <a:t> </a:t>
            </a:r>
            <a:r>
              <a:rPr lang="en-US" altLang="zh-CN" sz="2400" b="1" i="1" dirty="0">
                <a:latin typeface="+mn-lt"/>
                <a:ea typeface="微软雅黑" pitchFamily="34" charset="-122"/>
                <a:cs typeface="Arial" pitchFamily="34" charset="0"/>
              </a:rPr>
              <a:t>k</a:t>
            </a:r>
            <a:r>
              <a:rPr lang="en-US" altLang="zh-CN" sz="2400" b="1" dirty="0">
                <a:latin typeface="+mn-lt"/>
                <a:ea typeface="微软雅黑" pitchFamily="34" charset="-122"/>
                <a:cs typeface="Arial" pitchFamily="34" charset="0"/>
              </a:rPr>
              <a:t> = 1, 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0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=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B 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则有</a:t>
            </a:r>
          </a:p>
        </p:txBody>
      </p:sp>
      <p:graphicFrame>
        <p:nvGraphicFramePr>
          <p:cNvPr id="72714" name="Object 8">
            <a:extLst>
              <a:ext uri="{FF2B5EF4-FFF2-40B4-BE49-F238E27FC236}">
                <a16:creationId xmlns:a16="http://schemas.microsoft.com/office/drawing/2014/main" id="{40725720-AB6E-4BCD-983A-C2C2746E80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495800"/>
          <a:ext cx="33940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4" name="Equation" r:id="rId7" imgW="1701800" imgH="419100" progId="">
                  <p:embed/>
                </p:oleObj>
              </mc:Choice>
              <mc:Fallback>
                <p:oleObj name="Equation" r:id="rId7" imgW="1701800" imgH="4191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95800"/>
                        <a:ext cx="33940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96969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0">
            <a:extLst>
              <a:ext uri="{FF2B5EF4-FFF2-40B4-BE49-F238E27FC236}">
                <a16:creationId xmlns:a16="http://schemas.microsoft.com/office/drawing/2014/main" id="{8BFE349E-0AF9-4451-AB1F-F9C1EF48E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286000"/>
          <a:ext cx="19050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5" name="Equation" r:id="rId9" imgW="927100" imgH="228600" progId="">
                  <p:embed/>
                </p:oleObj>
              </mc:Choice>
              <mc:Fallback>
                <p:oleObj name="Equation" r:id="rId9" imgW="927100" imgH="2286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86000"/>
                        <a:ext cx="19050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96969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6" name="Object 4">
            <a:extLst>
              <a:ext uri="{FF2B5EF4-FFF2-40B4-BE49-F238E27FC236}">
                <a16:creationId xmlns:a16="http://schemas.microsoft.com/office/drawing/2014/main" id="{67E2043C-0E7C-4FC4-83AC-3415901094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9138" y="3082925"/>
          <a:ext cx="2665412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6" name="Visio" r:id="rId11" imgW="2666238" imgH="1488948" progId="Visio.Drawing.11">
                  <p:embed/>
                </p:oleObj>
              </mc:Choice>
              <mc:Fallback>
                <p:oleObj name="Visio" r:id="rId11" imgW="2666238" imgH="148894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3082925"/>
                        <a:ext cx="2665412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7" name="Object 5">
            <a:extLst>
              <a:ext uri="{FF2B5EF4-FFF2-40B4-BE49-F238E27FC236}">
                <a16:creationId xmlns:a16="http://schemas.microsoft.com/office/drawing/2014/main" id="{D184A814-D784-4419-933B-1923F787D3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8188" y="4683125"/>
          <a:ext cx="321627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7" name="Visio" r:id="rId13" imgW="3217164" imgH="1488948" progId="Visio.Drawing.11">
                  <p:embed/>
                </p:oleObj>
              </mc:Choice>
              <mc:Fallback>
                <p:oleObj name="Visio" r:id="rId13" imgW="3217164" imgH="148894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188" y="4683125"/>
                        <a:ext cx="321627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8" name="矩形 27">
            <a:extLst>
              <a:ext uri="{FF2B5EF4-FFF2-40B4-BE49-F238E27FC236}">
                <a16:creationId xmlns:a16="http://schemas.microsoft.com/office/drawing/2014/main" id="{4976A5AC-105D-48EE-A6BC-AC967BD5F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343150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（见图）</a:t>
            </a:r>
          </a:p>
        </p:txBody>
      </p:sp>
      <p:graphicFrame>
        <p:nvGraphicFramePr>
          <p:cNvPr id="72719" name="Object 14">
            <a:extLst>
              <a:ext uri="{FF2B5EF4-FFF2-40B4-BE49-F238E27FC236}">
                <a16:creationId xmlns:a16="http://schemas.microsoft.com/office/drawing/2014/main" id="{1328129C-C464-4FF3-9C39-B6A97B57D8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1600200"/>
          <a:ext cx="2665413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8" name="Visio" r:id="rId15" imgW="2666238" imgH="1488948" progId="Visio.Drawing.11">
                  <p:embed/>
                </p:oleObj>
              </mc:Choice>
              <mc:Fallback>
                <p:oleObj name="Visio" r:id="rId15" imgW="2666238" imgH="1488948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600200"/>
                        <a:ext cx="2665413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0" name="矩形 29">
            <a:extLst>
              <a:ext uri="{FF2B5EF4-FFF2-40B4-BE49-F238E27FC236}">
                <a16:creationId xmlns:a16="http://schemas.microsoft.com/office/drawing/2014/main" id="{616B3027-2E03-430F-88DC-99896462E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48200"/>
            <a:ext cx="696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可得</a:t>
            </a:r>
          </a:p>
        </p:txBody>
      </p:sp>
      <p:sp>
        <p:nvSpPr>
          <p:cNvPr id="72721" name="矩形 30">
            <a:extLst>
              <a:ext uri="{FF2B5EF4-FFF2-40B4-BE49-F238E27FC236}">
                <a16:creationId xmlns:a16="http://schemas.microsoft.com/office/drawing/2014/main" id="{A277F1F2-6626-43FD-A473-0570BD25A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7338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</a:p>
        </p:txBody>
      </p:sp>
      <p:graphicFrame>
        <p:nvGraphicFramePr>
          <p:cNvPr id="72722" name="Object 15">
            <a:extLst>
              <a:ext uri="{FF2B5EF4-FFF2-40B4-BE49-F238E27FC236}">
                <a16:creationId xmlns:a16="http://schemas.microsoft.com/office/drawing/2014/main" id="{CCA3A0DD-9905-43A1-93AD-0CF5237EF3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486400"/>
          <a:ext cx="26670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9" name="Equation" r:id="rId17" imgW="1206500" imgH="457200" progId="">
                  <p:embed/>
                </p:oleObj>
              </mc:Choice>
              <mc:Fallback>
                <p:oleObj name="Equation" r:id="rId17" imgW="1206500" imgH="457200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86400"/>
                        <a:ext cx="26670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3" name="Object 16">
            <a:extLst>
              <a:ext uri="{FF2B5EF4-FFF2-40B4-BE49-F238E27FC236}">
                <a16:creationId xmlns:a16="http://schemas.microsoft.com/office/drawing/2014/main" id="{01006CE7-AFBA-4503-8C0E-2879A8D8D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5715000"/>
          <a:ext cx="25177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0" name="Equation" r:id="rId19" imgW="1040948" imgH="228501" progId="">
                  <p:embed/>
                </p:oleObj>
              </mc:Choice>
              <mc:Fallback>
                <p:oleObj name="Equation" r:id="rId19" imgW="1040948" imgH="228501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715000"/>
                        <a:ext cx="251777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4" name="灯片编号占位符 4">
            <a:extLst>
              <a:ext uri="{FF2B5EF4-FFF2-40B4-BE49-F238E27FC236}">
                <a16:creationId xmlns:a16="http://schemas.microsoft.com/office/drawing/2014/main" id="{AEB2B9CD-DA43-42BB-A15B-B5D678F6E3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3BA077-C165-4278-8529-1EB02B870967}" type="slidenum">
              <a:rPr lang="en-US" altLang="zh-CN">
                <a:ea typeface="华文彩云" panose="02010800040101010101" pitchFamily="2" charset="-122"/>
              </a:rPr>
              <a:pPr eaLnBrk="1" hangingPunct="1"/>
              <a:t>39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36E607AA-9DE0-428B-90C0-8EB53FFDF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3140075"/>
            <a:ext cx="5057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4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数字信号 的</a:t>
            </a:r>
            <a:r>
              <a:rPr lang="en-US" altLang="zh-CN" sz="4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统计特性</a:t>
            </a:r>
            <a:endParaRPr lang="zh-CN" altLang="zh-CN" sz="4000" b="1" noProof="1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043" name="矩形 4">
            <a:extLst>
              <a:ext uri="{FF2B5EF4-FFF2-40B4-BE49-F238E27FC236}">
                <a16:creationId xmlns:a16="http://schemas.microsoft.com/office/drawing/2014/main" id="{B519405F-F838-4BAB-A7E6-E6DBBE721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5446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en-US" sz="3600" b="1" u="sng" dirty="0">
                <a:solidFill>
                  <a:srgbClr val="800080"/>
                </a:solidFill>
                <a:latin typeface="+mn-ea"/>
                <a:ea typeface="+mn-ea"/>
              </a:rPr>
              <a:t>§</a:t>
            </a:r>
            <a:r>
              <a:rPr lang="en-US" altLang="en-US" sz="3600" b="1" u="sng" dirty="0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9</a:t>
            </a:r>
            <a:r>
              <a:rPr lang="en-US" altLang="zh-CN" sz="3600" b="1" u="sng" dirty="0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.1  </a:t>
            </a:r>
            <a:endParaRPr lang="zh-CN" altLang="en-US" sz="3600" b="1" u="sng" dirty="0">
              <a:solidFill>
                <a:srgbClr val="800080"/>
              </a:solidFill>
              <a:latin typeface="Arial" charset="0"/>
              <a:ea typeface="华文彩云" pitchFamily="2" charset="-122"/>
            </a:endParaRPr>
          </a:p>
        </p:txBody>
      </p:sp>
      <p:sp>
        <p:nvSpPr>
          <p:cNvPr id="36868" name="灯片编号占位符 1">
            <a:extLst>
              <a:ext uri="{FF2B5EF4-FFF2-40B4-BE49-F238E27FC236}">
                <a16:creationId xmlns:a16="http://schemas.microsoft.com/office/drawing/2014/main" id="{0B804DE8-5412-4DA3-BBA5-2F0C77F530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6C5A0B-3B56-4BC9-8E77-7822E6F74415}" type="slidenum">
              <a:rPr lang="en-US" altLang="zh-CN">
                <a:ea typeface="华文彩云" panose="02010800040101010101" pitchFamily="2" charset="-122"/>
              </a:rPr>
              <a:pPr eaLnBrk="1" hangingPunct="1"/>
              <a:t>4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矩形 1">
            <a:extLst>
              <a:ext uri="{FF2B5EF4-FFF2-40B4-BE49-F238E27FC236}">
                <a16:creationId xmlns:a16="http://schemas.microsoft.com/office/drawing/2014/main" id="{41624901-0F57-4585-8CEA-14AEA8F3E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43000"/>
            <a:ext cx="3262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画出此匹配滤波器的方框图</a:t>
            </a:r>
            <a:endParaRPr lang="zh-CN" altLang="en-US" sz="200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3731" name="Picture 3">
            <a:extLst>
              <a:ext uri="{FF2B5EF4-FFF2-40B4-BE49-F238E27FC236}">
                <a16:creationId xmlns:a16="http://schemas.microsoft.com/office/drawing/2014/main" id="{5B10073A-E848-466B-9B27-C0852ADCB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52800"/>
            <a:ext cx="5497513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3732" name="Object 8">
            <a:extLst>
              <a:ext uri="{FF2B5EF4-FFF2-40B4-BE49-F238E27FC236}">
                <a16:creationId xmlns:a16="http://schemas.microsoft.com/office/drawing/2014/main" id="{3287C070-31A5-4A18-B05A-33802CCA8D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057400"/>
          <a:ext cx="3352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Equation" r:id="rId4" imgW="1701800" imgH="419100" progId="">
                  <p:embed/>
                </p:oleObj>
              </mc:Choice>
              <mc:Fallback>
                <p:oleObj name="Equation" r:id="rId4" imgW="1701800" imgH="4191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57400"/>
                        <a:ext cx="33528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96969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灯片编号占位符 1">
            <a:extLst>
              <a:ext uri="{FF2B5EF4-FFF2-40B4-BE49-F238E27FC236}">
                <a16:creationId xmlns:a16="http://schemas.microsoft.com/office/drawing/2014/main" id="{E7C32C79-A5BC-4378-8E60-F2C7DE7A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43D6D9-111F-464F-A9B4-03A3F5C90067}" type="slidenum">
              <a:rPr lang="en-US" altLang="zh-CN">
                <a:ea typeface="华文彩云" panose="02010800040101010101" pitchFamily="2" charset="-122"/>
              </a:rPr>
              <a:pPr eaLnBrk="1" hangingPunct="1"/>
              <a:t>40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F93CDD19-E4C3-4AAD-9078-1DD84AB39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194575" name="Rectangle 15">
            <a:extLst>
              <a:ext uri="{FF2B5EF4-FFF2-40B4-BE49-F238E27FC236}">
                <a16:creationId xmlns:a16="http://schemas.microsoft.com/office/drawing/2014/main" id="{F79D05D1-12A4-402C-9280-B25796A98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194577" name="Rectangle 17">
            <a:extLst>
              <a:ext uri="{FF2B5EF4-FFF2-40B4-BE49-F238E27FC236}">
                <a16:creationId xmlns:a16="http://schemas.microsoft.com/office/drawing/2014/main" id="{95C068AC-98EE-49B0-8DC0-53DCD78A6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grpSp>
        <p:nvGrpSpPr>
          <p:cNvPr id="74757" name="组合 31">
            <a:extLst>
              <a:ext uri="{FF2B5EF4-FFF2-40B4-BE49-F238E27FC236}">
                <a16:creationId xmlns:a16="http://schemas.microsoft.com/office/drawing/2014/main" id="{08364AEC-B5EA-458D-9C63-8821963544A7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746250"/>
            <a:ext cx="3581400" cy="4654550"/>
            <a:chOff x="5105228" y="1212849"/>
            <a:chExt cx="3581802" cy="4654965"/>
          </a:xfrm>
        </p:grpSpPr>
        <p:grpSp>
          <p:nvGrpSpPr>
            <p:cNvPr id="74782" name="Group 5">
              <a:extLst>
                <a:ext uri="{FF2B5EF4-FFF2-40B4-BE49-F238E27FC236}">
                  <a16:creationId xmlns:a16="http://schemas.microsoft.com/office/drawing/2014/main" id="{A04CEA4F-0CAC-4023-96D4-605BCD860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228" y="1212849"/>
              <a:ext cx="3581802" cy="4654965"/>
              <a:chOff x="6458" y="5835"/>
              <a:chExt cx="3278" cy="4590"/>
            </a:xfrm>
          </p:grpSpPr>
          <p:pic>
            <p:nvPicPr>
              <p:cNvPr id="74791" name="Picture 6" descr="图8">
                <a:extLst>
                  <a:ext uri="{FF2B5EF4-FFF2-40B4-BE49-F238E27FC236}">
                    <a16:creationId xmlns:a16="http://schemas.microsoft.com/office/drawing/2014/main" id="{E47B25C0-41B5-4C2C-BDF7-D7849DD796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18" r="10526" b="4681"/>
              <a:stretch>
                <a:fillRect/>
              </a:stretch>
            </p:blipFill>
            <p:spPr bwMode="auto">
              <a:xfrm>
                <a:off x="6458" y="5835"/>
                <a:ext cx="3278" cy="4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792" name="Text Box 13">
                <a:extLst>
                  <a:ext uri="{FF2B5EF4-FFF2-40B4-BE49-F238E27FC236}">
                    <a16:creationId xmlns:a16="http://schemas.microsoft.com/office/drawing/2014/main" id="{7785C01A-9BED-426F-B37B-F996D3B2C8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76" y="9405"/>
                <a:ext cx="540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7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2T</a:t>
                </a:r>
                <a:r>
                  <a:rPr lang="en-US" altLang="zh-CN" sz="900" baseline="-25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4783" name="矩形 19">
              <a:extLst>
                <a:ext uri="{FF2B5EF4-FFF2-40B4-BE49-F238E27FC236}">
                  <a16:creationId xmlns:a16="http://schemas.microsoft.com/office/drawing/2014/main" id="{4E3291BF-B9D5-42EF-9264-6B9C4ED83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232" y="2224314"/>
              <a:ext cx="43633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FF0000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T</a:t>
              </a:r>
              <a:r>
                <a:rPr lang="en-US" altLang="zh-CN" b="1" baseline="-25000">
                  <a:solidFill>
                    <a:srgbClr val="FF0000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  <a:endParaRPr lang="zh-CN" altLang="en-US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4784" name="矩形 21">
              <a:extLst>
                <a:ext uri="{FF2B5EF4-FFF2-40B4-BE49-F238E27FC236}">
                  <a16:creationId xmlns:a16="http://schemas.microsoft.com/office/drawing/2014/main" id="{C8CBC819-5A01-438D-B6AA-1646CA245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0662" y="5304972"/>
              <a:ext cx="43633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FF0000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T</a:t>
              </a:r>
              <a:r>
                <a:rPr lang="en-US" altLang="zh-CN" b="1" baseline="-25000">
                  <a:solidFill>
                    <a:srgbClr val="FF0000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  <a:endParaRPr lang="zh-CN" altLang="en-US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4785" name="矩形 22">
              <a:extLst>
                <a:ext uri="{FF2B5EF4-FFF2-40B4-BE49-F238E27FC236}">
                  <a16:creationId xmlns:a16="http://schemas.microsoft.com/office/drawing/2014/main" id="{067942E7-4497-4D7A-9E33-68D9D1ECD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718" y="3552372"/>
              <a:ext cx="43633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FF0000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T</a:t>
              </a:r>
              <a:r>
                <a:rPr lang="en-US" altLang="zh-CN" b="1" baseline="-25000">
                  <a:solidFill>
                    <a:srgbClr val="FF0000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  <a:endParaRPr lang="zh-CN" altLang="en-US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4786" name="矩形 24">
              <a:extLst>
                <a:ext uri="{FF2B5EF4-FFF2-40B4-BE49-F238E27FC236}">
                  <a16:creationId xmlns:a16="http://schemas.microsoft.com/office/drawing/2014/main" id="{3EE23716-74FC-494D-923E-6A152E2C2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719" y="1284516"/>
              <a:ext cx="53340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rgbClr val="0000CC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s</a:t>
              </a:r>
              <a:r>
                <a:rPr lang="en-US" altLang="zh-CN" sz="2000">
                  <a:solidFill>
                    <a:srgbClr val="0000CC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i="1">
                  <a:solidFill>
                    <a:srgbClr val="0000CC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t</a:t>
              </a:r>
              <a:r>
                <a:rPr lang="en-US" altLang="zh-CN" sz="2000">
                  <a:solidFill>
                    <a:srgbClr val="0000CC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  <a:r>
                <a:rPr lang="en-US" altLang="zh-CN" sz="2400">
                  <a:solidFill>
                    <a:srgbClr val="0000CC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CN" altLang="en-US"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4787" name="矩形 25">
              <a:extLst>
                <a:ext uri="{FF2B5EF4-FFF2-40B4-BE49-F238E27FC236}">
                  <a16:creationId xmlns:a16="http://schemas.microsoft.com/office/drawing/2014/main" id="{81ED8C6F-9511-4472-A82C-450BCF152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9603" y="2761344"/>
              <a:ext cx="508070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rgbClr val="0000CC"/>
                  </a:solidFill>
                  <a:ea typeface="华文中宋" panose="02010600040101010101" pitchFamily="2" charset="-122"/>
                </a:rPr>
                <a:t>h</a:t>
              </a:r>
              <a:r>
                <a:rPr lang="en-US" altLang="zh-CN" sz="2000">
                  <a:solidFill>
                    <a:srgbClr val="0000CC"/>
                  </a:solidFill>
                  <a:ea typeface="华文中宋" panose="02010600040101010101" pitchFamily="2" charset="-122"/>
                </a:rPr>
                <a:t>(t)</a:t>
              </a:r>
              <a:r>
                <a:rPr lang="en-US" altLang="zh-CN" sz="2000">
                  <a:solidFill>
                    <a:srgbClr val="0000CC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CN" altLang="en-US">
                <a:ea typeface="华文彩云" panose="02010800040101010101" pitchFamily="2" charset="-122"/>
              </a:endParaRPr>
            </a:p>
          </p:txBody>
        </p:sp>
        <p:sp>
          <p:nvSpPr>
            <p:cNvPr id="74788" name="矩形 26">
              <a:extLst>
                <a:ext uri="{FF2B5EF4-FFF2-40B4-BE49-F238E27FC236}">
                  <a16:creationId xmlns:a16="http://schemas.microsoft.com/office/drawing/2014/main" id="{4468AC9C-B50A-487F-8142-A511EB0B4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6061" y="4191000"/>
              <a:ext cx="57796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rgbClr val="0000CC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s</a:t>
              </a:r>
              <a:r>
                <a:rPr lang="en-US" altLang="zh-CN" sz="2000" baseline="-25000">
                  <a:solidFill>
                    <a:srgbClr val="0000CC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o</a:t>
              </a:r>
              <a:r>
                <a:rPr lang="en-US" altLang="zh-CN" sz="2000">
                  <a:solidFill>
                    <a:srgbClr val="0000CC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i="1">
                  <a:solidFill>
                    <a:srgbClr val="0000CC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t</a:t>
              </a:r>
              <a:r>
                <a:rPr lang="en-US" altLang="zh-CN" sz="2000">
                  <a:solidFill>
                    <a:srgbClr val="0000CC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  <a:endParaRPr lang="zh-CN" altLang="en-US">
                <a:ea typeface="华文彩云" panose="020108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4789" name="矩形 28">
              <a:extLst>
                <a:ext uri="{FF2B5EF4-FFF2-40B4-BE49-F238E27FC236}">
                  <a16:creationId xmlns:a16="http://schemas.microsoft.com/office/drawing/2014/main" id="{869059DA-28C4-41EC-AD1F-BA8FAA839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2543628"/>
              <a:ext cx="304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ea typeface="华文彩云" panose="02010800040101010101" pitchFamily="2" charset="-122"/>
              </a:endParaRPr>
            </a:p>
          </p:txBody>
        </p:sp>
        <p:sp>
          <p:nvSpPr>
            <p:cNvPr id="74790" name="矩形 29">
              <a:extLst>
                <a:ext uri="{FF2B5EF4-FFF2-40B4-BE49-F238E27FC236}">
                  <a16:creationId xmlns:a16="http://schemas.microsoft.com/office/drawing/2014/main" id="{A8F236B2-9632-45FD-BA4D-9C913ABBB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6342" y="3962400"/>
              <a:ext cx="304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ea typeface="华文彩云" panose="02010800040101010101" pitchFamily="2" charset="-122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65C08226-0058-448C-9E8E-72AC44BA5BFE}"/>
              </a:ext>
            </a:extLst>
          </p:cNvPr>
          <p:cNvSpPr/>
          <p:nvPr/>
        </p:nvSpPr>
        <p:spPr>
          <a:xfrm>
            <a:off x="609600" y="533400"/>
            <a:ext cx="7924800" cy="9906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zh-CN" altLang="en-US" sz="2000" b="1" dirty="0">
                <a:latin typeface="+mn-lt"/>
                <a:ea typeface="幼圆" pitchFamily="49" charset="-122"/>
                <a:cs typeface="Arial" pitchFamily="34" charset="0"/>
              </a:rPr>
              <a:t>      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若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s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z="2400" b="1" dirty="0">
                <a:latin typeface="+mn-lt"/>
                <a:ea typeface="华文中宋" pitchFamily="2" charset="-122"/>
              </a:rPr>
              <a:t>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是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  <a:cs typeface="Arial" pitchFamily="34" charset="0"/>
              </a:rPr>
              <a:t>PSK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或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  <a:cs typeface="Arial" pitchFamily="34" charset="0"/>
              </a:rPr>
              <a:t>FSK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码元</a:t>
            </a:r>
            <a:r>
              <a:rPr lang="zh-CN" altLang="en-US" sz="2400" dirty="0">
                <a:latin typeface="+mn-lt"/>
                <a:ea typeface="华文中宋" pitchFamily="2" charset="-122"/>
              </a:rPr>
              <a:t>：</a:t>
            </a:r>
            <a:r>
              <a:rPr lang="en-US" altLang="zh-CN" sz="2400" b="1" i="1" dirty="0">
                <a:solidFill>
                  <a:srgbClr val="000099"/>
                </a:solidFill>
                <a:latin typeface="+mn-lt"/>
                <a:ea typeface="华文中宋" pitchFamily="2" charset="-122"/>
              </a:rPr>
              <a:t>s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华文中宋" pitchFamily="2" charset="-122"/>
              </a:rPr>
              <a:t>(</a:t>
            </a:r>
            <a:r>
              <a:rPr lang="en-US" altLang="zh-CN" sz="2400" b="1" i="1" dirty="0">
                <a:solidFill>
                  <a:srgbClr val="000099"/>
                </a:solidFill>
                <a:latin typeface="+mn-lt"/>
                <a:ea typeface="华文中宋" pitchFamily="2" charset="-122"/>
              </a:rPr>
              <a:t>t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华文中宋" pitchFamily="2" charset="-122"/>
              </a:rPr>
              <a:t>) =</a:t>
            </a:r>
            <a:r>
              <a:rPr lang="en-US" altLang="zh-CN" sz="2400" b="1" i="1" dirty="0">
                <a:solidFill>
                  <a:srgbClr val="000099"/>
                </a:solidFill>
                <a:latin typeface="+mn-lt"/>
                <a:ea typeface="华文中宋" pitchFamily="2" charset="-122"/>
              </a:rPr>
              <a:t>A </a:t>
            </a:r>
            <a:r>
              <a:rPr lang="en-US" altLang="zh-CN" sz="2400" b="1" dirty="0" err="1">
                <a:solidFill>
                  <a:srgbClr val="000099"/>
                </a:solidFill>
                <a:latin typeface="+mn-lt"/>
                <a:ea typeface="华文中宋" pitchFamily="2" charset="-122"/>
              </a:rPr>
              <a:t>cos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华文中宋" pitchFamily="2" charset="-122"/>
              </a:rPr>
              <a:t>(2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华文彩云" pitchFamily="2" charset="-122"/>
                <a:sym typeface="Symbol" pitchFamily="18" charset="2"/>
              </a:rPr>
              <a:t></a:t>
            </a:r>
            <a:r>
              <a:rPr lang="en-US" altLang="zh-CN" sz="2400" b="1" i="1" dirty="0">
                <a:solidFill>
                  <a:srgbClr val="000099"/>
                </a:solidFill>
                <a:latin typeface="+mn-lt"/>
                <a:ea typeface="华文彩云" pitchFamily="2" charset="-122"/>
                <a:sym typeface="Symbol" pitchFamily="18" charset="2"/>
              </a:rPr>
              <a:t>f</a:t>
            </a:r>
            <a:r>
              <a:rPr lang="en-US" altLang="zh-CN" sz="2400" b="1" baseline="-25000" dirty="0">
                <a:solidFill>
                  <a:srgbClr val="000099"/>
                </a:solidFill>
                <a:latin typeface="+mn-lt"/>
                <a:ea typeface="华文彩云" pitchFamily="2" charset="-122"/>
                <a:sym typeface="Symbol" pitchFamily="18" charset="2"/>
              </a:rPr>
              <a:t>0</a:t>
            </a:r>
            <a:r>
              <a:rPr lang="en-US" altLang="zh-CN" sz="2400" b="1" i="1" dirty="0">
                <a:solidFill>
                  <a:srgbClr val="000099"/>
                </a:solidFill>
                <a:latin typeface="+mn-lt"/>
                <a:ea typeface="华文彩云" pitchFamily="2" charset="-122"/>
                <a:sym typeface="Symbol" pitchFamily="18" charset="2"/>
              </a:rPr>
              <a:t>t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华文彩云" pitchFamily="2" charset="-122"/>
                <a:sym typeface="Symbol" pitchFamily="18" charset="2"/>
              </a:rPr>
              <a:t>)</a:t>
            </a:r>
            <a:r>
              <a:rPr lang="en-US" altLang="zh-CN" sz="2400" b="1" dirty="0">
                <a:latin typeface="+mn-lt"/>
                <a:ea typeface="华文中宋" pitchFamily="2" charset="-122"/>
              </a:rPr>
              <a:t> </a:t>
            </a:r>
            <a:r>
              <a:rPr lang="zh-CN" altLang="en-US" sz="2400" dirty="0">
                <a:latin typeface="+mn-lt"/>
                <a:ea typeface="华文中宋" pitchFamily="2" charset="-122"/>
              </a:rPr>
              <a:t>，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试求其</a:t>
            </a:r>
            <a:br>
              <a:rPr lang="en-US" altLang="zh-CN" sz="2400" dirty="0">
                <a:latin typeface="+mn-lt"/>
                <a:ea typeface="华文中宋" pitchFamily="2" charset="-122"/>
              </a:rPr>
            </a:br>
            <a:r>
              <a:rPr lang="en-US" altLang="zh-CN" sz="2400" dirty="0">
                <a:latin typeface="+mn-lt"/>
                <a:ea typeface="华文中宋" pitchFamily="2" charset="-122"/>
              </a:rPr>
              <a:t>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匹配滤波器的 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华文中宋" pitchFamily="2" charset="-122"/>
              </a:rPr>
              <a:t>h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华文中宋" pitchFamily="2" charset="-122"/>
              </a:rPr>
              <a:t>(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华文中宋" pitchFamily="2" charset="-122"/>
              </a:rPr>
              <a:t>t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华文中宋" pitchFamily="2" charset="-122"/>
              </a:rPr>
              <a:t>)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000" b="1" dirty="0">
                <a:latin typeface="+mn-lt"/>
                <a:ea typeface="微软雅黑" pitchFamily="34" charset="-122"/>
                <a:cs typeface="Arial" pitchFamily="34" charset="0"/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400" b="1" baseline="-250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0 </a:t>
            </a:r>
            <a:r>
              <a:rPr lang="zh-CN" altLang="en-US" sz="2000" b="1" dirty="0">
                <a:latin typeface="+mn-lt"/>
                <a:ea typeface="微软雅黑" pitchFamily="34" charset="-122"/>
                <a:cs typeface="Arial" pitchFamily="34" charset="0"/>
              </a:rPr>
              <a:t>、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  <a:ea typeface="华文中宋" pitchFamily="2" charset="-122"/>
              </a:rPr>
              <a:t>r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+mn-lt"/>
                <a:ea typeface="华文中宋" pitchFamily="2" charset="-122"/>
              </a:rPr>
              <a:t>o</a:t>
            </a:r>
            <a:r>
              <a:rPr lang="en-US" altLang="zh-CN" sz="2400" b="1" baseline="-25000" dirty="0" err="1">
                <a:solidFill>
                  <a:srgbClr val="0000CC"/>
                </a:solidFill>
                <a:latin typeface="+mn-lt"/>
                <a:ea typeface="华文中宋" pitchFamily="2" charset="-122"/>
              </a:rPr>
              <a:t>max</a:t>
            </a:r>
            <a:r>
              <a:rPr lang="en-US" altLang="zh-CN" sz="2400" b="1" baseline="-25000" dirty="0">
                <a:solidFill>
                  <a:srgbClr val="0000CC"/>
                </a:solidFill>
                <a:latin typeface="+mn-lt"/>
                <a:ea typeface="华文中宋" pitchFamily="2" charset="-122"/>
              </a:rPr>
              <a:t>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和输出码元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+mn-lt"/>
                <a:cs typeface="Arial" charset="0"/>
              </a:rPr>
              <a:t>o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)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的波形。</a:t>
            </a: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F722AB87-F83F-48C6-B899-7F9267F0B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1828800"/>
            <a:ext cx="842962" cy="49688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grpSp>
        <p:nvGrpSpPr>
          <p:cNvPr id="74760" name="Group 22">
            <a:extLst>
              <a:ext uri="{FF2B5EF4-FFF2-40B4-BE49-F238E27FC236}">
                <a16:creationId xmlns:a16="http://schemas.microsoft.com/office/drawing/2014/main" id="{7AC27D1B-43D9-4D96-B223-A0B2B42D504C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304800"/>
            <a:ext cx="727075" cy="692150"/>
            <a:chOff x="1646" y="845"/>
            <a:chExt cx="508" cy="453"/>
          </a:xfrm>
        </p:grpSpPr>
        <p:grpSp>
          <p:nvGrpSpPr>
            <p:cNvPr id="74775" name="Group 23">
              <a:extLst>
                <a:ext uri="{FF2B5EF4-FFF2-40B4-BE49-F238E27FC236}">
                  <a16:creationId xmlns:a16="http://schemas.microsoft.com/office/drawing/2014/main" id="{4D99C398-6E01-40CF-9DFB-C1B4802785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74777" name="Oval 24">
                <a:extLst>
                  <a:ext uri="{FF2B5EF4-FFF2-40B4-BE49-F238E27FC236}">
                    <a16:creationId xmlns:a16="http://schemas.microsoft.com/office/drawing/2014/main" id="{45E5294D-CA54-433E-8F86-9E7F30D99F2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彩云" panose="02010800040101010101" pitchFamily="2" charset="-122"/>
                </a:endParaRPr>
              </a:p>
            </p:txBody>
          </p:sp>
          <p:sp>
            <p:nvSpPr>
              <p:cNvPr id="74778" name="Oval 25">
                <a:extLst>
                  <a:ext uri="{FF2B5EF4-FFF2-40B4-BE49-F238E27FC236}">
                    <a16:creationId xmlns:a16="http://schemas.microsoft.com/office/drawing/2014/main" id="{65DA3519-A485-4E5E-8C1E-348453BFF1E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彩云" panose="02010800040101010101" pitchFamily="2" charset="-122"/>
                </a:endParaRPr>
              </a:p>
            </p:txBody>
          </p:sp>
          <p:sp>
            <p:nvSpPr>
              <p:cNvPr id="74779" name="Oval 26">
                <a:extLst>
                  <a:ext uri="{FF2B5EF4-FFF2-40B4-BE49-F238E27FC236}">
                    <a16:creationId xmlns:a16="http://schemas.microsoft.com/office/drawing/2014/main" id="{F1E7AF2A-104C-490B-A261-B9D9B5C0229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彩云" panose="02010800040101010101" pitchFamily="2" charset="-122"/>
                </a:endParaRPr>
              </a:p>
            </p:txBody>
          </p:sp>
          <p:sp>
            <p:nvSpPr>
              <p:cNvPr id="74780" name="Oval 27">
                <a:extLst>
                  <a:ext uri="{FF2B5EF4-FFF2-40B4-BE49-F238E27FC236}">
                    <a16:creationId xmlns:a16="http://schemas.microsoft.com/office/drawing/2014/main" id="{0FF19C43-14EF-4A21-A6FD-D833648045A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彩云" panose="02010800040101010101" pitchFamily="2" charset="-122"/>
                </a:endParaRPr>
              </a:p>
            </p:txBody>
          </p:sp>
          <p:sp>
            <p:nvSpPr>
              <p:cNvPr id="74781" name="Oval 28">
                <a:extLst>
                  <a:ext uri="{FF2B5EF4-FFF2-40B4-BE49-F238E27FC236}">
                    <a16:creationId xmlns:a16="http://schemas.microsoft.com/office/drawing/2014/main" id="{2A541C7F-7DD9-473B-87D6-9AD18090F86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华文彩云" panose="02010800040101010101" pitchFamily="2" charset="-122"/>
                </a:endParaRPr>
              </a:p>
            </p:txBody>
          </p:sp>
        </p:grpSp>
        <p:sp>
          <p:nvSpPr>
            <p:cNvPr id="74776" name="Text Box 29">
              <a:extLst>
                <a:ext uri="{FF2B5EF4-FFF2-40B4-BE49-F238E27FC236}">
                  <a16:creationId xmlns:a16="http://schemas.microsoft.com/office/drawing/2014/main" id="{542FD10D-99E6-4A3D-B39F-53B2737AC8C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46" y="902"/>
              <a:ext cx="508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400" b="1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2400" b="1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74761" name="Object 5">
            <a:extLst>
              <a:ext uri="{FF2B5EF4-FFF2-40B4-BE49-F238E27FC236}">
                <a16:creationId xmlns:a16="http://schemas.microsoft.com/office/drawing/2014/main" id="{EB602371-827F-4071-9D98-B15C5EC2A1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495800"/>
          <a:ext cx="194151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3" name="Equation" r:id="rId4" imgW="952087" imgH="444307" progId="">
                  <p:embed/>
                </p:oleObj>
              </mc:Choice>
              <mc:Fallback>
                <p:oleObj name="Equation" r:id="rId4" imgW="952087" imgH="44430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95800"/>
                        <a:ext cx="1941513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1">
            <a:extLst>
              <a:ext uri="{FF2B5EF4-FFF2-40B4-BE49-F238E27FC236}">
                <a16:creationId xmlns:a16="http://schemas.microsoft.com/office/drawing/2014/main" id="{CA73F085-6A13-43E5-8FE7-CFB9D27724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276600"/>
          <a:ext cx="13493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4" name="Equation" r:id="rId6" imgW="558800" imgH="381000" progId="">
                  <p:embed/>
                </p:oleObj>
              </mc:Choice>
              <mc:Fallback>
                <p:oleObj name="Equation" r:id="rId6" imgW="558800" imgH="3810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76600"/>
                        <a:ext cx="134937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339EC9C2-4584-4935-BD68-C8E599E15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514600"/>
            <a:ext cx="97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i="1" dirty="0"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lang="en-US" altLang="zh-CN" sz="2400" b="1" baseline="-25000" dirty="0">
                <a:latin typeface="+mn-lt"/>
                <a:ea typeface="微软雅黑" pitchFamily="34" charset="-122"/>
                <a:cs typeface="Arial" charset="0"/>
              </a:rPr>
              <a:t>0 </a:t>
            </a:r>
            <a:r>
              <a:rPr lang="en-US" altLang="zh-CN" sz="2400" b="1" dirty="0">
                <a:latin typeface="+mn-lt"/>
                <a:ea typeface="微软雅黑" pitchFamily="34" charset="-122"/>
                <a:cs typeface="Arial" charset="0"/>
              </a:rPr>
              <a:t>=</a:t>
            </a:r>
            <a:r>
              <a:rPr lang="en-US" altLang="zh-CN" sz="2400" b="1" i="1" dirty="0"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lang="en-US" altLang="zh-CN" sz="2400" b="1" baseline="-25000" dirty="0">
                <a:latin typeface="+mn-lt"/>
                <a:ea typeface="微软雅黑" pitchFamily="34" charset="-122"/>
                <a:cs typeface="Arial" charset="0"/>
              </a:rPr>
              <a:t>B </a:t>
            </a:r>
            <a:endParaRPr lang="zh-CN" altLang="en-US" sz="2400" b="1" dirty="0">
              <a:latin typeface="+mn-lt"/>
              <a:ea typeface="微软雅黑" pitchFamily="34" charset="-122"/>
              <a:cs typeface="Arial" charset="0"/>
            </a:endParaRPr>
          </a:p>
        </p:txBody>
      </p:sp>
      <p:grpSp>
        <p:nvGrpSpPr>
          <p:cNvPr id="74764" name="组合 62">
            <a:extLst>
              <a:ext uri="{FF2B5EF4-FFF2-40B4-BE49-F238E27FC236}">
                <a16:creationId xmlns:a16="http://schemas.microsoft.com/office/drawing/2014/main" id="{C95E3A1B-A471-40CA-ADF3-8B8DDCD867A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284413"/>
            <a:ext cx="2286000" cy="3140075"/>
            <a:chOff x="5638800" y="2284958"/>
            <a:chExt cx="2286000" cy="3139756"/>
          </a:xfrm>
        </p:grpSpPr>
        <p:grpSp>
          <p:nvGrpSpPr>
            <p:cNvPr id="74768" name="组合 61">
              <a:extLst>
                <a:ext uri="{FF2B5EF4-FFF2-40B4-BE49-F238E27FC236}">
                  <a16:creationId xmlns:a16="http://schemas.microsoft.com/office/drawing/2014/main" id="{D565BA99-2695-4A77-80CB-6E21BB07B8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8800" y="2284958"/>
              <a:ext cx="1211631" cy="3139756"/>
              <a:chOff x="5638800" y="2284958"/>
              <a:chExt cx="1211631" cy="3139756"/>
            </a:xfrm>
          </p:grpSpPr>
          <p:cxnSp>
            <p:nvCxnSpPr>
              <p:cNvPr id="74770" name="直接连接符 43">
                <a:extLst>
                  <a:ext uri="{FF2B5EF4-FFF2-40B4-BE49-F238E27FC236}">
                    <a16:creationId xmlns:a16="http://schemas.microsoft.com/office/drawing/2014/main" id="{8B00147F-E7B0-4956-A0D4-27CA8323B485}"/>
                  </a:ext>
                </a:extLst>
              </p:cNvPr>
              <p:cNvCxnSpPr>
                <a:cxnSpLocks noChangeShapeType="1"/>
                <a:endCxn id="74765" idx="2"/>
              </p:cNvCxnSpPr>
              <p:nvPr/>
            </p:nvCxnSpPr>
            <p:spPr bwMode="auto">
              <a:xfrm flipV="1">
                <a:off x="5638800" y="2284958"/>
                <a:ext cx="1200015" cy="1042"/>
              </a:xfrm>
              <a:prstGeom prst="line">
                <a:avLst/>
              </a:prstGeom>
              <a:noFill/>
              <a:ln w="19050" algn="ctr">
                <a:solidFill>
                  <a:srgbClr val="CC00CC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71" name="直接连接符 45">
                <a:extLst>
                  <a:ext uri="{FF2B5EF4-FFF2-40B4-BE49-F238E27FC236}">
                    <a16:creationId xmlns:a16="http://schemas.microsoft.com/office/drawing/2014/main" id="{0648367F-C3C7-4D8B-83A4-ADE5DD2A04F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586652" y="2514600"/>
                <a:ext cx="457200" cy="1588"/>
              </a:xfrm>
              <a:prstGeom prst="line">
                <a:avLst/>
              </a:prstGeom>
              <a:noFill/>
              <a:ln w="19050" algn="ctr">
                <a:solidFill>
                  <a:srgbClr val="CC00CC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72" name="直接连接符 46">
                <a:extLst>
                  <a:ext uri="{FF2B5EF4-FFF2-40B4-BE49-F238E27FC236}">
                    <a16:creationId xmlns:a16="http://schemas.microsoft.com/office/drawing/2014/main" id="{6E2FFC6B-0179-4510-8933-45A0A7A72524}"/>
                  </a:ext>
                </a:extLst>
              </p:cNvPr>
              <p:cNvCxnSpPr>
                <a:cxnSpLocks noChangeShapeType="1"/>
                <a:endCxn id="74766" idx="2"/>
              </p:cNvCxnSpPr>
              <p:nvPr/>
            </p:nvCxnSpPr>
            <p:spPr bwMode="auto">
              <a:xfrm>
                <a:off x="5638800" y="3643086"/>
                <a:ext cx="1211631" cy="4173"/>
              </a:xfrm>
              <a:prstGeom prst="line">
                <a:avLst/>
              </a:prstGeom>
              <a:noFill/>
              <a:ln w="19050" algn="ctr">
                <a:solidFill>
                  <a:srgbClr val="CC00CC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73" name="直接连接符 47">
                <a:extLst>
                  <a:ext uri="{FF2B5EF4-FFF2-40B4-BE49-F238E27FC236}">
                    <a16:creationId xmlns:a16="http://schemas.microsoft.com/office/drawing/2014/main" id="{8F574244-D2A7-4082-B721-705636A387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586652" y="3871686"/>
                <a:ext cx="457200" cy="1588"/>
              </a:xfrm>
              <a:prstGeom prst="line">
                <a:avLst/>
              </a:prstGeom>
              <a:noFill/>
              <a:ln w="19050" algn="ctr">
                <a:solidFill>
                  <a:srgbClr val="CC00CC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74" name="直接连接符 49">
                <a:extLst>
                  <a:ext uri="{FF2B5EF4-FFF2-40B4-BE49-F238E27FC236}">
                    <a16:creationId xmlns:a16="http://schemas.microsoft.com/office/drawing/2014/main" id="{70E3A337-6093-4B45-9E57-682677E0058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653314" y="4891314"/>
                <a:ext cx="1143000" cy="533400"/>
              </a:xfrm>
              <a:prstGeom prst="line">
                <a:avLst/>
              </a:prstGeom>
              <a:noFill/>
              <a:ln w="19050" algn="ctr">
                <a:solidFill>
                  <a:srgbClr val="CC00CC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74769" name="直接连接符 51">
              <a:extLst>
                <a:ext uri="{FF2B5EF4-FFF2-40B4-BE49-F238E27FC236}">
                  <a16:creationId xmlns:a16="http://schemas.microsoft.com/office/drawing/2014/main" id="{4A4AB1CA-9F63-4CD2-8B19-04AF10F2DF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96314" y="4891314"/>
              <a:ext cx="1128486" cy="518886"/>
            </a:xfrm>
            <a:prstGeom prst="line">
              <a:avLst/>
            </a:prstGeom>
            <a:noFill/>
            <a:ln w="19050" algn="ctr">
              <a:solidFill>
                <a:srgbClr val="CC00CC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4765" name="椭圆 57">
            <a:extLst>
              <a:ext uri="{FF2B5EF4-FFF2-40B4-BE49-F238E27FC236}">
                <a16:creationId xmlns:a16="http://schemas.microsoft.com/office/drawing/2014/main" id="{FA7864DA-1AAB-48E6-BC23-DCE5F739DBE0}"/>
              </a:ext>
            </a:extLst>
          </p:cNvPr>
          <p:cNvSpPr>
            <a:spLocks noChangeArrowheads="1"/>
          </p:cNvSpPr>
          <p:nvPr/>
        </p:nvSpPr>
        <p:spPr bwMode="auto">
          <a:xfrm rot="-1475203">
            <a:off x="6818313" y="2074863"/>
            <a:ext cx="457200" cy="2286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74766" name="椭圆 58">
            <a:extLst>
              <a:ext uri="{FF2B5EF4-FFF2-40B4-BE49-F238E27FC236}">
                <a16:creationId xmlns:a16="http://schemas.microsoft.com/office/drawing/2014/main" id="{120637C4-74F4-44BD-B92A-1FFB41398543}"/>
              </a:ext>
            </a:extLst>
          </p:cNvPr>
          <p:cNvSpPr>
            <a:spLocks noChangeArrowheads="1"/>
          </p:cNvSpPr>
          <p:nvPr/>
        </p:nvSpPr>
        <p:spPr bwMode="auto">
          <a:xfrm rot="-1501473">
            <a:off x="6829425" y="3436938"/>
            <a:ext cx="457200" cy="2286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74767" name="灯片编号占位符 2">
            <a:extLst>
              <a:ext uri="{FF2B5EF4-FFF2-40B4-BE49-F238E27FC236}">
                <a16:creationId xmlns:a16="http://schemas.microsoft.com/office/drawing/2014/main" id="{FDDAECED-A180-4A02-819B-8652389A5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A1A87C-6D71-4114-A859-E5F2C703836A}" type="slidenum">
              <a:rPr lang="en-US" altLang="zh-CN">
                <a:ea typeface="华文彩云" panose="02010800040101010101" pitchFamily="2" charset="-122"/>
              </a:rPr>
              <a:pPr eaLnBrk="1" hangingPunct="1"/>
              <a:t>41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416473B1-1929-4446-87D3-F7A7BD4C116E}"/>
              </a:ext>
            </a:extLst>
          </p:cNvPr>
          <p:cNvSpPr/>
          <p:nvPr/>
        </p:nvSpPr>
        <p:spPr bwMode="auto">
          <a:xfrm>
            <a:off x="5410200" y="2057400"/>
            <a:ext cx="3048000" cy="1143000"/>
          </a:xfrm>
          <a:prstGeom prst="rect">
            <a:avLst/>
          </a:prstGeom>
          <a:solidFill>
            <a:srgbClr val="E8E8E8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2364CC4-D509-4BCE-A66D-C888DF352257}"/>
              </a:ext>
            </a:extLst>
          </p:cNvPr>
          <p:cNvSpPr/>
          <p:nvPr/>
        </p:nvSpPr>
        <p:spPr bwMode="auto">
          <a:xfrm>
            <a:off x="5257800" y="1524000"/>
            <a:ext cx="1828800" cy="533400"/>
          </a:xfrm>
          <a:prstGeom prst="ellipse">
            <a:avLst/>
          </a:prstGeom>
          <a:solidFill>
            <a:srgbClr val="E8E8E8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pic>
        <p:nvPicPr>
          <p:cNvPr id="75780" name="Picture 7">
            <a:extLst>
              <a:ext uri="{FF2B5EF4-FFF2-40B4-BE49-F238E27FC236}">
                <a16:creationId xmlns:a16="http://schemas.microsoft.com/office/drawing/2014/main" id="{A57D1EB6-CF43-4ECC-AEE9-82527537C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968750"/>
            <a:ext cx="45481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9">
            <a:extLst>
              <a:ext uri="{FF2B5EF4-FFF2-40B4-BE49-F238E27FC236}">
                <a16:creationId xmlns:a16="http://schemas.microsoft.com/office/drawing/2014/main" id="{E226E292-5CC5-418D-B951-829F033E6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5149790"/>
            <a:ext cx="1866900" cy="11557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56B8D319-3CB9-40DF-BFC4-84098C16B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5924550"/>
            <a:ext cx="1036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相关器</a:t>
            </a:r>
            <a:r>
              <a:rPr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F00C403B-38C3-4063-AEBE-B96E6F992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9725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匹配滤波形式的最佳接收机</a:t>
            </a:r>
            <a:endParaRPr kumimoji="1" lang="zh-CN" alt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E23B36-EE48-46E7-84E1-848CFF231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对于二进制确知信号：</a:t>
            </a:r>
          </a:p>
        </p:txBody>
      </p:sp>
      <p:sp>
        <p:nvSpPr>
          <p:cNvPr id="198661" name="Rectangle 5">
            <a:extLst>
              <a:ext uri="{FF2B5EF4-FFF2-40B4-BE49-F238E27FC236}">
                <a16:creationId xmlns:a16="http://schemas.microsoft.com/office/drawing/2014/main" id="{64604732-68F8-48CC-B87A-100700A69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pic>
        <p:nvPicPr>
          <p:cNvPr id="131084" name="Picture 6">
            <a:extLst>
              <a:ext uri="{FF2B5EF4-FFF2-40B4-BE49-F238E27FC236}">
                <a16:creationId xmlns:a16="http://schemas.microsoft.com/office/drawing/2014/main" id="{F4F1DF6A-121C-492A-8C69-1B7E56B69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44958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9" name="矩形 29">
            <a:extLst>
              <a:ext uri="{FF2B5EF4-FFF2-40B4-BE49-F238E27FC236}">
                <a16:creationId xmlns:a16="http://schemas.microsoft.com/office/drawing/2014/main" id="{E8C3DFBE-834A-4644-AE39-4BFEC7B79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288" y="5895975"/>
            <a:ext cx="1338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相关接收机</a:t>
            </a:r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6D3C9F3-8032-45B4-94B9-7A2102D35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547813"/>
            <a:ext cx="167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等效条件：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3086AEA-1404-4DEB-B077-6A1EAFBC4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343150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两者输出相等</a:t>
            </a:r>
            <a:endParaRPr lang="zh-CN" altLang="en-US" sz="2000">
              <a:solidFill>
                <a:srgbClr val="FF0000"/>
              </a:solidFill>
              <a:ea typeface="华文彩云" panose="02010800040101010101" pitchFamily="2" charset="-122"/>
            </a:endParaRPr>
          </a:p>
        </p:txBody>
      </p:sp>
      <p:sp>
        <p:nvSpPr>
          <p:cNvPr id="22" name="矩形 41">
            <a:extLst>
              <a:ext uri="{FF2B5EF4-FFF2-40B4-BE49-F238E27FC236}">
                <a16:creationId xmlns:a16="http://schemas.microsoft.com/office/drawing/2014/main" id="{550BB99A-1E68-4AB3-8C0C-E9882D5AA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190750"/>
            <a:ext cx="954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9723988B-2D3B-446A-9624-73584F453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647950"/>
            <a:ext cx="137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相关器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9D9B49F-BCAA-43AE-B376-88416513721D}"/>
              </a:ext>
            </a:extLst>
          </p:cNvPr>
          <p:cNvSpPr/>
          <p:nvPr/>
        </p:nvSpPr>
        <p:spPr>
          <a:xfrm>
            <a:off x="1735138" y="3819525"/>
            <a:ext cx="14668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华文中宋" pitchFamily="2" charset="-122"/>
              </a:rPr>
              <a:t>匹配滤波器</a:t>
            </a:r>
            <a:endParaRPr lang="zh-CN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华文彩云" pitchFamily="2" charset="-122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84517AA5-C209-4B2D-9EE3-8C7E9EA59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033851"/>
            <a:ext cx="1866900" cy="11557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6FEEF90-8B49-467F-B2B4-5CBA86D5CCBD}"/>
              </a:ext>
            </a:extLst>
          </p:cNvPr>
          <p:cNvSpPr/>
          <p:nvPr/>
        </p:nvSpPr>
        <p:spPr>
          <a:xfrm>
            <a:off x="1295400" y="5410200"/>
            <a:ext cx="1981200" cy="738188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均能使 </a:t>
            </a:r>
            <a:r>
              <a:rPr kumimoji="1" lang="en-US" altLang="zh-CN" sz="2800" b="1" i="1" dirty="0" err="1">
                <a:solidFill>
                  <a:srgbClr val="FF0000"/>
                </a:solidFill>
                <a:latin typeface="+mn-lt"/>
                <a:ea typeface="微软雅黑" pitchFamily="34" charset="-122"/>
              </a:rPr>
              <a:t>P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e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 min</a:t>
            </a:r>
            <a:endParaRPr lang="zh-CN" altLang="en-US" sz="2800" dirty="0">
              <a:solidFill>
                <a:srgbClr val="990099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34" name="AutoShape 11">
            <a:extLst>
              <a:ext uri="{FF2B5EF4-FFF2-40B4-BE49-F238E27FC236}">
                <a16:creationId xmlns:a16="http://schemas.microsoft.com/office/drawing/2014/main" id="{554A4C69-E811-4552-BF24-5B92892F19C8}"/>
              </a:ext>
            </a:extLst>
          </p:cNvPr>
          <p:cNvSpPr>
            <a:spLocks/>
          </p:cNvSpPr>
          <p:nvPr/>
        </p:nvSpPr>
        <p:spPr bwMode="auto">
          <a:xfrm flipH="1">
            <a:off x="6400800" y="2295525"/>
            <a:ext cx="193675" cy="609600"/>
          </a:xfrm>
          <a:prstGeom prst="leftBrace">
            <a:avLst>
              <a:gd name="adj1" fmla="val 2719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ea typeface="华文彩云" panose="0201080004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4827AA4-F7EE-4E38-9AEA-8BD8EBD3C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724150"/>
            <a:ext cx="1468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2000" dirty="0">
                <a:solidFill>
                  <a:srgbClr val="000000"/>
                </a:solidFill>
                <a:latin typeface="+mn-lt"/>
                <a:ea typeface="华文中宋" pitchFamily="2" charset="-122"/>
              </a:rPr>
              <a:t>（</a:t>
            </a:r>
            <a:r>
              <a:rPr kumimoji="1" lang="en-US" altLang="zh-CN" sz="20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t=T</a:t>
            </a:r>
            <a:r>
              <a:rPr lang="en-US" altLang="zh-CN" sz="2000" b="1" baseline="-25000" dirty="0">
                <a:solidFill>
                  <a:srgbClr val="0000CC"/>
                </a:solidFill>
                <a:latin typeface="+mn-lt"/>
                <a:cs typeface="Arial" charset="0"/>
              </a:rPr>
              <a:t>B</a:t>
            </a:r>
            <a:r>
              <a:rPr kumimoji="1" lang="zh-CN" altLang="en-US" sz="2000" dirty="0">
                <a:solidFill>
                  <a:srgbClr val="000000"/>
                </a:solidFill>
                <a:latin typeface="+mn-lt"/>
                <a:ea typeface="华文中宋" pitchFamily="2" charset="-122"/>
              </a:rPr>
              <a:t>时</a:t>
            </a:r>
            <a:r>
              <a:rPr kumimoji="1" lang="zh-CN" altLang="en-US" sz="2000" dirty="0">
                <a:solidFill>
                  <a:srgbClr val="000000"/>
                </a:solidFill>
                <a:ea typeface="华文中宋" pitchFamily="2" charset="-122"/>
              </a:rPr>
              <a:t>）</a:t>
            </a:r>
            <a:endParaRPr kumimoji="1" lang="zh-CN" altLang="en-US" sz="2000" dirty="0">
              <a:ea typeface="华文中宋" pitchFamily="2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47D8326-4767-4BA7-A984-F9B6CE8D9E83}"/>
              </a:ext>
            </a:extLst>
          </p:cNvPr>
          <p:cNvSpPr/>
          <p:nvPr/>
        </p:nvSpPr>
        <p:spPr bwMode="auto">
          <a:xfrm>
            <a:off x="1295400" y="4876800"/>
            <a:ext cx="1712913" cy="533400"/>
          </a:xfrm>
          <a:prstGeom prst="ellipse">
            <a:avLst/>
          </a:prstGeom>
          <a:solidFill>
            <a:srgbClr val="E8E8E8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A560F8-5607-4B29-AF18-257FBE07C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905375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两者等效</a:t>
            </a:r>
          </a:p>
        </p:txBody>
      </p:sp>
      <p:sp>
        <p:nvSpPr>
          <p:cNvPr id="75803" name="灯片编号占位符 1">
            <a:extLst>
              <a:ext uri="{FF2B5EF4-FFF2-40B4-BE49-F238E27FC236}">
                <a16:creationId xmlns:a16="http://schemas.microsoft.com/office/drawing/2014/main" id="{6850B135-AF84-417C-A54D-FB4BB97D4C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C34FFE-506F-46DA-A56A-2437F3A4EE41}" type="slidenum">
              <a:rPr lang="en-US" altLang="zh-CN">
                <a:ea typeface="华文彩云" panose="02010800040101010101" pitchFamily="2" charset="-122"/>
              </a:rPr>
              <a:pPr eaLnBrk="1" hangingPunct="1"/>
              <a:t>42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18" grpId="0"/>
      <p:bldP spid="20" grpId="0"/>
      <p:bldP spid="22" grpId="0"/>
      <p:bldP spid="26" grpId="0"/>
      <p:bldP spid="28" grpId="0"/>
      <p:bldP spid="30" grpId="0" animBg="1"/>
      <p:bldP spid="34" grpId="0" animBg="1"/>
      <p:bldP spid="35" grpId="0"/>
      <p:bldP spid="31" grpId="0" animBg="1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A790B185-F10E-44D1-8616-08863BC5CA2F}"/>
              </a:ext>
            </a:extLst>
          </p:cNvPr>
          <p:cNvSpPr/>
          <p:nvPr/>
        </p:nvSpPr>
        <p:spPr bwMode="auto">
          <a:xfrm>
            <a:off x="609600" y="457200"/>
            <a:ext cx="1219200" cy="685800"/>
          </a:xfrm>
          <a:prstGeom prst="ellipse">
            <a:avLst/>
          </a:prstGeom>
          <a:solidFill>
            <a:srgbClr val="E8E8E8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BBF5B88-EF32-4B04-8AE3-C84B1EC5A923}"/>
              </a:ext>
            </a:extLst>
          </p:cNvPr>
          <p:cNvSpPr/>
          <p:nvPr/>
        </p:nvSpPr>
        <p:spPr bwMode="auto">
          <a:xfrm>
            <a:off x="4648200" y="2263775"/>
            <a:ext cx="1371600" cy="490538"/>
          </a:xfrm>
          <a:prstGeom prst="ellipse">
            <a:avLst/>
          </a:prstGeom>
          <a:solidFill>
            <a:srgbClr val="E8E8E8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524B69FA-80F1-40AE-9A78-698448640E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09800" y="609600"/>
            <a:ext cx="2743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400">
                <a:solidFill>
                  <a:srgbClr val="00339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匹 配 滤 波 器</a:t>
            </a:r>
          </a:p>
        </p:txBody>
      </p:sp>
      <p:sp>
        <p:nvSpPr>
          <p:cNvPr id="76805" name="Rectangle 14">
            <a:extLst>
              <a:ext uri="{FF2B5EF4-FFF2-40B4-BE49-F238E27FC236}">
                <a16:creationId xmlns:a16="http://schemas.microsoft.com/office/drawing/2014/main" id="{DF0AF7BC-7C9F-4A85-83DF-9FE132F23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42925"/>
            <a:ext cx="137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归纳</a:t>
            </a:r>
            <a:r>
              <a:rPr kumimoji="1" lang="en-US" altLang="zh-CN" sz="28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800" b="1">
              <a:solidFill>
                <a:srgbClr val="00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4DD3C357-F0B4-4CC7-A53F-ED5F82F7A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237038"/>
            <a:ext cx="7696200" cy="1477962"/>
          </a:xfrm>
          <a:prstGeom prst="rect">
            <a:avLst/>
          </a:prstGeom>
          <a:solidFill>
            <a:srgbClr val="E8E8E8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buClr>
                <a:srgbClr val="0000CC"/>
              </a:buClr>
              <a:buSzPct val="65000"/>
              <a:buFont typeface="Wingdings" pitchFamily="2" charset="2"/>
              <a:buChar char="u"/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根据系统规定的传输波形</a:t>
            </a:r>
            <a:r>
              <a:rPr lang="zh-CN" altLang="en-US" sz="2000" dirty="0">
                <a:latin typeface="+mn-ea"/>
                <a:ea typeface="+mn-ea"/>
              </a:rPr>
              <a:t>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设计匹配滤波器</a:t>
            </a:r>
            <a:r>
              <a:rPr lang="zh-CN" altLang="en-US" sz="2000" dirty="0">
                <a:latin typeface="+mn-ea"/>
                <a:ea typeface="+mn-ea"/>
              </a:rPr>
              <a:t>；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信号不同</a:t>
            </a:r>
            <a:r>
              <a:rPr lang="zh-CN" altLang="en-US" sz="2000" dirty="0">
                <a:latin typeface="+mn-ea"/>
                <a:ea typeface="+mn-ea"/>
              </a:rPr>
              <a:t>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匹配滤波器不同</a:t>
            </a:r>
            <a:r>
              <a:rPr lang="zh-CN" altLang="en-US" sz="2000" dirty="0">
                <a:latin typeface="+mn-ea"/>
                <a:ea typeface="+mn-ea"/>
              </a:rPr>
              <a:t>；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元波形，对应</a:t>
            </a:r>
            <a:r>
              <a:rPr lang="zh-CN" altLang="en-US" sz="20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个匹配滤波器</a:t>
            </a:r>
            <a:r>
              <a:rPr lang="zh-CN" altLang="en-US" sz="2000" dirty="0">
                <a:latin typeface="+mn-ea"/>
                <a:ea typeface="+mn-ea"/>
              </a:rPr>
              <a:t>；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应用</a:t>
            </a:r>
            <a:r>
              <a:rPr lang="zh-CN" altLang="en-US" sz="2000" dirty="0">
                <a:latin typeface="+mn-ea"/>
                <a:ea typeface="+mn-ea"/>
              </a:rPr>
              <a:t>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构造最佳接收机 </a:t>
            </a:r>
            <a:r>
              <a:rPr lang="zh-CN" altLang="en-US" sz="2000" dirty="0">
                <a:latin typeface="+mn-ea"/>
                <a:ea typeface="+mn-ea"/>
              </a:rPr>
              <a:t>、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替代相关器。</a:t>
            </a:r>
          </a:p>
        </p:txBody>
      </p:sp>
      <p:graphicFrame>
        <p:nvGraphicFramePr>
          <p:cNvPr id="76807" name="Object 23">
            <a:extLst>
              <a:ext uri="{FF2B5EF4-FFF2-40B4-BE49-F238E27FC236}">
                <a16:creationId xmlns:a16="http://schemas.microsoft.com/office/drawing/2014/main" id="{639DDBFF-F03D-4919-844A-CBF9D5F39C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0" y="1957388"/>
          <a:ext cx="24066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6" name="Equation" r:id="rId3" imgW="20716875" imgH="4867275" progId="">
                  <p:embed/>
                </p:oleObj>
              </mc:Choice>
              <mc:Fallback>
                <p:oleObj name="Equation" r:id="rId3" imgW="20716875" imgH="4867275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1957388"/>
                        <a:ext cx="24066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cmpd="dbl">
                            <a:solidFill>
                              <a:srgbClr val="99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27">
            <a:extLst>
              <a:ext uri="{FF2B5EF4-FFF2-40B4-BE49-F238E27FC236}">
                <a16:creationId xmlns:a16="http://schemas.microsoft.com/office/drawing/2014/main" id="{6C8F1E1E-5549-4ACA-81AF-585C54573A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588" y="2643188"/>
          <a:ext cx="261461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7" name="Equation" r:id="rId5" imgW="952087" imgH="203112" progId="">
                  <p:embed/>
                </p:oleObj>
              </mc:Choice>
              <mc:Fallback>
                <p:oleObj name="Equation" r:id="rId5" imgW="952087" imgH="203112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2643188"/>
                        <a:ext cx="261461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99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>
            <a:extLst>
              <a:ext uri="{FF2B5EF4-FFF2-40B4-BE49-F238E27FC236}">
                <a16:creationId xmlns:a16="http://schemas.microsoft.com/office/drawing/2014/main" id="{FCE7E0E8-CB36-4F62-A5A8-A961F73BF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2198688"/>
            <a:ext cx="1400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 dirty="0">
                <a:solidFill>
                  <a:srgbClr val="0000CC"/>
                </a:solidFill>
                <a:latin typeface="+mn-lt"/>
              </a:rPr>
              <a:t>t</a:t>
            </a:r>
            <a:r>
              <a:rPr lang="en-US" altLang="zh-CN" sz="2800" b="1" baseline="-25000" dirty="0">
                <a:solidFill>
                  <a:srgbClr val="0000CC"/>
                </a:solidFill>
                <a:latin typeface="+mn-lt"/>
              </a:rPr>
              <a:t>0 </a:t>
            </a:r>
            <a:r>
              <a:rPr lang="en-US" altLang="zh-CN" sz="2800" b="1" baseline="-2500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≥ 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</a:rPr>
              <a:t>T</a:t>
            </a:r>
            <a:r>
              <a:rPr kumimoji="1" lang="en-US" altLang="zh-CN" sz="2400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  <a:cs typeface="Arial" charset="0"/>
              </a:rPr>
              <a:t>B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2400" b="1" dirty="0">
                <a:latin typeface="+mn-lt"/>
              </a:rPr>
              <a:t> </a:t>
            </a:r>
            <a:r>
              <a:rPr lang="en-US" altLang="zh-CN" sz="3200" b="1" dirty="0">
                <a:latin typeface="+mn-lt"/>
              </a:rPr>
              <a:t>  </a:t>
            </a:r>
            <a:endParaRPr lang="en-US" altLang="zh-CN" sz="3200" b="1" dirty="0">
              <a:solidFill>
                <a:srgbClr val="FF3300"/>
              </a:solidFill>
              <a:latin typeface="+mn-lt"/>
            </a:endParaRPr>
          </a:p>
        </p:txBody>
      </p:sp>
      <p:graphicFrame>
        <p:nvGraphicFramePr>
          <p:cNvPr id="76810" name="Object 10">
            <a:extLst>
              <a:ext uri="{FF2B5EF4-FFF2-40B4-BE49-F238E27FC236}">
                <a16:creationId xmlns:a16="http://schemas.microsoft.com/office/drawing/2014/main" id="{3B8ACDFB-A5FB-4404-B584-5E93BCFC16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8975" y="1230313"/>
          <a:ext cx="22796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8" name="Equation" r:id="rId7" imgW="863225" imgH="228501" progId="">
                  <p:embed/>
                </p:oleObj>
              </mc:Choice>
              <mc:Fallback>
                <p:oleObj name="Equation" r:id="rId7" imgW="863225" imgH="228501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1230313"/>
                        <a:ext cx="22796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7">
            <a:extLst>
              <a:ext uri="{FF2B5EF4-FFF2-40B4-BE49-F238E27FC236}">
                <a16:creationId xmlns:a16="http://schemas.microsoft.com/office/drawing/2014/main" id="{E56AA467-7B99-4A7A-B5A8-F633E514A4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2133600"/>
          <a:ext cx="17526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9" name="Equation" r:id="rId9" imgW="672808" imgH="431613" progId="">
                  <p:embed/>
                </p:oleObj>
              </mc:Choice>
              <mc:Fallback>
                <p:oleObj name="Equation" r:id="rId9" imgW="672808" imgH="431613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133600"/>
                        <a:ext cx="1752600" cy="102552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8">
            <a:extLst>
              <a:ext uri="{FF2B5EF4-FFF2-40B4-BE49-F238E27FC236}">
                <a16:creationId xmlns:a16="http://schemas.microsoft.com/office/drawing/2014/main" id="{A67E47BE-CBCE-45F5-8B8E-0EC2C879C7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2425" y="1271588"/>
          <a:ext cx="324326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0" name="Equation" r:id="rId11" imgW="1333500" imgH="228600" progId="">
                  <p:embed/>
                </p:oleObj>
              </mc:Choice>
              <mc:Fallback>
                <p:oleObj name="Equation" r:id="rId11" imgW="1333500" imgH="228600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1271588"/>
                        <a:ext cx="324326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96969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20">
            <a:extLst>
              <a:ext uri="{FF2B5EF4-FFF2-40B4-BE49-F238E27FC236}">
                <a16:creationId xmlns:a16="http://schemas.microsoft.com/office/drawing/2014/main" id="{66B2B653-DD22-4632-8F9E-1A697C7F7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276600"/>
          <a:ext cx="43434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1" name="Equation" r:id="rId13" imgW="1892300" imgH="330200" progId="">
                  <p:embed/>
                </p:oleObj>
              </mc:Choice>
              <mc:Fallback>
                <p:oleObj name="Equation" r:id="rId13" imgW="1892300" imgH="33020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76600"/>
                        <a:ext cx="43434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8E8E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8B8B8B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4" name="Object 11">
            <a:extLst>
              <a:ext uri="{FF2B5EF4-FFF2-40B4-BE49-F238E27FC236}">
                <a16:creationId xmlns:a16="http://schemas.microsoft.com/office/drawing/2014/main" id="{703B0174-2999-4AE0-ADFF-AB7E53002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0" y="1312863"/>
          <a:ext cx="5143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2" name="Equation" r:id="rId15" imgW="215713" imgH="152268" progId="">
                  <p:embed/>
                </p:oleObj>
              </mc:Choice>
              <mc:Fallback>
                <p:oleObj name="Equation" r:id="rId15" imgW="215713" imgH="152268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1312863"/>
                        <a:ext cx="5143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5" name="灯片编号占位符 19">
            <a:extLst>
              <a:ext uri="{FF2B5EF4-FFF2-40B4-BE49-F238E27FC236}">
                <a16:creationId xmlns:a16="http://schemas.microsoft.com/office/drawing/2014/main" id="{2738616D-4970-483D-A7A4-2F07EA6138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A11A67-10A0-4D46-9758-CE9019B62D6B}" type="slidenum">
              <a:rPr lang="en-US" altLang="zh-CN">
                <a:ea typeface="华文彩云" panose="02010800040101010101" pitchFamily="2" charset="-122"/>
              </a:rPr>
              <a:pPr eaLnBrk="1" hangingPunct="1"/>
              <a:t>43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7C43FEE9-D01D-474C-882D-31C58E1A4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140075"/>
            <a:ext cx="45497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4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 最佳基带传输系统</a:t>
            </a:r>
            <a:endParaRPr lang="en-US" altLang="zh-CN" sz="4000" b="1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0000CC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4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endParaRPr lang="en-US" altLang="zh-CN" sz="4000" b="1" noProof="1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043" name="矩形 4">
            <a:extLst>
              <a:ext uri="{FF2B5EF4-FFF2-40B4-BE49-F238E27FC236}">
                <a16:creationId xmlns:a16="http://schemas.microsoft.com/office/drawing/2014/main" id="{523DDA3F-C700-464C-A3E2-3E7CD3A4F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5462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en-US" sz="3600" b="1" u="sng" dirty="0">
                <a:solidFill>
                  <a:srgbClr val="800080"/>
                </a:solidFill>
                <a:latin typeface="+mn-ea"/>
                <a:ea typeface="+mn-ea"/>
              </a:rPr>
              <a:t>§</a:t>
            </a:r>
            <a:r>
              <a:rPr lang="en-US" altLang="en-US" sz="3600" b="1" u="sng" dirty="0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9</a:t>
            </a:r>
            <a:r>
              <a:rPr lang="en-US" altLang="zh-CN" sz="3600" b="1" u="sng" dirty="0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.9  </a:t>
            </a:r>
            <a:endParaRPr lang="zh-CN" altLang="en-US" sz="3600" b="1" u="sng" dirty="0">
              <a:solidFill>
                <a:srgbClr val="800080"/>
              </a:solidFill>
              <a:latin typeface="Arial" charset="0"/>
              <a:ea typeface="华文彩云" pitchFamily="2" charset="-122"/>
            </a:endParaRPr>
          </a:p>
        </p:txBody>
      </p:sp>
      <p:sp>
        <p:nvSpPr>
          <p:cNvPr id="12" name="矩形 5">
            <a:extLst>
              <a:ext uri="{FF2B5EF4-FFF2-40B4-BE49-F238E27FC236}">
                <a16:creationId xmlns:a16="http://schemas.microsoft.com/office/drawing/2014/main" id="{89DB6EA7-5B98-4147-BE95-2A76AEA5F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3" y="4208463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无码间串扰</a:t>
            </a: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&amp;</a:t>
            </a: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误码率最小 </a:t>
            </a:r>
            <a:endParaRPr kumimoji="1"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5">
            <a:extLst>
              <a:ext uri="{FF2B5EF4-FFF2-40B4-BE49-F238E27FC236}">
                <a16:creationId xmlns:a16="http://schemas.microsoft.com/office/drawing/2014/main" id="{7C6091C9-E2B4-451E-9798-7DCDABD0A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219575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设计目标： </a:t>
            </a:r>
            <a:endParaRPr kumimoji="1"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830" name="灯片编号占位符 1">
            <a:extLst>
              <a:ext uri="{FF2B5EF4-FFF2-40B4-BE49-F238E27FC236}">
                <a16:creationId xmlns:a16="http://schemas.microsoft.com/office/drawing/2014/main" id="{47FD2C51-3E78-46B7-AC68-593333D2D9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8FAB95-AEBD-41EF-AA9D-DE045C0D8E3A}" type="slidenum">
              <a:rPr lang="en-US" altLang="zh-CN">
                <a:ea typeface="华文彩云" panose="02010800040101010101" pitchFamily="2" charset="-122"/>
              </a:rPr>
              <a:pPr eaLnBrk="1" hangingPunct="1"/>
              <a:t>44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0">
            <a:extLst>
              <a:ext uri="{FF2B5EF4-FFF2-40B4-BE49-F238E27FC236}">
                <a16:creationId xmlns:a16="http://schemas.microsoft.com/office/drawing/2014/main" id="{BAB01504-A41E-415A-B842-CBE10571E7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709738"/>
          <a:ext cx="57150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1" name="Equation" r:id="rId3" imgW="2616200" imgH="228600" progId="">
                  <p:embed/>
                </p:oleObj>
              </mc:Choice>
              <mc:Fallback>
                <p:oleObj name="Equation" r:id="rId3" imgW="2616200" imgH="22860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09738"/>
                        <a:ext cx="57150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8E8E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8B8B8B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7">
            <a:extLst>
              <a:ext uri="{FF2B5EF4-FFF2-40B4-BE49-F238E27FC236}">
                <a16:creationId xmlns:a16="http://schemas.microsoft.com/office/drawing/2014/main" id="{FCF5E4A4-C4EA-44CD-81B1-8178D9C3B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1200150"/>
            <a:ext cx="1466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设理想信道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A45B5EA-32CC-40C8-A3A7-8588CA48F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025" y="1200150"/>
            <a:ext cx="2749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，则系统传输总特性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：</a:t>
            </a:r>
          </a:p>
        </p:txBody>
      </p:sp>
      <p:graphicFrame>
        <p:nvGraphicFramePr>
          <p:cNvPr id="78853" name="Object 23">
            <a:extLst>
              <a:ext uri="{FF2B5EF4-FFF2-40B4-BE49-F238E27FC236}">
                <a16:creationId xmlns:a16="http://schemas.microsoft.com/office/drawing/2014/main" id="{9A1C0EA4-9DCD-4CDE-90A8-64E6C3002D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1190625"/>
          <a:ext cx="1203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2" name="Equation" r:id="rId5" imgW="12182475" imgH="4562475" progId="">
                  <p:embed/>
                </p:oleObj>
              </mc:Choice>
              <mc:Fallback>
                <p:oleObj name="Equation" r:id="rId5" imgW="12182475" imgH="4562475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190625"/>
                        <a:ext cx="1203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cmpd="dbl">
                            <a:solidFill>
                              <a:srgbClr val="99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Rectangle 17">
            <a:extLst>
              <a:ext uri="{FF2B5EF4-FFF2-40B4-BE49-F238E27FC236}">
                <a16:creationId xmlns:a16="http://schemas.microsoft.com/office/drawing/2014/main" id="{CFE0DD25-FF9D-476C-8A40-93C64A921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655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0000"/>
              </a:buClr>
              <a:buSzPct val="80000"/>
            </a:pPr>
            <a:r>
              <a:rPr kumimoji="1" lang="en-US" altLang="zh-CN" sz="3200" b="1">
                <a:solidFill>
                  <a:srgbClr val="0033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9.9.</a:t>
            </a:r>
            <a:r>
              <a:rPr kumimoji="1" lang="en-US" altLang="zh-CN" sz="3200" b="1">
                <a:solidFill>
                  <a:srgbClr val="9900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1" lang="en-US" altLang="zh-CN" sz="3200" b="1">
                <a:solidFill>
                  <a:srgbClr val="0033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800" b="1">
                <a:solidFill>
                  <a:srgbClr val="0033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zh-CN" altLang="en-US" sz="2800" b="1">
                <a:solidFill>
                  <a:srgbClr val="0033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理想信道下</a:t>
            </a:r>
            <a:r>
              <a:rPr kumimoji="1" lang="zh-CN" altLang="en-US" sz="2800">
                <a:solidFill>
                  <a:srgbClr val="0033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1" lang="zh-CN" altLang="en-US" sz="2800" b="1">
                <a:solidFill>
                  <a:srgbClr val="0033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最佳基带系统</a:t>
            </a:r>
            <a:endParaRPr kumimoji="1" lang="zh-CN" altLang="en-US" sz="2800">
              <a:solidFill>
                <a:srgbClr val="003399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15">
            <a:extLst>
              <a:ext uri="{FF2B5EF4-FFF2-40B4-BE49-F238E27FC236}">
                <a16:creationId xmlns:a16="http://schemas.microsoft.com/office/drawing/2014/main" id="{40D263E6-D379-46E5-A99A-29C3C88E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438400"/>
            <a:ext cx="325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最佳化的两个条件：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51D7AD-F13E-463B-BF93-213D3938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3043238"/>
            <a:ext cx="5219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Arial" charset="0"/>
              </a:rPr>
              <a:t>(1)  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H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ω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应满足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Arial" charset="0"/>
              </a:rPr>
              <a:t>无码间串扰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Arial" charset="0"/>
              </a:rPr>
              <a:t>频域条件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，即</a:t>
            </a:r>
          </a:p>
        </p:txBody>
      </p:sp>
      <p:graphicFrame>
        <p:nvGraphicFramePr>
          <p:cNvPr id="78857" name="Object 6">
            <a:extLst>
              <a:ext uri="{FF2B5EF4-FFF2-40B4-BE49-F238E27FC236}">
                <a16:creationId xmlns:a16="http://schemas.microsoft.com/office/drawing/2014/main" id="{0BBA0487-C72B-493B-8314-5C9D81C7F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657600"/>
          <a:ext cx="513238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3" name="Equation" r:id="rId7" imgW="2349500" imgH="431800" progId="">
                  <p:embed/>
                </p:oleObj>
              </mc:Choice>
              <mc:Fallback>
                <p:oleObj name="Equation" r:id="rId7" imgW="2349500" imgH="4318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657600"/>
                        <a:ext cx="5132388" cy="944563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8E8E8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A5A5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8670C210-FC69-4266-B6F6-0BFAE2F0A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10200"/>
            <a:ext cx="716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ts val="3500"/>
              </a:lnSpc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设发送滤波器的输入信号码元为</a:t>
            </a:r>
            <a:r>
              <a:rPr kumimoji="1"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冲激脉冲</a:t>
            </a:r>
            <a:r>
              <a:rPr kumimoji="1"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则其到达接收匹配滤波器输入端的信号码元为：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AEDD56-128C-4BA2-8106-6AF0B553CCCC}"/>
              </a:ext>
            </a:extLst>
          </p:cNvPr>
          <p:cNvSpPr/>
          <p:nvPr/>
        </p:nvSpPr>
        <p:spPr>
          <a:xfrm>
            <a:off x="838200" y="4933950"/>
            <a:ext cx="35083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Arial" pitchFamily="34" charset="0"/>
              </a:rPr>
              <a:t>(2)  </a:t>
            </a:r>
            <a:r>
              <a:rPr kumimoji="1" lang="zh-CN" altLang="en-US" sz="2000" b="1" kern="0" dirty="0">
                <a:latin typeface="微软雅黑" pitchFamily="34" charset="-122"/>
                <a:ea typeface="微软雅黑" pitchFamily="34" charset="-122"/>
              </a:rPr>
              <a:t>使系统输出差错概率最小</a:t>
            </a:r>
            <a:r>
              <a:rPr kumimoji="1" lang="zh-CN" altLang="en-US" sz="2000" kern="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860" name="灯片编号占位符 4">
            <a:extLst>
              <a:ext uri="{FF2B5EF4-FFF2-40B4-BE49-F238E27FC236}">
                <a16:creationId xmlns:a16="http://schemas.microsoft.com/office/drawing/2014/main" id="{7FD32F70-442C-452B-9E12-1A417BA9C0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3BD7D0-0FF2-4C4A-AB94-52B0CFEAB45A}" type="slidenum">
              <a:rPr lang="en-US" altLang="zh-CN">
                <a:ea typeface="华文彩云" panose="02010800040101010101" pitchFamily="2" charset="-122"/>
              </a:rPr>
              <a:pPr eaLnBrk="1" hangingPunct="1"/>
              <a:t>45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5">
            <a:extLst>
              <a:ext uri="{FF2B5EF4-FFF2-40B4-BE49-F238E27FC236}">
                <a16:creationId xmlns:a16="http://schemas.microsoft.com/office/drawing/2014/main" id="{A17EBB5B-5949-4975-A54C-6981522D9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graphicFrame>
        <p:nvGraphicFramePr>
          <p:cNvPr id="79875" name="Object 16">
            <a:extLst>
              <a:ext uri="{FF2B5EF4-FFF2-40B4-BE49-F238E27FC236}">
                <a16:creationId xmlns:a16="http://schemas.microsoft.com/office/drawing/2014/main" id="{31A71A3B-8127-4991-8658-45A5997570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414588"/>
          <a:ext cx="6135688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6" name="Visio" r:id="rId3" imgW="2758129" imgH="652965" progId="Visio.Drawing.11">
                  <p:embed/>
                </p:oleObj>
              </mc:Choice>
              <mc:Fallback>
                <p:oleObj name="Visio" r:id="rId3" imgW="2758129" imgH="652965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14588"/>
                        <a:ext cx="6135688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20">
            <a:extLst>
              <a:ext uri="{FF2B5EF4-FFF2-40B4-BE49-F238E27FC236}">
                <a16:creationId xmlns:a16="http://schemas.microsoft.com/office/drawing/2014/main" id="{1E8896A8-3C11-4D5E-BC7A-2712A62D31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066800"/>
          <a:ext cx="4114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7" name="Equation" r:id="rId5" imgW="1638300" imgH="228600" progId="">
                  <p:embed/>
                </p:oleObj>
              </mc:Choice>
              <mc:Fallback>
                <p:oleObj name="Equation" r:id="rId5" imgW="1638300" imgH="22860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066800"/>
                        <a:ext cx="41148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8E8E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8B8B8B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13">
            <a:extLst>
              <a:ext uri="{FF2B5EF4-FFF2-40B4-BE49-F238E27FC236}">
                <a16:creationId xmlns:a16="http://schemas.microsoft.com/office/drawing/2014/main" id="{56A4F6A2-89D2-40B9-A8C7-03AE273F8C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752600"/>
          <a:ext cx="2566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name="Equation" r:id="rId7" imgW="977476" imgH="203112" progId="">
                  <p:embed/>
                </p:oleObj>
              </mc:Choice>
              <mc:Fallback>
                <p:oleObj name="Equation" r:id="rId7" imgW="977476" imgH="20311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25669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17">
            <a:extLst>
              <a:ext uri="{FF2B5EF4-FFF2-40B4-BE49-F238E27FC236}">
                <a16:creationId xmlns:a16="http://schemas.microsoft.com/office/drawing/2014/main" id="{9BA5EC54-798D-48D4-9363-FECA8E58CE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752600"/>
          <a:ext cx="363378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name="Equation" r:id="rId9" imgW="1383699" imgH="215806" progId="">
                  <p:embed/>
                </p:oleObj>
              </mc:Choice>
              <mc:Fallback>
                <p:oleObj name="Equation" r:id="rId9" imgW="1383699" imgH="215806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52600"/>
                        <a:ext cx="363378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ABEB4571-2844-4BEB-BA5B-0773DD4CF0FD}"/>
              </a:ext>
            </a:extLst>
          </p:cNvPr>
          <p:cNvSpPr/>
          <p:nvPr/>
        </p:nvSpPr>
        <p:spPr>
          <a:xfrm>
            <a:off x="685800" y="3962400"/>
            <a:ext cx="7848600" cy="9477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kumimoji="1"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itchFamily="34" charset="-122"/>
                <a:cs typeface="Arial" pitchFamily="34" charset="0"/>
              </a:rPr>
              <a:t>最佳接收时，要求接收匹配滤波器 的传输特性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G</a:t>
            </a:r>
            <a:r>
              <a:rPr lang="en-US" sz="2400" b="1" baseline="-25000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(𝜔)</a:t>
            </a:r>
            <a:r>
              <a:rPr kumimoji="1"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itchFamily="34" charset="-122"/>
                <a:cs typeface="Arial" pitchFamily="34" charset="0"/>
              </a:rPr>
              <a:t>是输入</a:t>
            </a:r>
            <a:endParaRPr kumimoji="1"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微软雅黑" pitchFamily="34" charset="-122"/>
              <a:cs typeface="Arial" pitchFamily="34" charset="0"/>
            </a:endParaRPr>
          </a:p>
          <a:p>
            <a:pPr>
              <a:lnSpc>
                <a:spcPts val="3500"/>
              </a:lnSpc>
              <a:defRPr/>
            </a:pPr>
            <a:r>
              <a:rPr kumimoji="1"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itchFamily="34" charset="-122"/>
                <a:cs typeface="Arial" pitchFamily="34" charset="0"/>
              </a:rPr>
              <a:t>信号频谱</a:t>
            </a:r>
            <a:r>
              <a:rPr kumimoji="1" lang="en-US" altLang="zh-CN" sz="24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S</a:t>
            </a:r>
            <a:r>
              <a:rPr lang="en-US" sz="2400" b="1" baseline="-250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i</a:t>
            </a:r>
            <a:r>
              <a:rPr lang="en-US" sz="2400" b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(𝜔)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的复共轭，即</a:t>
            </a:r>
          </a:p>
        </p:txBody>
      </p:sp>
      <p:graphicFrame>
        <p:nvGraphicFramePr>
          <p:cNvPr id="79880" name="Object 18">
            <a:extLst>
              <a:ext uri="{FF2B5EF4-FFF2-40B4-BE49-F238E27FC236}">
                <a16:creationId xmlns:a16="http://schemas.microsoft.com/office/drawing/2014/main" id="{8914F5D4-ACDB-463A-9DD4-511B82443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105400"/>
          <a:ext cx="531336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0" name="Equation" r:id="rId11" imgW="2184400" imgH="241300" progId="">
                  <p:embed/>
                </p:oleObj>
              </mc:Choice>
              <mc:Fallback>
                <p:oleObj name="Equation" r:id="rId11" imgW="2184400" imgH="241300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05400"/>
                        <a:ext cx="5313363" cy="588963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Object 19">
            <a:extLst>
              <a:ext uri="{FF2B5EF4-FFF2-40B4-BE49-F238E27FC236}">
                <a16:creationId xmlns:a16="http://schemas.microsoft.com/office/drawing/2014/main" id="{7B66E43D-D03A-4F35-B1BE-2B1D2D2F50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2000" y="5895975"/>
          <a:ext cx="29972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1" name="Equation" r:id="rId13" imgW="1371600" imgH="228600" progId="">
                  <p:embed/>
                </p:oleObj>
              </mc:Choice>
              <mc:Fallback>
                <p:oleObj name="Equation" r:id="rId13" imgW="1371600" imgH="228600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5895975"/>
                        <a:ext cx="29972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8E8E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8B8B8B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2" name="矩形 22">
            <a:extLst>
              <a:ext uri="{FF2B5EF4-FFF2-40B4-BE49-F238E27FC236}">
                <a16:creationId xmlns:a16="http://schemas.microsoft.com/office/drawing/2014/main" id="{B124BA66-D375-4A15-B60F-BA5B7F6B9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5638800"/>
            <a:ext cx="696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9900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联立</a:t>
            </a:r>
            <a:endParaRPr lang="zh-CN" altLang="en-US" b="1">
              <a:solidFill>
                <a:srgbClr val="990099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9883" name="AutoShape 11">
            <a:extLst>
              <a:ext uri="{FF2B5EF4-FFF2-40B4-BE49-F238E27FC236}">
                <a16:creationId xmlns:a16="http://schemas.microsoft.com/office/drawing/2014/main" id="{A67B2B24-AFFC-4E48-903D-8C2F4EC376FC}"/>
              </a:ext>
            </a:extLst>
          </p:cNvPr>
          <p:cNvSpPr>
            <a:spLocks/>
          </p:cNvSpPr>
          <p:nvPr/>
        </p:nvSpPr>
        <p:spPr bwMode="auto">
          <a:xfrm>
            <a:off x="1752600" y="5486400"/>
            <a:ext cx="268288" cy="696913"/>
          </a:xfrm>
          <a:prstGeom prst="leftBrace">
            <a:avLst>
              <a:gd name="adj1" fmla="val 27191"/>
              <a:gd name="adj2" fmla="val 50000"/>
            </a:avLst>
          </a:prstGeom>
          <a:noFill/>
          <a:ln w="2857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990099"/>
              </a:solidFill>
              <a:ea typeface="华文彩云" panose="02010800040101010101" pitchFamily="2" charset="-122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F1889C6C-B266-4265-AC10-D59A1F49EA53}"/>
              </a:ext>
            </a:extLst>
          </p:cNvPr>
          <p:cNvSpPr>
            <a:spLocks/>
          </p:cNvSpPr>
          <p:nvPr/>
        </p:nvSpPr>
        <p:spPr bwMode="auto">
          <a:xfrm rot="1868405" flipH="1" flipV="1">
            <a:off x="6762750" y="2498725"/>
            <a:ext cx="1470025" cy="2317750"/>
          </a:xfrm>
          <a:custGeom>
            <a:avLst/>
            <a:gdLst>
              <a:gd name="T0" fmla="*/ 464 w 1612"/>
              <a:gd name="T1" fmla="*/ 966 h 1618"/>
              <a:gd name="T2" fmla="*/ 378 w 1612"/>
              <a:gd name="T3" fmla="*/ 822 h 1618"/>
              <a:gd name="T4" fmla="*/ 310 w 1612"/>
              <a:gd name="T5" fmla="*/ 690 h 1618"/>
              <a:gd name="T6" fmla="*/ 256 w 1612"/>
              <a:gd name="T7" fmla="*/ 572 h 1618"/>
              <a:gd name="T8" fmla="*/ 214 w 1612"/>
              <a:gd name="T9" fmla="*/ 472 h 1618"/>
              <a:gd name="T10" fmla="*/ 166 w 1612"/>
              <a:gd name="T11" fmla="*/ 328 h 1618"/>
              <a:gd name="T12" fmla="*/ 152 w 1612"/>
              <a:gd name="T13" fmla="*/ 276 h 1618"/>
              <a:gd name="T14" fmla="*/ 34 w 1612"/>
              <a:gd name="T15" fmla="*/ 0 h 1618"/>
              <a:gd name="T16" fmla="*/ 82 w 1612"/>
              <a:gd name="T17" fmla="*/ 294 h 1618"/>
              <a:gd name="T18" fmla="*/ 86 w 1612"/>
              <a:gd name="T19" fmla="*/ 308 h 1618"/>
              <a:gd name="T20" fmla="*/ 120 w 1612"/>
              <a:gd name="T21" fmla="*/ 414 h 1618"/>
              <a:gd name="T22" fmla="*/ 174 w 1612"/>
              <a:gd name="T23" fmla="*/ 550 h 1618"/>
              <a:gd name="T24" fmla="*/ 228 w 1612"/>
              <a:gd name="T25" fmla="*/ 662 h 1618"/>
              <a:gd name="T26" fmla="*/ 296 w 1612"/>
              <a:gd name="T27" fmla="*/ 788 h 1618"/>
              <a:gd name="T28" fmla="*/ 382 w 1612"/>
              <a:gd name="T29" fmla="*/ 926 h 1618"/>
              <a:gd name="T30" fmla="*/ 430 w 1612"/>
              <a:gd name="T31" fmla="*/ 998 h 1618"/>
              <a:gd name="T32" fmla="*/ 514 w 1612"/>
              <a:gd name="T33" fmla="*/ 1104 h 1618"/>
              <a:gd name="T34" fmla="*/ 602 w 1612"/>
              <a:gd name="T35" fmla="*/ 1196 h 1618"/>
              <a:gd name="T36" fmla="*/ 696 w 1612"/>
              <a:gd name="T37" fmla="*/ 1278 h 1618"/>
              <a:gd name="T38" fmla="*/ 794 w 1612"/>
              <a:gd name="T39" fmla="*/ 1348 h 1618"/>
              <a:gd name="T40" fmla="*/ 892 w 1612"/>
              <a:gd name="T41" fmla="*/ 1408 h 1618"/>
              <a:gd name="T42" fmla="*/ 990 w 1612"/>
              <a:gd name="T43" fmla="*/ 1458 h 1618"/>
              <a:gd name="T44" fmla="*/ 1086 w 1612"/>
              <a:gd name="T45" fmla="*/ 1500 h 1618"/>
              <a:gd name="T46" fmla="*/ 1180 w 1612"/>
              <a:gd name="T47" fmla="*/ 1534 h 1618"/>
              <a:gd name="T48" fmla="*/ 1268 w 1612"/>
              <a:gd name="T49" fmla="*/ 1560 h 1618"/>
              <a:gd name="T50" fmla="*/ 1424 w 1612"/>
              <a:gd name="T51" fmla="*/ 1596 h 1618"/>
              <a:gd name="T52" fmla="*/ 1540 w 1612"/>
              <a:gd name="T53" fmla="*/ 1612 h 1618"/>
              <a:gd name="T54" fmla="*/ 1612 w 1612"/>
              <a:gd name="T55" fmla="*/ 1618 h 1618"/>
              <a:gd name="T56" fmla="*/ 1580 w 1612"/>
              <a:gd name="T57" fmla="*/ 1616 h 1618"/>
              <a:gd name="T58" fmla="*/ 1488 w 1612"/>
              <a:gd name="T59" fmla="*/ 1606 h 1618"/>
              <a:gd name="T60" fmla="*/ 1354 w 1612"/>
              <a:gd name="T61" fmla="*/ 1578 h 1618"/>
              <a:gd name="T62" fmla="*/ 1230 w 1612"/>
              <a:gd name="T63" fmla="*/ 1544 h 1618"/>
              <a:gd name="T64" fmla="*/ 1142 w 1612"/>
              <a:gd name="T65" fmla="*/ 1512 h 1618"/>
              <a:gd name="T66" fmla="*/ 1048 w 1612"/>
              <a:gd name="T67" fmla="*/ 1474 h 1618"/>
              <a:gd name="T68" fmla="*/ 954 w 1612"/>
              <a:gd name="T69" fmla="*/ 1426 h 1618"/>
              <a:gd name="T70" fmla="*/ 858 w 1612"/>
              <a:gd name="T71" fmla="*/ 1368 h 1618"/>
              <a:gd name="T72" fmla="*/ 764 w 1612"/>
              <a:gd name="T73" fmla="*/ 1300 h 1618"/>
              <a:gd name="T74" fmla="*/ 672 w 1612"/>
              <a:gd name="T75" fmla="*/ 1220 h 1618"/>
              <a:gd name="T76" fmla="*/ 584 w 1612"/>
              <a:gd name="T77" fmla="*/ 1128 h 1618"/>
              <a:gd name="T78" fmla="*/ 502 w 1612"/>
              <a:gd name="T79" fmla="*/ 1024 h 1618"/>
              <a:gd name="T80" fmla="*/ 464 w 1612"/>
              <a:gd name="T81" fmla="*/ 966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12" h="1618">
                <a:moveTo>
                  <a:pt x="464" y="966"/>
                </a:moveTo>
                <a:lnTo>
                  <a:pt x="464" y="966"/>
                </a:lnTo>
                <a:lnTo>
                  <a:pt x="418" y="892"/>
                </a:lnTo>
                <a:lnTo>
                  <a:pt x="378" y="822"/>
                </a:lnTo>
                <a:lnTo>
                  <a:pt x="342" y="754"/>
                </a:lnTo>
                <a:lnTo>
                  <a:pt x="310" y="690"/>
                </a:lnTo>
                <a:lnTo>
                  <a:pt x="280" y="630"/>
                </a:lnTo>
                <a:lnTo>
                  <a:pt x="256" y="572"/>
                </a:lnTo>
                <a:lnTo>
                  <a:pt x="234" y="520"/>
                </a:lnTo>
                <a:lnTo>
                  <a:pt x="214" y="472"/>
                </a:lnTo>
                <a:lnTo>
                  <a:pt x="184" y="390"/>
                </a:lnTo>
                <a:lnTo>
                  <a:pt x="166" y="328"/>
                </a:lnTo>
                <a:lnTo>
                  <a:pt x="156" y="290"/>
                </a:lnTo>
                <a:lnTo>
                  <a:pt x="152" y="276"/>
                </a:lnTo>
                <a:lnTo>
                  <a:pt x="244" y="300"/>
                </a:lnTo>
                <a:lnTo>
                  <a:pt x="34" y="0"/>
                </a:lnTo>
                <a:lnTo>
                  <a:pt x="0" y="396"/>
                </a:lnTo>
                <a:lnTo>
                  <a:pt x="82" y="294"/>
                </a:lnTo>
                <a:lnTo>
                  <a:pt x="82" y="294"/>
                </a:lnTo>
                <a:lnTo>
                  <a:pt x="86" y="308"/>
                </a:lnTo>
                <a:lnTo>
                  <a:pt x="98" y="350"/>
                </a:lnTo>
                <a:lnTo>
                  <a:pt x="120" y="414"/>
                </a:lnTo>
                <a:lnTo>
                  <a:pt x="152" y="500"/>
                </a:lnTo>
                <a:lnTo>
                  <a:pt x="174" y="550"/>
                </a:lnTo>
                <a:lnTo>
                  <a:pt x="200" y="604"/>
                </a:lnTo>
                <a:lnTo>
                  <a:pt x="228" y="662"/>
                </a:lnTo>
                <a:lnTo>
                  <a:pt x="260" y="722"/>
                </a:lnTo>
                <a:lnTo>
                  <a:pt x="296" y="788"/>
                </a:lnTo>
                <a:lnTo>
                  <a:pt x="336" y="856"/>
                </a:lnTo>
                <a:lnTo>
                  <a:pt x="382" y="926"/>
                </a:lnTo>
                <a:lnTo>
                  <a:pt x="430" y="998"/>
                </a:lnTo>
                <a:lnTo>
                  <a:pt x="430" y="998"/>
                </a:lnTo>
                <a:lnTo>
                  <a:pt x="472" y="1052"/>
                </a:lnTo>
                <a:lnTo>
                  <a:pt x="514" y="1104"/>
                </a:lnTo>
                <a:lnTo>
                  <a:pt x="558" y="1152"/>
                </a:lnTo>
                <a:lnTo>
                  <a:pt x="602" y="1196"/>
                </a:lnTo>
                <a:lnTo>
                  <a:pt x="650" y="1238"/>
                </a:lnTo>
                <a:lnTo>
                  <a:pt x="696" y="1278"/>
                </a:lnTo>
                <a:lnTo>
                  <a:pt x="744" y="1314"/>
                </a:lnTo>
                <a:lnTo>
                  <a:pt x="794" y="1348"/>
                </a:lnTo>
                <a:lnTo>
                  <a:pt x="842" y="1380"/>
                </a:lnTo>
                <a:lnTo>
                  <a:pt x="892" y="1408"/>
                </a:lnTo>
                <a:lnTo>
                  <a:pt x="942" y="1434"/>
                </a:lnTo>
                <a:lnTo>
                  <a:pt x="990" y="1458"/>
                </a:lnTo>
                <a:lnTo>
                  <a:pt x="1038" y="1480"/>
                </a:lnTo>
                <a:lnTo>
                  <a:pt x="1086" y="1500"/>
                </a:lnTo>
                <a:lnTo>
                  <a:pt x="1134" y="1518"/>
                </a:lnTo>
                <a:lnTo>
                  <a:pt x="1180" y="1534"/>
                </a:lnTo>
                <a:lnTo>
                  <a:pt x="1224" y="1548"/>
                </a:lnTo>
                <a:lnTo>
                  <a:pt x="1268" y="1560"/>
                </a:lnTo>
                <a:lnTo>
                  <a:pt x="1350" y="1580"/>
                </a:lnTo>
                <a:lnTo>
                  <a:pt x="1424" y="1596"/>
                </a:lnTo>
                <a:lnTo>
                  <a:pt x="1486" y="1606"/>
                </a:lnTo>
                <a:lnTo>
                  <a:pt x="1540" y="1612"/>
                </a:lnTo>
                <a:lnTo>
                  <a:pt x="1578" y="1616"/>
                </a:lnTo>
                <a:lnTo>
                  <a:pt x="1612" y="1618"/>
                </a:lnTo>
                <a:lnTo>
                  <a:pt x="1612" y="1618"/>
                </a:lnTo>
                <a:lnTo>
                  <a:pt x="1580" y="1616"/>
                </a:lnTo>
                <a:lnTo>
                  <a:pt x="1540" y="1612"/>
                </a:lnTo>
                <a:lnTo>
                  <a:pt x="1488" y="1606"/>
                </a:lnTo>
                <a:lnTo>
                  <a:pt x="1426" y="1594"/>
                </a:lnTo>
                <a:lnTo>
                  <a:pt x="1354" y="1578"/>
                </a:lnTo>
                <a:lnTo>
                  <a:pt x="1274" y="1558"/>
                </a:lnTo>
                <a:lnTo>
                  <a:pt x="1230" y="1544"/>
                </a:lnTo>
                <a:lnTo>
                  <a:pt x="1186" y="1530"/>
                </a:lnTo>
                <a:lnTo>
                  <a:pt x="1142" y="1512"/>
                </a:lnTo>
                <a:lnTo>
                  <a:pt x="1096" y="1494"/>
                </a:lnTo>
                <a:lnTo>
                  <a:pt x="1048" y="1474"/>
                </a:lnTo>
                <a:lnTo>
                  <a:pt x="1002" y="1450"/>
                </a:lnTo>
                <a:lnTo>
                  <a:pt x="954" y="1426"/>
                </a:lnTo>
                <a:lnTo>
                  <a:pt x="906" y="1398"/>
                </a:lnTo>
                <a:lnTo>
                  <a:pt x="858" y="1368"/>
                </a:lnTo>
                <a:lnTo>
                  <a:pt x="810" y="1336"/>
                </a:lnTo>
                <a:lnTo>
                  <a:pt x="764" y="1300"/>
                </a:lnTo>
                <a:lnTo>
                  <a:pt x="718" y="1262"/>
                </a:lnTo>
                <a:lnTo>
                  <a:pt x="672" y="1220"/>
                </a:lnTo>
                <a:lnTo>
                  <a:pt x="626" y="1176"/>
                </a:lnTo>
                <a:lnTo>
                  <a:pt x="584" y="1128"/>
                </a:lnTo>
                <a:lnTo>
                  <a:pt x="542" y="1078"/>
                </a:lnTo>
                <a:lnTo>
                  <a:pt x="502" y="1024"/>
                </a:lnTo>
                <a:lnTo>
                  <a:pt x="464" y="966"/>
                </a:lnTo>
                <a:lnTo>
                  <a:pt x="464" y="9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79885" name="灯片编号占位符 2">
            <a:extLst>
              <a:ext uri="{FF2B5EF4-FFF2-40B4-BE49-F238E27FC236}">
                <a16:creationId xmlns:a16="http://schemas.microsoft.com/office/drawing/2014/main" id="{7D71983B-A727-4A14-B39E-D21BA83B0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D95D1C-AD04-4360-A804-D0FABC165DB2}" type="slidenum">
              <a:rPr lang="en-US" altLang="zh-CN">
                <a:ea typeface="华文彩云" panose="02010800040101010101" pitchFamily="2" charset="-122"/>
              </a:rPr>
              <a:pPr eaLnBrk="1" hangingPunct="1"/>
              <a:t>46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8">
            <a:extLst>
              <a:ext uri="{FF2B5EF4-FFF2-40B4-BE49-F238E27FC236}">
                <a16:creationId xmlns:a16="http://schemas.microsoft.com/office/drawing/2014/main" id="{85C58775-4A84-4A38-9C0B-30FE26068470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939800" y="2441575"/>
          <a:ext cx="72024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0" name="Visio" r:id="rId3" imgW="5057607" imgH="1390719" progId="Visio.Drawing.11">
                  <p:embed/>
                </p:oleObj>
              </mc:Choice>
              <mc:Fallback>
                <p:oleObj name="Visio" r:id="rId3" imgW="5057607" imgH="1390719" progId="Visio.Drawing.11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441575"/>
                        <a:ext cx="72024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10">
            <a:extLst>
              <a:ext uri="{FF2B5EF4-FFF2-40B4-BE49-F238E27FC236}">
                <a16:creationId xmlns:a16="http://schemas.microsoft.com/office/drawing/2014/main" id="{EB7CF405-C395-4D9F-9F1A-6AFB11ADC4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1188" y="1181100"/>
          <a:ext cx="23860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1" name="Equation" r:id="rId5" imgW="1079032" imgH="241195" progId="">
                  <p:embed/>
                </p:oleObj>
              </mc:Choice>
              <mc:Fallback>
                <p:oleObj name="Equation" r:id="rId5" imgW="1079032" imgH="241195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1181100"/>
                        <a:ext cx="23860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矩形 11">
            <a:extLst>
              <a:ext uri="{FF2B5EF4-FFF2-40B4-BE49-F238E27FC236}">
                <a16:creationId xmlns:a16="http://schemas.microsoft.com/office/drawing/2014/main" id="{B6C54C03-9FC5-4585-B79A-0EC7891D3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1238250"/>
            <a:ext cx="954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9900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解得</a:t>
            </a:r>
            <a:r>
              <a:rPr lang="zh-CN" altLang="en-US" sz="2000" b="1">
                <a:solidFill>
                  <a:srgbClr val="990099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zh-CN" altLang="en-US" b="1">
              <a:solidFill>
                <a:srgbClr val="990099"/>
              </a:solidFill>
              <a:latin typeface="宋体" panose="02010600030101010101" pitchFamily="2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80901" name="Object 11">
            <a:extLst>
              <a:ext uri="{FF2B5EF4-FFF2-40B4-BE49-F238E27FC236}">
                <a16:creationId xmlns:a16="http://schemas.microsoft.com/office/drawing/2014/main" id="{A5A0B645-51BE-4933-AD7D-811AA0E88C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181100"/>
          <a:ext cx="2386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2" name="Equation" r:id="rId7" imgW="1079032" imgH="241195" progId="">
                  <p:embed/>
                </p:oleObj>
              </mc:Choice>
              <mc:Fallback>
                <p:oleObj name="Equation" r:id="rId7" imgW="1079032" imgH="241195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81100"/>
                        <a:ext cx="23860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8B33656C-F045-457C-BCDB-CDF6C3E48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181100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和</a:t>
            </a:r>
          </a:p>
        </p:txBody>
      </p:sp>
      <p:sp>
        <p:nvSpPr>
          <p:cNvPr id="18" name="矩形 15">
            <a:extLst>
              <a:ext uri="{FF2B5EF4-FFF2-40B4-BE49-F238E27FC236}">
                <a16:creationId xmlns:a16="http://schemas.microsoft.com/office/drawing/2014/main" id="{170D7C04-0CCC-4BA7-B9A8-8997BF357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383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最佳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基带传输系统组成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</a:p>
        </p:txBody>
      </p:sp>
      <p:sp>
        <p:nvSpPr>
          <p:cNvPr id="80904" name="灯片编号占位符 2">
            <a:extLst>
              <a:ext uri="{FF2B5EF4-FFF2-40B4-BE49-F238E27FC236}">
                <a16:creationId xmlns:a16="http://schemas.microsoft.com/office/drawing/2014/main" id="{AAB1093C-FB7F-458B-99A1-5A336540D5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5552DE-E0A2-4458-9FC7-70F6669B1268}" type="slidenum">
              <a:rPr lang="en-US" altLang="zh-CN">
                <a:ea typeface="华文彩云" panose="02010800040101010101" pitchFamily="2" charset="-122"/>
              </a:rPr>
              <a:pPr eaLnBrk="1" hangingPunct="1"/>
              <a:t>47</a:t>
            </a:fld>
            <a:endParaRPr lang="en-US" altLang="zh-CN">
              <a:ea typeface="华文彩云" panose="020108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A28814-6632-4ADA-84F8-FA8638D4F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573588"/>
            <a:ext cx="2032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H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ω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 algn="ctr" eaLnBrk="1" hangingPunct="1"/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升余弦滤波器</a:t>
            </a:r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80906" name="左大括号 4">
            <a:extLst>
              <a:ext uri="{FF2B5EF4-FFF2-40B4-BE49-F238E27FC236}">
                <a16:creationId xmlns:a16="http://schemas.microsoft.com/office/drawing/2014/main" id="{9683D400-2996-4DBF-88C2-34E2E5F2CFEC}"/>
              </a:ext>
            </a:extLst>
          </p:cNvPr>
          <p:cNvSpPr>
            <a:spLocks/>
          </p:cNvSpPr>
          <p:nvPr/>
        </p:nvSpPr>
        <p:spPr bwMode="auto">
          <a:xfrm rot="-5400000">
            <a:off x="3559175" y="2122488"/>
            <a:ext cx="458788" cy="4227512"/>
          </a:xfrm>
          <a:prstGeom prst="leftBrace">
            <a:avLst>
              <a:gd name="adj1" fmla="val 8319"/>
              <a:gd name="adj2" fmla="val 50972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80907" name="矩形 11">
            <a:extLst>
              <a:ext uri="{FF2B5EF4-FFF2-40B4-BE49-F238E27FC236}">
                <a16:creationId xmlns:a16="http://schemas.microsoft.com/office/drawing/2014/main" id="{06406F55-D3C4-4EFA-95F6-3D9AD5E4E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725" y="2247900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成形滤波器</a:t>
            </a:r>
          </a:p>
        </p:txBody>
      </p:sp>
      <p:sp>
        <p:nvSpPr>
          <p:cNvPr id="80908" name="矩形 11">
            <a:extLst>
              <a:ext uri="{FF2B5EF4-FFF2-40B4-BE49-F238E27FC236}">
                <a16:creationId xmlns:a16="http://schemas.microsoft.com/office/drawing/2014/main" id="{979D41CE-3CAC-4456-B98F-643306FE7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8" y="2247900"/>
            <a:ext cx="1722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990099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匹配滤波器</a:t>
            </a:r>
          </a:p>
        </p:txBody>
      </p:sp>
      <p:sp>
        <p:nvSpPr>
          <p:cNvPr id="7" name="椭圆形标注 6">
            <a:extLst>
              <a:ext uri="{FF2B5EF4-FFF2-40B4-BE49-F238E27FC236}">
                <a16:creationId xmlns:a16="http://schemas.microsoft.com/office/drawing/2014/main" id="{79158AF9-6082-42A4-BD78-B53808189BAA}"/>
              </a:ext>
            </a:extLst>
          </p:cNvPr>
          <p:cNvSpPr/>
          <p:nvPr/>
        </p:nvSpPr>
        <p:spPr bwMode="auto">
          <a:xfrm>
            <a:off x="533400" y="4440238"/>
            <a:ext cx="2209800" cy="1168400"/>
          </a:xfrm>
          <a:prstGeom prst="wedgeEllipseCallout">
            <a:avLst>
              <a:gd name="adj1" fmla="val 17072"/>
              <a:gd name="adj2" fmla="val -8872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sz="24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根升余弦</a:t>
            </a:r>
            <a:endParaRPr lang="en-US" altLang="zh-CN" sz="24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algn="ctr" eaLnBrk="0" hangingPunct="0">
              <a:defRPr/>
            </a:pPr>
            <a:r>
              <a:rPr lang="zh-CN" altLang="en-US" sz="24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滤波器</a:t>
            </a:r>
            <a:endParaRPr lang="zh-CN" altLang="en-US" sz="2400" dirty="0">
              <a:solidFill>
                <a:schemeClr val="tx1"/>
              </a:solidFill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7">
            <a:extLst>
              <a:ext uri="{FF2B5EF4-FFF2-40B4-BE49-F238E27FC236}">
                <a16:creationId xmlns:a16="http://schemas.microsoft.com/office/drawing/2014/main" id="{5E03AAD5-6630-4A02-98A8-BBD10D3FE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655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0000"/>
              </a:buClr>
              <a:buSzPct val="80000"/>
            </a:pPr>
            <a:r>
              <a:rPr kumimoji="1" lang="en-US" altLang="zh-CN" sz="3200" b="1">
                <a:solidFill>
                  <a:srgbClr val="0033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9.9.</a:t>
            </a:r>
            <a:r>
              <a:rPr kumimoji="1" lang="en-US" altLang="zh-CN" sz="3200" b="1">
                <a:solidFill>
                  <a:srgbClr val="9900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kumimoji="1" lang="en-US" altLang="zh-CN" sz="3200" b="1">
                <a:solidFill>
                  <a:srgbClr val="0033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800" b="1">
                <a:solidFill>
                  <a:srgbClr val="0033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zh-CN" altLang="en-US" sz="2800" b="1">
                <a:solidFill>
                  <a:srgbClr val="9900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非</a:t>
            </a:r>
            <a:r>
              <a:rPr kumimoji="1" lang="zh-CN" altLang="en-US" sz="2800" b="1">
                <a:solidFill>
                  <a:srgbClr val="0033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理想信道下</a:t>
            </a:r>
            <a:r>
              <a:rPr kumimoji="1" lang="zh-CN" altLang="en-US" sz="2800">
                <a:solidFill>
                  <a:srgbClr val="0033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1" lang="zh-CN" altLang="en-US" sz="2800" b="1">
                <a:solidFill>
                  <a:srgbClr val="0033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最佳基带系统</a:t>
            </a:r>
            <a:endParaRPr kumimoji="1" lang="zh-CN" altLang="en-US" sz="2800">
              <a:solidFill>
                <a:srgbClr val="003399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15">
            <a:extLst>
              <a:ext uri="{FF2B5EF4-FFF2-40B4-BE49-F238E27FC236}">
                <a16:creationId xmlns:a16="http://schemas.microsoft.com/office/drawing/2014/main" id="{C4673A0F-1D13-442A-B54F-BF19DA2D0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38238"/>
            <a:ext cx="260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最佳传输条件：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ADA4E4-2604-4C97-A3EA-B543428CD277}"/>
              </a:ext>
            </a:extLst>
          </p:cNvPr>
          <p:cNvSpPr/>
          <p:nvPr/>
        </p:nvSpPr>
        <p:spPr>
          <a:xfrm>
            <a:off x="949325" y="1981200"/>
            <a:ext cx="7432675" cy="10668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800"/>
              </a:lnSpc>
              <a:defRPr/>
            </a:pPr>
            <a:r>
              <a:rPr kumimoji="1"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pitchFamily="34" charset="0"/>
              </a:rPr>
              <a:t>在接收端可采用匹配滤波器。使滤波器的传输函数</a:t>
            </a:r>
            <a:r>
              <a:rPr kumimoji="1" lang="en-US" altLang="zh-CN" sz="2400" b="1" i="1" kern="0" dirty="0">
                <a:latin typeface="+mn-lt"/>
                <a:ea typeface="微软雅黑" pitchFamily="34" charset="-122"/>
                <a:cs typeface="Arial" pitchFamily="34" charset="0"/>
              </a:rPr>
              <a:t>G</a:t>
            </a:r>
            <a:r>
              <a:rPr kumimoji="1" lang="en-US" altLang="zh-CN" sz="2400" b="1" i="1" kern="0" baseline="-25000" dirty="0">
                <a:latin typeface="+mn-lt"/>
                <a:ea typeface="微软雅黑" pitchFamily="34" charset="-122"/>
                <a:cs typeface="Arial" pitchFamily="34" charset="0"/>
              </a:rPr>
              <a:t>R</a:t>
            </a:r>
            <a:r>
              <a:rPr kumimoji="1" lang="en-US" altLang="zh-CN" sz="2400" b="1" kern="0" dirty="0">
                <a:latin typeface="+mn-lt"/>
                <a:ea typeface="微软雅黑" pitchFamily="34" charset="-122"/>
                <a:cs typeface="Arial" pitchFamily="34" charset="0"/>
                <a:sym typeface="Symbol" pitchFamily="18" charset="2"/>
              </a:rPr>
              <a:t></a:t>
            </a:r>
            <a:r>
              <a:rPr kumimoji="1" lang="en-US" altLang="zh-CN" sz="2400" b="1" kern="0" dirty="0"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kumimoji="1" lang="en-US" altLang="zh-CN" sz="2400" b="1" i="1" kern="0" dirty="0">
                <a:latin typeface="+mn-lt"/>
                <a:ea typeface="微软雅黑" pitchFamily="34" charset="-122"/>
                <a:cs typeface="Arial" pitchFamily="34" charset="0"/>
              </a:rPr>
              <a:t>f</a:t>
            </a:r>
            <a:r>
              <a:rPr kumimoji="1" lang="en-US" altLang="zh-CN" sz="2400" b="1" kern="0" dirty="0">
                <a:latin typeface="+mn-lt"/>
                <a:ea typeface="微软雅黑" pitchFamily="34" charset="-122"/>
                <a:cs typeface="Arial" pitchFamily="34" charset="0"/>
              </a:rPr>
              <a:t>)</a:t>
            </a:r>
            <a:r>
              <a:rPr kumimoji="1"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pitchFamily="34" charset="0"/>
              </a:rPr>
              <a:t>和接收信号码元的频谱</a:t>
            </a:r>
            <a:r>
              <a:rPr kumimoji="1" lang="en-US" altLang="zh-CN" sz="2400" b="1" i="1" kern="0" dirty="0">
                <a:latin typeface="+mn-lt"/>
                <a:ea typeface="微软雅黑" pitchFamily="34" charset="-122"/>
                <a:cs typeface="Arial" pitchFamily="34" charset="0"/>
              </a:rPr>
              <a:t>G</a:t>
            </a:r>
            <a:r>
              <a:rPr kumimoji="1" lang="en-US" altLang="zh-CN" sz="2400" b="1" i="1" kern="0" baseline="-25000" dirty="0">
                <a:latin typeface="+mn-lt"/>
                <a:ea typeface="微软雅黑" pitchFamily="34" charset="-122"/>
                <a:cs typeface="Arial" pitchFamily="34" charset="0"/>
              </a:rPr>
              <a:t>T</a:t>
            </a:r>
            <a:r>
              <a:rPr kumimoji="1" lang="en-US" altLang="zh-CN" sz="2400" b="1" kern="0" dirty="0"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kumimoji="1" lang="en-US" altLang="zh-CN" sz="2400" b="1" i="1" kern="0" dirty="0">
                <a:latin typeface="+mn-lt"/>
                <a:ea typeface="微软雅黑" pitchFamily="34" charset="-122"/>
                <a:cs typeface="Arial" pitchFamily="34" charset="0"/>
              </a:rPr>
              <a:t>f</a:t>
            </a:r>
            <a:r>
              <a:rPr kumimoji="1" lang="en-US" altLang="zh-CN" sz="2400" b="1" kern="0" dirty="0">
                <a:latin typeface="+mn-lt"/>
                <a:ea typeface="微软雅黑" pitchFamily="34" charset="-122"/>
                <a:cs typeface="Arial" pitchFamily="34" charset="0"/>
              </a:rPr>
              <a:t>)</a:t>
            </a:r>
            <a:r>
              <a:rPr kumimoji="1" lang="en-US" altLang="zh-CN" sz="2400" b="1" kern="0" dirty="0">
                <a:latin typeface="+mn-lt"/>
                <a:ea typeface="微软雅黑" pitchFamily="34" charset="-122"/>
                <a:cs typeface="Arial" pitchFamily="34" charset="0"/>
                <a:sym typeface="Symbol" pitchFamily="18" charset="2"/>
              </a:rPr>
              <a:t></a:t>
            </a:r>
            <a:r>
              <a:rPr kumimoji="1" lang="en-US" altLang="zh-CN" sz="2400" b="1" i="1" kern="0" dirty="0">
                <a:latin typeface="+mn-lt"/>
                <a:ea typeface="微软雅黑" pitchFamily="34" charset="-122"/>
                <a:cs typeface="Arial" pitchFamily="34" charset="0"/>
              </a:rPr>
              <a:t>C</a:t>
            </a:r>
            <a:r>
              <a:rPr kumimoji="1" lang="en-US" altLang="zh-CN" sz="2400" b="1" kern="0" dirty="0"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kumimoji="1" lang="en-US" altLang="zh-CN" sz="2400" b="1" i="1" kern="0" dirty="0">
                <a:latin typeface="+mn-lt"/>
                <a:ea typeface="微软雅黑" pitchFamily="34" charset="-122"/>
                <a:cs typeface="Arial" pitchFamily="34" charset="0"/>
              </a:rPr>
              <a:t>f</a:t>
            </a:r>
            <a:r>
              <a:rPr kumimoji="1" lang="en-US" altLang="zh-CN" sz="2400" b="1" kern="0" dirty="0">
                <a:latin typeface="+mn-lt"/>
                <a:ea typeface="微软雅黑" pitchFamily="34" charset="-122"/>
                <a:cs typeface="Arial" pitchFamily="34" charset="0"/>
              </a:rPr>
              <a:t>)</a:t>
            </a:r>
            <a:r>
              <a:rPr kumimoji="1"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pitchFamily="34" charset="0"/>
              </a:rPr>
              <a:t>匹配，即要求：</a:t>
            </a:r>
            <a:endParaRPr lang="zh-CN" altLang="en-US" sz="2000" dirty="0">
              <a:latin typeface="+mn-lt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12C084-0423-4F73-A5DE-17EFF73AD46A}"/>
              </a:ext>
            </a:extLst>
          </p:cNvPr>
          <p:cNvSpPr/>
          <p:nvPr/>
        </p:nvSpPr>
        <p:spPr>
          <a:xfrm>
            <a:off x="2971800" y="3048000"/>
            <a:ext cx="3276600" cy="461963"/>
          </a:xfrm>
          <a:prstGeom prst="rect">
            <a:avLst/>
          </a:prstGeom>
          <a:ln w="41275" cmpd="dbl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charset="0"/>
              </a:rPr>
              <a:t>G</a:t>
            </a:r>
            <a:r>
              <a:rPr kumimoji="1" lang="en-US" altLang="zh-CN" sz="2400" b="1" i="1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charset="0"/>
              </a:rPr>
              <a:t>R</a:t>
            </a: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charset="0"/>
                <a:sym typeface="Symbol" pitchFamily="18" charset="2"/>
              </a:rPr>
              <a:t></a:t>
            </a: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charset="0"/>
              </a:rPr>
              <a:t>(</a:t>
            </a:r>
            <a:r>
              <a:rPr kumimoji="1" lang="en-US" altLang="zh-CN" sz="24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charset="0"/>
              </a:rPr>
              <a:t>f</a:t>
            </a: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charset="0"/>
              </a:rPr>
              <a:t>) = </a:t>
            </a:r>
            <a:r>
              <a:rPr kumimoji="1" lang="en-US" altLang="zh-CN" sz="24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charset="0"/>
              </a:rPr>
              <a:t>G</a:t>
            </a:r>
            <a:r>
              <a:rPr kumimoji="1" lang="en-US" altLang="zh-CN" sz="2400" b="1" i="1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charset="0"/>
              </a:rPr>
              <a:t>T</a:t>
            </a:r>
            <a:r>
              <a:rPr kumimoji="1" lang="en-US" altLang="zh-CN" sz="24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charset="0"/>
              </a:rPr>
              <a:t>*</a:t>
            </a: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charset="0"/>
              </a:rPr>
              <a:t>(</a:t>
            </a:r>
            <a:r>
              <a:rPr kumimoji="1" lang="en-US" altLang="zh-CN" sz="24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charset="0"/>
              </a:rPr>
              <a:t>f</a:t>
            </a: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charset="0"/>
              </a:rPr>
              <a:t>)</a:t>
            </a: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charset="0"/>
                <a:sym typeface="Symbol" pitchFamily="18" charset="2"/>
              </a:rPr>
              <a:t></a:t>
            </a:r>
            <a:r>
              <a:rPr kumimoji="1" lang="en-US" altLang="zh-CN" sz="24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charset="0"/>
              </a:rPr>
              <a:t>C*</a:t>
            </a: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charset="0"/>
              </a:rPr>
              <a:t>(</a:t>
            </a:r>
            <a:r>
              <a:rPr kumimoji="1" lang="en-US" altLang="zh-CN" sz="24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charset="0"/>
              </a:rPr>
              <a:t>f</a:t>
            </a: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+mn-lt"/>
              <a:cs typeface="Arial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9E33D2-3D2B-4C70-98C4-758D87E45359}"/>
              </a:ext>
            </a:extLst>
          </p:cNvPr>
          <p:cNvSpPr/>
          <p:nvPr/>
        </p:nvSpPr>
        <p:spPr>
          <a:xfrm>
            <a:off x="990600" y="3562350"/>
            <a:ext cx="55118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000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这时，基带传输系统的总传输特性为</a:t>
            </a:r>
            <a:endParaRPr lang="zh-CN" altLang="en-US" sz="2000" dirty="0"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7078D7-4AF9-4E84-B446-B404B75CE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8600"/>
            <a:ext cx="6477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800"/>
              </a:lnSpc>
              <a:defRPr/>
            </a:pPr>
            <a:r>
              <a:rPr kumimoji="1" lang="zh-CN" altLang="en-US" sz="2400" b="1" i="1" dirty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  <a:r>
              <a:rPr kumimoji="1" lang="en-US" altLang="zh-CN" sz="2400" b="1" i="1" dirty="0">
                <a:solidFill>
                  <a:srgbClr val="0000CC"/>
                </a:solidFill>
                <a:latin typeface="+mn-lt"/>
                <a:cs typeface="Arial" charset="0"/>
              </a:rPr>
              <a:t>H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cs typeface="Arial" charset="0"/>
              </a:rPr>
              <a:t>(</a:t>
            </a:r>
            <a:r>
              <a:rPr kumimoji="1" lang="en-US" altLang="zh-CN" sz="2400" b="1" i="1" dirty="0">
                <a:solidFill>
                  <a:srgbClr val="0000CC"/>
                </a:solidFill>
                <a:latin typeface="+mn-lt"/>
                <a:cs typeface="Arial" charset="0"/>
              </a:rPr>
              <a:t>f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cs typeface="Arial" charset="0"/>
              </a:rPr>
              <a:t>) </a:t>
            </a:r>
            <a:r>
              <a:rPr kumimoji="1" lang="en-US" altLang="zh-CN" sz="2400" b="1" dirty="0">
                <a:solidFill>
                  <a:srgbClr val="000000"/>
                </a:solidFill>
                <a:latin typeface="+mn-lt"/>
                <a:cs typeface="Arial" charset="0"/>
              </a:rPr>
              <a:t>=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+mn-lt"/>
                <a:cs typeface="Arial" charset="0"/>
              </a:rPr>
              <a:t>G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+mn-lt"/>
                <a:cs typeface="Arial" charset="0"/>
              </a:rPr>
              <a:t>T</a:t>
            </a:r>
            <a:r>
              <a:rPr kumimoji="1" lang="en-US" altLang="zh-CN" sz="2400" b="1" dirty="0">
                <a:solidFill>
                  <a:srgbClr val="000000"/>
                </a:solidFill>
                <a:latin typeface="+mn-lt"/>
                <a:cs typeface="Arial" charset="0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+mn-lt"/>
                <a:cs typeface="Arial" charset="0"/>
              </a:rPr>
              <a:t>f</a:t>
            </a:r>
            <a:r>
              <a:rPr kumimoji="1" lang="en-US" altLang="zh-CN" sz="2400" b="1" dirty="0">
                <a:solidFill>
                  <a:srgbClr val="000000"/>
                </a:solidFill>
                <a:latin typeface="+mn-lt"/>
                <a:cs typeface="Arial" charset="0"/>
              </a:rPr>
              <a:t>)</a:t>
            </a:r>
            <a:r>
              <a:rPr kumimoji="1" lang="en-US" altLang="zh-CN" sz="2400" b="1" dirty="0">
                <a:solidFill>
                  <a:srgbClr val="000000"/>
                </a:solidFill>
                <a:latin typeface="+mn-lt"/>
                <a:cs typeface="Arial" charset="0"/>
                <a:sym typeface="Symbol" pitchFamily="18" charset="2"/>
              </a:rPr>
              <a:t>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+mn-lt"/>
                <a:cs typeface="Arial" charset="0"/>
              </a:rPr>
              <a:t>C</a:t>
            </a:r>
            <a:r>
              <a:rPr kumimoji="1" lang="en-US" altLang="zh-CN" sz="2400" b="1" dirty="0">
                <a:solidFill>
                  <a:srgbClr val="000000"/>
                </a:solidFill>
                <a:latin typeface="+mn-lt"/>
                <a:cs typeface="Arial" charset="0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+mn-lt"/>
                <a:cs typeface="Arial" charset="0"/>
              </a:rPr>
              <a:t>f</a:t>
            </a:r>
            <a:r>
              <a:rPr kumimoji="1" lang="en-US" altLang="zh-CN" sz="2400" b="1" dirty="0">
                <a:solidFill>
                  <a:srgbClr val="000000"/>
                </a:solidFill>
                <a:latin typeface="+mn-lt"/>
                <a:cs typeface="Arial" charset="0"/>
              </a:rPr>
              <a:t>)</a:t>
            </a:r>
            <a:r>
              <a:rPr kumimoji="1" lang="en-US" altLang="zh-CN" sz="2400" b="1" dirty="0">
                <a:solidFill>
                  <a:srgbClr val="000000"/>
                </a:solidFill>
                <a:latin typeface="+mn-lt"/>
                <a:cs typeface="Arial" charset="0"/>
                <a:sym typeface="Symbol" pitchFamily="18" charset="2"/>
              </a:rPr>
              <a:t>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+mn-lt"/>
                <a:cs typeface="Arial" charset="0"/>
              </a:rPr>
              <a:t>G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+mn-lt"/>
                <a:cs typeface="Arial" charset="0"/>
              </a:rPr>
              <a:t>R</a:t>
            </a:r>
            <a:r>
              <a:rPr kumimoji="1" lang="en-US" altLang="zh-CN" sz="2400" b="1" dirty="0">
                <a:solidFill>
                  <a:srgbClr val="000000"/>
                </a:solidFill>
                <a:latin typeface="+mn-lt"/>
                <a:cs typeface="Arial" charset="0"/>
                <a:sym typeface="Symbol" pitchFamily="18" charset="2"/>
              </a:rPr>
              <a:t></a:t>
            </a:r>
            <a:r>
              <a:rPr kumimoji="1" lang="en-US" altLang="zh-CN" sz="2400" b="1" dirty="0">
                <a:solidFill>
                  <a:srgbClr val="000000"/>
                </a:solidFill>
                <a:latin typeface="+mn-lt"/>
                <a:cs typeface="Arial" charset="0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+mn-lt"/>
                <a:cs typeface="Arial" charset="0"/>
              </a:rPr>
              <a:t>f</a:t>
            </a:r>
            <a:r>
              <a:rPr kumimoji="1" lang="en-US" altLang="zh-CN" sz="2400" b="1" dirty="0">
                <a:solidFill>
                  <a:srgbClr val="000000"/>
                </a:solidFill>
                <a:latin typeface="+mn-lt"/>
                <a:cs typeface="Arial" charset="0"/>
              </a:rPr>
              <a:t>)=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+mn-lt"/>
                <a:cs typeface="Arial" charset="0"/>
              </a:rPr>
              <a:t>G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+mn-lt"/>
                <a:cs typeface="Arial" charset="0"/>
              </a:rPr>
              <a:t>T</a:t>
            </a:r>
            <a:r>
              <a:rPr kumimoji="1" lang="en-US" altLang="zh-CN" sz="2400" b="1" dirty="0">
                <a:solidFill>
                  <a:srgbClr val="000000"/>
                </a:solidFill>
                <a:latin typeface="+mn-lt"/>
                <a:cs typeface="Arial" charset="0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+mn-lt"/>
                <a:cs typeface="Arial" charset="0"/>
              </a:rPr>
              <a:t>f</a:t>
            </a:r>
            <a:r>
              <a:rPr kumimoji="1" lang="en-US" altLang="zh-CN" sz="2400" b="1" dirty="0">
                <a:solidFill>
                  <a:srgbClr val="000000"/>
                </a:solidFill>
                <a:latin typeface="+mn-lt"/>
                <a:cs typeface="Arial" charset="0"/>
              </a:rPr>
              <a:t>)</a:t>
            </a:r>
            <a:r>
              <a:rPr kumimoji="1" lang="en-US" altLang="zh-CN" sz="2400" b="1" dirty="0">
                <a:solidFill>
                  <a:srgbClr val="000000"/>
                </a:solidFill>
                <a:latin typeface="+mn-lt"/>
                <a:cs typeface="Arial" charset="0"/>
                <a:sym typeface="Symbol" pitchFamily="18" charset="2"/>
              </a:rPr>
              <a:t>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+mn-lt"/>
                <a:cs typeface="Arial" charset="0"/>
              </a:rPr>
              <a:t>C</a:t>
            </a:r>
            <a:r>
              <a:rPr kumimoji="1" lang="en-US" altLang="zh-CN" sz="2400" b="1" dirty="0">
                <a:solidFill>
                  <a:srgbClr val="000000"/>
                </a:solidFill>
                <a:latin typeface="+mn-lt"/>
                <a:cs typeface="Arial" charset="0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+mn-lt"/>
                <a:cs typeface="Arial" charset="0"/>
              </a:rPr>
              <a:t>f</a:t>
            </a:r>
            <a:r>
              <a:rPr kumimoji="1" lang="en-US" altLang="zh-CN" sz="2400" b="1" dirty="0">
                <a:solidFill>
                  <a:srgbClr val="000000"/>
                </a:solidFill>
                <a:latin typeface="+mn-lt"/>
                <a:cs typeface="Arial" charset="0"/>
              </a:rPr>
              <a:t>)</a:t>
            </a:r>
            <a:r>
              <a:rPr kumimoji="1" lang="en-US" altLang="zh-CN" sz="2400" b="1" dirty="0">
                <a:solidFill>
                  <a:srgbClr val="000000"/>
                </a:solidFill>
                <a:latin typeface="+mn-lt"/>
                <a:cs typeface="Arial" charset="0"/>
                <a:sym typeface="Symbol" pitchFamily="18" charset="2"/>
              </a:rPr>
              <a:t></a:t>
            </a:r>
            <a:r>
              <a:rPr kumimoji="1" lang="en-US" altLang="zh-CN" sz="2400" b="1" dirty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+mn-lt"/>
                <a:cs typeface="Arial" charset="0"/>
              </a:rPr>
              <a:t>G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+mn-lt"/>
                <a:cs typeface="Arial" charset="0"/>
              </a:rPr>
              <a:t>T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+mn-lt"/>
                <a:cs typeface="Arial" charset="0"/>
              </a:rPr>
              <a:t>*</a:t>
            </a:r>
            <a:r>
              <a:rPr kumimoji="1" lang="en-US" altLang="zh-CN" sz="2400" b="1" dirty="0">
                <a:solidFill>
                  <a:srgbClr val="000000"/>
                </a:solidFill>
                <a:latin typeface="+mn-lt"/>
                <a:cs typeface="Arial" charset="0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+mn-lt"/>
                <a:cs typeface="Arial" charset="0"/>
              </a:rPr>
              <a:t>f</a:t>
            </a:r>
            <a:r>
              <a:rPr kumimoji="1" lang="en-US" altLang="zh-CN" sz="2400" b="1" dirty="0">
                <a:solidFill>
                  <a:srgbClr val="000000"/>
                </a:solidFill>
                <a:latin typeface="+mn-lt"/>
                <a:cs typeface="Arial" charset="0"/>
              </a:rPr>
              <a:t>)</a:t>
            </a:r>
            <a:r>
              <a:rPr kumimoji="1" lang="en-US" altLang="zh-CN" sz="2400" b="1" dirty="0">
                <a:solidFill>
                  <a:srgbClr val="000000"/>
                </a:solidFill>
                <a:latin typeface="+mn-lt"/>
                <a:cs typeface="Arial" charset="0"/>
                <a:sym typeface="Symbol" pitchFamily="18" charset="2"/>
              </a:rPr>
              <a:t>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+mn-lt"/>
                <a:cs typeface="Arial" charset="0"/>
              </a:rPr>
              <a:t>C*</a:t>
            </a:r>
            <a:r>
              <a:rPr kumimoji="1" lang="en-US" altLang="zh-CN" sz="2400" b="1" dirty="0">
                <a:solidFill>
                  <a:srgbClr val="000000"/>
                </a:solidFill>
                <a:latin typeface="+mn-lt"/>
                <a:cs typeface="Arial" charset="0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+mn-lt"/>
                <a:cs typeface="Arial" charset="0"/>
              </a:rPr>
              <a:t>f</a:t>
            </a:r>
            <a:r>
              <a:rPr kumimoji="1" lang="en-US" altLang="zh-CN" sz="2400" b="1" dirty="0">
                <a:solidFill>
                  <a:srgbClr val="000000"/>
                </a:solidFill>
                <a:latin typeface="+mn-lt"/>
                <a:cs typeface="Arial" charset="0"/>
              </a:rPr>
              <a:t>) </a:t>
            </a:r>
          </a:p>
          <a:p>
            <a:pPr eaLnBrk="1" hangingPunct="1">
              <a:lnSpc>
                <a:spcPts val="3800"/>
              </a:lnSpc>
              <a:defRPr/>
            </a:pP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cs typeface="Arial" charset="0"/>
              </a:rPr>
              <a:t>                       =|</a:t>
            </a:r>
            <a:r>
              <a:rPr kumimoji="1" lang="en-US" altLang="zh-CN" sz="2400" b="1" i="1" dirty="0">
                <a:solidFill>
                  <a:srgbClr val="0000CC"/>
                </a:solidFill>
                <a:latin typeface="+mn-lt"/>
                <a:cs typeface="Arial" charset="0"/>
              </a:rPr>
              <a:t>G</a:t>
            </a:r>
            <a:r>
              <a:rPr kumimoji="1" lang="en-US" altLang="zh-CN" sz="2400" b="1" i="1" baseline="-25000" dirty="0">
                <a:solidFill>
                  <a:srgbClr val="0000CC"/>
                </a:solidFill>
                <a:latin typeface="+mn-lt"/>
                <a:cs typeface="Arial" charset="0"/>
              </a:rPr>
              <a:t>T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cs typeface="Arial" charset="0"/>
              </a:rPr>
              <a:t>(</a:t>
            </a:r>
            <a:r>
              <a:rPr kumimoji="1" lang="en-US" altLang="zh-CN" sz="2400" b="1" i="1" dirty="0">
                <a:solidFill>
                  <a:srgbClr val="0000CC"/>
                </a:solidFill>
                <a:latin typeface="+mn-lt"/>
                <a:cs typeface="Arial" charset="0"/>
              </a:rPr>
              <a:t>f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cs typeface="Arial" charset="0"/>
              </a:rPr>
              <a:t>)|</a:t>
            </a:r>
            <a:r>
              <a:rPr kumimoji="1" lang="en-US" altLang="zh-CN" sz="2400" b="1" baseline="30000" dirty="0">
                <a:solidFill>
                  <a:srgbClr val="0000CC"/>
                </a:solidFill>
                <a:latin typeface="+mn-lt"/>
                <a:cs typeface="Arial" charset="0"/>
              </a:rPr>
              <a:t>2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cs typeface="Arial" charset="0"/>
              </a:rPr>
              <a:t>|</a:t>
            </a:r>
            <a:r>
              <a:rPr kumimoji="1" lang="en-US" altLang="zh-CN" sz="2400" b="1" i="1" dirty="0">
                <a:solidFill>
                  <a:srgbClr val="0000CC"/>
                </a:solidFill>
                <a:latin typeface="+mn-lt"/>
                <a:cs typeface="Arial" charset="0"/>
              </a:rPr>
              <a:t>C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cs typeface="Arial" charset="0"/>
              </a:rPr>
              <a:t>(</a:t>
            </a:r>
            <a:r>
              <a:rPr kumimoji="1" lang="en-US" altLang="zh-CN" sz="2400" b="1" i="1" dirty="0">
                <a:solidFill>
                  <a:srgbClr val="0000CC"/>
                </a:solidFill>
                <a:latin typeface="+mn-lt"/>
                <a:cs typeface="Arial" charset="0"/>
              </a:rPr>
              <a:t>f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cs typeface="Arial" charset="0"/>
              </a:rPr>
              <a:t>)|</a:t>
            </a:r>
            <a:r>
              <a:rPr kumimoji="1" lang="en-US" altLang="zh-CN" sz="2400" b="1" baseline="30000" dirty="0">
                <a:solidFill>
                  <a:srgbClr val="0000CC"/>
                </a:solidFill>
                <a:latin typeface="+mn-lt"/>
                <a:cs typeface="Arial" charset="0"/>
              </a:rPr>
              <a:t>2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cs typeface="Arial" charset="0"/>
              </a:rPr>
              <a:t> 	</a:t>
            </a:r>
            <a:r>
              <a:rPr kumimoji="1" lang="en-US" altLang="zh-CN" sz="2400" b="1" dirty="0">
                <a:solidFill>
                  <a:srgbClr val="000000"/>
                </a:solidFill>
                <a:latin typeface="+mn-lt"/>
                <a:cs typeface="Arial" charset="0"/>
              </a:rPr>
              <a:t>	</a:t>
            </a:r>
            <a:endParaRPr lang="zh-CN" altLang="en-US" sz="2400" b="1" dirty="0">
              <a:latin typeface="+mn-lt"/>
              <a:cs typeface="Arial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DE09BD-7DFC-405B-85FF-8CE927E03354}"/>
              </a:ext>
            </a:extLst>
          </p:cNvPr>
          <p:cNvSpPr/>
          <p:nvPr/>
        </p:nvSpPr>
        <p:spPr>
          <a:xfrm>
            <a:off x="1295400" y="5592763"/>
            <a:ext cx="2057400" cy="5794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800"/>
              </a:lnSpc>
              <a:defRPr/>
            </a:pPr>
            <a:r>
              <a:rPr kumimoji="1" lang="en-US" altLang="zh-CN" sz="2000" b="1" i="1" kern="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H</a:t>
            </a:r>
            <a:r>
              <a:rPr kumimoji="1" lang="en-US" altLang="zh-CN" sz="2000" b="1" kern="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kumimoji="1" lang="en-US" altLang="zh-CN" sz="2000" b="1" i="1" kern="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f</a:t>
            </a:r>
            <a:r>
              <a:rPr kumimoji="1" lang="en-US" altLang="zh-CN" sz="2000" b="1" kern="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) </a:t>
            </a:r>
            <a:r>
              <a:rPr kumimoji="1"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pitchFamily="34" charset="0"/>
              </a:rPr>
              <a:t>必须满足：</a:t>
            </a:r>
            <a:endParaRPr lang="zh-CN" altLang="en-US" sz="2000" dirty="0">
              <a:latin typeface="+mn-lt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1929" name="矩形 14">
            <a:extLst>
              <a:ext uri="{FF2B5EF4-FFF2-40B4-BE49-F238E27FC236}">
                <a16:creationId xmlns:a16="http://schemas.microsoft.com/office/drawing/2014/main" id="{EC3A20A5-C435-46D7-BA38-54E4F8879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57350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(1)  </a:t>
            </a:r>
            <a:r>
              <a:rPr kumimoji="1" lang="zh-CN" altLang="en-US" sz="2000" b="1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使误码率最小</a:t>
            </a:r>
            <a:endParaRPr lang="zh-CN" altLang="en-US" b="1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52508EA-D72D-4951-BBEA-A01AC68766D9}"/>
              </a:ext>
            </a:extLst>
          </p:cNvPr>
          <p:cNvSpPr/>
          <p:nvPr/>
        </p:nvSpPr>
        <p:spPr>
          <a:xfrm>
            <a:off x="762000" y="5010150"/>
            <a:ext cx="217646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Arial" charset="0"/>
                <a:ea typeface="华文彩云" pitchFamily="2" charset="-122"/>
                <a:cs typeface="Arial" pitchFamily="34" charset="0"/>
              </a:rPr>
              <a:t>(2)  </a:t>
            </a:r>
            <a:r>
              <a:rPr kumimoji="1" lang="zh-CN" altLang="en-US" sz="2000" b="1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消除码间串扰</a:t>
            </a:r>
            <a:endParaRPr lang="zh-CN" altLang="en-US" sz="2000" b="1" dirty="0">
              <a:latin typeface="Arial" charset="0"/>
              <a:ea typeface="华文彩云" pitchFamily="2" charset="-122"/>
            </a:endParaRPr>
          </a:p>
        </p:txBody>
      </p:sp>
      <p:graphicFrame>
        <p:nvGraphicFramePr>
          <p:cNvPr id="81931" name="Object 4">
            <a:extLst>
              <a:ext uri="{FF2B5EF4-FFF2-40B4-BE49-F238E27FC236}">
                <a16:creationId xmlns:a16="http://schemas.microsoft.com/office/drawing/2014/main" id="{C487EA8B-7F92-4D64-AAB1-3E92038124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486400"/>
          <a:ext cx="36369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2" name="公式" r:id="rId3" imgW="1930400" imgH="482600" progId="Equation.3">
                  <p:embed/>
                </p:oleObj>
              </mc:Choice>
              <mc:Fallback>
                <p:oleObj name="公式" r:id="rId3" imgW="19304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486400"/>
                        <a:ext cx="3636963" cy="9144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999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>
            <a:extLst>
              <a:ext uri="{FF2B5EF4-FFF2-40B4-BE49-F238E27FC236}">
                <a16:creationId xmlns:a16="http://schemas.microsoft.com/office/drawing/2014/main" id="{BCFBFDCA-6B52-46CE-84AE-6A45B1B24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82947" name="Rectangle 7">
            <a:extLst>
              <a:ext uri="{FF2B5EF4-FFF2-40B4-BE49-F238E27FC236}">
                <a16:creationId xmlns:a16="http://schemas.microsoft.com/office/drawing/2014/main" id="{ADD75B3F-9A81-41F7-8204-BA34BC1A2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华文彩云" panose="02010800040101010101" pitchFamily="2" charset="-122"/>
            </a:endParaRPr>
          </a:p>
        </p:txBody>
      </p:sp>
      <p:graphicFrame>
        <p:nvGraphicFramePr>
          <p:cNvPr id="82948" name="Object 6">
            <a:extLst>
              <a:ext uri="{FF2B5EF4-FFF2-40B4-BE49-F238E27FC236}">
                <a16:creationId xmlns:a16="http://schemas.microsoft.com/office/drawing/2014/main" id="{939E476C-49CE-4B07-B194-F47566786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0"/>
          <a:ext cx="48942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7" name="公式" r:id="rId3" imgW="2692400" imgH="584200" progId="Equation.3">
                  <p:embed/>
                </p:oleObj>
              </mc:Choice>
              <mc:Fallback>
                <p:oleObj name="公式" r:id="rId3" imgW="2692400" imgH="584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489426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Rectangle 9">
            <a:extLst>
              <a:ext uri="{FF2B5EF4-FFF2-40B4-BE49-F238E27FC236}">
                <a16:creationId xmlns:a16="http://schemas.microsoft.com/office/drawing/2014/main" id="{5E9A524D-CB88-4882-8057-A22408992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华文彩云" panose="02010800040101010101" pitchFamily="2" charset="-122"/>
            </a:endParaRPr>
          </a:p>
        </p:txBody>
      </p:sp>
      <p:graphicFrame>
        <p:nvGraphicFramePr>
          <p:cNvPr id="82950" name="Object 8">
            <a:extLst>
              <a:ext uri="{FF2B5EF4-FFF2-40B4-BE49-F238E27FC236}">
                <a16:creationId xmlns:a16="http://schemas.microsoft.com/office/drawing/2014/main" id="{29E564AD-1AFC-4E62-A21C-10915922EB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379788"/>
          <a:ext cx="27908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8" name="公式" r:id="rId5" imgW="1409088" imgH="482391" progId="Equation.3">
                  <p:embed/>
                </p:oleObj>
              </mc:Choice>
              <mc:Fallback>
                <p:oleObj name="公式" r:id="rId5" imgW="1409088" imgH="48239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379788"/>
                        <a:ext cx="2790825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Rectangle 11">
            <a:extLst>
              <a:ext uri="{FF2B5EF4-FFF2-40B4-BE49-F238E27FC236}">
                <a16:creationId xmlns:a16="http://schemas.microsoft.com/office/drawing/2014/main" id="{DA2869CA-3076-4041-B49A-1974D1A7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华文彩云" panose="02010800040101010101" pitchFamily="2" charset="-122"/>
            </a:endParaRPr>
          </a:p>
        </p:txBody>
      </p:sp>
      <p:graphicFrame>
        <p:nvGraphicFramePr>
          <p:cNvPr id="82952" name="Object 10">
            <a:extLst>
              <a:ext uri="{FF2B5EF4-FFF2-40B4-BE49-F238E27FC236}">
                <a16:creationId xmlns:a16="http://schemas.microsoft.com/office/drawing/2014/main" id="{CDA11E2E-7B7F-49FC-BADC-15756AD5F7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3352800"/>
          <a:ext cx="224948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9" name="公式" r:id="rId7" imgW="1104900" imgH="482600" progId="Equation.3">
                  <p:embed/>
                </p:oleObj>
              </mc:Choice>
              <mc:Fallback>
                <p:oleObj name="公式" r:id="rId7" imgW="11049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352800"/>
                        <a:ext cx="2249488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601D8159-9CBC-44A6-BDD2-4454B18F050D}"/>
              </a:ext>
            </a:extLst>
          </p:cNvPr>
          <p:cNvSpPr/>
          <p:nvPr/>
        </p:nvSpPr>
        <p:spPr>
          <a:xfrm>
            <a:off x="609600" y="990600"/>
            <a:ext cx="7924800" cy="10668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800"/>
              </a:lnSpc>
              <a:defRPr/>
            </a:pPr>
            <a:r>
              <a:rPr kumimoji="1" lang="zh-CN" altLang="en-US" sz="20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itchFamily="34" charset="-122"/>
                <a:cs typeface="Arial" pitchFamily="34" charset="0"/>
              </a:rPr>
              <a:t>为此，可在接收端增加一个横向均衡滤波器</a:t>
            </a:r>
            <a:r>
              <a:rPr kumimoji="1" lang="en-US" altLang="zh-CN" sz="2000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itchFamily="34" charset="-122"/>
                <a:cs typeface="Arial" pitchFamily="34" charset="0"/>
              </a:rPr>
              <a:t>T</a:t>
            </a:r>
            <a:r>
              <a:rPr kumimoji="1" lang="en-US" altLang="zh-CN" sz="20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kumimoji="1" lang="en-US" altLang="zh-CN" sz="2000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itchFamily="34" charset="-122"/>
                <a:cs typeface="Arial" pitchFamily="34" charset="0"/>
              </a:rPr>
              <a:t>f</a:t>
            </a:r>
            <a:r>
              <a:rPr kumimoji="1" lang="en-US" altLang="zh-CN" sz="20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itchFamily="34" charset="-122"/>
                <a:cs typeface="Arial" pitchFamily="34" charset="0"/>
              </a:rPr>
              <a:t>)</a:t>
            </a:r>
            <a:r>
              <a:rPr kumimoji="1" lang="zh-CN" altLang="en-US" sz="20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itchFamily="34" charset="-122"/>
                <a:cs typeface="Arial" pitchFamily="34" charset="0"/>
              </a:rPr>
              <a:t>，使系统总传输特性满足上式要求。故从上两式可以写出对</a:t>
            </a:r>
            <a:r>
              <a:rPr kumimoji="1" lang="en-US" altLang="zh-CN" sz="2400" b="1" i="1" kern="0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itchFamily="34" charset="-122"/>
                <a:cs typeface="Arial" pitchFamily="34" charset="0"/>
              </a:rPr>
              <a:t>T</a:t>
            </a:r>
            <a:r>
              <a:rPr kumimoji="1" lang="en-US" altLang="zh-CN" sz="2400" b="1" kern="0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kumimoji="1" lang="en-US" altLang="zh-CN" sz="2400" b="1" i="1" kern="0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itchFamily="34" charset="-122"/>
                <a:cs typeface="Arial" pitchFamily="34" charset="0"/>
              </a:rPr>
              <a:t>f</a:t>
            </a:r>
            <a:r>
              <a:rPr kumimoji="1" lang="en-US" altLang="zh-CN" sz="2400" b="1" kern="0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itchFamily="34" charset="-122"/>
                <a:cs typeface="Arial" pitchFamily="34" charset="0"/>
              </a:rPr>
              <a:t>)</a:t>
            </a:r>
            <a:r>
              <a:rPr kumimoji="1" lang="zh-CN" altLang="en-US" sz="20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itchFamily="34" charset="-122"/>
                <a:cs typeface="Arial" pitchFamily="34" charset="0"/>
              </a:rPr>
              <a:t>的要求</a:t>
            </a:r>
            <a:r>
              <a:rPr kumimoji="1" lang="en-US" altLang="zh-CN" sz="20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itchFamily="34" charset="-122"/>
                <a:cs typeface="Arial" pitchFamily="34" charset="0"/>
              </a:rPr>
              <a:t>:</a:t>
            </a:r>
            <a:endParaRPr lang="zh-CN" altLang="en-US" sz="2000" dirty="0">
              <a:latin typeface="+mn-lt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6214AA-6391-4494-81EC-A842A5E2B86B}"/>
              </a:ext>
            </a:extLst>
          </p:cNvPr>
          <p:cNvSpPr/>
          <p:nvPr/>
        </p:nvSpPr>
        <p:spPr>
          <a:xfrm>
            <a:off x="685800" y="3429000"/>
            <a:ext cx="22860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defRPr/>
            </a:pPr>
            <a:r>
              <a:rPr kumimoji="1" lang="zh-CN" altLang="en-US" sz="20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ea typeface="宋体"/>
              </a:rPr>
              <a:t>式中</a:t>
            </a:r>
          </a:p>
        </p:txBody>
      </p:sp>
      <p:sp>
        <p:nvSpPr>
          <p:cNvPr id="82955" name="矩形 16">
            <a:extLst>
              <a:ext uri="{FF2B5EF4-FFF2-40B4-BE49-F238E27FC236}">
                <a16:creationId xmlns:a16="http://schemas.microsoft.com/office/drawing/2014/main" id="{2A43FAC4-50B8-4FFD-9ABC-4658FFFDB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95800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理想信道的最佳基带传输系统方框图</a:t>
            </a:r>
          </a:p>
        </p:txBody>
      </p:sp>
      <p:grpSp>
        <p:nvGrpSpPr>
          <p:cNvPr id="82956" name="Group 26">
            <a:extLst>
              <a:ext uri="{FF2B5EF4-FFF2-40B4-BE49-F238E27FC236}">
                <a16:creationId xmlns:a16="http://schemas.microsoft.com/office/drawing/2014/main" id="{F7D218A1-233E-45F8-8502-4BC85DC816F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922838"/>
            <a:ext cx="8550275" cy="1935162"/>
            <a:chOff x="329" y="1706"/>
            <a:chExt cx="5102" cy="1215"/>
          </a:xfrm>
        </p:grpSpPr>
        <p:sp>
          <p:nvSpPr>
            <p:cNvPr id="82957" name="AutoShape 5">
              <a:extLst>
                <a:ext uri="{FF2B5EF4-FFF2-40B4-BE49-F238E27FC236}">
                  <a16:creationId xmlns:a16="http://schemas.microsoft.com/office/drawing/2014/main" id="{95E4D7A3-DA8F-4881-8F1A-B8BF734915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9" y="1706"/>
              <a:ext cx="5102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彩云" panose="02010800040101010101" pitchFamily="2" charset="-122"/>
              </a:endParaRPr>
            </a:p>
          </p:txBody>
        </p:sp>
        <p:grpSp>
          <p:nvGrpSpPr>
            <p:cNvPr id="82958" name="Group 6">
              <a:extLst>
                <a:ext uri="{FF2B5EF4-FFF2-40B4-BE49-F238E27FC236}">
                  <a16:creationId xmlns:a16="http://schemas.microsoft.com/office/drawing/2014/main" id="{3C880045-2ADD-4827-A617-6D21B679C2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2" y="1907"/>
              <a:ext cx="866" cy="295"/>
              <a:chOff x="3135" y="7111"/>
              <a:chExt cx="1222" cy="416"/>
            </a:xfrm>
          </p:grpSpPr>
          <p:sp>
            <p:nvSpPr>
              <p:cNvPr id="82975" name="Text Box 7">
                <a:extLst>
                  <a:ext uri="{FF2B5EF4-FFF2-40B4-BE49-F238E27FC236}">
                    <a16:creationId xmlns:a16="http://schemas.microsoft.com/office/drawing/2014/main" id="{F9BB08DA-FD84-409D-B43B-FDA5B1BB58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5" y="7111"/>
                <a:ext cx="780" cy="4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i="1">
                    <a:latin typeface="Times New Roman" panose="02020603050405020304" pitchFamily="18" charset="0"/>
                    <a:ea typeface="华文彩云" panose="02010800040101010101" pitchFamily="2" charset="-122"/>
                  </a:rPr>
                  <a:t>G</a:t>
                </a:r>
                <a:r>
                  <a:rPr lang="en-US" altLang="zh-CN" sz="2000" baseline="-25000">
                    <a:latin typeface="Times New Roman" panose="02020603050405020304" pitchFamily="18" charset="0"/>
                    <a:ea typeface="华文彩云" panose="02010800040101010101" pitchFamily="2" charset="-122"/>
                  </a:rPr>
                  <a:t>T</a:t>
                </a:r>
                <a:r>
                  <a:rPr lang="en-US" altLang="zh-CN" sz="2000">
                    <a:latin typeface="Times New Roman" panose="02020603050405020304" pitchFamily="18" charset="0"/>
                    <a:ea typeface="华文彩云" panose="02010800040101010101" pitchFamily="2" charset="-122"/>
                  </a:rPr>
                  <a:t>(</a:t>
                </a:r>
                <a:r>
                  <a:rPr lang="en-US" altLang="zh-CN" sz="2000" b="1" i="1">
                    <a:latin typeface="Times New Roman" panose="02020603050405020304" pitchFamily="18" charset="0"/>
                    <a:ea typeface="华文彩云" panose="02010800040101010101" pitchFamily="2" charset="-122"/>
                  </a:rPr>
                  <a:t>f</a:t>
                </a:r>
                <a:r>
                  <a:rPr lang="en-US" altLang="zh-CN" sz="2000">
                    <a:latin typeface="Times New Roman" panose="02020603050405020304" pitchFamily="18" charset="0"/>
                    <a:ea typeface="华文彩云" panose="02010800040101010101" pitchFamily="2" charset="-122"/>
                  </a:rPr>
                  <a:t>)</a:t>
                </a:r>
                <a:endParaRPr lang="en-US" altLang="zh-CN" sz="3600">
                  <a:ea typeface="华文彩云" panose="02010800040101010101" pitchFamily="2" charset="-122"/>
                </a:endParaRPr>
              </a:p>
            </p:txBody>
          </p:sp>
          <p:sp>
            <p:nvSpPr>
              <p:cNvPr id="82976" name="Line 8">
                <a:extLst>
                  <a:ext uri="{FF2B5EF4-FFF2-40B4-BE49-F238E27FC236}">
                    <a16:creationId xmlns:a16="http://schemas.microsoft.com/office/drawing/2014/main" id="{13A9E0B8-262F-4BB6-9DCB-0CDC37954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7319"/>
                <a:ext cx="4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959" name="Group 9">
              <a:extLst>
                <a:ext uri="{FF2B5EF4-FFF2-40B4-BE49-F238E27FC236}">
                  <a16:creationId xmlns:a16="http://schemas.microsoft.com/office/drawing/2014/main" id="{E11C04D8-4722-4FD5-9B19-BABA8D115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8" y="1917"/>
              <a:ext cx="866" cy="294"/>
              <a:chOff x="3135" y="7111"/>
              <a:chExt cx="1222" cy="416"/>
            </a:xfrm>
          </p:grpSpPr>
          <p:sp>
            <p:nvSpPr>
              <p:cNvPr id="82973" name="Text Box 10">
                <a:extLst>
                  <a:ext uri="{FF2B5EF4-FFF2-40B4-BE49-F238E27FC236}">
                    <a16:creationId xmlns:a16="http://schemas.microsoft.com/office/drawing/2014/main" id="{1D94CDBF-B6F1-4914-93AC-1B4C4324EF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5" y="7111"/>
                <a:ext cx="780" cy="4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i="1">
                    <a:latin typeface="Times New Roman" panose="02020603050405020304" pitchFamily="18" charset="0"/>
                    <a:ea typeface="华文彩云" panose="02010800040101010101" pitchFamily="2" charset="-122"/>
                  </a:rPr>
                  <a:t>C</a:t>
                </a:r>
                <a:r>
                  <a:rPr lang="en-US" altLang="zh-CN" sz="2000">
                    <a:latin typeface="Times New Roman" panose="02020603050405020304" pitchFamily="18" charset="0"/>
                    <a:ea typeface="华文彩云" panose="02010800040101010101" pitchFamily="2" charset="-122"/>
                  </a:rPr>
                  <a:t>(</a:t>
                </a:r>
                <a:r>
                  <a:rPr lang="en-US" altLang="zh-CN" sz="2000" b="1" i="1">
                    <a:latin typeface="Times New Roman" panose="02020603050405020304" pitchFamily="18" charset="0"/>
                    <a:ea typeface="华文彩云" panose="02010800040101010101" pitchFamily="2" charset="-122"/>
                  </a:rPr>
                  <a:t>f</a:t>
                </a:r>
                <a:r>
                  <a:rPr lang="en-US" altLang="zh-CN" sz="2000">
                    <a:latin typeface="Times New Roman" panose="02020603050405020304" pitchFamily="18" charset="0"/>
                    <a:ea typeface="华文彩云" panose="02010800040101010101" pitchFamily="2" charset="-122"/>
                  </a:rPr>
                  <a:t>)</a:t>
                </a:r>
                <a:endParaRPr lang="en-US" altLang="zh-CN" sz="3600">
                  <a:ea typeface="华文彩云" panose="02010800040101010101" pitchFamily="2" charset="-122"/>
                </a:endParaRPr>
              </a:p>
            </p:txBody>
          </p:sp>
          <p:sp>
            <p:nvSpPr>
              <p:cNvPr id="82974" name="Line 11">
                <a:extLst>
                  <a:ext uri="{FF2B5EF4-FFF2-40B4-BE49-F238E27FC236}">
                    <a16:creationId xmlns:a16="http://schemas.microsoft.com/office/drawing/2014/main" id="{698AC2A0-D23C-42BC-AB62-8956CCB8AA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7319"/>
                <a:ext cx="4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960" name="AutoShape 12">
              <a:extLst>
                <a:ext uri="{FF2B5EF4-FFF2-40B4-BE49-F238E27FC236}">
                  <a16:creationId xmlns:a16="http://schemas.microsoft.com/office/drawing/2014/main" id="{223AFA83-622D-485B-BC72-6B0A4DF79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" y="1953"/>
              <a:ext cx="240" cy="231"/>
            </a:xfrm>
            <a:prstGeom prst="flowChar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华文彩云" panose="02010800040101010101" pitchFamily="2" charset="-122"/>
              </a:endParaRPr>
            </a:p>
          </p:txBody>
        </p:sp>
        <p:grpSp>
          <p:nvGrpSpPr>
            <p:cNvPr id="82961" name="Group 13">
              <a:extLst>
                <a:ext uri="{FF2B5EF4-FFF2-40B4-BE49-F238E27FC236}">
                  <a16:creationId xmlns:a16="http://schemas.microsoft.com/office/drawing/2014/main" id="{C02B2461-9606-422C-A1EC-D053B9D444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3" y="1917"/>
              <a:ext cx="2315" cy="304"/>
              <a:chOff x="5942" y="7137"/>
              <a:chExt cx="3265" cy="429"/>
            </a:xfrm>
          </p:grpSpPr>
          <p:grpSp>
            <p:nvGrpSpPr>
              <p:cNvPr id="82966" name="Group 14">
                <a:extLst>
                  <a:ext uri="{FF2B5EF4-FFF2-40B4-BE49-F238E27FC236}">
                    <a16:creationId xmlns:a16="http://schemas.microsoft.com/office/drawing/2014/main" id="{C20E5830-BBEF-42C7-9252-EA47948116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34" y="7137"/>
                <a:ext cx="2873" cy="429"/>
                <a:chOff x="5867" y="7124"/>
                <a:chExt cx="2873" cy="429"/>
              </a:xfrm>
            </p:grpSpPr>
            <p:sp>
              <p:nvSpPr>
                <p:cNvPr id="82968" name="Text Box 15">
                  <a:extLst>
                    <a:ext uri="{FF2B5EF4-FFF2-40B4-BE49-F238E27FC236}">
                      <a16:creationId xmlns:a16="http://schemas.microsoft.com/office/drawing/2014/main" id="{FFA8D2A0-63A6-4EB0-9479-3C59510F33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67" y="7124"/>
                  <a:ext cx="1230" cy="41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i="1">
                      <a:latin typeface="Times New Roman" panose="02020603050405020304" pitchFamily="18" charset="0"/>
                      <a:ea typeface="华文彩云" panose="02010800040101010101" pitchFamily="2" charset="-122"/>
                    </a:rPr>
                    <a:t>G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  <a:ea typeface="华文彩云" panose="02010800040101010101" pitchFamily="2" charset="-122"/>
                    </a:rPr>
                    <a:t>T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华文彩云" panose="02010800040101010101" pitchFamily="2" charset="-122"/>
                    </a:rPr>
                    <a:t>*(</a:t>
                  </a:r>
                  <a:r>
                    <a:rPr lang="en-US" altLang="zh-CN" sz="2000" b="1" i="1">
                      <a:latin typeface="Times New Roman" panose="02020603050405020304" pitchFamily="18" charset="0"/>
                      <a:ea typeface="华文彩云" panose="02010800040101010101" pitchFamily="2" charset="-122"/>
                    </a:rPr>
                    <a:t>f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华文彩云" panose="02010800040101010101" pitchFamily="2" charset="-122"/>
                    </a:rPr>
                    <a:t>)</a:t>
                  </a:r>
                  <a:r>
                    <a:rPr lang="en-US" altLang="zh-CN" sz="2000" i="1">
                      <a:latin typeface="Times New Roman" panose="02020603050405020304" pitchFamily="18" charset="0"/>
                      <a:ea typeface="华文彩云" panose="02010800040101010101" pitchFamily="2" charset="-122"/>
                    </a:rPr>
                    <a:t>C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华文彩云" panose="02010800040101010101" pitchFamily="2" charset="-122"/>
                    </a:rPr>
                    <a:t>*(</a:t>
                  </a:r>
                  <a:r>
                    <a:rPr lang="en-US" altLang="zh-CN" sz="2000" i="1">
                      <a:latin typeface="Times New Roman" panose="02020603050405020304" pitchFamily="18" charset="0"/>
                      <a:ea typeface="华文彩云" panose="02010800040101010101" pitchFamily="2" charset="-122"/>
                    </a:rPr>
                    <a:t>f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华文彩云" panose="02010800040101010101" pitchFamily="2" charset="-122"/>
                    </a:rPr>
                    <a:t>)</a:t>
                  </a:r>
                  <a:endParaRPr lang="en-US" altLang="zh-CN" sz="3600">
                    <a:ea typeface="华文彩云" panose="02010800040101010101" pitchFamily="2" charset="-122"/>
                  </a:endParaRPr>
                </a:p>
              </p:txBody>
            </p:sp>
            <p:grpSp>
              <p:nvGrpSpPr>
                <p:cNvPr id="82969" name="Group 16">
                  <a:extLst>
                    <a:ext uri="{FF2B5EF4-FFF2-40B4-BE49-F238E27FC236}">
                      <a16:creationId xmlns:a16="http://schemas.microsoft.com/office/drawing/2014/main" id="{61556E9D-EFD6-4A3B-830F-F730DC7A31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18" y="7137"/>
                  <a:ext cx="1222" cy="416"/>
                  <a:chOff x="7440" y="7137"/>
                  <a:chExt cx="1222" cy="416"/>
                </a:xfrm>
              </p:grpSpPr>
              <p:sp>
                <p:nvSpPr>
                  <p:cNvPr id="82971" name="Text Box 17">
                    <a:extLst>
                      <a:ext uri="{FF2B5EF4-FFF2-40B4-BE49-F238E27FC236}">
                        <a16:creationId xmlns:a16="http://schemas.microsoft.com/office/drawing/2014/main" id="{04670056-533B-4C7A-962D-FD8F23FBF4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40" y="7137"/>
                    <a:ext cx="780" cy="41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i="1">
                        <a:latin typeface="Times New Roman" panose="02020603050405020304" pitchFamily="18" charset="0"/>
                        <a:ea typeface="华文彩云" panose="02010800040101010101" pitchFamily="2" charset="-122"/>
                      </a:rPr>
                      <a:t>T</a:t>
                    </a:r>
                    <a:r>
                      <a:rPr lang="en-US" altLang="zh-CN" sz="2000">
                        <a:latin typeface="Times New Roman" panose="02020603050405020304" pitchFamily="18" charset="0"/>
                        <a:ea typeface="华文彩云" panose="02010800040101010101" pitchFamily="2" charset="-122"/>
                      </a:rPr>
                      <a:t>(</a:t>
                    </a:r>
                    <a:r>
                      <a:rPr lang="en-US" altLang="zh-CN" sz="2000" b="1" i="1">
                        <a:latin typeface="Times New Roman" panose="02020603050405020304" pitchFamily="18" charset="0"/>
                        <a:ea typeface="华文彩云" panose="02010800040101010101" pitchFamily="2" charset="-122"/>
                      </a:rPr>
                      <a:t>f</a:t>
                    </a:r>
                    <a:r>
                      <a:rPr lang="en-US" altLang="zh-CN" sz="2000">
                        <a:latin typeface="Times New Roman" panose="02020603050405020304" pitchFamily="18" charset="0"/>
                        <a:ea typeface="华文彩云" panose="02010800040101010101" pitchFamily="2" charset="-122"/>
                      </a:rPr>
                      <a:t>)</a:t>
                    </a:r>
                    <a:endParaRPr lang="en-US" altLang="zh-CN" sz="3600">
                      <a:ea typeface="华文彩云" panose="02010800040101010101" pitchFamily="2" charset="-122"/>
                    </a:endParaRPr>
                  </a:p>
                </p:txBody>
              </p:sp>
              <p:sp>
                <p:nvSpPr>
                  <p:cNvPr id="82972" name="Line 18">
                    <a:extLst>
                      <a:ext uri="{FF2B5EF4-FFF2-40B4-BE49-F238E27FC236}">
                        <a16:creationId xmlns:a16="http://schemas.microsoft.com/office/drawing/2014/main" id="{35F24100-F520-40C6-8422-4110030D06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20" y="7345"/>
                    <a:ext cx="44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2970" name="Line 19">
                  <a:extLst>
                    <a:ext uri="{FF2B5EF4-FFF2-40B4-BE49-F238E27FC236}">
                      <a16:creationId xmlns:a16="http://schemas.microsoft.com/office/drawing/2014/main" id="{95278690-108E-430A-A6E7-C9CE448635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02" y="7345"/>
                  <a:ext cx="442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967" name="Line 20">
                <a:extLst>
                  <a:ext uri="{FF2B5EF4-FFF2-40B4-BE49-F238E27FC236}">
                    <a16:creationId xmlns:a16="http://schemas.microsoft.com/office/drawing/2014/main" id="{2D1DA044-3C90-4245-B76B-CF825D74B2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2" y="7345"/>
                <a:ext cx="388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962" name="Line 21">
              <a:extLst>
                <a:ext uri="{FF2B5EF4-FFF2-40B4-BE49-F238E27FC236}">
                  <a16:creationId xmlns:a16="http://schemas.microsoft.com/office/drawing/2014/main" id="{AFC6AD22-96AF-4A64-9690-122F959E2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65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3" name="Line 22">
              <a:extLst>
                <a:ext uri="{FF2B5EF4-FFF2-40B4-BE49-F238E27FC236}">
                  <a16:creationId xmlns:a16="http://schemas.microsoft.com/office/drawing/2014/main" id="{B920ABEA-93A8-4F8C-A134-CDBB85782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" y="2055"/>
              <a:ext cx="3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4" name="Text Box 23">
              <a:extLst>
                <a:ext uri="{FF2B5EF4-FFF2-40B4-BE49-F238E27FC236}">
                  <a16:creationId xmlns:a16="http://schemas.microsoft.com/office/drawing/2014/main" id="{525F5564-1FD6-443D-8291-BDF5FBB7A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4" y="1834"/>
              <a:ext cx="2035" cy="6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lang="en-US" altLang="zh-CN" sz="2000">
                <a:latin typeface="Times New Roman" panose="02020603050405020304" pitchFamily="18" charset="0"/>
                <a:ea typeface="华文彩云" panose="02010800040101010101" pitchFamily="2" charset="-122"/>
              </a:endParaRPr>
            </a:p>
            <a:p>
              <a:pPr algn="just" eaLnBrk="1" hangingPunct="1"/>
              <a:endParaRPr lang="en-US" altLang="zh-CN" sz="2000">
                <a:latin typeface="Times New Roman" panose="02020603050405020304" pitchFamily="18" charset="0"/>
                <a:ea typeface="华文彩云" panose="02010800040101010101" pitchFamily="2" charset="-122"/>
              </a:endParaRPr>
            </a:p>
            <a:p>
              <a:pPr algn="ctr" eaLnBrk="1" hangingPunct="1"/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最佳接收滤波器</a:t>
              </a:r>
              <a:endPara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965" name="Text Box 24">
              <a:extLst>
                <a:ext uri="{FF2B5EF4-FFF2-40B4-BE49-F238E27FC236}">
                  <a16:creationId xmlns:a16="http://schemas.microsoft.com/office/drawing/2014/main" id="{A88FD11D-F30C-40D3-A960-ADB0A3F67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2331"/>
              <a:ext cx="395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latin typeface="Times New Roman" panose="02020603050405020304" pitchFamily="18" charset="0"/>
                  <a:ea typeface="华文彩云" panose="02010800040101010101" pitchFamily="2" charset="-122"/>
                </a:rPr>
                <a:t>n</a:t>
              </a:r>
              <a:r>
                <a:rPr lang="en-US" altLang="zh-CN" sz="2000">
                  <a:latin typeface="Times New Roman" panose="02020603050405020304" pitchFamily="18" charset="0"/>
                  <a:ea typeface="华文彩云" panose="02010800040101010101" pitchFamily="2" charset="-122"/>
                </a:rPr>
                <a:t>(</a:t>
              </a:r>
              <a:r>
                <a:rPr lang="en-US" altLang="zh-CN" sz="2000" i="1">
                  <a:latin typeface="Times New Roman" panose="02020603050405020304" pitchFamily="18" charset="0"/>
                  <a:ea typeface="华文彩云" panose="02010800040101010101" pitchFamily="2" charset="-122"/>
                </a:rPr>
                <a:t>t</a:t>
              </a:r>
              <a:r>
                <a:rPr lang="en-US" altLang="zh-CN" sz="2000">
                  <a:latin typeface="Times New Roman" panose="02020603050405020304" pitchFamily="18" charset="0"/>
                  <a:ea typeface="华文彩云" panose="02010800040101010101" pitchFamily="2" charset="-122"/>
                </a:rPr>
                <a:t>)</a:t>
              </a:r>
              <a:endParaRPr lang="en-US" altLang="zh-CN" sz="3600">
                <a:ea typeface="华文彩云" panose="0201080004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68E06BE-DFB8-4BA4-A942-0313B4E93AF9}"/>
              </a:ext>
            </a:extLst>
          </p:cNvPr>
          <p:cNvSpPr/>
          <p:nvPr/>
        </p:nvSpPr>
        <p:spPr>
          <a:xfrm>
            <a:off x="609600" y="2971800"/>
            <a:ext cx="7924800" cy="461963"/>
          </a:xfrm>
          <a:prstGeom prst="rect">
            <a:avLst/>
          </a:prstGeom>
          <a:solidFill>
            <a:srgbClr val="E8E8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+mn-lt"/>
                <a:ea typeface="微软雅黑" pitchFamily="34" charset="-122"/>
                <a:cs typeface="Arial" pitchFamily="34" charset="0"/>
              </a:rPr>
              <a:t>噪声 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n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) </a:t>
            </a:r>
            <a:r>
              <a:rPr lang="zh-CN" altLang="en-US" sz="2400" b="1" dirty="0">
                <a:ea typeface="微软雅黑" pitchFamily="34" charset="-122"/>
                <a:cs typeface="Arial" pitchFamily="34" charset="0"/>
              </a:rPr>
              <a:t>的统计特性</a:t>
            </a:r>
            <a:endParaRPr kumimoji="1" lang="zh-CN" altLang="en-US" sz="2400" b="1" kern="0" dirty="0"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37891" name="Object 17">
            <a:extLst>
              <a:ext uri="{FF2B5EF4-FFF2-40B4-BE49-F238E27FC236}">
                <a16:creationId xmlns:a16="http://schemas.microsoft.com/office/drawing/2014/main" id="{77004CDF-2708-49FB-92D0-A1EFDB45F9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425950"/>
          <a:ext cx="2971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Equation" r:id="rId3" imgW="1447800" imgH="228600" progId="">
                  <p:embed/>
                </p:oleObj>
              </mc:Choice>
              <mc:Fallback>
                <p:oleObj name="Equation" r:id="rId3" imgW="1447800" imgH="228600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25950"/>
                        <a:ext cx="29718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18">
            <a:extLst>
              <a:ext uri="{FF2B5EF4-FFF2-40B4-BE49-F238E27FC236}">
                <a16:creationId xmlns:a16="http://schemas.microsoft.com/office/drawing/2014/main" id="{E911F28B-8815-46F2-A1B6-FEAE04EAE9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460875"/>
          <a:ext cx="32051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Equation" r:id="rId5" imgW="1524000" imgH="228600" progId="">
                  <p:embed/>
                </p:oleObj>
              </mc:Choice>
              <mc:Fallback>
                <p:oleObj name="Equation" r:id="rId5" imgW="1524000" imgH="228600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60875"/>
                        <a:ext cx="32051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1">
            <a:extLst>
              <a:ext uri="{FF2B5EF4-FFF2-40B4-BE49-F238E27FC236}">
                <a16:creationId xmlns:a16="http://schemas.microsoft.com/office/drawing/2014/main" id="{D1953B93-46C2-460B-A7C9-BB805A5D6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3657600"/>
            <a:ext cx="6829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 设</a:t>
            </a:r>
            <a:r>
              <a:rPr lang="en-US" altLang="zh-CN" sz="20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n</a:t>
            </a:r>
            <a:r>
              <a:rPr lang="en-US" altLang="zh-CN" sz="2000" b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(</a:t>
            </a:r>
            <a:r>
              <a:rPr lang="en-US" altLang="zh-CN" sz="20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lang="en-US" altLang="zh-CN" sz="2000" b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)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是均值</a:t>
            </a:r>
            <a:r>
              <a:rPr lang="en-US" altLang="zh-CN" sz="2000" b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0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的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  <a:cs typeface="Arial" charset="0"/>
              </a:rPr>
              <a:t>高斯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白噪声，其</a:t>
            </a:r>
            <a:r>
              <a:rPr lang="en-US" altLang="zh-CN" sz="2000" dirty="0"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微软雅黑" pitchFamily="34" charset="-122"/>
                <a:cs typeface="Arial" charset="0"/>
              </a:rPr>
              <a:t>k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维概率密度函数为：</a:t>
            </a:r>
          </a:p>
        </p:txBody>
      </p:sp>
      <p:sp>
        <p:nvSpPr>
          <p:cNvPr id="37894" name="Rectangle 16">
            <a:extLst>
              <a:ext uri="{FF2B5EF4-FFF2-40B4-BE49-F238E27FC236}">
                <a16:creationId xmlns:a16="http://schemas.microsoft.com/office/drawing/2014/main" id="{0843A0E2-987B-41BA-8123-ACDCCFE52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3703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CC"/>
                </a:solidFill>
                <a:ea typeface="华文中宋" panose="02010600040101010101" pitchFamily="2" charset="-122"/>
              </a:rPr>
              <a:t>统计独立</a:t>
            </a:r>
          </a:p>
        </p:txBody>
      </p:sp>
      <p:graphicFrame>
        <p:nvGraphicFramePr>
          <p:cNvPr id="37895" name="Object 14">
            <a:extLst>
              <a:ext uri="{FF2B5EF4-FFF2-40B4-BE49-F238E27FC236}">
                <a16:creationId xmlns:a16="http://schemas.microsoft.com/office/drawing/2014/main" id="{336EF5D8-23AC-4ABC-A441-B03321C464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6675" y="5181600"/>
          <a:ext cx="35052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Equation" r:id="rId7" imgW="1828800" imgH="482600" progId="">
                  <p:embed/>
                </p:oleObj>
              </mc:Choice>
              <mc:Fallback>
                <p:oleObj name="Equation" r:id="rId7" imgW="1828800" imgH="48260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5181600"/>
                        <a:ext cx="3505200" cy="931863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15">
            <a:extLst>
              <a:ext uri="{FF2B5EF4-FFF2-40B4-BE49-F238E27FC236}">
                <a16:creationId xmlns:a16="http://schemas.microsoft.com/office/drawing/2014/main" id="{8140D293-A0DC-47F0-BC23-FCA891EE98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173663"/>
          <a:ext cx="4419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9" imgW="2260600" imgH="482600" progId="">
                  <p:embed/>
                </p:oleObj>
              </mc:Choice>
              <mc:Fallback>
                <p:oleObj name="Equation" r:id="rId9" imgW="2260600" imgH="482600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73663"/>
                        <a:ext cx="4419600" cy="93662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1">
            <a:extLst>
              <a:ext uri="{FF2B5EF4-FFF2-40B4-BE49-F238E27FC236}">
                <a16:creationId xmlns:a16="http://schemas.microsoft.com/office/drawing/2014/main" id="{B76DD8CF-B25C-47B6-BFF2-B1606FF18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23950"/>
            <a:ext cx="4016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以接收</a:t>
            </a:r>
            <a:r>
              <a:rPr lang="zh-CN" altLang="en-US" sz="2000" b="1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二进制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信号为例</a:t>
            </a:r>
            <a:r>
              <a:rPr lang="zh-CN" altLang="en-US" sz="2000" dirty="0">
                <a:latin typeface="+mn-ea"/>
                <a:ea typeface="+mn-ea"/>
              </a:rPr>
              <a:t>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并设</a:t>
            </a:r>
            <a:r>
              <a:rPr lang="zh-CN" altLang="en-US" sz="2000" dirty="0">
                <a:latin typeface="+mn-ea"/>
                <a:ea typeface="+mn-ea"/>
              </a:rPr>
              <a:t>：</a:t>
            </a:r>
          </a:p>
        </p:txBody>
      </p:sp>
      <p:graphicFrame>
        <p:nvGraphicFramePr>
          <p:cNvPr id="37898" name="Object 9">
            <a:extLst>
              <a:ext uri="{FF2B5EF4-FFF2-40B4-BE49-F238E27FC236}">
                <a16:creationId xmlns:a16="http://schemas.microsoft.com/office/drawing/2014/main" id="{64BDCA47-70DC-494C-A5B5-66965FC860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751013"/>
          <a:ext cx="16002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Equation" r:id="rId11" imgW="876300" imgH="457200" progId="">
                  <p:embed/>
                </p:oleObj>
              </mc:Choice>
              <mc:Fallback>
                <p:oleObj name="Equation" r:id="rId11" imgW="876300" imgH="4572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51013"/>
                        <a:ext cx="16002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569" name="Picture 9">
            <a:extLst>
              <a:ext uri="{FF2B5EF4-FFF2-40B4-BE49-F238E27FC236}">
                <a16:creationId xmlns:a16="http://schemas.microsoft.com/office/drawing/2014/main" id="{D57C7E1F-65F7-45B0-9226-F7D4EA49A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410200" y="1600200"/>
            <a:ext cx="3086100" cy="10668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37900" name="矩形 15">
            <a:extLst>
              <a:ext uri="{FF2B5EF4-FFF2-40B4-BE49-F238E27FC236}">
                <a16:creationId xmlns:a16="http://schemas.microsoft.com/office/drawing/2014/main" id="{C25350E0-DD39-4789-AD82-6F9761742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96215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i="1" dirty="0">
                <a:latin typeface="+mn-lt"/>
                <a:ea typeface="华文彩云" pitchFamily="2" charset="-122"/>
              </a:rPr>
              <a:t>P</a:t>
            </a:r>
            <a:r>
              <a:rPr lang="en-US" altLang="zh-CN" sz="2000" b="1" dirty="0">
                <a:latin typeface="+mn-lt"/>
                <a:ea typeface="华文彩云" pitchFamily="2" charset="-122"/>
              </a:rPr>
              <a:t>(0) + </a:t>
            </a:r>
            <a:r>
              <a:rPr lang="en-US" altLang="zh-CN" sz="2000" b="1" i="1" dirty="0">
                <a:latin typeface="+mn-lt"/>
                <a:ea typeface="华文彩云" pitchFamily="2" charset="-122"/>
              </a:rPr>
              <a:t>P</a:t>
            </a:r>
            <a:r>
              <a:rPr lang="en-US" altLang="zh-CN" sz="2000" b="1" dirty="0">
                <a:latin typeface="+mn-lt"/>
                <a:ea typeface="华文彩云" pitchFamily="2" charset="-122"/>
              </a:rPr>
              <a:t>(1) = 1</a:t>
            </a:r>
            <a:r>
              <a:rPr lang="en-US" altLang="zh-CN" sz="2000" dirty="0">
                <a:latin typeface="+mn-lt"/>
                <a:ea typeface="华文彩云" pitchFamily="2" charset="-122"/>
              </a:rPr>
              <a:t>	</a:t>
            </a:r>
            <a:endParaRPr lang="zh-CN" altLang="en-US" sz="2000" dirty="0">
              <a:latin typeface="+mn-lt"/>
              <a:ea typeface="华文彩云" pitchFamily="2" charset="-122"/>
            </a:endParaRPr>
          </a:p>
        </p:txBody>
      </p:sp>
      <p:sp>
        <p:nvSpPr>
          <p:cNvPr id="37901" name="灯片编号占位符 1">
            <a:extLst>
              <a:ext uri="{FF2B5EF4-FFF2-40B4-BE49-F238E27FC236}">
                <a16:creationId xmlns:a16="http://schemas.microsoft.com/office/drawing/2014/main" id="{838FD6AA-F975-42D1-BBC3-051C264CD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49458D-1472-4230-8113-58F488C35C77}" type="slidenum">
              <a:rPr lang="en-US" altLang="zh-CN">
                <a:ea typeface="华文彩云" panose="02010800040101010101" pitchFamily="2" charset="-122"/>
              </a:rPr>
              <a:pPr eaLnBrk="1" hangingPunct="1"/>
              <a:t>5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77DC220-6F2F-48B5-825B-5A68D4DF8C10}"/>
              </a:ext>
            </a:extLst>
          </p:cNvPr>
          <p:cNvSpPr txBox="1">
            <a:spLocks/>
          </p:cNvSpPr>
          <p:nvPr/>
        </p:nvSpPr>
        <p:spPr bwMode="auto">
          <a:xfrm>
            <a:off x="827088" y="115888"/>
            <a:ext cx="7793037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作业</a:t>
            </a:r>
            <a:endParaRPr lang="zh-CN" altLang="en-US" sz="36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B5477E1-A24B-4CCF-AB10-F6111247B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1219200"/>
            <a:ext cx="7127875" cy="4948238"/>
          </a:xfrm>
          <a:prstGeom prst="rect">
            <a:avLst/>
          </a:prstGeom>
          <a:solidFill>
            <a:srgbClr val="1C1C1C">
              <a:lumMod val="10000"/>
              <a:lumOff val="90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eaLnBrk="0" hangingPunct="0">
              <a:tabLst>
                <a:tab pos="3595688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tabLst>
                <a:tab pos="3595688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00150" indent="-285750" eaLnBrk="0" hangingPunct="0">
              <a:tabLst>
                <a:tab pos="3595688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tabLst>
                <a:tab pos="3595688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tabLst>
                <a:tab pos="3595688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95688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95688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95688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95688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3333CC"/>
              </a:buClr>
              <a:buSzPct val="55000"/>
              <a:buFont typeface="Wingdings" pitchFamily="2" charset="2"/>
              <a:buNone/>
              <a:defRPr/>
            </a:pPr>
            <a:r>
              <a:rPr lang="zh-CN" altLang="en-US" sz="32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习题：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800">
                <a:solidFill>
                  <a:srgbClr val="000000"/>
                </a:solidFill>
                <a:ea typeface="黑体" pitchFamily="2" charset="-122"/>
                <a:cs typeface="Arial" charset="0"/>
              </a:rPr>
              <a:t>9-10</a:t>
            </a:r>
            <a:endParaRPr lang="en-US" altLang="zh-CN" sz="3200">
              <a:solidFill>
                <a:srgbClr val="000000"/>
              </a:solidFill>
              <a:latin typeface="Tahoma" pitchFamily="34" charset="0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0B8C2ED-9852-4E4C-951E-C38FE67ADAFC}"/>
              </a:ext>
            </a:extLst>
          </p:cNvPr>
          <p:cNvSpPr/>
          <p:nvPr/>
        </p:nvSpPr>
        <p:spPr>
          <a:xfrm>
            <a:off x="838200" y="1066800"/>
            <a:ext cx="7543800" cy="10668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800"/>
              </a:lnSpc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>
                <a:latin typeface="+mn-lt"/>
                <a:ea typeface="微软雅黑" pitchFamily="34" charset="-122"/>
              </a:rPr>
              <a:t> 设带限信道的截止频率为 </a:t>
            </a:r>
            <a:r>
              <a:rPr lang="en-US" altLang="zh-CN" sz="2400" b="1" i="1" dirty="0" err="1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f</a:t>
            </a:r>
            <a:r>
              <a:rPr lang="en-US" altLang="zh-CN" sz="2400" b="1" baseline="-25000" dirty="0" err="1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H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，则抽样速率为 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2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f</a:t>
            </a:r>
            <a:r>
              <a:rPr lang="en-US" altLang="zh-CN" sz="2400" b="1" baseline="-250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H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，在一个码元 </a:t>
            </a:r>
            <a:endParaRPr lang="en-US" altLang="zh-CN" sz="2000" dirty="0">
              <a:latin typeface="+mn-lt"/>
              <a:ea typeface="微软雅黑" pitchFamily="34" charset="-122"/>
            </a:endParaRPr>
          </a:p>
          <a:p>
            <a:pPr>
              <a:lnSpc>
                <a:spcPts val="3800"/>
              </a:lnSpc>
              <a:buClr>
                <a:schemeClr val="bg1">
                  <a:lumMod val="50000"/>
                </a:schemeClr>
              </a:buClr>
              <a:buSzPct val="65000"/>
              <a:defRPr/>
            </a:pPr>
            <a:r>
              <a:rPr lang="en-US" altLang="zh-CN" sz="2000" dirty="0">
                <a:latin typeface="+mn-lt"/>
                <a:ea typeface="微软雅黑" pitchFamily="34" charset="-122"/>
              </a:rPr>
              <a:t>   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持续时间 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华文彩云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0000CC"/>
                </a:solidFill>
                <a:latin typeface="+mn-lt"/>
                <a:ea typeface="华文彩云" pitchFamily="2" charset="-122"/>
              </a:rPr>
              <a:t>B 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内共得到  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微软雅黑" pitchFamily="34" charset="-122"/>
                <a:cs typeface="Arial" pitchFamily="34" charset="0"/>
              </a:rPr>
              <a:t>k 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微软雅黑" pitchFamily="34" charset="-122"/>
                <a:cs typeface="Arial" pitchFamily="34" charset="0"/>
              </a:rPr>
              <a:t>=2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微软雅黑" pitchFamily="34" charset="-122"/>
                <a:cs typeface="Arial" pitchFamily="34" charset="0"/>
              </a:rPr>
              <a:t>f</a:t>
            </a:r>
            <a:r>
              <a:rPr lang="en-US" altLang="zh-CN" sz="2400" b="1" baseline="-25000" dirty="0">
                <a:solidFill>
                  <a:srgbClr val="800080"/>
                </a:solidFill>
                <a:latin typeface="+mn-lt"/>
                <a:ea typeface="微软雅黑" pitchFamily="34" charset="-122"/>
                <a:cs typeface="Arial" pitchFamily="34" charset="0"/>
              </a:rPr>
              <a:t>H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彩云" pitchFamily="2" charset="-122"/>
                <a:cs typeface="Arial" pitchFamily="34" charset="0"/>
              </a:rPr>
              <a:t>T</a:t>
            </a:r>
            <a:r>
              <a:rPr lang="en-US" altLang="zh-CN" sz="2400" b="1" baseline="-25000" dirty="0">
                <a:solidFill>
                  <a:srgbClr val="800080"/>
                </a:solidFill>
                <a:latin typeface="+mn-lt"/>
                <a:ea typeface="华文彩云" pitchFamily="2" charset="-122"/>
                <a:cs typeface="Arial" pitchFamily="34" charset="0"/>
              </a:rPr>
              <a:t>B 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个抽样值。 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ACC00B-0970-443E-9C27-7B2725569DDB}"/>
              </a:ext>
            </a:extLst>
          </p:cNvPr>
          <p:cNvSpPr/>
          <p:nvPr/>
        </p:nvSpPr>
        <p:spPr>
          <a:xfrm>
            <a:off x="838200" y="2209800"/>
            <a:ext cx="7543800" cy="5794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800"/>
              </a:lnSpc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>
                <a:latin typeface="+mn-lt"/>
                <a:ea typeface="微软雅黑" pitchFamily="34" charset="-122"/>
              </a:rPr>
              <a:t> 当</a:t>
            </a:r>
            <a:r>
              <a:rPr lang="zh-CN" altLang="en-US" sz="2000" dirty="0">
                <a:solidFill>
                  <a:srgbClr val="000099"/>
                </a:solidFill>
                <a:latin typeface="+mn-lt"/>
                <a:ea typeface="微软雅黑" pitchFamily="34" charset="-122"/>
              </a:rPr>
              <a:t> 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微软雅黑" pitchFamily="34" charset="-122"/>
                <a:cs typeface="Arial" pitchFamily="34" charset="0"/>
              </a:rPr>
              <a:t>k 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很大时</a:t>
            </a:r>
            <a:r>
              <a:rPr lang="en-US" altLang="zh-CN" sz="2000" dirty="0">
                <a:latin typeface="+mn-lt"/>
                <a:ea typeface="微软雅黑" pitchFamily="34" charset="-122"/>
              </a:rPr>
              <a:t>,</a:t>
            </a:r>
            <a:r>
              <a:rPr lang="en-US" altLang="zh-CN" sz="2000" dirty="0">
                <a:solidFill>
                  <a:srgbClr val="000099"/>
                </a:solidFill>
                <a:latin typeface="+mn-lt"/>
                <a:ea typeface="微软雅黑" pitchFamily="34" charset="-122"/>
              </a:rPr>
              <a:t>  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噪声 在一个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华文彩云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0000CC"/>
                </a:solidFill>
                <a:latin typeface="+mn-lt"/>
                <a:ea typeface="华文彩云" pitchFamily="2" charset="-122"/>
              </a:rPr>
              <a:t>B 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内的平均功率 可表示为：</a:t>
            </a:r>
          </a:p>
        </p:txBody>
      </p:sp>
      <p:graphicFrame>
        <p:nvGraphicFramePr>
          <p:cNvPr id="38916" name="Object 7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B111E8C-AFF7-4FD3-A738-5FABA0BA37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895600"/>
          <a:ext cx="36671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3" imgW="1409088" imgH="444307" progId="">
                  <p:embed/>
                </p:oleObj>
              </mc:Choice>
              <mc:Fallback>
                <p:oleObj name="Equation" r:id="rId3" imgW="1409088" imgH="444307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95600"/>
                        <a:ext cx="36671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>
                                <a:alpha val="78038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7A99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3">
            <a:extLst>
              <a:ext uri="{FF2B5EF4-FFF2-40B4-BE49-F238E27FC236}">
                <a16:creationId xmlns:a16="http://schemas.microsoft.com/office/drawing/2014/main" id="{0F0F9FED-B189-4492-9C0A-7754DAD508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930525"/>
          <a:ext cx="20923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5" imgW="990170" imgH="431613" progId="">
                  <p:embed/>
                </p:oleObj>
              </mc:Choice>
              <mc:Fallback>
                <p:oleObj name="Equation" r:id="rId5" imgW="990170" imgH="431613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930525"/>
                        <a:ext cx="2092325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19">
            <a:extLst>
              <a:ext uri="{FF2B5EF4-FFF2-40B4-BE49-F238E27FC236}">
                <a16:creationId xmlns:a16="http://schemas.microsoft.com/office/drawing/2014/main" id="{AA697499-9103-4A07-9EAB-01FD7D02F2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292600"/>
          <a:ext cx="36242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Equation" r:id="rId7" imgW="1675673" imgH="444307" progId="">
                  <p:embed/>
                </p:oleObj>
              </mc:Choice>
              <mc:Fallback>
                <p:oleObj name="Equation" r:id="rId7" imgW="1675673" imgH="444307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292600"/>
                        <a:ext cx="3624263" cy="965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椭圆形标注 7">
            <a:extLst>
              <a:ext uri="{FF2B5EF4-FFF2-40B4-BE49-F238E27FC236}">
                <a16:creationId xmlns:a16="http://schemas.microsoft.com/office/drawing/2014/main" id="{AA914567-AB5A-43E3-ACE1-B5B41CC79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4759325"/>
            <a:ext cx="381000" cy="533400"/>
          </a:xfrm>
          <a:prstGeom prst="wedgeEllipseCallout">
            <a:avLst>
              <a:gd name="adj1" fmla="val -185014"/>
              <a:gd name="adj2" fmla="val 93204"/>
            </a:avLst>
          </a:prstGeom>
          <a:noFill/>
          <a:ln w="127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graphicFrame>
        <p:nvGraphicFramePr>
          <p:cNvPr id="38920" name="Object 20">
            <a:extLst>
              <a:ext uri="{FF2B5EF4-FFF2-40B4-BE49-F238E27FC236}">
                <a16:creationId xmlns:a16="http://schemas.microsoft.com/office/drawing/2014/main" id="{D9D9DC3B-B900-421F-91BE-E235F36FD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1813" y="5538788"/>
          <a:ext cx="16684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Equation" r:id="rId9" imgW="647700" imgH="241300" progId="">
                  <p:embed/>
                </p:oleObj>
              </mc:Choice>
              <mc:Fallback>
                <p:oleObj name="Equation" r:id="rId9" imgW="647700" imgH="24130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5538788"/>
                        <a:ext cx="1668462" cy="619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矩形 9">
            <a:extLst>
              <a:ext uri="{FF2B5EF4-FFF2-40B4-BE49-F238E27FC236}">
                <a16:creationId xmlns:a16="http://schemas.microsoft.com/office/drawing/2014/main" id="{074ABB90-78E4-4D5D-8B40-9C457E52C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638800"/>
            <a:ext cx="320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i="1" dirty="0">
                <a:latin typeface="+mn-lt"/>
                <a:ea typeface="华文彩云" pitchFamily="2" charset="-122"/>
                <a:cs typeface="Arial" charset="0"/>
              </a:rPr>
              <a:t>n</a:t>
            </a:r>
            <a:r>
              <a:rPr lang="en-US" altLang="zh-CN" sz="2400" b="1" baseline="-25000" dirty="0">
                <a:latin typeface="+mn-lt"/>
                <a:ea typeface="华文彩云" pitchFamily="2" charset="-122"/>
                <a:cs typeface="Arial" charset="0"/>
              </a:rPr>
              <a:t>0 </a:t>
            </a:r>
            <a:r>
              <a:rPr lang="en-US" altLang="zh-CN" sz="2000" dirty="0">
                <a:latin typeface="+mn-lt"/>
                <a:ea typeface="微软雅黑" pitchFamily="34" charset="-122"/>
                <a:cs typeface="Arial" charset="0"/>
              </a:rPr>
              <a:t>—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噪声单边功率谱密度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EBDB55-C83F-429F-8161-8B94EDF8EE7B}"/>
              </a:ext>
            </a:extLst>
          </p:cNvPr>
          <p:cNvSpPr/>
          <p:nvPr/>
        </p:nvSpPr>
        <p:spPr bwMode="auto">
          <a:xfrm>
            <a:off x="3276600" y="2895600"/>
            <a:ext cx="4114800" cy="9906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38923" name="Freeform 12">
            <a:extLst>
              <a:ext uri="{FF2B5EF4-FFF2-40B4-BE49-F238E27FC236}">
                <a16:creationId xmlns:a16="http://schemas.microsoft.com/office/drawing/2014/main" id="{0E847B62-890D-4126-80C2-6782781C032C}"/>
              </a:ext>
            </a:extLst>
          </p:cNvPr>
          <p:cNvSpPr>
            <a:spLocks noEditPoints="1"/>
          </p:cNvSpPr>
          <p:nvPr/>
        </p:nvSpPr>
        <p:spPr bwMode="auto">
          <a:xfrm rot="2302846" flipV="1">
            <a:off x="7099300" y="3687763"/>
            <a:ext cx="782638" cy="565150"/>
          </a:xfrm>
          <a:custGeom>
            <a:avLst/>
            <a:gdLst>
              <a:gd name="T0" fmla="*/ 0 w 728"/>
              <a:gd name="T1" fmla="*/ 2147483647 h 604"/>
              <a:gd name="T2" fmla="*/ 2147483647 w 728"/>
              <a:gd name="T3" fmla="*/ 2147483647 h 604"/>
              <a:gd name="T4" fmla="*/ 0 w 728"/>
              <a:gd name="T5" fmla="*/ 2147483647 h 604"/>
              <a:gd name="T6" fmla="*/ 2147483647 w 728"/>
              <a:gd name="T7" fmla="*/ 0 h 604"/>
              <a:gd name="T8" fmla="*/ 2147483647 w 728"/>
              <a:gd name="T9" fmla="*/ 2147483647 h 604"/>
              <a:gd name="T10" fmla="*/ 2147483647 w 728"/>
              <a:gd name="T11" fmla="*/ 2147483647 h 604"/>
              <a:gd name="T12" fmla="*/ 2147483647 w 728"/>
              <a:gd name="T13" fmla="*/ 2147483647 h 604"/>
              <a:gd name="T14" fmla="*/ 2147483647 w 728"/>
              <a:gd name="T15" fmla="*/ 2147483647 h 604"/>
              <a:gd name="T16" fmla="*/ 2147483647 w 728"/>
              <a:gd name="T17" fmla="*/ 2147483647 h 604"/>
              <a:gd name="T18" fmla="*/ 2147483647 w 728"/>
              <a:gd name="T19" fmla="*/ 2147483647 h 604"/>
              <a:gd name="T20" fmla="*/ 2147483647 w 728"/>
              <a:gd name="T21" fmla="*/ 2147483647 h 604"/>
              <a:gd name="T22" fmla="*/ 2147483647 w 728"/>
              <a:gd name="T23" fmla="*/ 2147483647 h 604"/>
              <a:gd name="T24" fmla="*/ 2147483647 w 728"/>
              <a:gd name="T25" fmla="*/ 2147483647 h 604"/>
              <a:gd name="T26" fmla="*/ 2147483647 w 728"/>
              <a:gd name="T27" fmla="*/ 2147483647 h 604"/>
              <a:gd name="T28" fmla="*/ 2147483647 w 728"/>
              <a:gd name="T29" fmla="*/ 2147483647 h 604"/>
              <a:gd name="T30" fmla="*/ 2147483647 w 728"/>
              <a:gd name="T31" fmla="*/ 2147483647 h 604"/>
              <a:gd name="T32" fmla="*/ 2147483647 w 728"/>
              <a:gd name="T33" fmla="*/ 2147483647 h 604"/>
              <a:gd name="T34" fmla="*/ 2147483647 w 728"/>
              <a:gd name="T35" fmla="*/ 2147483647 h 604"/>
              <a:gd name="T36" fmla="*/ 2147483647 w 728"/>
              <a:gd name="T37" fmla="*/ 2147483647 h 604"/>
              <a:gd name="T38" fmla="*/ 2147483647 w 728"/>
              <a:gd name="T39" fmla="*/ 2147483647 h 604"/>
              <a:gd name="T40" fmla="*/ 2147483647 w 728"/>
              <a:gd name="T41" fmla="*/ 2147483647 h 604"/>
              <a:gd name="T42" fmla="*/ 2147483647 w 728"/>
              <a:gd name="T43" fmla="*/ 2147483647 h 604"/>
              <a:gd name="T44" fmla="*/ 2147483647 w 728"/>
              <a:gd name="T45" fmla="*/ 2147483647 h 604"/>
              <a:gd name="T46" fmla="*/ 2147483647 w 728"/>
              <a:gd name="T47" fmla="*/ 2147483647 h 604"/>
              <a:gd name="T48" fmla="*/ 2147483647 w 728"/>
              <a:gd name="T49" fmla="*/ 2147483647 h 604"/>
              <a:gd name="T50" fmla="*/ 2147483647 w 728"/>
              <a:gd name="T51" fmla="*/ 2147483647 h 604"/>
              <a:gd name="T52" fmla="*/ 2147483647 w 728"/>
              <a:gd name="T53" fmla="*/ 2147483647 h 604"/>
              <a:gd name="T54" fmla="*/ 2147483647 w 728"/>
              <a:gd name="T55" fmla="*/ 2147483647 h 604"/>
              <a:gd name="T56" fmla="*/ 2147483647 w 728"/>
              <a:gd name="T57" fmla="*/ 2147483647 h 604"/>
              <a:gd name="T58" fmla="*/ 2147483647 w 728"/>
              <a:gd name="T59" fmla="*/ 2147483647 h 604"/>
              <a:gd name="T60" fmla="*/ 2147483647 w 728"/>
              <a:gd name="T61" fmla="*/ 2147483647 h 604"/>
              <a:gd name="T62" fmla="*/ 2147483647 w 728"/>
              <a:gd name="T63" fmla="*/ 2147483647 h 604"/>
              <a:gd name="T64" fmla="*/ 2147483647 w 728"/>
              <a:gd name="T65" fmla="*/ 2147483647 h 604"/>
              <a:gd name="T66" fmla="*/ 2147483647 w 728"/>
              <a:gd name="T67" fmla="*/ 2147483647 h 604"/>
              <a:gd name="T68" fmla="*/ 2147483647 w 728"/>
              <a:gd name="T69" fmla="*/ 2147483647 h 604"/>
              <a:gd name="T70" fmla="*/ 2147483647 w 728"/>
              <a:gd name="T71" fmla="*/ 2147483647 h 604"/>
              <a:gd name="T72" fmla="*/ 2147483647 w 728"/>
              <a:gd name="T73" fmla="*/ 2147483647 h 604"/>
              <a:gd name="T74" fmla="*/ 2147483647 w 728"/>
              <a:gd name="T75" fmla="*/ 2147483647 h 604"/>
              <a:gd name="T76" fmla="*/ 2147483647 w 728"/>
              <a:gd name="T77" fmla="*/ 2147483647 h 604"/>
              <a:gd name="T78" fmla="*/ 2147483647 w 728"/>
              <a:gd name="T79" fmla="*/ 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28"/>
              <a:gd name="T121" fmla="*/ 0 h 604"/>
              <a:gd name="T122" fmla="*/ 728 w 728"/>
              <a:gd name="T123" fmla="*/ 604 h 6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28" h="604">
                <a:moveTo>
                  <a:pt x="0" y="590"/>
                </a:moveTo>
                <a:lnTo>
                  <a:pt x="0" y="590"/>
                </a:lnTo>
                <a:lnTo>
                  <a:pt x="12" y="574"/>
                </a:lnTo>
                <a:lnTo>
                  <a:pt x="6" y="582"/>
                </a:lnTo>
                <a:lnTo>
                  <a:pt x="0" y="590"/>
                </a:lnTo>
                <a:close/>
                <a:moveTo>
                  <a:pt x="718" y="0"/>
                </a:moveTo>
                <a:lnTo>
                  <a:pt x="606" y="240"/>
                </a:lnTo>
                <a:lnTo>
                  <a:pt x="656" y="216"/>
                </a:lnTo>
                <a:lnTo>
                  <a:pt x="642" y="272"/>
                </a:lnTo>
                <a:lnTo>
                  <a:pt x="626" y="324"/>
                </a:lnTo>
                <a:lnTo>
                  <a:pt x="608" y="374"/>
                </a:lnTo>
                <a:lnTo>
                  <a:pt x="588" y="418"/>
                </a:lnTo>
                <a:lnTo>
                  <a:pt x="566" y="460"/>
                </a:lnTo>
                <a:lnTo>
                  <a:pt x="542" y="494"/>
                </a:lnTo>
                <a:lnTo>
                  <a:pt x="518" y="524"/>
                </a:lnTo>
                <a:lnTo>
                  <a:pt x="504" y="536"/>
                </a:lnTo>
                <a:lnTo>
                  <a:pt x="492" y="548"/>
                </a:lnTo>
                <a:lnTo>
                  <a:pt x="470" y="562"/>
                </a:lnTo>
                <a:lnTo>
                  <a:pt x="446" y="576"/>
                </a:lnTo>
                <a:lnTo>
                  <a:pt x="420" y="586"/>
                </a:lnTo>
                <a:lnTo>
                  <a:pt x="392" y="594"/>
                </a:lnTo>
                <a:lnTo>
                  <a:pt x="364" y="598"/>
                </a:lnTo>
                <a:lnTo>
                  <a:pt x="336" y="598"/>
                </a:lnTo>
                <a:lnTo>
                  <a:pt x="306" y="592"/>
                </a:lnTo>
                <a:lnTo>
                  <a:pt x="292" y="588"/>
                </a:lnTo>
                <a:lnTo>
                  <a:pt x="278" y="582"/>
                </a:lnTo>
                <a:lnTo>
                  <a:pt x="238" y="566"/>
                </a:lnTo>
                <a:lnTo>
                  <a:pt x="198" y="554"/>
                </a:lnTo>
                <a:lnTo>
                  <a:pt x="160" y="544"/>
                </a:lnTo>
                <a:lnTo>
                  <a:pt x="124" y="540"/>
                </a:lnTo>
                <a:lnTo>
                  <a:pt x="108" y="540"/>
                </a:lnTo>
                <a:lnTo>
                  <a:pt x="92" y="540"/>
                </a:lnTo>
                <a:lnTo>
                  <a:pt x="76" y="542"/>
                </a:lnTo>
                <a:lnTo>
                  <a:pt x="62" y="546"/>
                </a:lnTo>
                <a:lnTo>
                  <a:pt x="48" y="550"/>
                </a:lnTo>
                <a:lnTo>
                  <a:pt x="36" y="556"/>
                </a:lnTo>
                <a:lnTo>
                  <a:pt x="24" y="564"/>
                </a:lnTo>
                <a:lnTo>
                  <a:pt x="12" y="574"/>
                </a:lnTo>
                <a:lnTo>
                  <a:pt x="28" y="562"/>
                </a:lnTo>
                <a:lnTo>
                  <a:pt x="46" y="552"/>
                </a:lnTo>
                <a:lnTo>
                  <a:pt x="58" y="548"/>
                </a:lnTo>
                <a:lnTo>
                  <a:pt x="70" y="544"/>
                </a:lnTo>
                <a:lnTo>
                  <a:pt x="84" y="542"/>
                </a:lnTo>
                <a:lnTo>
                  <a:pt x="100" y="542"/>
                </a:lnTo>
                <a:lnTo>
                  <a:pt x="116" y="542"/>
                </a:lnTo>
                <a:lnTo>
                  <a:pt x="134" y="544"/>
                </a:lnTo>
                <a:lnTo>
                  <a:pt x="154" y="546"/>
                </a:lnTo>
                <a:lnTo>
                  <a:pt x="174" y="550"/>
                </a:lnTo>
                <a:lnTo>
                  <a:pt x="198" y="556"/>
                </a:lnTo>
                <a:lnTo>
                  <a:pt x="222" y="564"/>
                </a:lnTo>
                <a:lnTo>
                  <a:pt x="248" y="574"/>
                </a:lnTo>
                <a:lnTo>
                  <a:pt x="276" y="586"/>
                </a:lnTo>
                <a:lnTo>
                  <a:pt x="298" y="594"/>
                </a:lnTo>
                <a:lnTo>
                  <a:pt x="322" y="600"/>
                </a:lnTo>
                <a:lnTo>
                  <a:pt x="348" y="604"/>
                </a:lnTo>
                <a:lnTo>
                  <a:pt x="376" y="604"/>
                </a:lnTo>
                <a:lnTo>
                  <a:pt x="404" y="600"/>
                </a:lnTo>
                <a:lnTo>
                  <a:pt x="434" y="592"/>
                </a:lnTo>
                <a:lnTo>
                  <a:pt x="466" y="578"/>
                </a:lnTo>
                <a:lnTo>
                  <a:pt x="498" y="560"/>
                </a:lnTo>
                <a:lnTo>
                  <a:pt x="512" y="550"/>
                </a:lnTo>
                <a:lnTo>
                  <a:pt x="526" y="538"/>
                </a:lnTo>
                <a:lnTo>
                  <a:pt x="540" y="524"/>
                </a:lnTo>
                <a:lnTo>
                  <a:pt x="554" y="508"/>
                </a:lnTo>
                <a:lnTo>
                  <a:pt x="580" y="472"/>
                </a:lnTo>
                <a:lnTo>
                  <a:pt x="606" y="430"/>
                </a:lnTo>
                <a:lnTo>
                  <a:pt x="630" y="384"/>
                </a:lnTo>
                <a:lnTo>
                  <a:pt x="650" y="332"/>
                </a:lnTo>
                <a:lnTo>
                  <a:pt x="668" y="278"/>
                </a:lnTo>
                <a:lnTo>
                  <a:pt x="684" y="220"/>
                </a:lnTo>
                <a:lnTo>
                  <a:pt x="728" y="326"/>
                </a:lnTo>
                <a:lnTo>
                  <a:pt x="718" y="0"/>
                </a:lnTo>
                <a:close/>
              </a:path>
            </a:pathLst>
          </a:cu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4" name="灯片编号占位符 3">
            <a:extLst>
              <a:ext uri="{FF2B5EF4-FFF2-40B4-BE49-F238E27FC236}">
                <a16:creationId xmlns:a16="http://schemas.microsoft.com/office/drawing/2014/main" id="{B5717EE3-E4FE-44AF-8121-01F8D6235C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BD090D-D13A-4BCF-8F61-60EBE59D999B}" type="slidenum">
              <a:rPr lang="en-US" altLang="zh-CN">
                <a:ea typeface="华文彩云" panose="02010800040101010101" pitchFamily="2" charset="-122"/>
              </a:rPr>
              <a:pPr eaLnBrk="1" hangingPunct="1"/>
              <a:t>6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1">
            <a:extLst>
              <a:ext uri="{FF2B5EF4-FFF2-40B4-BE49-F238E27FC236}">
                <a16:creationId xmlns:a16="http://schemas.microsoft.com/office/drawing/2014/main" id="{74D23B58-C384-4E03-B870-4A1C96E1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3879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 则 </a:t>
            </a:r>
            <a:r>
              <a:rPr lang="en-US" altLang="zh-CN" sz="20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n</a:t>
            </a:r>
            <a:r>
              <a:rPr lang="en-US" altLang="zh-CN" sz="2000" b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(</a:t>
            </a:r>
            <a:r>
              <a:rPr lang="en-US" altLang="zh-CN" sz="20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lang="en-US" altLang="zh-CN" sz="2000" b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)</a:t>
            </a:r>
            <a:r>
              <a:rPr lang="en-US" altLang="zh-CN" sz="2000" dirty="0"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的</a:t>
            </a:r>
            <a:r>
              <a:rPr lang="en-US" altLang="zh-CN" sz="2400" i="1" dirty="0"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微软雅黑" pitchFamily="34" charset="-122"/>
                <a:cs typeface="Arial" charset="0"/>
              </a:rPr>
              <a:t>k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维概率密度函数：</a:t>
            </a:r>
          </a:p>
        </p:txBody>
      </p:sp>
      <p:graphicFrame>
        <p:nvGraphicFramePr>
          <p:cNvPr id="39939" name="Object 15">
            <a:extLst>
              <a:ext uri="{FF2B5EF4-FFF2-40B4-BE49-F238E27FC236}">
                <a16:creationId xmlns:a16="http://schemas.microsoft.com/office/drawing/2014/main" id="{686873CE-5448-437A-BE8E-DE072BB9EE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3288" y="1719263"/>
          <a:ext cx="473710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3" imgW="2286000" imgH="571500" progId="">
                  <p:embed/>
                </p:oleObj>
              </mc:Choice>
              <mc:Fallback>
                <p:oleObj name="Equation" r:id="rId3" imgW="2286000" imgH="571500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1719263"/>
                        <a:ext cx="4737100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21">
            <a:extLst>
              <a:ext uri="{FF2B5EF4-FFF2-40B4-BE49-F238E27FC236}">
                <a16:creationId xmlns:a16="http://schemas.microsoft.com/office/drawing/2014/main" id="{4F5E7BAE-CE52-4378-90FB-B52033433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95600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SzPct val="65000"/>
            </a:pPr>
            <a:r>
              <a:rPr lang="zh-CN" altLang="en-US" sz="2000">
                <a:ea typeface="微软雅黑" panose="020B0503020204020204" pitchFamily="34" charset="-122"/>
                <a:cs typeface="Arial" panose="020B0604020202020204" pitchFamily="34" charset="0"/>
              </a:rPr>
              <a:t>可改写为：</a:t>
            </a:r>
          </a:p>
        </p:txBody>
      </p:sp>
      <p:graphicFrame>
        <p:nvGraphicFramePr>
          <p:cNvPr id="39941" name="Object 9">
            <a:extLst>
              <a:ext uri="{FF2B5EF4-FFF2-40B4-BE49-F238E27FC236}">
                <a16:creationId xmlns:a16="http://schemas.microsoft.com/office/drawing/2014/main" id="{6FE4EEFF-C93E-4571-912E-EDA0CD9A83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9788" y="3471863"/>
          <a:ext cx="495300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5" imgW="2463800" imgH="571500" progId="">
                  <p:embed/>
                </p:oleObj>
              </mc:Choice>
              <mc:Fallback>
                <p:oleObj name="Equation" r:id="rId5" imgW="2463800" imgH="5715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471863"/>
                        <a:ext cx="4953000" cy="117633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999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矩形 17">
            <a:extLst>
              <a:ext uri="{FF2B5EF4-FFF2-40B4-BE49-F238E27FC236}">
                <a16:creationId xmlns:a16="http://schemas.microsoft.com/office/drawing/2014/main" id="{4C5ABED3-CBF3-4C0F-9283-E2D99B65E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105400"/>
            <a:ext cx="7620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800"/>
              </a:lnSpc>
              <a:defRPr/>
            </a:pP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式中，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n</a:t>
            </a:r>
            <a:r>
              <a:rPr lang="en-US" altLang="zh-CN" sz="2400" dirty="0">
                <a:latin typeface="+mn-lt"/>
                <a:ea typeface="微软雅黑" pitchFamily="34" charset="-122"/>
                <a:cs typeface="Arial" charset="0"/>
              </a:rPr>
              <a:t> = (</a:t>
            </a:r>
            <a:r>
              <a:rPr lang="en-US" altLang="zh-CN" sz="2400" i="1" dirty="0">
                <a:latin typeface="+mn-lt"/>
                <a:ea typeface="微软雅黑" pitchFamily="34" charset="-122"/>
                <a:cs typeface="Arial" charset="0"/>
              </a:rPr>
              <a:t>n</a:t>
            </a:r>
            <a:r>
              <a:rPr lang="en-US" altLang="zh-CN" sz="2400" baseline="-25000" dirty="0">
                <a:latin typeface="+mn-lt"/>
                <a:ea typeface="微软雅黑" pitchFamily="34" charset="-122"/>
                <a:cs typeface="Arial" charset="0"/>
              </a:rPr>
              <a:t>1</a:t>
            </a:r>
            <a:r>
              <a:rPr lang="en-US" altLang="zh-CN" sz="2400" dirty="0">
                <a:latin typeface="+mn-lt"/>
                <a:ea typeface="微软雅黑" pitchFamily="34" charset="-122"/>
                <a:cs typeface="Arial" charset="0"/>
              </a:rPr>
              <a:t>, </a:t>
            </a:r>
            <a:r>
              <a:rPr lang="en-US" altLang="zh-CN" sz="2400" i="1" dirty="0">
                <a:latin typeface="+mn-lt"/>
                <a:ea typeface="微软雅黑" pitchFamily="34" charset="-122"/>
                <a:cs typeface="Arial" charset="0"/>
              </a:rPr>
              <a:t>n</a:t>
            </a:r>
            <a:r>
              <a:rPr lang="en-US" altLang="zh-CN" sz="2400" baseline="-25000" dirty="0">
                <a:latin typeface="+mn-lt"/>
                <a:ea typeface="微软雅黑" pitchFamily="34" charset="-122"/>
                <a:cs typeface="Arial" charset="0"/>
              </a:rPr>
              <a:t>2</a:t>
            </a:r>
            <a:r>
              <a:rPr lang="en-US" altLang="zh-CN" sz="2400" dirty="0">
                <a:latin typeface="+mn-lt"/>
                <a:ea typeface="微软雅黑" pitchFamily="34" charset="-122"/>
                <a:cs typeface="Arial" charset="0"/>
              </a:rPr>
              <a:t>, …, </a:t>
            </a:r>
            <a:r>
              <a:rPr lang="en-US" altLang="zh-CN" sz="2400" i="1" dirty="0" err="1">
                <a:latin typeface="+mn-lt"/>
                <a:ea typeface="微软雅黑" pitchFamily="34" charset="-122"/>
                <a:cs typeface="Arial" charset="0"/>
              </a:rPr>
              <a:t>n</a:t>
            </a:r>
            <a:r>
              <a:rPr lang="en-US" altLang="zh-CN" sz="2400" baseline="-25000" dirty="0" err="1">
                <a:latin typeface="+mn-lt"/>
                <a:ea typeface="微软雅黑" pitchFamily="34" charset="-122"/>
                <a:cs typeface="Arial" charset="0"/>
              </a:rPr>
              <a:t>k</a:t>
            </a:r>
            <a:r>
              <a:rPr lang="en-US" altLang="zh-CN" sz="2400" dirty="0">
                <a:latin typeface="+mn-lt"/>
                <a:ea typeface="微软雅黑" pitchFamily="34" charset="-122"/>
                <a:cs typeface="Arial" charset="0"/>
              </a:rPr>
              <a:t>)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为</a:t>
            </a:r>
            <a:r>
              <a:rPr lang="zh-CN" altLang="en-US" sz="2000" b="1" dirty="0"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+mn-lt"/>
                <a:ea typeface="微软雅黑" pitchFamily="34" charset="-122"/>
                <a:cs typeface="Arial" charset="0"/>
              </a:rPr>
              <a:t>k</a:t>
            </a:r>
            <a:r>
              <a:rPr lang="en-US" altLang="zh-CN" sz="2000" b="1" i="1" dirty="0"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维矢量，表示一个码元内噪声的  </a:t>
            </a:r>
            <a:endParaRPr lang="en-US" altLang="zh-CN" sz="2000" dirty="0">
              <a:latin typeface="+mn-lt"/>
              <a:ea typeface="微软雅黑" pitchFamily="34" charset="-122"/>
              <a:cs typeface="Arial" charset="0"/>
            </a:endParaRPr>
          </a:p>
          <a:p>
            <a:pPr>
              <a:lnSpc>
                <a:spcPts val="3800"/>
              </a:lnSpc>
              <a:defRPr/>
            </a:pPr>
            <a:r>
              <a:rPr lang="en-US" altLang="zh-CN" sz="2000" b="1" i="1" dirty="0">
                <a:solidFill>
                  <a:srgbClr val="800080"/>
                </a:solidFill>
                <a:latin typeface="+mn-lt"/>
                <a:ea typeface="微软雅黑" pitchFamily="34" charset="-122"/>
                <a:cs typeface="Arial" charset="0"/>
              </a:rPr>
              <a:t> k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个抽样值。可看作是 </a:t>
            </a:r>
            <a:r>
              <a:rPr lang="en-US" altLang="zh-CN" sz="2000" b="1" i="1" dirty="0">
                <a:solidFill>
                  <a:srgbClr val="800080"/>
                </a:solidFill>
                <a:latin typeface="+mn-lt"/>
                <a:ea typeface="微软雅黑" pitchFamily="34" charset="-122"/>
                <a:cs typeface="Arial" charset="0"/>
              </a:rPr>
              <a:t>k 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维空间中的一个点。</a:t>
            </a:r>
          </a:p>
        </p:txBody>
      </p:sp>
      <p:graphicFrame>
        <p:nvGraphicFramePr>
          <p:cNvPr id="39943" name="Object 4">
            <a:extLst>
              <a:ext uri="{FF2B5EF4-FFF2-40B4-BE49-F238E27FC236}">
                <a16:creationId xmlns:a16="http://schemas.microsoft.com/office/drawing/2014/main" id="{A5C6DF2B-0A79-4E21-B58E-0CDA5D9FC2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7588" y="2713038"/>
          <a:ext cx="86201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7" imgW="457002" imgH="177723" progId="">
                  <p:embed/>
                </p:oleObj>
              </mc:Choice>
              <mc:Fallback>
                <p:oleObj name="Equation" r:id="rId7" imgW="457002" imgH="177723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588" y="2713038"/>
                        <a:ext cx="862012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24">
            <a:extLst>
              <a:ext uri="{FF2B5EF4-FFF2-40B4-BE49-F238E27FC236}">
                <a16:creationId xmlns:a16="http://schemas.microsoft.com/office/drawing/2014/main" id="{C1CDF677-181F-42F0-AB11-256DCB77A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2514600"/>
            <a:ext cx="228600" cy="762000"/>
          </a:xfrm>
          <a:prstGeom prst="curvedLeftArrow">
            <a:avLst>
              <a:gd name="adj1" fmla="val 67929"/>
              <a:gd name="adj2" fmla="val 135859"/>
              <a:gd name="adj3" fmla="val 3333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华文彩云" pitchFamily="2" charset="-122"/>
            </a:endParaRPr>
          </a:p>
        </p:txBody>
      </p:sp>
      <p:sp>
        <p:nvSpPr>
          <p:cNvPr id="39945" name="灯片编号占位符 1">
            <a:extLst>
              <a:ext uri="{FF2B5EF4-FFF2-40B4-BE49-F238E27FC236}">
                <a16:creationId xmlns:a16="http://schemas.microsoft.com/office/drawing/2014/main" id="{62795A7F-21F4-406C-BBBC-D3C6B9CF9D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7ED95A-7FFE-4A69-9712-CCB38490FAF3}" type="slidenum">
              <a:rPr lang="en-US" altLang="zh-CN">
                <a:ea typeface="华文彩云" panose="02010800040101010101" pitchFamily="2" charset="-122"/>
              </a:rPr>
              <a:pPr eaLnBrk="1" hangingPunct="1"/>
              <a:t>7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12C4090-2DBC-4B2D-B264-A9F157189E6B}"/>
              </a:ext>
            </a:extLst>
          </p:cNvPr>
          <p:cNvSpPr/>
          <p:nvPr/>
        </p:nvSpPr>
        <p:spPr>
          <a:xfrm>
            <a:off x="558800" y="1223963"/>
            <a:ext cx="8077200" cy="9667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eaLnBrk="0" hangingPunct="0">
              <a:lnSpc>
                <a:spcPts val="3600"/>
              </a:lnSpc>
              <a:buSzPct val="60000"/>
              <a:buFont typeface="Wingdings" pitchFamily="2" charset="2"/>
              <a:buChar char="u"/>
              <a:defRPr/>
            </a:pP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宋体"/>
                <a:cs typeface="Arial" pitchFamily="34" charset="0"/>
              </a:rPr>
              <a:t>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设</a:t>
            </a:r>
            <a:r>
              <a:rPr lang="en-US" altLang="zh-CN" sz="2000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)</a:t>
            </a:r>
            <a:r>
              <a:rPr lang="en-US" altLang="zh-CN" sz="2400" b="1" dirty="0">
                <a:latin typeface="+mn-lt"/>
                <a:ea typeface="微软雅黑" pitchFamily="34" charset="-122"/>
                <a:cs typeface="Arial" pitchFamily="34" charset="0"/>
              </a:rPr>
              <a:t>=</a:t>
            </a:r>
            <a:r>
              <a:rPr lang="en-US" altLang="zh-CN" sz="2400" b="1" i="1" dirty="0">
                <a:latin typeface="+mn-lt"/>
                <a:ea typeface="微软雅黑" pitchFamily="34" charset="-122"/>
                <a:cs typeface="Arial" pitchFamily="34" charset="0"/>
              </a:rPr>
              <a:t>s</a:t>
            </a:r>
            <a:r>
              <a:rPr lang="en-US" altLang="zh-CN" sz="2400" b="1" dirty="0"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400" b="1" i="1" dirty="0">
                <a:latin typeface="+mn-lt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400" b="1" dirty="0">
                <a:latin typeface="+mn-lt"/>
                <a:ea typeface="微软雅黑" pitchFamily="34" charset="-122"/>
                <a:cs typeface="Arial" pitchFamily="34" charset="0"/>
              </a:rPr>
              <a:t>)+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n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z="2000" dirty="0">
                <a:latin typeface="+mn-lt"/>
                <a:ea typeface="+mn-ea"/>
                <a:cs typeface="Arial" pitchFamily="34" charset="0"/>
              </a:rPr>
              <a:t>，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则在发送码元</a:t>
            </a:r>
            <a:r>
              <a:rPr lang="en-US" altLang="zh-CN" sz="2400" b="1" i="1" dirty="0">
                <a:latin typeface="+mn-lt"/>
                <a:ea typeface="微软雅黑" pitchFamily="34" charset="-122"/>
                <a:cs typeface="Arial" pitchFamily="34" charset="0"/>
              </a:rPr>
              <a:t>s</a:t>
            </a:r>
            <a:r>
              <a:rPr lang="en-US" altLang="zh-CN" sz="2400" b="1" dirty="0"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400" b="1" i="1" dirty="0">
                <a:latin typeface="+mn-lt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400" b="1" dirty="0">
                <a:latin typeface="+mn-lt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确定之后</a:t>
            </a:r>
            <a:r>
              <a:rPr lang="zh-CN" altLang="en-US" sz="2000" dirty="0">
                <a:latin typeface="+mn-lt"/>
                <a:ea typeface="+mn-ea"/>
                <a:cs typeface="Arial" pitchFamily="34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r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的随机性完全 </a:t>
            </a:r>
            <a:endParaRPr lang="en-US" altLang="zh-CN" sz="2000" dirty="0">
              <a:latin typeface="+mn-lt"/>
              <a:ea typeface="微软雅黑" pitchFamily="34" charset="-122"/>
              <a:cs typeface="Arial" pitchFamily="34" charset="0"/>
            </a:endParaRPr>
          </a:p>
          <a:p>
            <a:pPr marL="0" lvl="1" eaLnBrk="0" hangingPunct="0">
              <a:lnSpc>
                <a:spcPts val="3600"/>
              </a:lnSpc>
              <a:buSzPct val="60000"/>
              <a:defRPr/>
            </a:pPr>
            <a:r>
              <a:rPr lang="en-US" altLang="zh-CN" sz="2000" dirty="0">
                <a:latin typeface="+mn-lt"/>
                <a:ea typeface="微软雅黑" pitchFamily="34" charset="-122"/>
                <a:cs typeface="Arial" pitchFamily="34" charset="0"/>
              </a:rPr>
              <a:t>  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由 </a:t>
            </a:r>
            <a:r>
              <a:rPr lang="en-US" altLang="zh-CN" sz="2000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n</a:t>
            </a:r>
            <a:r>
              <a:rPr lang="en-US" altLang="zh-CN" sz="20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000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0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)</a:t>
            </a:r>
            <a:r>
              <a:rPr lang="en-US" altLang="zh-CN" sz="2000" b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决定。故 </a:t>
            </a:r>
            <a:r>
              <a:rPr lang="en-US" altLang="zh-CN" sz="2000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r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)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也是 </a:t>
            </a:r>
            <a:r>
              <a:rPr lang="zh-CN" altLang="en-US" sz="20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pitchFamily="34" charset="0"/>
              </a:rPr>
              <a:t>高斯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分布</a:t>
            </a:r>
            <a:r>
              <a:rPr lang="zh-CN" altLang="en-US" sz="2000" dirty="0">
                <a:latin typeface="+mn-lt"/>
                <a:ea typeface="+mn-ea"/>
                <a:cs typeface="Arial" pitchFamily="34" charset="0"/>
              </a:rPr>
              <a:t>，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方差仍为</a:t>
            </a:r>
            <a:r>
              <a:rPr lang="zh-CN" altLang="en-US" sz="2400" b="1" i="1" dirty="0">
                <a:latin typeface="+mn-lt"/>
                <a:ea typeface="微软雅黑" pitchFamily="34" charset="-122"/>
                <a:cs typeface="Arial" pitchFamily="34" charset="0"/>
                <a:sym typeface="Symbol" pitchFamily="18" charset="2"/>
              </a:rPr>
              <a:t></a:t>
            </a:r>
            <a:r>
              <a:rPr lang="en-US" altLang="zh-CN" sz="2400" b="1" i="1" baseline="-25000" dirty="0">
                <a:latin typeface="+mn-lt"/>
                <a:ea typeface="微软雅黑" pitchFamily="34" charset="-122"/>
                <a:cs typeface="Arial" pitchFamily="34" charset="0"/>
              </a:rPr>
              <a:t>n</a:t>
            </a:r>
            <a:r>
              <a:rPr lang="en-US" altLang="zh-CN" sz="2400" b="1" baseline="30000" dirty="0">
                <a:latin typeface="+mn-lt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2000" dirty="0">
                <a:latin typeface="+mn-lt"/>
                <a:ea typeface="+mn-ea"/>
                <a:cs typeface="Arial" pitchFamily="34" charset="0"/>
              </a:rPr>
              <a:t>，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均值变为</a:t>
            </a:r>
            <a:r>
              <a:rPr lang="en-US" altLang="zh-CN" sz="2000" b="1" i="1" dirty="0">
                <a:latin typeface="+mn-lt"/>
                <a:ea typeface="微软雅黑" pitchFamily="34" charset="-122"/>
                <a:cs typeface="Arial" pitchFamily="34" charset="0"/>
              </a:rPr>
              <a:t>s</a:t>
            </a:r>
            <a:r>
              <a:rPr lang="en-US" altLang="zh-CN" sz="2000" b="1" dirty="0"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000" b="1" i="1" dirty="0">
                <a:latin typeface="+mn-lt"/>
                <a:ea typeface="微软雅黑" pitchFamily="34" charset="-122"/>
                <a:cs typeface="Arial" pitchFamily="34" charset="0"/>
              </a:rPr>
              <a:t>t </a:t>
            </a:r>
            <a:r>
              <a:rPr lang="en-US" altLang="zh-CN" sz="2000" b="1" dirty="0">
                <a:latin typeface="+mn-lt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sz="2000" dirty="0">
              <a:latin typeface="+mn-lt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3ED94B-87EE-4048-9E96-DBFCF444C2D3}"/>
              </a:ext>
            </a:extLst>
          </p:cNvPr>
          <p:cNvSpPr/>
          <p:nvPr/>
        </p:nvSpPr>
        <p:spPr>
          <a:xfrm>
            <a:off x="609600" y="381000"/>
            <a:ext cx="4343400" cy="461963"/>
          </a:xfrm>
          <a:prstGeom prst="rect">
            <a:avLst/>
          </a:prstGeom>
          <a:solidFill>
            <a:srgbClr val="E8E8E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+mn-lt"/>
                <a:ea typeface="微软雅黑" pitchFamily="34" charset="-122"/>
                <a:cs typeface="Arial" pitchFamily="34" charset="0"/>
              </a:rPr>
              <a:t>接收电压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pitchFamily="34" charset="0"/>
              </a:rPr>
              <a:t>) </a:t>
            </a:r>
            <a:r>
              <a:rPr lang="zh-CN" altLang="en-US" sz="2400" b="1" dirty="0">
                <a:latin typeface="+mn-lt"/>
                <a:ea typeface="微软雅黑" pitchFamily="34" charset="-122"/>
                <a:cs typeface="Arial" pitchFamily="34" charset="0"/>
              </a:rPr>
              <a:t>的统计特性</a:t>
            </a:r>
            <a:endParaRPr kumimoji="1" lang="zh-CN" altLang="en-US" sz="2400" b="1" kern="0" dirty="0">
              <a:latin typeface="+mn-lt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0964" name="矩形 3">
            <a:extLst>
              <a:ext uri="{FF2B5EF4-FFF2-40B4-BE49-F238E27FC236}">
                <a16:creationId xmlns:a16="http://schemas.microsoft.com/office/drawing/2014/main" id="{DAD2C1D0-27D2-4A0E-80B2-7FCD41201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2436813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rgbClr val="595959"/>
              </a:buClr>
              <a:buSzPct val="65000"/>
              <a:buFont typeface="Wingdings" pitchFamily="2" charset="2"/>
              <a:buChar char="l"/>
              <a:defRPr/>
            </a:pPr>
            <a:r>
              <a:rPr kumimoji="1"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 当出现信号 </a:t>
            </a:r>
            <a:r>
              <a:rPr kumimoji="1" lang="en-US" altLang="zh-CN" sz="2400" b="1" i="1" dirty="0">
                <a:latin typeface="+mn-lt"/>
                <a:ea typeface="微软雅黑" pitchFamily="34" charset="-122"/>
                <a:cs typeface="Arial" charset="0"/>
              </a:rPr>
              <a:t>s</a:t>
            </a:r>
            <a:r>
              <a:rPr kumimoji="1" lang="en-US" altLang="zh-CN" sz="2400" b="1" baseline="-25000" dirty="0">
                <a:latin typeface="+mn-lt"/>
                <a:ea typeface="微软雅黑" pitchFamily="34" charset="-122"/>
                <a:cs typeface="Arial" charset="0"/>
              </a:rPr>
              <a:t>0</a:t>
            </a:r>
            <a:r>
              <a:rPr kumimoji="1" lang="en-US" altLang="zh-CN" sz="2400" b="1" dirty="0">
                <a:latin typeface="+mn-lt"/>
                <a:ea typeface="微软雅黑" pitchFamily="34" charset="-122"/>
                <a:cs typeface="Arial" charset="0"/>
              </a:rPr>
              <a:t>(</a:t>
            </a:r>
            <a:r>
              <a:rPr kumimoji="1" lang="en-US" altLang="zh-CN" sz="2400" b="1" i="1" dirty="0"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kumimoji="1" lang="en-US" altLang="zh-CN" sz="2400" b="1" dirty="0">
                <a:latin typeface="+mn-lt"/>
                <a:ea typeface="微软雅黑" pitchFamily="34" charset="-122"/>
                <a:cs typeface="Arial" charset="0"/>
              </a:rPr>
              <a:t>)</a:t>
            </a:r>
            <a:r>
              <a:rPr kumimoji="1" lang="en-US" altLang="zh-CN" sz="2000" dirty="0">
                <a:solidFill>
                  <a:srgbClr val="000099"/>
                </a:solidFill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kumimoji="1"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时，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接收电压 </a:t>
            </a:r>
            <a:r>
              <a:rPr kumimoji="1" lang="en-US" altLang="zh-CN" sz="2000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r</a:t>
            </a:r>
            <a:r>
              <a:rPr kumimoji="1" lang="en-US" altLang="zh-CN" sz="2000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(</a:t>
            </a:r>
            <a:r>
              <a:rPr kumimoji="1" lang="en-US" altLang="zh-CN" sz="2000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kumimoji="1" lang="en-US" altLang="zh-CN" sz="2000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) </a:t>
            </a:r>
            <a:r>
              <a:rPr kumimoji="1"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的 </a:t>
            </a:r>
            <a:r>
              <a:rPr lang="en-US" altLang="zh-CN" sz="2400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k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维联合</a:t>
            </a:r>
            <a:r>
              <a:rPr kumimoji="1"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概率密度函数：</a:t>
            </a:r>
            <a:endParaRPr lang="zh-CN" altLang="en-US" sz="2000" dirty="0">
              <a:latin typeface="+mn-lt"/>
              <a:ea typeface="微软雅黑" pitchFamily="34" charset="-122"/>
              <a:cs typeface="Arial" charset="0"/>
            </a:endParaRPr>
          </a:p>
        </p:txBody>
      </p:sp>
      <p:sp>
        <p:nvSpPr>
          <p:cNvPr id="40965" name="矩形 4">
            <a:extLst>
              <a:ext uri="{FF2B5EF4-FFF2-40B4-BE49-F238E27FC236}">
                <a16:creationId xmlns:a16="http://schemas.microsoft.com/office/drawing/2014/main" id="{3DE437EE-63C0-404C-9558-A777DA523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4311650"/>
            <a:ext cx="7696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rgbClr val="595959"/>
              </a:buClr>
              <a:buSzPct val="65000"/>
              <a:buFont typeface="Wingdings" pitchFamily="2" charset="2"/>
              <a:buChar char="l"/>
              <a:defRPr/>
            </a:pPr>
            <a:r>
              <a:rPr kumimoji="1"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 当出现信号 </a:t>
            </a:r>
            <a:r>
              <a:rPr kumimoji="1" lang="en-US" altLang="zh-CN" sz="2400" b="1" i="1" dirty="0">
                <a:latin typeface="+mn-lt"/>
                <a:ea typeface="微软雅黑" pitchFamily="34" charset="-122"/>
                <a:cs typeface="Arial" charset="0"/>
              </a:rPr>
              <a:t>s</a:t>
            </a:r>
            <a:r>
              <a:rPr kumimoji="1" lang="en-US" altLang="zh-CN" sz="2400" b="1" baseline="-25000" dirty="0">
                <a:latin typeface="+mn-lt"/>
                <a:ea typeface="微软雅黑" pitchFamily="34" charset="-122"/>
                <a:cs typeface="Arial" charset="0"/>
              </a:rPr>
              <a:t>1</a:t>
            </a:r>
            <a:r>
              <a:rPr kumimoji="1" lang="en-US" altLang="zh-CN" sz="2400" b="1" dirty="0">
                <a:latin typeface="+mn-lt"/>
                <a:ea typeface="微软雅黑" pitchFamily="34" charset="-122"/>
                <a:cs typeface="Arial" charset="0"/>
              </a:rPr>
              <a:t>(</a:t>
            </a:r>
            <a:r>
              <a:rPr kumimoji="1" lang="en-US" altLang="zh-CN" sz="2400" b="1" i="1" dirty="0"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kumimoji="1" lang="en-US" altLang="zh-CN" sz="2400" b="1" dirty="0">
                <a:latin typeface="+mn-lt"/>
                <a:ea typeface="微软雅黑" pitchFamily="34" charset="-122"/>
                <a:cs typeface="Arial" charset="0"/>
              </a:rPr>
              <a:t>) </a:t>
            </a:r>
            <a:r>
              <a:rPr kumimoji="1"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时，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接收电压 </a:t>
            </a:r>
            <a:r>
              <a:rPr kumimoji="1" lang="en-US" altLang="zh-CN" sz="2000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r</a:t>
            </a:r>
            <a:r>
              <a:rPr kumimoji="1" lang="en-US" altLang="zh-CN" sz="2000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(</a:t>
            </a:r>
            <a:r>
              <a:rPr kumimoji="1" lang="en-US" altLang="zh-CN" sz="2000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kumimoji="1" lang="en-US" altLang="zh-CN" sz="2000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) </a:t>
            </a:r>
            <a:r>
              <a:rPr kumimoji="1"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的 </a:t>
            </a:r>
            <a:r>
              <a:rPr lang="en-US" altLang="zh-CN" sz="2400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k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维联合</a:t>
            </a:r>
            <a:r>
              <a:rPr kumimoji="1"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概率密度函数：</a:t>
            </a:r>
            <a:endParaRPr lang="zh-CN" altLang="en-US" sz="2000" dirty="0">
              <a:latin typeface="+mn-lt"/>
              <a:ea typeface="微软雅黑" pitchFamily="34" charset="-122"/>
              <a:cs typeface="Arial" charset="0"/>
            </a:endParaRPr>
          </a:p>
        </p:txBody>
      </p:sp>
      <p:graphicFrame>
        <p:nvGraphicFramePr>
          <p:cNvPr id="40966" name="Object 16">
            <a:extLst>
              <a:ext uri="{FF2B5EF4-FFF2-40B4-BE49-F238E27FC236}">
                <a16:creationId xmlns:a16="http://schemas.microsoft.com/office/drawing/2014/main" id="{20E3B6D8-1894-43CA-A464-06FAB35C5C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4688" y="3001963"/>
          <a:ext cx="55483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3" imgW="2971800" imgH="571500" progId="">
                  <p:embed/>
                </p:oleObj>
              </mc:Choice>
              <mc:Fallback>
                <p:oleObj name="Equation" r:id="rId3" imgW="2971800" imgH="571500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3001963"/>
                        <a:ext cx="5548312" cy="10668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999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17">
            <a:extLst>
              <a:ext uri="{FF2B5EF4-FFF2-40B4-BE49-F238E27FC236}">
                <a16:creationId xmlns:a16="http://schemas.microsoft.com/office/drawing/2014/main" id="{864C2AD1-0273-4EAB-9D97-FC6383EF6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4953000"/>
          <a:ext cx="55006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5" imgW="2946400" imgH="571500" progId="">
                  <p:embed/>
                </p:oleObj>
              </mc:Choice>
              <mc:Fallback>
                <p:oleObj name="Equation" r:id="rId5" imgW="2946400" imgH="571500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953000"/>
                        <a:ext cx="5500688" cy="10668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999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灯片编号占位符 7">
            <a:extLst>
              <a:ext uri="{FF2B5EF4-FFF2-40B4-BE49-F238E27FC236}">
                <a16:creationId xmlns:a16="http://schemas.microsoft.com/office/drawing/2014/main" id="{604DBE11-C4AD-4884-99C9-A143C885E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579FD0-A5A7-4FA7-9CFB-3B030E9AF860}" type="slidenum">
              <a:rPr lang="en-US" altLang="zh-CN">
                <a:ea typeface="华文彩云" panose="02010800040101010101" pitchFamily="2" charset="-122"/>
              </a:rPr>
              <a:pPr eaLnBrk="1" hangingPunct="1"/>
              <a:t>8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>
            <a:extLst>
              <a:ext uri="{FF2B5EF4-FFF2-40B4-BE49-F238E27FC236}">
                <a16:creationId xmlns:a16="http://schemas.microsoft.com/office/drawing/2014/main" id="{C74FFAD9-D569-4851-BFD9-FDDFE1558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41987" name="Rectangle 7">
            <a:extLst>
              <a:ext uri="{FF2B5EF4-FFF2-40B4-BE49-F238E27FC236}">
                <a16:creationId xmlns:a16="http://schemas.microsoft.com/office/drawing/2014/main" id="{89E0682D-BBA1-4955-9D65-C88FE7453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ea typeface="华文彩云" panose="02010800040101010101" pitchFamily="2" charset="-122"/>
            </a:endParaRPr>
          </a:p>
        </p:txBody>
      </p:sp>
      <p:sp>
        <p:nvSpPr>
          <p:cNvPr id="41988" name="矩形 26">
            <a:extLst>
              <a:ext uri="{FF2B5EF4-FFF2-40B4-BE49-F238E27FC236}">
                <a16:creationId xmlns:a16="http://schemas.microsoft.com/office/drawing/2014/main" id="{953EEE8D-8823-40AC-BE5E-F8CBE6EB9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572000"/>
            <a:ext cx="7696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ts val="3800"/>
              </a:lnSpc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式中，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r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en-US" altLang="zh-CN" sz="2400" dirty="0">
                <a:latin typeface="+mn-lt"/>
                <a:ea typeface="微软雅黑" pitchFamily="34" charset="-122"/>
                <a:cs typeface="Arial" charset="0"/>
              </a:rPr>
              <a:t>= </a:t>
            </a:r>
            <a:r>
              <a:rPr lang="en-US" altLang="zh-CN" sz="2400" b="1" i="1" dirty="0">
                <a:latin typeface="+mn-lt"/>
                <a:ea typeface="微软雅黑" pitchFamily="34" charset="-122"/>
                <a:cs typeface="Arial" charset="0"/>
              </a:rPr>
              <a:t>s</a:t>
            </a:r>
            <a:r>
              <a:rPr lang="en-US" altLang="zh-CN" sz="2400" dirty="0">
                <a:latin typeface="+mn-lt"/>
                <a:ea typeface="微软雅黑" pitchFamily="34" charset="-122"/>
                <a:cs typeface="Arial" charset="0"/>
              </a:rPr>
              <a:t> + </a:t>
            </a:r>
            <a:r>
              <a:rPr lang="en-US" altLang="zh-CN" sz="2400" b="1" i="1" dirty="0">
                <a:latin typeface="+mn-lt"/>
                <a:ea typeface="微软雅黑" pitchFamily="34" charset="-122"/>
                <a:cs typeface="Arial" charset="0"/>
              </a:rPr>
              <a:t>n</a:t>
            </a:r>
            <a:r>
              <a:rPr lang="en-US" altLang="zh-CN" sz="2400" dirty="0"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为 </a:t>
            </a:r>
            <a:r>
              <a:rPr lang="en-US" altLang="zh-CN" sz="2000" b="1" i="1" dirty="0">
                <a:solidFill>
                  <a:srgbClr val="800080"/>
                </a:solidFill>
                <a:latin typeface="+mn-lt"/>
                <a:ea typeface="微软雅黑" pitchFamily="34" charset="-122"/>
                <a:cs typeface="Arial" charset="0"/>
              </a:rPr>
              <a:t>k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维矢量，表示一个码元内接收电压 的 </a:t>
            </a:r>
            <a:r>
              <a:rPr lang="en-US" altLang="zh-CN" sz="2000" b="1" i="1" dirty="0">
                <a:solidFill>
                  <a:srgbClr val="800080"/>
                </a:solidFill>
                <a:latin typeface="+mn-lt"/>
                <a:ea typeface="微软雅黑" pitchFamily="34" charset="-122"/>
                <a:cs typeface="Arial" charset="0"/>
              </a:rPr>
              <a:t>k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个抽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样值。</a:t>
            </a:r>
            <a:r>
              <a:rPr lang="en-US" altLang="zh-CN" sz="2000" b="1" i="1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  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r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仍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是 </a:t>
            </a:r>
            <a:r>
              <a:rPr kumimoji="1" lang="en-US" altLang="zh-CN" sz="2000" b="1" i="1" dirty="0">
                <a:solidFill>
                  <a:srgbClr val="800080"/>
                </a:solidFill>
                <a:latin typeface="+mn-lt"/>
                <a:ea typeface="微软雅黑" pitchFamily="34" charset="-122"/>
                <a:cs typeface="Arial" charset="0"/>
              </a:rPr>
              <a:t>k 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维空间中的一个点。</a:t>
            </a:r>
          </a:p>
        </p:txBody>
      </p:sp>
      <p:sp>
        <p:nvSpPr>
          <p:cNvPr id="41989" name="矩形 13">
            <a:extLst>
              <a:ext uri="{FF2B5EF4-FFF2-40B4-BE49-F238E27FC236}">
                <a16:creationId xmlns:a16="http://schemas.microsoft.com/office/drawing/2014/main" id="{818970D2-8D9A-4C35-90DE-C88863E63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43000"/>
            <a:ext cx="807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CC"/>
              </a:buClr>
              <a:buSzPct val="65000"/>
              <a:buFont typeface="Wingdings" panose="05000000000000000000" pitchFamily="2" charset="2"/>
              <a:buChar char="u"/>
            </a:pPr>
            <a:r>
              <a:rPr kumimoji="1" lang="zh-CN" altLang="en-US" sz="2000">
                <a:solidFill>
                  <a:srgbClr val="00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>
                <a:ea typeface="微软雅黑" panose="020B0503020204020204" pitchFamily="34" charset="-122"/>
                <a:cs typeface="Arial" panose="020B0604020202020204" pitchFamily="34" charset="0"/>
              </a:rPr>
              <a:t>推广到 </a:t>
            </a:r>
            <a:r>
              <a:rPr lang="en-US" altLang="zh-CN" sz="2800" b="1">
                <a:solidFill>
                  <a:srgbClr val="80008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en-US" altLang="zh-CN" sz="2400" b="1">
                <a:solidFill>
                  <a:srgbClr val="80008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80008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进制</a:t>
            </a:r>
            <a:endParaRPr lang="zh-CN" altLang="en-US" sz="2400" b="1">
              <a:solidFill>
                <a:srgbClr val="800080"/>
              </a:solidFill>
              <a:latin typeface="宋体" panose="02010600030101010101" pitchFamily="2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41990" name="Object 18">
            <a:extLst>
              <a:ext uri="{FF2B5EF4-FFF2-40B4-BE49-F238E27FC236}">
                <a16:creationId xmlns:a16="http://schemas.microsoft.com/office/drawing/2014/main" id="{FEAEF42B-3924-4653-B3AF-1D147AF54A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617788"/>
          <a:ext cx="594360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Equation" r:id="rId3" imgW="2933700" imgH="571500" progId="">
                  <p:embed/>
                </p:oleObj>
              </mc:Choice>
              <mc:Fallback>
                <p:oleObj name="Equation" r:id="rId3" imgW="2933700" imgH="571500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17788"/>
                        <a:ext cx="5943600" cy="115728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999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>
            <a:extLst>
              <a:ext uri="{FF2B5EF4-FFF2-40B4-BE49-F238E27FC236}">
                <a16:creationId xmlns:a16="http://schemas.microsoft.com/office/drawing/2014/main" id="{28E28B9B-9EA5-40B7-BB2C-B5A7F731AF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913188"/>
          <a:ext cx="2286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Equation" r:id="rId5" imgW="1079032" imgH="203112" progId="">
                  <p:embed/>
                </p:oleObj>
              </mc:Choice>
              <mc:Fallback>
                <p:oleObj name="Equation" r:id="rId5" imgW="1079032" imgH="203112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913188"/>
                        <a:ext cx="22860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7A5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矩形 7">
            <a:extLst>
              <a:ext uri="{FF2B5EF4-FFF2-40B4-BE49-F238E27FC236}">
                <a16:creationId xmlns:a16="http://schemas.microsoft.com/office/drawing/2014/main" id="{CAD7FA00-82DE-4F27-BBF8-9796E6F51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0"/>
            <a:ext cx="807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rgbClr val="0000CC"/>
              </a:buClr>
              <a:buSzPct val="65000"/>
              <a:defRPr/>
            </a:pP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当发送</a:t>
            </a:r>
            <a:r>
              <a:rPr lang="zh-CN" altLang="en-US" sz="2800" b="1" dirty="0"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en-US" altLang="zh-CN" sz="2800" b="1" i="1" dirty="0" err="1">
                <a:latin typeface="+mn-lt"/>
                <a:ea typeface="微软雅黑" pitchFamily="34" charset="-122"/>
                <a:cs typeface="Arial" charset="0"/>
              </a:rPr>
              <a:t>s</a:t>
            </a:r>
            <a:r>
              <a:rPr lang="en-US" altLang="zh-CN" sz="2800" b="1" i="1" baseline="-25000" dirty="0" err="1">
                <a:latin typeface="+mn-lt"/>
                <a:ea typeface="微软雅黑" pitchFamily="34" charset="-122"/>
                <a:cs typeface="Arial" charset="0"/>
              </a:rPr>
              <a:t>i</a:t>
            </a:r>
            <a:r>
              <a:rPr lang="en-US" altLang="zh-CN" sz="2800" b="1" baseline="-25000" dirty="0"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时</a:t>
            </a:r>
            <a:r>
              <a:rPr lang="en-US" altLang="zh-CN" sz="2000" dirty="0">
                <a:latin typeface="+mn-lt"/>
                <a:ea typeface="微软雅黑" pitchFamily="34" charset="-122"/>
                <a:cs typeface="Arial" charset="0"/>
              </a:rPr>
              <a:t> ,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接收电压 </a:t>
            </a:r>
            <a:r>
              <a:rPr kumimoji="1"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的 </a:t>
            </a:r>
            <a:r>
              <a:rPr kumimoji="1" lang="en-US" altLang="zh-CN" sz="2400" b="1" i="1" dirty="0">
                <a:solidFill>
                  <a:srgbClr val="800080"/>
                </a:solidFill>
                <a:latin typeface="+mn-lt"/>
                <a:ea typeface="微软雅黑" pitchFamily="34" charset="-122"/>
                <a:cs typeface="Arial" charset="0"/>
              </a:rPr>
              <a:t>k 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维联合</a:t>
            </a:r>
            <a:r>
              <a:rPr kumimoji="1"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概率密度函数为：</a:t>
            </a:r>
            <a:endParaRPr lang="zh-CN" altLang="en-US" sz="2000" dirty="0">
              <a:latin typeface="+mn-lt"/>
              <a:ea typeface="微软雅黑" pitchFamily="34" charset="-122"/>
              <a:cs typeface="Arial" charset="0"/>
            </a:endParaRPr>
          </a:p>
        </p:txBody>
      </p:sp>
      <p:sp>
        <p:nvSpPr>
          <p:cNvPr id="41993" name="灯片编号占位符 1">
            <a:extLst>
              <a:ext uri="{FF2B5EF4-FFF2-40B4-BE49-F238E27FC236}">
                <a16:creationId xmlns:a16="http://schemas.microsoft.com/office/drawing/2014/main" id="{64CCB4B4-C039-4377-97BC-D560EE8B22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F14897-DBC4-415D-BDF1-7800E7D5DA26}" type="slidenum">
              <a:rPr lang="en-US" altLang="zh-CN">
                <a:ea typeface="华文彩云" panose="02010800040101010101" pitchFamily="2" charset="-122"/>
              </a:rPr>
              <a:pPr eaLnBrk="1" hangingPunct="1"/>
              <a:t>9</a:t>
            </a:fld>
            <a:endParaRPr lang="en-US" altLang="zh-CN"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theme1.xml><?xml version="1.0" encoding="utf-8"?>
<a:theme xmlns:a="http://schemas.openxmlformats.org/drawingml/2006/main" name="222">
  <a:themeElements>
    <a:clrScheme name="22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22">
      <a:majorFont>
        <a:latin typeface="Times New Roman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彩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彩云" pitchFamily="2" charset="-122"/>
          </a:defRPr>
        </a:defPPr>
      </a:lstStyle>
    </a:lnDef>
  </a:objectDefaults>
  <a:extraClrSchemeLst>
    <a:extraClrScheme>
      <a:clrScheme name="22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备选1">
  <a:themeElements>
    <a:clrScheme name="3_备选1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3_备选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备选1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备选1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备选1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备选1">
  <a:themeElements>
    <a:clrScheme name="3_备选1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3_备选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备选1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备选1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备选1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222</Template>
  <TotalTime>12862</TotalTime>
  <Words>2427</Words>
  <Application>Microsoft Office PowerPoint</Application>
  <PresentationFormat>全屏显示(4:3)</PresentationFormat>
  <Paragraphs>370</Paragraphs>
  <Slides>50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50</vt:i4>
      </vt:variant>
    </vt:vector>
  </HeadingPairs>
  <TitlesOfParts>
    <vt:vector size="77" baseType="lpstr">
      <vt:lpstr>Arial</vt:lpstr>
      <vt:lpstr>宋体</vt:lpstr>
      <vt:lpstr>Times New Roman</vt:lpstr>
      <vt:lpstr>隶书</vt:lpstr>
      <vt:lpstr>Wingdings</vt:lpstr>
      <vt:lpstr>Calibri</vt:lpstr>
      <vt:lpstr>华文彩云</vt:lpstr>
      <vt:lpstr>微软雅黑</vt:lpstr>
      <vt:lpstr>Arial Unicode MS</vt:lpstr>
      <vt:lpstr>Tahoma</vt:lpstr>
      <vt:lpstr>华文新魏</vt:lpstr>
      <vt:lpstr>黑体</vt:lpstr>
      <vt:lpstr>华文中宋</vt:lpstr>
      <vt:lpstr>宋体-方正超大字符集</vt:lpstr>
      <vt:lpstr>Symbol</vt:lpstr>
      <vt:lpstr>楷体_GB2312</vt:lpstr>
      <vt:lpstr>Verdana</vt:lpstr>
      <vt:lpstr>幼圆</vt:lpstr>
      <vt:lpstr>222</vt:lpstr>
      <vt:lpstr>4_备选1</vt:lpstr>
      <vt:lpstr>3_备选1</vt:lpstr>
      <vt:lpstr>自定义设计方案</vt:lpstr>
      <vt:lpstr>Equation</vt:lpstr>
      <vt:lpstr>公式</vt:lpstr>
      <vt:lpstr>Microsoft Visio 绘图</vt:lpstr>
      <vt:lpstr>MathType 6.0 Equation</vt:lpstr>
      <vt:lpstr>Visio</vt:lpstr>
      <vt:lpstr>PowerPoint 演示文稿</vt:lpstr>
      <vt:lpstr>PowerPoint 演示文稿</vt:lpstr>
      <vt:lpstr>引言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二进制确知信号最佳接收机结构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匹 配 滤 波 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宏 彭</cp:lastModifiedBy>
  <cp:revision>923</cp:revision>
  <cp:lastPrinted>2014-11-20T05:41:21Z</cp:lastPrinted>
  <dcterms:created xsi:type="dcterms:W3CDTF">1601-01-01T00:00:00Z</dcterms:created>
  <dcterms:modified xsi:type="dcterms:W3CDTF">2019-11-25T03:53:03Z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