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sldIdLst>
    <p:sldId id="256" r:id="rId2"/>
    <p:sldId id="271" r:id="rId3"/>
    <p:sldId id="272" r:id="rId4"/>
    <p:sldId id="298" r:id="rId5"/>
    <p:sldId id="299" r:id="rId6"/>
    <p:sldId id="300" r:id="rId7"/>
    <p:sldId id="301" r:id="rId8"/>
    <p:sldId id="302" r:id="rId9"/>
    <p:sldId id="303" r:id="rId10"/>
    <p:sldId id="273" r:id="rId11"/>
    <p:sldId id="304" r:id="rId12"/>
    <p:sldId id="305" r:id="rId13"/>
    <p:sldId id="307" r:id="rId14"/>
    <p:sldId id="30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BFBFBF"/>
    <a:srgbClr val="767171"/>
    <a:srgbClr val="C5BCB3"/>
    <a:srgbClr val="BB9D83"/>
    <a:srgbClr val="B5A085"/>
    <a:srgbClr val="C3B9AF"/>
    <a:srgbClr val="7F8B9A"/>
    <a:srgbClr val="79819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536" y="1056"/>
      </p:cViewPr>
      <p:guideLst>
        <p:guide orient="horz" pos="2160"/>
        <p:guide pos="3839"/>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1EEE7-EF14-4B5E-9FA6-1DBC8F2973CC}" type="datetimeFigureOut">
              <a:rPr lang="zh-CN" altLang="en-US" smtClean="0"/>
              <a:t>2021/6/29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E56D6-0CE7-4080-AC7F-4B277B157C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11</a:t>
            </a:fld>
            <a:endParaRPr lang="zh-CN" altLang="en-US"/>
          </a:p>
        </p:txBody>
      </p:sp>
    </p:spTree>
    <p:extLst>
      <p:ext uri="{BB962C8B-B14F-4D97-AF65-F5344CB8AC3E}">
        <p14:creationId xmlns:p14="http://schemas.microsoft.com/office/powerpoint/2010/main" val="3175561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12</a:t>
            </a:fld>
            <a:endParaRPr lang="zh-CN" altLang="en-US"/>
          </a:p>
        </p:txBody>
      </p:sp>
    </p:spTree>
    <p:extLst>
      <p:ext uri="{BB962C8B-B14F-4D97-AF65-F5344CB8AC3E}">
        <p14:creationId xmlns:p14="http://schemas.microsoft.com/office/powerpoint/2010/main" val="106307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13</a:t>
            </a:fld>
            <a:endParaRPr lang="zh-CN" altLang="en-US"/>
          </a:p>
        </p:txBody>
      </p:sp>
    </p:spTree>
    <p:extLst>
      <p:ext uri="{BB962C8B-B14F-4D97-AF65-F5344CB8AC3E}">
        <p14:creationId xmlns:p14="http://schemas.microsoft.com/office/powerpoint/2010/main" val="1447233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14</a:t>
            </a:fld>
            <a:endParaRPr lang="zh-CN" altLang="en-US"/>
          </a:p>
        </p:txBody>
      </p:sp>
    </p:spTree>
    <p:extLst>
      <p:ext uri="{BB962C8B-B14F-4D97-AF65-F5344CB8AC3E}">
        <p14:creationId xmlns:p14="http://schemas.microsoft.com/office/powerpoint/2010/main" val="10407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4</a:t>
            </a:fld>
            <a:endParaRPr lang="zh-CN" altLang="en-US"/>
          </a:p>
        </p:txBody>
      </p:sp>
    </p:spTree>
    <p:extLst>
      <p:ext uri="{BB962C8B-B14F-4D97-AF65-F5344CB8AC3E}">
        <p14:creationId xmlns:p14="http://schemas.microsoft.com/office/powerpoint/2010/main" val="2204767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5</a:t>
            </a:fld>
            <a:endParaRPr lang="zh-CN" altLang="en-US"/>
          </a:p>
        </p:txBody>
      </p:sp>
    </p:spTree>
    <p:extLst>
      <p:ext uri="{BB962C8B-B14F-4D97-AF65-F5344CB8AC3E}">
        <p14:creationId xmlns:p14="http://schemas.microsoft.com/office/powerpoint/2010/main" val="245712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6</a:t>
            </a:fld>
            <a:endParaRPr lang="zh-CN" altLang="en-US"/>
          </a:p>
        </p:txBody>
      </p:sp>
    </p:spTree>
    <p:extLst>
      <p:ext uri="{BB962C8B-B14F-4D97-AF65-F5344CB8AC3E}">
        <p14:creationId xmlns:p14="http://schemas.microsoft.com/office/powerpoint/2010/main" val="186207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7</a:t>
            </a:fld>
            <a:endParaRPr lang="zh-CN" altLang="en-US"/>
          </a:p>
        </p:txBody>
      </p:sp>
    </p:spTree>
    <p:extLst>
      <p:ext uri="{BB962C8B-B14F-4D97-AF65-F5344CB8AC3E}">
        <p14:creationId xmlns:p14="http://schemas.microsoft.com/office/powerpoint/2010/main" val="267318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8</a:t>
            </a:fld>
            <a:endParaRPr lang="zh-CN" altLang="en-US"/>
          </a:p>
        </p:txBody>
      </p:sp>
    </p:spTree>
    <p:extLst>
      <p:ext uri="{BB962C8B-B14F-4D97-AF65-F5344CB8AC3E}">
        <p14:creationId xmlns:p14="http://schemas.microsoft.com/office/powerpoint/2010/main" val="392076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9</a:t>
            </a:fld>
            <a:endParaRPr lang="zh-CN" altLang="en-US"/>
          </a:p>
        </p:txBody>
      </p:sp>
    </p:spTree>
    <p:extLst>
      <p:ext uri="{BB962C8B-B14F-4D97-AF65-F5344CB8AC3E}">
        <p14:creationId xmlns:p14="http://schemas.microsoft.com/office/powerpoint/2010/main" val="365295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0"/>
            <a:ext cx="6858000" cy="6858000"/>
          </a:xfrm>
          <a:custGeom>
            <a:avLst/>
            <a:gdLst>
              <a:gd name="connsiteX0" fmla="*/ 0 w 6858000"/>
              <a:gd name="connsiteY0" fmla="*/ 0 h 6858000"/>
              <a:gd name="connsiteX1" fmla="*/ 6858000 w 6858000"/>
              <a:gd name="connsiteY1" fmla="*/ 685800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General Slid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514436" y="2801651"/>
            <a:ext cx="5163126" cy="923330"/>
          </a:xfrm>
          <a:prstGeom prst="rect">
            <a:avLst/>
          </a:prstGeom>
          <a:noFill/>
        </p:spPr>
        <p:txBody>
          <a:bodyPr wrap="square" rtlCol="0">
            <a:spAutoFit/>
          </a:bodyPr>
          <a:lstStyle/>
          <a:p>
            <a:pPr algn="ctr"/>
            <a:r>
              <a:rPr lang="zh-CN" altLang="en-US" sz="5400" spc="1000" dirty="0">
                <a:solidFill>
                  <a:schemeClr val="tx1">
                    <a:lumMod val="85000"/>
                    <a:lumOff val="15000"/>
                  </a:schemeClr>
                </a:solidFill>
                <a:latin typeface="方正小标宋简体" panose="03000509000000000000" pitchFamily="65" charset="-122"/>
                <a:ea typeface="方正小标宋简体" panose="03000509000000000000" pitchFamily="65" charset="-122"/>
                <a:cs typeface="Open Sans" panose="020B0606030504020204" pitchFamily="34" charset="0"/>
              </a:rPr>
              <a:t>多值逻辑综述</a:t>
            </a:r>
            <a:endParaRPr lang="en-US" altLang="zh-CN" sz="5400" spc="1000" dirty="0">
              <a:solidFill>
                <a:schemeClr val="tx1">
                  <a:lumMod val="85000"/>
                  <a:lumOff val="15000"/>
                </a:schemeClr>
              </a:solidFill>
              <a:latin typeface="方正小标宋简体" panose="03000509000000000000" pitchFamily="65" charset="-122"/>
              <a:ea typeface="方正小标宋简体" panose="03000509000000000000" pitchFamily="65" charset="-122"/>
              <a:cs typeface="Open Sans" panose="020B0606030504020204" pitchFamily="34" charset="0"/>
            </a:endParaRPr>
          </a:p>
        </p:txBody>
      </p:sp>
      <p:sp>
        <p:nvSpPr>
          <p:cNvPr id="20" name="矩形 19"/>
          <p:cNvSpPr/>
          <p:nvPr/>
        </p:nvSpPr>
        <p:spPr>
          <a:xfrm>
            <a:off x="3306617" y="2372999"/>
            <a:ext cx="5578764" cy="17806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23"/>
          <p:cNvSpPr/>
          <p:nvPr/>
        </p:nvSpPr>
        <p:spPr>
          <a:xfrm>
            <a:off x="3928676" y="4375594"/>
            <a:ext cx="4334648" cy="584775"/>
          </a:xfrm>
          <a:prstGeom prst="rect">
            <a:avLst/>
          </a:prstGeom>
        </p:spPr>
        <p:txBody>
          <a:bodyPr wrap="square">
            <a:spAutoFit/>
          </a:bodyPr>
          <a:lstStyle/>
          <a:p>
            <a:pPr algn="ctr">
              <a:defRPr/>
            </a:pPr>
            <a:r>
              <a:rPr lang="zh-CN" altLang="en-US" sz="1600"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林宇航</a:t>
            </a:r>
            <a:endParaRPr lang="en-US" altLang="zh-CN" sz="1600"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zh-CN" altLang="en-US" sz="1600"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自动化</a:t>
            </a:r>
            <a:r>
              <a:rPr lang="en-US" altLang="zh-CN" sz="1600"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01</a:t>
            </a:r>
            <a:endParaRPr lang="en-US" sz="1600"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7" name="组合 26"/>
          <p:cNvGrpSpPr/>
          <p:nvPr/>
        </p:nvGrpSpPr>
        <p:grpSpPr>
          <a:xfrm>
            <a:off x="5754255" y="6254161"/>
            <a:ext cx="683490" cy="138546"/>
            <a:chOff x="5754255" y="6262253"/>
            <a:chExt cx="683490" cy="138546"/>
          </a:xfrm>
        </p:grpSpPr>
        <p:sp>
          <p:nvSpPr>
            <p:cNvPr id="19" name="椭圆 18"/>
            <p:cNvSpPr/>
            <p:nvPr/>
          </p:nvSpPr>
          <p:spPr>
            <a:xfrm>
              <a:off x="5754255"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026727"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299199"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500"/>
                            </p:stCondLst>
                            <p:childTnLst>
                              <p:par>
                                <p:cTn id="21" presetID="37"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1000"/>
                                        <p:tgtEl>
                                          <p:spTgt spid="27"/>
                                        </p:tgtEl>
                                      </p:cBhvr>
                                    </p:animEffect>
                                    <p:anim calcmode="lin" valueType="num">
                                      <p:cBhvr>
                                        <p:cTn id="24" dur="1000" fill="hold"/>
                                        <p:tgtEl>
                                          <p:spTgt spid="27"/>
                                        </p:tgtEl>
                                        <p:attrNameLst>
                                          <p:attrName>ppt_x</p:attrName>
                                        </p:attrNameLst>
                                      </p:cBhvr>
                                      <p:tavLst>
                                        <p:tav tm="0">
                                          <p:val>
                                            <p:strVal val="#ppt_x"/>
                                          </p:val>
                                        </p:tav>
                                        <p:tav tm="100000">
                                          <p:val>
                                            <p:strVal val="#ppt_x"/>
                                          </p:val>
                                        </p:tav>
                                      </p:tavLst>
                                    </p:anim>
                                    <p:anim calcmode="lin" valueType="num">
                                      <p:cBhvr>
                                        <p:cTn id="25" dur="900" decel="100000" fill="hold"/>
                                        <p:tgtEl>
                                          <p:spTgt spid="2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90837" y="24661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029479" y="1800601"/>
            <a:ext cx="2341393" cy="2215991"/>
          </a:xfrm>
          <a:prstGeom prst="rect">
            <a:avLst/>
          </a:prstGeom>
          <a:noFill/>
        </p:spPr>
        <p:txBody>
          <a:bodyPr wrap="square" rtlCol="0">
            <a:spAutoFit/>
          </a:bodyPr>
          <a:lstStyle/>
          <a:p>
            <a:r>
              <a:rPr lang="en-US" altLang="zh-CN" sz="13800" b="1" dirty="0">
                <a:latin typeface="Open Sans" panose="020B0606030504020204" pitchFamily="34" charset="0"/>
                <a:ea typeface="Open Sans" panose="020B0606030504020204" pitchFamily="34" charset="0"/>
                <a:cs typeface="Open Sans" panose="020B0606030504020204" pitchFamily="34" charset="0"/>
              </a:rPr>
              <a:t>04</a:t>
            </a:r>
            <a:endParaRPr lang="zh-CN" altLang="en-US" sz="13800" b="1" dirty="0">
              <a:latin typeface="Open Sans" panose="020B0606030504020204" pitchFamily="34" charset="0"/>
              <a:cs typeface="Open Sans" panose="020B0606030504020204" pitchFamily="34" charset="0"/>
            </a:endParaRPr>
          </a:p>
        </p:txBody>
      </p:sp>
      <p:sp>
        <p:nvSpPr>
          <p:cNvPr id="20" name="矩形 19"/>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884847" y="3659213"/>
            <a:ext cx="2486025" cy="369332"/>
          </a:xfrm>
          <a:prstGeom prst="rect">
            <a:avLst/>
          </a:prstGeom>
          <a:noFill/>
        </p:spPr>
        <p:txBody>
          <a:bodyPr wrap="square" rtlCol="0">
            <a:spAutoFit/>
          </a:bodyPr>
          <a:lstStyle/>
          <a:p>
            <a:pPr lvl="0" algn="ctr"/>
            <a:r>
              <a:rPr lang="zh-CN" altLang="zh-CN" dirty="0"/>
              <a:t>多值逻辑电路</a:t>
            </a:r>
            <a:r>
              <a:rPr lang="zh-CN" altLang="en-US" dirty="0"/>
              <a:t>与设计</a:t>
            </a:r>
            <a:r>
              <a:rPr lang="zh-CN" altLang="zh-CN" dirty="0"/>
              <a:t> </a:t>
            </a:r>
          </a:p>
        </p:txBody>
      </p:sp>
      <p:sp>
        <p:nvSpPr>
          <p:cNvPr id="22" name="矩形 21"/>
          <p:cNvSpPr/>
          <p:nvPr/>
        </p:nvSpPr>
        <p:spPr>
          <a:xfrm>
            <a:off x="4729296" y="1734613"/>
            <a:ext cx="2733408" cy="29166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5029479" y="3096998"/>
            <a:ext cx="2513635" cy="1642858"/>
            <a:chOff x="6501056" y="2340604"/>
            <a:chExt cx="2513635" cy="1642858"/>
          </a:xfrm>
        </p:grpSpPr>
        <p:cxnSp>
          <p:nvCxnSpPr>
            <p:cNvPr id="24" name="直接连接符 23"/>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500"/>
                                        <p:tgtEl>
                                          <p:spTgt spid="2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circle(in)">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16"/>
          <p:cNvSpPr/>
          <p:nvPr/>
        </p:nvSpPr>
        <p:spPr>
          <a:xfrm>
            <a:off x="1502063"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17"/>
          <p:cNvSpPr/>
          <p:nvPr/>
        </p:nvSpPr>
        <p:spPr>
          <a:xfrm>
            <a:off x="5679872"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18"/>
          <p:cNvSpPr/>
          <p:nvPr/>
        </p:nvSpPr>
        <p:spPr>
          <a:xfrm>
            <a:off x="9861067"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20"/>
          <p:cNvSpPr/>
          <p:nvPr/>
        </p:nvSpPr>
        <p:spPr>
          <a:xfrm>
            <a:off x="1314941" y="2412880"/>
            <a:ext cx="1545336" cy="1545336"/>
          </a:xfrm>
          <a:prstGeom prst="arc">
            <a:avLst>
              <a:gd name="adj1" fmla="val 20172577"/>
              <a:gd name="adj2" fmla="val 16297434"/>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21"/>
          <p:cNvSpPr/>
          <p:nvPr/>
        </p:nvSpPr>
        <p:spPr>
          <a:xfrm>
            <a:off x="5489373" y="2409503"/>
            <a:ext cx="1545336" cy="1545336"/>
          </a:xfrm>
          <a:prstGeom prst="arc">
            <a:avLst>
              <a:gd name="adj1" fmla="val 17379292"/>
              <a:gd name="adj2" fmla="val 8825709"/>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22"/>
          <p:cNvSpPr/>
          <p:nvPr/>
        </p:nvSpPr>
        <p:spPr>
          <a:xfrm>
            <a:off x="9667191" y="2409503"/>
            <a:ext cx="1545336" cy="1545336"/>
          </a:xfrm>
          <a:prstGeom prst="arc">
            <a:avLst>
              <a:gd name="adj1" fmla="val 14283035"/>
              <a:gd name="adj2" fmla="val 8268073"/>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24"/>
          <p:cNvSpPr txBox="1"/>
          <p:nvPr/>
        </p:nvSpPr>
        <p:spPr>
          <a:xfrm>
            <a:off x="1889387" y="2889783"/>
            <a:ext cx="393057" cy="584775"/>
          </a:xfrm>
          <a:prstGeom prst="rect">
            <a:avLst/>
          </a:prstGeom>
          <a:noFill/>
        </p:spPr>
        <p:txBody>
          <a:bodyPr wrap="none" rtlCol="0">
            <a:spAutoFit/>
          </a:bodyPr>
          <a:lstStyle/>
          <a:p>
            <a:pPr algn="ctr"/>
            <a:r>
              <a:rPr lang="en-US" sz="3200" dirty="0">
                <a:solidFill>
                  <a:schemeClr val="tx1">
                    <a:lumMod val="65000"/>
                    <a:lumOff val="35000"/>
                  </a:schemeClr>
                </a:solidFill>
                <a:latin typeface="GeosansLight" panose="02000603020000020003" pitchFamily="2" charset="0"/>
              </a:rPr>
              <a:t>1</a:t>
            </a:r>
          </a:p>
        </p:txBody>
      </p:sp>
      <p:sp>
        <p:nvSpPr>
          <p:cNvPr id="38" name="TextBox 27"/>
          <p:cNvSpPr txBox="1"/>
          <p:nvPr/>
        </p:nvSpPr>
        <p:spPr>
          <a:xfrm>
            <a:off x="6081485" y="2911370"/>
            <a:ext cx="393057" cy="584775"/>
          </a:xfrm>
          <a:prstGeom prst="rect">
            <a:avLst/>
          </a:prstGeom>
          <a:noFill/>
        </p:spPr>
        <p:txBody>
          <a:bodyPr wrap="none" rtlCol="0">
            <a:spAutoFit/>
          </a:bodyPr>
          <a:lstStyle/>
          <a:p>
            <a:pPr algn="ctr"/>
            <a:r>
              <a:rPr lang="en-US" sz="3200" dirty="0">
                <a:solidFill>
                  <a:schemeClr val="tx1">
                    <a:lumMod val="65000"/>
                    <a:lumOff val="35000"/>
                  </a:schemeClr>
                </a:solidFill>
                <a:latin typeface="GeosansLight" panose="02000603020000020003" pitchFamily="2" charset="0"/>
              </a:rPr>
              <a:t>2</a:t>
            </a:r>
          </a:p>
        </p:txBody>
      </p:sp>
      <p:sp>
        <p:nvSpPr>
          <p:cNvPr id="39" name="TextBox 28"/>
          <p:cNvSpPr txBox="1"/>
          <p:nvPr/>
        </p:nvSpPr>
        <p:spPr>
          <a:xfrm>
            <a:off x="10261650" y="2922309"/>
            <a:ext cx="393057" cy="584775"/>
          </a:xfrm>
          <a:prstGeom prst="rect">
            <a:avLst/>
          </a:prstGeom>
        </p:spPr>
        <p:txBody>
          <a:bodyPr wrap="none" rtlCol="0">
            <a:spAutoFit/>
          </a:bodyPr>
          <a:lstStyle/>
          <a:p>
            <a:pPr algn="ctr"/>
            <a:r>
              <a:rPr lang="en-US" sz="3200" dirty="0">
                <a:solidFill>
                  <a:schemeClr val="tx1">
                    <a:lumMod val="65000"/>
                    <a:lumOff val="35000"/>
                  </a:schemeClr>
                </a:solidFill>
                <a:latin typeface="GeosansLight" panose="02000603020000020003" pitchFamily="2" charset="0"/>
              </a:rPr>
              <a:t>3</a:t>
            </a:r>
          </a:p>
        </p:txBody>
      </p:sp>
      <p:grpSp>
        <p:nvGrpSpPr>
          <p:cNvPr id="2" name="组合 1"/>
          <p:cNvGrpSpPr/>
          <p:nvPr/>
        </p:nvGrpSpPr>
        <p:grpSpPr>
          <a:xfrm>
            <a:off x="430457" y="4266207"/>
            <a:ext cx="3755748" cy="2373453"/>
            <a:chOff x="680070" y="4345802"/>
            <a:chExt cx="1967949" cy="4330588"/>
          </a:xfrm>
        </p:grpSpPr>
        <p:sp>
          <p:nvSpPr>
            <p:cNvPr id="41" name="TextBox 30"/>
            <p:cNvSpPr txBox="1"/>
            <p:nvPr/>
          </p:nvSpPr>
          <p:spPr>
            <a:xfrm>
              <a:off x="956597" y="4345802"/>
              <a:ext cx="1241282" cy="673881"/>
            </a:xfrm>
            <a:prstGeom prst="rect">
              <a:avLst/>
            </a:prstGeom>
            <a:noFill/>
          </p:spPr>
          <p:txBody>
            <a:bodyPr wrap="square" rtlCol="0">
              <a:spAutoFit/>
            </a:bodyPr>
            <a:lstStyle/>
            <a:p>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电流型多值逻辑电路</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Rectangle 23"/>
            <p:cNvSpPr/>
            <p:nvPr/>
          </p:nvSpPr>
          <p:spPr>
            <a:xfrm>
              <a:off x="680070" y="5214563"/>
              <a:ext cx="1967949" cy="3461827"/>
            </a:xfrm>
            <a:prstGeom prst="rect">
              <a:avLst/>
            </a:prstGeom>
          </p:spPr>
          <p:txBody>
            <a:bodyPr wrap="square">
              <a:spAutoFit/>
            </a:bodyPr>
            <a:lstStyle/>
            <a:p>
              <a:pPr indent="266700" algn="just">
                <a:lnSpc>
                  <a:spcPct val="150000"/>
                </a:lnSpc>
              </a:pP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这类多值逻辑电路技术主要有</a:t>
              </a:r>
              <a:r>
                <a:rPr lang="en-US"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ECL</a:t>
              </a: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及</a:t>
              </a:r>
              <a:r>
                <a:rPr lang="en-US"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600" kern="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L</a:t>
              </a: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。其基数不受限制。为了易于与二值数字系统配合，较多为四值电路。实际上也能很容易地构</a:t>
              </a:r>
              <a:r>
                <a:rPr lang="zh-CN" altLang="zh-CN" sz="1600" kern="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成三值电路或高于四值的电路。</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3" name="组合 2"/>
          <p:cNvGrpSpPr/>
          <p:nvPr/>
        </p:nvGrpSpPr>
        <p:grpSpPr>
          <a:xfrm>
            <a:off x="5115675" y="4266207"/>
            <a:ext cx="2521204" cy="2147815"/>
            <a:chOff x="3660471" y="4266207"/>
            <a:chExt cx="2521204" cy="2147815"/>
          </a:xfrm>
        </p:grpSpPr>
        <p:sp>
          <p:nvSpPr>
            <p:cNvPr id="42" name="TextBox 31"/>
            <p:cNvSpPr txBox="1"/>
            <p:nvPr/>
          </p:nvSpPr>
          <p:spPr>
            <a:xfrm>
              <a:off x="3857000" y="4266207"/>
              <a:ext cx="2324675" cy="369332"/>
            </a:xfrm>
            <a:prstGeom prst="rect">
              <a:avLst/>
            </a:prstGeom>
            <a:noFill/>
          </p:spPr>
          <p:txBody>
            <a:bodyPr wrap="none" rtlCol="0">
              <a:spAutoFit/>
            </a:bodyPr>
            <a:lstStyle/>
            <a:p>
              <a:r>
                <a:rPr lang="zh-CN" altLang="zh-CN" b="1" kern="0" dirty="0">
                  <a:latin typeface="Times New Roman" panose="02020603050405020304" pitchFamily="18" charset="0"/>
                  <a:ea typeface="宋体" panose="02010600030101010101" pitchFamily="2" charset="-122"/>
                  <a:cs typeface="Times New Roman" panose="02020603050405020304" pitchFamily="18" charset="0"/>
                </a:rPr>
                <a:t>电压型多值逻辑电路 </a:t>
              </a:r>
              <a:endParaRPr lang="en-US"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Rectangle 23"/>
            <p:cNvSpPr/>
            <p:nvPr/>
          </p:nvSpPr>
          <p:spPr>
            <a:xfrm>
              <a:off x="3660471" y="4742346"/>
              <a:ext cx="2324675" cy="1671676"/>
            </a:xfrm>
            <a:prstGeom prst="rect">
              <a:avLst/>
            </a:prstGeom>
          </p:spPr>
          <p:txBody>
            <a:bodyPr wrap="square">
              <a:spAutoFit/>
            </a:bodyPr>
            <a:lstStyle/>
            <a:p>
              <a:pPr indent="266700" algn="just">
                <a:lnSpc>
                  <a:spcPct val="150000"/>
                </a:lnSpc>
              </a:pPr>
              <a:r>
                <a:rPr lang="zh-CN"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其主要电路技术有</a:t>
              </a: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TTL</a:t>
              </a:r>
              <a:r>
                <a:rPr lang="zh-CN"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CMOS</a:t>
              </a:r>
              <a:r>
                <a:rPr lang="zh-CN"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及</a:t>
              </a: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NMOS</a:t>
              </a:r>
              <a:r>
                <a:rPr lang="zh-CN"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。这类电路以三值逻辑电路为主，目前也有向四值、五值发展的趋势。</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 name="组合 3"/>
          <p:cNvGrpSpPr/>
          <p:nvPr/>
        </p:nvGrpSpPr>
        <p:grpSpPr>
          <a:xfrm>
            <a:off x="9299292" y="4284920"/>
            <a:ext cx="2262158" cy="1705678"/>
            <a:chOff x="6385498" y="4284920"/>
            <a:chExt cx="2262158" cy="1705678"/>
          </a:xfrm>
        </p:grpSpPr>
        <p:sp>
          <p:nvSpPr>
            <p:cNvPr id="43" name="TextBox 32"/>
            <p:cNvSpPr txBox="1"/>
            <p:nvPr/>
          </p:nvSpPr>
          <p:spPr>
            <a:xfrm>
              <a:off x="6385498" y="4284920"/>
              <a:ext cx="2262158" cy="369332"/>
            </a:xfrm>
            <a:prstGeom prst="rect">
              <a:avLst/>
            </a:prstGeom>
            <a:noFill/>
          </p:spPr>
          <p:txBody>
            <a:bodyPr wrap="none" rtlCol="0">
              <a:spAutoFit/>
            </a:bodyPr>
            <a:lstStyle/>
            <a:p>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电荷型多值逻辑电路</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23"/>
            <p:cNvSpPr/>
            <p:nvPr/>
          </p:nvSpPr>
          <p:spPr>
            <a:xfrm>
              <a:off x="6385498" y="4790269"/>
              <a:ext cx="2086434" cy="1200329"/>
            </a:xfrm>
            <a:prstGeom prst="rect">
              <a:avLst/>
            </a:prstGeom>
          </p:spPr>
          <p:txBody>
            <a:bodyPr wrap="square">
              <a:spAutoFit/>
            </a:bodyPr>
            <a:lstStyle/>
            <a:p>
              <a:pPr algn="ctr" eaLnBrk="1" fontAlgn="auto" hangingPunct="1">
                <a:spcBef>
                  <a:spcPts val="0"/>
                </a:spcBef>
                <a:spcAft>
                  <a:spcPts val="0"/>
                </a:spcAft>
                <a:defRPr/>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这类电路技术主要为</a:t>
              </a:r>
              <a:r>
                <a:rPr lang="en-US" altLang="zh-CN" sz="1800" kern="0" dirty="0">
                  <a:effectLst/>
                  <a:latin typeface="Times New Roman" panose="02020603050405020304" pitchFamily="18" charset="0"/>
                  <a:ea typeface="宋体" panose="02010600030101010101" pitchFamily="2" charset="-122"/>
                </a:rPr>
                <a:t>CCD</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，其特点是电路基数可以不受限制。</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65" name="文本框 64"/>
          <p:cNvSpPr txBox="1"/>
          <p:nvPr/>
        </p:nvSpPr>
        <p:spPr>
          <a:xfrm>
            <a:off x="4496611" y="491029"/>
            <a:ext cx="3198777" cy="523220"/>
          </a:xfrm>
          <a:prstGeom prst="rect">
            <a:avLst/>
          </a:prstGeom>
          <a:noFill/>
        </p:spPr>
        <p:txBody>
          <a:bodyPr wrap="square" rtlCol="0">
            <a:spAutoFit/>
          </a:bodyPr>
          <a:lstStyle/>
          <a:p>
            <a:pPr lvl="0" algn="just"/>
            <a:r>
              <a:rPr lang="zh-CN" altLang="zh-CN" sz="2800" kern="100" dirty="0">
                <a:effectLst/>
                <a:latin typeface="等线" panose="02010600030101010101" pitchFamily="2" charset="-122"/>
                <a:ea typeface="黑体" panose="02010609060101010101" pitchFamily="49" charset="-122"/>
                <a:cs typeface="黑体" panose="02010609060101010101" pitchFamily="49" charset="-122"/>
              </a:rPr>
              <a:t>多值逻辑电路</a:t>
            </a:r>
            <a:r>
              <a:rPr lang="zh-CN" altLang="en-US" sz="2800" kern="100" dirty="0">
                <a:effectLst/>
                <a:latin typeface="等线" panose="02010600030101010101" pitchFamily="2" charset="-122"/>
                <a:ea typeface="黑体" panose="02010609060101010101" pitchFamily="49" charset="-122"/>
                <a:cs typeface="黑体" panose="02010609060101010101" pitchFamily="49" charset="-122"/>
              </a:rPr>
              <a:t>类型</a:t>
            </a:r>
            <a:r>
              <a:rPr lang="zh-CN" altLang="zh-CN" sz="2800" kern="100" dirty="0">
                <a:effectLst/>
                <a:latin typeface="等线" panose="02010600030101010101" pitchFamily="2" charset="-122"/>
                <a:ea typeface="黑体" panose="02010609060101010101" pitchFamily="49" charset="-122"/>
                <a:cs typeface="黑体" panose="02010609060101010101" pitchFamily="49" charset="-122"/>
              </a:rPr>
              <a:t>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745325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500"/>
                                        <p:tgtEl>
                                          <p:spTgt spid="3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heel(1)">
                                      <p:cBhvr>
                                        <p:cTn id="17" dur="500"/>
                                        <p:tgtEl>
                                          <p:spTgt spid="34"/>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heel(1)">
                                      <p:cBhvr>
                                        <p:cTn id="27" dur="500"/>
                                        <p:tgtEl>
                                          <p:spTgt spid="35"/>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16"/>
          <p:cNvSpPr/>
          <p:nvPr/>
        </p:nvSpPr>
        <p:spPr>
          <a:xfrm>
            <a:off x="1502063"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17"/>
          <p:cNvSpPr/>
          <p:nvPr/>
        </p:nvSpPr>
        <p:spPr>
          <a:xfrm>
            <a:off x="5679872"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18"/>
          <p:cNvSpPr/>
          <p:nvPr/>
        </p:nvSpPr>
        <p:spPr>
          <a:xfrm>
            <a:off x="9861067"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20"/>
          <p:cNvSpPr/>
          <p:nvPr/>
        </p:nvSpPr>
        <p:spPr>
          <a:xfrm>
            <a:off x="1314941" y="2412880"/>
            <a:ext cx="1545336" cy="1545336"/>
          </a:xfrm>
          <a:prstGeom prst="arc">
            <a:avLst>
              <a:gd name="adj1" fmla="val 20172577"/>
              <a:gd name="adj2" fmla="val 16297434"/>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21"/>
          <p:cNvSpPr/>
          <p:nvPr/>
        </p:nvSpPr>
        <p:spPr>
          <a:xfrm>
            <a:off x="5489373" y="2409503"/>
            <a:ext cx="1545336" cy="1545336"/>
          </a:xfrm>
          <a:prstGeom prst="arc">
            <a:avLst>
              <a:gd name="adj1" fmla="val 17379292"/>
              <a:gd name="adj2" fmla="val 8825709"/>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22"/>
          <p:cNvSpPr/>
          <p:nvPr/>
        </p:nvSpPr>
        <p:spPr>
          <a:xfrm>
            <a:off x="9667191" y="2409503"/>
            <a:ext cx="1545336" cy="1545336"/>
          </a:xfrm>
          <a:prstGeom prst="arc">
            <a:avLst>
              <a:gd name="adj1" fmla="val 14283035"/>
              <a:gd name="adj2" fmla="val 8268073"/>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24"/>
          <p:cNvSpPr txBox="1"/>
          <p:nvPr/>
        </p:nvSpPr>
        <p:spPr>
          <a:xfrm>
            <a:off x="1889387" y="2889783"/>
            <a:ext cx="393057" cy="584775"/>
          </a:xfrm>
          <a:prstGeom prst="rect">
            <a:avLst/>
          </a:prstGeom>
          <a:noFill/>
        </p:spPr>
        <p:txBody>
          <a:bodyPr wrap="none" rtlCol="0">
            <a:spAutoFit/>
          </a:bodyPr>
          <a:lstStyle/>
          <a:p>
            <a:pPr algn="ctr"/>
            <a:r>
              <a:rPr lang="en-US" sz="3200" dirty="0">
                <a:solidFill>
                  <a:schemeClr val="tx1">
                    <a:lumMod val="65000"/>
                    <a:lumOff val="35000"/>
                  </a:schemeClr>
                </a:solidFill>
                <a:latin typeface="GeosansLight" panose="02000603020000020003" pitchFamily="2" charset="0"/>
              </a:rPr>
              <a:t>1</a:t>
            </a:r>
          </a:p>
        </p:txBody>
      </p:sp>
      <p:sp>
        <p:nvSpPr>
          <p:cNvPr id="38" name="TextBox 27"/>
          <p:cNvSpPr txBox="1"/>
          <p:nvPr/>
        </p:nvSpPr>
        <p:spPr>
          <a:xfrm>
            <a:off x="6081485" y="2911370"/>
            <a:ext cx="393057" cy="584775"/>
          </a:xfrm>
          <a:prstGeom prst="rect">
            <a:avLst/>
          </a:prstGeom>
          <a:noFill/>
        </p:spPr>
        <p:txBody>
          <a:bodyPr wrap="none" rtlCol="0">
            <a:spAutoFit/>
          </a:bodyPr>
          <a:lstStyle/>
          <a:p>
            <a:pPr algn="ctr"/>
            <a:r>
              <a:rPr lang="en-US" sz="3200" dirty="0">
                <a:solidFill>
                  <a:schemeClr val="tx1">
                    <a:lumMod val="65000"/>
                    <a:lumOff val="35000"/>
                  </a:schemeClr>
                </a:solidFill>
                <a:latin typeface="GeosansLight" panose="02000603020000020003" pitchFamily="2" charset="0"/>
              </a:rPr>
              <a:t>2</a:t>
            </a:r>
          </a:p>
        </p:txBody>
      </p:sp>
      <p:sp>
        <p:nvSpPr>
          <p:cNvPr id="39" name="TextBox 28"/>
          <p:cNvSpPr txBox="1"/>
          <p:nvPr/>
        </p:nvSpPr>
        <p:spPr>
          <a:xfrm>
            <a:off x="10261650" y="2922309"/>
            <a:ext cx="393057" cy="584775"/>
          </a:xfrm>
          <a:prstGeom prst="rect">
            <a:avLst/>
          </a:prstGeom>
        </p:spPr>
        <p:txBody>
          <a:bodyPr wrap="none" rtlCol="0">
            <a:spAutoFit/>
          </a:bodyPr>
          <a:lstStyle/>
          <a:p>
            <a:pPr algn="ctr"/>
            <a:r>
              <a:rPr lang="en-US" sz="3200" dirty="0">
                <a:solidFill>
                  <a:schemeClr val="tx1">
                    <a:lumMod val="65000"/>
                    <a:lumOff val="35000"/>
                  </a:schemeClr>
                </a:solidFill>
                <a:latin typeface="GeosansLight" panose="02000603020000020003" pitchFamily="2" charset="0"/>
              </a:rPr>
              <a:t>3</a:t>
            </a:r>
          </a:p>
        </p:txBody>
      </p:sp>
      <p:grpSp>
        <p:nvGrpSpPr>
          <p:cNvPr id="2" name="组合 1"/>
          <p:cNvGrpSpPr/>
          <p:nvPr/>
        </p:nvGrpSpPr>
        <p:grpSpPr>
          <a:xfrm>
            <a:off x="430457" y="4266207"/>
            <a:ext cx="3755748" cy="2151469"/>
            <a:chOff x="680070" y="4345802"/>
            <a:chExt cx="1967949" cy="3925556"/>
          </a:xfrm>
        </p:grpSpPr>
        <p:sp>
          <p:nvSpPr>
            <p:cNvPr id="41" name="TextBox 30"/>
            <p:cNvSpPr txBox="1"/>
            <p:nvPr/>
          </p:nvSpPr>
          <p:spPr>
            <a:xfrm>
              <a:off x="956597" y="4345802"/>
              <a:ext cx="1241282" cy="673881"/>
            </a:xfrm>
            <a:prstGeom prst="rect">
              <a:avLst/>
            </a:prstGeom>
            <a:noFill/>
          </p:spPr>
          <p:txBody>
            <a:bodyPr wrap="square" rtlCol="0">
              <a:spAutoFit/>
            </a:bodyPr>
            <a:lstStyle/>
            <a:p>
              <a:pPr algn="ctr"/>
              <a:r>
                <a:rPr lang="zh-CN" altLang="zh-CN" sz="1800" b="1" dirty="0">
                  <a:effectLst/>
                  <a:latin typeface="Times New Roman" panose="02020603050405020304" pitchFamily="18" charset="0"/>
                  <a:ea typeface="等线" panose="02010600030101010101" pitchFamily="2" charset="-122"/>
                  <a:cs typeface="Times New Roman" panose="02020603050405020304" pitchFamily="18" charset="0"/>
                </a:rPr>
                <a:t>代数法</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Rectangle 23"/>
            <p:cNvSpPr/>
            <p:nvPr/>
          </p:nvSpPr>
          <p:spPr>
            <a:xfrm>
              <a:off x="680070" y="5214562"/>
              <a:ext cx="1967949" cy="3056796"/>
            </a:xfrm>
            <a:prstGeom prst="rect">
              <a:avLst/>
            </a:prstGeom>
          </p:spPr>
          <p:txBody>
            <a:bodyPr wrap="square">
              <a:spAutoFit/>
            </a:bodyPr>
            <a:lstStyle/>
            <a:p>
              <a:pPr indent="266700" algn="just">
                <a:lnSpc>
                  <a:spcPct val="150000"/>
                </a:lnSpc>
              </a:pPr>
              <a:r>
                <a:rPr lang="zh-CN" altLang="zh-CN" sz="1400" dirty="0">
                  <a:effectLst/>
                  <a:latin typeface="Times New Roman" panose="02020603050405020304" pitchFamily="18" charset="0"/>
                  <a:ea typeface="等线" panose="02010600030101010101" pitchFamily="2" charset="-122"/>
                  <a:cs typeface="Times New Roman" panose="02020603050405020304" pitchFamily="18" charset="0"/>
                </a:rPr>
                <a:t>先确定所采用的代数系统，然后用电路实现该代数系统中的所有基本算子，亦即实现一组墓本的门电路，最后将所要实现的函数的表达式化简，从而确定了该函数用基本门连接而成的数字系统。</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3" name="组合 2"/>
          <p:cNvGrpSpPr/>
          <p:nvPr/>
        </p:nvGrpSpPr>
        <p:grpSpPr>
          <a:xfrm>
            <a:off x="4775201" y="4284920"/>
            <a:ext cx="3198776" cy="2775433"/>
            <a:chOff x="3660471" y="4284920"/>
            <a:chExt cx="2324675" cy="2775433"/>
          </a:xfrm>
        </p:grpSpPr>
        <p:sp>
          <p:nvSpPr>
            <p:cNvPr id="42" name="TextBox 31"/>
            <p:cNvSpPr txBox="1"/>
            <p:nvPr/>
          </p:nvSpPr>
          <p:spPr>
            <a:xfrm>
              <a:off x="4419426" y="4284920"/>
              <a:ext cx="877163" cy="369332"/>
            </a:xfrm>
            <a:prstGeom prst="rect">
              <a:avLst/>
            </a:prstGeom>
            <a:noFill/>
          </p:spPr>
          <p:txBody>
            <a:bodyPr wrap="none" rtlCol="0">
              <a:spAutoFit/>
            </a:bodyPr>
            <a:lstStyle/>
            <a:p>
              <a:pPr lvl="0" algn="ct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电路法</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2" name="Rectangle 23"/>
            <p:cNvSpPr/>
            <p:nvPr/>
          </p:nvSpPr>
          <p:spPr>
            <a:xfrm>
              <a:off x="3660471" y="4742346"/>
              <a:ext cx="2324675" cy="2318007"/>
            </a:xfrm>
            <a:prstGeom prst="rect">
              <a:avLst/>
            </a:prstGeom>
          </p:spPr>
          <p:txBody>
            <a:bodyPr wrap="square">
              <a:spAutoFit/>
            </a:bodyPr>
            <a:lstStyle/>
            <a:p>
              <a:pPr indent="266700" algn="just">
                <a:lnSpc>
                  <a:spcPct val="150000"/>
                </a:lnSpc>
              </a:pPr>
              <a:r>
                <a:rPr lang="zh-CN" altLang="zh-CN" sz="1400" dirty="0">
                  <a:latin typeface="Times New Roman" panose="02020603050405020304" pitchFamily="18" charset="0"/>
                  <a:ea typeface="等线" panose="02010600030101010101" pitchFamily="2" charset="-122"/>
                  <a:cs typeface="Times New Roman" panose="02020603050405020304" pitchFamily="18" charset="0"/>
                </a:rPr>
                <a:t>与代数法正好相反，这种方法是先有实际的电路，然后从中抽出一些基本算子，形成一套设计方法。这种方法在四值电路的设计中得到了成功的应用，依此设计出的多值数字系统效率很高。</a:t>
              </a:r>
            </a:p>
          </p:txBody>
        </p:sp>
      </p:grpSp>
      <p:grpSp>
        <p:nvGrpSpPr>
          <p:cNvPr id="4" name="组合 3"/>
          <p:cNvGrpSpPr/>
          <p:nvPr/>
        </p:nvGrpSpPr>
        <p:grpSpPr>
          <a:xfrm>
            <a:off x="8840574" y="4350045"/>
            <a:ext cx="3198570" cy="3102608"/>
            <a:chOff x="6385498" y="4331205"/>
            <a:chExt cx="2086434" cy="3102608"/>
          </a:xfrm>
        </p:grpSpPr>
        <p:sp>
          <p:nvSpPr>
            <p:cNvPr id="43" name="TextBox 32"/>
            <p:cNvSpPr txBox="1"/>
            <p:nvPr/>
          </p:nvSpPr>
          <p:spPr>
            <a:xfrm>
              <a:off x="6887794" y="4331205"/>
              <a:ext cx="1313180" cy="369332"/>
            </a:xfrm>
            <a:prstGeom prst="rect">
              <a:avLst/>
            </a:prstGeom>
            <a:noFill/>
          </p:spPr>
          <p:txBody>
            <a:bodyPr wrap="none" rtlCol="0">
              <a:spAutoFit/>
            </a:bodyPr>
            <a:lstStyle/>
            <a:p>
              <a:pPr lvl="0" algn="l"/>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BITLON</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法</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3" name="Rectangle 23"/>
            <p:cNvSpPr/>
            <p:nvPr/>
          </p:nvSpPr>
          <p:spPr>
            <a:xfrm>
              <a:off x="6385498" y="4790269"/>
              <a:ext cx="2086434" cy="2643544"/>
            </a:xfrm>
            <a:prstGeom prst="rect">
              <a:avLst/>
            </a:prstGeom>
          </p:spPr>
          <p:txBody>
            <a:bodyPr wrap="square">
              <a:spAutoFit/>
            </a:bodyPr>
            <a:lstStyle/>
            <a:p>
              <a:pPr indent="266700" algn="just">
                <a:lnSpc>
                  <a:spcPct val="150000"/>
                </a:lnSpc>
              </a:pP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BINLON</a:t>
              </a:r>
              <a:r>
                <a:rPr lang="zh-CN" altLang="zh-CN" sz="1400" dirty="0">
                  <a:latin typeface="Times New Roman" panose="02020603050405020304" pitchFamily="18" charset="0"/>
                  <a:ea typeface="等线" panose="02010600030101010101" pitchFamily="2" charset="-122"/>
                  <a:cs typeface="Times New Roman" panose="02020603050405020304" pitchFamily="18" charset="0"/>
                </a:rPr>
                <a:t>是二值实现的三值逻辑网路的缩写，其框图示于图</a:t>
              </a: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1</a:t>
              </a:r>
              <a:r>
                <a:rPr lang="zh-CN" altLang="zh-CN" sz="1400" dirty="0">
                  <a:latin typeface="Times New Roman" panose="02020603050405020304" pitchFamily="18" charset="0"/>
                  <a:ea typeface="等线" panose="02010600030101010101" pitchFamily="2" charset="-122"/>
                  <a:cs typeface="Times New Roman" panose="02020603050405020304" pitchFamily="18" charset="0"/>
                </a:rPr>
                <a:t>。对于各种电路技术，只要设计出相应的译码电路，三值数字系统的逻辑设计向题就变成二值数字系统的逻辑设计问题了。</a:t>
              </a:r>
            </a:p>
          </p:txBody>
        </p:sp>
      </p:grpSp>
      <p:sp>
        <p:nvSpPr>
          <p:cNvPr id="65" name="文本框 64"/>
          <p:cNvSpPr txBox="1"/>
          <p:nvPr/>
        </p:nvSpPr>
        <p:spPr>
          <a:xfrm>
            <a:off x="4496611" y="491029"/>
            <a:ext cx="3198777" cy="523220"/>
          </a:xfrm>
          <a:prstGeom prst="rect">
            <a:avLst/>
          </a:prstGeom>
          <a:noFill/>
        </p:spPr>
        <p:txBody>
          <a:bodyPr wrap="square" rtlCol="0">
            <a:spAutoFit/>
          </a:bodyPr>
          <a:lstStyle/>
          <a:p>
            <a:pPr lvl="0" algn="just"/>
            <a:r>
              <a:rPr lang="zh-CN" altLang="zh-CN" sz="2800" kern="100" dirty="0">
                <a:effectLst/>
                <a:latin typeface="等线" panose="02010600030101010101" pitchFamily="2" charset="-122"/>
                <a:ea typeface="黑体" panose="02010609060101010101" pitchFamily="49" charset="-122"/>
                <a:cs typeface="黑体" panose="02010609060101010101" pitchFamily="49" charset="-122"/>
              </a:rPr>
              <a:t>多值逻辑</a:t>
            </a:r>
            <a:r>
              <a:rPr lang="zh-CN" altLang="en-US" sz="2800" kern="100" dirty="0">
                <a:effectLst/>
                <a:latin typeface="等线" panose="02010600030101010101" pitchFamily="2" charset="-122"/>
                <a:ea typeface="黑体" panose="02010609060101010101" pitchFamily="49" charset="-122"/>
                <a:cs typeface="黑体" panose="02010609060101010101" pitchFamily="49" charset="-122"/>
              </a:rPr>
              <a:t>设计方法</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9607711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500"/>
                                        <p:tgtEl>
                                          <p:spTgt spid="3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heel(1)">
                                      <p:cBhvr>
                                        <p:cTn id="17" dur="500"/>
                                        <p:tgtEl>
                                          <p:spTgt spid="34"/>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heel(1)">
                                      <p:cBhvr>
                                        <p:cTn id="27" dur="500"/>
                                        <p:tgtEl>
                                          <p:spTgt spid="35"/>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0"/>
          <p:cNvGrpSpPr/>
          <p:nvPr/>
        </p:nvGrpSpPr>
        <p:grpSpPr>
          <a:xfrm rot="16200000">
            <a:off x="7169014" y="732910"/>
            <a:ext cx="4353002" cy="5437812"/>
            <a:chOff x="14431023" y="5726186"/>
            <a:chExt cx="4012938" cy="5012999"/>
          </a:xfrm>
        </p:grpSpPr>
        <p:sp>
          <p:nvSpPr>
            <p:cNvPr id="5" name="Freeform 412"/>
            <p:cNvSpPr>
              <a:spLocks noChangeArrowheads="1"/>
            </p:cNvSpPr>
            <p:nvPr/>
          </p:nvSpPr>
          <p:spPr bwMode="auto">
            <a:xfrm>
              <a:off x="14431023" y="10451866"/>
              <a:ext cx="4012938" cy="287319"/>
            </a:xfrm>
            <a:custGeom>
              <a:avLst/>
              <a:gdLst>
                <a:gd name="T0" fmla="*/ 0 w 11153"/>
                <a:gd name="T1" fmla="*/ 0 h 801"/>
                <a:gd name="T2" fmla="*/ 11152 w 11153"/>
                <a:gd name="T3" fmla="*/ 0 h 801"/>
                <a:gd name="T4" fmla="*/ 11152 w 11153"/>
                <a:gd name="T5" fmla="*/ 800 h 801"/>
                <a:gd name="T6" fmla="*/ 0 w 11153"/>
                <a:gd name="T7" fmla="*/ 800 h 801"/>
                <a:gd name="T8" fmla="*/ 0 w 11153"/>
                <a:gd name="T9" fmla="*/ 0 h 801"/>
              </a:gdLst>
              <a:ahLst/>
              <a:cxnLst>
                <a:cxn ang="0">
                  <a:pos x="T0" y="T1"/>
                </a:cxn>
                <a:cxn ang="0">
                  <a:pos x="T2" y="T3"/>
                </a:cxn>
                <a:cxn ang="0">
                  <a:pos x="T4" y="T5"/>
                </a:cxn>
                <a:cxn ang="0">
                  <a:pos x="T6" y="T7"/>
                </a:cxn>
                <a:cxn ang="0">
                  <a:pos x="T8" y="T9"/>
                </a:cxn>
              </a:cxnLst>
              <a:rect l="0" t="0" r="r" b="b"/>
              <a:pathLst>
                <a:path w="11153" h="801">
                  <a:moveTo>
                    <a:pt x="0" y="0"/>
                  </a:moveTo>
                  <a:lnTo>
                    <a:pt x="11152" y="0"/>
                  </a:lnTo>
                  <a:lnTo>
                    <a:pt x="11152" y="800"/>
                  </a:lnTo>
                  <a:lnTo>
                    <a:pt x="0" y="800"/>
                  </a:lnTo>
                  <a:lnTo>
                    <a:pt x="0" y="0"/>
                  </a:lnTo>
                </a:path>
              </a:pathLst>
            </a:custGeom>
            <a:blipFill dpi="0" rotWithShape="0">
              <a:blip r:embed="rId3"/>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 name="Freeform 415"/>
            <p:cNvSpPr>
              <a:spLocks noChangeArrowheads="1"/>
            </p:cNvSpPr>
            <p:nvPr/>
          </p:nvSpPr>
          <p:spPr bwMode="auto">
            <a:xfrm>
              <a:off x="14843746" y="5726186"/>
              <a:ext cx="3303372" cy="4868545"/>
            </a:xfrm>
            <a:custGeom>
              <a:avLst/>
              <a:gdLst>
                <a:gd name="T0" fmla="*/ 0 w 9183"/>
                <a:gd name="T1" fmla="*/ 0 h 13530"/>
                <a:gd name="T2" fmla="*/ 9182 w 9183"/>
                <a:gd name="T3" fmla="*/ 0 h 13530"/>
                <a:gd name="T4" fmla="*/ 9182 w 9183"/>
                <a:gd name="T5" fmla="*/ 13529 h 13530"/>
                <a:gd name="T6" fmla="*/ 0 w 9183"/>
                <a:gd name="T7" fmla="*/ 13529 h 13530"/>
                <a:gd name="T8" fmla="*/ 0 w 9183"/>
                <a:gd name="T9" fmla="*/ 0 h 13530"/>
              </a:gdLst>
              <a:ahLst/>
              <a:cxnLst>
                <a:cxn ang="0">
                  <a:pos x="T0" y="T1"/>
                </a:cxn>
                <a:cxn ang="0">
                  <a:pos x="T2" y="T3"/>
                </a:cxn>
                <a:cxn ang="0">
                  <a:pos x="T4" y="T5"/>
                </a:cxn>
                <a:cxn ang="0">
                  <a:pos x="T6" y="T7"/>
                </a:cxn>
                <a:cxn ang="0">
                  <a:pos x="T8" y="T9"/>
                </a:cxn>
              </a:cxnLst>
              <a:rect l="0" t="0" r="r" b="b"/>
              <a:pathLst>
                <a:path w="9183" h="13530">
                  <a:moveTo>
                    <a:pt x="0" y="0"/>
                  </a:moveTo>
                  <a:lnTo>
                    <a:pt x="9182" y="0"/>
                  </a:lnTo>
                  <a:lnTo>
                    <a:pt x="9182" y="13529"/>
                  </a:lnTo>
                  <a:lnTo>
                    <a:pt x="0" y="13529"/>
                  </a:lnTo>
                  <a:lnTo>
                    <a:pt x="0" y="0"/>
                  </a:lnTo>
                </a:path>
              </a:pathLst>
            </a:custGeom>
            <a:blipFill dpi="0" rotWithShape="0">
              <a:blip r:embed="rId4"/>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Freeform 416"/>
            <p:cNvSpPr>
              <a:spLocks noChangeArrowheads="1"/>
            </p:cNvSpPr>
            <p:nvPr/>
          </p:nvSpPr>
          <p:spPr bwMode="auto">
            <a:xfrm>
              <a:off x="14873907" y="5745235"/>
              <a:ext cx="3235114" cy="4809811"/>
            </a:xfrm>
            <a:custGeom>
              <a:avLst/>
              <a:gdLst>
                <a:gd name="T0" fmla="*/ 8359 w 8992"/>
                <a:gd name="T1" fmla="*/ 0 h 13368"/>
                <a:gd name="T2" fmla="*/ 8991 w 8992"/>
                <a:gd name="T3" fmla="*/ 639 h 13368"/>
                <a:gd name="T4" fmla="*/ 8991 w 8992"/>
                <a:gd name="T5" fmla="*/ 12734 h 13368"/>
                <a:gd name="T6" fmla="*/ 8353 w 8992"/>
                <a:gd name="T7" fmla="*/ 13367 h 13368"/>
                <a:gd name="T8" fmla="*/ 633 w 8992"/>
                <a:gd name="T9" fmla="*/ 13361 h 13368"/>
                <a:gd name="T10" fmla="*/ 0 w 8992"/>
                <a:gd name="T11" fmla="*/ 12728 h 13368"/>
                <a:gd name="T12" fmla="*/ 0 w 8992"/>
                <a:gd name="T13" fmla="*/ 633 h 13368"/>
                <a:gd name="T14" fmla="*/ 639 w 8992"/>
                <a:gd name="T15" fmla="*/ 0 h 13368"/>
                <a:gd name="T16" fmla="*/ 8359 w 8992"/>
                <a:gd name="T17" fmla="*/ 0 h 13368"/>
                <a:gd name="T18" fmla="*/ 8359 w 8992"/>
                <a:gd name="T19" fmla="*/ 0 h 13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92" h="13368">
                  <a:moveTo>
                    <a:pt x="8359" y="0"/>
                  </a:moveTo>
                  <a:cubicBezTo>
                    <a:pt x="8710" y="0"/>
                    <a:pt x="8991" y="287"/>
                    <a:pt x="8991" y="639"/>
                  </a:cubicBezTo>
                  <a:cubicBezTo>
                    <a:pt x="8991" y="639"/>
                    <a:pt x="8991" y="639"/>
                    <a:pt x="8991" y="12734"/>
                  </a:cubicBezTo>
                  <a:cubicBezTo>
                    <a:pt x="8991" y="13081"/>
                    <a:pt x="8704" y="13367"/>
                    <a:pt x="8353" y="13367"/>
                  </a:cubicBezTo>
                  <a:cubicBezTo>
                    <a:pt x="8353" y="13367"/>
                    <a:pt x="8353" y="13367"/>
                    <a:pt x="633" y="13361"/>
                  </a:cubicBezTo>
                  <a:cubicBezTo>
                    <a:pt x="281" y="13361"/>
                    <a:pt x="0" y="13081"/>
                    <a:pt x="0" y="12728"/>
                  </a:cubicBezTo>
                  <a:cubicBezTo>
                    <a:pt x="0" y="12728"/>
                    <a:pt x="0" y="12728"/>
                    <a:pt x="0" y="633"/>
                  </a:cubicBezTo>
                  <a:cubicBezTo>
                    <a:pt x="6" y="287"/>
                    <a:pt x="286" y="0"/>
                    <a:pt x="639" y="0"/>
                  </a:cubicBezTo>
                  <a:cubicBezTo>
                    <a:pt x="639" y="0"/>
                    <a:pt x="639" y="0"/>
                    <a:pt x="8359" y="0"/>
                  </a:cubicBezTo>
                  <a:lnTo>
                    <a:pt x="8359" y="0"/>
                  </a:lnTo>
                </a:path>
              </a:pathLst>
            </a:custGeom>
            <a:solidFill>
              <a:srgbClr val="ECECED"/>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417"/>
            <p:cNvSpPr>
              <a:spLocks noChangeArrowheads="1"/>
            </p:cNvSpPr>
            <p:nvPr/>
          </p:nvSpPr>
          <p:spPr bwMode="auto">
            <a:xfrm>
              <a:off x="14956451" y="6216692"/>
              <a:ext cx="3081137" cy="3866898"/>
            </a:xfrm>
            <a:custGeom>
              <a:avLst/>
              <a:gdLst>
                <a:gd name="T0" fmla="*/ 8555 w 8562"/>
                <a:gd name="T1" fmla="*/ 10734 h 10747"/>
                <a:gd name="T2" fmla="*/ 8555 w 8562"/>
                <a:gd name="T3" fmla="*/ 10734 h 10747"/>
                <a:gd name="T4" fmla="*/ 8543 w 8562"/>
                <a:gd name="T5" fmla="*/ 10746 h 10747"/>
                <a:gd name="T6" fmla="*/ 12 w 8562"/>
                <a:gd name="T7" fmla="*/ 10746 h 10747"/>
                <a:gd name="T8" fmla="*/ 0 w 8562"/>
                <a:gd name="T9" fmla="*/ 10734 h 10747"/>
                <a:gd name="T10" fmla="*/ 6 w 8562"/>
                <a:gd name="T11" fmla="*/ 12 h 10747"/>
                <a:gd name="T12" fmla="*/ 18 w 8562"/>
                <a:gd name="T13" fmla="*/ 0 h 10747"/>
                <a:gd name="T14" fmla="*/ 8549 w 8562"/>
                <a:gd name="T15" fmla="*/ 0 h 10747"/>
                <a:gd name="T16" fmla="*/ 8561 w 8562"/>
                <a:gd name="T17" fmla="*/ 12 h 10747"/>
                <a:gd name="T18" fmla="*/ 8555 w 8562"/>
                <a:gd name="T19" fmla="*/ 10734 h 10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62" h="10747">
                  <a:moveTo>
                    <a:pt x="8555" y="10734"/>
                  </a:moveTo>
                  <a:lnTo>
                    <a:pt x="8555" y="10734"/>
                  </a:lnTo>
                  <a:cubicBezTo>
                    <a:pt x="8555" y="10740"/>
                    <a:pt x="8549" y="10746"/>
                    <a:pt x="8543" y="10746"/>
                  </a:cubicBezTo>
                  <a:cubicBezTo>
                    <a:pt x="12" y="10746"/>
                    <a:pt x="12" y="10746"/>
                    <a:pt x="12" y="10746"/>
                  </a:cubicBezTo>
                  <a:cubicBezTo>
                    <a:pt x="6" y="10746"/>
                    <a:pt x="0" y="10740"/>
                    <a:pt x="0" y="10734"/>
                  </a:cubicBezTo>
                  <a:cubicBezTo>
                    <a:pt x="6" y="12"/>
                    <a:pt x="6" y="12"/>
                    <a:pt x="6" y="12"/>
                  </a:cubicBezTo>
                  <a:cubicBezTo>
                    <a:pt x="6" y="6"/>
                    <a:pt x="12" y="0"/>
                    <a:pt x="18" y="0"/>
                  </a:cubicBezTo>
                  <a:cubicBezTo>
                    <a:pt x="8549" y="0"/>
                    <a:pt x="8549" y="0"/>
                    <a:pt x="8549" y="0"/>
                  </a:cubicBezTo>
                  <a:cubicBezTo>
                    <a:pt x="8555" y="0"/>
                    <a:pt x="8561" y="6"/>
                    <a:pt x="8561" y="12"/>
                  </a:cubicBezTo>
                  <a:lnTo>
                    <a:pt x="8555" y="10734"/>
                  </a:lnTo>
                </a:path>
              </a:pathLst>
            </a:custGeom>
            <a:solidFill>
              <a:srgbClr val="4E4E4E"/>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418"/>
            <p:cNvSpPr>
              <a:spLocks noChangeArrowheads="1"/>
            </p:cNvSpPr>
            <p:nvPr/>
          </p:nvSpPr>
          <p:spPr bwMode="auto">
            <a:xfrm>
              <a:off x="16359710" y="10177246"/>
              <a:ext cx="263508" cy="261920"/>
            </a:xfrm>
            <a:custGeom>
              <a:avLst/>
              <a:gdLst>
                <a:gd name="T0" fmla="*/ 0 w 735"/>
                <a:gd name="T1" fmla="*/ 0 h 730"/>
                <a:gd name="T2" fmla="*/ 734 w 735"/>
                <a:gd name="T3" fmla="*/ 0 h 730"/>
                <a:gd name="T4" fmla="*/ 734 w 735"/>
                <a:gd name="T5" fmla="*/ 729 h 730"/>
                <a:gd name="T6" fmla="*/ 0 w 735"/>
                <a:gd name="T7" fmla="*/ 729 h 730"/>
                <a:gd name="T8" fmla="*/ 0 w 735"/>
                <a:gd name="T9" fmla="*/ 0 h 730"/>
              </a:gdLst>
              <a:ahLst/>
              <a:cxnLst>
                <a:cxn ang="0">
                  <a:pos x="T0" y="T1"/>
                </a:cxn>
                <a:cxn ang="0">
                  <a:pos x="T2" y="T3"/>
                </a:cxn>
                <a:cxn ang="0">
                  <a:pos x="T4" y="T5"/>
                </a:cxn>
                <a:cxn ang="0">
                  <a:pos x="T6" y="T7"/>
                </a:cxn>
                <a:cxn ang="0">
                  <a:pos x="T8" y="T9"/>
                </a:cxn>
              </a:cxnLst>
              <a:rect l="0" t="0" r="r" b="b"/>
              <a:pathLst>
                <a:path w="735" h="730">
                  <a:moveTo>
                    <a:pt x="0" y="0"/>
                  </a:moveTo>
                  <a:lnTo>
                    <a:pt x="734" y="0"/>
                  </a:lnTo>
                  <a:lnTo>
                    <a:pt x="734" y="729"/>
                  </a:lnTo>
                  <a:lnTo>
                    <a:pt x="0" y="729"/>
                  </a:lnTo>
                  <a:lnTo>
                    <a:pt x="0" y="0"/>
                  </a:lnTo>
                </a:path>
              </a:pathLst>
            </a:custGeom>
            <a:blipFill dpi="0" rotWithShape="0">
              <a:blip r:embed="rId5"/>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419"/>
            <p:cNvSpPr>
              <a:spLocks noChangeArrowheads="1"/>
            </p:cNvSpPr>
            <p:nvPr/>
          </p:nvSpPr>
          <p:spPr bwMode="auto">
            <a:xfrm>
              <a:off x="16369234" y="10188358"/>
              <a:ext cx="244459" cy="244459"/>
            </a:xfrm>
            <a:custGeom>
              <a:avLst/>
              <a:gdLst>
                <a:gd name="T0" fmla="*/ 681 w 682"/>
                <a:gd name="T1" fmla="*/ 340 h 682"/>
                <a:gd name="T2" fmla="*/ 681 w 682"/>
                <a:gd name="T3" fmla="*/ 340 h 682"/>
                <a:gd name="T4" fmla="*/ 341 w 682"/>
                <a:gd name="T5" fmla="*/ 681 h 682"/>
                <a:gd name="T6" fmla="*/ 0 w 682"/>
                <a:gd name="T7" fmla="*/ 340 h 682"/>
                <a:gd name="T8" fmla="*/ 341 w 682"/>
                <a:gd name="T9" fmla="*/ 0 h 682"/>
                <a:gd name="T10" fmla="*/ 681 w 682"/>
                <a:gd name="T11" fmla="*/ 340 h 682"/>
              </a:gdLst>
              <a:ahLst/>
              <a:cxnLst>
                <a:cxn ang="0">
                  <a:pos x="T0" y="T1"/>
                </a:cxn>
                <a:cxn ang="0">
                  <a:pos x="T2" y="T3"/>
                </a:cxn>
                <a:cxn ang="0">
                  <a:pos x="T4" y="T5"/>
                </a:cxn>
                <a:cxn ang="0">
                  <a:pos x="T6" y="T7"/>
                </a:cxn>
                <a:cxn ang="0">
                  <a:pos x="T8" y="T9"/>
                </a:cxn>
                <a:cxn ang="0">
                  <a:pos x="T10" y="T11"/>
                </a:cxn>
              </a:cxnLst>
              <a:rect l="0" t="0" r="r" b="b"/>
              <a:pathLst>
                <a:path w="682" h="682">
                  <a:moveTo>
                    <a:pt x="681" y="340"/>
                  </a:moveTo>
                  <a:lnTo>
                    <a:pt x="681" y="340"/>
                  </a:lnTo>
                  <a:cubicBezTo>
                    <a:pt x="681" y="526"/>
                    <a:pt x="526" y="681"/>
                    <a:pt x="341" y="681"/>
                  </a:cubicBezTo>
                  <a:cubicBezTo>
                    <a:pt x="150" y="681"/>
                    <a:pt x="0" y="526"/>
                    <a:pt x="0" y="340"/>
                  </a:cubicBezTo>
                  <a:cubicBezTo>
                    <a:pt x="0" y="150"/>
                    <a:pt x="150" y="0"/>
                    <a:pt x="341" y="0"/>
                  </a:cubicBezTo>
                  <a:cubicBezTo>
                    <a:pt x="526" y="0"/>
                    <a:pt x="681" y="150"/>
                    <a:pt x="681" y="340"/>
                  </a:cubicBezTo>
                </a:path>
              </a:pathLst>
            </a:custGeom>
            <a:solidFill>
              <a:srgbClr val="CDCCCC"/>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420"/>
            <p:cNvSpPr>
              <a:spLocks noChangeArrowheads="1"/>
            </p:cNvSpPr>
            <p:nvPr/>
          </p:nvSpPr>
          <p:spPr bwMode="auto">
            <a:xfrm>
              <a:off x="16493051" y="10310587"/>
              <a:ext cx="120642" cy="122230"/>
            </a:xfrm>
            <a:custGeom>
              <a:avLst/>
              <a:gdLst>
                <a:gd name="T0" fmla="*/ 0 w 341"/>
                <a:gd name="T1" fmla="*/ 0 h 342"/>
                <a:gd name="T2" fmla="*/ 340 w 341"/>
                <a:gd name="T3" fmla="*/ 0 h 342"/>
                <a:gd name="T4" fmla="*/ 340 w 341"/>
                <a:gd name="T5" fmla="*/ 341 h 342"/>
                <a:gd name="T6" fmla="*/ 0 w 341"/>
                <a:gd name="T7" fmla="*/ 341 h 342"/>
                <a:gd name="T8" fmla="*/ 0 w 341"/>
                <a:gd name="T9" fmla="*/ 0 h 342"/>
              </a:gdLst>
              <a:ahLst/>
              <a:cxnLst>
                <a:cxn ang="0">
                  <a:pos x="T0" y="T1"/>
                </a:cxn>
                <a:cxn ang="0">
                  <a:pos x="T2" y="T3"/>
                </a:cxn>
                <a:cxn ang="0">
                  <a:pos x="T4" y="T5"/>
                </a:cxn>
                <a:cxn ang="0">
                  <a:pos x="T6" y="T7"/>
                </a:cxn>
                <a:cxn ang="0">
                  <a:pos x="T8" y="T9"/>
                </a:cxn>
              </a:cxnLst>
              <a:rect l="0" t="0" r="r" b="b"/>
              <a:pathLst>
                <a:path w="341" h="342">
                  <a:moveTo>
                    <a:pt x="0" y="0"/>
                  </a:moveTo>
                  <a:lnTo>
                    <a:pt x="340" y="0"/>
                  </a:lnTo>
                  <a:lnTo>
                    <a:pt x="340" y="341"/>
                  </a:lnTo>
                  <a:lnTo>
                    <a:pt x="0" y="341"/>
                  </a:lnTo>
                  <a:lnTo>
                    <a:pt x="0" y="0"/>
                  </a:lnTo>
                </a:path>
              </a:pathLst>
            </a:custGeom>
            <a:blipFill dpi="0" rotWithShape="0">
              <a:blip r:embed="rId6"/>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421"/>
            <p:cNvSpPr>
              <a:spLocks noChangeArrowheads="1"/>
            </p:cNvSpPr>
            <p:nvPr/>
          </p:nvSpPr>
          <p:spPr bwMode="auto">
            <a:xfrm>
              <a:off x="16369234" y="10309000"/>
              <a:ext cx="244459" cy="123817"/>
            </a:xfrm>
            <a:custGeom>
              <a:avLst/>
              <a:gdLst>
                <a:gd name="T0" fmla="*/ 0 w 682"/>
                <a:gd name="T1" fmla="*/ 0 h 347"/>
                <a:gd name="T2" fmla="*/ 681 w 682"/>
                <a:gd name="T3" fmla="*/ 0 h 347"/>
                <a:gd name="T4" fmla="*/ 681 w 682"/>
                <a:gd name="T5" fmla="*/ 346 h 347"/>
                <a:gd name="T6" fmla="*/ 0 w 682"/>
                <a:gd name="T7" fmla="*/ 346 h 347"/>
                <a:gd name="T8" fmla="*/ 0 w 682"/>
                <a:gd name="T9" fmla="*/ 0 h 347"/>
              </a:gdLst>
              <a:ahLst/>
              <a:cxnLst>
                <a:cxn ang="0">
                  <a:pos x="T0" y="T1"/>
                </a:cxn>
                <a:cxn ang="0">
                  <a:pos x="T2" y="T3"/>
                </a:cxn>
                <a:cxn ang="0">
                  <a:pos x="T4" y="T5"/>
                </a:cxn>
                <a:cxn ang="0">
                  <a:pos x="T6" y="T7"/>
                </a:cxn>
                <a:cxn ang="0">
                  <a:pos x="T8" y="T9"/>
                </a:cxn>
              </a:cxnLst>
              <a:rect l="0" t="0" r="r" b="b"/>
              <a:pathLst>
                <a:path w="682" h="347">
                  <a:moveTo>
                    <a:pt x="0" y="0"/>
                  </a:moveTo>
                  <a:lnTo>
                    <a:pt x="681" y="0"/>
                  </a:lnTo>
                  <a:lnTo>
                    <a:pt x="681" y="346"/>
                  </a:lnTo>
                  <a:lnTo>
                    <a:pt x="0" y="346"/>
                  </a:lnTo>
                  <a:lnTo>
                    <a:pt x="0" y="0"/>
                  </a:lnTo>
                </a:path>
              </a:pathLst>
            </a:custGeom>
            <a:blipFill dpi="0" rotWithShape="0">
              <a:blip r:embed="rId7"/>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Freeform 433"/>
            <p:cNvSpPr>
              <a:spLocks noChangeArrowheads="1"/>
            </p:cNvSpPr>
            <p:nvPr/>
          </p:nvSpPr>
          <p:spPr bwMode="auto">
            <a:xfrm>
              <a:off x="16458128" y="5967471"/>
              <a:ext cx="68258" cy="68258"/>
            </a:xfrm>
            <a:custGeom>
              <a:avLst/>
              <a:gdLst>
                <a:gd name="T0" fmla="*/ 0 w 192"/>
                <a:gd name="T1" fmla="*/ 0 h 192"/>
                <a:gd name="T2" fmla="*/ 191 w 192"/>
                <a:gd name="T3" fmla="*/ 0 h 192"/>
                <a:gd name="T4" fmla="*/ 191 w 192"/>
                <a:gd name="T5" fmla="*/ 191 h 192"/>
                <a:gd name="T6" fmla="*/ 0 w 192"/>
                <a:gd name="T7" fmla="*/ 191 h 192"/>
                <a:gd name="T8" fmla="*/ 0 w 192"/>
                <a:gd name="T9" fmla="*/ 0 h 192"/>
              </a:gdLst>
              <a:ahLst/>
              <a:cxnLst>
                <a:cxn ang="0">
                  <a:pos x="T0" y="T1"/>
                </a:cxn>
                <a:cxn ang="0">
                  <a:pos x="T2" y="T3"/>
                </a:cxn>
                <a:cxn ang="0">
                  <a:pos x="T4" y="T5"/>
                </a:cxn>
                <a:cxn ang="0">
                  <a:pos x="T6" y="T7"/>
                </a:cxn>
                <a:cxn ang="0">
                  <a:pos x="T8" y="T9"/>
                </a:cxn>
              </a:cxnLst>
              <a:rect l="0" t="0" r="r" b="b"/>
              <a:pathLst>
                <a:path w="192" h="192">
                  <a:moveTo>
                    <a:pt x="0" y="0"/>
                  </a:moveTo>
                  <a:lnTo>
                    <a:pt x="191" y="0"/>
                  </a:lnTo>
                  <a:lnTo>
                    <a:pt x="191" y="191"/>
                  </a:lnTo>
                  <a:lnTo>
                    <a:pt x="0" y="191"/>
                  </a:lnTo>
                  <a:lnTo>
                    <a:pt x="0" y="0"/>
                  </a:lnTo>
                </a:path>
              </a:pathLst>
            </a:custGeom>
            <a:blipFill dpi="0" rotWithShape="0">
              <a:blip r:embed="rId8"/>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434"/>
            <p:cNvSpPr>
              <a:spLocks noChangeArrowheads="1"/>
            </p:cNvSpPr>
            <p:nvPr/>
          </p:nvSpPr>
          <p:spPr bwMode="auto">
            <a:xfrm>
              <a:off x="16462891" y="5970645"/>
              <a:ext cx="58734" cy="58734"/>
            </a:xfrm>
            <a:custGeom>
              <a:avLst/>
              <a:gdLst>
                <a:gd name="T0" fmla="*/ 0 w 168"/>
                <a:gd name="T1" fmla="*/ 0 h 168"/>
                <a:gd name="T2" fmla="*/ 167 w 168"/>
                <a:gd name="T3" fmla="*/ 0 h 168"/>
                <a:gd name="T4" fmla="*/ 167 w 168"/>
                <a:gd name="T5" fmla="*/ 167 h 168"/>
                <a:gd name="T6" fmla="*/ 0 w 168"/>
                <a:gd name="T7" fmla="*/ 167 h 168"/>
                <a:gd name="T8" fmla="*/ 0 w 168"/>
                <a:gd name="T9" fmla="*/ 0 h 168"/>
              </a:gdLst>
              <a:ahLst/>
              <a:cxnLst>
                <a:cxn ang="0">
                  <a:pos x="T0" y="T1"/>
                </a:cxn>
                <a:cxn ang="0">
                  <a:pos x="T2" y="T3"/>
                </a:cxn>
                <a:cxn ang="0">
                  <a:pos x="T4" y="T5"/>
                </a:cxn>
                <a:cxn ang="0">
                  <a:pos x="T6" y="T7"/>
                </a:cxn>
                <a:cxn ang="0">
                  <a:pos x="T8" y="T9"/>
                </a:cxn>
              </a:cxnLst>
              <a:rect l="0" t="0" r="r" b="b"/>
              <a:pathLst>
                <a:path w="168" h="168">
                  <a:moveTo>
                    <a:pt x="0" y="0"/>
                  </a:moveTo>
                  <a:lnTo>
                    <a:pt x="167" y="0"/>
                  </a:lnTo>
                  <a:lnTo>
                    <a:pt x="167" y="167"/>
                  </a:lnTo>
                  <a:lnTo>
                    <a:pt x="0" y="167"/>
                  </a:lnTo>
                  <a:lnTo>
                    <a:pt x="0" y="0"/>
                  </a:lnTo>
                </a:path>
              </a:pathLst>
            </a:custGeom>
            <a:blipFill dpi="0" rotWithShape="0">
              <a:blip r:embed="rId9"/>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435"/>
            <p:cNvSpPr>
              <a:spLocks noChangeArrowheads="1"/>
            </p:cNvSpPr>
            <p:nvPr/>
          </p:nvSpPr>
          <p:spPr bwMode="auto">
            <a:xfrm>
              <a:off x="16480352" y="5988107"/>
              <a:ext cx="25398" cy="26986"/>
            </a:xfrm>
            <a:custGeom>
              <a:avLst/>
              <a:gdLst>
                <a:gd name="T0" fmla="*/ 0 w 73"/>
                <a:gd name="T1" fmla="*/ 0 h 78"/>
                <a:gd name="T2" fmla="*/ 72 w 73"/>
                <a:gd name="T3" fmla="*/ 0 h 78"/>
                <a:gd name="T4" fmla="*/ 72 w 73"/>
                <a:gd name="T5" fmla="*/ 77 h 78"/>
                <a:gd name="T6" fmla="*/ 0 w 73"/>
                <a:gd name="T7" fmla="*/ 77 h 78"/>
                <a:gd name="T8" fmla="*/ 0 w 73"/>
                <a:gd name="T9" fmla="*/ 0 h 78"/>
              </a:gdLst>
              <a:ahLst/>
              <a:cxnLst>
                <a:cxn ang="0">
                  <a:pos x="T0" y="T1"/>
                </a:cxn>
                <a:cxn ang="0">
                  <a:pos x="T2" y="T3"/>
                </a:cxn>
                <a:cxn ang="0">
                  <a:pos x="T4" y="T5"/>
                </a:cxn>
                <a:cxn ang="0">
                  <a:pos x="T6" y="T7"/>
                </a:cxn>
                <a:cxn ang="0">
                  <a:pos x="T8" y="T9"/>
                </a:cxn>
              </a:cxnLst>
              <a:rect l="0" t="0" r="r" b="b"/>
              <a:pathLst>
                <a:path w="73" h="78">
                  <a:moveTo>
                    <a:pt x="0" y="0"/>
                  </a:moveTo>
                  <a:lnTo>
                    <a:pt x="72" y="0"/>
                  </a:lnTo>
                  <a:lnTo>
                    <a:pt x="72" y="77"/>
                  </a:lnTo>
                  <a:lnTo>
                    <a:pt x="0" y="77"/>
                  </a:lnTo>
                  <a:lnTo>
                    <a:pt x="0" y="0"/>
                  </a:lnTo>
                </a:path>
              </a:pathLst>
            </a:custGeom>
            <a:blipFill dpi="0" rotWithShape="0">
              <a:blip r:embed="rId10"/>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436"/>
            <p:cNvSpPr>
              <a:spLocks noChangeArrowheads="1"/>
            </p:cNvSpPr>
            <p:nvPr/>
          </p:nvSpPr>
          <p:spPr bwMode="auto">
            <a:xfrm>
              <a:off x="16481939" y="5991282"/>
              <a:ext cx="20636" cy="20636"/>
            </a:xfrm>
            <a:custGeom>
              <a:avLst/>
              <a:gdLst>
                <a:gd name="T0" fmla="*/ 0 w 61"/>
                <a:gd name="T1" fmla="*/ 0 h 60"/>
                <a:gd name="T2" fmla="*/ 60 w 61"/>
                <a:gd name="T3" fmla="*/ 0 h 60"/>
                <a:gd name="T4" fmla="*/ 60 w 61"/>
                <a:gd name="T5" fmla="*/ 59 h 60"/>
                <a:gd name="T6" fmla="*/ 0 w 61"/>
                <a:gd name="T7" fmla="*/ 59 h 60"/>
                <a:gd name="T8" fmla="*/ 0 w 61"/>
                <a:gd name="T9" fmla="*/ 0 h 60"/>
              </a:gdLst>
              <a:ahLst/>
              <a:cxnLst>
                <a:cxn ang="0">
                  <a:pos x="T0" y="T1"/>
                </a:cxn>
                <a:cxn ang="0">
                  <a:pos x="T2" y="T3"/>
                </a:cxn>
                <a:cxn ang="0">
                  <a:pos x="T4" y="T5"/>
                </a:cxn>
                <a:cxn ang="0">
                  <a:pos x="T6" y="T7"/>
                </a:cxn>
                <a:cxn ang="0">
                  <a:pos x="T8" y="T9"/>
                </a:cxn>
              </a:cxnLst>
              <a:rect l="0" t="0" r="r" b="b"/>
              <a:pathLst>
                <a:path w="61" h="60">
                  <a:moveTo>
                    <a:pt x="0" y="0"/>
                  </a:moveTo>
                  <a:lnTo>
                    <a:pt x="60" y="0"/>
                  </a:lnTo>
                  <a:lnTo>
                    <a:pt x="60" y="59"/>
                  </a:lnTo>
                  <a:lnTo>
                    <a:pt x="0" y="59"/>
                  </a:lnTo>
                  <a:lnTo>
                    <a:pt x="0" y="0"/>
                  </a:lnTo>
                </a:path>
              </a:pathLst>
            </a:custGeom>
            <a:blipFill dpi="0" rotWithShape="0">
              <a:blip r:embed="rId11"/>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437"/>
            <p:cNvSpPr>
              <a:spLocks noChangeArrowheads="1"/>
            </p:cNvSpPr>
            <p:nvPr/>
          </p:nvSpPr>
          <p:spPr bwMode="auto">
            <a:xfrm>
              <a:off x="16483527" y="5992869"/>
              <a:ext cx="15874" cy="15874"/>
            </a:xfrm>
            <a:custGeom>
              <a:avLst/>
              <a:gdLst>
                <a:gd name="T0" fmla="*/ 0 w 49"/>
                <a:gd name="T1" fmla="*/ 0 h 48"/>
                <a:gd name="T2" fmla="*/ 48 w 49"/>
                <a:gd name="T3" fmla="*/ 0 h 48"/>
                <a:gd name="T4" fmla="*/ 48 w 49"/>
                <a:gd name="T5" fmla="*/ 47 h 48"/>
                <a:gd name="T6" fmla="*/ 0 w 49"/>
                <a:gd name="T7" fmla="*/ 47 h 48"/>
                <a:gd name="T8" fmla="*/ 0 w 49"/>
                <a:gd name="T9" fmla="*/ 0 h 48"/>
              </a:gdLst>
              <a:ahLst/>
              <a:cxnLst>
                <a:cxn ang="0">
                  <a:pos x="T0" y="T1"/>
                </a:cxn>
                <a:cxn ang="0">
                  <a:pos x="T2" y="T3"/>
                </a:cxn>
                <a:cxn ang="0">
                  <a:pos x="T4" y="T5"/>
                </a:cxn>
                <a:cxn ang="0">
                  <a:pos x="T6" y="T7"/>
                </a:cxn>
                <a:cxn ang="0">
                  <a:pos x="T8" y="T9"/>
                </a:cxn>
              </a:cxnLst>
              <a:rect l="0" t="0" r="r" b="b"/>
              <a:pathLst>
                <a:path w="49" h="48">
                  <a:moveTo>
                    <a:pt x="0" y="0"/>
                  </a:moveTo>
                  <a:lnTo>
                    <a:pt x="48" y="0"/>
                  </a:lnTo>
                  <a:lnTo>
                    <a:pt x="48" y="47"/>
                  </a:lnTo>
                  <a:lnTo>
                    <a:pt x="0" y="47"/>
                  </a:lnTo>
                  <a:lnTo>
                    <a:pt x="0" y="0"/>
                  </a:lnTo>
                </a:path>
              </a:pathLst>
            </a:custGeom>
            <a:blipFill dpi="0" rotWithShape="0">
              <a:blip r:embed="rId12"/>
              <a:srcRect/>
              <a:stretch>
                <a:fillRect/>
              </a:stretch>
            </a:bli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4" name="Rectangle 23"/>
          <p:cNvSpPr/>
          <p:nvPr/>
        </p:nvSpPr>
        <p:spPr>
          <a:xfrm>
            <a:off x="716981" y="1552448"/>
            <a:ext cx="5379019" cy="4198265"/>
          </a:xfrm>
          <a:prstGeom prst="rect">
            <a:avLst/>
          </a:prstGeom>
        </p:spPr>
        <p:txBody>
          <a:bodyPr wrap="square">
            <a:spAutoFit/>
          </a:bodyPr>
          <a:lstStyle/>
          <a:p>
            <a:pPr indent="266700" algn="just">
              <a:lnSpc>
                <a:spcPct val="150000"/>
              </a:lnSpc>
              <a:defRPr/>
            </a:pPr>
            <a:r>
              <a:rPr lang="en-US" altLang="zh-CN" sz="2000" dirty="0">
                <a:solidFill>
                  <a:schemeClr val="bg1">
                    <a:lumMod val="50000"/>
                  </a:schemeClr>
                </a:solidFill>
                <a:latin typeface="Open Sans" panose="020B0606030504020204" pitchFamily="34" charset="0"/>
                <a:cs typeface="Open Sans" panose="020B0606030504020204" pitchFamily="34" charset="0"/>
              </a:rPr>
              <a:t>   </a:t>
            </a:r>
            <a:r>
              <a:rPr lang="zh-CN" altLang="zh-CN" sz="2000" dirty="0">
                <a:solidFill>
                  <a:schemeClr val="bg1">
                    <a:lumMod val="50000"/>
                  </a:schemeClr>
                </a:solidFill>
                <a:latin typeface="Open Sans" panose="020B0606030504020204" pitchFamily="34" charset="0"/>
                <a:cs typeface="Open Sans" panose="020B0606030504020204" pitchFamily="34" charset="0"/>
              </a:rPr>
              <a:t>多值逻辑因其携带数字能力优越、容错性较大等优点，被广泛应用于多门学科的研究和实践中。在此综述中，从多值逻辑的历史演变过程、多值逻辑与经典二值逻辑的关系、多值逻辑的历史发展、多值逻辑电路与设计共四个方面详细且系统地介绍了有关多值逻辑的相关内容。多值逻辑的研究在近几年正迅速发展，并取得了一系列相当不错的成果，但“革命”尚未成功，同志仍需努力。</a:t>
            </a:r>
          </a:p>
        </p:txBody>
      </p:sp>
      <p:sp>
        <p:nvSpPr>
          <p:cNvPr id="25" name="文本框 24"/>
          <p:cNvSpPr txBox="1"/>
          <p:nvPr/>
        </p:nvSpPr>
        <p:spPr>
          <a:xfrm>
            <a:off x="1506130" y="455347"/>
            <a:ext cx="4059263" cy="819968"/>
          </a:xfrm>
          <a:prstGeom prst="rect">
            <a:avLst/>
          </a:prstGeom>
          <a:noFill/>
        </p:spPr>
        <p:txBody>
          <a:bodyPr wrap="square" rtlCol="0">
            <a:spAutoFit/>
          </a:bodyPr>
          <a:lstStyle/>
          <a:p>
            <a:pPr>
              <a:lnSpc>
                <a:spcPts val="6600"/>
              </a:lnSpc>
            </a:pPr>
            <a:r>
              <a:rPr lang="zh-CN" altLang="zh-CN" sz="2800" b="1" dirty="0">
                <a:solidFill>
                  <a:schemeClr val="tx1">
                    <a:lumMod val="85000"/>
                    <a:lumOff val="15000"/>
                  </a:schemeClr>
                </a:solidFill>
                <a:latin typeface="Open Sans" panose="020B0606030504020204" pitchFamily="34" charset="0"/>
                <a:cs typeface="Open Sans" panose="020B0606030504020204" pitchFamily="34" charset="0"/>
              </a:rPr>
              <a:t>总结</a:t>
            </a:r>
            <a:endParaRPr lang="zh-CN" altLang="en-US" sz="2800" b="1" dirty="0">
              <a:solidFill>
                <a:schemeClr val="tx1">
                  <a:lumMod val="85000"/>
                  <a:lumOff val="15000"/>
                </a:schemeClr>
              </a:solidFill>
              <a:latin typeface="Open Sans" panose="020B0606030504020204" pitchFamily="34" charset="0"/>
              <a:cs typeface="Open Sans" panose="020B0606030504020204" pitchFamily="34" charset="0"/>
            </a:endParaRPr>
          </a:p>
        </p:txBody>
      </p:sp>
      <p:pic>
        <p:nvPicPr>
          <p:cNvPr id="27" name="图片 26">
            <a:extLst>
              <a:ext uri="{FF2B5EF4-FFF2-40B4-BE49-F238E27FC236}">
                <a16:creationId xmlns:a16="http://schemas.microsoft.com/office/drawing/2014/main" id="{628503EF-E1CF-4919-9510-71842C6C07E1}"/>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7143185" y="1713540"/>
            <a:ext cx="4206643" cy="3342239"/>
          </a:xfrm>
          <a:prstGeom prst="rect">
            <a:avLst/>
          </a:prstGeom>
          <a:noFill/>
          <a:ln>
            <a:noFill/>
          </a:ln>
          <a:effectLst/>
        </p:spPr>
      </p:pic>
    </p:spTree>
    <p:extLst>
      <p:ext uri="{BB962C8B-B14F-4D97-AF65-F5344CB8AC3E}">
        <p14:creationId xmlns:p14="http://schemas.microsoft.com/office/powerpoint/2010/main" val="22498784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15768" y="2601596"/>
            <a:ext cx="5160462" cy="1323439"/>
          </a:xfrm>
          <a:prstGeom prst="rect">
            <a:avLst/>
          </a:prstGeom>
          <a:noFill/>
        </p:spPr>
        <p:txBody>
          <a:bodyPr wrap="square" rtlCol="0">
            <a:spAutoFit/>
          </a:bodyPr>
          <a:lstStyle/>
          <a:p>
            <a:pPr algn="ctr"/>
            <a:r>
              <a:rPr lang="en-US" altLang="zh-CN" sz="8000" spc="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THANKS</a:t>
            </a:r>
            <a:endParaRPr lang="zh-CN" altLang="en-US" sz="8000" spc="600" dirty="0">
              <a:solidFill>
                <a:schemeClr val="tx1">
                  <a:lumMod val="85000"/>
                  <a:lumOff val="15000"/>
                </a:schemeClr>
              </a:solidFill>
              <a:latin typeface="Open Sans" panose="020B0606030504020204" pitchFamily="34" charset="0"/>
              <a:ea typeface="造字工房尚雅准宋 G0v1 常规体" pitchFamily="2" charset="-122"/>
              <a:cs typeface="Open Sans" panose="020B0606030504020204" pitchFamily="34" charset="0"/>
            </a:endParaRPr>
          </a:p>
        </p:txBody>
      </p:sp>
      <p:sp>
        <p:nvSpPr>
          <p:cNvPr id="5" name="矩形 4"/>
          <p:cNvSpPr/>
          <p:nvPr/>
        </p:nvSpPr>
        <p:spPr>
          <a:xfrm>
            <a:off x="3306617" y="2372999"/>
            <a:ext cx="5578764" cy="17806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23"/>
          <p:cNvSpPr/>
          <p:nvPr/>
        </p:nvSpPr>
        <p:spPr>
          <a:xfrm>
            <a:off x="3928676" y="4375594"/>
            <a:ext cx="4334648" cy="400110"/>
          </a:xfrm>
          <a:prstGeom prst="rect">
            <a:avLst/>
          </a:prstGeom>
        </p:spPr>
        <p:txBody>
          <a:bodyPr wrap="square">
            <a:spAutoFit/>
          </a:bodyPr>
          <a:lstStyle/>
          <a:p>
            <a:pPr algn="ctr">
              <a:defRPr/>
            </a:pPr>
            <a:r>
              <a:rPr lang="en-US" sz="2000"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Lyh</a:t>
            </a:r>
          </a:p>
        </p:txBody>
      </p:sp>
      <p:grpSp>
        <p:nvGrpSpPr>
          <p:cNvPr id="18" name="组合 17"/>
          <p:cNvGrpSpPr/>
          <p:nvPr/>
        </p:nvGrpSpPr>
        <p:grpSpPr>
          <a:xfrm>
            <a:off x="5754255" y="6262253"/>
            <a:ext cx="683490" cy="138546"/>
            <a:chOff x="5754255" y="6262253"/>
            <a:chExt cx="683490" cy="138546"/>
          </a:xfrm>
        </p:grpSpPr>
        <p:sp>
          <p:nvSpPr>
            <p:cNvPr id="19" name="椭圆 18"/>
            <p:cNvSpPr/>
            <p:nvPr/>
          </p:nvSpPr>
          <p:spPr>
            <a:xfrm>
              <a:off x="5754255"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026727"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299199"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84259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anim calcmode="lin" valueType="num">
                                      <p:cBhvr>
                                        <p:cTn id="8"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375"/>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875"/>
                            </p:stCondLst>
                            <p:childTnLst>
                              <p:par>
                                <p:cTn id="15" presetID="42"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375"/>
                            </p:stCondLst>
                            <p:childTnLst>
                              <p:par>
                                <p:cTn id="21" presetID="37"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900" decel="100000" fill="hold"/>
                                        <p:tgtEl>
                                          <p:spTgt spid="1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979055" y="-64655"/>
            <a:ext cx="7001164" cy="7001164"/>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5624" y="275753"/>
            <a:ext cx="5846619" cy="777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0" y="0"/>
            <a:ext cx="6858000" cy="6858000"/>
          </a:xfrm>
          <a:prstGeom prst="rtTriangl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70"/>
          <p:cNvSpPr>
            <a:spLocks noChangeArrowheads="1"/>
          </p:cNvSpPr>
          <p:nvPr/>
        </p:nvSpPr>
        <p:spPr bwMode="auto">
          <a:xfrm>
            <a:off x="1230829" y="323487"/>
            <a:ext cx="30086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3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CONTENTS</a:t>
            </a:r>
          </a:p>
        </p:txBody>
      </p:sp>
      <p:sp>
        <p:nvSpPr>
          <p:cNvPr id="20" name="Rectangle 70"/>
          <p:cNvSpPr>
            <a:spLocks noChangeArrowheads="1"/>
          </p:cNvSpPr>
          <p:nvPr/>
        </p:nvSpPr>
        <p:spPr bwMode="auto">
          <a:xfrm>
            <a:off x="4008652" y="1849528"/>
            <a:ext cx="2493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zh-CN" sz="1400" dirty="0"/>
              <a:t>多值逻辑的产生</a:t>
            </a:r>
            <a:endParaRPr lang="en-US" altLang="zh-CN" sz="10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3"/>
          <p:cNvSpPr/>
          <p:nvPr/>
        </p:nvSpPr>
        <p:spPr>
          <a:xfrm>
            <a:off x="4008654" y="2237002"/>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sp>
        <p:nvSpPr>
          <p:cNvPr id="24" name="Rectangle 44"/>
          <p:cNvSpPr>
            <a:spLocks noChangeArrowheads="1"/>
          </p:cNvSpPr>
          <p:nvPr/>
        </p:nvSpPr>
        <p:spPr bwMode="auto">
          <a:xfrm>
            <a:off x="4945668" y="2976963"/>
            <a:ext cx="20979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zh-CN" altLang="zh-CN" sz="1400" dirty="0"/>
              <a:t>研究多值逻辑的意义</a:t>
            </a:r>
          </a:p>
        </p:txBody>
      </p:sp>
      <p:sp>
        <p:nvSpPr>
          <p:cNvPr id="25" name="Rectangle 45"/>
          <p:cNvSpPr/>
          <p:nvPr/>
        </p:nvSpPr>
        <p:spPr>
          <a:xfrm>
            <a:off x="4945670" y="3370393"/>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sp>
        <p:nvSpPr>
          <p:cNvPr id="28" name="Rectangle 44"/>
          <p:cNvSpPr>
            <a:spLocks noChangeArrowheads="1"/>
          </p:cNvSpPr>
          <p:nvPr/>
        </p:nvSpPr>
        <p:spPr bwMode="auto">
          <a:xfrm>
            <a:off x="6156034" y="4027648"/>
            <a:ext cx="23593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zh-CN" altLang="zh-CN" sz="1400" dirty="0"/>
              <a:t>多值逻辑历史发展</a:t>
            </a:r>
          </a:p>
        </p:txBody>
      </p:sp>
      <p:sp>
        <p:nvSpPr>
          <p:cNvPr id="29" name="Rectangle 45"/>
          <p:cNvSpPr/>
          <p:nvPr/>
        </p:nvSpPr>
        <p:spPr>
          <a:xfrm>
            <a:off x="6156037" y="4421078"/>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sp>
        <p:nvSpPr>
          <p:cNvPr id="39" name="Rectangle 44"/>
          <p:cNvSpPr>
            <a:spLocks noChangeArrowheads="1"/>
          </p:cNvSpPr>
          <p:nvPr/>
        </p:nvSpPr>
        <p:spPr bwMode="auto">
          <a:xfrm>
            <a:off x="7242630" y="5187358"/>
            <a:ext cx="20979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zh-CN" altLang="zh-CN" sz="1400" dirty="0"/>
              <a:t>多值逻辑</a:t>
            </a:r>
            <a:r>
              <a:rPr lang="zh-CN" altLang="en-US" sz="1400" dirty="0"/>
              <a:t>电路与设计</a:t>
            </a:r>
            <a:endParaRPr lang="zh-CN" altLang="zh-CN" sz="1400" dirty="0"/>
          </a:p>
        </p:txBody>
      </p:sp>
      <p:sp>
        <p:nvSpPr>
          <p:cNvPr id="40" name="Rectangle 45"/>
          <p:cNvSpPr/>
          <p:nvPr/>
        </p:nvSpPr>
        <p:spPr>
          <a:xfrm>
            <a:off x="7242632" y="5580788"/>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grpSp>
        <p:nvGrpSpPr>
          <p:cNvPr id="2" name="组合 1"/>
          <p:cNvGrpSpPr/>
          <p:nvPr/>
        </p:nvGrpSpPr>
        <p:grpSpPr>
          <a:xfrm>
            <a:off x="3013962" y="1867843"/>
            <a:ext cx="789978" cy="842361"/>
            <a:chOff x="3013962" y="1867843"/>
            <a:chExt cx="789978" cy="842361"/>
          </a:xfrm>
        </p:grpSpPr>
        <p:sp>
          <p:nvSpPr>
            <p:cNvPr id="43" name="椭圆 42"/>
            <p:cNvSpPr/>
            <p:nvPr/>
          </p:nvSpPr>
          <p:spPr>
            <a:xfrm>
              <a:off x="3013962" y="1867843"/>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2"/>
            <p:cNvSpPr>
              <a:spLocks noChangeArrowheads="1"/>
            </p:cNvSpPr>
            <p:nvPr/>
          </p:nvSpPr>
          <p:spPr bwMode="auto">
            <a:xfrm>
              <a:off x="3145254" y="1879207"/>
              <a:ext cx="4142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zh-CN" altLang="zh-CN" sz="4800" noProof="1">
                  <a:solidFill>
                    <a:schemeClr val="tx1">
                      <a:lumMod val="85000"/>
                      <a:lumOff val="15000"/>
                    </a:schemeClr>
                  </a:solidFill>
                  <a:latin typeface="Open Sans" panose="020B0606030504020204" pitchFamily="34" charset="0"/>
                  <a:cs typeface="Open Sans" panose="020B0606030504020204" pitchFamily="34" charset="0"/>
                </a:rPr>
                <a:t>1</a:t>
              </a:r>
            </a:p>
          </p:txBody>
        </p:sp>
      </p:grpSp>
      <p:grpSp>
        <p:nvGrpSpPr>
          <p:cNvPr id="3" name="组合 2"/>
          <p:cNvGrpSpPr/>
          <p:nvPr/>
        </p:nvGrpSpPr>
        <p:grpSpPr>
          <a:xfrm>
            <a:off x="4024398" y="2984665"/>
            <a:ext cx="789978" cy="842361"/>
            <a:chOff x="4024398" y="2984665"/>
            <a:chExt cx="789978" cy="842361"/>
          </a:xfrm>
        </p:grpSpPr>
        <p:sp>
          <p:nvSpPr>
            <p:cNvPr id="44" name="椭圆 43"/>
            <p:cNvSpPr/>
            <p:nvPr/>
          </p:nvSpPr>
          <p:spPr>
            <a:xfrm>
              <a:off x="4024398" y="2984665"/>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Rectangle 22"/>
            <p:cNvSpPr>
              <a:spLocks noChangeArrowheads="1"/>
            </p:cNvSpPr>
            <p:nvPr/>
          </p:nvSpPr>
          <p:spPr bwMode="auto">
            <a:xfrm>
              <a:off x="4155690" y="2996029"/>
              <a:ext cx="4142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800" noProof="1">
                  <a:solidFill>
                    <a:schemeClr val="tx1">
                      <a:lumMod val="85000"/>
                      <a:lumOff val="15000"/>
                    </a:schemeClr>
                  </a:solidFill>
                  <a:latin typeface="Open Sans" panose="020B0606030504020204" pitchFamily="34" charset="0"/>
                  <a:cs typeface="Open Sans" panose="020B0606030504020204" pitchFamily="34" charset="0"/>
                </a:rPr>
                <a:t>2</a:t>
              </a:r>
              <a:endParaRPr lang="zh-CN" altLang="zh-CN" sz="4800" noProof="1">
                <a:solidFill>
                  <a:schemeClr val="tx1">
                    <a:lumMod val="85000"/>
                    <a:lumOff val="15000"/>
                  </a:schemeClr>
                </a:solidFill>
                <a:latin typeface="Open Sans" panose="020B0606030504020204" pitchFamily="34" charset="0"/>
                <a:cs typeface="Open Sans" panose="020B0606030504020204" pitchFamily="34" charset="0"/>
              </a:endParaRPr>
            </a:p>
          </p:txBody>
        </p:sp>
      </p:grpSp>
      <p:grpSp>
        <p:nvGrpSpPr>
          <p:cNvPr id="4" name="组合 3"/>
          <p:cNvGrpSpPr/>
          <p:nvPr/>
        </p:nvGrpSpPr>
        <p:grpSpPr>
          <a:xfrm>
            <a:off x="5097788" y="4103074"/>
            <a:ext cx="789978" cy="842361"/>
            <a:chOff x="5097788" y="4103074"/>
            <a:chExt cx="789978" cy="842361"/>
          </a:xfrm>
        </p:grpSpPr>
        <p:sp>
          <p:nvSpPr>
            <p:cNvPr id="46" name="椭圆 45"/>
            <p:cNvSpPr/>
            <p:nvPr/>
          </p:nvSpPr>
          <p:spPr>
            <a:xfrm>
              <a:off x="5097788" y="4103074"/>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ectangle 22"/>
            <p:cNvSpPr>
              <a:spLocks noChangeArrowheads="1"/>
            </p:cNvSpPr>
            <p:nvPr/>
          </p:nvSpPr>
          <p:spPr bwMode="auto">
            <a:xfrm>
              <a:off x="5229080" y="4114438"/>
              <a:ext cx="4142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800" noProof="1">
                  <a:solidFill>
                    <a:schemeClr val="tx1">
                      <a:lumMod val="85000"/>
                      <a:lumOff val="15000"/>
                    </a:schemeClr>
                  </a:solidFill>
                  <a:latin typeface="Open Sans" panose="020B0606030504020204" pitchFamily="34" charset="0"/>
                  <a:cs typeface="Open Sans" panose="020B0606030504020204" pitchFamily="34" charset="0"/>
                </a:rPr>
                <a:t>3</a:t>
              </a:r>
              <a:endParaRPr lang="zh-CN" altLang="zh-CN" sz="4800" noProof="1">
                <a:solidFill>
                  <a:schemeClr val="tx1">
                    <a:lumMod val="85000"/>
                    <a:lumOff val="15000"/>
                  </a:schemeClr>
                </a:solidFill>
                <a:latin typeface="Open Sans" panose="020B0606030504020204" pitchFamily="34" charset="0"/>
                <a:cs typeface="Open Sans" panose="020B0606030504020204" pitchFamily="34" charset="0"/>
              </a:endParaRPr>
            </a:p>
          </p:txBody>
        </p:sp>
      </p:grpSp>
      <p:grpSp>
        <p:nvGrpSpPr>
          <p:cNvPr id="6" name="组合 5"/>
          <p:cNvGrpSpPr/>
          <p:nvPr/>
        </p:nvGrpSpPr>
        <p:grpSpPr>
          <a:xfrm>
            <a:off x="6253666" y="5190920"/>
            <a:ext cx="789978" cy="842361"/>
            <a:chOff x="6253666" y="5190920"/>
            <a:chExt cx="789978" cy="842361"/>
          </a:xfrm>
        </p:grpSpPr>
        <p:sp>
          <p:nvSpPr>
            <p:cNvPr id="48" name="椭圆 47"/>
            <p:cNvSpPr/>
            <p:nvPr/>
          </p:nvSpPr>
          <p:spPr>
            <a:xfrm>
              <a:off x="6253666" y="5190920"/>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22"/>
            <p:cNvSpPr>
              <a:spLocks noChangeArrowheads="1"/>
            </p:cNvSpPr>
            <p:nvPr/>
          </p:nvSpPr>
          <p:spPr bwMode="auto">
            <a:xfrm>
              <a:off x="6384958" y="5202284"/>
              <a:ext cx="4142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800" noProof="1">
                  <a:solidFill>
                    <a:schemeClr val="tx1">
                      <a:lumMod val="85000"/>
                      <a:lumOff val="15000"/>
                    </a:schemeClr>
                  </a:solidFill>
                  <a:latin typeface="Open Sans" panose="020B0606030504020204" pitchFamily="34" charset="0"/>
                  <a:cs typeface="Open Sans" panose="020B0606030504020204" pitchFamily="34" charset="0"/>
                </a:rPr>
                <a:t>4</a:t>
              </a:r>
              <a:endParaRPr lang="zh-CN" altLang="zh-CN" sz="4800" noProof="1">
                <a:solidFill>
                  <a:schemeClr val="tx1">
                    <a:lumMod val="85000"/>
                    <a:lumOff val="15000"/>
                  </a:schemeClr>
                </a:solidFill>
                <a:latin typeface="Open Sans" panose="020B0606030504020204" pitchFamily="34" charset="0"/>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47" presetClass="entr" presetSubtype="0" fill="hold" grpId="0" nodeType="afterEffect">
                                  <p:stCondLst>
                                    <p:cond delay="0"/>
                                  </p:stCondLst>
                                  <p:iterate type="lt">
                                    <p:tmPct val="10000"/>
                                  </p:iterate>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250"/>
                                        <p:tgtEl>
                                          <p:spTgt spid="11">
                                            <p:txEl>
                                              <p:pRg st="0" end="0"/>
                                            </p:txEl>
                                          </p:spTgt>
                                        </p:tgtEl>
                                      </p:cBhvr>
                                    </p:animEffect>
                                    <p:anim calcmode="lin" valueType="num">
                                      <p:cBhvr>
                                        <p:cTn id="16" dur="2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7" dur="2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424"/>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924"/>
                            </p:stCondLst>
                            <p:childTnLst>
                              <p:par>
                                <p:cTn id="25" presetID="47" presetClass="entr" presetSubtype="0" fill="hold" grpId="0" nodeType="afterEffect">
                                  <p:stCondLst>
                                    <p:cond delay="0"/>
                                  </p:stCondLst>
                                  <p:iterate type="lt">
                                    <p:tmPct val="10000"/>
                                  </p:iterate>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fade">
                                      <p:cBhvr>
                                        <p:cTn id="27" dur="250"/>
                                        <p:tgtEl>
                                          <p:spTgt spid="20">
                                            <p:txEl>
                                              <p:pRg st="0" end="0"/>
                                            </p:txEl>
                                          </p:spTgt>
                                        </p:tgtEl>
                                      </p:cBhvr>
                                    </p:animEffect>
                                    <p:anim calcmode="lin" valueType="num">
                                      <p:cBhvr>
                                        <p:cTn id="28" dur="25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29" dur="25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30" fill="hold">
                            <p:stCondLst>
                              <p:cond delay="2324"/>
                            </p:stCondLst>
                            <p:childTnLst>
                              <p:par>
                                <p:cTn id="31" presetID="22" presetClass="entr" presetSubtype="8"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par>
                          <p:cTn id="34" fill="hold">
                            <p:stCondLst>
                              <p:cond delay="2824"/>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3324"/>
                            </p:stCondLst>
                            <p:childTnLst>
                              <p:par>
                                <p:cTn id="41" presetID="47" presetClass="entr" presetSubtype="0" fill="hold" grpId="0" nodeType="afterEffect">
                                  <p:stCondLst>
                                    <p:cond delay="0"/>
                                  </p:stCondLst>
                                  <p:iterate type="lt">
                                    <p:tmPct val="10000"/>
                                  </p:iterate>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fade">
                                      <p:cBhvr>
                                        <p:cTn id="43" dur="250"/>
                                        <p:tgtEl>
                                          <p:spTgt spid="24">
                                            <p:txEl>
                                              <p:pRg st="0" end="0"/>
                                            </p:txEl>
                                          </p:spTgt>
                                        </p:tgtEl>
                                      </p:cBhvr>
                                    </p:animEffect>
                                    <p:anim calcmode="lin" valueType="num">
                                      <p:cBhvr>
                                        <p:cTn id="44" dur="25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45" dur="25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3774"/>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par>
                          <p:cTn id="50" fill="hold">
                            <p:stCondLst>
                              <p:cond delay="4274"/>
                            </p:stCondLst>
                            <p:childTnLst>
                              <p:par>
                                <p:cTn id="51" presetID="53" presetClass="entr" presetSubtype="16"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500" fill="hold"/>
                                        <p:tgtEl>
                                          <p:spTgt spid="4"/>
                                        </p:tgtEl>
                                        <p:attrNameLst>
                                          <p:attrName>ppt_w</p:attrName>
                                        </p:attrNameLst>
                                      </p:cBhvr>
                                      <p:tavLst>
                                        <p:tav tm="0">
                                          <p:val>
                                            <p:fltVal val="0"/>
                                          </p:val>
                                        </p:tav>
                                        <p:tav tm="100000">
                                          <p:val>
                                            <p:strVal val="#ppt_w"/>
                                          </p:val>
                                        </p:tav>
                                      </p:tavLst>
                                    </p:anim>
                                    <p:anim calcmode="lin" valueType="num">
                                      <p:cBhvr>
                                        <p:cTn id="54" dur="500" fill="hold"/>
                                        <p:tgtEl>
                                          <p:spTgt spid="4"/>
                                        </p:tgtEl>
                                        <p:attrNameLst>
                                          <p:attrName>ppt_h</p:attrName>
                                        </p:attrNameLst>
                                      </p:cBhvr>
                                      <p:tavLst>
                                        <p:tav tm="0">
                                          <p:val>
                                            <p:fltVal val="0"/>
                                          </p:val>
                                        </p:tav>
                                        <p:tav tm="100000">
                                          <p:val>
                                            <p:strVal val="#ppt_h"/>
                                          </p:val>
                                        </p:tav>
                                      </p:tavLst>
                                    </p:anim>
                                    <p:animEffect transition="in" filter="fade">
                                      <p:cBhvr>
                                        <p:cTn id="55" dur="500"/>
                                        <p:tgtEl>
                                          <p:spTgt spid="4"/>
                                        </p:tgtEl>
                                      </p:cBhvr>
                                    </p:animEffect>
                                  </p:childTnLst>
                                </p:cTn>
                              </p:par>
                            </p:childTnLst>
                          </p:cTn>
                        </p:par>
                        <p:par>
                          <p:cTn id="56" fill="hold">
                            <p:stCondLst>
                              <p:cond delay="4774"/>
                            </p:stCondLst>
                            <p:childTnLst>
                              <p:par>
                                <p:cTn id="57" presetID="47" presetClass="entr" presetSubtype="0" fill="hold" grpId="0" nodeType="afterEffect">
                                  <p:stCondLst>
                                    <p:cond delay="0"/>
                                  </p:stCondLst>
                                  <p:iterate type="lt">
                                    <p:tmPct val="10000"/>
                                  </p:iterate>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fade">
                                      <p:cBhvr>
                                        <p:cTn id="59" dur="250"/>
                                        <p:tgtEl>
                                          <p:spTgt spid="28">
                                            <p:txEl>
                                              <p:pRg st="0" end="0"/>
                                            </p:txEl>
                                          </p:spTgt>
                                        </p:tgtEl>
                                      </p:cBhvr>
                                    </p:animEffect>
                                    <p:anim calcmode="lin" valueType="num">
                                      <p:cBhvr>
                                        <p:cTn id="60" dur="25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61" dur="25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5199"/>
                            </p:stCondLst>
                            <p:childTnLst>
                              <p:par>
                                <p:cTn id="63" presetID="22" presetClass="entr" presetSubtype="8"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par>
                          <p:cTn id="66" fill="hold">
                            <p:stCondLst>
                              <p:cond delay="5699"/>
                            </p:stCondLst>
                            <p:childTnLst>
                              <p:par>
                                <p:cTn id="67" presetID="53" presetClass="entr" presetSubtype="16"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par>
                          <p:cTn id="72" fill="hold">
                            <p:stCondLst>
                              <p:cond delay="6199"/>
                            </p:stCondLst>
                            <p:childTnLst>
                              <p:par>
                                <p:cTn id="73" presetID="47" presetClass="entr" presetSubtype="0" fill="hold" grpId="0" nodeType="afterEffect">
                                  <p:stCondLst>
                                    <p:cond delay="0"/>
                                  </p:stCondLst>
                                  <p:iterate type="lt">
                                    <p:tmPct val="10000"/>
                                  </p:iterate>
                                  <p:childTnLst>
                                    <p:set>
                                      <p:cBhvr>
                                        <p:cTn id="74" dur="1" fill="hold">
                                          <p:stCondLst>
                                            <p:cond delay="0"/>
                                          </p:stCondLst>
                                        </p:cTn>
                                        <p:tgtEl>
                                          <p:spTgt spid="39">
                                            <p:txEl>
                                              <p:pRg st="0" end="0"/>
                                            </p:txEl>
                                          </p:spTgt>
                                        </p:tgtEl>
                                        <p:attrNameLst>
                                          <p:attrName>style.visibility</p:attrName>
                                        </p:attrNameLst>
                                      </p:cBhvr>
                                      <p:to>
                                        <p:strVal val="visible"/>
                                      </p:to>
                                    </p:set>
                                    <p:animEffect transition="in" filter="fade">
                                      <p:cBhvr>
                                        <p:cTn id="75" dur="250"/>
                                        <p:tgtEl>
                                          <p:spTgt spid="39">
                                            <p:txEl>
                                              <p:pRg st="0" end="0"/>
                                            </p:txEl>
                                          </p:spTgt>
                                        </p:tgtEl>
                                      </p:cBhvr>
                                    </p:animEffect>
                                    <p:anim calcmode="lin" valueType="num">
                                      <p:cBhvr>
                                        <p:cTn id="76" dur="25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77" dur="25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par>
                          <p:cTn id="78" fill="hold">
                            <p:stCondLst>
                              <p:cond delay="6649"/>
                            </p:stCondLst>
                            <p:childTnLst>
                              <p:par>
                                <p:cTn id="79" presetID="22" presetClass="entr" presetSubtype="8" fill="hold" grpId="0"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left)">
                                      <p:cBhvr>
                                        <p:cTn id="8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build="p"/>
      <p:bldP spid="20" grpId="0" build="p"/>
      <p:bldP spid="21" grpId="0"/>
      <p:bldP spid="24" grpId="0" build="p"/>
      <p:bldP spid="25" grpId="0"/>
      <p:bldP spid="28" grpId="0" build="p"/>
      <p:bldP spid="29" grpId="0"/>
      <p:bldP spid="39" grpId="0" build="p"/>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029479" y="1800601"/>
            <a:ext cx="2341393" cy="2215991"/>
          </a:xfrm>
          <a:prstGeom prst="rect">
            <a:avLst/>
          </a:prstGeom>
          <a:noFill/>
        </p:spPr>
        <p:txBody>
          <a:bodyPr wrap="square" rtlCol="0">
            <a:spAutoFit/>
          </a:bodyPr>
          <a:lstStyle/>
          <a:p>
            <a:r>
              <a:rPr lang="en-US" altLang="zh-CN" sz="13800" b="1" dirty="0">
                <a:latin typeface="Open Sans" panose="020B0606030504020204" pitchFamily="34" charset="0"/>
                <a:ea typeface="Open Sans" panose="020B0606030504020204" pitchFamily="34" charset="0"/>
                <a:cs typeface="Open Sans" panose="020B0606030504020204" pitchFamily="34" charset="0"/>
              </a:rPr>
              <a:t>01</a:t>
            </a:r>
            <a:endParaRPr lang="zh-CN" altLang="en-US" sz="13800" b="1" dirty="0">
              <a:latin typeface="Open Sans" panose="020B0606030504020204" pitchFamily="34" charset="0"/>
              <a:cs typeface="Open Sans" panose="020B0606030504020204" pitchFamily="34" charset="0"/>
            </a:endParaRPr>
          </a:p>
        </p:txBody>
      </p:sp>
      <p:sp>
        <p:nvSpPr>
          <p:cNvPr id="9" name="矩形 8"/>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884847" y="3659213"/>
            <a:ext cx="2486025" cy="400110"/>
          </a:xfrm>
          <a:prstGeom prst="rect">
            <a:avLst/>
          </a:prstGeom>
          <a:noFill/>
        </p:spPr>
        <p:txBody>
          <a:bodyPr wrap="square" rtlCol="0">
            <a:spAutoFit/>
          </a:bodyPr>
          <a:lstStyle/>
          <a:p>
            <a:pPr algn="ctr">
              <a:lnSpc>
                <a:spcPct val="100000"/>
              </a:lnSpc>
              <a:spcBef>
                <a:spcPct val="0"/>
              </a:spcBef>
              <a:buNone/>
            </a:pPr>
            <a:r>
              <a:rPr lang="zh-CN" altLang="zh-CN" sz="2000" dirty="0"/>
              <a:t>多值逻辑的产生</a:t>
            </a:r>
            <a:endParaRPr lang="en-US" altLang="zh-CN" sz="12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矩形 12"/>
          <p:cNvSpPr/>
          <p:nvPr/>
        </p:nvSpPr>
        <p:spPr>
          <a:xfrm>
            <a:off x="4729296" y="1734613"/>
            <a:ext cx="2733408" cy="29166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5029479" y="3096998"/>
            <a:ext cx="2513635" cy="1642858"/>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in)">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D62B6D5-7CD6-48FA-8B25-F36AF50D9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63" y="833187"/>
            <a:ext cx="2574758" cy="321844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3901A969-56EF-4942-B293-A7A1C59D48E9}"/>
              </a:ext>
            </a:extLst>
          </p:cNvPr>
          <p:cNvSpPr txBox="1"/>
          <p:nvPr/>
        </p:nvSpPr>
        <p:spPr>
          <a:xfrm>
            <a:off x="4058151" y="902369"/>
            <a:ext cx="4752020" cy="830997"/>
          </a:xfrm>
          <a:prstGeom prst="rect">
            <a:avLst/>
          </a:prstGeom>
          <a:noFill/>
        </p:spPr>
        <p:txBody>
          <a:bodyPr wrap="square">
            <a:spAutoFit/>
          </a:bodyPr>
          <a:lstStyle/>
          <a:p>
            <a:pPr algn="just">
              <a:defRPr/>
            </a:pPr>
            <a:r>
              <a:rPr lang="en-US" altLang="zh-CN" sz="1600" dirty="0">
                <a:solidFill>
                  <a:schemeClr val="bg1">
                    <a:lumMod val="65000"/>
                  </a:schemeClr>
                </a:solidFill>
                <a:latin typeface="+mn-ea"/>
              </a:rPr>
              <a:t>       </a:t>
            </a:r>
            <a:r>
              <a:rPr lang="zh-CN" altLang="zh-CN" sz="1600" dirty="0">
                <a:solidFill>
                  <a:schemeClr val="bg1">
                    <a:lumMod val="65000"/>
                  </a:schemeClr>
                </a:solidFill>
                <a:latin typeface="+mn-ea"/>
              </a:rPr>
              <a:t>经典的二值逻辑是采用自然语言建立概念、断言和推理的系统，希腊的哲学家亚里士多德提出了两个不可证明的公理</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矛盾律和排中律。</a:t>
            </a:r>
            <a:endParaRPr lang="zh-CN" altLang="en-US" sz="1600" dirty="0">
              <a:solidFill>
                <a:schemeClr val="bg1">
                  <a:lumMod val="65000"/>
                </a:schemeClr>
              </a:solidFill>
              <a:latin typeface="+mn-ea"/>
            </a:endParaRPr>
          </a:p>
        </p:txBody>
      </p:sp>
      <p:sp>
        <p:nvSpPr>
          <p:cNvPr id="11" name="文本框 10">
            <a:extLst>
              <a:ext uri="{FF2B5EF4-FFF2-40B4-BE49-F238E27FC236}">
                <a16:creationId xmlns:a16="http://schemas.microsoft.com/office/drawing/2014/main" id="{4BEDE3C9-AAA3-417D-B44D-F9EA27BD8BFF}"/>
              </a:ext>
            </a:extLst>
          </p:cNvPr>
          <p:cNvSpPr txBox="1"/>
          <p:nvPr/>
        </p:nvSpPr>
        <p:spPr>
          <a:xfrm>
            <a:off x="4058151" y="2511592"/>
            <a:ext cx="6093994" cy="584775"/>
          </a:xfrm>
          <a:prstGeom prst="rect">
            <a:avLst/>
          </a:prstGeom>
          <a:noFill/>
        </p:spPr>
        <p:txBody>
          <a:bodyPr wrap="square">
            <a:spAutoFit/>
          </a:bodyPr>
          <a:lstStyle/>
          <a:p>
            <a:pPr algn="just">
              <a:defRPr/>
            </a:pPr>
            <a:r>
              <a:rPr lang="en-US" altLang="zh-CN" sz="1600" dirty="0">
                <a:solidFill>
                  <a:schemeClr val="bg1">
                    <a:lumMod val="65000"/>
                  </a:schemeClr>
                </a:solidFill>
                <a:latin typeface="+mn-ea"/>
              </a:rPr>
              <a:t>        </a:t>
            </a:r>
            <a:r>
              <a:rPr lang="zh-CN" altLang="zh-CN" sz="1600" dirty="0">
                <a:solidFill>
                  <a:schemeClr val="bg1">
                    <a:lumMod val="65000"/>
                  </a:schemeClr>
                </a:solidFill>
                <a:latin typeface="+mn-ea"/>
              </a:rPr>
              <a:t>矛盾律简言之就是</a:t>
            </a:r>
            <a:r>
              <a:rPr lang="en-US" altLang="zh-CN" sz="1600" dirty="0">
                <a:solidFill>
                  <a:schemeClr val="bg1">
                    <a:lumMod val="65000"/>
                  </a:schemeClr>
                </a:solidFill>
                <a:latin typeface="+mn-ea"/>
              </a:rPr>
              <a:t>“A</a:t>
            </a:r>
            <a:r>
              <a:rPr lang="zh-CN" altLang="zh-CN" sz="1600" dirty="0">
                <a:solidFill>
                  <a:schemeClr val="bg1">
                    <a:lumMod val="65000"/>
                  </a:schemeClr>
                </a:solidFill>
                <a:latin typeface="+mn-ea"/>
              </a:rPr>
              <a:t>不可能既是</a:t>
            </a:r>
            <a:r>
              <a:rPr lang="en-US" altLang="zh-CN" sz="1600" dirty="0">
                <a:solidFill>
                  <a:schemeClr val="bg1">
                    <a:lumMod val="65000"/>
                  </a:schemeClr>
                </a:solidFill>
                <a:latin typeface="+mn-ea"/>
              </a:rPr>
              <a:t>B</a:t>
            </a:r>
            <a:r>
              <a:rPr lang="zh-CN" altLang="zh-CN" sz="1600" dirty="0">
                <a:solidFill>
                  <a:schemeClr val="bg1">
                    <a:lumMod val="65000"/>
                  </a:schemeClr>
                </a:solidFill>
                <a:latin typeface="+mn-ea"/>
              </a:rPr>
              <a:t>又不是</a:t>
            </a:r>
            <a:r>
              <a:rPr lang="en-US" altLang="zh-CN" sz="1600" dirty="0">
                <a:solidFill>
                  <a:schemeClr val="bg1">
                    <a:lumMod val="65000"/>
                  </a:schemeClr>
                </a:solidFill>
                <a:latin typeface="+mn-ea"/>
              </a:rPr>
              <a:t>B</a:t>
            </a:r>
            <a:r>
              <a:rPr lang="zh-CN" altLang="zh-CN" sz="1600" dirty="0">
                <a:solidFill>
                  <a:schemeClr val="bg1">
                    <a:lumMod val="65000"/>
                  </a:schemeClr>
                </a:solidFill>
                <a:latin typeface="+mn-ea"/>
              </a:rPr>
              <a:t>。</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或</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同一件事不能同时既属于又不属于某个对象和用同一种方式</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a:t>
            </a:r>
            <a:endParaRPr lang="zh-CN" altLang="en-US" sz="1600" dirty="0">
              <a:solidFill>
                <a:schemeClr val="bg1">
                  <a:lumMod val="65000"/>
                </a:schemeClr>
              </a:solidFill>
              <a:latin typeface="+mn-ea"/>
            </a:endParaRPr>
          </a:p>
        </p:txBody>
      </p:sp>
      <p:sp>
        <p:nvSpPr>
          <p:cNvPr id="13" name="文本框 12">
            <a:extLst>
              <a:ext uri="{FF2B5EF4-FFF2-40B4-BE49-F238E27FC236}">
                <a16:creationId xmlns:a16="http://schemas.microsoft.com/office/drawing/2014/main" id="{2A824DFD-5BDB-4CD5-BFBD-F5FBD8875605}"/>
              </a:ext>
            </a:extLst>
          </p:cNvPr>
          <p:cNvSpPr txBox="1"/>
          <p:nvPr/>
        </p:nvSpPr>
        <p:spPr>
          <a:xfrm>
            <a:off x="4058151" y="3376912"/>
            <a:ext cx="6093994" cy="584775"/>
          </a:xfrm>
          <a:prstGeom prst="rect">
            <a:avLst/>
          </a:prstGeom>
          <a:noFill/>
        </p:spPr>
        <p:txBody>
          <a:bodyPr wrap="square">
            <a:spAutoFit/>
          </a:bodyPr>
          <a:lstStyle/>
          <a:p>
            <a:pPr algn="just">
              <a:defRPr/>
            </a:pPr>
            <a:r>
              <a:rPr lang="en-US" altLang="zh-CN" sz="1600" dirty="0">
                <a:solidFill>
                  <a:schemeClr val="bg1">
                    <a:lumMod val="65000"/>
                  </a:schemeClr>
                </a:solidFill>
                <a:latin typeface="+mn-ea"/>
              </a:rPr>
              <a:t>        </a:t>
            </a:r>
            <a:r>
              <a:rPr lang="zh-CN" altLang="zh-CN" sz="1600" dirty="0">
                <a:solidFill>
                  <a:schemeClr val="bg1">
                    <a:lumMod val="65000"/>
                  </a:schemeClr>
                </a:solidFill>
                <a:latin typeface="+mn-ea"/>
              </a:rPr>
              <a:t>排中律是更严格的定律</a:t>
            </a:r>
            <a:r>
              <a:rPr lang="en-US" altLang="zh-CN" sz="1600" dirty="0">
                <a:solidFill>
                  <a:schemeClr val="bg1">
                    <a:lumMod val="65000"/>
                  </a:schemeClr>
                </a:solidFill>
                <a:latin typeface="+mn-ea"/>
              </a:rPr>
              <a:t>:“A</a:t>
            </a:r>
            <a:r>
              <a:rPr lang="zh-CN" altLang="zh-CN" sz="1600" dirty="0">
                <a:solidFill>
                  <a:schemeClr val="bg1">
                    <a:lumMod val="65000"/>
                  </a:schemeClr>
                </a:solidFill>
                <a:latin typeface="+mn-ea"/>
              </a:rPr>
              <a:t>肯定要么是</a:t>
            </a:r>
            <a:r>
              <a:rPr lang="en-US" altLang="zh-CN" sz="1600" dirty="0">
                <a:solidFill>
                  <a:schemeClr val="bg1">
                    <a:lumMod val="65000"/>
                  </a:schemeClr>
                </a:solidFill>
                <a:latin typeface="+mn-ea"/>
              </a:rPr>
              <a:t>B,</a:t>
            </a:r>
            <a:r>
              <a:rPr lang="zh-CN" altLang="zh-CN" sz="1600" dirty="0">
                <a:solidFill>
                  <a:schemeClr val="bg1">
                    <a:lumMod val="65000"/>
                  </a:schemeClr>
                </a:solidFill>
                <a:latin typeface="+mn-ea"/>
              </a:rPr>
              <a:t>要么就不是</a:t>
            </a:r>
            <a:r>
              <a:rPr lang="en-US" altLang="zh-CN" sz="1600" dirty="0">
                <a:solidFill>
                  <a:schemeClr val="bg1">
                    <a:lumMod val="65000"/>
                  </a:schemeClr>
                </a:solidFill>
                <a:latin typeface="+mn-ea"/>
              </a:rPr>
              <a:t>B</a:t>
            </a:r>
            <a:r>
              <a:rPr lang="zh-CN" altLang="zh-CN" sz="1600" dirty="0">
                <a:solidFill>
                  <a:schemeClr val="bg1">
                    <a:lumMod val="65000"/>
                  </a:schemeClr>
                </a:solidFill>
                <a:latin typeface="+mn-ea"/>
              </a:rPr>
              <a:t>。</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或</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任何命题要么是肯定</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要么是否定</a:t>
            </a:r>
            <a:r>
              <a:rPr lang="en-US" altLang="zh-CN" sz="1600" dirty="0">
                <a:solidFill>
                  <a:schemeClr val="bg1">
                    <a:lumMod val="65000"/>
                  </a:schemeClr>
                </a:solidFill>
                <a:latin typeface="+mn-ea"/>
              </a:rPr>
              <a:t>”</a:t>
            </a:r>
            <a:r>
              <a:rPr lang="zh-CN" altLang="zh-CN" sz="1600" dirty="0">
                <a:solidFill>
                  <a:schemeClr val="bg1">
                    <a:lumMod val="65000"/>
                  </a:schemeClr>
                </a:solidFill>
                <a:latin typeface="+mn-ea"/>
              </a:rPr>
              <a:t>。</a:t>
            </a:r>
            <a:endParaRPr lang="zh-CN" altLang="en-US" sz="1600" dirty="0">
              <a:solidFill>
                <a:schemeClr val="bg1">
                  <a:lumMod val="65000"/>
                </a:schemeClr>
              </a:solidFill>
              <a:latin typeface="+mn-ea"/>
            </a:endParaRPr>
          </a:p>
        </p:txBody>
      </p:sp>
      <p:sp>
        <p:nvSpPr>
          <p:cNvPr id="14" name="矩形 13">
            <a:extLst>
              <a:ext uri="{FF2B5EF4-FFF2-40B4-BE49-F238E27FC236}">
                <a16:creationId xmlns:a16="http://schemas.microsoft.com/office/drawing/2014/main" id="{E79EF129-F944-4FD7-AF6D-46F5EC0E43B0}"/>
              </a:ext>
            </a:extLst>
          </p:cNvPr>
          <p:cNvSpPr/>
          <p:nvPr/>
        </p:nvSpPr>
        <p:spPr>
          <a:xfrm>
            <a:off x="4043437" y="549993"/>
            <a:ext cx="6375910" cy="521585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48343F5-6DFA-4C8C-BFE7-96B25D464B94}"/>
              </a:ext>
            </a:extLst>
          </p:cNvPr>
          <p:cNvSpPr txBox="1"/>
          <p:nvPr/>
        </p:nvSpPr>
        <p:spPr>
          <a:xfrm>
            <a:off x="4058151" y="4571382"/>
            <a:ext cx="6093994" cy="584775"/>
          </a:xfrm>
          <a:prstGeom prst="rect">
            <a:avLst/>
          </a:prstGeom>
          <a:noFill/>
        </p:spPr>
        <p:txBody>
          <a:bodyPr wrap="square">
            <a:spAutoFit/>
          </a:bodyPr>
          <a:lstStyle/>
          <a:p>
            <a:pPr algn="just">
              <a:defRPr/>
            </a:pPr>
            <a:r>
              <a:rPr lang="en-US" altLang="zh-CN" sz="1600" dirty="0">
                <a:solidFill>
                  <a:schemeClr val="bg1">
                    <a:lumMod val="65000"/>
                  </a:schemeClr>
                </a:solidFill>
                <a:latin typeface="+mn-ea"/>
              </a:rPr>
              <a:t>       </a:t>
            </a:r>
            <a:r>
              <a:rPr lang="zh-CN" altLang="zh-CN" sz="1600" dirty="0">
                <a:solidFill>
                  <a:schemeClr val="bg1">
                    <a:lumMod val="65000"/>
                  </a:schemeClr>
                </a:solidFill>
                <a:latin typeface="+mn-ea"/>
              </a:rPr>
              <a:t>在</a:t>
            </a:r>
            <a:r>
              <a:rPr lang="en-US" altLang="zh-CN" sz="1600" dirty="0">
                <a:solidFill>
                  <a:schemeClr val="bg1">
                    <a:lumMod val="65000"/>
                  </a:schemeClr>
                </a:solidFill>
                <a:latin typeface="+mn-ea"/>
              </a:rPr>
              <a:t>20</a:t>
            </a:r>
            <a:r>
              <a:rPr lang="zh-CN" altLang="zh-CN" sz="1600" dirty="0">
                <a:solidFill>
                  <a:schemeClr val="bg1">
                    <a:lumMod val="65000"/>
                  </a:schemeClr>
                </a:solidFill>
                <a:latin typeface="+mn-ea"/>
              </a:rPr>
              <a:t>世纪</a:t>
            </a:r>
            <a:r>
              <a:rPr lang="en-US" altLang="zh-CN" sz="1600" dirty="0">
                <a:solidFill>
                  <a:schemeClr val="bg1">
                    <a:lumMod val="65000"/>
                  </a:schemeClr>
                </a:solidFill>
                <a:latin typeface="+mn-ea"/>
              </a:rPr>
              <a:t>20</a:t>
            </a:r>
            <a:r>
              <a:rPr lang="zh-CN" altLang="zh-CN" sz="1600" dirty="0">
                <a:solidFill>
                  <a:schemeClr val="bg1">
                    <a:lumMod val="65000"/>
                  </a:schemeClr>
                </a:solidFill>
                <a:latin typeface="+mn-ea"/>
              </a:rPr>
              <a:t>年代初，卢卡西维茨在其</a:t>
            </a:r>
            <a:r>
              <a:rPr lang="en-US" altLang="zh-CN" sz="1600" dirty="0">
                <a:solidFill>
                  <a:schemeClr val="bg1">
                    <a:lumMod val="65000"/>
                  </a:schemeClr>
                </a:solidFill>
                <a:latin typeface="+mn-ea"/>
              </a:rPr>
              <a:t>1920</a:t>
            </a:r>
            <a:r>
              <a:rPr lang="zh-CN" altLang="zh-CN" sz="1600" dirty="0">
                <a:solidFill>
                  <a:schemeClr val="bg1">
                    <a:lumMod val="65000"/>
                  </a:schemeClr>
                </a:solidFill>
                <a:latin typeface="+mn-ea"/>
              </a:rPr>
              <a:t>年发表的《论三值逻辑》一文中，建立了一个三值逻辑系统，自此多值逻辑基本建立</a:t>
            </a:r>
            <a:endParaRPr lang="zh-CN" altLang="en-US" sz="1600" dirty="0">
              <a:solidFill>
                <a:schemeClr val="bg1">
                  <a:lumMod val="65000"/>
                </a:schemeClr>
              </a:solidFill>
              <a:latin typeface="+mn-ea"/>
            </a:endParaRPr>
          </a:p>
        </p:txBody>
      </p:sp>
    </p:spTree>
    <p:extLst>
      <p:ext uri="{BB962C8B-B14F-4D97-AF65-F5344CB8AC3E}">
        <p14:creationId xmlns:p14="http://schemas.microsoft.com/office/powerpoint/2010/main" val="1821237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90837" y="24661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029479" y="1800601"/>
            <a:ext cx="2341393" cy="2215991"/>
          </a:xfrm>
          <a:prstGeom prst="rect">
            <a:avLst/>
          </a:prstGeom>
          <a:noFill/>
        </p:spPr>
        <p:txBody>
          <a:bodyPr wrap="square" rtlCol="0">
            <a:spAutoFit/>
          </a:bodyPr>
          <a:lstStyle/>
          <a:p>
            <a:r>
              <a:rPr lang="en-US" altLang="zh-CN" sz="13800" b="1" dirty="0">
                <a:latin typeface="Open Sans" panose="020B0606030504020204" pitchFamily="34" charset="0"/>
                <a:ea typeface="Open Sans" panose="020B0606030504020204" pitchFamily="34" charset="0"/>
                <a:cs typeface="Open Sans" panose="020B0606030504020204" pitchFamily="34" charset="0"/>
              </a:rPr>
              <a:t>02</a:t>
            </a:r>
            <a:endParaRPr lang="zh-CN" altLang="en-US" sz="13800" b="1" dirty="0">
              <a:latin typeface="Open Sans" panose="020B0606030504020204" pitchFamily="34" charset="0"/>
              <a:cs typeface="Open Sans" panose="020B0606030504020204" pitchFamily="34" charset="0"/>
            </a:endParaRPr>
          </a:p>
        </p:txBody>
      </p:sp>
      <p:sp>
        <p:nvSpPr>
          <p:cNvPr id="20" name="矩形 19"/>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884847" y="3659213"/>
            <a:ext cx="2486025" cy="400110"/>
          </a:xfrm>
          <a:prstGeom prst="rect">
            <a:avLst/>
          </a:prstGeom>
          <a:noFill/>
        </p:spPr>
        <p:txBody>
          <a:bodyPr wrap="square" rtlCol="0">
            <a:spAutoFit/>
          </a:bodyPr>
          <a:lstStyle/>
          <a:p>
            <a:pPr algn="ctr"/>
            <a:r>
              <a:rPr lang="zh-CN" altLang="zh-CN" sz="2000" dirty="0"/>
              <a:t>研究多值逻辑的意义</a:t>
            </a:r>
            <a:endParaRPr lang="zh-CN" altLang="en-US" sz="2000" dirty="0"/>
          </a:p>
        </p:txBody>
      </p:sp>
      <p:sp>
        <p:nvSpPr>
          <p:cNvPr id="22" name="矩形 21"/>
          <p:cNvSpPr/>
          <p:nvPr/>
        </p:nvSpPr>
        <p:spPr>
          <a:xfrm>
            <a:off x="4729296" y="1734613"/>
            <a:ext cx="2733408" cy="29166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5029479" y="3096998"/>
            <a:ext cx="2513635" cy="1642858"/>
            <a:chOff x="6501056" y="2340604"/>
            <a:chExt cx="2513635" cy="1642858"/>
          </a:xfrm>
        </p:grpSpPr>
        <p:cxnSp>
          <p:nvCxnSpPr>
            <p:cNvPr id="24" name="直接连接符 23"/>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510283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500"/>
                                        <p:tgtEl>
                                          <p:spTgt spid="2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circle(in)">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p:nvPr/>
        </p:nvSpPr>
        <p:spPr>
          <a:xfrm>
            <a:off x="1834737" y="2447431"/>
            <a:ext cx="6358768" cy="369332"/>
          </a:xfrm>
          <a:prstGeom prst="rect">
            <a:avLst/>
          </a:prstGeom>
        </p:spPr>
        <p:txBody>
          <a:bodyPr wrap="square">
            <a:spAutoFit/>
          </a:bodyPr>
          <a:lstStyle/>
          <a:p>
            <a:r>
              <a:rPr lang="zh-CN" altLang="zh-CN" dirty="0"/>
              <a:t>多值逻辑可以更好的描述一些多状态的问题。</a:t>
            </a:r>
          </a:p>
        </p:txBody>
      </p:sp>
      <p:sp>
        <p:nvSpPr>
          <p:cNvPr id="7" name="Rectangle 45"/>
          <p:cNvSpPr/>
          <p:nvPr/>
        </p:nvSpPr>
        <p:spPr>
          <a:xfrm>
            <a:off x="1834737" y="3935318"/>
            <a:ext cx="8522527" cy="369332"/>
          </a:xfrm>
          <a:prstGeom prst="rect">
            <a:avLst/>
          </a:prstGeom>
        </p:spPr>
        <p:txBody>
          <a:bodyPr wrap="square">
            <a:spAutoFit/>
          </a:bodyPr>
          <a:lstStyle/>
          <a:p>
            <a:pPr algn="just">
              <a:defRPr/>
            </a:pPr>
            <a:r>
              <a:rPr lang="zh-CN" altLang="zh-CN" dirty="0"/>
              <a:t>在相同的位数情况下，多值数字系统相比二值逻辑可以包含更多的信息。</a:t>
            </a:r>
            <a:endParaRPr lang="en-US" sz="1000" noProof="1">
              <a:solidFill>
                <a:schemeClr val="bg1">
                  <a:lumMod val="50000"/>
                </a:schemeClr>
              </a:solidFill>
              <a:latin typeface="+mn-ea"/>
            </a:endParaRPr>
          </a:p>
        </p:txBody>
      </p:sp>
      <p:cxnSp>
        <p:nvCxnSpPr>
          <p:cNvPr id="8" name="Straight Connector 74"/>
          <p:cNvCxnSpPr>
            <a:cxnSpLocks/>
          </p:cNvCxnSpPr>
          <p:nvPr/>
        </p:nvCxnSpPr>
        <p:spPr>
          <a:xfrm>
            <a:off x="1269401" y="2091831"/>
            <a:ext cx="0" cy="405630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Oval 75"/>
          <p:cNvSpPr/>
          <p:nvPr/>
        </p:nvSpPr>
        <p:spPr>
          <a:xfrm>
            <a:off x="1074139" y="2447431"/>
            <a:ext cx="384175" cy="384175"/>
          </a:xfrm>
          <a:prstGeom prst="ellipse">
            <a:avLst/>
          </a:prstGeom>
          <a:solidFill>
            <a:schemeClr val="tx1">
              <a:lumMod val="85000"/>
              <a:lumOff val="1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600">
                <a:solidFill>
                  <a:schemeClr val="bg1"/>
                </a:solidFill>
                <a:latin typeface="Calibri Light" panose="020F0302020204030204" pitchFamily="34" charset="0"/>
              </a:rPr>
              <a:t>1</a:t>
            </a:r>
          </a:p>
        </p:txBody>
      </p:sp>
      <p:sp>
        <p:nvSpPr>
          <p:cNvPr id="10" name="Oval 76"/>
          <p:cNvSpPr/>
          <p:nvPr/>
        </p:nvSpPr>
        <p:spPr>
          <a:xfrm>
            <a:off x="1074137" y="3979073"/>
            <a:ext cx="384175" cy="384175"/>
          </a:xfrm>
          <a:prstGeom prst="ellipse">
            <a:avLst/>
          </a:prstGeom>
          <a:solidFill>
            <a:schemeClr val="tx1">
              <a:lumMod val="85000"/>
              <a:lumOff val="1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600">
                <a:solidFill>
                  <a:schemeClr val="bg1"/>
                </a:solidFill>
                <a:latin typeface="Calibri Light" panose="020F0302020204030204" pitchFamily="34" charset="0"/>
              </a:rPr>
              <a:t>2</a:t>
            </a:r>
          </a:p>
        </p:txBody>
      </p:sp>
      <p:sp>
        <p:nvSpPr>
          <p:cNvPr id="11" name="Oval 77"/>
          <p:cNvSpPr/>
          <p:nvPr/>
        </p:nvSpPr>
        <p:spPr>
          <a:xfrm>
            <a:off x="1074138" y="5236334"/>
            <a:ext cx="384175" cy="384175"/>
          </a:xfrm>
          <a:prstGeom prst="ellipse">
            <a:avLst/>
          </a:prstGeom>
          <a:solidFill>
            <a:schemeClr val="tx1">
              <a:lumMod val="85000"/>
              <a:lumOff val="1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600" dirty="0">
                <a:solidFill>
                  <a:schemeClr val="bg1"/>
                </a:solidFill>
                <a:latin typeface="Calibri Light" panose="020F0302020204030204" pitchFamily="34" charset="0"/>
              </a:rPr>
              <a:t>3</a:t>
            </a:r>
          </a:p>
        </p:txBody>
      </p:sp>
      <p:sp>
        <p:nvSpPr>
          <p:cNvPr id="13" name="Rectangle 43"/>
          <p:cNvSpPr/>
          <p:nvPr/>
        </p:nvSpPr>
        <p:spPr>
          <a:xfrm>
            <a:off x="1834737" y="5251177"/>
            <a:ext cx="7032538" cy="369332"/>
          </a:xfrm>
          <a:prstGeom prst="rect">
            <a:avLst/>
          </a:prstGeom>
        </p:spPr>
        <p:txBody>
          <a:bodyPr wrap="square">
            <a:spAutoFit/>
          </a:bodyPr>
          <a:lstStyle/>
          <a:p>
            <a:pPr algn="just">
              <a:defRPr/>
            </a:pPr>
            <a:r>
              <a:rPr lang="zh-CN" altLang="zh-CN" dirty="0"/>
              <a:t>如果</a:t>
            </a:r>
            <a:r>
              <a:rPr lang="en-US" altLang="zh-CN" dirty="0"/>
              <a:t>CPU</a:t>
            </a:r>
            <a:r>
              <a:rPr lang="zh-CN" altLang="zh-CN" dirty="0"/>
              <a:t>用多值逻辑来实现，那么其面积将大大缩小</a:t>
            </a:r>
            <a:endParaRPr lang="en-US" sz="1000" noProof="1">
              <a:solidFill>
                <a:schemeClr val="bg1">
                  <a:lumMod val="50000"/>
                </a:schemeClr>
              </a:solidFill>
              <a:latin typeface="+mn-ea"/>
            </a:endParaRPr>
          </a:p>
        </p:txBody>
      </p:sp>
      <p:sp>
        <p:nvSpPr>
          <p:cNvPr id="3" name="文本框 2"/>
          <p:cNvSpPr txBox="1"/>
          <p:nvPr/>
        </p:nvSpPr>
        <p:spPr>
          <a:xfrm>
            <a:off x="1074139" y="631530"/>
            <a:ext cx="5021861" cy="707886"/>
          </a:xfrm>
          <a:prstGeom prst="rect">
            <a:avLst/>
          </a:prstGeom>
          <a:noFill/>
        </p:spPr>
        <p:txBody>
          <a:bodyPr wrap="square" rtlCol="0">
            <a:spAutoFit/>
          </a:bodyPr>
          <a:lstStyle/>
          <a:p>
            <a:r>
              <a:rPr lang="en-US" altLang="zh-CN" sz="4000" b="1" spc="300" dirty="0">
                <a:latin typeface="Open Sans" panose="020B0606030504020204" pitchFamily="34" charset="0"/>
                <a:ea typeface="Open Sans" panose="020B0606030504020204" pitchFamily="34" charset="0"/>
                <a:cs typeface="Open Sans" panose="020B0606030504020204" pitchFamily="34" charset="0"/>
              </a:rPr>
              <a:t>significance </a:t>
            </a:r>
            <a:endParaRPr lang="zh-CN" altLang="en-US" sz="4000" b="1" spc="3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1239210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25"/>
                            </p:stCondLst>
                            <p:childTnLst>
                              <p:par>
                                <p:cTn id="11" presetID="22" presetClass="entr" presetSubtype="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1025"/>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25"/>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025"/>
                            </p:stCondLst>
                            <p:childTnLst>
                              <p:par>
                                <p:cTn id="27" presetID="53"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2525"/>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3025"/>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par>
                          <p:cTn id="44" fill="hold">
                            <p:stCondLst>
                              <p:cond delay="3525"/>
                            </p:stCondLst>
                            <p:childTnLst>
                              <p:par>
                                <p:cTn id="45" presetID="42"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anim calcmode="lin" valueType="num">
                                      <p:cBhvr>
                                        <p:cTn id="48" dur="500" fill="hold"/>
                                        <p:tgtEl>
                                          <p:spTgt spid="13"/>
                                        </p:tgtEl>
                                        <p:attrNameLst>
                                          <p:attrName>ppt_x</p:attrName>
                                        </p:attrNameLst>
                                      </p:cBhvr>
                                      <p:tavLst>
                                        <p:tav tm="0">
                                          <p:val>
                                            <p:strVal val="#ppt_x"/>
                                          </p:val>
                                        </p:tav>
                                        <p:tav tm="100000">
                                          <p:val>
                                            <p:strVal val="#ppt_x"/>
                                          </p:val>
                                        </p:tav>
                                      </p:tavLst>
                                    </p:anim>
                                    <p:anim calcmode="lin" valueType="num">
                                      <p:cBhvr>
                                        <p:cTn id="4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11" grpId="0" animBg="1"/>
      <p:bldP spid="13"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029479" y="1800601"/>
            <a:ext cx="2341393" cy="2215991"/>
          </a:xfrm>
          <a:prstGeom prst="rect">
            <a:avLst/>
          </a:prstGeom>
          <a:noFill/>
        </p:spPr>
        <p:txBody>
          <a:bodyPr wrap="square" rtlCol="0">
            <a:spAutoFit/>
          </a:bodyPr>
          <a:lstStyle/>
          <a:p>
            <a:r>
              <a:rPr lang="en-US" altLang="zh-CN" sz="13800" b="1" dirty="0">
                <a:latin typeface="Open Sans" panose="020B0606030504020204" pitchFamily="34" charset="0"/>
                <a:ea typeface="Open Sans" panose="020B0606030504020204" pitchFamily="34" charset="0"/>
                <a:cs typeface="Open Sans" panose="020B0606030504020204" pitchFamily="34" charset="0"/>
              </a:rPr>
              <a:t>03</a:t>
            </a:r>
            <a:endParaRPr lang="zh-CN" altLang="en-US" sz="13800" b="1" dirty="0">
              <a:latin typeface="Open Sans" panose="020B0606030504020204" pitchFamily="34" charset="0"/>
              <a:cs typeface="Open Sans" panose="020B0606030504020204" pitchFamily="34" charset="0"/>
            </a:endParaRPr>
          </a:p>
        </p:txBody>
      </p:sp>
      <p:sp>
        <p:nvSpPr>
          <p:cNvPr id="20" name="矩形 19"/>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630067" y="3680200"/>
            <a:ext cx="3140216" cy="369332"/>
          </a:xfrm>
          <a:prstGeom prst="rect">
            <a:avLst/>
          </a:prstGeom>
          <a:noFill/>
        </p:spPr>
        <p:txBody>
          <a:bodyPr wrap="square" rtlCol="0">
            <a:spAutoFit/>
          </a:bodyPr>
          <a:lstStyle/>
          <a:p>
            <a:pPr lvl="0" algn="ctr"/>
            <a:r>
              <a:rPr lang="zh-CN" altLang="zh-CN" dirty="0"/>
              <a:t>多值逻辑历史发展</a:t>
            </a:r>
          </a:p>
        </p:txBody>
      </p:sp>
      <p:sp>
        <p:nvSpPr>
          <p:cNvPr id="22" name="矩形 21"/>
          <p:cNvSpPr/>
          <p:nvPr/>
        </p:nvSpPr>
        <p:spPr>
          <a:xfrm>
            <a:off x="4729296" y="1734613"/>
            <a:ext cx="2733408" cy="29166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5029479" y="3096998"/>
            <a:ext cx="2513635" cy="1642858"/>
            <a:chOff x="6501056" y="2340604"/>
            <a:chExt cx="2513635" cy="1642858"/>
          </a:xfrm>
        </p:grpSpPr>
        <p:cxnSp>
          <p:nvCxnSpPr>
            <p:cNvPr id="24" name="直接连接符 23"/>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5687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500"/>
                                        <p:tgtEl>
                                          <p:spTgt spid="2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circle(in)">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096000" y="-803564"/>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6668652" y="2007372"/>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5" name="文本框 14"/>
          <p:cNvSpPr txBox="1"/>
          <p:nvPr/>
        </p:nvSpPr>
        <p:spPr>
          <a:xfrm>
            <a:off x="7311822" y="1769392"/>
            <a:ext cx="4404757" cy="646331"/>
          </a:xfrm>
          <a:prstGeom prst="rect">
            <a:avLst/>
          </a:prstGeom>
          <a:noFill/>
        </p:spPr>
        <p:txBody>
          <a:bodyPr wrap="square" rtlCol="0">
            <a:spAutoFit/>
          </a:bodyPr>
          <a:lstStyle/>
          <a:p>
            <a:r>
              <a:rPr lang="en-US" altLang="zh-CN" dirty="0"/>
              <a:t>Grosch</a:t>
            </a:r>
            <a:r>
              <a:rPr lang="zh-CN" altLang="zh-CN" dirty="0"/>
              <a:t>为旋风</a:t>
            </a:r>
            <a:r>
              <a:rPr lang="en-US" altLang="zh-CN" dirty="0"/>
              <a:t>II</a:t>
            </a:r>
            <a:r>
              <a:rPr lang="zh-CN" altLang="zh-CN" dirty="0"/>
              <a:t>型电子计算机提出三值逻辑部件的完整设计</a:t>
            </a:r>
            <a:r>
              <a:rPr lang="zh-CN" altLang="en-US" dirty="0"/>
              <a:t>。</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78429" y="612984"/>
            <a:ext cx="3890272" cy="830997"/>
          </a:xfrm>
          <a:prstGeom prst="rect">
            <a:avLst/>
          </a:prstGeom>
          <a:noFill/>
        </p:spPr>
        <p:txBody>
          <a:bodyPr wrap="square" rtlCol="0">
            <a:spAutoFit/>
          </a:bodyPr>
          <a:lstStyle/>
          <a:p>
            <a:r>
              <a:rPr lang="zh-CN" altLang="zh-CN" sz="1600" dirty="0"/>
              <a:t>第一个对任意基数都保持功能完备的多值逻辑代数</a:t>
            </a:r>
            <a:r>
              <a:rPr lang="zh-CN" altLang="en-US" sz="1600" dirty="0"/>
              <a:t>由</a:t>
            </a:r>
            <a:r>
              <a:rPr lang="en-US" altLang="zh-CN" sz="1600" dirty="0" err="1"/>
              <a:t>E.L.Post</a:t>
            </a:r>
            <a:r>
              <a:rPr lang="zh-CN" altLang="zh-CN" sz="1600" dirty="0"/>
              <a:t>在题为</a:t>
            </a:r>
            <a:r>
              <a:rPr lang="en-US" altLang="zh-CN" sz="1600" dirty="0"/>
              <a:t>“</a:t>
            </a:r>
            <a:r>
              <a:rPr lang="zh-CN" altLang="zh-CN" sz="1600" dirty="0"/>
              <a:t>基本命题的一般理论导引</a:t>
            </a:r>
            <a:r>
              <a:rPr lang="en-US" altLang="zh-CN" sz="1600" dirty="0"/>
              <a:t>”</a:t>
            </a:r>
            <a:r>
              <a:rPr lang="zh-CN" altLang="zh-CN" sz="1600" dirty="0"/>
              <a:t>的论文中提出</a:t>
            </a:r>
            <a:r>
              <a:rPr lang="zh-CN" altLang="en-US" sz="1600" dirty="0"/>
              <a:t>。</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5024580" y="993542"/>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 name="直接连接符 18"/>
          <p:cNvCxnSpPr>
            <a:cxnSpLocks/>
          </p:cNvCxnSpPr>
          <p:nvPr/>
        </p:nvCxnSpPr>
        <p:spPr>
          <a:xfrm>
            <a:off x="6090261" y="1266390"/>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7" name="直接连接符 66"/>
          <p:cNvCxnSpPr/>
          <p:nvPr/>
        </p:nvCxnSpPr>
        <p:spPr>
          <a:xfrm>
            <a:off x="6096000" y="6156036"/>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1" name="矩形 20">
            <a:extLst>
              <a:ext uri="{FF2B5EF4-FFF2-40B4-BE49-F238E27FC236}">
                <a16:creationId xmlns:a16="http://schemas.microsoft.com/office/drawing/2014/main" id="{F465A476-085B-4CC3-8512-59EF64E6A24A}"/>
              </a:ext>
            </a:extLst>
          </p:cNvPr>
          <p:cNvSpPr/>
          <p:nvPr/>
        </p:nvSpPr>
        <p:spPr>
          <a:xfrm>
            <a:off x="5679226" y="740291"/>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1921</a:t>
            </a:r>
            <a:endParaRPr lang="zh-CN" altLang="en-US" dirty="0">
              <a:solidFill>
                <a:schemeClr val="tx1"/>
              </a:solidFill>
            </a:endParaRPr>
          </a:p>
        </p:txBody>
      </p:sp>
      <p:sp>
        <p:nvSpPr>
          <p:cNvPr id="38" name="矩形 37">
            <a:extLst>
              <a:ext uri="{FF2B5EF4-FFF2-40B4-BE49-F238E27FC236}">
                <a16:creationId xmlns:a16="http://schemas.microsoft.com/office/drawing/2014/main" id="{FC2D55C9-25D9-40F5-89A0-F3453FB2606C}"/>
              </a:ext>
            </a:extLst>
          </p:cNvPr>
          <p:cNvSpPr/>
          <p:nvPr/>
        </p:nvSpPr>
        <p:spPr>
          <a:xfrm>
            <a:off x="5673487" y="1769392"/>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1952</a:t>
            </a:r>
            <a:endParaRPr lang="zh-CN" altLang="en-US" dirty="0">
              <a:solidFill>
                <a:schemeClr val="tx1"/>
              </a:solidFill>
            </a:endParaRPr>
          </a:p>
        </p:txBody>
      </p:sp>
      <p:sp>
        <p:nvSpPr>
          <p:cNvPr id="39" name="矩形 38">
            <a:extLst>
              <a:ext uri="{FF2B5EF4-FFF2-40B4-BE49-F238E27FC236}">
                <a16:creationId xmlns:a16="http://schemas.microsoft.com/office/drawing/2014/main" id="{3B13D3C3-FF9A-49E0-B54A-3207A991C74F}"/>
              </a:ext>
            </a:extLst>
          </p:cNvPr>
          <p:cNvSpPr/>
          <p:nvPr/>
        </p:nvSpPr>
        <p:spPr>
          <a:xfrm>
            <a:off x="5673487" y="2798493"/>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1958</a:t>
            </a:r>
            <a:endParaRPr lang="zh-CN" altLang="en-US" dirty="0">
              <a:solidFill>
                <a:schemeClr val="tx1"/>
              </a:solidFill>
            </a:endParaRPr>
          </a:p>
        </p:txBody>
      </p:sp>
      <p:sp>
        <p:nvSpPr>
          <p:cNvPr id="40" name="矩形 39">
            <a:extLst>
              <a:ext uri="{FF2B5EF4-FFF2-40B4-BE49-F238E27FC236}">
                <a16:creationId xmlns:a16="http://schemas.microsoft.com/office/drawing/2014/main" id="{1D984BFF-A878-412F-86D1-0BD7FBE7FEED}"/>
              </a:ext>
            </a:extLst>
          </p:cNvPr>
          <p:cNvSpPr/>
          <p:nvPr/>
        </p:nvSpPr>
        <p:spPr>
          <a:xfrm>
            <a:off x="5673487" y="3743957"/>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1965</a:t>
            </a:r>
            <a:endParaRPr lang="zh-CN" altLang="en-US" dirty="0">
              <a:solidFill>
                <a:schemeClr val="tx1"/>
              </a:solidFill>
            </a:endParaRPr>
          </a:p>
        </p:txBody>
      </p:sp>
      <p:sp>
        <p:nvSpPr>
          <p:cNvPr id="41" name="矩形 40">
            <a:extLst>
              <a:ext uri="{FF2B5EF4-FFF2-40B4-BE49-F238E27FC236}">
                <a16:creationId xmlns:a16="http://schemas.microsoft.com/office/drawing/2014/main" id="{536015AB-87EB-47FE-8F8C-B51E8F93A7C8}"/>
              </a:ext>
            </a:extLst>
          </p:cNvPr>
          <p:cNvSpPr/>
          <p:nvPr/>
        </p:nvSpPr>
        <p:spPr>
          <a:xfrm>
            <a:off x="5673487" y="4715486"/>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1971</a:t>
            </a:r>
            <a:endParaRPr lang="zh-CN" altLang="en-US" dirty="0">
              <a:solidFill>
                <a:schemeClr val="tx1"/>
              </a:solidFill>
            </a:endParaRPr>
          </a:p>
        </p:txBody>
      </p:sp>
      <p:sp>
        <p:nvSpPr>
          <p:cNvPr id="42" name="矩形 41">
            <a:extLst>
              <a:ext uri="{FF2B5EF4-FFF2-40B4-BE49-F238E27FC236}">
                <a16:creationId xmlns:a16="http://schemas.microsoft.com/office/drawing/2014/main" id="{6CAF803C-E804-4FCA-A794-3FD98B8319A2}"/>
              </a:ext>
            </a:extLst>
          </p:cNvPr>
          <p:cNvSpPr/>
          <p:nvPr/>
        </p:nvSpPr>
        <p:spPr>
          <a:xfrm>
            <a:off x="5673487" y="5762458"/>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1979</a:t>
            </a:r>
            <a:endParaRPr lang="zh-CN" altLang="en-US" dirty="0">
              <a:solidFill>
                <a:schemeClr val="tx1"/>
              </a:solidFill>
            </a:endParaRPr>
          </a:p>
        </p:txBody>
      </p:sp>
      <p:cxnSp>
        <p:nvCxnSpPr>
          <p:cNvPr id="43" name="直接连接符 42">
            <a:extLst>
              <a:ext uri="{FF2B5EF4-FFF2-40B4-BE49-F238E27FC236}">
                <a16:creationId xmlns:a16="http://schemas.microsoft.com/office/drawing/2014/main" id="{8CCE0405-3CE1-4530-BDD7-72C50954C01B}"/>
              </a:ext>
            </a:extLst>
          </p:cNvPr>
          <p:cNvCxnSpPr>
            <a:cxnSpLocks/>
          </p:cNvCxnSpPr>
          <p:nvPr/>
        </p:nvCxnSpPr>
        <p:spPr>
          <a:xfrm>
            <a:off x="6090261" y="2315841"/>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4" name="直接连接符 43">
            <a:extLst>
              <a:ext uri="{FF2B5EF4-FFF2-40B4-BE49-F238E27FC236}">
                <a16:creationId xmlns:a16="http://schemas.microsoft.com/office/drawing/2014/main" id="{9A33283C-B5B8-428E-917B-A5F2F3226EBE}"/>
              </a:ext>
            </a:extLst>
          </p:cNvPr>
          <p:cNvCxnSpPr>
            <a:cxnSpLocks/>
          </p:cNvCxnSpPr>
          <p:nvPr/>
        </p:nvCxnSpPr>
        <p:spPr>
          <a:xfrm>
            <a:off x="6094047" y="3302360"/>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5" name="直接连接符 44">
            <a:extLst>
              <a:ext uri="{FF2B5EF4-FFF2-40B4-BE49-F238E27FC236}">
                <a16:creationId xmlns:a16="http://schemas.microsoft.com/office/drawing/2014/main" id="{8472EECC-1E5B-44FD-A9FE-6D8648C98E15}"/>
              </a:ext>
            </a:extLst>
          </p:cNvPr>
          <p:cNvCxnSpPr>
            <a:cxnSpLocks/>
          </p:cNvCxnSpPr>
          <p:nvPr/>
        </p:nvCxnSpPr>
        <p:spPr>
          <a:xfrm>
            <a:off x="6103572" y="4248493"/>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6" name="直接连接符 45">
            <a:extLst>
              <a:ext uri="{FF2B5EF4-FFF2-40B4-BE49-F238E27FC236}">
                <a16:creationId xmlns:a16="http://schemas.microsoft.com/office/drawing/2014/main" id="{F1592002-F677-48E5-B23C-74FDF2276426}"/>
              </a:ext>
            </a:extLst>
          </p:cNvPr>
          <p:cNvCxnSpPr>
            <a:cxnSpLocks/>
          </p:cNvCxnSpPr>
          <p:nvPr/>
        </p:nvCxnSpPr>
        <p:spPr>
          <a:xfrm>
            <a:off x="6103572" y="5260130"/>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7" name="文本框 46">
            <a:extLst>
              <a:ext uri="{FF2B5EF4-FFF2-40B4-BE49-F238E27FC236}">
                <a16:creationId xmlns:a16="http://schemas.microsoft.com/office/drawing/2014/main" id="{0408DA81-222C-4178-8C42-BC0CF30635F5}"/>
              </a:ext>
            </a:extLst>
          </p:cNvPr>
          <p:cNvSpPr txBox="1"/>
          <p:nvPr/>
        </p:nvSpPr>
        <p:spPr>
          <a:xfrm>
            <a:off x="890046" y="2728863"/>
            <a:ext cx="3890272" cy="646331"/>
          </a:xfrm>
          <a:prstGeom prst="rect">
            <a:avLst/>
          </a:prstGeom>
          <a:noFill/>
        </p:spPr>
        <p:txBody>
          <a:bodyPr wrap="square" rtlCol="0">
            <a:spAutoFit/>
          </a:bodyPr>
          <a:lstStyle/>
          <a:p>
            <a:r>
              <a:rPr lang="zh-CN" altLang="zh-CN" dirty="0"/>
              <a:t>莫斯科大学成功地研制出了世界上第一台三值计算机</a:t>
            </a:r>
            <a:r>
              <a:rPr lang="zh-CN" altLang="en-US" dirty="0"/>
              <a:t>。</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8" name="直接连接符 47">
            <a:extLst>
              <a:ext uri="{FF2B5EF4-FFF2-40B4-BE49-F238E27FC236}">
                <a16:creationId xmlns:a16="http://schemas.microsoft.com/office/drawing/2014/main" id="{0D444101-A6C4-4CFF-9853-373131F6F699}"/>
              </a:ext>
            </a:extLst>
          </p:cNvPr>
          <p:cNvCxnSpPr/>
          <p:nvPr/>
        </p:nvCxnSpPr>
        <p:spPr>
          <a:xfrm>
            <a:off x="4911785" y="2978623"/>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9" name="直接连接符 48">
            <a:extLst>
              <a:ext uri="{FF2B5EF4-FFF2-40B4-BE49-F238E27FC236}">
                <a16:creationId xmlns:a16="http://schemas.microsoft.com/office/drawing/2014/main" id="{2FCAC4A6-C8E4-4C97-9C36-F94C11B65E76}"/>
              </a:ext>
            </a:extLst>
          </p:cNvPr>
          <p:cNvCxnSpPr/>
          <p:nvPr/>
        </p:nvCxnSpPr>
        <p:spPr>
          <a:xfrm>
            <a:off x="6668652" y="4033927"/>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文本框 49">
            <a:extLst>
              <a:ext uri="{FF2B5EF4-FFF2-40B4-BE49-F238E27FC236}">
                <a16:creationId xmlns:a16="http://schemas.microsoft.com/office/drawing/2014/main" id="{655DCD4B-4461-425E-B0BE-52134E3FD318}"/>
              </a:ext>
            </a:extLst>
          </p:cNvPr>
          <p:cNvSpPr txBox="1"/>
          <p:nvPr/>
        </p:nvSpPr>
        <p:spPr>
          <a:xfrm>
            <a:off x="7311822" y="3795947"/>
            <a:ext cx="4404757" cy="646331"/>
          </a:xfrm>
          <a:prstGeom prst="rect">
            <a:avLst/>
          </a:prstGeom>
          <a:noFill/>
        </p:spPr>
        <p:txBody>
          <a:bodyPr wrap="square" rtlCol="0">
            <a:spAutoFit/>
          </a:bodyPr>
          <a:lstStyle/>
          <a:p>
            <a:r>
              <a:rPr lang="en-US" altLang="zh-CN" dirty="0"/>
              <a:t>Zadeh</a:t>
            </a:r>
            <a:r>
              <a:rPr lang="zh-CN" altLang="zh-CN" dirty="0"/>
              <a:t>开始用推广的集合论方法形式化模糊概念</a:t>
            </a:r>
            <a:r>
              <a:rPr lang="zh-CN" altLang="en-US" sz="1400" dirty="0"/>
              <a:t>。</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1" name="直接连接符 50">
            <a:extLst>
              <a:ext uri="{FF2B5EF4-FFF2-40B4-BE49-F238E27FC236}">
                <a16:creationId xmlns:a16="http://schemas.microsoft.com/office/drawing/2014/main" id="{AA7C49B1-7D1B-42DA-A484-56D687F137FC}"/>
              </a:ext>
            </a:extLst>
          </p:cNvPr>
          <p:cNvCxnSpPr/>
          <p:nvPr/>
        </p:nvCxnSpPr>
        <p:spPr>
          <a:xfrm>
            <a:off x="6893624" y="6000438"/>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2" name="文本框 51">
            <a:extLst>
              <a:ext uri="{FF2B5EF4-FFF2-40B4-BE49-F238E27FC236}">
                <a16:creationId xmlns:a16="http://schemas.microsoft.com/office/drawing/2014/main" id="{6ACCADF5-5CD8-4284-8A88-9E8A2892256D}"/>
              </a:ext>
            </a:extLst>
          </p:cNvPr>
          <p:cNvSpPr txBox="1"/>
          <p:nvPr/>
        </p:nvSpPr>
        <p:spPr>
          <a:xfrm>
            <a:off x="972886" y="4674877"/>
            <a:ext cx="3938899" cy="646331"/>
          </a:xfrm>
          <a:prstGeom prst="rect">
            <a:avLst/>
          </a:prstGeom>
          <a:noFill/>
        </p:spPr>
        <p:txBody>
          <a:bodyPr wrap="square" rtlCol="0">
            <a:spAutoFit/>
          </a:bodyPr>
          <a:lstStyle/>
          <a:p>
            <a:r>
              <a:rPr lang="en-US" altLang="zh-CN" dirty="0"/>
              <a:t>IEEE</a:t>
            </a:r>
            <a:r>
              <a:rPr lang="zh-CN" altLang="zh-CN" dirty="0"/>
              <a:t>在美国发起并举办了首届国际多值逻辑学术讨论会</a:t>
            </a:r>
            <a:r>
              <a:rPr lang="zh-CN" altLang="en-US" dirty="0"/>
              <a:t>。</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303939B-3D90-4B39-A179-16B064B1AA58}"/>
              </a:ext>
            </a:extLst>
          </p:cNvPr>
          <p:cNvSpPr txBox="1"/>
          <p:nvPr/>
        </p:nvSpPr>
        <p:spPr>
          <a:xfrm>
            <a:off x="7416122" y="5681603"/>
            <a:ext cx="3890272" cy="646331"/>
          </a:xfrm>
          <a:prstGeom prst="rect">
            <a:avLst/>
          </a:prstGeom>
          <a:noFill/>
        </p:spPr>
        <p:txBody>
          <a:bodyPr wrap="square" rtlCol="0">
            <a:spAutoFit/>
          </a:bodyPr>
          <a:lstStyle/>
          <a:p>
            <a:r>
              <a:rPr lang="en-US" altLang="zh-CN" dirty="0"/>
              <a:t>J</a:t>
            </a:r>
            <a:r>
              <a:rPr lang="zh-CN" altLang="zh-CN" dirty="0"/>
              <a:t>．</a:t>
            </a:r>
            <a:r>
              <a:rPr lang="en-US" altLang="zh-CN" dirty="0" err="1"/>
              <a:t>Pavelka</a:t>
            </a:r>
            <a:r>
              <a:rPr lang="zh-CN" altLang="zh-CN" dirty="0"/>
              <a:t>，构建了模糊命题逻辑，对逻辑系统提出了新的完全性概念</a:t>
            </a:r>
            <a:r>
              <a:rPr lang="zh-CN" altLang="en-US" dirty="0"/>
              <a:t>。</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4" name="直接连接符 53">
            <a:extLst>
              <a:ext uri="{FF2B5EF4-FFF2-40B4-BE49-F238E27FC236}">
                <a16:creationId xmlns:a16="http://schemas.microsoft.com/office/drawing/2014/main" id="{79339988-4EFD-4984-90DC-335048098FFC}"/>
              </a:ext>
            </a:extLst>
          </p:cNvPr>
          <p:cNvCxnSpPr/>
          <p:nvPr/>
        </p:nvCxnSpPr>
        <p:spPr>
          <a:xfrm>
            <a:off x="4911785" y="4963704"/>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41548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47" presetClass="entr" presetSubtype="0" fill="hold" grpId="0" nodeType="afterEffect">
                                  <p:stCondLst>
                                    <p:cond delay="0"/>
                                  </p:stCondLst>
                                  <p:iterate type="lt">
                                    <p:tmPct val="10000"/>
                                  </p:iterate>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250"/>
                                        <p:tgtEl>
                                          <p:spTgt spid="15">
                                            <p:txEl>
                                              <p:pRg st="0" end="0"/>
                                            </p:txEl>
                                          </p:spTgt>
                                        </p:tgtEl>
                                      </p:cBhvr>
                                    </p:animEffect>
                                    <p:anim calcmode="lin" valueType="num">
                                      <p:cBhvr>
                                        <p:cTn id="16" dur="25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7" dur="25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2500"/>
                            </p:stCondLst>
                            <p:childTnLst>
                              <p:par>
                                <p:cTn id="23" presetID="47" presetClass="entr" presetSubtype="0" fill="hold" grpId="0" nodeType="afterEffect">
                                  <p:stCondLst>
                                    <p:cond delay="0"/>
                                  </p:stCondLst>
                                  <p:iterate type="lt">
                                    <p:tmPct val="10000"/>
                                  </p:iterate>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fade">
                                      <p:cBhvr>
                                        <p:cTn id="25" dur="250"/>
                                        <p:tgtEl>
                                          <p:spTgt spid="16">
                                            <p:txEl>
                                              <p:pRg st="0" end="0"/>
                                            </p:txEl>
                                          </p:spTgt>
                                        </p:tgtEl>
                                      </p:cBhvr>
                                    </p:animEffect>
                                    <p:anim calcmode="lin" valueType="num">
                                      <p:cBhvr>
                                        <p:cTn id="26" dur="25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75"/>
                            </p:stCondLst>
                            <p:childTnLst>
                              <p:par>
                                <p:cTn id="29" presetID="22" presetClass="entr" presetSubtype="1"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4575"/>
                            </p:stCondLst>
                            <p:childTnLst>
                              <p:par>
                                <p:cTn id="33" presetID="22" presetClass="entr" presetSubtype="1"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childTnLst>
                          </p:cTn>
                        </p:par>
                        <p:par>
                          <p:cTn id="36" fill="hold">
                            <p:stCondLst>
                              <p:cond delay="5075"/>
                            </p:stCondLst>
                            <p:childTnLst>
                              <p:par>
                                <p:cTn id="37" presetID="22" presetClass="entr" presetSubtype="1"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500"/>
                                        <p:tgtEl>
                                          <p:spTgt spid="43"/>
                                        </p:tgtEl>
                                      </p:cBhvr>
                                    </p:animEffect>
                                  </p:childTnLst>
                                </p:cTn>
                              </p:par>
                            </p:childTnLst>
                          </p:cTn>
                        </p:par>
                        <p:par>
                          <p:cTn id="40" fill="hold">
                            <p:stCondLst>
                              <p:cond delay="5575"/>
                            </p:stCondLst>
                            <p:childTnLst>
                              <p:par>
                                <p:cTn id="41" presetID="22" presetClass="entr" presetSubtype="1"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up)">
                                      <p:cBhvr>
                                        <p:cTn id="43" dur="500"/>
                                        <p:tgtEl>
                                          <p:spTgt spid="44"/>
                                        </p:tgtEl>
                                      </p:cBhvr>
                                    </p:animEffect>
                                  </p:childTnLst>
                                </p:cTn>
                              </p:par>
                            </p:childTnLst>
                          </p:cTn>
                        </p:par>
                        <p:par>
                          <p:cTn id="44" fill="hold">
                            <p:stCondLst>
                              <p:cond delay="6075"/>
                            </p:stCondLst>
                            <p:childTnLst>
                              <p:par>
                                <p:cTn id="45" presetID="22" presetClass="entr" presetSubtype="1" fill="hold"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up)">
                                      <p:cBhvr>
                                        <p:cTn id="47" dur="500"/>
                                        <p:tgtEl>
                                          <p:spTgt spid="45"/>
                                        </p:tgtEl>
                                      </p:cBhvr>
                                    </p:animEffect>
                                  </p:childTnLst>
                                </p:cTn>
                              </p:par>
                            </p:childTnLst>
                          </p:cTn>
                        </p:par>
                        <p:par>
                          <p:cTn id="48" fill="hold">
                            <p:stCondLst>
                              <p:cond delay="6575"/>
                            </p:stCondLst>
                            <p:childTnLst>
                              <p:par>
                                <p:cTn id="49" presetID="22" presetClass="entr" presetSubtype="1"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up)">
                                      <p:cBhvr>
                                        <p:cTn id="51" dur="500"/>
                                        <p:tgtEl>
                                          <p:spTgt spid="46"/>
                                        </p:tgtEl>
                                      </p:cBhvr>
                                    </p:animEffect>
                                  </p:childTnLst>
                                </p:cTn>
                              </p:par>
                            </p:childTnLst>
                          </p:cTn>
                        </p:par>
                        <p:par>
                          <p:cTn id="52" fill="hold">
                            <p:stCondLst>
                              <p:cond delay="7075"/>
                            </p:stCondLst>
                            <p:childTnLst>
                              <p:par>
                                <p:cTn id="53" presetID="22" presetClass="entr" presetSubtype="2"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childTnLst>
                          </p:cTn>
                        </p:par>
                        <p:par>
                          <p:cTn id="56" fill="hold">
                            <p:stCondLst>
                              <p:cond delay="7575"/>
                            </p:stCondLst>
                            <p:childTnLst>
                              <p:par>
                                <p:cTn id="57" presetID="47" presetClass="entr" presetSubtype="0" fill="hold" grpId="0" nodeType="afterEffect">
                                  <p:stCondLst>
                                    <p:cond delay="0"/>
                                  </p:stCondLst>
                                  <p:iterate type="lt">
                                    <p:tmPct val="10000"/>
                                  </p:iterate>
                                  <p:childTnLst>
                                    <p:set>
                                      <p:cBhvr>
                                        <p:cTn id="58" dur="1" fill="hold">
                                          <p:stCondLst>
                                            <p:cond delay="0"/>
                                          </p:stCondLst>
                                        </p:cTn>
                                        <p:tgtEl>
                                          <p:spTgt spid="47">
                                            <p:txEl>
                                              <p:pRg st="0" end="0"/>
                                            </p:txEl>
                                          </p:spTgt>
                                        </p:tgtEl>
                                        <p:attrNameLst>
                                          <p:attrName>style.visibility</p:attrName>
                                        </p:attrNameLst>
                                      </p:cBhvr>
                                      <p:to>
                                        <p:strVal val="visible"/>
                                      </p:to>
                                    </p:set>
                                    <p:animEffect transition="in" filter="fade">
                                      <p:cBhvr>
                                        <p:cTn id="59" dur="250"/>
                                        <p:tgtEl>
                                          <p:spTgt spid="47">
                                            <p:txEl>
                                              <p:pRg st="0" end="0"/>
                                            </p:txEl>
                                          </p:spTgt>
                                        </p:tgtEl>
                                      </p:cBhvr>
                                    </p:animEffect>
                                    <p:anim calcmode="lin" valueType="num">
                                      <p:cBhvr>
                                        <p:cTn id="60" dur="25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61" dur="25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8400"/>
                            </p:stCondLst>
                            <p:childTnLst>
                              <p:par>
                                <p:cTn id="63" presetID="22" presetClass="entr" presetSubtype="8" fill="hold"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left)">
                                      <p:cBhvr>
                                        <p:cTn id="65" dur="500"/>
                                        <p:tgtEl>
                                          <p:spTgt spid="49"/>
                                        </p:tgtEl>
                                      </p:cBhvr>
                                    </p:animEffect>
                                  </p:childTnLst>
                                </p:cTn>
                              </p:par>
                            </p:childTnLst>
                          </p:cTn>
                        </p:par>
                        <p:par>
                          <p:cTn id="66" fill="hold">
                            <p:stCondLst>
                              <p:cond delay="8900"/>
                            </p:stCondLst>
                            <p:childTnLst>
                              <p:par>
                                <p:cTn id="67" presetID="47" presetClass="entr" presetSubtype="0" fill="hold" grpId="0" nodeType="afterEffect">
                                  <p:stCondLst>
                                    <p:cond delay="0"/>
                                  </p:stCondLst>
                                  <p:iterate type="lt">
                                    <p:tmPct val="10000"/>
                                  </p:iterate>
                                  <p:childTnLst>
                                    <p:set>
                                      <p:cBhvr>
                                        <p:cTn id="68" dur="1" fill="hold">
                                          <p:stCondLst>
                                            <p:cond delay="0"/>
                                          </p:stCondLst>
                                        </p:cTn>
                                        <p:tgtEl>
                                          <p:spTgt spid="50">
                                            <p:txEl>
                                              <p:pRg st="0" end="0"/>
                                            </p:txEl>
                                          </p:spTgt>
                                        </p:tgtEl>
                                        <p:attrNameLst>
                                          <p:attrName>style.visibility</p:attrName>
                                        </p:attrNameLst>
                                      </p:cBhvr>
                                      <p:to>
                                        <p:strVal val="visible"/>
                                      </p:to>
                                    </p:set>
                                    <p:animEffect transition="in" filter="fade">
                                      <p:cBhvr>
                                        <p:cTn id="69" dur="250"/>
                                        <p:tgtEl>
                                          <p:spTgt spid="50">
                                            <p:txEl>
                                              <p:pRg st="0" end="0"/>
                                            </p:txEl>
                                          </p:spTgt>
                                        </p:tgtEl>
                                      </p:cBhvr>
                                    </p:animEffect>
                                    <p:anim calcmode="lin" valueType="num">
                                      <p:cBhvr>
                                        <p:cTn id="70" dur="25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71" dur="25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72" fill="hold">
                            <p:stCondLst>
                              <p:cond delay="9725"/>
                            </p:stCondLst>
                            <p:childTnLst>
                              <p:par>
                                <p:cTn id="73" presetID="22" presetClass="entr" presetSubtype="8"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left)">
                                      <p:cBhvr>
                                        <p:cTn id="75" dur="500"/>
                                        <p:tgtEl>
                                          <p:spTgt spid="51"/>
                                        </p:tgtEl>
                                      </p:cBhvr>
                                    </p:animEffect>
                                  </p:childTnLst>
                                </p:cTn>
                              </p:par>
                            </p:childTnLst>
                          </p:cTn>
                        </p:par>
                        <p:par>
                          <p:cTn id="76" fill="hold">
                            <p:stCondLst>
                              <p:cond delay="10225"/>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52">
                                            <p:txEl>
                                              <p:pRg st="0" end="0"/>
                                            </p:txEl>
                                          </p:spTgt>
                                        </p:tgtEl>
                                        <p:attrNameLst>
                                          <p:attrName>style.visibility</p:attrName>
                                        </p:attrNameLst>
                                      </p:cBhvr>
                                      <p:to>
                                        <p:strVal val="visible"/>
                                      </p:to>
                                    </p:set>
                                    <p:animEffect transition="in" filter="fade">
                                      <p:cBhvr>
                                        <p:cTn id="79" dur="250"/>
                                        <p:tgtEl>
                                          <p:spTgt spid="52">
                                            <p:txEl>
                                              <p:pRg st="0" end="0"/>
                                            </p:txEl>
                                          </p:spTgt>
                                        </p:tgtEl>
                                      </p:cBhvr>
                                    </p:animEffect>
                                    <p:anim calcmode="lin" valueType="num">
                                      <p:cBhvr>
                                        <p:cTn id="80" dur="25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11125"/>
                            </p:stCondLst>
                            <p:childTnLst>
                              <p:par>
                                <p:cTn id="83" presetID="22" presetClass="entr" presetSubtype="2" fill="hold" nodeType="after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wipe(right)">
                                      <p:cBhvr>
                                        <p:cTn id="85" dur="500"/>
                                        <p:tgtEl>
                                          <p:spTgt spid="54"/>
                                        </p:tgtEl>
                                      </p:cBhvr>
                                    </p:animEffect>
                                  </p:childTnLst>
                                </p:cTn>
                              </p:par>
                            </p:childTnLst>
                          </p:cTn>
                        </p:par>
                        <p:par>
                          <p:cTn id="86" fill="hold">
                            <p:stCondLst>
                              <p:cond delay="11625"/>
                            </p:stCondLst>
                            <p:childTnLst>
                              <p:par>
                                <p:cTn id="87" presetID="47" presetClass="entr" presetSubtype="0" fill="hold" grpId="0" nodeType="afterEffect">
                                  <p:stCondLst>
                                    <p:cond delay="0"/>
                                  </p:stCondLst>
                                  <p:iterate type="lt">
                                    <p:tmPct val="10000"/>
                                  </p:iterate>
                                  <p:childTnLst>
                                    <p:set>
                                      <p:cBhvr>
                                        <p:cTn id="88" dur="1" fill="hold">
                                          <p:stCondLst>
                                            <p:cond delay="0"/>
                                          </p:stCondLst>
                                        </p:cTn>
                                        <p:tgtEl>
                                          <p:spTgt spid="53">
                                            <p:txEl>
                                              <p:pRg st="0" end="0"/>
                                            </p:txEl>
                                          </p:spTgt>
                                        </p:tgtEl>
                                        <p:attrNameLst>
                                          <p:attrName>style.visibility</p:attrName>
                                        </p:attrNameLst>
                                      </p:cBhvr>
                                      <p:to>
                                        <p:strVal val="visible"/>
                                      </p:to>
                                    </p:set>
                                    <p:animEffect transition="in" filter="fade">
                                      <p:cBhvr>
                                        <p:cTn id="89" dur="250"/>
                                        <p:tgtEl>
                                          <p:spTgt spid="53">
                                            <p:txEl>
                                              <p:pRg st="0" end="0"/>
                                            </p:txEl>
                                          </p:spTgt>
                                        </p:tgtEl>
                                      </p:cBhvr>
                                    </p:animEffect>
                                    <p:anim calcmode="lin" valueType="num">
                                      <p:cBhvr>
                                        <p:cTn id="90" dur="25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91" dur="25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47" grpId="0" build="p"/>
      <p:bldP spid="50" grpId="0" build="p"/>
      <p:bldP spid="52" grpId="0" build="p"/>
      <p:bldP spid="5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096000" y="-803564"/>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6668652" y="2007372"/>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5" name="文本框 14"/>
          <p:cNvSpPr txBox="1"/>
          <p:nvPr/>
        </p:nvSpPr>
        <p:spPr>
          <a:xfrm>
            <a:off x="7311822" y="1769392"/>
            <a:ext cx="4404757" cy="369332"/>
          </a:xfrm>
          <a:prstGeom prst="rect">
            <a:avLst/>
          </a:prstGeom>
          <a:noFill/>
        </p:spPr>
        <p:txBody>
          <a:bodyPr wrap="square" rtlCol="0">
            <a:spAutoFit/>
          </a:bodyPr>
          <a:lstStyle/>
          <a:p>
            <a:r>
              <a:rPr lang="en-US" altLang="zh-CN" dirty="0" err="1"/>
              <a:t>Signetics</a:t>
            </a:r>
            <a:r>
              <a:rPr lang="zh-CN" altLang="zh-CN" dirty="0"/>
              <a:t>公司推出了四值</a:t>
            </a:r>
            <a:r>
              <a:rPr lang="en-US" altLang="zh-CN" dirty="0"/>
              <a:t>I</a:t>
            </a:r>
            <a:r>
              <a:rPr lang="en-US" altLang="zh-CN" baseline="30000" dirty="0"/>
              <a:t>2</a:t>
            </a:r>
            <a:r>
              <a:rPr lang="en-US" altLang="zh-CN" dirty="0"/>
              <a:t>L</a:t>
            </a:r>
            <a:r>
              <a:rPr lang="zh-CN" altLang="zh-CN" dirty="0"/>
              <a:t>器件</a:t>
            </a:r>
            <a:r>
              <a:rPr lang="zh-CN" altLang="en-US" dirty="0"/>
              <a:t>。</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72886" y="670376"/>
            <a:ext cx="3890272" cy="646331"/>
          </a:xfrm>
          <a:prstGeom prst="rect">
            <a:avLst/>
          </a:prstGeom>
          <a:noFill/>
        </p:spPr>
        <p:txBody>
          <a:bodyPr wrap="square" rtlCol="0">
            <a:spAutoFit/>
          </a:bodyPr>
          <a:lstStyle/>
          <a:p>
            <a:r>
              <a:rPr lang="zh-CN" altLang="zh-CN" dirty="0"/>
              <a:t>美国纽约州立大学在二值主机上用微程序仿真实现一台三值计算机。</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5024580" y="993542"/>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 name="直接连接符 18"/>
          <p:cNvCxnSpPr>
            <a:cxnSpLocks/>
          </p:cNvCxnSpPr>
          <p:nvPr/>
        </p:nvCxnSpPr>
        <p:spPr>
          <a:xfrm>
            <a:off x="6090261" y="1266390"/>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7" name="直接连接符 66"/>
          <p:cNvCxnSpPr/>
          <p:nvPr/>
        </p:nvCxnSpPr>
        <p:spPr>
          <a:xfrm>
            <a:off x="6096000" y="6156036"/>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1" name="矩形 20">
            <a:extLst>
              <a:ext uri="{FF2B5EF4-FFF2-40B4-BE49-F238E27FC236}">
                <a16:creationId xmlns:a16="http://schemas.microsoft.com/office/drawing/2014/main" id="{F465A476-085B-4CC3-8512-59EF64E6A24A}"/>
              </a:ext>
            </a:extLst>
          </p:cNvPr>
          <p:cNvSpPr/>
          <p:nvPr/>
        </p:nvSpPr>
        <p:spPr>
          <a:xfrm>
            <a:off x="5679226" y="740291"/>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1973</a:t>
            </a:r>
            <a:endParaRPr lang="zh-CN" altLang="en-US" dirty="0">
              <a:solidFill>
                <a:schemeClr val="tx1"/>
              </a:solidFill>
            </a:endParaRPr>
          </a:p>
        </p:txBody>
      </p:sp>
      <p:sp>
        <p:nvSpPr>
          <p:cNvPr id="38" name="矩形 37">
            <a:extLst>
              <a:ext uri="{FF2B5EF4-FFF2-40B4-BE49-F238E27FC236}">
                <a16:creationId xmlns:a16="http://schemas.microsoft.com/office/drawing/2014/main" id="{FC2D55C9-25D9-40F5-89A0-F3453FB2606C}"/>
              </a:ext>
            </a:extLst>
          </p:cNvPr>
          <p:cNvSpPr/>
          <p:nvPr/>
        </p:nvSpPr>
        <p:spPr>
          <a:xfrm>
            <a:off x="5673487" y="1769392"/>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1976</a:t>
            </a:r>
            <a:endParaRPr lang="zh-CN" altLang="en-US" dirty="0">
              <a:solidFill>
                <a:schemeClr val="tx1"/>
              </a:solidFill>
            </a:endParaRPr>
          </a:p>
        </p:txBody>
      </p:sp>
      <p:sp>
        <p:nvSpPr>
          <p:cNvPr id="39" name="矩形 38">
            <a:extLst>
              <a:ext uri="{FF2B5EF4-FFF2-40B4-BE49-F238E27FC236}">
                <a16:creationId xmlns:a16="http://schemas.microsoft.com/office/drawing/2014/main" id="{3B13D3C3-FF9A-49E0-B54A-3207A991C74F}"/>
              </a:ext>
            </a:extLst>
          </p:cNvPr>
          <p:cNvSpPr/>
          <p:nvPr/>
        </p:nvSpPr>
        <p:spPr>
          <a:xfrm>
            <a:off x="5673487" y="2798493"/>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1981</a:t>
            </a:r>
            <a:endParaRPr lang="zh-CN" altLang="en-US" dirty="0">
              <a:solidFill>
                <a:schemeClr val="tx1"/>
              </a:solidFill>
            </a:endParaRPr>
          </a:p>
        </p:txBody>
      </p:sp>
      <p:sp>
        <p:nvSpPr>
          <p:cNvPr id="40" name="矩形 39">
            <a:extLst>
              <a:ext uri="{FF2B5EF4-FFF2-40B4-BE49-F238E27FC236}">
                <a16:creationId xmlns:a16="http://schemas.microsoft.com/office/drawing/2014/main" id="{1D984BFF-A878-412F-86D1-0BD7FBE7FEED}"/>
              </a:ext>
            </a:extLst>
          </p:cNvPr>
          <p:cNvSpPr/>
          <p:nvPr/>
        </p:nvSpPr>
        <p:spPr>
          <a:xfrm>
            <a:off x="5673487" y="3743957"/>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2000</a:t>
            </a:r>
            <a:endParaRPr lang="zh-CN" altLang="en-US" dirty="0">
              <a:solidFill>
                <a:schemeClr val="tx1"/>
              </a:solidFill>
            </a:endParaRPr>
          </a:p>
        </p:txBody>
      </p:sp>
      <p:sp>
        <p:nvSpPr>
          <p:cNvPr id="41" name="矩形 40">
            <a:extLst>
              <a:ext uri="{FF2B5EF4-FFF2-40B4-BE49-F238E27FC236}">
                <a16:creationId xmlns:a16="http://schemas.microsoft.com/office/drawing/2014/main" id="{536015AB-87EB-47FE-8F8C-B51E8F93A7C8}"/>
              </a:ext>
            </a:extLst>
          </p:cNvPr>
          <p:cNvSpPr/>
          <p:nvPr/>
        </p:nvSpPr>
        <p:spPr>
          <a:xfrm>
            <a:off x="5673487" y="4715486"/>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2003</a:t>
            </a:r>
            <a:endParaRPr lang="zh-CN" altLang="en-US" dirty="0">
              <a:solidFill>
                <a:schemeClr val="tx1"/>
              </a:solidFill>
            </a:endParaRPr>
          </a:p>
        </p:txBody>
      </p:sp>
      <p:sp>
        <p:nvSpPr>
          <p:cNvPr id="42" name="矩形 41">
            <a:extLst>
              <a:ext uri="{FF2B5EF4-FFF2-40B4-BE49-F238E27FC236}">
                <a16:creationId xmlns:a16="http://schemas.microsoft.com/office/drawing/2014/main" id="{6CAF803C-E804-4FCA-A794-3FD98B8319A2}"/>
              </a:ext>
            </a:extLst>
          </p:cNvPr>
          <p:cNvSpPr/>
          <p:nvPr/>
        </p:nvSpPr>
        <p:spPr>
          <a:xfrm>
            <a:off x="5673487" y="5762458"/>
            <a:ext cx="833548" cy="475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2009</a:t>
            </a:r>
            <a:endParaRPr lang="zh-CN" altLang="en-US" dirty="0">
              <a:solidFill>
                <a:schemeClr val="tx1"/>
              </a:solidFill>
            </a:endParaRPr>
          </a:p>
        </p:txBody>
      </p:sp>
      <p:cxnSp>
        <p:nvCxnSpPr>
          <p:cNvPr id="43" name="直接连接符 42">
            <a:extLst>
              <a:ext uri="{FF2B5EF4-FFF2-40B4-BE49-F238E27FC236}">
                <a16:creationId xmlns:a16="http://schemas.microsoft.com/office/drawing/2014/main" id="{8CCE0405-3CE1-4530-BDD7-72C50954C01B}"/>
              </a:ext>
            </a:extLst>
          </p:cNvPr>
          <p:cNvCxnSpPr>
            <a:cxnSpLocks/>
          </p:cNvCxnSpPr>
          <p:nvPr/>
        </p:nvCxnSpPr>
        <p:spPr>
          <a:xfrm>
            <a:off x="6090261" y="2315841"/>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4" name="直接连接符 43">
            <a:extLst>
              <a:ext uri="{FF2B5EF4-FFF2-40B4-BE49-F238E27FC236}">
                <a16:creationId xmlns:a16="http://schemas.microsoft.com/office/drawing/2014/main" id="{9A33283C-B5B8-428E-917B-A5F2F3226EBE}"/>
              </a:ext>
            </a:extLst>
          </p:cNvPr>
          <p:cNvCxnSpPr>
            <a:cxnSpLocks/>
          </p:cNvCxnSpPr>
          <p:nvPr/>
        </p:nvCxnSpPr>
        <p:spPr>
          <a:xfrm>
            <a:off x="6094047" y="3302360"/>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5" name="直接连接符 44">
            <a:extLst>
              <a:ext uri="{FF2B5EF4-FFF2-40B4-BE49-F238E27FC236}">
                <a16:creationId xmlns:a16="http://schemas.microsoft.com/office/drawing/2014/main" id="{8472EECC-1E5B-44FD-A9FE-6D8648C98E15}"/>
              </a:ext>
            </a:extLst>
          </p:cNvPr>
          <p:cNvCxnSpPr>
            <a:cxnSpLocks/>
          </p:cNvCxnSpPr>
          <p:nvPr/>
        </p:nvCxnSpPr>
        <p:spPr>
          <a:xfrm>
            <a:off x="6103572" y="4248493"/>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6" name="直接连接符 45">
            <a:extLst>
              <a:ext uri="{FF2B5EF4-FFF2-40B4-BE49-F238E27FC236}">
                <a16:creationId xmlns:a16="http://schemas.microsoft.com/office/drawing/2014/main" id="{F1592002-F677-48E5-B23C-74FDF2276426}"/>
              </a:ext>
            </a:extLst>
          </p:cNvPr>
          <p:cNvCxnSpPr>
            <a:cxnSpLocks/>
          </p:cNvCxnSpPr>
          <p:nvPr/>
        </p:nvCxnSpPr>
        <p:spPr>
          <a:xfrm>
            <a:off x="6103572" y="5260130"/>
            <a:ext cx="0" cy="413022"/>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7" name="文本框 46">
            <a:extLst>
              <a:ext uri="{FF2B5EF4-FFF2-40B4-BE49-F238E27FC236}">
                <a16:creationId xmlns:a16="http://schemas.microsoft.com/office/drawing/2014/main" id="{0408DA81-222C-4178-8C42-BC0CF30635F5}"/>
              </a:ext>
            </a:extLst>
          </p:cNvPr>
          <p:cNvSpPr txBox="1"/>
          <p:nvPr/>
        </p:nvSpPr>
        <p:spPr>
          <a:xfrm>
            <a:off x="890046" y="2728863"/>
            <a:ext cx="3890272" cy="923330"/>
          </a:xfrm>
          <a:prstGeom prst="rect">
            <a:avLst/>
          </a:prstGeom>
          <a:noFill/>
        </p:spPr>
        <p:txBody>
          <a:bodyPr wrap="square" rtlCol="0">
            <a:spAutoFit/>
          </a:bodyPr>
          <a:lstStyle/>
          <a:p>
            <a:r>
              <a:rPr lang="en-US" altLang="zh-CN" dirty="0"/>
              <a:t>Intel</a:t>
            </a:r>
            <a:r>
              <a:rPr lang="zh-CN" altLang="zh-CN" dirty="0"/>
              <a:t>公司在</a:t>
            </a:r>
            <a:r>
              <a:rPr lang="en-US" altLang="zh-CN" dirty="0"/>
              <a:t>Intel-8087</a:t>
            </a:r>
            <a:r>
              <a:rPr lang="zh-CN" altLang="zh-CN" dirty="0"/>
              <a:t>协处理器及</a:t>
            </a:r>
            <a:r>
              <a:rPr lang="en-US" altLang="zh-CN" dirty="0"/>
              <a:t>Iapx-432</a:t>
            </a:r>
            <a:r>
              <a:rPr lang="zh-CN" altLang="zh-CN" dirty="0"/>
              <a:t>计算机的</a:t>
            </a:r>
            <a:r>
              <a:rPr lang="en-US" altLang="zh-CN" dirty="0"/>
              <a:t>43203</a:t>
            </a:r>
            <a:r>
              <a:rPr lang="zh-CN" altLang="zh-CN" dirty="0"/>
              <a:t>输入输出接口中采用了四值</a:t>
            </a:r>
            <a:r>
              <a:rPr lang="en-US" altLang="zh-CN" dirty="0"/>
              <a:t>ROM</a:t>
            </a:r>
            <a:r>
              <a:rPr lang="zh-CN" altLang="zh-CN" dirty="0"/>
              <a:t>器件。</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8" name="直接连接符 47">
            <a:extLst>
              <a:ext uri="{FF2B5EF4-FFF2-40B4-BE49-F238E27FC236}">
                <a16:creationId xmlns:a16="http://schemas.microsoft.com/office/drawing/2014/main" id="{0D444101-A6C4-4CFF-9853-373131F6F699}"/>
              </a:ext>
            </a:extLst>
          </p:cNvPr>
          <p:cNvCxnSpPr/>
          <p:nvPr/>
        </p:nvCxnSpPr>
        <p:spPr>
          <a:xfrm>
            <a:off x="4911785" y="2978623"/>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49" name="直接连接符 48">
            <a:extLst>
              <a:ext uri="{FF2B5EF4-FFF2-40B4-BE49-F238E27FC236}">
                <a16:creationId xmlns:a16="http://schemas.microsoft.com/office/drawing/2014/main" id="{2FCAC4A6-C8E4-4C97-9C36-F94C11B65E76}"/>
              </a:ext>
            </a:extLst>
          </p:cNvPr>
          <p:cNvCxnSpPr/>
          <p:nvPr/>
        </p:nvCxnSpPr>
        <p:spPr>
          <a:xfrm>
            <a:off x="6668652" y="4033927"/>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文本框 49">
            <a:extLst>
              <a:ext uri="{FF2B5EF4-FFF2-40B4-BE49-F238E27FC236}">
                <a16:creationId xmlns:a16="http://schemas.microsoft.com/office/drawing/2014/main" id="{655DCD4B-4461-425E-B0BE-52134E3FD318}"/>
              </a:ext>
            </a:extLst>
          </p:cNvPr>
          <p:cNvSpPr txBox="1"/>
          <p:nvPr/>
        </p:nvSpPr>
        <p:spPr>
          <a:xfrm>
            <a:off x="7311822" y="3795947"/>
            <a:ext cx="4404757" cy="923330"/>
          </a:xfrm>
          <a:prstGeom prst="rect">
            <a:avLst/>
          </a:prstGeom>
          <a:noFill/>
        </p:spPr>
        <p:txBody>
          <a:bodyPr wrap="square" rtlCol="0">
            <a:spAutoFit/>
          </a:bodyPr>
          <a:lstStyle/>
          <a:p>
            <a:r>
              <a:rPr lang="en-US" altLang="zh-CN" dirty="0" err="1"/>
              <a:t>Muthukrishnan</a:t>
            </a:r>
            <a:r>
              <a:rPr lang="zh-CN" altLang="zh-CN" dirty="0"/>
              <a:t>和</a:t>
            </a:r>
            <a:r>
              <a:rPr lang="en-US" altLang="zh-CN" dirty="0"/>
              <a:t>Stroud</a:t>
            </a:r>
            <a:r>
              <a:rPr lang="zh-CN" altLang="zh-CN" dirty="0"/>
              <a:t>设计并实现了在线性离子阱中构建一位和两位多值逻辑量子基本门的方案</a:t>
            </a:r>
            <a:r>
              <a:rPr lang="zh-CN" altLang="en-US" dirty="0"/>
              <a:t>。</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1" name="直接连接符 50">
            <a:extLst>
              <a:ext uri="{FF2B5EF4-FFF2-40B4-BE49-F238E27FC236}">
                <a16:creationId xmlns:a16="http://schemas.microsoft.com/office/drawing/2014/main" id="{AA7C49B1-7D1B-42DA-A484-56D687F137FC}"/>
              </a:ext>
            </a:extLst>
          </p:cNvPr>
          <p:cNvCxnSpPr/>
          <p:nvPr/>
        </p:nvCxnSpPr>
        <p:spPr>
          <a:xfrm>
            <a:off x="6893624" y="6000438"/>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2" name="文本框 51">
            <a:extLst>
              <a:ext uri="{FF2B5EF4-FFF2-40B4-BE49-F238E27FC236}">
                <a16:creationId xmlns:a16="http://schemas.microsoft.com/office/drawing/2014/main" id="{6ACCADF5-5CD8-4284-8A88-9E8A2892256D}"/>
              </a:ext>
            </a:extLst>
          </p:cNvPr>
          <p:cNvSpPr txBox="1"/>
          <p:nvPr/>
        </p:nvSpPr>
        <p:spPr>
          <a:xfrm>
            <a:off x="969569" y="4673110"/>
            <a:ext cx="3938899" cy="369332"/>
          </a:xfrm>
          <a:prstGeom prst="rect">
            <a:avLst/>
          </a:prstGeom>
          <a:noFill/>
        </p:spPr>
        <p:txBody>
          <a:bodyPr wrap="square" rtlCol="0">
            <a:spAutoFit/>
          </a:bodyPr>
          <a:lstStyle/>
          <a:p>
            <a:r>
              <a:rPr lang="en-US" altLang="zh-CN" dirty="0" err="1"/>
              <a:t>Daboul</a:t>
            </a:r>
            <a:r>
              <a:rPr lang="zh-CN" altLang="zh-CN" dirty="0"/>
              <a:t>等人提出量子混合门的概念</a:t>
            </a:r>
            <a:r>
              <a:rPr lang="zh-CN" altLang="en-US" dirty="0"/>
              <a:t>。</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303939B-3D90-4B39-A179-16B064B1AA58}"/>
              </a:ext>
            </a:extLst>
          </p:cNvPr>
          <p:cNvSpPr txBox="1"/>
          <p:nvPr/>
        </p:nvSpPr>
        <p:spPr>
          <a:xfrm>
            <a:off x="7416122" y="5681603"/>
            <a:ext cx="3890272" cy="646331"/>
          </a:xfrm>
          <a:prstGeom prst="rect">
            <a:avLst/>
          </a:prstGeom>
          <a:noFill/>
        </p:spPr>
        <p:txBody>
          <a:bodyPr wrap="square" rtlCol="0">
            <a:spAutoFit/>
          </a:bodyPr>
          <a:lstStyle/>
          <a:p>
            <a:r>
              <a:rPr lang="en-US" altLang="zh-CN" dirty="0"/>
              <a:t>Lanyon</a:t>
            </a:r>
            <a:r>
              <a:rPr lang="zh-CN" altLang="zh-CN" dirty="0"/>
              <a:t>等人利用线性光子系统实现了三值逻辑</a:t>
            </a:r>
            <a:r>
              <a:rPr lang="en-US" altLang="zh-CN" dirty="0"/>
              <a:t>Toffoli</a:t>
            </a:r>
            <a:r>
              <a:rPr lang="zh-CN" altLang="zh-CN" dirty="0"/>
              <a:t>门</a:t>
            </a:r>
            <a:r>
              <a:rPr lang="zh-CN" altLang="en-US" dirty="0"/>
              <a:t>。</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4" name="直接连接符 53">
            <a:extLst>
              <a:ext uri="{FF2B5EF4-FFF2-40B4-BE49-F238E27FC236}">
                <a16:creationId xmlns:a16="http://schemas.microsoft.com/office/drawing/2014/main" id="{79339988-4EFD-4984-90DC-335048098FFC}"/>
              </a:ext>
            </a:extLst>
          </p:cNvPr>
          <p:cNvCxnSpPr/>
          <p:nvPr/>
        </p:nvCxnSpPr>
        <p:spPr>
          <a:xfrm>
            <a:off x="4911785" y="4963704"/>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58974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47" presetClass="entr" presetSubtype="0" fill="hold" grpId="0" nodeType="afterEffect">
                                  <p:stCondLst>
                                    <p:cond delay="0"/>
                                  </p:stCondLst>
                                  <p:iterate type="lt">
                                    <p:tmPct val="10000"/>
                                  </p:iterate>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250"/>
                                        <p:tgtEl>
                                          <p:spTgt spid="15">
                                            <p:txEl>
                                              <p:pRg st="0" end="0"/>
                                            </p:txEl>
                                          </p:spTgt>
                                        </p:tgtEl>
                                      </p:cBhvr>
                                    </p:animEffect>
                                    <p:anim calcmode="lin" valueType="num">
                                      <p:cBhvr>
                                        <p:cTn id="16" dur="25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7" dur="25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775"/>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2275"/>
                            </p:stCondLst>
                            <p:childTnLst>
                              <p:par>
                                <p:cTn id="23" presetID="47" presetClass="entr" presetSubtype="0" fill="hold" grpId="0" nodeType="afterEffect">
                                  <p:stCondLst>
                                    <p:cond delay="0"/>
                                  </p:stCondLst>
                                  <p:iterate type="lt">
                                    <p:tmPct val="10000"/>
                                  </p:iterate>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fade">
                                      <p:cBhvr>
                                        <p:cTn id="25" dur="250"/>
                                        <p:tgtEl>
                                          <p:spTgt spid="16">
                                            <p:txEl>
                                              <p:pRg st="0" end="0"/>
                                            </p:txEl>
                                          </p:spTgt>
                                        </p:tgtEl>
                                      </p:cBhvr>
                                    </p:animEffect>
                                    <p:anim calcmode="lin" valueType="num">
                                      <p:cBhvr>
                                        <p:cTn id="26" dur="25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3250"/>
                            </p:stCondLst>
                            <p:childTnLst>
                              <p:par>
                                <p:cTn id="29" presetID="22" presetClass="entr" presetSubtype="1"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3750"/>
                            </p:stCondLst>
                            <p:childTnLst>
                              <p:par>
                                <p:cTn id="33" presetID="22" presetClass="entr" presetSubtype="1"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childTnLst>
                          </p:cTn>
                        </p:par>
                        <p:par>
                          <p:cTn id="36" fill="hold">
                            <p:stCondLst>
                              <p:cond delay="4250"/>
                            </p:stCondLst>
                            <p:childTnLst>
                              <p:par>
                                <p:cTn id="37" presetID="22" presetClass="entr" presetSubtype="1"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500"/>
                                        <p:tgtEl>
                                          <p:spTgt spid="43"/>
                                        </p:tgtEl>
                                      </p:cBhvr>
                                    </p:animEffect>
                                  </p:childTnLst>
                                </p:cTn>
                              </p:par>
                            </p:childTnLst>
                          </p:cTn>
                        </p:par>
                        <p:par>
                          <p:cTn id="40" fill="hold">
                            <p:stCondLst>
                              <p:cond delay="4750"/>
                            </p:stCondLst>
                            <p:childTnLst>
                              <p:par>
                                <p:cTn id="41" presetID="22" presetClass="entr" presetSubtype="1"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up)">
                                      <p:cBhvr>
                                        <p:cTn id="43" dur="500"/>
                                        <p:tgtEl>
                                          <p:spTgt spid="44"/>
                                        </p:tgtEl>
                                      </p:cBhvr>
                                    </p:animEffect>
                                  </p:childTnLst>
                                </p:cTn>
                              </p:par>
                            </p:childTnLst>
                          </p:cTn>
                        </p:par>
                        <p:par>
                          <p:cTn id="44" fill="hold">
                            <p:stCondLst>
                              <p:cond delay="5250"/>
                            </p:stCondLst>
                            <p:childTnLst>
                              <p:par>
                                <p:cTn id="45" presetID="22" presetClass="entr" presetSubtype="1" fill="hold"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up)">
                                      <p:cBhvr>
                                        <p:cTn id="47" dur="500"/>
                                        <p:tgtEl>
                                          <p:spTgt spid="45"/>
                                        </p:tgtEl>
                                      </p:cBhvr>
                                    </p:animEffect>
                                  </p:childTnLst>
                                </p:cTn>
                              </p:par>
                            </p:childTnLst>
                          </p:cTn>
                        </p:par>
                        <p:par>
                          <p:cTn id="48" fill="hold">
                            <p:stCondLst>
                              <p:cond delay="5750"/>
                            </p:stCondLst>
                            <p:childTnLst>
                              <p:par>
                                <p:cTn id="49" presetID="22" presetClass="entr" presetSubtype="1"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up)">
                                      <p:cBhvr>
                                        <p:cTn id="51" dur="500"/>
                                        <p:tgtEl>
                                          <p:spTgt spid="46"/>
                                        </p:tgtEl>
                                      </p:cBhvr>
                                    </p:animEffect>
                                  </p:childTnLst>
                                </p:cTn>
                              </p:par>
                            </p:childTnLst>
                          </p:cTn>
                        </p:par>
                        <p:par>
                          <p:cTn id="52" fill="hold">
                            <p:stCondLst>
                              <p:cond delay="6250"/>
                            </p:stCondLst>
                            <p:childTnLst>
                              <p:par>
                                <p:cTn id="53" presetID="22" presetClass="entr" presetSubtype="2"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childTnLst>
                          </p:cTn>
                        </p:par>
                        <p:par>
                          <p:cTn id="56" fill="hold">
                            <p:stCondLst>
                              <p:cond delay="6750"/>
                            </p:stCondLst>
                            <p:childTnLst>
                              <p:par>
                                <p:cTn id="57" presetID="47" presetClass="entr" presetSubtype="0" fill="hold" grpId="0" nodeType="afterEffect">
                                  <p:stCondLst>
                                    <p:cond delay="0"/>
                                  </p:stCondLst>
                                  <p:iterate type="lt">
                                    <p:tmPct val="10000"/>
                                  </p:iterate>
                                  <p:childTnLst>
                                    <p:set>
                                      <p:cBhvr>
                                        <p:cTn id="58" dur="1" fill="hold">
                                          <p:stCondLst>
                                            <p:cond delay="0"/>
                                          </p:stCondLst>
                                        </p:cTn>
                                        <p:tgtEl>
                                          <p:spTgt spid="47">
                                            <p:txEl>
                                              <p:pRg st="0" end="0"/>
                                            </p:txEl>
                                          </p:spTgt>
                                        </p:tgtEl>
                                        <p:attrNameLst>
                                          <p:attrName>style.visibility</p:attrName>
                                        </p:attrNameLst>
                                      </p:cBhvr>
                                      <p:to>
                                        <p:strVal val="visible"/>
                                      </p:to>
                                    </p:set>
                                    <p:animEffect transition="in" filter="fade">
                                      <p:cBhvr>
                                        <p:cTn id="59" dur="250"/>
                                        <p:tgtEl>
                                          <p:spTgt spid="47">
                                            <p:txEl>
                                              <p:pRg st="0" end="0"/>
                                            </p:txEl>
                                          </p:spTgt>
                                        </p:tgtEl>
                                      </p:cBhvr>
                                    </p:animEffect>
                                    <p:anim calcmode="lin" valueType="num">
                                      <p:cBhvr>
                                        <p:cTn id="60" dur="25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61" dur="25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8425"/>
                            </p:stCondLst>
                            <p:childTnLst>
                              <p:par>
                                <p:cTn id="63" presetID="22" presetClass="entr" presetSubtype="8" fill="hold"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left)">
                                      <p:cBhvr>
                                        <p:cTn id="65" dur="500"/>
                                        <p:tgtEl>
                                          <p:spTgt spid="49"/>
                                        </p:tgtEl>
                                      </p:cBhvr>
                                    </p:animEffect>
                                  </p:childTnLst>
                                </p:cTn>
                              </p:par>
                            </p:childTnLst>
                          </p:cTn>
                        </p:par>
                        <p:par>
                          <p:cTn id="66" fill="hold">
                            <p:stCondLst>
                              <p:cond delay="8925"/>
                            </p:stCondLst>
                            <p:childTnLst>
                              <p:par>
                                <p:cTn id="67" presetID="47" presetClass="entr" presetSubtype="0" fill="hold" grpId="0" nodeType="afterEffect">
                                  <p:stCondLst>
                                    <p:cond delay="0"/>
                                  </p:stCondLst>
                                  <p:iterate type="lt">
                                    <p:tmPct val="10000"/>
                                  </p:iterate>
                                  <p:childTnLst>
                                    <p:set>
                                      <p:cBhvr>
                                        <p:cTn id="68" dur="1" fill="hold">
                                          <p:stCondLst>
                                            <p:cond delay="0"/>
                                          </p:stCondLst>
                                        </p:cTn>
                                        <p:tgtEl>
                                          <p:spTgt spid="50">
                                            <p:txEl>
                                              <p:pRg st="0" end="0"/>
                                            </p:txEl>
                                          </p:spTgt>
                                        </p:tgtEl>
                                        <p:attrNameLst>
                                          <p:attrName>style.visibility</p:attrName>
                                        </p:attrNameLst>
                                      </p:cBhvr>
                                      <p:to>
                                        <p:strVal val="visible"/>
                                      </p:to>
                                    </p:set>
                                    <p:animEffect transition="in" filter="fade">
                                      <p:cBhvr>
                                        <p:cTn id="69" dur="250"/>
                                        <p:tgtEl>
                                          <p:spTgt spid="50">
                                            <p:txEl>
                                              <p:pRg st="0" end="0"/>
                                            </p:txEl>
                                          </p:spTgt>
                                        </p:tgtEl>
                                      </p:cBhvr>
                                    </p:animEffect>
                                    <p:anim calcmode="lin" valueType="num">
                                      <p:cBhvr>
                                        <p:cTn id="70" dur="25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71" dur="25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72" fill="hold">
                            <p:stCondLst>
                              <p:cond delay="10475"/>
                            </p:stCondLst>
                            <p:childTnLst>
                              <p:par>
                                <p:cTn id="73" presetID="22" presetClass="entr" presetSubtype="8"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left)">
                                      <p:cBhvr>
                                        <p:cTn id="75" dur="500"/>
                                        <p:tgtEl>
                                          <p:spTgt spid="51"/>
                                        </p:tgtEl>
                                      </p:cBhvr>
                                    </p:animEffect>
                                  </p:childTnLst>
                                </p:cTn>
                              </p:par>
                            </p:childTnLst>
                          </p:cTn>
                        </p:par>
                        <p:par>
                          <p:cTn id="76" fill="hold">
                            <p:stCondLst>
                              <p:cond delay="10975"/>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52">
                                            <p:txEl>
                                              <p:pRg st="0" end="0"/>
                                            </p:txEl>
                                          </p:spTgt>
                                        </p:tgtEl>
                                        <p:attrNameLst>
                                          <p:attrName>style.visibility</p:attrName>
                                        </p:attrNameLst>
                                      </p:cBhvr>
                                      <p:to>
                                        <p:strVal val="visible"/>
                                      </p:to>
                                    </p:set>
                                    <p:animEffect transition="in" filter="fade">
                                      <p:cBhvr>
                                        <p:cTn id="79" dur="250"/>
                                        <p:tgtEl>
                                          <p:spTgt spid="52">
                                            <p:txEl>
                                              <p:pRg st="0" end="0"/>
                                            </p:txEl>
                                          </p:spTgt>
                                        </p:tgtEl>
                                      </p:cBhvr>
                                    </p:animEffect>
                                    <p:anim calcmode="lin" valueType="num">
                                      <p:cBhvr>
                                        <p:cTn id="80" dur="25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11675"/>
                            </p:stCondLst>
                            <p:childTnLst>
                              <p:par>
                                <p:cTn id="83" presetID="22" presetClass="entr" presetSubtype="2" fill="hold" nodeType="after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wipe(right)">
                                      <p:cBhvr>
                                        <p:cTn id="85" dur="500"/>
                                        <p:tgtEl>
                                          <p:spTgt spid="54"/>
                                        </p:tgtEl>
                                      </p:cBhvr>
                                    </p:animEffect>
                                  </p:childTnLst>
                                </p:cTn>
                              </p:par>
                            </p:childTnLst>
                          </p:cTn>
                        </p:par>
                        <p:par>
                          <p:cTn id="86" fill="hold">
                            <p:stCondLst>
                              <p:cond delay="12175"/>
                            </p:stCondLst>
                            <p:childTnLst>
                              <p:par>
                                <p:cTn id="87" presetID="47" presetClass="entr" presetSubtype="0" fill="hold" grpId="0" nodeType="afterEffect">
                                  <p:stCondLst>
                                    <p:cond delay="0"/>
                                  </p:stCondLst>
                                  <p:iterate type="lt">
                                    <p:tmPct val="10000"/>
                                  </p:iterate>
                                  <p:childTnLst>
                                    <p:set>
                                      <p:cBhvr>
                                        <p:cTn id="88" dur="1" fill="hold">
                                          <p:stCondLst>
                                            <p:cond delay="0"/>
                                          </p:stCondLst>
                                        </p:cTn>
                                        <p:tgtEl>
                                          <p:spTgt spid="53">
                                            <p:txEl>
                                              <p:pRg st="0" end="0"/>
                                            </p:txEl>
                                          </p:spTgt>
                                        </p:tgtEl>
                                        <p:attrNameLst>
                                          <p:attrName>style.visibility</p:attrName>
                                        </p:attrNameLst>
                                      </p:cBhvr>
                                      <p:to>
                                        <p:strVal val="visible"/>
                                      </p:to>
                                    </p:set>
                                    <p:animEffect transition="in" filter="fade">
                                      <p:cBhvr>
                                        <p:cTn id="89" dur="250"/>
                                        <p:tgtEl>
                                          <p:spTgt spid="53">
                                            <p:txEl>
                                              <p:pRg st="0" end="0"/>
                                            </p:txEl>
                                          </p:spTgt>
                                        </p:tgtEl>
                                      </p:cBhvr>
                                    </p:animEffect>
                                    <p:anim calcmode="lin" valueType="num">
                                      <p:cBhvr>
                                        <p:cTn id="90" dur="25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91" dur="25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47" grpId="0" build="p"/>
      <p:bldP spid="50" grpId="0" build="p"/>
      <p:bldP spid="52" grpId="0" build="p"/>
      <p:bldP spid="5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3|2.1|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宽屏</PresentationFormat>
  <Paragraphs>97</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GeosansLight</vt:lpstr>
      <vt:lpstr>等线</vt:lpstr>
      <vt:lpstr>方正小标宋简体</vt:lpstr>
      <vt:lpstr>微软雅黑</vt:lpstr>
      <vt:lpstr>Arial</vt:lpstr>
      <vt:lpstr>Calibri Light</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10116.pptx</dc:title>
  <dc:subject>BOSSPPT 2017-2018</dc:subject>
  <dc:creator/>
  <dc:description>BOSSPPT致力于提供高质量，有品质的模板，拒绝垃圾模板！_x000d_
本模板由bossppt设计师制作或制作师二次制作整理，bossppt为此花费了大量心血。_x000d_
如果非本店购买，请直接向倒卖的店进行索赔。_x000d_
本店淘宝唯一购买网址：https://chinappt.taobao.com</dc:description>
  <cp:lastModifiedBy/>
  <cp:revision>3</cp:revision>
  <dcterms:created xsi:type="dcterms:W3CDTF">2017-02-24T08:35:00Z</dcterms:created>
  <dcterms:modified xsi:type="dcterms:W3CDTF">2021-06-29T06:10:20Z</dcterms:modified>
  <cp:category>https://chinappt.taobao.com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